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charts/style15.xml" ContentType="application/vnd.ms-office.chartstyl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charts/colors6.xml" ContentType="application/vnd.ms-office.chartcolor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style11.xml" ContentType="application/vnd.ms-office.chartstyl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olors12.xml" ContentType="application/vnd.ms-office.chartcolorstyle+xml"/>
  <Override PartName="/ppt/charts/chart7.xml" ContentType="application/vnd.openxmlformats-officedocument.drawingml.chart+xml"/>
  <Override PartName="/ppt/charts/style9.xml" ContentType="application/vnd.ms-office.chartstyle+xml"/>
  <Default Extension="xlsx" ContentType="application/vnd.openxmlformats-officedocument.spreadsheetml.sheet"/>
  <Override PartName="/ppt/charts/chart3.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charts/style5.xml" ContentType="application/vnd.ms-office.chartstyl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charts/colors7.xml" ContentType="application/vnd.ms-office.chartcolorstyle+xml"/>
  <Override PartName="/ppt/charts/style12.xml" ContentType="application/vnd.ms-office.chart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charts/chart16.xml" ContentType="application/vnd.openxmlformats-officedocument.drawingml.chart+xml"/>
  <Override PartName="/ppt/charts/style10.xml" ContentType="application/vnd.ms-office.chartstyle+xml"/>
  <Override PartName="/ppt/charts/colors15.xml" ContentType="application/vnd.ms-office.chartcolorstyle+xml"/>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Override PartName="/ppt/charts/colors3.xml" ContentType="application/vnd.ms-office.chartcolorstyle+xml"/>
  <Override PartName="/ppt/charts/colors1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charts/colors1.xml" ContentType="application/vnd.ms-office.chartcolorstyle+xml"/>
  <Override PartName="/ppt/charts/colors11.xml" ContentType="application/vnd.ms-office.chartcolorstyle+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diagrams/layout2.xml" ContentType="application/vnd.openxmlformats-officedocument.drawingml.diagramLayout+xml"/>
  <Override PartName="/ppt/charts/style8.xml" ContentType="application/vnd.ms-office.chartstyle+xml"/>
  <Override PartName="/ppt/charts/chart4.xml" ContentType="application/vnd.openxmlformats-officedocument.drawingml.chart+xml"/>
  <Override PartName="/ppt/charts/style6.xml" ContentType="application/vnd.ms-office.chartstyl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charts/style4.xml" ContentType="application/vnd.ms-office.chartstyle+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charts/colors8.xml" ContentType="application/vnd.ms-office.chartcolorstyle+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style13.xml" ContentType="application/vnd.ms-office.chartstyl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charts/chart15.xml" ContentType="application/vnd.openxmlformats-officedocument.drawingml.chart+xml"/>
  <Override PartName="/ppt/charts/colors14.xml" ContentType="application/vnd.ms-office.chartcolorstyl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ommentAuthors.xml" ContentType="application/vnd.openxmlformats-officedocument.presentationml.commentAuthors+xml"/>
  <Override PartName="/ppt/charts/style7.xml" ContentType="application/vnd.ms-office.chartstyle+xml"/>
  <Override PartName="/ppt/charts/colors10.xml" ContentType="application/vnd.ms-office.chartcolorstyl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charts/style3.xml" ContentType="application/vnd.ms-office.chartstyl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charts/colors9.xml" ContentType="application/vnd.ms-office.chartcolorstyle+xml"/>
  <Override PartName="/ppt/charts/style14.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67"/>
  </p:notesMasterIdLst>
  <p:handoutMasterIdLst>
    <p:handoutMasterId r:id="rId68"/>
  </p:handoutMasterIdLst>
  <p:sldIdLst>
    <p:sldId id="256" r:id="rId2"/>
    <p:sldId id="360" r:id="rId3"/>
    <p:sldId id="344" r:id="rId4"/>
    <p:sldId id="418" r:id="rId5"/>
    <p:sldId id="343" r:id="rId6"/>
    <p:sldId id="376" r:id="rId7"/>
    <p:sldId id="409" r:id="rId8"/>
    <p:sldId id="410" r:id="rId9"/>
    <p:sldId id="411" r:id="rId10"/>
    <p:sldId id="437" r:id="rId11"/>
    <p:sldId id="450" r:id="rId12"/>
    <p:sldId id="414" r:id="rId13"/>
    <p:sldId id="464" r:id="rId14"/>
    <p:sldId id="334" r:id="rId15"/>
    <p:sldId id="403" r:id="rId16"/>
    <p:sldId id="438" r:id="rId17"/>
    <p:sldId id="405" r:id="rId18"/>
    <p:sldId id="406" r:id="rId19"/>
    <p:sldId id="407" r:id="rId20"/>
    <p:sldId id="453" r:id="rId21"/>
    <p:sldId id="455" r:id="rId22"/>
    <p:sldId id="351" r:id="rId23"/>
    <p:sldId id="452" r:id="rId24"/>
    <p:sldId id="335" r:id="rId25"/>
    <p:sldId id="416" r:id="rId26"/>
    <p:sldId id="439" r:id="rId27"/>
    <p:sldId id="397" r:id="rId28"/>
    <p:sldId id="398" r:id="rId29"/>
    <p:sldId id="441" r:id="rId30"/>
    <p:sldId id="415" r:id="rId31"/>
    <p:sldId id="457" r:id="rId32"/>
    <p:sldId id="460" r:id="rId33"/>
    <p:sldId id="336" r:id="rId34"/>
    <p:sldId id="392" r:id="rId35"/>
    <p:sldId id="393" r:id="rId36"/>
    <p:sldId id="394" r:id="rId37"/>
    <p:sldId id="442" r:id="rId38"/>
    <p:sldId id="337" r:id="rId39"/>
    <p:sldId id="386" r:id="rId40"/>
    <p:sldId id="388" r:id="rId41"/>
    <p:sldId id="443" r:id="rId42"/>
    <p:sldId id="447" r:id="rId43"/>
    <p:sldId id="338" r:id="rId44"/>
    <p:sldId id="377" r:id="rId45"/>
    <p:sldId id="378" r:id="rId46"/>
    <p:sldId id="379" r:id="rId47"/>
    <p:sldId id="380" r:id="rId48"/>
    <p:sldId id="381" r:id="rId49"/>
    <p:sldId id="382" r:id="rId50"/>
    <p:sldId id="384" r:id="rId51"/>
    <p:sldId id="445" r:id="rId52"/>
    <p:sldId id="448" r:id="rId53"/>
    <p:sldId id="449" r:id="rId54"/>
    <p:sldId id="459" r:id="rId55"/>
    <p:sldId id="465" r:id="rId56"/>
    <p:sldId id="471" r:id="rId57"/>
    <p:sldId id="467" r:id="rId58"/>
    <p:sldId id="468" r:id="rId59"/>
    <p:sldId id="472" r:id="rId60"/>
    <p:sldId id="473" r:id="rId61"/>
    <p:sldId id="474" r:id="rId62"/>
    <p:sldId id="475" r:id="rId63"/>
    <p:sldId id="476" r:id="rId64"/>
    <p:sldId id="477" r:id="rId65"/>
    <p:sldId id="419" r:id="rId6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daS" initials="L" lastIdx="1" clrIdx="0"/>
  <p:cmAuthor id="1" name="ernstm" initials="e"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87818"/>
    <a:srgbClr val="66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97" autoAdjust="0"/>
    <p:restoredTop sz="89349" autoAdjust="0"/>
  </p:normalViewPr>
  <p:slideViewPr>
    <p:cSldViewPr>
      <p:cViewPr varScale="1">
        <p:scale>
          <a:sx n="104" d="100"/>
          <a:sy n="104" d="100"/>
        </p:scale>
        <p:origin x="-186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Microsoft_Office_Excel_Worksheet11.xlsx"/></Relationships>
</file>

<file path=ppt/charts/_rels/chart12.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package" Target="../embeddings/Microsoft_Office_Excel_Worksheet12.xlsx"/></Relationships>
</file>

<file path=ppt/charts/_rels/chart13.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package" Target="../embeddings/Microsoft_Office_Excel_Worksheet13.xlsx"/></Relationships>
</file>

<file path=ppt/charts/_rels/chart14.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package" Target="../embeddings/Microsoft_Office_Excel_Worksheet14.xlsx"/></Relationships>
</file>

<file path=ppt/charts/_rels/chart15.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package" Target="../embeddings/Microsoft_Office_Excel_Worksheet15.xlsx"/></Relationships>
</file>

<file path=ppt/charts/_rels/chart16.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package" Target="../embeddings/Microsoft_Office_Excel_Worksheet16.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600" b="1" i="0" u="none" strike="noStrike" kern="1200" spc="0" baseline="0">
                <a:solidFill>
                  <a:schemeClr val="accent1"/>
                </a:solidFill>
                <a:latin typeface="Tw Cen MT" panose="020B0602020104020603" pitchFamily="34" charset="0"/>
                <a:ea typeface="+mn-ea"/>
                <a:cs typeface="+mn-cs"/>
              </a:defRPr>
            </a:pPr>
            <a:r>
              <a:rPr lang="en-US" sz="1600" b="1" dirty="0" smtClean="0">
                <a:solidFill>
                  <a:schemeClr val="accent1"/>
                </a:solidFill>
                <a:latin typeface="Tw Cen MT" panose="020B0602020104020603" pitchFamily="34" charset="0"/>
              </a:rPr>
              <a:t>2</a:t>
            </a:r>
            <a:r>
              <a:rPr lang="en-US" sz="1600" b="1" baseline="30000" dirty="0" smtClean="0">
                <a:solidFill>
                  <a:schemeClr val="accent1"/>
                </a:solidFill>
                <a:latin typeface="Tw Cen MT" panose="020B0602020104020603" pitchFamily="34" charset="0"/>
              </a:rPr>
              <a:t>ND</a:t>
            </a:r>
            <a:r>
              <a:rPr lang="en-US" sz="1600" b="1" dirty="0" smtClean="0">
                <a:solidFill>
                  <a:schemeClr val="accent1"/>
                </a:solidFill>
                <a:latin typeface="Tw Cen MT" panose="020B0602020104020603" pitchFamily="34" charset="0"/>
              </a:rPr>
              <a:t> QUARTER</a:t>
            </a:r>
            <a:endParaRPr lang="en-US" sz="1600" b="1" dirty="0">
              <a:solidFill>
                <a:schemeClr val="accent1"/>
              </a:solidFill>
              <a:latin typeface="Tw Cen MT" panose="020B0602020104020603" pitchFamily="34" charset="0"/>
            </a:endParaRPr>
          </a:p>
        </c:rich>
      </c:tx>
      <c:layout/>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Sheet1!$B$1</c:f>
              <c:strCache>
                <c:ptCount val="1"/>
                <c:pt idx="0">
                  <c:v>2nd Quarter</c:v>
                </c:pt>
              </c:strCache>
            </c:strRef>
          </c:tx>
          <c:dPt>
            <c:idx val="0"/>
            <c:spPr>
              <a:solidFill>
                <a:srgbClr val="00B050"/>
              </a:solidFill>
              <a:ln w="25400">
                <a:solidFill>
                  <a:schemeClr val="lt1"/>
                </a:solidFill>
              </a:ln>
              <a:effectLst/>
              <a:sp3d contourW="25400">
                <a:contourClr>
                  <a:schemeClr val="lt1"/>
                </a:contourClr>
              </a:sp3d>
            </c:spPr>
          </c:dPt>
          <c:dPt>
            <c:idx val="1"/>
            <c:spPr>
              <a:solidFill>
                <a:srgbClr val="FF0000"/>
              </a:solidFill>
              <a:ln w="25400">
                <a:solidFill>
                  <a:schemeClr val="lt1"/>
                </a:solidFill>
              </a:ln>
              <a:effectLst/>
              <a:sp3d contourW="25400">
                <a:contourClr>
                  <a:schemeClr val="lt1"/>
                </a:contourClr>
              </a:sp3d>
            </c:spPr>
          </c:dPt>
          <c:dLbls>
            <c:dLbl>
              <c:idx val="0"/>
              <c:layout>
                <c:manualLayout>
                  <c:x val="0.1082878468117079"/>
                  <c:y val="-2.2984005905511813E-2"/>
                </c:manualLayout>
              </c:layout>
              <c:tx>
                <c:rich>
                  <a:bodyPr/>
                  <a:lstStyle/>
                  <a:p>
                    <a:r>
                      <a:rPr lang="en-US" dirty="0" smtClean="0"/>
                      <a:t>36 (88%)</a:t>
                    </a:r>
                    <a:endParaRPr lang="en-US" dirty="0"/>
                  </a:p>
                </c:rich>
              </c:tx>
              <c:showVal val="1"/>
              <c:extLst>
                <c:ext xmlns:c15="http://schemas.microsoft.com/office/drawing/2012/chart" uri="{CE6537A1-D6FC-4f65-9D91-7224C49458BB}">
                  <c15:layout>
                    <c:manualLayout>
                      <c:w val="0.20560805534991472"/>
                      <c:h val="0.11824999999999999"/>
                    </c:manualLayout>
                  </c15:layout>
                </c:ext>
              </c:extLst>
            </c:dLbl>
            <c:dLbl>
              <c:idx val="1"/>
              <c:layout>
                <c:manualLayout>
                  <c:x val="5.7128122127844384E-2"/>
                  <c:y val="-1.9803887795275595E-2"/>
                </c:manualLayout>
              </c:layout>
              <c:tx>
                <c:rich>
                  <a:bodyPr/>
                  <a:lstStyle/>
                  <a:p>
                    <a:fld id="{00BD6A8A-FA3A-488E-84EA-37941769729B}" type="VALUE">
                      <a:rPr lang="en-US" smtClean="0"/>
                      <a:pPr/>
                      <a:t>[VALUE]</a:t>
                    </a:fld>
                    <a:r>
                      <a:rPr lang="en-US" dirty="0" smtClean="0"/>
                      <a:t> (12%)</a:t>
                    </a:r>
                  </a:p>
                </c:rich>
              </c:tx>
              <c:showVal val="1"/>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showVal val="1"/>
            <c:extLst>
              <c:ext xmlns:c15="http://schemas.microsoft.com/office/drawing/2012/chart" uri="{CE6537A1-D6FC-4f65-9D91-7224C49458BB}"/>
            </c:extLst>
          </c:dLbls>
          <c:cat>
            <c:strRef>
              <c:f>Sheet1!$A$2:$A$3</c:f>
              <c:strCache>
                <c:ptCount val="2"/>
                <c:pt idx="0">
                  <c:v>Achieved</c:v>
                </c:pt>
                <c:pt idx="1">
                  <c:v>Not achieved</c:v>
                </c:pt>
              </c:strCache>
            </c:strRef>
          </c:cat>
          <c:val>
            <c:numRef>
              <c:f>Sheet1!$B$2:$B$3</c:f>
              <c:numCache>
                <c:formatCode>General</c:formatCode>
                <c:ptCount val="2"/>
                <c:pt idx="0">
                  <c:v>36</c:v>
                </c:pt>
                <c:pt idx="1">
                  <c:v>5</c:v>
                </c:pt>
              </c:numCache>
            </c:numRef>
          </c:val>
        </c:ser>
        <c:dLbls/>
      </c:pie3DChart>
      <c:spPr>
        <a:noFill/>
        <a:ln>
          <a:noFill/>
        </a:ln>
        <a:effectLst/>
      </c:spPr>
    </c:plotArea>
    <c:legend>
      <c:legendPos val="b"/>
      <c:layout/>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600" b="1" i="0" u="none" strike="noStrike" kern="1200" spc="0" baseline="0">
                <a:solidFill>
                  <a:schemeClr val="accent3"/>
                </a:solidFill>
                <a:latin typeface="Tw Cen MT" panose="020B0602020104020603" pitchFamily="34" charset="0"/>
                <a:ea typeface="+mn-ea"/>
                <a:cs typeface="+mn-cs"/>
              </a:defRPr>
            </a:pPr>
            <a:r>
              <a:rPr lang="en-US" sz="1600" b="1" dirty="0" smtClean="0">
                <a:solidFill>
                  <a:schemeClr val="accent3"/>
                </a:solidFill>
                <a:latin typeface="Tw Cen MT" panose="020B0602020104020603" pitchFamily="34" charset="0"/>
              </a:rPr>
              <a:t>3</a:t>
            </a:r>
            <a:r>
              <a:rPr lang="en-US" sz="1600" b="1" baseline="30000" dirty="0" smtClean="0">
                <a:solidFill>
                  <a:schemeClr val="accent3"/>
                </a:solidFill>
                <a:latin typeface="Tw Cen MT" panose="020B0602020104020603" pitchFamily="34" charset="0"/>
              </a:rPr>
              <a:t>RD</a:t>
            </a:r>
            <a:r>
              <a:rPr lang="en-US" sz="1600" b="1" dirty="0" smtClean="0">
                <a:solidFill>
                  <a:schemeClr val="accent3"/>
                </a:solidFill>
                <a:latin typeface="Tw Cen MT" panose="020B0602020104020603" pitchFamily="34" charset="0"/>
              </a:rPr>
              <a:t> QUARTER</a:t>
            </a:r>
            <a:endParaRPr lang="en-US" sz="1600" b="1" dirty="0">
              <a:solidFill>
                <a:schemeClr val="accent3"/>
              </a:solidFill>
              <a:latin typeface="Tw Cen MT" panose="020B0602020104020603" pitchFamily="34" charset="0"/>
            </a:endParaRPr>
          </a:p>
        </c:rich>
      </c:tx>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Sheet1!$B$1</c:f>
              <c:strCache>
                <c:ptCount val="1"/>
                <c:pt idx="0">
                  <c:v>2nd Quarter</c:v>
                </c:pt>
              </c:strCache>
            </c:strRef>
          </c:tx>
          <c:dPt>
            <c:idx val="0"/>
            <c:spPr>
              <a:solidFill>
                <a:srgbClr val="00B050"/>
              </a:solidFill>
              <a:ln w="25400">
                <a:solidFill>
                  <a:schemeClr val="lt1"/>
                </a:solidFill>
              </a:ln>
              <a:effectLst/>
              <a:sp3d contourW="25400">
                <a:contourClr>
                  <a:schemeClr val="lt1"/>
                </a:contourClr>
              </a:sp3d>
            </c:spPr>
          </c:dPt>
          <c:dPt>
            <c:idx val="1"/>
            <c:spPr>
              <a:solidFill>
                <a:srgbClr val="FF0000"/>
              </a:solidFill>
              <a:ln w="25400">
                <a:solidFill>
                  <a:schemeClr val="lt1"/>
                </a:solidFill>
              </a:ln>
              <a:effectLst/>
              <a:sp3d contourW="25400">
                <a:contourClr>
                  <a:schemeClr val="lt1"/>
                </a:contourClr>
              </a:sp3d>
            </c:spPr>
          </c:dPt>
          <c:dLbls>
            <c:dLbl>
              <c:idx val="0"/>
              <c:layout>
                <c:manualLayout>
                  <c:x val="0.1114946824090252"/>
                  <c:y val="-7.3590059055118123E-3"/>
                </c:manualLayout>
              </c:layout>
              <c:tx>
                <c:rich>
                  <a:bodyPr/>
                  <a:lstStyle/>
                  <a:p>
                    <a:r>
                      <a:rPr lang="en-US" dirty="0" smtClean="0"/>
                      <a:t>4 (100%)</a:t>
                    </a:r>
                    <a:endParaRPr lang="en-US" dirty="0"/>
                  </a:p>
                </c:rich>
              </c:tx>
              <c:showVal val="1"/>
              <c:extLst>
                <c:ext xmlns:c15="http://schemas.microsoft.com/office/drawing/2012/chart" uri="{CE6537A1-D6FC-4f65-9D91-7224C49458BB}">
                  <c15:layout>
                    <c:manualLayout>
                      <c:w val="0.20560805534991472"/>
                      <c:h val="0.11824999999999999"/>
                    </c:manualLayout>
                  </c15:layout>
                </c:ext>
              </c:extLst>
            </c:dLbl>
            <c:dLbl>
              <c:idx val="1"/>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showVal val="1"/>
            <c:extLst>
              <c:ext xmlns:c15="http://schemas.microsoft.com/office/drawing/2012/chart" uri="{CE6537A1-D6FC-4f65-9D91-7224C49458BB}"/>
            </c:extLst>
          </c:dLbls>
          <c:cat>
            <c:strRef>
              <c:f>Sheet1!$A$2:$A$3</c:f>
              <c:strCache>
                <c:ptCount val="2"/>
                <c:pt idx="0">
                  <c:v>Achieved</c:v>
                </c:pt>
                <c:pt idx="1">
                  <c:v>Not achieved</c:v>
                </c:pt>
              </c:strCache>
            </c:strRef>
          </c:cat>
          <c:val>
            <c:numRef>
              <c:f>Sheet1!$B$2:$B$3</c:f>
              <c:numCache>
                <c:formatCode>General</c:formatCode>
                <c:ptCount val="2"/>
                <c:pt idx="0">
                  <c:v>8</c:v>
                </c:pt>
                <c:pt idx="1">
                  <c:v>0</c:v>
                </c:pt>
              </c:numCache>
            </c:numRef>
          </c:val>
        </c:ser>
        <c:dLbls/>
      </c:pie3DChart>
      <c:spPr>
        <a:noFill/>
        <a:ln>
          <a:noFill/>
        </a:ln>
        <a:effectLst/>
      </c:spPr>
    </c:plotArea>
    <c:legend>
      <c:legendPos val="b"/>
      <c:legendEntry>
        <c:idx val="1"/>
        <c:delete val="1"/>
      </c:legendEntry>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600" b="1" i="0" u="none" strike="noStrike" kern="1200" spc="0" baseline="0">
                <a:solidFill>
                  <a:schemeClr val="accent1"/>
                </a:solidFill>
                <a:latin typeface="Tw Cen MT" panose="020B0602020104020603" pitchFamily="34" charset="0"/>
                <a:ea typeface="+mn-ea"/>
                <a:cs typeface="+mn-cs"/>
              </a:defRPr>
            </a:pPr>
            <a:r>
              <a:rPr lang="en-US" sz="1600" b="1" dirty="0" smtClean="0">
                <a:solidFill>
                  <a:schemeClr val="accent1"/>
                </a:solidFill>
                <a:latin typeface="Tw Cen MT" panose="020B0602020104020603" pitchFamily="34" charset="0"/>
              </a:rPr>
              <a:t>2</a:t>
            </a:r>
            <a:r>
              <a:rPr lang="en-US" sz="1600" b="1" baseline="30000" dirty="0" smtClean="0">
                <a:solidFill>
                  <a:schemeClr val="accent1"/>
                </a:solidFill>
                <a:latin typeface="Tw Cen MT" panose="020B0602020104020603" pitchFamily="34" charset="0"/>
              </a:rPr>
              <a:t>ND</a:t>
            </a:r>
            <a:r>
              <a:rPr lang="en-US" sz="1600" b="1" dirty="0" smtClean="0">
                <a:solidFill>
                  <a:schemeClr val="accent1"/>
                </a:solidFill>
                <a:latin typeface="Tw Cen MT" panose="020B0602020104020603" pitchFamily="34" charset="0"/>
              </a:rPr>
              <a:t> QUARTER</a:t>
            </a:r>
            <a:endParaRPr lang="en-US" sz="1600" b="1" dirty="0">
              <a:solidFill>
                <a:schemeClr val="accent1"/>
              </a:solidFill>
              <a:latin typeface="Tw Cen MT" panose="020B0602020104020603" pitchFamily="34" charset="0"/>
            </a:endParaRPr>
          </a:p>
        </c:rich>
      </c:tx>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Sheet1!$B$1</c:f>
              <c:strCache>
                <c:ptCount val="1"/>
                <c:pt idx="0">
                  <c:v>2nd Quarter</c:v>
                </c:pt>
              </c:strCache>
            </c:strRef>
          </c:tx>
          <c:dPt>
            <c:idx val="0"/>
            <c:spPr>
              <a:solidFill>
                <a:srgbClr val="00B050"/>
              </a:solidFill>
              <a:ln w="25400">
                <a:solidFill>
                  <a:schemeClr val="lt1"/>
                </a:solidFill>
              </a:ln>
              <a:effectLst/>
              <a:sp3d contourW="25400">
                <a:contourClr>
                  <a:schemeClr val="lt1"/>
                </a:contourClr>
              </a:sp3d>
            </c:spPr>
          </c:dPt>
          <c:dPt>
            <c:idx val="1"/>
            <c:spPr>
              <a:solidFill>
                <a:srgbClr val="FF0000"/>
              </a:solidFill>
              <a:ln w="25400">
                <a:solidFill>
                  <a:schemeClr val="lt1"/>
                </a:solidFill>
              </a:ln>
              <a:effectLst/>
              <a:sp3d contourW="25400">
                <a:contourClr>
                  <a:schemeClr val="lt1"/>
                </a:contourClr>
              </a:sp3d>
            </c:spPr>
          </c:dPt>
          <c:dLbls>
            <c:dLbl>
              <c:idx val="0"/>
              <c:layout>
                <c:manualLayout>
                  <c:x val="0.1114946824090252"/>
                  <c:y val="-7.3590059055118123E-3"/>
                </c:manualLayout>
              </c:layout>
              <c:tx>
                <c:rich>
                  <a:bodyPr/>
                  <a:lstStyle/>
                  <a:p>
                    <a:r>
                      <a:rPr lang="en-US" dirty="0" smtClean="0"/>
                      <a:t>4 (100%)</a:t>
                    </a:r>
                    <a:endParaRPr lang="en-US" dirty="0"/>
                  </a:p>
                </c:rich>
              </c:tx>
              <c:showVal val="1"/>
              <c:extLst>
                <c:ext xmlns:c15="http://schemas.microsoft.com/office/drawing/2012/chart" uri="{CE6537A1-D6FC-4f65-9D91-7224C49458BB}">
                  <c15:layout>
                    <c:manualLayout>
                      <c:w val="0.20560805534991472"/>
                      <c:h val="0.11824999999999999"/>
                    </c:manualLayout>
                  </c15:layout>
                </c:ext>
              </c:extLst>
            </c:dLbl>
            <c:dLbl>
              <c:idx val="1"/>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showVal val="1"/>
            <c:extLst>
              <c:ext xmlns:c15="http://schemas.microsoft.com/office/drawing/2012/chart" uri="{CE6537A1-D6FC-4f65-9D91-7224C49458BB}"/>
            </c:extLst>
          </c:dLbls>
          <c:cat>
            <c:strRef>
              <c:f>Sheet1!$A$2:$A$3</c:f>
              <c:strCache>
                <c:ptCount val="2"/>
                <c:pt idx="0">
                  <c:v>Achieved</c:v>
                </c:pt>
                <c:pt idx="1">
                  <c:v>Not achieved</c:v>
                </c:pt>
              </c:strCache>
            </c:strRef>
          </c:cat>
          <c:val>
            <c:numRef>
              <c:f>Sheet1!$B$2:$B$3</c:f>
              <c:numCache>
                <c:formatCode>General</c:formatCode>
                <c:ptCount val="2"/>
                <c:pt idx="0">
                  <c:v>8</c:v>
                </c:pt>
                <c:pt idx="1">
                  <c:v>0</c:v>
                </c:pt>
              </c:numCache>
            </c:numRef>
          </c:val>
        </c:ser>
        <c:dLbls/>
      </c:pie3DChart>
      <c:spPr>
        <a:noFill/>
        <a:ln>
          <a:noFill/>
        </a:ln>
        <a:effectLst/>
      </c:spPr>
    </c:plotArea>
    <c:legend>
      <c:legendPos val="b"/>
      <c:legendEntry>
        <c:idx val="1"/>
        <c:delete val="1"/>
      </c:legendEntry>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600" b="1" i="0" u="none" strike="noStrike" kern="1200" spc="0" baseline="0">
                <a:solidFill>
                  <a:schemeClr val="accent1"/>
                </a:solidFill>
                <a:latin typeface="Tw Cen MT" panose="020B0602020104020603" pitchFamily="34" charset="0"/>
                <a:ea typeface="+mn-ea"/>
                <a:cs typeface="+mn-cs"/>
              </a:defRPr>
            </a:pPr>
            <a:r>
              <a:rPr lang="en-US" sz="1600" b="1" dirty="0" smtClean="0">
                <a:solidFill>
                  <a:schemeClr val="accent1"/>
                </a:solidFill>
                <a:latin typeface="Tw Cen MT" panose="020B0602020104020603" pitchFamily="34" charset="0"/>
              </a:rPr>
              <a:t>2</a:t>
            </a:r>
            <a:r>
              <a:rPr lang="en-US" sz="1600" b="1" baseline="30000" dirty="0" smtClean="0">
                <a:solidFill>
                  <a:schemeClr val="accent1"/>
                </a:solidFill>
                <a:latin typeface="Tw Cen MT" panose="020B0602020104020603" pitchFamily="34" charset="0"/>
              </a:rPr>
              <a:t>ND</a:t>
            </a:r>
            <a:r>
              <a:rPr lang="en-US" sz="1600" b="1" dirty="0" smtClean="0">
                <a:solidFill>
                  <a:schemeClr val="accent1"/>
                </a:solidFill>
                <a:latin typeface="Tw Cen MT" panose="020B0602020104020603" pitchFamily="34" charset="0"/>
              </a:rPr>
              <a:t> QUARTER</a:t>
            </a:r>
            <a:endParaRPr lang="en-US" sz="1600" b="1" dirty="0">
              <a:solidFill>
                <a:schemeClr val="accent1"/>
              </a:solidFill>
              <a:latin typeface="Tw Cen MT" panose="020B0602020104020603" pitchFamily="34" charset="0"/>
            </a:endParaRPr>
          </a:p>
        </c:rich>
      </c:tx>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Sheet1!$B$1</c:f>
              <c:strCache>
                <c:ptCount val="1"/>
                <c:pt idx="0">
                  <c:v>2nd Quarter</c:v>
                </c:pt>
              </c:strCache>
            </c:strRef>
          </c:tx>
          <c:dPt>
            <c:idx val="0"/>
            <c:spPr>
              <a:solidFill>
                <a:srgbClr val="00B050"/>
              </a:solidFill>
              <a:ln w="25400">
                <a:solidFill>
                  <a:schemeClr val="lt1"/>
                </a:solidFill>
              </a:ln>
              <a:effectLst/>
              <a:sp3d contourW="25400">
                <a:contourClr>
                  <a:schemeClr val="lt1"/>
                </a:contourClr>
              </a:sp3d>
            </c:spPr>
          </c:dPt>
          <c:dPt>
            <c:idx val="1"/>
            <c:spPr>
              <a:solidFill>
                <a:srgbClr val="FF0000"/>
              </a:solidFill>
              <a:ln w="25400">
                <a:solidFill>
                  <a:schemeClr val="lt1"/>
                </a:solidFill>
              </a:ln>
              <a:effectLst/>
              <a:sp3d contourW="25400">
                <a:contourClr>
                  <a:schemeClr val="lt1"/>
                </a:contourClr>
              </a:sp3d>
            </c:spPr>
          </c:dPt>
          <c:dLbls>
            <c:dLbl>
              <c:idx val="0"/>
              <c:layout>
                <c:manualLayout>
                  <c:x val="0.1114946824090252"/>
                  <c:y val="-7.3590059055118123E-3"/>
                </c:manualLayout>
              </c:layout>
              <c:tx>
                <c:rich>
                  <a:bodyPr/>
                  <a:lstStyle/>
                  <a:p>
                    <a:r>
                      <a:rPr lang="en-US" dirty="0" smtClean="0"/>
                      <a:t>5 (100%)</a:t>
                    </a:r>
                    <a:endParaRPr lang="en-US" dirty="0"/>
                  </a:p>
                </c:rich>
              </c:tx>
              <c:showVal val="1"/>
              <c:extLst>
                <c:ext xmlns:c15="http://schemas.microsoft.com/office/drawing/2012/chart" uri="{CE6537A1-D6FC-4f65-9D91-7224C49458BB}">
                  <c15:layout>
                    <c:manualLayout>
                      <c:w val="0.20560805534991472"/>
                      <c:h val="0.11824999999999999"/>
                    </c:manualLayout>
                  </c15:layout>
                </c:ext>
              </c:extLst>
            </c:dLbl>
            <c:dLbl>
              <c:idx val="1"/>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showVal val="1"/>
            <c:extLst>
              <c:ext xmlns:c15="http://schemas.microsoft.com/office/drawing/2012/chart" uri="{CE6537A1-D6FC-4f65-9D91-7224C49458BB}"/>
            </c:extLst>
          </c:dLbls>
          <c:cat>
            <c:strRef>
              <c:f>Sheet1!$A$2:$A$3</c:f>
              <c:strCache>
                <c:ptCount val="2"/>
                <c:pt idx="0">
                  <c:v>Achieved</c:v>
                </c:pt>
                <c:pt idx="1">
                  <c:v>Not achieved</c:v>
                </c:pt>
              </c:strCache>
            </c:strRef>
          </c:cat>
          <c:val>
            <c:numRef>
              <c:f>Sheet1!$B$2:$B$3</c:f>
              <c:numCache>
                <c:formatCode>General</c:formatCode>
                <c:ptCount val="2"/>
                <c:pt idx="0">
                  <c:v>8</c:v>
                </c:pt>
                <c:pt idx="1">
                  <c:v>0</c:v>
                </c:pt>
              </c:numCache>
            </c:numRef>
          </c:val>
        </c:ser>
        <c:dLbls/>
      </c:pie3DChart>
      <c:spPr>
        <a:noFill/>
        <a:ln>
          <a:noFill/>
        </a:ln>
        <a:effectLst/>
      </c:spPr>
    </c:plotArea>
    <c:legend>
      <c:legendPos val="b"/>
      <c:legendEntry>
        <c:idx val="1"/>
        <c:delete val="1"/>
      </c:legendEntry>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600" b="1" i="0" u="none" strike="noStrike" kern="1200" spc="0" baseline="0">
                <a:solidFill>
                  <a:schemeClr val="accent3"/>
                </a:solidFill>
                <a:latin typeface="Tw Cen MT" panose="020B0602020104020603" pitchFamily="34" charset="0"/>
                <a:ea typeface="+mn-ea"/>
                <a:cs typeface="+mn-cs"/>
              </a:defRPr>
            </a:pPr>
            <a:r>
              <a:rPr lang="en-US" sz="1600" b="1" dirty="0" smtClean="0">
                <a:solidFill>
                  <a:schemeClr val="accent3"/>
                </a:solidFill>
                <a:latin typeface="Tw Cen MT" panose="020B0602020104020603" pitchFamily="34" charset="0"/>
              </a:rPr>
              <a:t>3</a:t>
            </a:r>
            <a:r>
              <a:rPr lang="en-US" sz="1600" b="1" baseline="30000" dirty="0" smtClean="0">
                <a:solidFill>
                  <a:schemeClr val="accent3"/>
                </a:solidFill>
                <a:latin typeface="Tw Cen MT" panose="020B0602020104020603" pitchFamily="34" charset="0"/>
              </a:rPr>
              <a:t>RD</a:t>
            </a:r>
            <a:r>
              <a:rPr lang="en-US" sz="1600" b="1" dirty="0" smtClean="0">
                <a:solidFill>
                  <a:schemeClr val="accent3"/>
                </a:solidFill>
                <a:latin typeface="Tw Cen MT" panose="020B0602020104020603" pitchFamily="34" charset="0"/>
              </a:rPr>
              <a:t> QUARTER</a:t>
            </a:r>
            <a:endParaRPr lang="en-US" sz="1600" b="1" dirty="0">
              <a:solidFill>
                <a:schemeClr val="accent3"/>
              </a:solidFill>
              <a:latin typeface="Tw Cen MT" panose="020B0602020104020603" pitchFamily="34" charset="0"/>
            </a:endParaRPr>
          </a:p>
        </c:rich>
      </c:tx>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Sheet1!$B$1</c:f>
              <c:strCache>
                <c:ptCount val="1"/>
                <c:pt idx="0">
                  <c:v>2nd Quarter</c:v>
                </c:pt>
              </c:strCache>
            </c:strRef>
          </c:tx>
          <c:dPt>
            <c:idx val="0"/>
            <c:spPr>
              <a:solidFill>
                <a:srgbClr val="00B050"/>
              </a:solidFill>
              <a:ln w="25400">
                <a:solidFill>
                  <a:schemeClr val="lt1"/>
                </a:solidFill>
              </a:ln>
              <a:effectLst/>
              <a:sp3d contourW="25400">
                <a:contourClr>
                  <a:schemeClr val="lt1"/>
                </a:contourClr>
              </a:sp3d>
            </c:spPr>
          </c:dPt>
          <c:dPt>
            <c:idx val="1"/>
            <c:spPr>
              <a:solidFill>
                <a:srgbClr val="FF0000"/>
              </a:solidFill>
              <a:ln w="25400">
                <a:solidFill>
                  <a:schemeClr val="lt1"/>
                </a:solidFill>
              </a:ln>
              <a:effectLst/>
              <a:sp3d contourW="25400">
                <a:contourClr>
                  <a:schemeClr val="lt1"/>
                </a:contourClr>
              </a:sp3d>
            </c:spPr>
          </c:dPt>
          <c:dLbls>
            <c:dLbl>
              <c:idx val="0"/>
              <c:layout>
                <c:manualLayout>
                  <c:x val="0.1114946824090252"/>
                  <c:y val="-7.3590059055118123E-3"/>
                </c:manualLayout>
              </c:layout>
              <c:tx>
                <c:rich>
                  <a:bodyPr/>
                  <a:lstStyle/>
                  <a:p>
                    <a:r>
                      <a:rPr lang="en-US" dirty="0" smtClean="0"/>
                      <a:t>5 (100%)</a:t>
                    </a:r>
                    <a:endParaRPr lang="en-US" dirty="0"/>
                  </a:p>
                </c:rich>
              </c:tx>
              <c:showVal val="1"/>
              <c:extLst>
                <c:ext xmlns:c15="http://schemas.microsoft.com/office/drawing/2012/chart" uri="{CE6537A1-D6FC-4f65-9D91-7224C49458BB}">
                  <c15:layout>
                    <c:manualLayout>
                      <c:w val="0.20560805534991472"/>
                      <c:h val="0.11824999999999999"/>
                    </c:manualLayout>
                  </c15:layout>
                </c:ext>
              </c:extLst>
            </c:dLbl>
            <c:dLbl>
              <c:idx val="1"/>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showVal val="1"/>
            <c:extLst>
              <c:ext xmlns:c15="http://schemas.microsoft.com/office/drawing/2012/chart" uri="{CE6537A1-D6FC-4f65-9D91-7224C49458BB}"/>
            </c:extLst>
          </c:dLbls>
          <c:cat>
            <c:strRef>
              <c:f>Sheet1!$A$2:$A$3</c:f>
              <c:strCache>
                <c:ptCount val="2"/>
                <c:pt idx="0">
                  <c:v>Achieved</c:v>
                </c:pt>
                <c:pt idx="1">
                  <c:v>Not achieved</c:v>
                </c:pt>
              </c:strCache>
            </c:strRef>
          </c:cat>
          <c:val>
            <c:numRef>
              <c:f>Sheet1!$B$2:$B$3</c:f>
              <c:numCache>
                <c:formatCode>General</c:formatCode>
                <c:ptCount val="2"/>
                <c:pt idx="0">
                  <c:v>8</c:v>
                </c:pt>
                <c:pt idx="1">
                  <c:v>0</c:v>
                </c:pt>
              </c:numCache>
            </c:numRef>
          </c:val>
        </c:ser>
        <c:dLbls/>
      </c:pie3DChart>
      <c:spPr>
        <a:noFill/>
        <a:ln>
          <a:noFill/>
        </a:ln>
        <a:effectLst/>
      </c:spPr>
    </c:plotArea>
    <c:legend>
      <c:legendPos val="b"/>
      <c:legendEntry>
        <c:idx val="1"/>
        <c:delete val="1"/>
      </c:legendEntry>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600" b="1" i="0" u="none" strike="noStrike" kern="1200" spc="0" baseline="0">
                <a:solidFill>
                  <a:schemeClr val="accent3"/>
                </a:solidFill>
                <a:latin typeface="Tw Cen MT" panose="020B0602020104020603" pitchFamily="34" charset="0"/>
                <a:ea typeface="+mn-ea"/>
                <a:cs typeface="+mn-cs"/>
              </a:defRPr>
            </a:pPr>
            <a:r>
              <a:rPr lang="en-US" sz="1600" b="1" dirty="0" smtClean="0">
                <a:solidFill>
                  <a:schemeClr val="accent3"/>
                </a:solidFill>
                <a:latin typeface="Tw Cen MT" panose="020B0602020104020603" pitchFamily="34" charset="0"/>
              </a:rPr>
              <a:t>3</a:t>
            </a:r>
            <a:r>
              <a:rPr lang="en-US" sz="1600" b="1" baseline="30000" dirty="0" smtClean="0">
                <a:solidFill>
                  <a:schemeClr val="accent3"/>
                </a:solidFill>
                <a:latin typeface="Tw Cen MT" panose="020B0602020104020603" pitchFamily="34" charset="0"/>
              </a:rPr>
              <a:t>RD</a:t>
            </a:r>
            <a:r>
              <a:rPr lang="en-US" sz="1600" b="1" dirty="0" smtClean="0">
                <a:solidFill>
                  <a:schemeClr val="accent3"/>
                </a:solidFill>
                <a:latin typeface="Tw Cen MT" panose="020B0602020104020603" pitchFamily="34" charset="0"/>
              </a:rPr>
              <a:t> QUARTER</a:t>
            </a:r>
            <a:endParaRPr lang="en-US" sz="1600" b="1" dirty="0">
              <a:solidFill>
                <a:schemeClr val="accent3"/>
              </a:solidFill>
              <a:latin typeface="Tw Cen MT" panose="020B0602020104020603" pitchFamily="34" charset="0"/>
            </a:endParaRPr>
          </a:p>
        </c:rich>
      </c:tx>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Sheet1!$B$1</c:f>
              <c:strCache>
                <c:ptCount val="1"/>
                <c:pt idx="0">
                  <c:v>2nd Quarter</c:v>
                </c:pt>
              </c:strCache>
            </c:strRef>
          </c:tx>
          <c:dPt>
            <c:idx val="0"/>
            <c:spPr>
              <a:solidFill>
                <a:srgbClr val="00B050"/>
              </a:solidFill>
              <a:ln w="25400">
                <a:solidFill>
                  <a:schemeClr val="lt1"/>
                </a:solidFill>
              </a:ln>
              <a:effectLst/>
              <a:sp3d contourW="25400">
                <a:contourClr>
                  <a:schemeClr val="lt1"/>
                </a:contourClr>
              </a:sp3d>
            </c:spPr>
          </c:dPt>
          <c:dPt>
            <c:idx val="1"/>
            <c:spPr>
              <a:solidFill>
                <a:srgbClr val="FF0000"/>
              </a:solidFill>
              <a:ln w="25400">
                <a:solidFill>
                  <a:schemeClr val="lt1"/>
                </a:solidFill>
              </a:ln>
              <a:effectLst/>
              <a:sp3d contourW="25400">
                <a:contourClr>
                  <a:schemeClr val="lt1"/>
                </a:contourClr>
              </a:sp3d>
            </c:spPr>
          </c:dPt>
          <c:dLbls>
            <c:dLbl>
              <c:idx val="0"/>
              <c:layout>
                <c:manualLayout>
                  <c:x val="0.1114946824090252"/>
                  <c:y val="-7.3590059055118123E-3"/>
                </c:manualLayout>
              </c:layout>
              <c:tx>
                <c:rich>
                  <a:bodyPr/>
                  <a:lstStyle/>
                  <a:p>
                    <a:r>
                      <a:rPr lang="en-US" dirty="0" smtClean="0"/>
                      <a:t>11 (100%)</a:t>
                    </a:r>
                    <a:endParaRPr lang="en-US" dirty="0"/>
                  </a:p>
                </c:rich>
              </c:tx>
              <c:showVal val="1"/>
              <c:extLst>
                <c:ext xmlns:c15="http://schemas.microsoft.com/office/drawing/2012/chart" uri="{CE6537A1-D6FC-4f65-9D91-7224C49458BB}">
                  <c15:layout>
                    <c:manualLayout>
                      <c:w val="0.20560805534991472"/>
                      <c:h val="0.11824999999999999"/>
                    </c:manualLayout>
                  </c15:layout>
                </c:ext>
              </c:extLst>
            </c:dLbl>
            <c:dLbl>
              <c:idx val="1"/>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showVal val="1"/>
            <c:extLst>
              <c:ext xmlns:c15="http://schemas.microsoft.com/office/drawing/2012/chart" uri="{CE6537A1-D6FC-4f65-9D91-7224C49458BB}"/>
            </c:extLst>
          </c:dLbls>
          <c:cat>
            <c:strRef>
              <c:f>Sheet1!$A$2:$A$3</c:f>
              <c:strCache>
                <c:ptCount val="2"/>
                <c:pt idx="0">
                  <c:v>Achieved</c:v>
                </c:pt>
                <c:pt idx="1">
                  <c:v>Not achieved</c:v>
                </c:pt>
              </c:strCache>
            </c:strRef>
          </c:cat>
          <c:val>
            <c:numRef>
              <c:f>Sheet1!$B$2:$B$3</c:f>
              <c:numCache>
                <c:formatCode>General</c:formatCode>
                <c:ptCount val="2"/>
                <c:pt idx="0">
                  <c:v>8</c:v>
                </c:pt>
                <c:pt idx="1">
                  <c:v>0</c:v>
                </c:pt>
              </c:numCache>
            </c:numRef>
          </c:val>
        </c:ser>
        <c:dLbls/>
      </c:pie3DChart>
      <c:spPr>
        <a:noFill/>
        <a:ln>
          <a:noFill/>
        </a:ln>
        <a:effectLst/>
      </c:spPr>
    </c:plotArea>
    <c:legend>
      <c:legendPos val="b"/>
      <c:legendEntry>
        <c:idx val="1"/>
        <c:delete val="1"/>
      </c:legendEntry>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600" b="1" i="0" u="none" strike="noStrike" kern="1200" spc="0" baseline="0">
                <a:solidFill>
                  <a:schemeClr val="accent1"/>
                </a:solidFill>
                <a:latin typeface="Tw Cen MT" panose="020B0602020104020603" pitchFamily="34" charset="0"/>
                <a:ea typeface="+mn-ea"/>
                <a:cs typeface="+mn-cs"/>
              </a:defRPr>
            </a:pPr>
            <a:r>
              <a:rPr lang="en-US" sz="1600" b="1" dirty="0" smtClean="0">
                <a:solidFill>
                  <a:schemeClr val="accent1"/>
                </a:solidFill>
                <a:latin typeface="Tw Cen MT" panose="020B0602020104020603" pitchFamily="34" charset="0"/>
              </a:rPr>
              <a:t>2</a:t>
            </a:r>
            <a:r>
              <a:rPr lang="en-US" sz="1600" b="1" baseline="30000" dirty="0" smtClean="0">
                <a:solidFill>
                  <a:schemeClr val="accent1"/>
                </a:solidFill>
                <a:latin typeface="Tw Cen MT" panose="020B0602020104020603" pitchFamily="34" charset="0"/>
              </a:rPr>
              <a:t>ND</a:t>
            </a:r>
            <a:r>
              <a:rPr lang="en-US" sz="1600" b="1" dirty="0" smtClean="0">
                <a:solidFill>
                  <a:schemeClr val="accent1"/>
                </a:solidFill>
                <a:latin typeface="Tw Cen MT" panose="020B0602020104020603" pitchFamily="34" charset="0"/>
              </a:rPr>
              <a:t> QUARTER</a:t>
            </a:r>
            <a:endParaRPr lang="en-US" sz="1600" b="1" dirty="0">
              <a:solidFill>
                <a:schemeClr val="accent1"/>
              </a:solidFill>
              <a:latin typeface="Tw Cen MT" panose="020B0602020104020603" pitchFamily="34" charset="0"/>
            </a:endParaRPr>
          </a:p>
        </c:rich>
      </c:tx>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Sheet1!$B$1</c:f>
              <c:strCache>
                <c:ptCount val="1"/>
                <c:pt idx="0">
                  <c:v>2nd Quarter</c:v>
                </c:pt>
              </c:strCache>
            </c:strRef>
          </c:tx>
          <c:dPt>
            <c:idx val="0"/>
            <c:spPr>
              <a:solidFill>
                <a:srgbClr val="00B050"/>
              </a:solidFill>
              <a:ln w="25400">
                <a:solidFill>
                  <a:schemeClr val="lt1"/>
                </a:solidFill>
              </a:ln>
              <a:effectLst/>
              <a:sp3d contourW="25400">
                <a:contourClr>
                  <a:schemeClr val="lt1"/>
                </a:contourClr>
              </a:sp3d>
            </c:spPr>
          </c:dPt>
          <c:dPt>
            <c:idx val="1"/>
            <c:spPr>
              <a:solidFill>
                <a:srgbClr val="FF0000"/>
              </a:solidFill>
              <a:ln w="25400">
                <a:solidFill>
                  <a:schemeClr val="lt1"/>
                </a:solidFill>
              </a:ln>
              <a:effectLst/>
              <a:sp3d contourW="25400">
                <a:contourClr>
                  <a:schemeClr val="lt1"/>
                </a:contourClr>
              </a:sp3d>
            </c:spPr>
          </c:dPt>
          <c:dLbls>
            <c:dLbl>
              <c:idx val="0"/>
              <c:layout>
                <c:manualLayout>
                  <c:x val="-3.2067144054702176E-3"/>
                  <c:y val="6.4515994094488202E-2"/>
                </c:manualLayout>
              </c:layout>
              <c:tx>
                <c:rich>
                  <a:bodyPr/>
                  <a:lstStyle/>
                  <a:p>
                    <a:r>
                      <a:rPr lang="en-US" dirty="0" smtClean="0"/>
                      <a:t>8 (89%)</a:t>
                    </a:r>
                    <a:endParaRPr lang="en-US" dirty="0"/>
                  </a:p>
                </c:rich>
              </c:tx>
              <c:showVal val="1"/>
              <c:extLst>
                <c:ext xmlns:c15="http://schemas.microsoft.com/office/drawing/2012/chart" uri="{CE6537A1-D6FC-4f65-9D91-7224C49458BB}">
                  <c15:layout>
                    <c:manualLayout>
                      <c:w val="0.20560805534991472"/>
                      <c:h val="0.11824999999999999"/>
                    </c:manualLayout>
                  </c15:layout>
                </c:ext>
              </c:extLst>
            </c:dLbl>
            <c:dLbl>
              <c:idx val="1"/>
              <c:layout>
                <c:manualLayout>
                  <c:x val="5.33197069012534E-2"/>
                  <c:y val="-2.1336368110236224E-2"/>
                </c:manualLayout>
              </c:layout>
              <c:tx>
                <c:rich>
                  <a:bodyPr/>
                  <a:lstStyle/>
                  <a:p>
                    <a:r>
                      <a:rPr lang="en-US" dirty="0" smtClean="0"/>
                      <a:t>1 (11%)</a:t>
                    </a:r>
                  </a:p>
                </c:rich>
              </c:tx>
              <c:showVal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showVal val="1"/>
            <c:extLst>
              <c:ext xmlns:c15="http://schemas.microsoft.com/office/drawing/2012/chart" uri="{CE6537A1-D6FC-4f65-9D91-7224C49458BB}"/>
            </c:extLst>
          </c:dLbls>
          <c:cat>
            <c:strRef>
              <c:f>Sheet1!$A$2:$A$3</c:f>
              <c:strCache>
                <c:ptCount val="2"/>
                <c:pt idx="0">
                  <c:v>Achieved</c:v>
                </c:pt>
                <c:pt idx="1">
                  <c:v>Not achieved</c:v>
                </c:pt>
              </c:strCache>
            </c:strRef>
          </c:cat>
          <c:val>
            <c:numRef>
              <c:f>Sheet1!$B$2:$B$3</c:f>
              <c:numCache>
                <c:formatCode>General</c:formatCode>
                <c:ptCount val="2"/>
                <c:pt idx="0">
                  <c:v>8</c:v>
                </c:pt>
                <c:pt idx="1">
                  <c:v>1</c:v>
                </c:pt>
              </c:numCache>
            </c:numRef>
          </c:val>
        </c:ser>
        <c:dLbls/>
      </c:pie3DChart>
      <c:spPr>
        <a:noFill/>
        <a:ln>
          <a:noFill/>
        </a:ln>
        <a:effectLst/>
      </c:spPr>
    </c:plotArea>
    <c:legend>
      <c:legendPos val="b"/>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n-ZA"/>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Sheet1!$B$1</c:f>
              <c:strCache>
                <c:ptCount val="1"/>
                <c:pt idx="0">
                  <c:v>2nd Quarter</c:v>
                </c:pt>
              </c:strCache>
            </c:strRef>
          </c:tx>
          <c:dPt>
            <c:idx val="0"/>
            <c:spPr>
              <a:solidFill>
                <a:srgbClr val="00B050"/>
              </a:solidFill>
              <a:ln w="25400">
                <a:solidFill>
                  <a:schemeClr val="lt1"/>
                </a:solidFill>
              </a:ln>
              <a:effectLst/>
              <a:sp3d contourW="25400">
                <a:contourClr>
                  <a:schemeClr val="lt1"/>
                </a:contourClr>
              </a:sp3d>
            </c:spPr>
          </c:dPt>
          <c:dPt>
            <c:idx val="1"/>
            <c:spPr>
              <a:solidFill>
                <a:srgbClr val="FF0000"/>
              </a:solidFill>
              <a:ln w="25400">
                <a:solidFill>
                  <a:schemeClr val="lt1"/>
                </a:solidFill>
              </a:ln>
              <a:effectLst/>
              <a:sp3d contourW="25400">
                <a:contourClr>
                  <a:schemeClr val="lt1"/>
                </a:contourClr>
              </a:sp3d>
            </c:spPr>
          </c:dPt>
          <c:dLbls>
            <c:dLbl>
              <c:idx val="0"/>
              <c:layout>
                <c:manualLayout>
                  <c:x val="0"/>
                  <c:y val="-0.21985900590551183"/>
                </c:manualLayout>
              </c:layout>
              <c:tx>
                <c:rich>
                  <a:bodyPr/>
                  <a:lstStyle/>
                  <a:p>
                    <a:r>
                      <a:rPr lang="en-US" dirty="0" smtClean="0"/>
                      <a:t>1 (50%)</a:t>
                    </a:r>
                    <a:endParaRPr lang="en-US" dirty="0"/>
                  </a:p>
                </c:rich>
              </c:tx>
              <c:showVal val="1"/>
              <c:extLst>
                <c:ext xmlns:c15="http://schemas.microsoft.com/office/drawing/2012/chart" uri="{CE6537A1-D6FC-4f65-9D91-7224C49458BB}">
                  <c15:layout>
                    <c:manualLayout>
                      <c:w val="0.20560805534991472"/>
                      <c:h val="0.11824999999999999"/>
                    </c:manualLayout>
                  </c15:layout>
                </c:ext>
              </c:extLst>
            </c:dLbl>
            <c:dLbl>
              <c:idx val="1"/>
              <c:layout>
                <c:manualLayout>
                  <c:x val="4.6906404338911842E-2"/>
                  <c:y val="0.20991363188976384"/>
                </c:manualLayout>
              </c:layout>
              <c:tx>
                <c:rich>
                  <a:bodyPr/>
                  <a:lstStyle/>
                  <a:p>
                    <a:r>
                      <a:rPr lang="en-US" dirty="0" smtClean="0"/>
                      <a:t>1 (50%)</a:t>
                    </a:r>
                  </a:p>
                </c:rich>
              </c:tx>
              <c:showVal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showVal val="1"/>
            <c:extLst>
              <c:ext xmlns:c15="http://schemas.microsoft.com/office/drawing/2012/chart" uri="{CE6537A1-D6FC-4f65-9D91-7224C49458BB}"/>
            </c:extLst>
          </c:dLbls>
          <c:cat>
            <c:strRef>
              <c:f>Sheet1!$A$2:$A$3</c:f>
              <c:strCache>
                <c:ptCount val="2"/>
                <c:pt idx="0">
                  <c:v>Achieved</c:v>
                </c:pt>
                <c:pt idx="1">
                  <c:v>Not achieved</c:v>
                </c:pt>
              </c:strCache>
            </c:strRef>
          </c:cat>
          <c:val>
            <c:numRef>
              <c:f>Sheet1!$B$2:$B$3</c:f>
              <c:numCache>
                <c:formatCode>General</c:formatCode>
                <c:ptCount val="2"/>
                <c:pt idx="0">
                  <c:v>1</c:v>
                </c:pt>
                <c:pt idx="1">
                  <c:v>1</c:v>
                </c:pt>
              </c:numCache>
            </c:numRef>
          </c:val>
        </c:ser>
        <c:dLbls/>
      </c:pie3DChart>
      <c:spPr>
        <a:noFill/>
        <a:ln>
          <a:noFill/>
        </a:ln>
        <a:effectLst/>
      </c:spPr>
    </c:plotArea>
    <c:legend>
      <c:legendPos val="b"/>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600" b="1" i="0" u="none" strike="noStrike" kern="1200" spc="0" baseline="0">
                <a:solidFill>
                  <a:schemeClr val="accent3"/>
                </a:solidFill>
                <a:latin typeface="Tw Cen MT" panose="020B0602020104020603" pitchFamily="34" charset="0"/>
                <a:ea typeface="+mn-ea"/>
                <a:cs typeface="+mn-cs"/>
              </a:defRPr>
            </a:pPr>
            <a:r>
              <a:rPr lang="en-US" dirty="0" smtClean="0">
                <a:solidFill>
                  <a:schemeClr val="accent3"/>
                </a:solidFill>
              </a:rPr>
              <a:t>3</a:t>
            </a:r>
            <a:r>
              <a:rPr lang="en-US" baseline="30000" dirty="0" smtClean="0">
                <a:solidFill>
                  <a:schemeClr val="accent3"/>
                </a:solidFill>
              </a:rPr>
              <a:t>RD</a:t>
            </a:r>
            <a:r>
              <a:rPr lang="en-US" dirty="0" smtClean="0">
                <a:solidFill>
                  <a:schemeClr val="accent3"/>
                </a:solidFill>
              </a:rPr>
              <a:t> QUARTER</a:t>
            </a:r>
            <a:endParaRPr lang="en-US" dirty="0">
              <a:solidFill>
                <a:schemeClr val="accent3"/>
              </a:solidFill>
            </a:endParaRPr>
          </a:p>
        </c:rich>
      </c:tx>
      <c:layout/>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Sheet1!$B$1</c:f>
              <c:strCache>
                <c:ptCount val="1"/>
                <c:pt idx="0">
                  <c:v>2nd Quarter</c:v>
                </c:pt>
              </c:strCache>
            </c:strRef>
          </c:tx>
          <c:dPt>
            <c:idx val="0"/>
            <c:spPr>
              <a:solidFill>
                <a:srgbClr val="00B050"/>
              </a:solidFill>
              <a:ln w="25400">
                <a:solidFill>
                  <a:schemeClr val="lt1"/>
                </a:solidFill>
              </a:ln>
              <a:effectLst/>
              <a:sp3d contourW="25400">
                <a:contourClr>
                  <a:schemeClr val="lt1"/>
                </a:contourClr>
              </a:sp3d>
            </c:spPr>
          </c:dPt>
          <c:dPt>
            <c:idx val="1"/>
            <c:spPr>
              <a:solidFill>
                <a:srgbClr val="FF0000"/>
              </a:solidFill>
              <a:ln w="25400">
                <a:solidFill>
                  <a:schemeClr val="lt1"/>
                </a:solidFill>
              </a:ln>
              <a:effectLst/>
              <a:sp3d contourW="25400">
                <a:contourClr>
                  <a:schemeClr val="lt1"/>
                </a:contourClr>
              </a:sp3d>
            </c:spPr>
          </c:dPt>
          <c:dLbls>
            <c:dLbl>
              <c:idx val="0"/>
              <c:layout>
                <c:manualLayout>
                  <c:x val="0.1275280869453779"/>
                  <c:y val="-2.298400590551181E-2"/>
                </c:manualLayout>
              </c:layout>
              <c:tx>
                <c:rich>
                  <a:bodyPr/>
                  <a:lstStyle/>
                  <a:p>
                    <a:r>
                      <a:rPr lang="en-US" dirty="0" smtClean="0"/>
                      <a:t> 40 (95%)</a:t>
                    </a:r>
                    <a:endParaRPr lang="en-US" dirty="0"/>
                  </a:p>
                </c:rich>
              </c:tx>
              <c:showVal val="1"/>
              <c:extLst>
                <c:ext xmlns:c15="http://schemas.microsoft.com/office/drawing/2012/chart" uri="{CE6537A1-D6FC-4f65-9D91-7224C49458BB}">
                  <c15:layout>
                    <c:manualLayout>
                      <c:w val="0.24408853561725463"/>
                      <c:h val="0.11824999999999999"/>
                    </c:manualLayout>
                  </c15:layout>
                </c:ext>
              </c:extLst>
            </c:dLbl>
            <c:dLbl>
              <c:idx val="1"/>
              <c:layout/>
              <c:tx>
                <c:rich>
                  <a:bodyPr/>
                  <a:lstStyle/>
                  <a:p>
                    <a:r>
                      <a:rPr lang="en-US" baseline="0" dirty="0" smtClean="0"/>
                      <a:t>2 (5</a:t>
                    </a:r>
                    <a:r>
                      <a:rPr lang="en-US" dirty="0" smtClean="0"/>
                      <a:t>%)</a:t>
                    </a:r>
                  </a:p>
                </c:rich>
              </c:tx>
              <c:showVal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showVal val="1"/>
            <c:extLst>
              <c:ext xmlns:c15="http://schemas.microsoft.com/office/drawing/2012/chart" uri="{CE6537A1-D6FC-4f65-9D91-7224C49458BB}"/>
            </c:extLst>
          </c:dLbls>
          <c:cat>
            <c:strRef>
              <c:f>Sheet1!$A$2:$A$3</c:f>
              <c:strCache>
                <c:ptCount val="2"/>
                <c:pt idx="0">
                  <c:v>Achieved</c:v>
                </c:pt>
                <c:pt idx="1">
                  <c:v>Not achieved</c:v>
                </c:pt>
              </c:strCache>
            </c:strRef>
          </c:cat>
          <c:val>
            <c:numRef>
              <c:f>Sheet1!$B$2:$B$3</c:f>
              <c:numCache>
                <c:formatCode>General</c:formatCode>
                <c:ptCount val="2"/>
                <c:pt idx="0">
                  <c:v>40</c:v>
                </c:pt>
                <c:pt idx="1">
                  <c:v>4</c:v>
                </c:pt>
              </c:numCache>
            </c:numRef>
          </c:val>
        </c:ser>
        <c:dLbls/>
      </c:pie3DChart>
      <c:spPr>
        <a:noFill/>
        <a:ln>
          <a:noFill/>
        </a:ln>
        <a:effectLst/>
      </c:spPr>
    </c:plotArea>
    <c:legend>
      <c:legendPos val="b"/>
      <c:layout/>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style val="14"/>
  <c:chart>
    <c:autoTitleDeleted val="1"/>
    <c:plotArea>
      <c:layout>
        <c:manualLayout>
          <c:layoutTarget val="inner"/>
          <c:xMode val="edge"/>
          <c:yMode val="edge"/>
          <c:x val="8.6548713267318444E-3"/>
          <c:y val="3.9395297690411904E-2"/>
          <c:w val="0.96274343776460702"/>
          <c:h val="0.86235725417982478"/>
        </c:manualLayout>
      </c:layout>
      <c:barChart>
        <c:barDir val="col"/>
        <c:grouping val="clustered"/>
        <c:ser>
          <c:idx val="0"/>
          <c:order val="0"/>
          <c:tx>
            <c:strRef>
              <c:f>Sheet1!$B$1</c:f>
              <c:strCache>
                <c:ptCount val="1"/>
                <c:pt idx="0">
                  <c:v>Achieved</c:v>
                </c:pt>
              </c:strCache>
            </c:strRef>
          </c:tx>
          <c:spPr>
            <a:gradFill rotWithShape="1">
              <a:gsLst>
                <a:gs pos="0">
                  <a:schemeClr val="accent1">
                    <a:tint val="92000"/>
                    <a:satMod val="170000"/>
                  </a:schemeClr>
                </a:gs>
                <a:gs pos="15000">
                  <a:schemeClr val="accent1">
                    <a:tint val="92000"/>
                    <a:shade val="99000"/>
                    <a:satMod val="170000"/>
                  </a:schemeClr>
                </a:gs>
                <a:gs pos="62000">
                  <a:schemeClr val="accent1">
                    <a:tint val="96000"/>
                    <a:shade val="80000"/>
                    <a:satMod val="170000"/>
                  </a:schemeClr>
                </a:gs>
                <a:gs pos="97000">
                  <a:schemeClr val="accent1">
                    <a:tint val="98000"/>
                    <a:shade val="63000"/>
                    <a:satMod val="170000"/>
                  </a:schemeClr>
                </a:gs>
                <a:gs pos="100000">
                  <a:schemeClr val="accent1">
                    <a:shade val="62000"/>
                    <a:satMod val="170000"/>
                  </a:schemeClr>
                </a:gs>
              </a:gsLst>
              <a:path path="circle">
                <a:fillToRect l="50000" t="50000" r="50000" b="50000"/>
              </a:path>
            </a:gradFill>
            <a:ln w="9525" cap="flat" cmpd="sng" algn="ctr">
              <a:solidFill>
                <a:schemeClr val="accent1"/>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shade val="80000"/>
                </a:schemeClr>
              </a:contourClr>
            </a:sp3d>
          </c:spPr>
          <c:dPt>
            <c:idx val="0"/>
            <c:spPr>
              <a:solidFill>
                <a:schemeClr val="accent4"/>
              </a:solidFill>
              <a:ln w="9525" cap="flat" cmpd="sng" algn="ctr">
                <a:solidFill>
                  <a:schemeClr val="accent1"/>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shade val="80000"/>
                  </a:schemeClr>
                </a:contourClr>
              </a:sp3d>
            </c:spPr>
          </c:dPt>
          <c:dPt>
            <c:idx val="1"/>
            <c:spPr>
              <a:solidFill>
                <a:schemeClr val="accent4"/>
              </a:solidFill>
              <a:ln w="9525" cap="flat" cmpd="sng" algn="ctr">
                <a:solidFill>
                  <a:schemeClr val="accent1"/>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shade val="80000"/>
                  </a:schemeClr>
                </a:contourClr>
              </a:sp3d>
            </c:spPr>
          </c:dPt>
          <c:dPt>
            <c:idx val="2"/>
            <c:spPr>
              <a:solidFill>
                <a:schemeClr val="accent4"/>
              </a:solidFill>
              <a:ln w="9525" cap="flat" cmpd="sng" algn="ctr">
                <a:solidFill>
                  <a:schemeClr val="accent1"/>
                </a:solidFill>
                <a:prstDash val="solid"/>
              </a:ln>
              <a:effectLst>
                <a:outerShdw blurRad="63500" dist="25400" dir="5400000" rotWithShape="0">
                  <a:srgbClr val="000000">
                    <a:alpha val="43137"/>
                  </a:srgbClr>
                </a:outerShdw>
              </a:effectLst>
              <a:scene3d>
                <a:camera prst="orthographicFront"/>
                <a:lightRig rig="contrasting" dir="tl">
                  <a:rot lat="0" lon="0" rev="7800000"/>
                </a:lightRig>
              </a:scene3d>
              <a:sp3d>
                <a:bevelT w="139700" h="139700"/>
              </a:sp3d>
            </c:spPr>
          </c:dPt>
          <c:dLbls>
            <c:dLbl>
              <c:idx val="0"/>
              <c:layout>
                <c:manualLayout>
                  <c:x val="0.16934801016088064"/>
                  <c:y val="-8.0140354806498934E-2"/>
                </c:manualLayout>
              </c:layout>
              <c:tx>
                <c:rich>
                  <a:bodyPr/>
                  <a:lstStyle/>
                  <a:p>
                    <a:pPr>
                      <a:defRPr sz="1200" b="1">
                        <a:solidFill>
                          <a:schemeClr val="bg1"/>
                        </a:solidFill>
                        <a:effectLst/>
                        <a:latin typeface="Tw Cen MT" pitchFamily="34" charset="0"/>
                      </a:defRPr>
                    </a:pPr>
                    <a:r>
                      <a:rPr lang="en-US" sz="1600" b="1" dirty="0" smtClean="0">
                        <a:solidFill>
                          <a:schemeClr val="bg1"/>
                        </a:solidFill>
                        <a:effectLst/>
                        <a:latin typeface="Tw Cen MT" pitchFamily="34" charset="0"/>
                      </a:rPr>
                      <a:t>91%  </a:t>
                    </a:r>
                    <a:r>
                      <a:rPr lang="en-US" sz="1600" b="1" baseline="0" dirty="0" smtClean="0">
                        <a:solidFill>
                          <a:schemeClr val="bg1"/>
                        </a:solidFill>
                        <a:effectLst/>
                        <a:latin typeface="Tw Cen MT" pitchFamily="34" charset="0"/>
                      </a:rPr>
                      <a:t>Performance</a:t>
                    </a:r>
                    <a:endParaRPr lang="en-US" sz="1600" b="1" dirty="0" smtClean="0">
                      <a:solidFill>
                        <a:schemeClr val="bg1"/>
                      </a:solidFill>
                      <a:effectLst/>
                      <a:latin typeface="Tw Cen MT" pitchFamily="34" charset="0"/>
                    </a:endParaRPr>
                  </a:p>
                  <a:p>
                    <a:pPr>
                      <a:defRPr sz="1200" b="1">
                        <a:solidFill>
                          <a:schemeClr val="bg1"/>
                        </a:solidFill>
                        <a:effectLst/>
                        <a:latin typeface="Tw Cen MT" pitchFamily="34" charset="0"/>
                      </a:defRPr>
                    </a:pPr>
                    <a:r>
                      <a:rPr lang="en-US" sz="1600" b="1" dirty="0" smtClean="0">
                        <a:solidFill>
                          <a:schemeClr val="bg1"/>
                        </a:solidFill>
                        <a:effectLst/>
                        <a:latin typeface="Tw Cen MT" pitchFamily="34" charset="0"/>
                      </a:rPr>
                      <a:t>2</a:t>
                    </a:r>
                    <a:r>
                      <a:rPr lang="en-US" sz="1600" b="1" baseline="30000" dirty="0" smtClean="0">
                        <a:solidFill>
                          <a:schemeClr val="bg1"/>
                        </a:solidFill>
                        <a:effectLst/>
                        <a:latin typeface="Tw Cen MT" pitchFamily="34" charset="0"/>
                      </a:rPr>
                      <a:t>nd</a:t>
                    </a:r>
                    <a:r>
                      <a:rPr lang="en-US" sz="1600" b="1" baseline="0" dirty="0" smtClean="0">
                        <a:solidFill>
                          <a:schemeClr val="bg1"/>
                        </a:solidFill>
                        <a:effectLst/>
                        <a:latin typeface="Tw Cen MT" pitchFamily="34" charset="0"/>
                      </a:rPr>
                      <a:t> </a:t>
                    </a:r>
                    <a:r>
                      <a:rPr lang="en-US" sz="1600" b="1" dirty="0" smtClean="0">
                        <a:solidFill>
                          <a:schemeClr val="bg1"/>
                        </a:solidFill>
                        <a:effectLst/>
                        <a:latin typeface="Tw Cen MT" pitchFamily="34" charset="0"/>
                      </a:rPr>
                      <a:t>Quarter</a:t>
                    </a:r>
                  </a:p>
                </c:rich>
              </c:tx>
              <c:spPr/>
              <c:showVal val="1"/>
              <c:extLst>
                <c:ext xmlns:c15="http://schemas.microsoft.com/office/drawing/2012/chart" uri="{CE6537A1-D6FC-4f65-9D91-7224C49458BB}"/>
              </c:extLst>
            </c:dLbl>
            <c:dLbl>
              <c:idx val="1"/>
              <c:layout>
                <c:manualLayout>
                  <c:x val="0.16596104995766303"/>
                  <c:y val="1.1074404845227027E-2"/>
                </c:manualLayout>
              </c:layout>
              <c:tx>
                <c:rich>
                  <a:bodyPr/>
                  <a:lstStyle/>
                  <a:p>
                    <a:r>
                      <a:rPr lang="en-US" sz="1600" b="1" dirty="0" smtClean="0">
                        <a:solidFill>
                          <a:schemeClr val="bg1"/>
                        </a:solidFill>
                        <a:latin typeface="Tw Cen MT" pitchFamily="34" charset="0"/>
                      </a:rPr>
                      <a:t>93% </a:t>
                    </a:r>
                    <a:r>
                      <a:rPr lang="en-US" sz="1600" b="1" dirty="0">
                        <a:solidFill>
                          <a:schemeClr val="bg1"/>
                        </a:solidFill>
                        <a:latin typeface="Tw Cen MT" pitchFamily="34" charset="0"/>
                      </a:rPr>
                      <a:t>Performance</a:t>
                    </a:r>
                  </a:p>
                  <a:p>
                    <a:r>
                      <a:rPr lang="en-US" sz="1600" b="1" dirty="0" smtClean="0">
                        <a:solidFill>
                          <a:schemeClr val="bg1"/>
                        </a:solidFill>
                        <a:latin typeface="Tw Cen MT" pitchFamily="34" charset="0"/>
                      </a:rPr>
                      <a:t>3</a:t>
                    </a:r>
                    <a:r>
                      <a:rPr lang="en-US" sz="1600" b="1" baseline="30000" dirty="0" smtClean="0">
                        <a:solidFill>
                          <a:schemeClr val="bg1"/>
                        </a:solidFill>
                        <a:latin typeface="Tw Cen MT" pitchFamily="34" charset="0"/>
                      </a:rPr>
                      <a:t>rd</a:t>
                    </a:r>
                    <a:r>
                      <a:rPr lang="en-US" sz="1600" b="1" baseline="0" dirty="0" smtClean="0">
                        <a:solidFill>
                          <a:schemeClr val="bg1"/>
                        </a:solidFill>
                        <a:latin typeface="Tw Cen MT" pitchFamily="34" charset="0"/>
                      </a:rPr>
                      <a:t> </a:t>
                    </a:r>
                    <a:r>
                      <a:rPr lang="en-US" sz="1600" b="1" dirty="0" smtClean="0">
                        <a:solidFill>
                          <a:schemeClr val="bg1"/>
                        </a:solidFill>
                        <a:latin typeface="Tw Cen MT" pitchFamily="34" charset="0"/>
                      </a:rPr>
                      <a:t>Quarter</a:t>
                    </a:r>
                    <a:endParaRPr lang="en-US" sz="1600" b="1" dirty="0">
                      <a:solidFill>
                        <a:schemeClr val="bg1"/>
                      </a:solidFill>
                      <a:latin typeface="Tw Cen MT" pitchFamily="34" charset="0"/>
                    </a:endParaRPr>
                  </a:p>
                  <a:p>
                    <a:endParaRPr lang="en-US" sz="1000" b="1" dirty="0">
                      <a:latin typeface="Tw Cen MT" pitchFamily="34" charset="0"/>
                    </a:endParaRPr>
                  </a:p>
                </c:rich>
              </c:tx>
              <c:showVal val="1"/>
              <c:extLst>
                <c:ext xmlns:c15="http://schemas.microsoft.com/office/drawing/2012/chart" uri="{CE6537A1-D6FC-4f65-9D91-7224C49458BB}"/>
              </c:extLst>
            </c:dLbl>
            <c:dLbl>
              <c:idx val="2"/>
              <c:layout>
                <c:manualLayout>
                  <c:x val="-0.12362404741744287"/>
                  <c:y val="-0.13036945789822424"/>
                </c:manualLayout>
              </c:layout>
              <c:showVal val="1"/>
              <c:extLst>
                <c:ext xmlns:c15="http://schemas.microsoft.com/office/drawing/2012/chart" uri="{CE6537A1-D6FC-4f65-9D91-7224C49458BB}"/>
              </c:extLst>
            </c:dLbl>
            <c:spPr>
              <a:noFill/>
              <a:ln>
                <a:noFill/>
              </a:ln>
              <a:effectLst/>
            </c:spPr>
            <c:txPr>
              <a:bodyPr/>
              <a:lstStyle/>
              <a:p>
                <a:pPr>
                  <a:defRPr sz="1200" b="1">
                    <a:solidFill>
                      <a:schemeClr val="bg1"/>
                    </a:solidFill>
                    <a:latin typeface="Tw Cen MT" pitchFamily="34" charset="0"/>
                  </a:defRPr>
                </a:pPr>
                <a:endParaRPr lang="en-US"/>
              </a:p>
            </c:txPr>
            <c:showVal val="1"/>
            <c:extLst>
              <c:ext xmlns:c15="http://schemas.microsoft.com/office/drawing/2012/chart" uri="{CE6537A1-D6FC-4f65-9D91-7224C49458BB}">
                <c15:showLeaderLines val="0"/>
              </c:ext>
            </c:extLst>
          </c:dLbls>
          <c:cat>
            <c:strRef>
              <c:f>Sheet1!$A$2:$A$4</c:f>
              <c:strCache>
                <c:ptCount val="3"/>
                <c:pt idx="0">
                  <c:v>1st Quarter</c:v>
                </c:pt>
                <c:pt idx="1">
                  <c:v>2nd Quarter</c:v>
                </c:pt>
                <c:pt idx="2">
                  <c:v>3rd Quarter</c:v>
                </c:pt>
              </c:strCache>
            </c:strRef>
          </c:cat>
          <c:val>
            <c:numRef>
              <c:f>Sheet1!$B$2:$B$4</c:f>
              <c:numCache>
                <c:formatCode>General</c:formatCode>
                <c:ptCount val="3"/>
                <c:pt idx="0">
                  <c:v>68</c:v>
                </c:pt>
                <c:pt idx="1">
                  <c:v>88</c:v>
                </c:pt>
                <c:pt idx="2">
                  <c:v>95</c:v>
                </c:pt>
              </c:numCache>
            </c:numRef>
          </c:val>
        </c:ser>
        <c:dLbls/>
        <c:axId val="75936512"/>
        <c:axId val="75938048"/>
      </c:barChart>
      <c:catAx>
        <c:axId val="75936512"/>
        <c:scaling>
          <c:orientation val="minMax"/>
        </c:scaling>
        <c:delete val="1"/>
        <c:axPos val="b"/>
        <c:numFmt formatCode="General" sourceLinked="0"/>
        <c:tickLblPos val="none"/>
        <c:crossAx val="75938048"/>
        <c:crosses val="autoZero"/>
        <c:auto val="1"/>
        <c:lblAlgn val="ctr"/>
        <c:lblOffset val="100"/>
      </c:catAx>
      <c:valAx>
        <c:axId val="75938048"/>
        <c:scaling>
          <c:orientation val="minMax"/>
        </c:scaling>
        <c:delete val="1"/>
        <c:axPos val="l"/>
        <c:numFmt formatCode="General" sourceLinked="1"/>
        <c:tickLblPos val="none"/>
        <c:crossAx val="75936512"/>
        <c:crosses val="autoZero"/>
        <c:crossBetween val="between"/>
      </c:valAx>
    </c:plotArea>
    <c:plotVisOnly val="1"/>
    <c:dispBlanksAs val="zero"/>
  </c:chart>
  <c:txPr>
    <a:bodyPr/>
    <a:lstStyle/>
    <a:p>
      <a:pPr>
        <a:defRPr sz="1800"/>
      </a:pPr>
      <a:endParaRPr lang="en-US"/>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600" b="1" i="0" u="none" strike="noStrike" kern="1200" spc="0" baseline="0">
                <a:solidFill>
                  <a:schemeClr val="accent1"/>
                </a:solidFill>
                <a:latin typeface="Tw Cen MT" panose="020B0602020104020603" pitchFamily="34" charset="0"/>
                <a:ea typeface="+mn-ea"/>
                <a:cs typeface="+mn-cs"/>
              </a:defRPr>
            </a:pPr>
            <a:r>
              <a:rPr lang="en-US" sz="1600" b="1" dirty="0" smtClean="0">
                <a:solidFill>
                  <a:schemeClr val="accent1"/>
                </a:solidFill>
                <a:latin typeface="Tw Cen MT" panose="020B0602020104020603" pitchFamily="34" charset="0"/>
              </a:rPr>
              <a:t>2</a:t>
            </a:r>
            <a:r>
              <a:rPr lang="en-US" sz="1600" b="1" baseline="30000" dirty="0" smtClean="0">
                <a:solidFill>
                  <a:schemeClr val="accent1"/>
                </a:solidFill>
                <a:latin typeface="Tw Cen MT" panose="020B0602020104020603" pitchFamily="34" charset="0"/>
              </a:rPr>
              <a:t>ND</a:t>
            </a:r>
            <a:r>
              <a:rPr lang="en-US" sz="1600" b="1" dirty="0" smtClean="0">
                <a:solidFill>
                  <a:schemeClr val="accent1"/>
                </a:solidFill>
                <a:latin typeface="Tw Cen MT" panose="020B0602020104020603" pitchFamily="34" charset="0"/>
              </a:rPr>
              <a:t> QUARTER</a:t>
            </a:r>
            <a:endParaRPr lang="en-US" sz="1600" b="1" dirty="0">
              <a:solidFill>
                <a:schemeClr val="accent1"/>
              </a:solidFill>
              <a:latin typeface="Tw Cen MT" panose="020B0602020104020603" pitchFamily="34" charset="0"/>
            </a:endParaRPr>
          </a:p>
        </c:rich>
      </c:tx>
      <c:layout/>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Sheet1!$B$1</c:f>
              <c:strCache>
                <c:ptCount val="1"/>
                <c:pt idx="0">
                  <c:v>2nd Quarter</c:v>
                </c:pt>
              </c:strCache>
            </c:strRef>
          </c:tx>
          <c:dPt>
            <c:idx val="0"/>
            <c:spPr>
              <a:solidFill>
                <a:srgbClr val="00B050"/>
              </a:solidFill>
              <a:ln w="25400">
                <a:solidFill>
                  <a:schemeClr val="lt1"/>
                </a:solidFill>
              </a:ln>
              <a:effectLst/>
              <a:sp3d contourW="25400">
                <a:contourClr>
                  <a:schemeClr val="lt1"/>
                </a:contourClr>
              </a:sp3d>
            </c:spPr>
          </c:dPt>
          <c:dPt>
            <c:idx val="1"/>
            <c:spPr>
              <a:solidFill>
                <a:srgbClr val="FF0000"/>
              </a:solidFill>
              <a:ln w="25400">
                <a:solidFill>
                  <a:schemeClr val="lt1"/>
                </a:solidFill>
              </a:ln>
              <a:effectLst/>
              <a:sp3d contourW="25400">
                <a:contourClr>
                  <a:schemeClr val="lt1"/>
                </a:contourClr>
              </a:sp3d>
            </c:spPr>
          </c:dPt>
          <c:dLbls>
            <c:dLbl>
              <c:idx val="0"/>
              <c:layout>
                <c:manualLayout>
                  <c:x val="0.1114946824090252"/>
                  <c:y val="-7.3590059055118123E-3"/>
                </c:manualLayout>
              </c:layout>
              <c:tx>
                <c:rich>
                  <a:bodyPr/>
                  <a:lstStyle/>
                  <a:p>
                    <a:r>
                      <a:rPr lang="en-US" dirty="0" smtClean="0"/>
                      <a:t>8 (100%)</a:t>
                    </a:r>
                    <a:endParaRPr lang="en-US" dirty="0"/>
                  </a:p>
                </c:rich>
              </c:tx>
              <c:showVal val="1"/>
              <c:extLst>
                <c:ext xmlns:c15="http://schemas.microsoft.com/office/drawing/2012/chart" uri="{CE6537A1-D6FC-4f65-9D91-7224C49458BB}">
                  <c15:layout>
                    <c:manualLayout>
                      <c:w val="0.20560805534991472"/>
                      <c:h val="0.11824999999999999"/>
                    </c:manualLayout>
                  </c15:layout>
                </c:ext>
              </c:extLst>
            </c:dLbl>
            <c:dLbl>
              <c:idx val="1"/>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showVal val="1"/>
            <c:extLst>
              <c:ext xmlns:c15="http://schemas.microsoft.com/office/drawing/2012/chart" uri="{CE6537A1-D6FC-4f65-9D91-7224C49458BB}"/>
            </c:extLst>
          </c:dLbls>
          <c:cat>
            <c:strRef>
              <c:f>Sheet1!$A$2:$A$3</c:f>
              <c:strCache>
                <c:ptCount val="2"/>
                <c:pt idx="0">
                  <c:v>Achieved</c:v>
                </c:pt>
                <c:pt idx="1">
                  <c:v>Not achieved</c:v>
                </c:pt>
              </c:strCache>
            </c:strRef>
          </c:cat>
          <c:val>
            <c:numRef>
              <c:f>Sheet1!$B$2:$B$3</c:f>
              <c:numCache>
                <c:formatCode>General</c:formatCode>
                <c:ptCount val="2"/>
                <c:pt idx="0">
                  <c:v>8</c:v>
                </c:pt>
                <c:pt idx="1">
                  <c:v>0</c:v>
                </c:pt>
              </c:numCache>
            </c:numRef>
          </c:val>
        </c:ser>
        <c:dLbls/>
      </c:pie3DChart>
      <c:spPr>
        <a:noFill/>
        <a:ln>
          <a:noFill/>
        </a:ln>
        <a:effectLst/>
      </c:spPr>
    </c:plotArea>
    <c:legend>
      <c:legendPos val="b"/>
      <c:legendEntry>
        <c:idx val="1"/>
        <c:delete val="1"/>
      </c:legendEntry>
      <c:layout/>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600" b="1" i="0" u="none" strike="noStrike" kern="1200" spc="0" baseline="0">
                <a:solidFill>
                  <a:schemeClr val="accent3"/>
                </a:solidFill>
                <a:latin typeface="Tw Cen MT" panose="020B0602020104020603" pitchFamily="34" charset="0"/>
                <a:ea typeface="+mn-ea"/>
                <a:cs typeface="+mn-cs"/>
              </a:defRPr>
            </a:pPr>
            <a:r>
              <a:rPr lang="en-US" sz="1600" b="1" dirty="0" smtClean="0">
                <a:solidFill>
                  <a:schemeClr val="accent3"/>
                </a:solidFill>
                <a:latin typeface="Tw Cen MT" panose="020B0602020104020603" pitchFamily="34" charset="0"/>
              </a:rPr>
              <a:t>3</a:t>
            </a:r>
            <a:r>
              <a:rPr lang="en-US" sz="1600" b="1" baseline="30000" dirty="0" smtClean="0">
                <a:solidFill>
                  <a:schemeClr val="accent3"/>
                </a:solidFill>
                <a:latin typeface="Tw Cen MT" panose="020B0602020104020603" pitchFamily="34" charset="0"/>
              </a:rPr>
              <a:t>RD</a:t>
            </a:r>
            <a:r>
              <a:rPr lang="en-US" sz="1600" b="1" dirty="0" smtClean="0">
                <a:solidFill>
                  <a:schemeClr val="accent3"/>
                </a:solidFill>
                <a:latin typeface="Tw Cen MT" panose="020B0602020104020603" pitchFamily="34" charset="0"/>
              </a:rPr>
              <a:t> QUARTER</a:t>
            </a:r>
            <a:endParaRPr lang="en-US" sz="1600" b="1" dirty="0">
              <a:solidFill>
                <a:schemeClr val="accent3"/>
              </a:solidFill>
              <a:latin typeface="Tw Cen MT" panose="020B0602020104020603" pitchFamily="34" charset="0"/>
            </a:endParaRPr>
          </a:p>
        </c:rich>
      </c:tx>
      <c:layout/>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Sheet1!$B$1</c:f>
              <c:strCache>
                <c:ptCount val="1"/>
                <c:pt idx="0">
                  <c:v>2nd Quarter</c:v>
                </c:pt>
              </c:strCache>
            </c:strRef>
          </c:tx>
          <c:dPt>
            <c:idx val="0"/>
            <c:spPr>
              <a:solidFill>
                <a:srgbClr val="00B050"/>
              </a:solidFill>
              <a:ln w="25400">
                <a:solidFill>
                  <a:schemeClr val="lt1"/>
                </a:solidFill>
              </a:ln>
              <a:effectLst/>
              <a:sp3d contourW="25400">
                <a:contourClr>
                  <a:schemeClr val="lt1"/>
                </a:contourClr>
              </a:sp3d>
            </c:spPr>
          </c:dPt>
          <c:dPt>
            <c:idx val="1"/>
            <c:spPr>
              <a:solidFill>
                <a:srgbClr val="FF0000"/>
              </a:solidFill>
              <a:ln w="25400">
                <a:solidFill>
                  <a:schemeClr val="lt1"/>
                </a:solidFill>
              </a:ln>
              <a:effectLst/>
              <a:sp3d contourW="25400">
                <a:contourClr>
                  <a:schemeClr val="lt1"/>
                </a:contourClr>
              </a:sp3d>
            </c:spPr>
          </c:dPt>
          <c:dLbls>
            <c:dLbl>
              <c:idx val="0"/>
              <c:layout>
                <c:manualLayout>
                  <c:x val="0.1082878468117079"/>
                  <c:y val="-2.298400590551181E-2"/>
                </c:manualLayout>
              </c:layout>
              <c:tx>
                <c:rich>
                  <a:bodyPr/>
                  <a:lstStyle/>
                  <a:p>
                    <a:r>
                      <a:rPr lang="en-US" dirty="0" smtClean="0"/>
                      <a:t>7 (88%)</a:t>
                    </a:r>
                    <a:endParaRPr lang="en-US" dirty="0"/>
                  </a:p>
                </c:rich>
              </c:tx>
              <c:showVal val="1"/>
              <c:extLst>
                <c:ext xmlns:c15="http://schemas.microsoft.com/office/drawing/2012/chart" uri="{CE6537A1-D6FC-4f65-9D91-7224C49458BB}">
                  <c15:layout>
                    <c:manualLayout>
                      <c:w val="0.20560805534991472"/>
                      <c:h val="0.11824999999999999"/>
                    </c:manualLayout>
                  </c15:layout>
                </c:ext>
              </c:extLst>
            </c:dLbl>
            <c:dLbl>
              <c:idx val="1"/>
              <c:layout>
                <c:manualLayout>
                  <c:x val="5.33197069012534E-2"/>
                  <c:y val="-2.1336368110236224E-2"/>
                </c:manualLayout>
              </c:layout>
              <c:tx>
                <c:rich>
                  <a:bodyPr/>
                  <a:lstStyle/>
                  <a:p>
                    <a:r>
                      <a:rPr lang="en-US" dirty="0" smtClean="0"/>
                      <a:t>1 (12%)</a:t>
                    </a:r>
                  </a:p>
                </c:rich>
              </c:tx>
              <c:showVal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showVal val="1"/>
            <c:extLst>
              <c:ext xmlns:c15="http://schemas.microsoft.com/office/drawing/2012/chart" uri="{CE6537A1-D6FC-4f65-9D91-7224C49458BB}"/>
            </c:extLst>
          </c:dLbls>
          <c:cat>
            <c:strRef>
              <c:f>Sheet1!$A$2:$A$3</c:f>
              <c:strCache>
                <c:ptCount val="2"/>
                <c:pt idx="0">
                  <c:v>Achieved</c:v>
                </c:pt>
                <c:pt idx="1">
                  <c:v>Not achieved</c:v>
                </c:pt>
              </c:strCache>
            </c:strRef>
          </c:cat>
          <c:val>
            <c:numRef>
              <c:f>Sheet1!$B$2:$B$3</c:f>
              <c:numCache>
                <c:formatCode>General</c:formatCode>
                <c:ptCount val="2"/>
                <c:pt idx="0">
                  <c:v>7</c:v>
                </c:pt>
                <c:pt idx="1">
                  <c:v>1</c:v>
                </c:pt>
              </c:numCache>
            </c:numRef>
          </c:val>
        </c:ser>
        <c:dLbls/>
      </c:pie3DChart>
      <c:spPr>
        <a:noFill/>
        <a:ln>
          <a:noFill/>
        </a:ln>
        <a:effectLst/>
      </c:spPr>
    </c:plotArea>
    <c:legend>
      <c:legendPos val="b"/>
      <c:layout/>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600" b="1" i="0" u="none" strike="noStrike" kern="1200" spc="0" baseline="0">
                <a:solidFill>
                  <a:schemeClr val="accent1"/>
                </a:solidFill>
                <a:latin typeface="Tw Cen MT" panose="020B0602020104020603" pitchFamily="34" charset="0"/>
                <a:ea typeface="+mn-ea"/>
                <a:cs typeface="+mn-cs"/>
              </a:defRPr>
            </a:pPr>
            <a:r>
              <a:rPr lang="en-US" sz="1600" b="1" dirty="0" smtClean="0">
                <a:solidFill>
                  <a:schemeClr val="accent1"/>
                </a:solidFill>
                <a:latin typeface="Tw Cen MT" panose="020B0602020104020603" pitchFamily="34" charset="0"/>
              </a:rPr>
              <a:t>2</a:t>
            </a:r>
            <a:r>
              <a:rPr lang="en-US" sz="1600" b="1" baseline="30000" dirty="0" smtClean="0">
                <a:solidFill>
                  <a:schemeClr val="accent1"/>
                </a:solidFill>
                <a:latin typeface="Tw Cen MT" panose="020B0602020104020603" pitchFamily="34" charset="0"/>
              </a:rPr>
              <a:t>ND</a:t>
            </a:r>
            <a:r>
              <a:rPr lang="en-US" sz="1600" b="1" dirty="0" smtClean="0">
                <a:solidFill>
                  <a:schemeClr val="accent1"/>
                </a:solidFill>
                <a:latin typeface="Tw Cen MT" panose="020B0602020104020603" pitchFamily="34" charset="0"/>
              </a:rPr>
              <a:t> QUARTER</a:t>
            </a:r>
            <a:endParaRPr lang="en-US" sz="1600" b="1" dirty="0">
              <a:solidFill>
                <a:schemeClr val="accent1"/>
              </a:solidFill>
              <a:latin typeface="Tw Cen MT" panose="020B0602020104020603" pitchFamily="34" charset="0"/>
            </a:endParaRPr>
          </a:p>
        </c:rich>
      </c:tx>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Sheet1!$B$1</c:f>
              <c:strCache>
                <c:ptCount val="1"/>
                <c:pt idx="0">
                  <c:v>2nd Quarter</c:v>
                </c:pt>
              </c:strCache>
            </c:strRef>
          </c:tx>
          <c:dPt>
            <c:idx val="0"/>
            <c:spPr>
              <a:solidFill>
                <a:srgbClr val="00B050"/>
              </a:solidFill>
              <a:ln w="25400">
                <a:solidFill>
                  <a:schemeClr val="lt1"/>
                </a:solidFill>
              </a:ln>
              <a:effectLst/>
              <a:sp3d contourW="25400">
                <a:contourClr>
                  <a:schemeClr val="lt1"/>
                </a:contourClr>
              </a:sp3d>
            </c:spPr>
          </c:dPt>
          <c:dPt>
            <c:idx val="1"/>
            <c:spPr>
              <a:solidFill>
                <a:srgbClr val="FF0000"/>
              </a:solidFill>
              <a:ln w="25400">
                <a:solidFill>
                  <a:schemeClr val="lt1"/>
                </a:solidFill>
              </a:ln>
              <a:effectLst/>
              <a:sp3d contourW="25400">
                <a:contourClr>
                  <a:schemeClr val="lt1"/>
                </a:contourClr>
              </a:sp3d>
            </c:spPr>
          </c:dPt>
          <c:dLbls>
            <c:dLbl>
              <c:idx val="0"/>
              <c:layout>
                <c:manualLayout>
                  <c:x val="-3.2067144054702176E-3"/>
                  <c:y val="6.4515994094488202E-2"/>
                </c:manualLayout>
              </c:layout>
              <c:tx>
                <c:rich>
                  <a:bodyPr/>
                  <a:lstStyle/>
                  <a:p>
                    <a:r>
                      <a:rPr lang="en-US" dirty="0" smtClean="0"/>
                      <a:t>5 </a:t>
                    </a:r>
                  </a:p>
                  <a:p>
                    <a:r>
                      <a:rPr lang="en-US" dirty="0" smtClean="0"/>
                      <a:t>(71%)</a:t>
                    </a:r>
                    <a:endParaRPr lang="en-US" dirty="0"/>
                  </a:p>
                </c:rich>
              </c:tx>
              <c:showVal val="1"/>
              <c:extLst>
                <c:ext xmlns:c15="http://schemas.microsoft.com/office/drawing/2012/chart" uri="{CE6537A1-D6FC-4f65-9D91-7224C49458BB}">
                  <c15:layout>
                    <c:manualLayout>
                      <c:w val="0.20560805534991472"/>
                      <c:h val="0.11824999999999999"/>
                    </c:manualLayout>
                  </c15:layout>
                </c:ext>
              </c:extLst>
            </c:dLbl>
            <c:dLbl>
              <c:idx val="1"/>
              <c:layout>
                <c:manualLayout>
                  <c:x val="5.33197069012534E-2"/>
                  <c:y val="-2.1336368110236224E-2"/>
                </c:manualLayout>
              </c:layout>
              <c:tx>
                <c:rich>
                  <a:bodyPr/>
                  <a:lstStyle/>
                  <a:p>
                    <a:r>
                      <a:rPr lang="en-US" dirty="0" smtClean="0"/>
                      <a:t>2</a:t>
                    </a:r>
                  </a:p>
                  <a:p>
                    <a:r>
                      <a:rPr lang="en-US" dirty="0" smtClean="0"/>
                      <a:t> (29%)</a:t>
                    </a:r>
                  </a:p>
                </c:rich>
              </c:tx>
              <c:showVal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showVal val="1"/>
            <c:extLst>
              <c:ext xmlns:c15="http://schemas.microsoft.com/office/drawing/2012/chart" uri="{CE6537A1-D6FC-4f65-9D91-7224C49458BB}"/>
            </c:extLst>
          </c:dLbls>
          <c:cat>
            <c:strRef>
              <c:f>Sheet1!$A$2:$A$3</c:f>
              <c:strCache>
                <c:ptCount val="2"/>
                <c:pt idx="0">
                  <c:v>Achieved</c:v>
                </c:pt>
                <c:pt idx="1">
                  <c:v>Not achieved</c:v>
                </c:pt>
              </c:strCache>
            </c:strRef>
          </c:cat>
          <c:val>
            <c:numRef>
              <c:f>Sheet1!$B$2:$B$3</c:f>
              <c:numCache>
                <c:formatCode>General</c:formatCode>
                <c:ptCount val="2"/>
                <c:pt idx="0">
                  <c:v>5</c:v>
                </c:pt>
                <c:pt idx="1">
                  <c:v>2</c:v>
                </c:pt>
              </c:numCache>
            </c:numRef>
          </c:val>
        </c:ser>
        <c:dLbls/>
      </c:pie3DChart>
      <c:spPr>
        <a:noFill/>
        <a:ln>
          <a:noFill/>
        </a:ln>
        <a:effectLst/>
      </c:spPr>
    </c:plotArea>
    <c:legend>
      <c:legendPos val="b"/>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600" b="1" i="0" u="none" strike="noStrike" kern="1200" spc="0" baseline="0">
                <a:solidFill>
                  <a:schemeClr val="accent3"/>
                </a:solidFill>
                <a:latin typeface="Tw Cen MT" panose="020B0602020104020603" pitchFamily="34" charset="0"/>
                <a:ea typeface="+mn-ea"/>
                <a:cs typeface="+mn-cs"/>
              </a:defRPr>
            </a:pPr>
            <a:r>
              <a:rPr lang="en-US" sz="1600" b="1" dirty="0" smtClean="0">
                <a:solidFill>
                  <a:schemeClr val="accent3"/>
                </a:solidFill>
                <a:latin typeface="Tw Cen MT" panose="020B0602020104020603" pitchFamily="34" charset="0"/>
              </a:rPr>
              <a:t>3</a:t>
            </a:r>
            <a:r>
              <a:rPr lang="en-US" sz="1600" b="1" baseline="30000" dirty="0" smtClean="0">
                <a:solidFill>
                  <a:schemeClr val="accent3"/>
                </a:solidFill>
                <a:latin typeface="Tw Cen MT" panose="020B0602020104020603" pitchFamily="34" charset="0"/>
              </a:rPr>
              <a:t>RD</a:t>
            </a:r>
            <a:r>
              <a:rPr lang="en-US" sz="1600" b="1" dirty="0" smtClean="0">
                <a:solidFill>
                  <a:schemeClr val="accent3"/>
                </a:solidFill>
                <a:latin typeface="Tw Cen MT" panose="020B0602020104020603" pitchFamily="34" charset="0"/>
              </a:rPr>
              <a:t> QUARTER</a:t>
            </a:r>
            <a:endParaRPr lang="en-US" sz="1600" b="1" dirty="0">
              <a:solidFill>
                <a:schemeClr val="accent3"/>
              </a:solidFill>
              <a:latin typeface="Tw Cen MT" panose="020B0602020104020603" pitchFamily="34" charset="0"/>
            </a:endParaRPr>
          </a:p>
        </c:rich>
      </c:tx>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Sheet1!$B$1</c:f>
              <c:strCache>
                <c:ptCount val="1"/>
                <c:pt idx="0">
                  <c:v>2nd Quarter</c:v>
                </c:pt>
              </c:strCache>
            </c:strRef>
          </c:tx>
          <c:dPt>
            <c:idx val="0"/>
            <c:spPr>
              <a:solidFill>
                <a:srgbClr val="00B050"/>
              </a:solidFill>
              <a:ln w="25400">
                <a:solidFill>
                  <a:schemeClr val="lt1"/>
                </a:solidFill>
              </a:ln>
              <a:effectLst/>
              <a:sp3d contourW="25400">
                <a:contourClr>
                  <a:schemeClr val="lt1"/>
                </a:contourClr>
              </a:sp3d>
            </c:spPr>
          </c:dPt>
          <c:dPt>
            <c:idx val="1"/>
            <c:spPr>
              <a:solidFill>
                <a:srgbClr val="FF0000"/>
              </a:solidFill>
              <a:ln w="25400">
                <a:solidFill>
                  <a:schemeClr val="lt1"/>
                </a:solidFill>
              </a:ln>
              <a:effectLst/>
              <a:sp3d contourW="25400">
                <a:contourClr>
                  <a:schemeClr val="lt1"/>
                </a:contourClr>
              </a:sp3d>
            </c:spPr>
          </c:dPt>
          <c:dLbls>
            <c:dLbl>
              <c:idx val="0"/>
              <c:layout>
                <c:manualLayout>
                  <c:x val="0.1114946824090252"/>
                  <c:y val="-7.3590059055118123E-3"/>
                </c:manualLayout>
              </c:layout>
              <c:tx>
                <c:rich>
                  <a:bodyPr/>
                  <a:lstStyle/>
                  <a:p>
                    <a:r>
                      <a:rPr lang="en-US" dirty="0" smtClean="0"/>
                      <a:t>8 (100%)</a:t>
                    </a:r>
                    <a:endParaRPr lang="en-US" dirty="0"/>
                  </a:p>
                </c:rich>
              </c:tx>
              <c:showVal val="1"/>
              <c:extLst>
                <c:ext xmlns:c15="http://schemas.microsoft.com/office/drawing/2012/chart" uri="{CE6537A1-D6FC-4f65-9D91-7224C49458BB}">
                  <c15:layout>
                    <c:manualLayout>
                      <c:w val="0.20560805534991472"/>
                      <c:h val="0.11824999999999999"/>
                    </c:manualLayout>
                  </c15:layout>
                </c:ext>
              </c:extLst>
            </c:dLbl>
            <c:dLbl>
              <c:idx val="1"/>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showVal val="1"/>
            <c:extLst>
              <c:ext xmlns:c15="http://schemas.microsoft.com/office/drawing/2012/chart" uri="{CE6537A1-D6FC-4f65-9D91-7224C49458BB}"/>
            </c:extLst>
          </c:dLbls>
          <c:cat>
            <c:strRef>
              <c:f>Sheet1!$A$2:$A$3</c:f>
              <c:strCache>
                <c:ptCount val="2"/>
                <c:pt idx="0">
                  <c:v>Achieved</c:v>
                </c:pt>
                <c:pt idx="1">
                  <c:v>Not achieved</c:v>
                </c:pt>
              </c:strCache>
            </c:strRef>
          </c:cat>
          <c:val>
            <c:numRef>
              <c:f>Sheet1!$B$2:$B$3</c:f>
              <c:numCache>
                <c:formatCode>General</c:formatCode>
                <c:ptCount val="2"/>
                <c:pt idx="0">
                  <c:v>8</c:v>
                </c:pt>
                <c:pt idx="1">
                  <c:v>0</c:v>
                </c:pt>
              </c:numCache>
            </c:numRef>
          </c:val>
        </c:ser>
        <c:dLbls/>
      </c:pie3DChart>
      <c:spPr>
        <a:noFill/>
        <a:ln>
          <a:noFill/>
        </a:ln>
        <a:effectLst/>
      </c:spPr>
    </c:plotArea>
    <c:legend>
      <c:legendPos val="b"/>
      <c:legendEntry>
        <c:idx val="1"/>
        <c:delete val="1"/>
      </c:legendEntry>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600" b="1" i="0" u="none" strike="noStrike" kern="1200" spc="0" baseline="0">
                <a:solidFill>
                  <a:schemeClr val="accent1"/>
                </a:solidFill>
                <a:latin typeface="Tw Cen MT" panose="020B0602020104020603" pitchFamily="34" charset="0"/>
                <a:ea typeface="+mn-ea"/>
                <a:cs typeface="+mn-cs"/>
              </a:defRPr>
            </a:pPr>
            <a:r>
              <a:rPr lang="en-US" sz="1600" b="1" dirty="0" smtClean="0">
                <a:solidFill>
                  <a:schemeClr val="accent1"/>
                </a:solidFill>
                <a:latin typeface="Tw Cen MT" panose="020B0602020104020603" pitchFamily="34" charset="0"/>
              </a:rPr>
              <a:t>2</a:t>
            </a:r>
            <a:r>
              <a:rPr lang="en-US" sz="1600" b="1" baseline="30000" dirty="0" smtClean="0">
                <a:solidFill>
                  <a:schemeClr val="accent1"/>
                </a:solidFill>
                <a:latin typeface="Tw Cen MT" panose="020B0602020104020603" pitchFamily="34" charset="0"/>
              </a:rPr>
              <a:t>ND</a:t>
            </a:r>
            <a:r>
              <a:rPr lang="en-US" sz="1600" b="1" dirty="0" smtClean="0">
                <a:solidFill>
                  <a:schemeClr val="accent1"/>
                </a:solidFill>
                <a:latin typeface="Tw Cen MT" panose="020B0602020104020603" pitchFamily="34" charset="0"/>
              </a:rPr>
              <a:t> QUARTER</a:t>
            </a:r>
            <a:endParaRPr lang="en-US" sz="1600" b="1" dirty="0">
              <a:solidFill>
                <a:schemeClr val="accent1"/>
              </a:solidFill>
              <a:latin typeface="Tw Cen MT" panose="020B0602020104020603" pitchFamily="34" charset="0"/>
            </a:endParaRPr>
          </a:p>
        </c:rich>
      </c:tx>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Sheet1!$B$1</c:f>
              <c:strCache>
                <c:ptCount val="1"/>
                <c:pt idx="0">
                  <c:v>2nd Quarter</c:v>
                </c:pt>
              </c:strCache>
            </c:strRef>
          </c:tx>
          <c:dPt>
            <c:idx val="0"/>
            <c:spPr>
              <a:solidFill>
                <a:srgbClr val="00B050"/>
              </a:solidFill>
              <a:ln w="25400">
                <a:solidFill>
                  <a:schemeClr val="lt1"/>
                </a:solidFill>
              </a:ln>
              <a:effectLst/>
              <a:sp3d contourW="25400">
                <a:contourClr>
                  <a:schemeClr val="lt1"/>
                </a:contourClr>
              </a:sp3d>
            </c:spPr>
          </c:dPt>
          <c:dPt>
            <c:idx val="1"/>
            <c:spPr>
              <a:solidFill>
                <a:srgbClr val="FF0000"/>
              </a:solidFill>
              <a:ln w="25400">
                <a:solidFill>
                  <a:schemeClr val="lt1"/>
                </a:solidFill>
              </a:ln>
              <a:effectLst/>
              <a:sp3d contourW="25400">
                <a:contourClr>
                  <a:schemeClr val="lt1"/>
                </a:contourClr>
              </a:sp3d>
            </c:spPr>
          </c:dPt>
          <c:dLbls>
            <c:dLbl>
              <c:idx val="0"/>
              <c:layout>
                <c:manualLayout>
                  <c:x val="-3.2067144054702176E-3"/>
                  <c:y val="6.4515994094488202E-2"/>
                </c:manualLayout>
              </c:layout>
              <c:tx>
                <c:rich>
                  <a:bodyPr/>
                  <a:lstStyle/>
                  <a:p>
                    <a:r>
                      <a:rPr lang="en-US" dirty="0" smtClean="0"/>
                      <a:t>6 (75%)</a:t>
                    </a:r>
                    <a:endParaRPr lang="en-US" dirty="0"/>
                  </a:p>
                </c:rich>
              </c:tx>
              <c:showVal val="1"/>
              <c:extLst>
                <c:ext xmlns:c15="http://schemas.microsoft.com/office/drawing/2012/chart" uri="{CE6537A1-D6FC-4f65-9D91-7224C49458BB}">
                  <c15:layout>
                    <c:manualLayout>
                      <c:w val="0.20560805534991472"/>
                      <c:h val="0.11824999999999999"/>
                    </c:manualLayout>
                  </c15:layout>
                </c:ext>
              </c:extLst>
            </c:dLbl>
            <c:dLbl>
              <c:idx val="1"/>
              <c:layout>
                <c:manualLayout>
                  <c:x val="5.33197069012534E-2"/>
                  <c:y val="-2.1336368110236224E-2"/>
                </c:manualLayout>
              </c:layout>
              <c:tx>
                <c:rich>
                  <a:bodyPr/>
                  <a:lstStyle/>
                  <a:p>
                    <a:r>
                      <a:rPr lang="en-US" dirty="0" smtClean="0"/>
                      <a:t>2 (25%)</a:t>
                    </a:r>
                  </a:p>
                </c:rich>
              </c:tx>
              <c:showVal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showVal val="1"/>
            <c:extLst>
              <c:ext xmlns:c15="http://schemas.microsoft.com/office/drawing/2012/chart" uri="{CE6537A1-D6FC-4f65-9D91-7224C49458BB}"/>
            </c:extLst>
          </c:dLbls>
          <c:cat>
            <c:strRef>
              <c:f>Sheet1!$A$2:$A$3</c:f>
              <c:strCache>
                <c:ptCount val="2"/>
                <c:pt idx="0">
                  <c:v>Achieved</c:v>
                </c:pt>
                <c:pt idx="1">
                  <c:v>Not achieved</c:v>
                </c:pt>
              </c:strCache>
            </c:strRef>
          </c:cat>
          <c:val>
            <c:numRef>
              <c:f>Sheet1!$B$2:$B$3</c:f>
              <c:numCache>
                <c:formatCode>General</c:formatCode>
                <c:ptCount val="2"/>
                <c:pt idx="0">
                  <c:v>5</c:v>
                </c:pt>
                <c:pt idx="1">
                  <c:v>2</c:v>
                </c:pt>
              </c:numCache>
            </c:numRef>
          </c:val>
        </c:ser>
        <c:dLbls/>
      </c:pie3DChart>
      <c:spPr>
        <a:noFill/>
        <a:ln>
          <a:noFill/>
        </a:ln>
        <a:effectLst/>
      </c:spPr>
    </c:plotArea>
    <c:legend>
      <c:legendPos val="b"/>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600" b="1" i="0" u="none" strike="noStrike" kern="1200" spc="0" baseline="0">
                <a:solidFill>
                  <a:schemeClr val="accent3"/>
                </a:solidFill>
                <a:latin typeface="Tw Cen MT" panose="020B0602020104020603" pitchFamily="34" charset="0"/>
                <a:ea typeface="+mn-ea"/>
                <a:cs typeface="+mn-cs"/>
              </a:defRPr>
            </a:pPr>
            <a:r>
              <a:rPr lang="en-US" sz="1600" b="1" dirty="0" smtClean="0">
                <a:solidFill>
                  <a:schemeClr val="accent3"/>
                </a:solidFill>
                <a:latin typeface="Tw Cen MT" panose="020B0602020104020603" pitchFamily="34" charset="0"/>
              </a:rPr>
              <a:t>3</a:t>
            </a:r>
            <a:r>
              <a:rPr lang="en-US" sz="1600" b="1" baseline="30000" dirty="0" smtClean="0">
                <a:solidFill>
                  <a:schemeClr val="accent3"/>
                </a:solidFill>
                <a:latin typeface="Tw Cen MT" panose="020B0602020104020603" pitchFamily="34" charset="0"/>
              </a:rPr>
              <a:t>RD</a:t>
            </a:r>
            <a:r>
              <a:rPr lang="en-US" sz="1600" b="1" dirty="0" smtClean="0">
                <a:solidFill>
                  <a:schemeClr val="accent3"/>
                </a:solidFill>
                <a:latin typeface="Tw Cen MT" panose="020B0602020104020603" pitchFamily="34" charset="0"/>
              </a:rPr>
              <a:t> QUARTER</a:t>
            </a:r>
            <a:endParaRPr lang="en-US" sz="1600" b="1" dirty="0">
              <a:solidFill>
                <a:schemeClr val="accent3"/>
              </a:solidFill>
              <a:latin typeface="Tw Cen MT" panose="020B0602020104020603" pitchFamily="34" charset="0"/>
            </a:endParaRPr>
          </a:p>
        </c:rich>
      </c:tx>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Sheet1!$B$1</c:f>
              <c:strCache>
                <c:ptCount val="1"/>
                <c:pt idx="0">
                  <c:v>2nd Quarter</c:v>
                </c:pt>
              </c:strCache>
            </c:strRef>
          </c:tx>
          <c:dPt>
            <c:idx val="0"/>
            <c:spPr>
              <a:solidFill>
                <a:srgbClr val="00B050"/>
              </a:solidFill>
              <a:ln w="25400">
                <a:solidFill>
                  <a:schemeClr val="lt1"/>
                </a:solidFill>
              </a:ln>
              <a:effectLst/>
              <a:sp3d contourW="25400">
                <a:contourClr>
                  <a:schemeClr val="lt1"/>
                </a:contourClr>
              </a:sp3d>
            </c:spPr>
          </c:dPt>
          <c:dPt>
            <c:idx val="1"/>
            <c:spPr>
              <a:solidFill>
                <a:srgbClr val="FF0000"/>
              </a:solidFill>
              <a:ln w="25400">
                <a:solidFill>
                  <a:schemeClr val="lt1"/>
                </a:solidFill>
              </a:ln>
              <a:effectLst/>
              <a:sp3d contourW="25400">
                <a:contourClr>
                  <a:schemeClr val="lt1"/>
                </a:contourClr>
              </a:sp3d>
            </c:spPr>
          </c:dPt>
          <c:dLbls>
            <c:dLbl>
              <c:idx val="0"/>
              <c:layout>
                <c:manualLayout>
                  <c:x val="-3.2067144054702176E-3"/>
                  <c:y val="6.4515994094488202E-2"/>
                </c:manualLayout>
              </c:layout>
              <c:tx>
                <c:rich>
                  <a:bodyPr/>
                  <a:lstStyle/>
                  <a:p>
                    <a:r>
                      <a:rPr lang="en-US" dirty="0" smtClean="0"/>
                      <a:t>5 (83%)</a:t>
                    </a:r>
                    <a:endParaRPr lang="en-US" dirty="0"/>
                  </a:p>
                </c:rich>
              </c:tx>
              <c:showVal val="1"/>
              <c:extLst>
                <c:ext xmlns:c15="http://schemas.microsoft.com/office/drawing/2012/chart" uri="{CE6537A1-D6FC-4f65-9D91-7224C49458BB}">
                  <c15:layout>
                    <c:manualLayout>
                      <c:w val="0.20560805534991472"/>
                      <c:h val="0.11824999999999999"/>
                    </c:manualLayout>
                  </c15:layout>
                </c:ext>
              </c:extLst>
            </c:dLbl>
            <c:dLbl>
              <c:idx val="1"/>
              <c:layout>
                <c:manualLayout>
                  <c:x val="3.0872832311561349E-2"/>
                  <c:y val="-7.4461368110236237E-2"/>
                </c:manualLayout>
              </c:layout>
              <c:tx>
                <c:rich>
                  <a:bodyPr/>
                  <a:lstStyle/>
                  <a:p>
                    <a:r>
                      <a:rPr lang="en-US" dirty="0" smtClean="0"/>
                      <a:t>1 (17%)</a:t>
                    </a:r>
                  </a:p>
                </c:rich>
              </c:tx>
              <c:showVal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showVal val="1"/>
            <c:extLst>
              <c:ext xmlns:c15="http://schemas.microsoft.com/office/drawing/2012/chart" uri="{CE6537A1-D6FC-4f65-9D91-7224C49458BB}"/>
            </c:extLst>
          </c:dLbls>
          <c:cat>
            <c:strRef>
              <c:f>Sheet1!$A$2:$A$3</c:f>
              <c:strCache>
                <c:ptCount val="2"/>
                <c:pt idx="0">
                  <c:v>Achieved</c:v>
                </c:pt>
                <c:pt idx="1">
                  <c:v>Not achieved</c:v>
                </c:pt>
              </c:strCache>
            </c:strRef>
          </c:cat>
          <c:val>
            <c:numRef>
              <c:f>Sheet1!$B$2:$B$3</c:f>
              <c:numCache>
                <c:formatCode>General</c:formatCode>
                <c:ptCount val="2"/>
                <c:pt idx="0">
                  <c:v>4</c:v>
                </c:pt>
                <c:pt idx="1">
                  <c:v>1</c:v>
                </c:pt>
              </c:numCache>
            </c:numRef>
          </c:val>
        </c:ser>
        <c:dLbls/>
      </c:pie3DChart>
      <c:spPr>
        <a:noFill/>
        <a:ln>
          <a:noFill/>
        </a:ln>
        <a:effectLst/>
      </c:spPr>
    </c:plotArea>
    <c:legend>
      <c:legendPos val="b"/>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E200D8-377D-488B-8C2B-6EC88CDB44CB}"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ZA"/>
        </a:p>
      </dgm:t>
    </dgm:pt>
    <dgm:pt modelId="{D1669902-5CE4-4248-93F0-D741DD000368}">
      <dgm:prSet phldrT="[Text]" custT="1"/>
      <dgm:spPr>
        <a:solidFill>
          <a:schemeClr val="accent5">
            <a:lumMod val="60000"/>
            <a:lumOff val="40000"/>
          </a:schemeClr>
        </a:solidFill>
      </dgm:spPr>
      <dgm:t>
        <a:bodyPr/>
        <a:lstStyle/>
        <a:p>
          <a:r>
            <a:rPr lang="en-ZA" sz="3200" b="1" baseline="30000" dirty="0" smtClean="0">
              <a:solidFill>
                <a:schemeClr val="tx1">
                  <a:lumMod val="65000"/>
                  <a:lumOff val="35000"/>
                </a:schemeClr>
              </a:solidFill>
              <a:latin typeface="+mj-lt"/>
            </a:rPr>
            <a:t>3RD</a:t>
          </a:r>
          <a:r>
            <a:rPr lang="en-ZA" sz="3200" b="1" dirty="0" smtClean="0">
              <a:solidFill>
                <a:schemeClr val="tx1">
                  <a:lumMod val="65000"/>
                  <a:lumOff val="35000"/>
                </a:schemeClr>
              </a:solidFill>
              <a:latin typeface="+mj-lt"/>
            </a:rPr>
            <a:t> QUARTER TARGETS </a:t>
          </a:r>
        </a:p>
        <a:p>
          <a:r>
            <a:rPr lang="en-ZA" sz="3200" b="1" dirty="0" smtClean="0">
              <a:solidFill>
                <a:schemeClr val="tx1">
                  <a:lumMod val="65000"/>
                  <a:lumOff val="35000"/>
                </a:schemeClr>
              </a:solidFill>
              <a:latin typeface="+mj-lt"/>
            </a:rPr>
            <a:t>NOT ACHIEVED</a:t>
          </a:r>
        </a:p>
        <a:p>
          <a:endParaRPr lang="en-ZA" sz="3200" b="0" u="none" dirty="0" smtClean="0">
            <a:latin typeface="+mj-lt"/>
          </a:endParaRPr>
        </a:p>
        <a:p>
          <a:r>
            <a:rPr lang="en-ZA" sz="3200" b="0" u="none" dirty="0" smtClean="0">
              <a:latin typeface="+mj-lt"/>
            </a:rPr>
            <a:t>Progress Update as at 30 January 2017</a:t>
          </a:r>
          <a:endParaRPr lang="en-ZA" sz="3200" b="0" dirty="0" smtClean="0">
            <a:latin typeface="+mj-lt"/>
          </a:endParaRPr>
        </a:p>
      </dgm:t>
    </dgm:pt>
    <dgm:pt modelId="{B40EE356-8672-4BE1-8205-6A7790C79896}" type="parTrans" cxnId="{455FA5AF-AC3C-4DA8-8BFE-EEBF0390147B}">
      <dgm:prSet/>
      <dgm:spPr/>
      <dgm:t>
        <a:bodyPr/>
        <a:lstStyle/>
        <a:p>
          <a:endParaRPr lang="en-ZA"/>
        </a:p>
      </dgm:t>
    </dgm:pt>
    <dgm:pt modelId="{45EA1320-8DFF-47F8-9ABC-6611DD0B6533}" type="sibTrans" cxnId="{455FA5AF-AC3C-4DA8-8BFE-EEBF0390147B}">
      <dgm:prSet/>
      <dgm:spPr/>
      <dgm:t>
        <a:bodyPr/>
        <a:lstStyle/>
        <a:p>
          <a:endParaRPr lang="en-ZA"/>
        </a:p>
      </dgm:t>
    </dgm:pt>
    <dgm:pt modelId="{01E48F95-C2D3-47A4-812C-535E4FFBE52F}" type="pres">
      <dgm:prSet presAssocID="{8CE200D8-377D-488B-8C2B-6EC88CDB44CB}" presName="diagram" presStyleCnt="0">
        <dgm:presLayoutVars>
          <dgm:dir/>
          <dgm:resizeHandles val="exact"/>
        </dgm:presLayoutVars>
      </dgm:prSet>
      <dgm:spPr/>
      <dgm:t>
        <a:bodyPr/>
        <a:lstStyle/>
        <a:p>
          <a:endParaRPr lang="en-ZA"/>
        </a:p>
      </dgm:t>
    </dgm:pt>
    <dgm:pt modelId="{F07B7949-4B92-4D12-AC3F-B188898512D0}" type="pres">
      <dgm:prSet presAssocID="{D1669902-5CE4-4248-93F0-D741DD000368}" presName="node" presStyleLbl="node1" presStyleIdx="0" presStyleCnt="1" custLinFactNeighborX="-2943" custLinFactNeighborY="-8531">
        <dgm:presLayoutVars>
          <dgm:bulletEnabled val="1"/>
        </dgm:presLayoutVars>
      </dgm:prSet>
      <dgm:spPr/>
      <dgm:t>
        <a:bodyPr/>
        <a:lstStyle/>
        <a:p>
          <a:endParaRPr lang="en-ZA"/>
        </a:p>
      </dgm:t>
    </dgm:pt>
  </dgm:ptLst>
  <dgm:cxnLst>
    <dgm:cxn modelId="{34B3C85D-FF84-4BC2-A0A1-6CBDFBB96660}" type="presOf" srcId="{8CE200D8-377D-488B-8C2B-6EC88CDB44CB}" destId="{01E48F95-C2D3-47A4-812C-535E4FFBE52F}" srcOrd="0" destOrd="0" presId="urn:microsoft.com/office/officeart/2005/8/layout/default#1"/>
    <dgm:cxn modelId="{455FA5AF-AC3C-4DA8-8BFE-EEBF0390147B}" srcId="{8CE200D8-377D-488B-8C2B-6EC88CDB44CB}" destId="{D1669902-5CE4-4248-93F0-D741DD000368}" srcOrd="0" destOrd="0" parTransId="{B40EE356-8672-4BE1-8205-6A7790C79896}" sibTransId="{45EA1320-8DFF-47F8-9ABC-6611DD0B6533}"/>
    <dgm:cxn modelId="{64BB8610-FC11-4F40-B00C-B00041087123}" type="presOf" srcId="{D1669902-5CE4-4248-93F0-D741DD000368}" destId="{F07B7949-4B92-4D12-AC3F-B188898512D0}" srcOrd="0" destOrd="0" presId="urn:microsoft.com/office/officeart/2005/8/layout/default#1"/>
    <dgm:cxn modelId="{40621273-D3FE-4550-9977-7BD910E6F88A}" type="presParOf" srcId="{01E48F95-C2D3-47A4-812C-535E4FFBE52F}" destId="{F07B7949-4B92-4D12-AC3F-B188898512D0}" srcOrd="0"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E200D8-377D-488B-8C2B-6EC88CDB44CB}"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ZA"/>
        </a:p>
      </dgm:t>
    </dgm:pt>
    <dgm:pt modelId="{D1669902-5CE4-4248-93F0-D741DD000368}">
      <dgm:prSet phldrT="[Text]" custT="1"/>
      <dgm:spPr>
        <a:solidFill>
          <a:schemeClr val="accent5">
            <a:lumMod val="60000"/>
            <a:lumOff val="40000"/>
          </a:schemeClr>
        </a:solidFill>
      </dgm:spPr>
      <dgm:t>
        <a:bodyPr/>
        <a:lstStyle/>
        <a:p>
          <a:r>
            <a:rPr lang="en-ZA" sz="3200" b="1" dirty="0" smtClean="0">
              <a:solidFill>
                <a:schemeClr val="tx1">
                  <a:lumMod val="65000"/>
                  <a:lumOff val="35000"/>
                </a:schemeClr>
              </a:solidFill>
              <a:latin typeface="Arial" pitchFamily="34" charset="0"/>
              <a:cs typeface="Arial" pitchFamily="34" charset="0"/>
            </a:rPr>
            <a:t>2</a:t>
          </a:r>
          <a:r>
            <a:rPr lang="en-ZA" sz="3200" b="1" baseline="30000" dirty="0" smtClean="0">
              <a:solidFill>
                <a:schemeClr val="tx1">
                  <a:lumMod val="65000"/>
                  <a:lumOff val="35000"/>
                </a:schemeClr>
              </a:solidFill>
              <a:latin typeface="Arial" pitchFamily="34" charset="0"/>
              <a:cs typeface="Arial" pitchFamily="34" charset="0"/>
            </a:rPr>
            <a:t>ND</a:t>
          </a:r>
          <a:r>
            <a:rPr lang="en-ZA" sz="3200" b="1" dirty="0" smtClean="0">
              <a:solidFill>
                <a:schemeClr val="tx1">
                  <a:lumMod val="65000"/>
                  <a:lumOff val="35000"/>
                </a:schemeClr>
              </a:solidFill>
              <a:latin typeface="Arial" pitchFamily="34" charset="0"/>
              <a:cs typeface="Arial" pitchFamily="34" charset="0"/>
            </a:rPr>
            <a:t> &amp; 3</a:t>
          </a:r>
          <a:r>
            <a:rPr lang="en-ZA" sz="3200" b="1" baseline="30000" dirty="0" smtClean="0">
              <a:solidFill>
                <a:schemeClr val="tx1">
                  <a:lumMod val="65000"/>
                  <a:lumOff val="35000"/>
                </a:schemeClr>
              </a:solidFill>
              <a:latin typeface="Arial" pitchFamily="34" charset="0"/>
              <a:cs typeface="Arial" pitchFamily="34" charset="0"/>
            </a:rPr>
            <a:t>RD</a:t>
          </a:r>
          <a:r>
            <a:rPr lang="en-ZA" sz="3200" b="1" dirty="0" smtClean="0">
              <a:solidFill>
                <a:schemeClr val="tx1">
                  <a:lumMod val="65000"/>
                  <a:lumOff val="35000"/>
                </a:schemeClr>
              </a:solidFill>
              <a:latin typeface="Arial" pitchFamily="34" charset="0"/>
              <a:cs typeface="Arial" pitchFamily="34" charset="0"/>
            </a:rPr>
            <a:t> </a:t>
          </a:r>
        </a:p>
        <a:p>
          <a:r>
            <a:rPr lang="en-ZA" sz="3200" b="1" dirty="0" smtClean="0">
              <a:solidFill>
                <a:schemeClr val="tx1">
                  <a:lumMod val="65000"/>
                  <a:lumOff val="35000"/>
                </a:schemeClr>
              </a:solidFill>
              <a:latin typeface="Arial" pitchFamily="34" charset="0"/>
              <a:cs typeface="Arial" pitchFamily="34" charset="0"/>
            </a:rPr>
            <a:t>QUARTER FINANCIAL REPORT</a:t>
          </a:r>
        </a:p>
        <a:p>
          <a:r>
            <a:rPr lang="en-ZA" sz="2400" b="1" i="1" dirty="0" smtClean="0">
              <a:solidFill>
                <a:schemeClr val="accent3">
                  <a:lumMod val="75000"/>
                </a:schemeClr>
              </a:solidFill>
              <a:latin typeface="Arial" pitchFamily="34" charset="0"/>
              <a:cs typeface="Arial" pitchFamily="34" charset="0"/>
            </a:rPr>
            <a:t>(July – December 2016) </a:t>
          </a:r>
          <a:endParaRPr lang="en-ZA" sz="2400" b="0" i="1" u="none" dirty="0" smtClean="0">
            <a:solidFill>
              <a:schemeClr val="accent3">
                <a:lumMod val="75000"/>
              </a:schemeClr>
            </a:solidFill>
            <a:latin typeface="+mj-lt"/>
          </a:endParaRPr>
        </a:p>
      </dgm:t>
    </dgm:pt>
    <dgm:pt modelId="{B40EE356-8672-4BE1-8205-6A7790C79896}" type="parTrans" cxnId="{455FA5AF-AC3C-4DA8-8BFE-EEBF0390147B}">
      <dgm:prSet/>
      <dgm:spPr/>
      <dgm:t>
        <a:bodyPr/>
        <a:lstStyle/>
        <a:p>
          <a:endParaRPr lang="en-ZA"/>
        </a:p>
      </dgm:t>
    </dgm:pt>
    <dgm:pt modelId="{45EA1320-8DFF-47F8-9ABC-6611DD0B6533}" type="sibTrans" cxnId="{455FA5AF-AC3C-4DA8-8BFE-EEBF0390147B}">
      <dgm:prSet/>
      <dgm:spPr/>
      <dgm:t>
        <a:bodyPr/>
        <a:lstStyle/>
        <a:p>
          <a:endParaRPr lang="en-ZA"/>
        </a:p>
      </dgm:t>
    </dgm:pt>
    <dgm:pt modelId="{01E48F95-C2D3-47A4-812C-535E4FFBE52F}" type="pres">
      <dgm:prSet presAssocID="{8CE200D8-377D-488B-8C2B-6EC88CDB44CB}" presName="diagram" presStyleCnt="0">
        <dgm:presLayoutVars>
          <dgm:dir/>
          <dgm:resizeHandles val="exact"/>
        </dgm:presLayoutVars>
      </dgm:prSet>
      <dgm:spPr/>
      <dgm:t>
        <a:bodyPr/>
        <a:lstStyle/>
        <a:p>
          <a:endParaRPr lang="en-ZA"/>
        </a:p>
      </dgm:t>
    </dgm:pt>
    <dgm:pt modelId="{F07B7949-4B92-4D12-AC3F-B188898512D0}" type="pres">
      <dgm:prSet presAssocID="{D1669902-5CE4-4248-93F0-D741DD000368}" presName="node" presStyleLbl="node1" presStyleIdx="0" presStyleCnt="1" custLinFactNeighborX="-2943" custLinFactNeighborY="-8531">
        <dgm:presLayoutVars>
          <dgm:bulletEnabled val="1"/>
        </dgm:presLayoutVars>
      </dgm:prSet>
      <dgm:spPr/>
      <dgm:t>
        <a:bodyPr/>
        <a:lstStyle/>
        <a:p>
          <a:endParaRPr lang="en-ZA"/>
        </a:p>
      </dgm:t>
    </dgm:pt>
  </dgm:ptLst>
  <dgm:cxnLst>
    <dgm:cxn modelId="{455FA5AF-AC3C-4DA8-8BFE-EEBF0390147B}" srcId="{8CE200D8-377D-488B-8C2B-6EC88CDB44CB}" destId="{D1669902-5CE4-4248-93F0-D741DD000368}" srcOrd="0" destOrd="0" parTransId="{B40EE356-8672-4BE1-8205-6A7790C79896}" sibTransId="{45EA1320-8DFF-47F8-9ABC-6611DD0B6533}"/>
    <dgm:cxn modelId="{A8F56AA1-6F39-4F8A-8ABF-D25AE0A8D117}" type="presOf" srcId="{8CE200D8-377D-488B-8C2B-6EC88CDB44CB}" destId="{01E48F95-C2D3-47A4-812C-535E4FFBE52F}" srcOrd="0" destOrd="0" presId="urn:microsoft.com/office/officeart/2005/8/layout/default#1"/>
    <dgm:cxn modelId="{A3D4BBDA-DF66-4126-A054-9E0177F2A916}" type="presOf" srcId="{D1669902-5CE4-4248-93F0-D741DD000368}" destId="{F07B7949-4B92-4D12-AC3F-B188898512D0}" srcOrd="0" destOrd="0" presId="urn:microsoft.com/office/officeart/2005/8/layout/default#1"/>
    <dgm:cxn modelId="{B14A4870-EFE4-4270-A4E0-1C09E0969419}" type="presParOf" srcId="{01E48F95-C2D3-47A4-812C-535E4FFBE52F}" destId="{F07B7949-4B92-4D12-AC3F-B188898512D0}" srcOrd="0"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0.22079</cdr:x>
      <cdr:y>0.2606</cdr:y>
    </cdr:from>
    <cdr:to>
      <cdr:x>0.76134</cdr:x>
      <cdr:y>0.68004</cdr:y>
    </cdr:to>
    <cdr:cxnSp macro="">
      <cdr:nvCxnSpPr>
        <cdr:cNvPr id="3" name="Curved Connector 2"/>
        <cdr:cNvCxnSpPr/>
      </cdr:nvCxnSpPr>
      <cdr:spPr>
        <a:xfrm xmlns:a="http://schemas.openxmlformats.org/drawingml/2006/main" flipV="1">
          <a:off x="1584176" y="1008112"/>
          <a:ext cx="3878545" cy="1622604"/>
        </a:xfrm>
        <a:prstGeom xmlns:a="http://schemas.openxmlformats.org/drawingml/2006/main" prst="curvedConnector3">
          <a:avLst/>
        </a:prstGeom>
        <a:ln xmlns:a="http://schemas.openxmlformats.org/drawingml/2006/main">
          <a:tailEnd type="arrow"/>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dr:relSizeAnchor xmlns:cdr="http://schemas.openxmlformats.org/drawingml/2006/chartDrawing">
    <cdr:from>
      <cdr:x>0.10036</cdr:x>
      <cdr:y>0.89347</cdr:y>
    </cdr:from>
    <cdr:to>
      <cdr:x>0.24439</cdr:x>
      <cdr:y>0.99609</cdr:y>
    </cdr:to>
    <cdr:sp macro="" textlink="">
      <cdr:nvSpPr>
        <cdr:cNvPr id="2" name="TextBox 1"/>
        <cdr:cNvSpPr txBox="1"/>
      </cdr:nvSpPr>
      <cdr:spPr>
        <a:xfrm xmlns:a="http://schemas.openxmlformats.org/drawingml/2006/main">
          <a:off x="720080" y="3456384"/>
          <a:ext cx="1033437" cy="39698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ZA" sz="1600" b="1" dirty="0" smtClean="0">
              <a:solidFill>
                <a:schemeClr val="accent2">
                  <a:lumMod val="75000"/>
                </a:schemeClr>
              </a:solidFill>
              <a:latin typeface="Tw Cen MT" panose="020B0602020104020603" pitchFamily="34" charset="0"/>
            </a:rPr>
            <a:t>1</a:t>
          </a:r>
          <a:r>
            <a:rPr lang="en-ZA" sz="1600" b="1" baseline="30000" dirty="0" smtClean="0">
              <a:solidFill>
                <a:schemeClr val="accent2">
                  <a:lumMod val="75000"/>
                </a:schemeClr>
              </a:solidFill>
              <a:latin typeface="Tw Cen MT" panose="020B0602020104020603" pitchFamily="34" charset="0"/>
            </a:rPr>
            <a:t>st</a:t>
          </a:r>
          <a:r>
            <a:rPr lang="en-ZA" sz="1600" b="1" dirty="0" smtClean="0">
              <a:solidFill>
                <a:schemeClr val="accent2">
                  <a:lumMod val="75000"/>
                </a:schemeClr>
              </a:solidFill>
              <a:latin typeface="Tw Cen MT" panose="020B0602020104020603" pitchFamily="34" charset="0"/>
            </a:rPr>
            <a:t> Quarter</a:t>
          </a:r>
          <a:endParaRPr lang="en-ZA" sz="1600" b="1" dirty="0">
            <a:solidFill>
              <a:schemeClr val="accent2">
                <a:lumMod val="75000"/>
              </a:schemeClr>
            </a:solidFill>
            <a:latin typeface="Tw Cen MT" panose="020B0602020104020603" pitchFamily="34" charset="0"/>
          </a:endParaRPr>
        </a:p>
      </cdr:txBody>
    </cdr:sp>
  </cdr:relSizeAnchor>
  <cdr:relSizeAnchor xmlns:cdr="http://schemas.openxmlformats.org/drawingml/2006/chartDrawing">
    <cdr:from>
      <cdr:x>0.41147</cdr:x>
      <cdr:y>0.89738</cdr:y>
    </cdr:from>
    <cdr:to>
      <cdr:x>0.5555</cdr:x>
      <cdr:y>1</cdr:y>
    </cdr:to>
    <cdr:sp macro="" textlink="">
      <cdr:nvSpPr>
        <cdr:cNvPr id="4" name="TextBox 3"/>
        <cdr:cNvSpPr txBox="1"/>
      </cdr:nvSpPr>
      <cdr:spPr>
        <a:xfrm xmlns:a="http://schemas.openxmlformats.org/drawingml/2006/main">
          <a:off x="2952328" y="3471498"/>
          <a:ext cx="1033437" cy="39698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ZA" sz="1600" b="1" dirty="0" smtClean="0">
              <a:solidFill>
                <a:schemeClr val="accent1"/>
              </a:solidFill>
              <a:latin typeface="Tw Cen MT" panose="020B0602020104020603" pitchFamily="34" charset="0"/>
            </a:rPr>
            <a:t>2</a:t>
          </a:r>
          <a:r>
            <a:rPr lang="en-ZA" sz="1600" b="1" baseline="30000" dirty="0" smtClean="0">
              <a:solidFill>
                <a:schemeClr val="accent1"/>
              </a:solidFill>
              <a:latin typeface="Tw Cen MT" panose="020B0602020104020603" pitchFamily="34" charset="0"/>
            </a:rPr>
            <a:t>nd</a:t>
          </a:r>
          <a:r>
            <a:rPr lang="en-ZA" sz="1600" b="1" dirty="0" smtClean="0">
              <a:solidFill>
                <a:schemeClr val="accent1"/>
              </a:solidFill>
              <a:latin typeface="Tw Cen MT" panose="020B0602020104020603" pitchFamily="34" charset="0"/>
            </a:rPr>
            <a:t> Quarter</a:t>
          </a:r>
          <a:endParaRPr lang="en-ZA" sz="1600" b="1" dirty="0">
            <a:solidFill>
              <a:schemeClr val="accent1"/>
            </a:solidFill>
            <a:latin typeface="Tw Cen MT" panose="020B0602020104020603" pitchFamily="34" charset="0"/>
          </a:endParaRPr>
        </a:p>
      </cdr:txBody>
    </cdr:sp>
  </cdr:relSizeAnchor>
  <cdr:relSizeAnchor xmlns:cdr="http://schemas.openxmlformats.org/drawingml/2006/chartDrawing">
    <cdr:from>
      <cdr:x>0.74265</cdr:x>
      <cdr:y>0.89347</cdr:y>
    </cdr:from>
    <cdr:to>
      <cdr:x>0.88668</cdr:x>
      <cdr:y>0.99609</cdr:y>
    </cdr:to>
    <cdr:sp macro="" textlink="">
      <cdr:nvSpPr>
        <cdr:cNvPr id="5" name="TextBox 4"/>
        <cdr:cNvSpPr txBox="1"/>
      </cdr:nvSpPr>
      <cdr:spPr>
        <a:xfrm xmlns:a="http://schemas.openxmlformats.org/drawingml/2006/main">
          <a:off x="5328592" y="3456384"/>
          <a:ext cx="1033437" cy="39698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ZA" sz="1600" b="1" dirty="0" smtClean="0">
              <a:solidFill>
                <a:schemeClr val="accent3">
                  <a:lumMod val="75000"/>
                </a:schemeClr>
              </a:solidFill>
              <a:latin typeface="Tw Cen MT" panose="020B0602020104020603" pitchFamily="34" charset="0"/>
            </a:rPr>
            <a:t>3</a:t>
          </a:r>
          <a:r>
            <a:rPr lang="en-ZA" sz="1600" b="1" baseline="30000" dirty="0" smtClean="0">
              <a:solidFill>
                <a:schemeClr val="accent3">
                  <a:lumMod val="75000"/>
                </a:schemeClr>
              </a:solidFill>
              <a:latin typeface="Tw Cen MT" panose="020B0602020104020603" pitchFamily="34" charset="0"/>
            </a:rPr>
            <a:t>rd</a:t>
          </a:r>
          <a:r>
            <a:rPr lang="en-ZA" sz="1600" b="1" dirty="0" smtClean="0">
              <a:solidFill>
                <a:schemeClr val="accent3">
                  <a:lumMod val="75000"/>
                </a:schemeClr>
              </a:solidFill>
              <a:latin typeface="Tw Cen MT" panose="020B0602020104020603" pitchFamily="34" charset="0"/>
            </a:rPr>
            <a:t> Quarter</a:t>
          </a:r>
          <a:endParaRPr lang="en-ZA" sz="1600" b="1" dirty="0">
            <a:solidFill>
              <a:schemeClr val="accent3">
                <a:lumMod val="75000"/>
              </a:schemeClr>
            </a:solidFill>
            <a:latin typeface="Tw Cen MT" panose="020B0602020104020603" pitchFamily="34" charset="0"/>
          </a:endParaRPr>
        </a:p>
      </cdr:txBody>
    </cdr:sp>
  </cdr:relSizeAnchor>
  <cdr:relSizeAnchor xmlns:cdr="http://schemas.openxmlformats.org/drawingml/2006/chartDrawing">
    <cdr:from>
      <cdr:x>0.09678</cdr:x>
      <cdr:y>0.68356</cdr:y>
    </cdr:from>
    <cdr:to>
      <cdr:x>0.22725</cdr:x>
      <cdr:y>0.78618</cdr:y>
    </cdr:to>
    <cdr:sp macro="" textlink="">
      <cdr:nvSpPr>
        <cdr:cNvPr id="6" name="TextBox 5"/>
        <cdr:cNvSpPr txBox="1"/>
      </cdr:nvSpPr>
      <cdr:spPr>
        <a:xfrm xmlns:a="http://schemas.openxmlformats.org/drawingml/2006/main">
          <a:off x="694430" y="2644346"/>
          <a:ext cx="936104" cy="39698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ZA" sz="1600" b="1" dirty="0" smtClean="0">
              <a:solidFill>
                <a:schemeClr val="bg1"/>
              </a:solidFill>
              <a:latin typeface="Tw Cen MT" panose="020B0602020104020603" pitchFamily="34" charset="0"/>
            </a:rPr>
            <a:t>68%</a:t>
          </a:r>
          <a:endParaRPr lang="en-ZA" sz="1600" b="1" dirty="0">
            <a:solidFill>
              <a:schemeClr val="bg1"/>
            </a:solidFill>
            <a:latin typeface="Tw Cen MT" panose="020B0602020104020603" pitchFamily="34" charset="0"/>
          </a:endParaRPr>
        </a:p>
      </cdr:txBody>
    </cdr:sp>
  </cdr:relSizeAnchor>
  <cdr:relSizeAnchor xmlns:cdr="http://schemas.openxmlformats.org/drawingml/2006/chartDrawing">
    <cdr:from>
      <cdr:x>0.41793</cdr:x>
      <cdr:y>0.68356</cdr:y>
    </cdr:from>
    <cdr:to>
      <cdr:x>0.54839</cdr:x>
      <cdr:y>0.78618</cdr:y>
    </cdr:to>
    <cdr:sp macro="" textlink="">
      <cdr:nvSpPr>
        <cdr:cNvPr id="7" name="TextBox 6"/>
        <cdr:cNvSpPr txBox="1"/>
      </cdr:nvSpPr>
      <cdr:spPr>
        <a:xfrm xmlns:a="http://schemas.openxmlformats.org/drawingml/2006/main">
          <a:off x="2998686" y="2644346"/>
          <a:ext cx="936104" cy="39698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ZA" sz="1600" b="1" dirty="0" smtClean="0">
              <a:solidFill>
                <a:schemeClr val="bg1"/>
              </a:solidFill>
              <a:latin typeface="Tw Cen MT" panose="020B0602020104020603" pitchFamily="34" charset="0"/>
            </a:rPr>
            <a:t>88%</a:t>
          </a:r>
          <a:endParaRPr lang="en-ZA" sz="1600" b="1" dirty="0">
            <a:solidFill>
              <a:schemeClr val="bg1"/>
            </a:solidFill>
            <a:latin typeface="Tw Cen MT" panose="020B0602020104020603" pitchFamily="34" charset="0"/>
          </a:endParaRPr>
        </a:p>
      </cdr:txBody>
    </cdr:sp>
  </cdr:relSizeAnchor>
  <cdr:relSizeAnchor xmlns:cdr="http://schemas.openxmlformats.org/drawingml/2006/chartDrawing">
    <cdr:from>
      <cdr:x>0.73907</cdr:x>
      <cdr:y>0.68356</cdr:y>
    </cdr:from>
    <cdr:to>
      <cdr:x>0.86954</cdr:x>
      <cdr:y>0.78618</cdr:y>
    </cdr:to>
    <cdr:sp macro="" textlink="">
      <cdr:nvSpPr>
        <cdr:cNvPr id="8" name="TextBox 7"/>
        <cdr:cNvSpPr txBox="1"/>
      </cdr:nvSpPr>
      <cdr:spPr>
        <a:xfrm xmlns:a="http://schemas.openxmlformats.org/drawingml/2006/main">
          <a:off x="5302942" y="2644346"/>
          <a:ext cx="936104" cy="39698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ZA" sz="1600" b="1" dirty="0" smtClean="0">
              <a:solidFill>
                <a:schemeClr val="bg1"/>
              </a:solidFill>
              <a:latin typeface="Tw Cen MT" panose="020B0602020104020603" pitchFamily="34" charset="0"/>
            </a:rPr>
            <a:t>95%</a:t>
          </a:r>
          <a:endParaRPr lang="en-ZA" sz="1600" b="1" dirty="0">
            <a:solidFill>
              <a:schemeClr val="bg1"/>
            </a:solidFill>
            <a:latin typeface="Tw Cen MT" panose="020B0602020104020603"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6332"/>
          </a:xfrm>
          <a:prstGeom prst="rect">
            <a:avLst/>
          </a:prstGeom>
        </p:spPr>
        <p:txBody>
          <a:bodyPr vert="horz" lIns="92850" tIns="46425" rIns="92850" bIns="46425" rtlCol="0"/>
          <a:lstStyle>
            <a:lvl1pPr algn="l">
              <a:defRPr sz="1200"/>
            </a:lvl1pPr>
          </a:lstStyle>
          <a:p>
            <a:endParaRPr lang="en-US" dirty="0"/>
          </a:p>
        </p:txBody>
      </p:sp>
      <p:sp>
        <p:nvSpPr>
          <p:cNvPr id="3" name="Date Placeholder 2"/>
          <p:cNvSpPr>
            <a:spLocks noGrp="1"/>
          </p:cNvSpPr>
          <p:nvPr>
            <p:ph type="dt" sz="quarter" idx="1"/>
          </p:nvPr>
        </p:nvSpPr>
        <p:spPr>
          <a:xfrm>
            <a:off x="3850445" y="1"/>
            <a:ext cx="2945659" cy="496332"/>
          </a:xfrm>
          <a:prstGeom prst="rect">
            <a:avLst/>
          </a:prstGeom>
        </p:spPr>
        <p:txBody>
          <a:bodyPr vert="horz" lIns="92850" tIns="46425" rIns="92850" bIns="46425" rtlCol="0"/>
          <a:lstStyle>
            <a:lvl1pPr algn="r">
              <a:defRPr sz="1200"/>
            </a:lvl1pPr>
          </a:lstStyle>
          <a:p>
            <a:fld id="{8EF847B8-793E-4483-A36C-F7566CE0A73E}" type="datetimeFigureOut">
              <a:rPr lang="en-US" smtClean="0"/>
              <a:pPr/>
              <a:t>2/2/2017</a:t>
            </a:fld>
            <a:endParaRPr lang="en-US" dirty="0"/>
          </a:p>
        </p:txBody>
      </p:sp>
      <p:sp>
        <p:nvSpPr>
          <p:cNvPr id="4" name="Footer Placeholder 3"/>
          <p:cNvSpPr>
            <a:spLocks noGrp="1"/>
          </p:cNvSpPr>
          <p:nvPr>
            <p:ph type="ftr" sz="quarter" idx="2"/>
          </p:nvPr>
        </p:nvSpPr>
        <p:spPr>
          <a:xfrm>
            <a:off x="2" y="9428585"/>
            <a:ext cx="2945659" cy="496332"/>
          </a:xfrm>
          <a:prstGeom prst="rect">
            <a:avLst/>
          </a:prstGeom>
        </p:spPr>
        <p:txBody>
          <a:bodyPr vert="horz" lIns="92850" tIns="46425" rIns="92850" bIns="46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5" y="9428585"/>
            <a:ext cx="2945659" cy="496332"/>
          </a:xfrm>
          <a:prstGeom prst="rect">
            <a:avLst/>
          </a:prstGeom>
        </p:spPr>
        <p:txBody>
          <a:bodyPr vert="horz" lIns="92850" tIns="46425" rIns="92850" bIns="46425" rtlCol="0" anchor="b"/>
          <a:lstStyle>
            <a:lvl1pPr algn="r">
              <a:defRPr sz="1200"/>
            </a:lvl1pPr>
          </a:lstStyle>
          <a:p>
            <a:fld id="{5C723C96-0ACA-42C2-8015-3BD23AF7CDD5}" type="slidenum">
              <a:rPr lang="en-US" smtClean="0"/>
              <a:pPr/>
              <a:t>‹#›</a:t>
            </a:fld>
            <a:endParaRPr lang="en-US" dirty="0"/>
          </a:p>
        </p:txBody>
      </p:sp>
    </p:spTree>
    <p:extLst>
      <p:ext uri="{BB962C8B-B14F-4D97-AF65-F5344CB8AC3E}">
        <p14:creationId xmlns:p14="http://schemas.microsoft.com/office/powerpoint/2010/main" xmlns="" val="2073449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275" cy="496672"/>
          </a:xfrm>
          <a:prstGeom prst="rect">
            <a:avLst/>
          </a:prstGeom>
        </p:spPr>
        <p:txBody>
          <a:bodyPr vert="horz" lIns="91119" tIns="45559" rIns="91119" bIns="45559" rtlCol="0"/>
          <a:lstStyle>
            <a:lvl1pPr algn="l">
              <a:defRPr sz="1200"/>
            </a:lvl1pPr>
          </a:lstStyle>
          <a:p>
            <a:endParaRPr lang="en-US" dirty="0"/>
          </a:p>
        </p:txBody>
      </p:sp>
      <p:sp>
        <p:nvSpPr>
          <p:cNvPr id="3" name="Date Placeholder 2"/>
          <p:cNvSpPr>
            <a:spLocks noGrp="1"/>
          </p:cNvSpPr>
          <p:nvPr>
            <p:ph type="dt" idx="1"/>
          </p:nvPr>
        </p:nvSpPr>
        <p:spPr>
          <a:xfrm>
            <a:off x="3849863" y="0"/>
            <a:ext cx="2946275" cy="496672"/>
          </a:xfrm>
          <a:prstGeom prst="rect">
            <a:avLst/>
          </a:prstGeom>
        </p:spPr>
        <p:txBody>
          <a:bodyPr vert="horz" lIns="91119" tIns="45559" rIns="91119" bIns="45559" rtlCol="0"/>
          <a:lstStyle>
            <a:lvl1pPr algn="r">
              <a:defRPr sz="1200"/>
            </a:lvl1pPr>
          </a:lstStyle>
          <a:p>
            <a:fld id="{700D8D6C-EA48-4B73-A34E-AF1B0E5428FA}" type="datetimeFigureOut">
              <a:rPr lang="en-US" smtClean="0"/>
              <a:pPr/>
              <a:t>2/2/2017</a:t>
            </a:fld>
            <a:endParaRPr lang="en-US" dirty="0"/>
          </a:p>
        </p:txBody>
      </p:sp>
      <p:sp>
        <p:nvSpPr>
          <p:cNvPr id="4" name="Slide Image Placeholder 3"/>
          <p:cNvSpPr>
            <a:spLocks noGrp="1" noRot="1" noChangeAspect="1"/>
          </p:cNvSpPr>
          <p:nvPr>
            <p:ph type="sldImg" idx="2"/>
          </p:nvPr>
        </p:nvSpPr>
        <p:spPr>
          <a:xfrm>
            <a:off x="919163" y="746125"/>
            <a:ext cx="4959350" cy="3719513"/>
          </a:xfrm>
          <a:prstGeom prst="rect">
            <a:avLst/>
          </a:prstGeom>
          <a:noFill/>
          <a:ln w="12700">
            <a:solidFill>
              <a:prstClr val="black"/>
            </a:solidFill>
          </a:ln>
        </p:spPr>
        <p:txBody>
          <a:bodyPr vert="horz" lIns="91119" tIns="45559" rIns="91119" bIns="45559" rtlCol="0" anchor="ctr"/>
          <a:lstStyle/>
          <a:p>
            <a:endParaRPr lang="en-US" dirty="0"/>
          </a:p>
        </p:txBody>
      </p:sp>
      <p:sp>
        <p:nvSpPr>
          <p:cNvPr id="5" name="Notes Placeholder 4"/>
          <p:cNvSpPr>
            <a:spLocks noGrp="1"/>
          </p:cNvSpPr>
          <p:nvPr>
            <p:ph type="body" sz="quarter" idx="3"/>
          </p:nvPr>
        </p:nvSpPr>
        <p:spPr>
          <a:xfrm>
            <a:off x="680385" y="4715833"/>
            <a:ext cx="5436909" cy="4466649"/>
          </a:xfrm>
          <a:prstGeom prst="rect">
            <a:avLst/>
          </a:prstGeom>
        </p:spPr>
        <p:txBody>
          <a:bodyPr vert="horz" lIns="91119" tIns="45559" rIns="91119" bIns="4555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8272"/>
            <a:ext cx="2946275" cy="496672"/>
          </a:xfrm>
          <a:prstGeom prst="rect">
            <a:avLst/>
          </a:prstGeom>
        </p:spPr>
        <p:txBody>
          <a:bodyPr vert="horz" lIns="91119" tIns="45559" rIns="91119" bIns="455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9863" y="9428272"/>
            <a:ext cx="2946275" cy="496672"/>
          </a:xfrm>
          <a:prstGeom prst="rect">
            <a:avLst/>
          </a:prstGeom>
        </p:spPr>
        <p:txBody>
          <a:bodyPr vert="horz" lIns="91119" tIns="45559" rIns="91119" bIns="45559" rtlCol="0" anchor="b"/>
          <a:lstStyle>
            <a:lvl1pPr algn="r">
              <a:defRPr sz="1200"/>
            </a:lvl1pPr>
          </a:lstStyle>
          <a:p>
            <a:fld id="{347367E8-37C2-42C5-8B72-F81E09F1718C}" type="slidenum">
              <a:rPr lang="en-US" smtClean="0"/>
              <a:pPr/>
              <a:t>‹#›</a:t>
            </a:fld>
            <a:endParaRPr lang="en-US" dirty="0"/>
          </a:p>
        </p:txBody>
      </p:sp>
    </p:spTree>
    <p:extLst>
      <p:ext uri="{BB962C8B-B14F-4D97-AF65-F5344CB8AC3E}">
        <p14:creationId xmlns:p14="http://schemas.microsoft.com/office/powerpoint/2010/main" xmlns="" val="4248510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47367E8-37C2-42C5-8B72-F81E09F1718C}" type="slidenum">
              <a:rPr lang="en-US" smtClean="0"/>
              <a:pPr/>
              <a:t>4</a:t>
            </a:fld>
            <a:endParaRPr lang="en-US" dirty="0"/>
          </a:p>
        </p:txBody>
      </p:sp>
    </p:spTree>
    <p:extLst>
      <p:ext uri="{BB962C8B-B14F-4D97-AF65-F5344CB8AC3E}">
        <p14:creationId xmlns:p14="http://schemas.microsoft.com/office/powerpoint/2010/main" xmlns="" val="3702954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47367E8-37C2-42C5-8B72-F81E09F1718C}" type="slidenum">
              <a:rPr lang="en-US" smtClean="0"/>
              <a:pPr/>
              <a:t>32</a:t>
            </a:fld>
            <a:endParaRPr lang="en-US" dirty="0"/>
          </a:p>
        </p:txBody>
      </p:sp>
    </p:spTree>
    <p:extLst>
      <p:ext uri="{BB962C8B-B14F-4D97-AF65-F5344CB8AC3E}">
        <p14:creationId xmlns:p14="http://schemas.microsoft.com/office/powerpoint/2010/main" xmlns="" val="2147182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47367E8-37C2-42C5-8B72-F81E09F1718C}" type="slidenum">
              <a:rPr lang="en-US" smtClean="0"/>
              <a:pPr/>
              <a:t>58</a:t>
            </a:fld>
            <a:endParaRPr lang="en-US" dirty="0"/>
          </a:p>
        </p:txBody>
      </p:sp>
    </p:spTree>
    <p:extLst>
      <p:ext uri="{BB962C8B-B14F-4D97-AF65-F5344CB8AC3E}">
        <p14:creationId xmlns:p14="http://schemas.microsoft.com/office/powerpoint/2010/main" xmlns="" val="1644061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FCDCD300-3C31-4683-9433-2FD741C616AF}" type="datetimeFigureOut">
              <a:rPr lang="en-US" smtClean="0"/>
              <a:pPr/>
              <a:t>2/2/2017</a:t>
            </a:fld>
            <a:endParaRPr lang="en-US" dirty="0"/>
          </a:p>
        </p:txBody>
      </p:sp>
      <p:sp>
        <p:nvSpPr>
          <p:cNvPr id="20" name="Footer Placeholder 19"/>
          <p:cNvSpPr>
            <a:spLocks noGrp="1"/>
          </p:cNvSpPr>
          <p:nvPr>
            <p:ph type="ftr" sz="quarter" idx="11"/>
          </p:nvPr>
        </p:nvSpPr>
        <p:spPr/>
        <p:txBody>
          <a:bodyPr/>
          <a:lstStyle>
            <a:extLst/>
          </a:lstStyle>
          <a:p>
            <a:endParaRPr lang="en-US" dirty="0"/>
          </a:p>
        </p:txBody>
      </p:sp>
      <p:sp>
        <p:nvSpPr>
          <p:cNvPr id="10" name="Slide Number Placeholder 9"/>
          <p:cNvSpPr>
            <a:spLocks noGrp="1"/>
          </p:cNvSpPr>
          <p:nvPr>
            <p:ph type="sldNum" sz="quarter" idx="12"/>
          </p:nvPr>
        </p:nvSpPr>
        <p:spPr/>
        <p:txBody>
          <a:bodyPr/>
          <a:lstStyle>
            <a:extLst/>
          </a:lstStyle>
          <a:p>
            <a:fld id="{D1D52C8D-1C69-4E92-BEA4-5FF4271562FF}" type="slidenum">
              <a:rPr lang="en-US" smtClean="0"/>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sz="1800"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sz="18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CDCD300-3C31-4683-9433-2FD741C616AF}" type="datetimeFigureOut">
              <a:rPr lang="en-US" smtClean="0"/>
              <a:pPr/>
              <a:t>2/2/2017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D1D52C8D-1C69-4E92-BEA4-5FF4271562F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41"/>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2"/>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CDCD300-3C31-4683-9433-2FD741C616AF}" type="datetimeFigureOut">
              <a:rPr lang="en-US" smtClean="0"/>
              <a:pPr/>
              <a:t>2/2/2017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D1D52C8D-1C69-4E92-BEA4-5FF4271562F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CDCD300-3C31-4683-9433-2FD741C616AF}" type="datetimeFigureOut">
              <a:rPr lang="en-US" smtClean="0"/>
              <a:pPr/>
              <a:t>2/2/2017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D1D52C8D-1C69-4E92-BEA4-5FF4271562F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CDCD300-3C31-4683-9433-2FD741C616AF}" type="datetimeFigureOut">
              <a:rPr lang="en-US" smtClean="0"/>
              <a:pPr/>
              <a:t>2/2/2017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D1D52C8D-1C69-4E92-BEA4-5FF4271562FF}" type="slidenum">
              <a:rPr lang="en-US" smtClean="0"/>
              <a:pPr/>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sz="1800"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sz="18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CDCD300-3C31-4683-9433-2FD741C616AF}" type="datetimeFigureOut">
              <a:rPr lang="en-US" smtClean="0"/>
              <a:pPr/>
              <a:t>2/2/2017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D1D52C8D-1C69-4E92-BEA4-5FF4271562F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CDCD300-3C31-4683-9433-2FD741C616AF}" type="datetimeFigureOut">
              <a:rPr lang="en-US" smtClean="0"/>
              <a:pPr/>
              <a:t>2/2/2017</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D1D52C8D-1C69-4E92-BEA4-5FF4271562F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CDCD300-3C31-4683-9433-2FD741C616AF}" type="datetimeFigureOut">
              <a:rPr lang="en-US" smtClean="0"/>
              <a:pPr/>
              <a:t>2/2/2017</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D1D52C8D-1C69-4E92-BEA4-5FF4271562F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dirty="0"/>
          </a:p>
        </p:txBody>
      </p:sp>
      <p:sp>
        <p:nvSpPr>
          <p:cNvPr id="2" name="Date Placeholder 1"/>
          <p:cNvSpPr>
            <a:spLocks noGrp="1"/>
          </p:cNvSpPr>
          <p:nvPr>
            <p:ph type="dt" sz="half" idx="10"/>
          </p:nvPr>
        </p:nvSpPr>
        <p:spPr/>
        <p:txBody>
          <a:bodyPr/>
          <a:lstStyle>
            <a:extLst/>
          </a:lstStyle>
          <a:p>
            <a:fld id="{FCDCD300-3C31-4683-9433-2FD741C616AF}" type="datetimeFigureOut">
              <a:rPr lang="en-US" smtClean="0"/>
              <a:pPr/>
              <a:t>2/2/2017</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D1D52C8D-1C69-4E92-BEA4-5FF4271562FF}" type="slidenum">
              <a:rPr lang="en-US" smtClean="0"/>
              <a:pPr/>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2"/>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CDCD300-3C31-4683-9433-2FD741C616AF}" type="datetimeFigureOut">
              <a:rPr lang="en-US" smtClean="0"/>
              <a:pPr/>
              <a:t>2/2/2017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D1D52C8D-1C69-4E92-BEA4-5FF4271562F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FCDCD300-3C31-4683-9433-2FD741C616AF}" type="datetimeFigureOut">
              <a:rPr lang="en-US" smtClean="0"/>
              <a:pPr/>
              <a:t>2/2/2017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D1D52C8D-1C69-4E92-BEA4-5FF4271562FF}" type="slidenum">
              <a:rPr lang="en-US" smtClean="0"/>
              <a:pPr/>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5"/>
            <a:ext cx="44196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40">
          <a:fgClr>
            <a:schemeClr val="accent5"/>
          </a:fgClr>
          <a:bgClr>
            <a:schemeClr val="bg1"/>
          </a:bgClr>
        </a:pattFill>
        <a:effectLst/>
      </p:bgPr>
    </p:bg>
    <p:spTree>
      <p:nvGrpSpPr>
        <p:cNvPr id="1" name=""/>
        <p:cNvGrpSpPr/>
        <p:nvPr/>
      </p:nvGrpSpPr>
      <p:grpSpPr>
        <a:xfrm>
          <a:off x="0" y="0"/>
          <a:ext cx="0" cy="0"/>
          <a:chOff x="0" y="0"/>
          <a:chExt cx="0" cy="0"/>
        </a:xfrm>
      </p:grpSpPr>
      <p:sp>
        <p:nvSpPr>
          <p:cNvPr id="7" name="Pie 6"/>
          <p:cNvSpPr/>
          <p:nvPr/>
        </p:nvSpPr>
        <p:spPr>
          <a:xfrm>
            <a:off x="-815926"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dirty="0"/>
          </a:p>
        </p:txBody>
      </p:sp>
      <p:sp>
        <p:nvSpPr>
          <p:cNvPr id="8" name="Oval 7"/>
          <p:cNvSpPr/>
          <p:nvPr/>
        </p:nvSpPr>
        <p:spPr>
          <a:xfrm>
            <a:off x="168817" y="21104"/>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dirty="0"/>
          </a:p>
        </p:txBody>
      </p:sp>
      <p:sp>
        <p:nvSpPr>
          <p:cNvPr id="11" name="Donut 10"/>
          <p:cNvSpPr/>
          <p:nvPr/>
        </p:nvSpPr>
        <p:spPr>
          <a:xfrm rot="2315675">
            <a:off x="182882"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dirty="0"/>
          </a:p>
        </p:txBody>
      </p:sp>
      <p:sp>
        <p:nvSpPr>
          <p:cNvPr id="12" name="Rectangle 11"/>
          <p:cNvSpPr/>
          <p:nvPr/>
        </p:nvSpPr>
        <p:spPr>
          <a:xfrm>
            <a:off x="1012874"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CDCD300-3C31-4683-9433-2FD741C616AF}" type="datetimeFigureOut">
              <a:rPr lang="en-US" smtClean="0"/>
              <a:pPr/>
              <a:t>2/2/2017</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1D52C8D-1C69-4E92-BEA4-5FF4271562FF}" type="slidenum">
              <a:rPr lang="en-US" smtClean="0"/>
              <a:pPr/>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2362200"/>
            <a:ext cx="8100392" cy="1447800"/>
          </a:xfrm>
        </p:spPr>
        <p:txBody>
          <a:bodyPr>
            <a:normAutofit fontScale="90000"/>
          </a:bodyPr>
          <a:lstStyle/>
          <a:p>
            <a:pPr algn="ct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a:solidFill>
                  <a:srgbClr val="C00000"/>
                </a:solidFill>
              </a:rPr>
              <a:t/>
            </a:r>
            <a:br>
              <a:rPr lang="en-US" b="1" dirty="0">
                <a:solidFill>
                  <a:srgbClr val="C00000"/>
                </a:solidFill>
              </a:rPr>
            </a:br>
            <a:r>
              <a:rPr lang="en-US" b="1" dirty="0" smtClean="0">
                <a:solidFill>
                  <a:srgbClr val="C00000"/>
                </a:solidFill>
              </a:rPr>
              <a:t/>
            </a:r>
            <a:br>
              <a:rPr lang="en-US" b="1" dirty="0" smtClean="0">
                <a:solidFill>
                  <a:srgbClr val="C00000"/>
                </a:solidFill>
              </a:rPr>
            </a:br>
            <a:r>
              <a:rPr lang="en-US" b="1" dirty="0">
                <a:solidFill>
                  <a:srgbClr val="C00000"/>
                </a:solidFill>
              </a:rPr>
              <a:t/>
            </a:r>
            <a:br>
              <a:rPr lang="en-US" b="1" dirty="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a:solidFill>
                  <a:srgbClr val="C00000"/>
                </a:solidFill>
              </a:rPr>
              <a:t/>
            </a:r>
            <a:br>
              <a:rPr lang="en-US" b="1" dirty="0">
                <a:solidFill>
                  <a:srgbClr val="C00000"/>
                </a:solidFill>
              </a:rPr>
            </a:br>
            <a:r>
              <a:rPr lang="en-US" b="1" dirty="0" smtClean="0">
                <a:solidFill>
                  <a:srgbClr val="C00000"/>
                </a:solidFill>
              </a:rPr>
              <a:t/>
            </a:r>
            <a:br>
              <a:rPr lang="en-US" b="1" dirty="0" smtClean="0">
                <a:solidFill>
                  <a:srgbClr val="C00000"/>
                </a:solidFill>
              </a:rPr>
            </a:br>
            <a:r>
              <a:rPr lang="en-US" b="1" dirty="0">
                <a:solidFill>
                  <a:srgbClr val="C00000"/>
                </a:solidFill>
              </a:rPr>
              <a:t/>
            </a:r>
            <a:br>
              <a:rPr lang="en-US" b="1" dirty="0">
                <a:solidFill>
                  <a:srgbClr val="C00000"/>
                </a:solidFill>
              </a:rPr>
            </a:br>
            <a:r>
              <a:rPr lang="en-US" sz="3600" b="1" dirty="0">
                <a:solidFill>
                  <a:schemeClr val="accent4"/>
                </a:solidFill>
              </a:rPr>
              <a:t/>
            </a:r>
            <a:br>
              <a:rPr lang="en-US" sz="3600" b="1" dirty="0">
                <a:solidFill>
                  <a:schemeClr val="accent4"/>
                </a:solidFill>
              </a:rPr>
            </a:br>
            <a:r>
              <a:rPr lang="en-US" sz="3600" b="1" dirty="0">
                <a:solidFill>
                  <a:schemeClr val="accent4"/>
                </a:solidFill>
              </a:rPr>
              <a:t/>
            </a:r>
            <a:br>
              <a:rPr lang="en-US" sz="3600" b="1" dirty="0">
                <a:solidFill>
                  <a:schemeClr val="accent4"/>
                </a:solidFill>
              </a:rPr>
            </a:br>
            <a:r>
              <a:rPr lang="en-US" sz="3600" b="1" dirty="0" smtClean="0">
                <a:solidFill>
                  <a:schemeClr val="accent4"/>
                </a:solidFill>
              </a:rPr>
              <a:t/>
            </a:r>
            <a:br>
              <a:rPr lang="en-US" sz="3600" b="1" dirty="0" smtClean="0">
                <a:solidFill>
                  <a:schemeClr val="accent4"/>
                </a:solidFill>
              </a:rPr>
            </a:br>
            <a:r>
              <a:rPr lang="en-US" sz="3600" b="1" dirty="0">
                <a:solidFill>
                  <a:schemeClr val="accent4"/>
                </a:solidFill>
              </a:rPr>
              <a:t/>
            </a:r>
            <a:br>
              <a:rPr lang="en-US" sz="3600" b="1" dirty="0">
                <a:solidFill>
                  <a:schemeClr val="accent4"/>
                </a:solidFill>
              </a:rPr>
            </a:br>
            <a:r>
              <a:rPr lang="en-US" sz="3600" b="1" dirty="0" smtClean="0">
                <a:solidFill>
                  <a:schemeClr val="accent4"/>
                </a:solidFill>
              </a:rPr>
              <a:t/>
            </a:r>
            <a:br>
              <a:rPr lang="en-US" sz="3600" b="1" dirty="0" smtClean="0">
                <a:solidFill>
                  <a:schemeClr val="accent4"/>
                </a:solidFill>
              </a:rPr>
            </a:br>
            <a:r>
              <a:rPr lang="en-US" sz="3600" b="1" dirty="0">
                <a:solidFill>
                  <a:schemeClr val="accent4"/>
                </a:solidFill>
              </a:rPr>
              <a:t/>
            </a:r>
            <a:br>
              <a:rPr lang="en-US" sz="3600" b="1" dirty="0">
                <a:solidFill>
                  <a:schemeClr val="accent4"/>
                </a:solidFill>
              </a:rPr>
            </a:br>
            <a:r>
              <a:rPr lang="en-US" sz="3600" b="1" dirty="0" smtClean="0">
                <a:solidFill>
                  <a:schemeClr val="accent4"/>
                </a:solidFill>
              </a:rPr>
              <a:t/>
            </a:r>
            <a:br>
              <a:rPr lang="en-US" sz="3600" b="1" dirty="0" smtClean="0">
                <a:solidFill>
                  <a:schemeClr val="accent4"/>
                </a:solidFill>
              </a:rPr>
            </a:br>
            <a:r>
              <a:rPr lang="en-US" sz="3600" b="1" dirty="0">
                <a:solidFill>
                  <a:schemeClr val="accent4"/>
                </a:solidFill>
              </a:rPr>
              <a:t/>
            </a:r>
            <a:br>
              <a:rPr lang="en-US" sz="3600" b="1" dirty="0">
                <a:solidFill>
                  <a:schemeClr val="accent4"/>
                </a:solidFill>
              </a:rPr>
            </a:br>
            <a:r>
              <a:rPr lang="en-US" sz="3600" b="1" dirty="0" smtClean="0">
                <a:solidFill>
                  <a:schemeClr val="accent4"/>
                </a:solidFill>
              </a:rPr>
              <a:t/>
            </a:r>
            <a:br>
              <a:rPr lang="en-US" sz="3600" b="1" dirty="0" smtClean="0">
                <a:solidFill>
                  <a:schemeClr val="accent4"/>
                </a:solidFill>
              </a:rPr>
            </a:br>
            <a:r>
              <a:rPr lang="en-US" sz="3600" b="1" dirty="0">
                <a:solidFill>
                  <a:schemeClr val="accent4"/>
                </a:solidFill>
              </a:rPr>
              <a:t/>
            </a:r>
            <a:br>
              <a:rPr lang="en-US" sz="3600" b="1" dirty="0">
                <a:solidFill>
                  <a:schemeClr val="accent4"/>
                </a:solidFill>
              </a:rPr>
            </a:br>
            <a:r>
              <a:rPr lang="en-US" sz="3600" b="1" dirty="0" smtClean="0">
                <a:solidFill>
                  <a:schemeClr val="accent4"/>
                </a:solidFill>
              </a:rPr>
              <a:t/>
            </a:r>
            <a:br>
              <a:rPr lang="en-US" sz="3600" b="1" dirty="0" smtClean="0">
                <a:solidFill>
                  <a:schemeClr val="accent4"/>
                </a:solidFill>
              </a:rPr>
            </a:br>
            <a:r>
              <a:rPr lang="en-US" sz="4400" b="1" dirty="0">
                <a:solidFill>
                  <a:schemeClr val="accent4"/>
                </a:solidFill>
              </a:rPr>
              <a:t/>
            </a:r>
            <a:br>
              <a:rPr lang="en-US" sz="4400" b="1" dirty="0">
                <a:solidFill>
                  <a:schemeClr val="accent4"/>
                </a:solidFill>
              </a:rPr>
            </a:br>
            <a:r>
              <a:rPr lang="en-US" sz="4400" b="1" dirty="0">
                <a:solidFill>
                  <a:schemeClr val="accent4"/>
                </a:solidFill>
              </a:rPr>
              <a:t/>
            </a:r>
            <a:br>
              <a:rPr lang="en-US" sz="4400" b="1" dirty="0">
                <a:solidFill>
                  <a:schemeClr val="accent4"/>
                </a:solidFill>
              </a:rPr>
            </a:br>
            <a:r>
              <a:rPr lang="en-US" sz="2000" b="1" dirty="0" smtClean="0">
                <a:solidFill>
                  <a:schemeClr val="accent5"/>
                </a:solidFill>
              </a:rPr>
              <a:t/>
            </a:r>
            <a:br>
              <a:rPr lang="en-US" sz="2000" b="1" dirty="0" smtClean="0">
                <a:solidFill>
                  <a:schemeClr val="accent5"/>
                </a:solidFill>
              </a:rPr>
            </a:br>
            <a:endParaRPr lang="en-US" sz="2000" b="1" dirty="0">
              <a:solidFill>
                <a:schemeClr val="accent5"/>
              </a:solidFill>
            </a:endParaRPr>
          </a:p>
        </p:txBody>
      </p:sp>
      <p:sp>
        <p:nvSpPr>
          <p:cNvPr id="3" name="Subtitle 2"/>
          <p:cNvSpPr>
            <a:spLocks noGrp="1"/>
          </p:cNvSpPr>
          <p:nvPr>
            <p:ph type="subTitle" idx="1"/>
          </p:nvPr>
        </p:nvSpPr>
        <p:spPr>
          <a:xfrm>
            <a:off x="1" y="4845881"/>
            <a:ext cx="9144001" cy="2012119"/>
          </a:xfr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85000" lnSpcReduction="20000"/>
          </a:bodyPr>
          <a:lstStyle/>
          <a:p>
            <a:pPr algn="ctr"/>
            <a:endParaRPr lang="en-US" sz="1800" b="1" dirty="0" smtClean="0">
              <a:solidFill>
                <a:schemeClr val="tx1"/>
              </a:solidFill>
            </a:endParaRPr>
          </a:p>
          <a:p>
            <a:pPr algn="ctr"/>
            <a:r>
              <a:rPr lang="en-US" sz="2800" b="1" dirty="0" smtClean="0">
                <a:solidFill>
                  <a:schemeClr val="accent5"/>
                </a:solidFill>
              </a:rPr>
              <a:t>2</a:t>
            </a:r>
            <a:r>
              <a:rPr lang="en-US" sz="2800" b="1" baseline="30000" dirty="0" smtClean="0">
                <a:solidFill>
                  <a:schemeClr val="accent5"/>
                </a:solidFill>
              </a:rPr>
              <a:t>ND</a:t>
            </a:r>
            <a:r>
              <a:rPr lang="en-US" sz="2800" b="1" dirty="0" smtClean="0">
                <a:solidFill>
                  <a:schemeClr val="accent5"/>
                </a:solidFill>
              </a:rPr>
              <a:t> &amp; 3</a:t>
            </a:r>
            <a:r>
              <a:rPr lang="en-US" sz="2800" b="1" baseline="30000" dirty="0" smtClean="0">
                <a:solidFill>
                  <a:schemeClr val="accent5"/>
                </a:solidFill>
              </a:rPr>
              <a:t>RD</a:t>
            </a:r>
            <a:r>
              <a:rPr lang="en-US" sz="2800" b="1" dirty="0" smtClean="0">
                <a:solidFill>
                  <a:schemeClr val="accent5"/>
                </a:solidFill>
              </a:rPr>
              <a:t> QUARTER </a:t>
            </a:r>
            <a:r>
              <a:rPr lang="en-US" sz="2800" b="1" dirty="0">
                <a:solidFill>
                  <a:schemeClr val="accent5"/>
                </a:solidFill>
              </a:rPr>
              <a:t>PERFORMANCE </a:t>
            </a:r>
            <a:r>
              <a:rPr lang="en-US" sz="2800" b="1" dirty="0" smtClean="0">
                <a:solidFill>
                  <a:schemeClr val="accent5"/>
                </a:solidFill>
              </a:rPr>
              <a:t>REPORTS</a:t>
            </a:r>
            <a:r>
              <a:rPr lang="en-US" sz="2800" b="1" dirty="0">
                <a:solidFill>
                  <a:schemeClr val="accent5"/>
                </a:solidFill>
              </a:rPr>
              <a:t/>
            </a:r>
            <a:br>
              <a:rPr lang="en-US" sz="2800" b="1" dirty="0">
                <a:solidFill>
                  <a:schemeClr val="accent5"/>
                </a:solidFill>
              </a:rPr>
            </a:br>
            <a:r>
              <a:rPr lang="en-US" sz="1800" b="1" i="1" dirty="0" smtClean="0">
                <a:solidFill>
                  <a:schemeClr val="tx1">
                    <a:lumMod val="75000"/>
                    <a:lumOff val="25000"/>
                  </a:schemeClr>
                </a:solidFill>
              </a:rPr>
              <a:t>(</a:t>
            </a:r>
            <a:r>
              <a:rPr lang="en-US" sz="1800" b="1" i="1" dirty="0">
                <a:solidFill>
                  <a:schemeClr val="tx1">
                    <a:lumMod val="75000"/>
                    <a:lumOff val="25000"/>
                  </a:schemeClr>
                </a:solidFill>
              </a:rPr>
              <a:t>July </a:t>
            </a:r>
            <a:r>
              <a:rPr lang="en-US" sz="1800" b="1" i="1" dirty="0" smtClean="0">
                <a:solidFill>
                  <a:schemeClr val="tx1">
                    <a:lumMod val="75000"/>
                    <a:lumOff val="25000"/>
                  </a:schemeClr>
                </a:solidFill>
              </a:rPr>
              <a:t>–September and October - December </a:t>
            </a:r>
            <a:r>
              <a:rPr lang="en-US" sz="1800" b="1" i="1" dirty="0">
                <a:solidFill>
                  <a:schemeClr val="tx1">
                    <a:lumMod val="75000"/>
                    <a:lumOff val="25000"/>
                  </a:schemeClr>
                </a:solidFill>
              </a:rPr>
              <a:t>2016)</a:t>
            </a:r>
            <a:endParaRPr lang="en-US" sz="1800" b="1" i="1" dirty="0" smtClean="0">
              <a:solidFill>
                <a:schemeClr val="tx1">
                  <a:lumMod val="75000"/>
                  <a:lumOff val="25000"/>
                </a:schemeClr>
              </a:solidFill>
            </a:endParaRPr>
          </a:p>
          <a:p>
            <a:pPr algn="ctr"/>
            <a:endParaRPr lang="en-US" sz="1800" b="1" i="1" dirty="0" smtClean="0">
              <a:solidFill>
                <a:schemeClr val="accent4">
                  <a:lumMod val="75000"/>
                </a:schemeClr>
              </a:solidFill>
            </a:endParaRPr>
          </a:p>
          <a:p>
            <a:pPr algn="ctr"/>
            <a:r>
              <a:rPr lang="en-US" sz="1900" b="1" i="1" dirty="0" smtClean="0">
                <a:solidFill>
                  <a:schemeClr val="accent4">
                    <a:lumMod val="75000"/>
                  </a:schemeClr>
                </a:solidFill>
              </a:rPr>
              <a:t>Presentation </a:t>
            </a:r>
            <a:r>
              <a:rPr lang="en-US" sz="1900" b="1" i="1" dirty="0">
                <a:solidFill>
                  <a:schemeClr val="accent4">
                    <a:lumMod val="75000"/>
                  </a:schemeClr>
                </a:solidFill>
              </a:rPr>
              <a:t>to </a:t>
            </a:r>
            <a:r>
              <a:rPr lang="en-US" sz="1900" b="1" i="1" dirty="0" smtClean="0">
                <a:solidFill>
                  <a:schemeClr val="accent4">
                    <a:lumMod val="75000"/>
                  </a:schemeClr>
                </a:solidFill>
              </a:rPr>
              <a:t>the Portfolio Committee on Public Service and Administration as well as </a:t>
            </a:r>
          </a:p>
          <a:p>
            <a:pPr algn="ctr"/>
            <a:r>
              <a:rPr lang="en-US" sz="1900" b="1" i="1" dirty="0" smtClean="0">
                <a:solidFill>
                  <a:schemeClr val="accent4">
                    <a:lumMod val="75000"/>
                  </a:schemeClr>
                </a:solidFill>
              </a:rPr>
              <a:t>Monitoring and Evaluation</a:t>
            </a:r>
          </a:p>
          <a:p>
            <a:pPr algn="ctr"/>
            <a:r>
              <a:rPr lang="en-US" sz="1900" b="1" i="1" dirty="0" smtClean="0">
                <a:solidFill>
                  <a:schemeClr val="tx1"/>
                </a:solidFill>
              </a:rPr>
              <a:t>2 February 2017</a:t>
            </a:r>
            <a:endParaRPr lang="en-US" sz="1900" b="1" i="1" dirty="0">
              <a:solidFill>
                <a:schemeClr val="tx1"/>
              </a:solidFill>
            </a:endParaRPr>
          </a:p>
          <a:p>
            <a:endParaRPr lang="en-US" sz="7000" b="1" i="1" dirty="0">
              <a:solidFill>
                <a:srgbClr val="00B050"/>
              </a:solidFill>
            </a:endParaRPr>
          </a:p>
          <a:p>
            <a:endParaRPr lang="en-US" sz="7000" b="1" i="1" dirty="0">
              <a:solidFill>
                <a:srgbClr val="00B05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1"/>
            <a:ext cx="9144000" cy="494116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0"/>
          <p:cNvGraphicFramePr>
            <a:graphicFrameLocks/>
          </p:cNvGraphicFramePr>
          <p:nvPr>
            <p:extLst>
              <p:ext uri="{D42A27DB-BD31-4B8C-83A1-F6EECF244321}">
                <p14:modId xmlns:p14="http://schemas.microsoft.com/office/powerpoint/2010/main" xmlns="" val="2923959513"/>
              </p:ext>
            </p:extLst>
          </p:nvPr>
        </p:nvGraphicFramePr>
        <p:xfrm>
          <a:off x="1115616" y="980728"/>
          <a:ext cx="7776864" cy="5056200"/>
        </p:xfrm>
        <a:graphic>
          <a:graphicData uri="http://schemas.openxmlformats.org/drawingml/2006/table">
            <a:tbl>
              <a:tblPr firstRow="1" bandRow="1">
                <a:tableStyleId>{5940675A-B579-460E-94D1-54222C63F5DA}</a:tableStyleId>
              </a:tblPr>
              <a:tblGrid>
                <a:gridCol w="3024336"/>
                <a:gridCol w="4752528"/>
              </a:tblGrid>
              <a:tr h="7076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Monitor compliance of DPSA’s  to  internal and external Human Resources  and Labour Relations Policy Prescripts and Procedures and submit quarterly reports to the Executive Committee</a:t>
                      </a:r>
                      <a:endParaRPr lang="en-ZA" sz="1600" b="0" dirty="0">
                        <a:latin typeface="Tw Cen MT" pitchFamily="34" charset="0"/>
                        <a:cs typeface="Arial" pitchFamily="34" charset="0"/>
                      </a:endParaRPr>
                    </a:p>
                  </a:txBody>
                  <a:tcPr>
                    <a:solidFill>
                      <a:schemeClr val="accent2">
                        <a:lumMod val="40000"/>
                        <a:lumOff val="60000"/>
                      </a:schemeClr>
                    </a:solidFill>
                  </a:tcPr>
                </a:tc>
              </a:tr>
              <a:tr h="211596">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dirty="0" smtClean="0">
                          <a:solidFill>
                            <a:schemeClr val="tx1"/>
                          </a:solidFill>
                          <a:latin typeface="Tw Cen MT" pitchFamily="34" charset="0"/>
                          <a:ea typeface="Times New Roman"/>
                          <a:cs typeface="Arial" pitchFamily="34" charset="0"/>
                        </a:rPr>
                        <a:t>2</a:t>
                      </a:r>
                      <a:r>
                        <a:rPr lang="en-ZA" sz="1600" b="1" baseline="30000" dirty="0" smtClean="0">
                          <a:solidFill>
                            <a:schemeClr val="tx1"/>
                          </a:solidFill>
                          <a:latin typeface="Tw Cen MT" pitchFamily="34" charset="0"/>
                          <a:ea typeface="Times New Roman"/>
                          <a:cs typeface="Arial" pitchFamily="34" charset="0"/>
                        </a:rPr>
                        <a:t>nd</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 Target (6)</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r>
              <a:tr h="1151449">
                <a:tc>
                  <a:txBody>
                    <a:bodyPr/>
                    <a:lstStyle/>
                    <a:p>
                      <a:pPr>
                        <a:lnSpc>
                          <a:spcPct val="115000"/>
                        </a:lnSpc>
                        <a:spcAft>
                          <a:spcPts val="0"/>
                        </a:spcAft>
                      </a:pPr>
                      <a:r>
                        <a:rPr kumimoji="0" lang="en-ZA" sz="1600" kern="1200" dirty="0" smtClean="0">
                          <a:solidFill>
                            <a:schemeClr val="tx1"/>
                          </a:solidFill>
                          <a:effectLst/>
                          <a:latin typeface="Tw Cen MT" panose="020B0602020104020603" pitchFamily="34" charset="0"/>
                          <a:ea typeface="+mn-ea"/>
                          <a:cs typeface="+mn-cs"/>
                        </a:rPr>
                        <a:t>2</a:t>
                      </a:r>
                      <a:r>
                        <a:rPr kumimoji="0" lang="en-ZA" sz="1600" kern="1200" baseline="30000" dirty="0" smtClean="0">
                          <a:solidFill>
                            <a:schemeClr val="tx1"/>
                          </a:solidFill>
                          <a:effectLst/>
                          <a:latin typeface="Tw Cen MT" panose="020B0602020104020603" pitchFamily="34" charset="0"/>
                          <a:ea typeface="+mn-ea"/>
                          <a:cs typeface="+mn-cs"/>
                        </a:rPr>
                        <a:t>nd</a:t>
                      </a:r>
                      <a:r>
                        <a:rPr kumimoji="0" lang="en-ZA" sz="1600" kern="1200" dirty="0" smtClean="0">
                          <a:solidFill>
                            <a:schemeClr val="tx1"/>
                          </a:solidFill>
                          <a:effectLst/>
                          <a:latin typeface="Tw Cen MT" panose="020B0602020104020603" pitchFamily="34" charset="0"/>
                          <a:ea typeface="+mn-ea"/>
                          <a:cs typeface="+mn-cs"/>
                        </a:rPr>
                        <a:t> quarter on the  DPSA’s compliance to internal and external Human Resources and Labour Relations Policy Prescripts and Procedures presented to the Executive Committee </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r>
                        <a:rPr kumimoji="0" lang="en-ZA" sz="1600" kern="1200" dirty="0" smtClean="0">
                          <a:solidFill>
                            <a:schemeClr val="tx1"/>
                          </a:solidFill>
                          <a:effectLst/>
                          <a:latin typeface="Tw Cen MT" panose="020B0602020104020603" pitchFamily="34" charset="0"/>
                          <a:ea typeface="+mn-ea"/>
                          <a:cs typeface="+mn-cs"/>
                        </a:rPr>
                        <a:t>The 2</a:t>
                      </a:r>
                      <a:r>
                        <a:rPr kumimoji="0" lang="en-ZA" sz="1600" kern="1200" baseline="30000" dirty="0" smtClean="0">
                          <a:solidFill>
                            <a:schemeClr val="tx1"/>
                          </a:solidFill>
                          <a:effectLst/>
                          <a:latin typeface="Tw Cen MT" panose="020B0602020104020603" pitchFamily="34" charset="0"/>
                          <a:ea typeface="+mn-ea"/>
                          <a:cs typeface="+mn-cs"/>
                        </a:rPr>
                        <a:t>nd</a:t>
                      </a:r>
                      <a:r>
                        <a:rPr kumimoji="0" lang="en-ZA" sz="1600" kern="1200" dirty="0" smtClean="0">
                          <a:solidFill>
                            <a:schemeClr val="tx1"/>
                          </a:solidFill>
                          <a:effectLst/>
                          <a:latin typeface="Tw Cen MT" panose="020B0602020104020603" pitchFamily="34" charset="0"/>
                          <a:ea typeface="+mn-ea"/>
                          <a:cs typeface="+mn-cs"/>
                        </a:rPr>
                        <a:t> quarter report on  the  DPSA’s compliance to  internal and external Human Resources  and Labour Relations Policy Prescripts and Procedures was presented to the Executive Committee </a:t>
                      </a:r>
                      <a:endParaRPr lang="en-ZA" sz="1600" b="0" dirty="0">
                        <a:solidFill>
                          <a:schemeClr val="bg1"/>
                        </a:solidFill>
                        <a:effectLst/>
                        <a:latin typeface="Tw Cen MT" pitchFamily="34" charset="0"/>
                        <a:ea typeface="Calibri"/>
                        <a:cs typeface="Arial" pitchFamily="34" charset="0"/>
                      </a:endParaRPr>
                    </a:p>
                  </a:txBody>
                  <a:tcPr marL="68580" marR="68580" marT="0" marB="0">
                    <a:solidFill>
                      <a:schemeClr val="bg1"/>
                    </a:solidFill>
                  </a:tcPr>
                </a:tc>
              </a:tr>
              <a:tr h="343992">
                <a:tc>
                  <a:txBody>
                    <a:bodyPr/>
                    <a:lstStyle/>
                    <a:p>
                      <a:pPr>
                        <a:lnSpc>
                          <a:spcPct val="115000"/>
                        </a:lnSpc>
                        <a:spcAft>
                          <a:spcPts val="0"/>
                        </a:spcAft>
                      </a:pPr>
                      <a:r>
                        <a:rPr lang="en-ZA" sz="1600" b="1" dirty="0" smtClean="0">
                          <a:effectLst/>
                          <a:latin typeface="Tw Cen MT" pitchFamily="34" charset="0"/>
                          <a:ea typeface="Calibri"/>
                          <a:cs typeface="Arial" pitchFamily="34" charset="0"/>
                        </a:rPr>
                        <a:t>3</a:t>
                      </a:r>
                      <a:r>
                        <a:rPr lang="en-ZA" sz="1600" b="1" baseline="30000" dirty="0" smtClean="0">
                          <a:effectLst/>
                          <a:latin typeface="Tw Cen MT" pitchFamily="34" charset="0"/>
                          <a:ea typeface="Calibri"/>
                          <a:cs typeface="Arial" pitchFamily="34" charset="0"/>
                        </a:rPr>
                        <a:t>rd</a:t>
                      </a:r>
                      <a:r>
                        <a:rPr lang="en-ZA" sz="1600" b="1" baseline="0" dirty="0" smtClean="0">
                          <a:effectLst/>
                          <a:latin typeface="Tw Cen MT" pitchFamily="34" charset="0"/>
                          <a:ea typeface="Calibri"/>
                          <a:cs typeface="Arial" pitchFamily="34" charset="0"/>
                        </a:rPr>
                        <a:t> Quarter Target (5)</a:t>
                      </a:r>
                      <a:endParaRPr lang="en-ZA" sz="1600" b="1" dirty="0">
                        <a:effectLst/>
                        <a:latin typeface="Tw Cen MT" pitchFamily="34" charset="0"/>
                        <a:ea typeface="Calibri"/>
                        <a:cs typeface="Arial" pitchFamily="34" charset="0"/>
                      </a:endParaRPr>
                    </a:p>
                  </a:txBody>
                  <a:tcPr marL="68580" marR="68580" marT="0" marB="0">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r>
              <a:tr h="1151449">
                <a:tc>
                  <a:txBody>
                    <a:bodyPr/>
                    <a:lstStyle/>
                    <a:p>
                      <a:pPr>
                        <a:lnSpc>
                          <a:spcPct val="115000"/>
                        </a:lnSpc>
                        <a:spcAft>
                          <a:spcPts val="0"/>
                        </a:spcAft>
                      </a:pPr>
                      <a:r>
                        <a:rPr kumimoji="0" lang="en-ZA" sz="1600" kern="1200" dirty="0" smtClean="0">
                          <a:solidFill>
                            <a:schemeClr val="tx1"/>
                          </a:solidFill>
                          <a:effectLst/>
                          <a:latin typeface="Tw Cen MT" panose="020B0602020104020603" pitchFamily="34" charset="0"/>
                          <a:ea typeface="+mn-ea"/>
                          <a:cs typeface="+mn-cs"/>
                        </a:rPr>
                        <a:t>3</a:t>
                      </a:r>
                      <a:r>
                        <a:rPr kumimoji="0" lang="en-ZA" sz="1600" kern="1200" baseline="30000" dirty="0" smtClean="0">
                          <a:solidFill>
                            <a:schemeClr val="tx1"/>
                          </a:solidFill>
                          <a:effectLst/>
                          <a:latin typeface="Tw Cen MT" panose="020B0602020104020603" pitchFamily="34" charset="0"/>
                          <a:ea typeface="+mn-ea"/>
                          <a:cs typeface="+mn-cs"/>
                        </a:rPr>
                        <a:t>rd</a:t>
                      </a:r>
                      <a:r>
                        <a:rPr kumimoji="0" lang="en-ZA" sz="1600" kern="1200" dirty="0" smtClean="0">
                          <a:solidFill>
                            <a:schemeClr val="tx1"/>
                          </a:solidFill>
                          <a:effectLst/>
                          <a:latin typeface="Tw Cen MT" panose="020B0602020104020603" pitchFamily="34" charset="0"/>
                          <a:ea typeface="+mn-ea"/>
                          <a:cs typeface="+mn-cs"/>
                        </a:rPr>
                        <a:t> report on the DPSA’s compliance to internal and external Human Resources  and Labour Relations Policy Prescripts and Procedures presented to the Executive Committee </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r>
                        <a:rPr kumimoji="0" lang="en-ZA" sz="1600" kern="1200" dirty="0" smtClean="0">
                          <a:solidFill>
                            <a:schemeClr val="tx1"/>
                          </a:solidFill>
                          <a:effectLst/>
                          <a:latin typeface="Tw Cen MT" panose="020B0602020104020603" pitchFamily="34" charset="0"/>
                          <a:ea typeface="+mn-ea"/>
                          <a:cs typeface="+mn-cs"/>
                        </a:rPr>
                        <a:t>The 3</a:t>
                      </a:r>
                      <a:r>
                        <a:rPr kumimoji="0" lang="en-ZA" sz="1600" kern="1200" baseline="30000" dirty="0" smtClean="0">
                          <a:solidFill>
                            <a:schemeClr val="tx1"/>
                          </a:solidFill>
                          <a:effectLst/>
                          <a:latin typeface="Tw Cen MT" panose="020B0602020104020603" pitchFamily="34" charset="0"/>
                          <a:ea typeface="+mn-ea"/>
                          <a:cs typeface="+mn-cs"/>
                        </a:rPr>
                        <a:t>rd</a:t>
                      </a:r>
                      <a:r>
                        <a:rPr kumimoji="0" lang="en-ZA" sz="1600" kern="1200" dirty="0" smtClean="0">
                          <a:solidFill>
                            <a:schemeClr val="tx1"/>
                          </a:solidFill>
                          <a:effectLst/>
                          <a:latin typeface="Tw Cen MT" panose="020B0602020104020603" pitchFamily="34" charset="0"/>
                          <a:ea typeface="+mn-ea"/>
                          <a:cs typeface="+mn-cs"/>
                        </a:rPr>
                        <a:t> report on  the  DPSA’s compliance to  internal and external Human Resources  and Labour Relations Policy Prescripts and Procedures was presented to the Executive Committee </a:t>
                      </a:r>
                    </a:p>
                  </a:txBody>
                  <a:tcPr marL="68580" marR="68580" marT="0" marB="0">
                    <a:solidFill>
                      <a:schemeClr val="bg1"/>
                    </a:solidFill>
                  </a:tcPr>
                </a:tc>
              </a:tr>
            </a:tbl>
          </a:graphicData>
        </a:graphic>
      </p:graphicFrame>
      <p:sp>
        <p:nvSpPr>
          <p:cNvPr id="6"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10</a:t>
            </a:fld>
            <a:endParaRPr lang="en-US" sz="1400" b="0" dirty="0"/>
          </a:p>
        </p:txBody>
      </p:sp>
      <p:sp>
        <p:nvSpPr>
          <p:cNvPr id="8" name="Title 1"/>
          <p:cNvSpPr>
            <a:spLocks noGrp="1"/>
          </p:cNvSpPr>
          <p:nvPr>
            <p:ph type="title"/>
          </p:nvPr>
        </p:nvSpPr>
        <p:spPr>
          <a:xfrm>
            <a:off x="1259632" y="0"/>
            <a:ext cx="7366854" cy="792162"/>
          </a:xfrm>
        </p:spPr>
        <p:txBody>
          <a:bodyPr>
            <a:normAutofit fontScale="90000"/>
          </a:bodyPr>
          <a:lstStyle/>
          <a:p>
            <a:pPr algn="ctr"/>
            <a:r>
              <a:rPr lang="en-ZA" sz="2700" dirty="0"/>
              <a:t/>
            </a:r>
            <a:br>
              <a:rPr lang="en-ZA" sz="2700" dirty="0"/>
            </a:br>
            <a:r>
              <a:rPr lang="en-ZA" sz="2700" dirty="0" smtClean="0"/>
              <a:t/>
            </a:r>
            <a:br>
              <a:rPr lang="en-ZA" sz="2700" dirty="0" smtClean="0"/>
            </a:br>
            <a:r>
              <a:rPr lang="en-ZA" sz="2700" b="1" dirty="0" smtClean="0">
                <a:solidFill>
                  <a:schemeClr val="accent5">
                    <a:lumMod val="60000"/>
                    <a:lumOff val="40000"/>
                  </a:schemeClr>
                </a:solidFill>
              </a:rPr>
              <a:t>PROGRAMME </a:t>
            </a:r>
            <a:r>
              <a:rPr lang="en-ZA" sz="2700" b="1" dirty="0">
                <a:solidFill>
                  <a:schemeClr val="accent5">
                    <a:lumMod val="60000"/>
                    <a:lumOff val="40000"/>
                  </a:schemeClr>
                </a:solidFill>
              </a:rPr>
              <a:t>1: </a:t>
            </a:r>
            <a:r>
              <a:rPr lang="en-ZA" sz="2700" b="1" dirty="0" smtClean="0">
                <a:solidFill>
                  <a:schemeClr val="accent5">
                    <a:lumMod val="60000"/>
                    <a:lumOff val="40000"/>
                  </a:schemeClr>
                </a:solidFill>
              </a:rPr>
              <a:t> ADMIN (5)</a:t>
            </a:r>
            <a:r>
              <a:rPr lang="en-ZA" sz="2700" b="1" dirty="0">
                <a:solidFill>
                  <a:schemeClr val="accent5">
                    <a:lumMod val="60000"/>
                    <a:lumOff val="40000"/>
                  </a:schemeClr>
                </a:solidFill>
              </a:rPr>
              <a:t/>
            </a:r>
            <a:br>
              <a:rPr lang="en-ZA" sz="2700" b="1" dirty="0">
                <a:solidFill>
                  <a:schemeClr val="accent5">
                    <a:lumMod val="60000"/>
                    <a:lumOff val="40000"/>
                  </a:schemeClr>
                </a:solidFill>
              </a:rPr>
            </a:br>
            <a:r>
              <a:rPr lang="en-ZA" sz="2700" b="1" dirty="0" smtClean="0">
                <a:solidFill>
                  <a:schemeClr val="accent4">
                    <a:lumMod val="75000"/>
                  </a:schemeClr>
                </a:solidFill>
              </a:rPr>
              <a:t>2</a:t>
            </a:r>
            <a:r>
              <a:rPr lang="en-ZA" sz="2700" b="1" baseline="30000" dirty="0" smtClean="0">
                <a:solidFill>
                  <a:schemeClr val="accent4">
                    <a:lumMod val="75000"/>
                  </a:schemeClr>
                </a:solidFill>
              </a:rPr>
              <a:t>ND</a:t>
            </a:r>
            <a:r>
              <a:rPr lang="en-ZA" sz="2700" b="1" dirty="0" smtClean="0">
                <a:solidFill>
                  <a:schemeClr val="accent4">
                    <a:lumMod val="75000"/>
                  </a:schemeClr>
                </a:solidFill>
              </a:rPr>
              <a:t> &amp; 3</a:t>
            </a:r>
            <a:r>
              <a:rPr lang="en-ZA" sz="2700" b="1" baseline="30000" dirty="0" smtClean="0">
                <a:solidFill>
                  <a:schemeClr val="accent4">
                    <a:lumMod val="75000"/>
                  </a:schemeClr>
                </a:solidFill>
              </a:rPr>
              <a:t>RD</a:t>
            </a:r>
            <a:r>
              <a:rPr lang="en-ZA" sz="2700" b="1" dirty="0" smtClean="0">
                <a:solidFill>
                  <a:schemeClr val="accent4">
                    <a:lumMod val="75000"/>
                  </a:schemeClr>
                </a:solidFill>
              </a:rPr>
              <a:t>  </a:t>
            </a:r>
            <a:r>
              <a:rPr lang="en-ZA" sz="2700" b="1" dirty="0">
                <a:solidFill>
                  <a:schemeClr val="accent4">
                    <a:lumMod val="75000"/>
                  </a:schemeClr>
                </a:solidFill>
              </a:rPr>
              <a:t>QUARTER TARGETS ACHIEVED</a:t>
            </a:r>
            <a:r>
              <a:rPr lang="en-ZA" sz="2400" b="1" dirty="0">
                <a:solidFill>
                  <a:schemeClr val="accent4">
                    <a:lumMod val="75000"/>
                  </a:schemeClr>
                </a:solidFill>
              </a:rPr>
              <a:t/>
            </a:r>
            <a:br>
              <a:rPr lang="en-ZA" sz="2400" b="1" dirty="0">
                <a:solidFill>
                  <a:schemeClr val="accent4">
                    <a:lumMod val="75000"/>
                  </a:schemeClr>
                </a:solidFill>
              </a:rPr>
            </a:br>
            <a:r>
              <a:rPr lang="en-ZA" sz="2700" dirty="0" smtClean="0">
                <a:solidFill>
                  <a:schemeClr val="accent4">
                    <a:lumMod val="75000"/>
                  </a:schemeClr>
                </a:solidFill>
              </a:rPr>
              <a:t/>
            </a:r>
            <a:br>
              <a:rPr lang="en-ZA" sz="2700" dirty="0" smtClean="0">
                <a:solidFill>
                  <a:schemeClr val="accent4">
                    <a:lumMod val="75000"/>
                  </a:schemeClr>
                </a:solidFill>
              </a:rPr>
            </a:br>
            <a:endParaRPr lang="en-ZA" sz="2700" b="1" dirty="0"/>
          </a:p>
        </p:txBody>
      </p:sp>
    </p:spTree>
    <p:extLst>
      <p:ext uri="{BB962C8B-B14F-4D97-AF65-F5344CB8AC3E}">
        <p14:creationId xmlns:p14="http://schemas.microsoft.com/office/powerpoint/2010/main" xmlns="" val="42917663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1796061906"/>
              </p:ext>
            </p:extLst>
          </p:nvPr>
        </p:nvGraphicFramePr>
        <p:xfrm>
          <a:off x="1043608" y="1052736"/>
          <a:ext cx="7848872" cy="4249559"/>
        </p:xfrm>
        <a:graphic>
          <a:graphicData uri="http://schemas.openxmlformats.org/drawingml/2006/table">
            <a:tbl>
              <a:tblPr firstRow="1" bandRow="1">
                <a:tableStyleId>{5940675A-B579-460E-94D1-54222C63F5DA}</a:tableStyleId>
              </a:tblPr>
              <a:tblGrid>
                <a:gridCol w="2761640"/>
                <a:gridCol w="5087232"/>
              </a:tblGrid>
              <a:tr h="258177">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txBody>
                  <a:tcPr marL="68580" marR="68580" marT="0" marB="0">
                    <a:solidFill>
                      <a:schemeClr val="accent2">
                        <a:lumMod val="40000"/>
                        <a:lumOff val="60000"/>
                      </a:schemeClr>
                    </a:solidFill>
                  </a:tcPr>
                </a:tc>
                <a:tc>
                  <a:txBody>
                    <a:bodyPr/>
                    <a:lstStyle/>
                    <a:p>
                      <a:pPr>
                        <a:lnSpc>
                          <a:spcPct val="115000"/>
                        </a:lnSpc>
                        <a:spcAft>
                          <a:spcPts val="0"/>
                        </a:spcAft>
                      </a:pPr>
                      <a:r>
                        <a:rPr kumimoji="0" lang="en-ZA" sz="1600" kern="1200" dirty="0" smtClean="0">
                          <a:solidFill>
                            <a:schemeClr val="tx1"/>
                          </a:solidFill>
                          <a:effectLst/>
                          <a:latin typeface="Tw Cen MT" panose="020B0602020104020603" pitchFamily="34" charset="0"/>
                          <a:ea typeface="+mn-ea"/>
                          <a:cs typeface="+mn-cs"/>
                        </a:rPr>
                        <a:t>Monitor and quarterly report on the Implementation of the  ICT support systems and processes and governance arrangements to the Executive Committee</a:t>
                      </a:r>
                      <a:endParaRPr lang="en-ZA" sz="1600" b="0" dirty="0">
                        <a:solidFill>
                          <a:schemeClr val="tx1"/>
                        </a:solidFill>
                        <a:latin typeface="Tw Cen MT" pitchFamily="34" charset="0"/>
                        <a:ea typeface="Calibri"/>
                        <a:cs typeface="Arial" pitchFamily="34" charset="0"/>
                      </a:endParaRPr>
                    </a:p>
                  </a:txBody>
                  <a:tcPr marL="68580" marR="68580" marT="0" marB="0">
                    <a:solidFill>
                      <a:schemeClr val="accent2">
                        <a:lumMod val="40000"/>
                        <a:lumOff val="60000"/>
                      </a:schemeClr>
                    </a:solidFill>
                  </a:tcPr>
                </a:tc>
              </a:tr>
              <a:tr h="258177">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dirty="0" smtClean="0">
                          <a:solidFill>
                            <a:schemeClr val="tx1"/>
                          </a:solidFill>
                          <a:latin typeface="Tw Cen MT" pitchFamily="34" charset="0"/>
                          <a:ea typeface="Times New Roman"/>
                          <a:cs typeface="Arial" pitchFamily="34" charset="0"/>
                        </a:rPr>
                        <a:t>2</a:t>
                      </a:r>
                      <a:r>
                        <a:rPr lang="en-ZA" sz="1600" b="1" baseline="30000" dirty="0" smtClean="0">
                          <a:solidFill>
                            <a:schemeClr val="tx1"/>
                          </a:solidFill>
                          <a:latin typeface="Tw Cen MT" pitchFamily="34" charset="0"/>
                          <a:ea typeface="Times New Roman"/>
                          <a:cs typeface="Arial" pitchFamily="34" charset="0"/>
                        </a:rPr>
                        <a:t>nd</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 Target (7)</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r>
              <a:tr h="1151449">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2</a:t>
                      </a:r>
                      <a:r>
                        <a:rPr kumimoji="0" lang="en-ZA" sz="1600" kern="1200" baseline="30000" dirty="0" smtClean="0">
                          <a:solidFill>
                            <a:schemeClr val="tx1"/>
                          </a:solidFill>
                          <a:effectLst/>
                          <a:latin typeface="Tw Cen MT" panose="020B0602020104020603" pitchFamily="34" charset="0"/>
                          <a:ea typeface="+mn-ea"/>
                          <a:cs typeface="+mn-cs"/>
                        </a:rPr>
                        <a:t>nd</a:t>
                      </a:r>
                      <a:r>
                        <a:rPr kumimoji="0" lang="en-ZA" sz="1600" kern="1200" dirty="0" smtClean="0">
                          <a:solidFill>
                            <a:schemeClr val="tx1"/>
                          </a:solidFill>
                          <a:effectLst/>
                          <a:latin typeface="Tw Cen MT" panose="020B0602020104020603" pitchFamily="34" charset="0"/>
                          <a:ea typeface="+mn-ea"/>
                          <a:cs typeface="+mn-cs"/>
                        </a:rPr>
                        <a:t> quarter  report on the status of ICT support systems and processes and governance  arrangements  submitted to the Executive Committee</a:t>
                      </a:r>
                    </a:p>
                  </a:txBody>
                  <a:tcPr marL="68580" marR="68580" marT="0" marB="0">
                    <a:solidFill>
                      <a:schemeClr val="bg1"/>
                    </a:solidFill>
                  </a:tcPr>
                </a:tc>
                <a:tc>
                  <a:txBody>
                    <a:bodyPr/>
                    <a:lstStyle/>
                    <a:p>
                      <a:pPr marL="0" indent="0">
                        <a:buFont typeface="Arial" panose="020B0604020202020204" pitchFamily="34" charset="0"/>
                        <a:buNone/>
                      </a:pPr>
                      <a:r>
                        <a:rPr kumimoji="0" lang="en-ZA" sz="1600" kern="1200" dirty="0" smtClean="0">
                          <a:solidFill>
                            <a:schemeClr val="tx1"/>
                          </a:solidFill>
                          <a:effectLst/>
                          <a:latin typeface="Tw Cen MT" panose="020B0602020104020603" pitchFamily="34" charset="0"/>
                          <a:ea typeface="+mn-ea"/>
                          <a:cs typeface="+mn-cs"/>
                        </a:rPr>
                        <a:t>The 2</a:t>
                      </a:r>
                      <a:r>
                        <a:rPr kumimoji="0" lang="en-ZA" sz="1600" kern="1200" baseline="30000" dirty="0" smtClean="0">
                          <a:solidFill>
                            <a:schemeClr val="tx1"/>
                          </a:solidFill>
                          <a:effectLst/>
                          <a:latin typeface="Tw Cen MT" panose="020B0602020104020603" pitchFamily="34" charset="0"/>
                          <a:ea typeface="+mn-ea"/>
                          <a:cs typeface="+mn-cs"/>
                        </a:rPr>
                        <a:t>nd</a:t>
                      </a:r>
                      <a:r>
                        <a:rPr kumimoji="0" lang="en-ZA" sz="1600" kern="1200" dirty="0" smtClean="0">
                          <a:solidFill>
                            <a:schemeClr val="tx1"/>
                          </a:solidFill>
                          <a:effectLst/>
                          <a:latin typeface="Tw Cen MT" panose="020B0602020104020603" pitchFamily="34" charset="0"/>
                          <a:ea typeface="+mn-ea"/>
                          <a:cs typeface="+mn-cs"/>
                        </a:rPr>
                        <a:t> quarter report on the status of ICT support systems and processes and governance  arrangements  was submitted to the Executive Committee</a:t>
                      </a:r>
                      <a:endParaRPr lang="en-ZA" sz="1600" b="0" dirty="0">
                        <a:solidFill>
                          <a:schemeClr val="bg1"/>
                        </a:solidFill>
                        <a:effectLst/>
                        <a:latin typeface="Tw Cen MT" pitchFamily="34" charset="0"/>
                        <a:ea typeface="Calibri"/>
                        <a:cs typeface="Arial" pitchFamily="34" charset="0"/>
                      </a:endParaRPr>
                    </a:p>
                  </a:txBody>
                  <a:tcPr marL="68580" marR="68580" marT="0" marB="0">
                    <a:solidFill>
                      <a:schemeClr val="bg1"/>
                    </a:solidFill>
                  </a:tcPr>
                </a:tc>
              </a:tr>
              <a:tr h="32373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3</a:t>
                      </a:r>
                      <a:r>
                        <a:rPr lang="en-ZA" sz="1600" b="1" baseline="30000" dirty="0" smtClean="0">
                          <a:solidFill>
                            <a:schemeClr val="tx1"/>
                          </a:solidFill>
                          <a:latin typeface="Tw Cen MT" pitchFamily="34" charset="0"/>
                          <a:ea typeface="Times New Roman"/>
                          <a:cs typeface="Arial" pitchFamily="34" charset="0"/>
                        </a:rPr>
                        <a:t>rd</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 Target (6)</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r>
              <a:tr h="1151449">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3</a:t>
                      </a:r>
                      <a:r>
                        <a:rPr kumimoji="0" lang="en-ZA" sz="1600" kern="1200" baseline="30000" dirty="0" smtClean="0">
                          <a:solidFill>
                            <a:schemeClr val="tx1"/>
                          </a:solidFill>
                          <a:effectLst/>
                          <a:latin typeface="Tw Cen MT" panose="020B0602020104020603" pitchFamily="34" charset="0"/>
                          <a:ea typeface="+mn-ea"/>
                          <a:cs typeface="+mn-cs"/>
                        </a:rPr>
                        <a:t>rd</a:t>
                      </a:r>
                      <a:r>
                        <a:rPr kumimoji="0" lang="en-ZA" sz="1600" kern="1200" dirty="0" smtClean="0">
                          <a:solidFill>
                            <a:schemeClr val="tx1"/>
                          </a:solidFill>
                          <a:effectLst/>
                          <a:latin typeface="Tw Cen MT" panose="020B0602020104020603" pitchFamily="34" charset="0"/>
                          <a:ea typeface="+mn-ea"/>
                          <a:cs typeface="+mn-cs"/>
                        </a:rPr>
                        <a:t> quarter report on the status of  ICT support systems and processes and governance  arrangements  submitted to the Executive Committee</a:t>
                      </a:r>
                    </a:p>
                  </a:txBody>
                  <a:tcPr marL="68580" marR="68580" marT="0" marB="0">
                    <a:solidFill>
                      <a:schemeClr val="bg1"/>
                    </a:solidFill>
                  </a:tcPr>
                </a:tc>
                <a:tc>
                  <a:txBody>
                    <a:bodyPr/>
                    <a:lstStyle/>
                    <a:p>
                      <a:pPr marL="0" indent="0">
                        <a:buFont typeface="Arial" panose="020B0604020202020204" pitchFamily="34" charset="0"/>
                        <a:buNone/>
                      </a:pPr>
                      <a:r>
                        <a:rPr kumimoji="0" lang="en-ZA" sz="1600" kern="1200" dirty="0" smtClean="0">
                          <a:solidFill>
                            <a:schemeClr val="tx1"/>
                          </a:solidFill>
                          <a:effectLst/>
                          <a:latin typeface="Tw Cen MT" panose="020B0602020104020603" pitchFamily="34" charset="0"/>
                          <a:ea typeface="+mn-ea"/>
                          <a:cs typeface="+mn-cs"/>
                        </a:rPr>
                        <a:t>The 3</a:t>
                      </a:r>
                      <a:r>
                        <a:rPr kumimoji="0" lang="en-ZA" sz="1600" kern="1200" baseline="30000" dirty="0" smtClean="0">
                          <a:solidFill>
                            <a:schemeClr val="tx1"/>
                          </a:solidFill>
                          <a:effectLst/>
                          <a:latin typeface="Tw Cen MT" panose="020B0602020104020603" pitchFamily="34" charset="0"/>
                          <a:ea typeface="+mn-ea"/>
                          <a:cs typeface="+mn-cs"/>
                        </a:rPr>
                        <a:t>rd</a:t>
                      </a:r>
                      <a:r>
                        <a:rPr kumimoji="0" lang="en-ZA" sz="1600" kern="1200" dirty="0" smtClean="0">
                          <a:solidFill>
                            <a:schemeClr val="tx1"/>
                          </a:solidFill>
                          <a:effectLst/>
                          <a:latin typeface="Tw Cen MT" panose="020B0602020104020603" pitchFamily="34" charset="0"/>
                          <a:ea typeface="+mn-ea"/>
                          <a:cs typeface="+mn-cs"/>
                        </a:rPr>
                        <a:t> quarter report on the status of  ICT support systems and processes and governance arrangements was submitted to the Executive Committee in November 2016</a:t>
                      </a:r>
                      <a:endParaRPr lang="en-ZA" sz="1600" b="0" dirty="0">
                        <a:solidFill>
                          <a:schemeClr val="bg1"/>
                        </a:solidFill>
                        <a:effectLst/>
                        <a:latin typeface="Tw Cen MT" pitchFamily="34" charset="0"/>
                        <a:ea typeface="Calibri"/>
                        <a:cs typeface="Arial" pitchFamily="34" charset="0"/>
                      </a:endParaRPr>
                    </a:p>
                  </a:txBody>
                  <a:tcPr marL="68580" marR="68580" marT="0" marB="0">
                    <a:solidFill>
                      <a:schemeClr val="bg1"/>
                    </a:solidFill>
                  </a:tcPr>
                </a:tc>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11</a:t>
            </a:fld>
            <a:endParaRPr lang="en-US" sz="1400" b="0" dirty="0"/>
          </a:p>
        </p:txBody>
      </p:sp>
      <p:sp>
        <p:nvSpPr>
          <p:cNvPr id="8" name="Title 1"/>
          <p:cNvSpPr>
            <a:spLocks noGrp="1"/>
          </p:cNvSpPr>
          <p:nvPr>
            <p:ph type="title"/>
          </p:nvPr>
        </p:nvSpPr>
        <p:spPr>
          <a:xfrm>
            <a:off x="1259632" y="0"/>
            <a:ext cx="7366854" cy="792162"/>
          </a:xfrm>
        </p:spPr>
        <p:txBody>
          <a:bodyPr>
            <a:normAutofit fontScale="90000"/>
          </a:bodyPr>
          <a:lstStyle/>
          <a:p>
            <a:pPr algn="ctr"/>
            <a:r>
              <a:rPr lang="en-ZA" sz="2700" dirty="0"/>
              <a:t/>
            </a:r>
            <a:br>
              <a:rPr lang="en-ZA" sz="2700" dirty="0"/>
            </a:br>
            <a:r>
              <a:rPr lang="en-ZA" sz="2700" dirty="0" smtClean="0"/>
              <a:t/>
            </a:r>
            <a:br>
              <a:rPr lang="en-ZA" sz="2700" dirty="0" smtClean="0"/>
            </a:br>
            <a:r>
              <a:rPr lang="en-ZA" sz="2700" b="1" dirty="0" smtClean="0">
                <a:solidFill>
                  <a:schemeClr val="accent5">
                    <a:lumMod val="60000"/>
                    <a:lumOff val="40000"/>
                  </a:schemeClr>
                </a:solidFill>
              </a:rPr>
              <a:t>PROGRAMME </a:t>
            </a:r>
            <a:r>
              <a:rPr lang="en-ZA" sz="2700" b="1" dirty="0">
                <a:solidFill>
                  <a:schemeClr val="accent5">
                    <a:lumMod val="60000"/>
                    <a:lumOff val="40000"/>
                  </a:schemeClr>
                </a:solidFill>
              </a:rPr>
              <a:t>1: </a:t>
            </a:r>
            <a:r>
              <a:rPr lang="en-ZA" sz="2700" b="1" dirty="0" smtClean="0">
                <a:solidFill>
                  <a:schemeClr val="accent5">
                    <a:lumMod val="60000"/>
                    <a:lumOff val="40000"/>
                  </a:schemeClr>
                </a:solidFill>
              </a:rPr>
              <a:t> ADMIN (6)</a:t>
            </a:r>
            <a:r>
              <a:rPr lang="en-ZA" sz="2700" b="1" dirty="0">
                <a:solidFill>
                  <a:schemeClr val="accent5">
                    <a:lumMod val="60000"/>
                    <a:lumOff val="40000"/>
                  </a:schemeClr>
                </a:solidFill>
              </a:rPr>
              <a:t/>
            </a:r>
            <a:br>
              <a:rPr lang="en-ZA" sz="2700" b="1" dirty="0">
                <a:solidFill>
                  <a:schemeClr val="accent5">
                    <a:lumMod val="60000"/>
                    <a:lumOff val="40000"/>
                  </a:schemeClr>
                </a:solidFill>
              </a:rPr>
            </a:br>
            <a:r>
              <a:rPr lang="en-ZA" sz="2700" b="1" dirty="0" smtClean="0">
                <a:solidFill>
                  <a:schemeClr val="accent4">
                    <a:lumMod val="75000"/>
                  </a:schemeClr>
                </a:solidFill>
              </a:rPr>
              <a:t>2</a:t>
            </a:r>
            <a:r>
              <a:rPr lang="en-ZA" sz="2700" b="1" baseline="30000" dirty="0" smtClean="0">
                <a:solidFill>
                  <a:schemeClr val="accent4">
                    <a:lumMod val="75000"/>
                  </a:schemeClr>
                </a:solidFill>
              </a:rPr>
              <a:t>ND</a:t>
            </a:r>
            <a:r>
              <a:rPr lang="en-ZA" sz="2700" b="1" dirty="0" smtClean="0">
                <a:solidFill>
                  <a:schemeClr val="accent4">
                    <a:lumMod val="75000"/>
                  </a:schemeClr>
                </a:solidFill>
              </a:rPr>
              <a:t> &amp; 3</a:t>
            </a:r>
            <a:r>
              <a:rPr lang="en-ZA" sz="2700" b="1" baseline="30000" dirty="0" smtClean="0">
                <a:solidFill>
                  <a:schemeClr val="accent4">
                    <a:lumMod val="75000"/>
                  </a:schemeClr>
                </a:solidFill>
              </a:rPr>
              <a:t>RD</a:t>
            </a:r>
            <a:r>
              <a:rPr lang="en-ZA" sz="2700" b="1" dirty="0" smtClean="0">
                <a:solidFill>
                  <a:schemeClr val="accent4">
                    <a:lumMod val="75000"/>
                  </a:schemeClr>
                </a:solidFill>
              </a:rPr>
              <a:t>  </a:t>
            </a:r>
            <a:r>
              <a:rPr lang="en-ZA" sz="2700" b="1" dirty="0">
                <a:solidFill>
                  <a:schemeClr val="accent4">
                    <a:lumMod val="75000"/>
                  </a:schemeClr>
                </a:solidFill>
              </a:rPr>
              <a:t>QUARTER TARGETS ACHIEVED</a:t>
            </a:r>
            <a:r>
              <a:rPr lang="en-ZA" sz="2400" b="1" dirty="0">
                <a:solidFill>
                  <a:schemeClr val="accent4">
                    <a:lumMod val="75000"/>
                  </a:schemeClr>
                </a:solidFill>
              </a:rPr>
              <a:t/>
            </a:r>
            <a:br>
              <a:rPr lang="en-ZA" sz="2400" b="1" dirty="0">
                <a:solidFill>
                  <a:schemeClr val="accent4">
                    <a:lumMod val="75000"/>
                  </a:schemeClr>
                </a:solidFill>
              </a:rPr>
            </a:br>
            <a:r>
              <a:rPr lang="en-ZA" sz="2700" dirty="0" smtClean="0">
                <a:solidFill>
                  <a:schemeClr val="accent4">
                    <a:lumMod val="75000"/>
                  </a:schemeClr>
                </a:solidFill>
              </a:rPr>
              <a:t/>
            </a:r>
            <a:br>
              <a:rPr lang="en-ZA" sz="2700" dirty="0" smtClean="0">
                <a:solidFill>
                  <a:schemeClr val="accent4">
                    <a:lumMod val="75000"/>
                  </a:schemeClr>
                </a:solidFill>
              </a:rPr>
            </a:br>
            <a:r>
              <a:rPr lang="en-ZA" sz="2700" dirty="0" smtClean="0">
                <a:solidFill>
                  <a:srgbClr val="C00000"/>
                </a:solidFill>
              </a:rPr>
              <a:t> </a:t>
            </a:r>
            <a:endParaRPr lang="en-ZA" sz="2700" b="1" dirty="0"/>
          </a:p>
        </p:txBody>
      </p:sp>
    </p:spTree>
    <p:extLst>
      <p:ext uri="{BB962C8B-B14F-4D97-AF65-F5344CB8AC3E}">
        <p14:creationId xmlns:p14="http://schemas.microsoft.com/office/powerpoint/2010/main" xmlns="" val="1272622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117194734"/>
              </p:ext>
            </p:extLst>
          </p:nvPr>
        </p:nvGraphicFramePr>
        <p:xfrm>
          <a:off x="1043608" y="1057137"/>
          <a:ext cx="7776864" cy="2768856"/>
        </p:xfrm>
        <a:graphic>
          <a:graphicData uri="http://schemas.openxmlformats.org/drawingml/2006/table">
            <a:tbl>
              <a:tblPr firstRow="1" bandRow="1">
                <a:tableStyleId>{5940675A-B579-460E-94D1-54222C63F5DA}</a:tableStyleId>
              </a:tblPr>
              <a:tblGrid>
                <a:gridCol w="2520280"/>
                <a:gridCol w="5256584"/>
              </a:tblGrid>
              <a:tr h="6148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latin typeface="Tw Cen MT" pitchFamily="34" charset="0"/>
                          <a:ea typeface="Calibri"/>
                          <a:cs typeface="Arial" pitchFamily="34" charset="0"/>
                        </a:rPr>
                        <a:t>Annual Target</a:t>
                      </a:r>
                    </a:p>
                    <a:p>
                      <a:endParaRPr lang="en-ZA" sz="1200" b="0" dirty="0">
                        <a:latin typeface="Tw Cen MT" pitchFamily="34" charset="0"/>
                        <a:cs typeface="Arial" pitchFamily="34" charset="0"/>
                      </a:endParaRPr>
                    </a:p>
                  </a:txBody>
                  <a:tcPr>
                    <a:solidFill>
                      <a:schemeClr val="accent2">
                        <a:lumMod val="40000"/>
                        <a:lumOff val="60000"/>
                      </a:schemeClr>
                    </a:solidFill>
                  </a:tcPr>
                </a:tc>
                <a:tc>
                  <a:txBody>
                    <a:bodyPr/>
                    <a:lstStyle/>
                    <a:p>
                      <a:pPr lvl="0"/>
                      <a:r>
                        <a:rPr kumimoji="0" lang="en-ZA" sz="1200" kern="1200" dirty="0" smtClean="0">
                          <a:solidFill>
                            <a:schemeClr val="tx1"/>
                          </a:solidFill>
                          <a:effectLst/>
                          <a:latin typeface="Tw Cen MT" panose="020B0602020104020603" pitchFamily="34" charset="0"/>
                          <a:ea typeface="+mn-ea"/>
                          <a:cs typeface="+mn-cs"/>
                        </a:rPr>
                        <a:t>Submit quarterly progress reports implementation of the department’s Bi-lateral agreements and Multi-lateral arrangements to the Minister </a:t>
                      </a:r>
                    </a:p>
                  </a:txBody>
                  <a:tcPr>
                    <a:solidFill>
                      <a:schemeClr val="accent2">
                        <a:lumMod val="40000"/>
                        <a:lumOff val="60000"/>
                      </a:schemeClr>
                    </a:solidFill>
                  </a:tcPr>
                </a:tc>
              </a:tr>
              <a:tr h="183841">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200" b="1" dirty="0" smtClean="0">
                          <a:solidFill>
                            <a:schemeClr val="tx1"/>
                          </a:solidFill>
                          <a:latin typeface="Tw Cen MT" pitchFamily="34" charset="0"/>
                          <a:ea typeface="Times New Roman"/>
                          <a:cs typeface="Arial" pitchFamily="34" charset="0"/>
                        </a:rPr>
                        <a:t>2</a:t>
                      </a:r>
                      <a:r>
                        <a:rPr lang="en-ZA" sz="1200" b="1" baseline="30000" dirty="0" smtClean="0">
                          <a:solidFill>
                            <a:schemeClr val="tx1"/>
                          </a:solidFill>
                          <a:latin typeface="Tw Cen MT" pitchFamily="34" charset="0"/>
                          <a:ea typeface="Times New Roman"/>
                          <a:cs typeface="Arial" pitchFamily="34" charset="0"/>
                        </a:rPr>
                        <a:t>nd</a:t>
                      </a:r>
                      <a:r>
                        <a:rPr lang="en-ZA" sz="1200" b="1" baseline="0" dirty="0" smtClean="0">
                          <a:solidFill>
                            <a:schemeClr val="tx1"/>
                          </a:solidFill>
                          <a:latin typeface="Tw Cen MT" pitchFamily="34" charset="0"/>
                          <a:ea typeface="Times New Roman"/>
                          <a:cs typeface="Arial" pitchFamily="34" charset="0"/>
                        </a:rPr>
                        <a:t> </a:t>
                      </a:r>
                      <a:r>
                        <a:rPr lang="en-ZA" sz="1200" b="1" dirty="0" smtClean="0">
                          <a:solidFill>
                            <a:schemeClr val="tx1"/>
                          </a:solidFill>
                          <a:latin typeface="Tw Cen MT" pitchFamily="34" charset="0"/>
                          <a:ea typeface="Times New Roman"/>
                          <a:cs typeface="Arial" pitchFamily="34" charset="0"/>
                        </a:rPr>
                        <a:t>Quarter Target (8)</a:t>
                      </a:r>
                      <a:endParaRPr lang="en-ZA" sz="12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200" b="1" dirty="0" smtClean="0">
                          <a:solidFill>
                            <a:schemeClr val="tx1"/>
                          </a:solidFill>
                          <a:latin typeface="Tw Cen MT" pitchFamily="34" charset="0"/>
                          <a:ea typeface="Calibri"/>
                          <a:cs typeface="Arial" pitchFamily="34" charset="0"/>
                        </a:rPr>
                        <a:t>Reported</a:t>
                      </a:r>
                      <a:r>
                        <a:rPr lang="en-ZA" sz="1200" b="1" baseline="0" dirty="0" smtClean="0">
                          <a:solidFill>
                            <a:schemeClr val="tx1"/>
                          </a:solidFill>
                          <a:latin typeface="Tw Cen MT" pitchFamily="34" charset="0"/>
                          <a:ea typeface="Calibri"/>
                          <a:cs typeface="Arial" pitchFamily="34" charset="0"/>
                        </a:rPr>
                        <a:t> Progress</a:t>
                      </a:r>
                      <a:endParaRPr lang="en-ZA" sz="12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r>
              <a:tr h="635568">
                <a:tc>
                  <a:txBody>
                    <a:bodyPr/>
                    <a:lstStyle/>
                    <a:p>
                      <a:r>
                        <a:rPr kumimoji="0" lang="en-ZA" sz="1200" kern="1200" dirty="0" smtClean="0">
                          <a:solidFill>
                            <a:schemeClr val="tx1"/>
                          </a:solidFill>
                          <a:effectLst/>
                          <a:latin typeface="Tw Cen MT" panose="020B0602020104020603" pitchFamily="34" charset="0"/>
                          <a:ea typeface="+mn-ea"/>
                          <a:cs typeface="+mn-cs"/>
                        </a:rPr>
                        <a:t>2</a:t>
                      </a:r>
                      <a:r>
                        <a:rPr kumimoji="0" lang="en-ZA" sz="1200" kern="1200" baseline="30000" dirty="0" smtClean="0">
                          <a:solidFill>
                            <a:schemeClr val="tx1"/>
                          </a:solidFill>
                          <a:effectLst/>
                          <a:latin typeface="Tw Cen MT" panose="020B0602020104020603" pitchFamily="34" charset="0"/>
                          <a:ea typeface="+mn-ea"/>
                          <a:cs typeface="+mn-cs"/>
                        </a:rPr>
                        <a:t>nd</a:t>
                      </a:r>
                      <a:r>
                        <a:rPr kumimoji="0" lang="en-ZA" sz="1200" kern="1200" dirty="0" smtClean="0">
                          <a:solidFill>
                            <a:schemeClr val="tx1"/>
                          </a:solidFill>
                          <a:effectLst/>
                          <a:latin typeface="Tw Cen MT" panose="020B0602020104020603" pitchFamily="34" charset="0"/>
                          <a:ea typeface="+mn-ea"/>
                          <a:cs typeface="+mn-cs"/>
                        </a:rPr>
                        <a:t> quarter progress report on the implementation of the department’s Bi-lateral agreements and Multi-lateral arrangements submitted to the Minister</a:t>
                      </a:r>
                      <a:endParaRPr lang="en-ZA" sz="12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algn="l">
                        <a:lnSpc>
                          <a:spcPct val="107000"/>
                        </a:lnSpc>
                        <a:spcAft>
                          <a:spcPts val="800"/>
                        </a:spcAft>
                      </a:pPr>
                      <a:r>
                        <a:rPr kumimoji="0" lang="en-ZA" sz="1200" kern="1200" dirty="0" smtClean="0">
                          <a:solidFill>
                            <a:schemeClr val="tx1"/>
                          </a:solidFill>
                          <a:effectLst/>
                          <a:latin typeface="Tw Cen MT" panose="020B0602020104020603" pitchFamily="34" charset="0"/>
                          <a:ea typeface="+mn-ea"/>
                          <a:cs typeface="+mn-cs"/>
                        </a:rPr>
                        <a:t>The 2</a:t>
                      </a:r>
                      <a:r>
                        <a:rPr kumimoji="0" lang="en-ZA" sz="1200" kern="1200" baseline="30000" dirty="0" smtClean="0">
                          <a:solidFill>
                            <a:schemeClr val="tx1"/>
                          </a:solidFill>
                          <a:effectLst/>
                          <a:latin typeface="Tw Cen MT" panose="020B0602020104020603" pitchFamily="34" charset="0"/>
                          <a:ea typeface="+mn-ea"/>
                          <a:cs typeface="+mn-cs"/>
                        </a:rPr>
                        <a:t>nd</a:t>
                      </a:r>
                      <a:r>
                        <a:rPr kumimoji="0" lang="en-ZA" sz="1200" kern="1200" dirty="0" smtClean="0">
                          <a:solidFill>
                            <a:schemeClr val="tx1"/>
                          </a:solidFill>
                          <a:effectLst/>
                          <a:latin typeface="Tw Cen MT" panose="020B0602020104020603" pitchFamily="34" charset="0"/>
                          <a:ea typeface="+mn-ea"/>
                          <a:cs typeface="+mn-cs"/>
                        </a:rPr>
                        <a:t> quarter progress report on the implementation of the department’s Bi-lateral agreements and Multi-lateral arrangements was submitted to the Minister</a:t>
                      </a:r>
                      <a:endParaRPr lang="en-ZA" sz="1200" dirty="0">
                        <a:effectLst/>
                        <a:latin typeface="Tw Cen MT" panose="020B0602020104020603" pitchFamily="34" charset="0"/>
                        <a:ea typeface="Calibri" panose="020F0502020204030204" pitchFamily="34" charset="0"/>
                        <a:cs typeface="Times New Roman" panose="02020603050405020304" pitchFamily="18" charset="0"/>
                      </a:endParaRPr>
                    </a:p>
                  </a:txBody>
                  <a:tcPr marL="114300" marR="114300" marT="0" marB="0">
                    <a:solidFill>
                      <a:schemeClr val="bg1"/>
                    </a:solidFill>
                  </a:tcPr>
                </a:tc>
              </a:tr>
              <a:tr h="2252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baseline="0" dirty="0" smtClean="0">
                          <a:solidFill>
                            <a:schemeClr val="tx1"/>
                          </a:solidFill>
                          <a:latin typeface="Tw Cen MT" pitchFamily="34" charset="0"/>
                          <a:ea typeface="Times New Roman"/>
                          <a:cs typeface="Arial" pitchFamily="34" charset="0"/>
                        </a:rPr>
                        <a:t>3rd </a:t>
                      </a:r>
                      <a:r>
                        <a:rPr lang="en-ZA" sz="1200" b="1" dirty="0" smtClean="0">
                          <a:solidFill>
                            <a:schemeClr val="tx1"/>
                          </a:solidFill>
                          <a:latin typeface="Tw Cen MT" pitchFamily="34" charset="0"/>
                          <a:ea typeface="Times New Roman"/>
                          <a:cs typeface="Arial" pitchFamily="34" charset="0"/>
                        </a:rPr>
                        <a:t>Quarter Target (7)</a:t>
                      </a:r>
                      <a:endParaRPr lang="en-ZA" sz="1200" b="1" dirty="0" smtClean="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c>
                  <a:txBody>
                    <a:bodyPr/>
                    <a:lstStyle/>
                    <a:p>
                      <a:pPr>
                        <a:lnSpc>
                          <a:spcPct val="115000"/>
                        </a:lnSpc>
                        <a:spcAft>
                          <a:spcPts val="0"/>
                        </a:spcAft>
                      </a:pPr>
                      <a:r>
                        <a:rPr lang="en-ZA" sz="1200" b="1" dirty="0" smtClean="0">
                          <a:solidFill>
                            <a:schemeClr val="tx1"/>
                          </a:solidFill>
                          <a:latin typeface="Tw Cen MT" pitchFamily="34" charset="0"/>
                          <a:ea typeface="Calibri"/>
                          <a:cs typeface="Arial" pitchFamily="34" charset="0"/>
                        </a:rPr>
                        <a:t>Reported</a:t>
                      </a:r>
                      <a:r>
                        <a:rPr lang="en-ZA" sz="1200" b="1" baseline="0" dirty="0" smtClean="0">
                          <a:solidFill>
                            <a:schemeClr val="tx1"/>
                          </a:solidFill>
                          <a:latin typeface="Tw Cen MT" pitchFamily="34" charset="0"/>
                          <a:ea typeface="Calibri"/>
                          <a:cs typeface="Arial" pitchFamily="34" charset="0"/>
                        </a:rPr>
                        <a:t> Progress</a:t>
                      </a:r>
                      <a:endParaRPr lang="en-ZA" sz="1200" b="1" dirty="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r>
              <a:tr h="1000415">
                <a:tc>
                  <a:txBody>
                    <a:bodyPr/>
                    <a:lstStyle/>
                    <a:p>
                      <a:r>
                        <a:rPr kumimoji="0" lang="en-ZA" sz="1200" kern="1200" dirty="0" smtClean="0">
                          <a:solidFill>
                            <a:schemeClr val="tx1"/>
                          </a:solidFill>
                          <a:effectLst/>
                          <a:latin typeface="Tw Cen MT" panose="020B0602020104020603" pitchFamily="34" charset="0"/>
                          <a:ea typeface="+mn-ea"/>
                          <a:cs typeface="+mn-cs"/>
                        </a:rPr>
                        <a:t>3</a:t>
                      </a:r>
                      <a:r>
                        <a:rPr kumimoji="0" lang="en-ZA" sz="1200" kern="1200" baseline="30000" dirty="0" smtClean="0">
                          <a:solidFill>
                            <a:schemeClr val="tx1"/>
                          </a:solidFill>
                          <a:effectLst/>
                          <a:latin typeface="Tw Cen MT" panose="020B0602020104020603" pitchFamily="34" charset="0"/>
                          <a:ea typeface="+mn-ea"/>
                          <a:cs typeface="+mn-cs"/>
                        </a:rPr>
                        <a:t>rd</a:t>
                      </a:r>
                      <a:r>
                        <a:rPr kumimoji="0" lang="en-ZA" sz="1200" kern="1200" dirty="0" smtClean="0">
                          <a:solidFill>
                            <a:schemeClr val="tx1"/>
                          </a:solidFill>
                          <a:effectLst/>
                          <a:latin typeface="Tw Cen MT" panose="020B0602020104020603" pitchFamily="34" charset="0"/>
                          <a:ea typeface="+mn-ea"/>
                          <a:cs typeface="+mn-cs"/>
                        </a:rPr>
                        <a:t> quarter progress report on the implementation of the department’s Bi-lateral agreements and Multi-lateral arrangements submitted  to the Minister</a:t>
                      </a:r>
                      <a:endParaRPr lang="en-ZA" sz="1200" b="0" dirty="0">
                        <a:effectLst/>
                        <a:latin typeface="Tw Cen MT" pitchFamily="34" charset="0"/>
                        <a:ea typeface="Calibri"/>
                        <a:cs typeface="Arial" pitchFamily="34" charset="0"/>
                      </a:endParaRPr>
                    </a:p>
                  </a:txBody>
                  <a:tcPr marL="68580" marR="68580" marT="0" marB="0">
                    <a:solidFill>
                      <a:schemeClr val="bg1"/>
                    </a:solidFill>
                  </a:tcPr>
                </a:tc>
                <a:tc>
                  <a:txBody>
                    <a:bodyPr/>
                    <a:lstStyle/>
                    <a:p>
                      <a:r>
                        <a:rPr kumimoji="0" lang="en-ZA" sz="1200" kern="1200" dirty="0" smtClean="0">
                          <a:solidFill>
                            <a:schemeClr val="tx1"/>
                          </a:solidFill>
                          <a:effectLst/>
                          <a:latin typeface="Tw Cen MT" panose="020B0602020104020603" pitchFamily="34" charset="0"/>
                          <a:ea typeface="+mn-ea"/>
                          <a:cs typeface="+mn-cs"/>
                        </a:rPr>
                        <a:t>The 3</a:t>
                      </a:r>
                      <a:r>
                        <a:rPr kumimoji="0" lang="en-ZA" sz="1200" kern="1200" baseline="30000" dirty="0" smtClean="0">
                          <a:solidFill>
                            <a:schemeClr val="tx1"/>
                          </a:solidFill>
                          <a:effectLst/>
                          <a:latin typeface="Tw Cen MT" panose="020B0602020104020603" pitchFamily="34" charset="0"/>
                          <a:ea typeface="+mn-ea"/>
                          <a:cs typeface="+mn-cs"/>
                        </a:rPr>
                        <a:t>rd</a:t>
                      </a:r>
                      <a:r>
                        <a:rPr kumimoji="0" lang="en-ZA" sz="1200" kern="1200" dirty="0" smtClean="0">
                          <a:solidFill>
                            <a:schemeClr val="tx1"/>
                          </a:solidFill>
                          <a:effectLst/>
                          <a:latin typeface="Tw Cen MT" panose="020B0602020104020603" pitchFamily="34" charset="0"/>
                          <a:ea typeface="+mn-ea"/>
                          <a:cs typeface="+mn-cs"/>
                        </a:rPr>
                        <a:t> quarter progress report on the implementation of the department’s Bi-lateral agreements and Multi-lateral arrangements submitted to the Minister</a:t>
                      </a:r>
                    </a:p>
                    <a:p>
                      <a:endParaRPr kumimoji="0" lang="en-ZA" sz="1200" b="0" kern="1200" dirty="0" smtClean="0">
                        <a:solidFill>
                          <a:schemeClr val="tx1"/>
                        </a:solidFill>
                        <a:effectLst/>
                        <a:latin typeface="Tw Cen MT" panose="020B0602020104020603" pitchFamily="34" charset="0"/>
                        <a:ea typeface="+mn-ea"/>
                        <a:cs typeface="+mn-cs"/>
                      </a:endParaRPr>
                    </a:p>
                  </a:txBody>
                  <a:tcPr marL="68580" marR="68580" marT="0" marB="0">
                    <a:solidFill>
                      <a:schemeClr val="bg1"/>
                    </a:solidFill>
                  </a:tcPr>
                </a:tc>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12</a:t>
            </a:fld>
            <a:endParaRPr lang="en-US" sz="1400" b="0" dirty="0"/>
          </a:p>
        </p:txBody>
      </p:sp>
      <p:sp>
        <p:nvSpPr>
          <p:cNvPr id="8" name="Title 1"/>
          <p:cNvSpPr>
            <a:spLocks noGrp="1"/>
          </p:cNvSpPr>
          <p:nvPr>
            <p:ph type="title"/>
          </p:nvPr>
        </p:nvSpPr>
        <p:spPr>
          <a:xfrm>
            <a:off x="1259632" y="0"/>
            <a:ext cx="7366854" cy="792162"/>
          </a:xfrm>
        </p:spPr>
        <p:txBody>
          <a:bodyPr>
            <a:normAutofit fontScale="90000"/>
          </a:bodyPr>
          <a:lstStyle/>
          <a:p>
            <a:pPr algn="ctr"/>
            <a:r>
              <a:rPr lang="en-ZA" sz="2700" dirty="0"/>
              <a:t/>
            </a:r>
            <a:br>
              <a:rPr lang="en-ZA" sz="2700" dirty="0"/>
            </a:br>
            <a:r>
              <a:rPr lang="en-ZA" sz="2700" b="1" dirty="0" smtClean="0">
                <a:solidFill>
                  <a:schemeClr val="accent5">
                    <a:lumMod val="60000"/>
                    <a:lumOff val="40000"/>
                  </a:schemeClr>
                </a:solidFill>
              </a:rPr>
              <a:t>PROGRAMME </a:t>
            </a:r>
            <a:r>
              <a:rPr lang="en-ZA" sz="2700" b="1" dirty="0">
                <a:solidFill>
                  <a:schemeClr val="accent5">
                    <a:lumMod val="60000"/>
                    <a:lumOff val="40000"/>
                  </a:schemeClr>
                </a:solidFill>
              </a:rPr>
              <a:t>1: </a:t>
            </a:r>
            <a:r>
              <a:rPr lang="en-ZA" sz="2700" b="1" dirty="0" smtClean="0">
                <a:solidFill>
                  <a:schemeClr val="accent5">
                    <a:lumMod val="60000"/>
                    <a:lumOff val="40000"/>
                  </a:schemeClr>
                </a:solidFill>
              </a:rPr>
              <a:t> ADMIN (7)</a:t>
            </a:r>
            <a:r>
              <a:rPr lang="en-ZA" sz="2700" b="1" dirty="0">
                <a:solidFill>
                  <a:schemeClr val="accent5">
                    <a:lumMod val="60000"/>
                    <a:lumOff val="40000"/>
                  </a:schemeClr>
                </a:solidFill>
              </a:rPr>
              <a:t/>
            </a:r>
            <a:br>
              <a:rPr lang="en-ZA" sz="2700" b="1" dirty="0">
                <a:solidFill>
                  <a:schemeClr val="accent5">
                    <a:lumMod val="60000"/>
                    <a:lumOff val="40000"/>
                  </a:schemeClr>
                </a:solidFill>
              </a:rPr>
            </a:br>
            <a:r>
              <a:rPr lang="en-ZA" sz="2700" b="1" dirty="0" smtClean="0">
                <a:solidFill>
                  <a:schemeClr val="accent4">
                    <a:lumMod val="75000"/>
                  </a:schemeClr>
                </a:solidFill>
              </a:rPr>
              <a:t>2</a:t>
            </a:r>
            <a:r>
              <a:rPr lang="en-ZA" sz="2700" b="1" baseline="30000" dirty="0" smtClean="0">
                <a:solidFill>
                  <a:schemeClr val="accent4">
                    <a:lumMod val="75000"/>
                  </a:schemeClr>
                </a:solidFill>
              </a:rPr>
              <a:t>ND</a:t>
            </a:r>
            <a:r>
              <a:rPr lang="en-ZA" sz="2700" b="1" dirty="0" smtClean="0">
                <a:solidFill>
                  <a:schemeClr val="accent4">
                    <a:lumMod val="75000"/>
                  </a:schemeClr>
                </a:solidFill>
              </a:rPr>
              <a:t> &amp; 3</a:t>
            </a:r>
            <a:r>
              <a:rPr lang="en-ZA" sz="2700" b="1" baseline="30000" dirty="0" smtClean="0">
                <a:solidFill>
                  <a:schemeClr val="accent4">
                    <a:lumMod val="75000"/>
                  </a:schemeClr>
                </a:solidFill>
              </a:rPr>
              <a:t>RD</a:t>
            </a:r>
            <a:r>
              <a:rPr lang="en-ZA" sz="2700" b="1" dirty="0" smtClean="0">
                <a:solidFill>
                  <a:schemeClr val="accent4">
                    <a:lumMod val="75000"/>
                  </a:schemeClr>
                </a:solidFill>
              </a:rPr>
              <a:t>  </a:t>
            </a:r>
            <a:r>
              <a:rPr lang="en-ZA" sz="2700" b="1" dirty="0">
                <a:solidFill>
                  <a:schemeClr val="accent4">
                    <a:lumMod val="75000"/>
                  </a:schemeClr>
                </a:solidFill>
              </a:rPr>
              <a:t>QUARTER TARGETS ACHIEVED</a:t>
            </a:r>
            <a:r>
              <a:rPr lang="en-ZA" sz="2400" dirty="0">
                <a:solidFill>
                  <a:schemeClr val="accent4">
                    <a:lumMod val="75000"/>
                  </a:schemeClr>
                </a:solidFill>
              </a:rPr>
              <a:t/>
            </a:r>
            <a:br>
              <a:rPr lang="en-ZA" sz="2400" dirty="0">
                <a:solidFill>
                  <a:schemeClr val="accent4">
                    <a:lumMod val="75000"/>
                  </a:schemeClr>
                </a:solidFill>
              </a:rPr>
            </a:br>
            <a:r>
              <a:rPr lang="en-ZA" sz="2700" dirty="0" smtClean="0">
                <a:solidFill>
                  <a:srgbClr val="C00000"/>
                </a:solidFill>
              </a:rPr>
              <a:t> </a:t>
            </a:r>
            <a:endParaRPr lang="en-ZA" sz="2700" b="1" dirty="0"/>
          </a:p>
        </p:txBody>
      </p:sp>
      <p:graphicFrame>
        <p:nvGraphicFramePr>
          <p:cNvPr id="5" name="Content Placeholder 10"/>
          <p:cNvGraphicFramePr>
            <a:graphicFrameLocks/>
          </p:cNvGraphicFramePr>
          <p:nvPr>
            <p:extLst>
              <p:ext uri="{D42A27DB-BD31-4B8C-83A1-F6EECF244321}">
                <p14:modId xmlns:p14="http://schemas.microsoft.com/office/powerpoint/2010/main" xmlns="" val="4122527134"/>
              </p:ext>
            </p:extLst>
          </p:nvPr>
        </p:nvGraphicFramePr>
        <p:xfrm>
          <a:off x="1043608" y="3789040"/>
          <a:ext cx="7776864" cy="2375585"/>
        </p:xfrm>
        <a:graphic>
          <a:graphicData uri="http://schemas.openxmlformats.org/drawingml/2006/table">
            <a:tbl>
              <a:tblPr firstRow="1" bandRow="1">
                <a:tableStyleId>{5940675A-B579-460E-94D1-54222C63F5DA}</a:tableStyleId>
              </a:tblPr>
              <a:tblGrid>
                <a:gridCol w="2520280"/>
                <a:gridCol w="5256584"/>
              </a:tblGrid>
              <a:tr h="8640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latin typeface="Tw Cen MT" pitchFamily="34" charset="0"/>
                          <a:ea typeface="Calibri"/>
                          <a:cs typeface="Arial" pitchFamily="34" charset="0"/>
                        </a:rPr>
                        <a:t>Annual Target</a:t>
                      </a:r>
                    </a:p>
                    <a:p>
                      <a:endParaRPr lang="en-ZA" sz="1200" b="0" dirty="0">
                        <a:latin typeface="Tw Cen MT" pitchFamily="34" charset="0"/>
                        <a:cs typeface="Arial" pitchFamily="34" charset="0"/>
                      </a:endParaRPr>
                    </a:p>
                  </a:txBody>
                  <a:tcPr>
                    <a:solidFill>
                      <a:schemeClr val="accent2">
                        <a:lumMod val="40000"/>
                        <a:lumOff val="60000"/>
                      </a:schemeClr>
                    </a:solidFill>
                  </a:tcPr>
                </a:tc>
                <a:tc>
                  <a:txBody>
                    <a:bodyPr/>
                    <a:lstStyle/>
                    <a:p>
                      <a:pPr lvl="0"/>
                      <a:r>
                        <a:rPr kumimoji="0" lang="en-ZA" sz="1200" kern="1200" dirty="0" smtClean="0">
                          <a:solidFill>
                            <a:schemeClr val="tx1"/>
                          </a:solidFill>
                          <a:effectLst/>
                          <a:latin typeface="Tw Cen MT" panose="020B0602020104020603" pitchFamily="34" charset="0"/>
                          <a:ea typeface="+mn-ea"/>
                          <a:cs typeface="+mn-cs"/>
                        </a:rPr>
                        <a:t>Finalise the consultation on the first phase Public Administration Management Regulations and submit revised first phase regulations to the Minister for approval and submit the draft second phase Public Administration Management Regulations to Minister to approve for public comment </a:t>
                      </a:r>
                    </a:p>
                  </a:txBody>
                  <a:tcPr>
                    <a:solidFill>
                      <a:schemeClr val="accent2">
                        <a:lumMod val="40000"/>
                        <a:lumOff val="60000"/>
                      </a:schemeClr>
                    </a:solidFill>
                  </a:tcPr>
                </a:tc>
              </a:tr>
              <a:tr h="36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baseline="0" dirty="0" smtClean="0">
                          <a:solidFill>
                            <a:schemeClr val="tx1"/>
                          </a:solidFill>
                          <a:latin typeface="Tw Cen MT" pitchFamily="34" charset="0"/>
                          <a:ea typeface="Times New Roman"/>
                          <a:cs typeface="Arial" pitchFamily="34" charset="0"/>
                        </a:rPr>
                        <a:t>3rd </a:t>
                      </a:r>
                      <a:r>
                        <a:rPr lang="en-ZA" sz="1200" b="1" dirty="0" smtClean="0">
                          <a:solidFill>
                            <a:schemeClr val="tx1"/>
                          </a:solidFill>
                          <a:latin typeface="Tw Cen MT" pitchFamily="34" charset="0"/>
                          <a:ea typeface="Times New Roman"/>
                          <a:cs typeface="Arial" pitchFamily="34" charset="0"/>
                        </a:rPr>
                        <a:t>Quarter Target (8)</a:t>
                      </a:r>
                      <a:endParaRPr lang="en-ZA" sz="1200" b="1" dirty="0" smtClean="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c>
                  <a:txBody>
                    <a:bodyPr/>
                    <a:lstStyle/>
                    <a:p>
                      <a:pPr>
                        <a:lnSpc>
                          <a:spcPct val="115000"/>
                        </a:lnSpc>
                        <a:spcAft>
                          <a:spcPts val="0"/>
                        </a:spcAft>
                      </a:pPr>
                      <a:r>
                        <a:rPr lang="en-ZA" sz="1200" b="1" dirty="0" smtClean="0">
                          <a:solidFill>
                            <a:schemeClr val="tx1"/>
                          </a:solidFill>
                          <a:latin typeface="Tw Cen MT" pitchFamily="34" charset="0"/>
                          <a:ea typeface="Calibri"/>
                          <a:cs typeface="Arial" pitchFamily="34" charset="0"/>
                        </a:rPr>
                        <a:t>Reported</a:t>
                      </a:r>
                      <a:r>
                        <a:rPr lang="en-ZA" sz="1200" b="1" baseline="0" dirty="0" smtClean="0">
                          <a:solidFill>
                            <a:schemeClr val="tx1"/>
                          </a:solidFill>
                          <a:latin typeface="Tw Cen MT" pitchFamily="34" charset="0"/>
                          <a:ea typeface="Calibri"/>
                          <a:cs typeface="Arial" pitchFamily="34" charset="0"/>
                        </a:rPr>
                        <a:t> Progress</a:t>
                      </a:r>
                      <a:endParaRPr lang="en-ZA" sz="1200" b="1" dirty="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r>
              <a:tr h="1151449">
                <a:tc>
                  <a:txBody>
                    <a:bodyPr/>
                    <a:lstStyle/>
                    <a:p>
                      <a:r>
                        <a:rPr kumimoji="0" lang="en-ZA" sz="1200" kern="1200" dirty="0" smtClean="0">
                          <a:solidFill>
                            <a:schemeClr val="tx1"/>
                          </a:solidFill>
                          <a:effectLst/>
                          <a:latin typeface="Tw Cen MT" panose="020B0602020104020603" pitchFamily="34" charset="0"/>
                          <a:ea typeface="+mn-ea"/>
                          <a:cs typeface="+mn-cs"/>
                        </a:rPr>
                        <a:t>1</a:t>
                      </a:r>
                      <a:r>
                        <a:rPr kumimoji="0" lang="en-ZA" sz="1200" kern="1200" baseline="30000" dirty="0" smtClean="0">
                          <a:solidFill>
                            <a:schemeClr val="tx1"/>
                          </a:solidFill>
                          <a:effectLst/>
                          <a:latin typeface="Tw Cen MT" panose="020B0602020104020603" pitchFamily="34" charset="0"/>
                          <a:ea typeface="+mn-ea"/>
                          <a:cs typeface="+mn-cs"/>
                        </a:rPr>
                        <a:t>st</a:t>
                      </a:r>
                      <a:r>
                        <a:rPr kumimoji="0" lang="en-ZA" sz="1200" kern="1200" dirty="0" smtClean="0">
                          <a:solidFill>
                            <a:schemeClr val="tx1"/>
                          </a:solidFill>
                          <a:effectLst/>
                          <a:latin typeface="Tw Cen MT" panose="020B0602020104020603" pitchFamily="34" charset="0"/>
                          <a:ea typeface="+mn-ea"/>
                          <a:cs typeface="+mn-cs"/>
                        </a:rPr>
                        <a:t> draft of second phase of the Public Administration Management Regulations compiled </a:t>
                      </a:r>
                      <a:endParaRPr lang="en-ZA" sz="12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marL="0" indent="0">
                        <a:buFont typeface="Arial" panose="020B0604020202020204" pitchFamily="34" charset="0"/>
                        <a:buNone/>
                      </a:pPr>
                      <a:r>
                        <a:rPr kumimoji="0" lang="en-ZA" sz="1200" kern="1200" dirty="0" smtClean="0">
                          <a:solidFill>
                            <a:schemeClr val="tx1"/>
                          </a:solidFill>
                          <a:effectLst/>
                          <a:latin typeface="Tw Cen MT" panose="020B0602020104020603" pitchFamily="34" charset="0"/>
                          <a:ea typeface="+mn-ea"/>
                          <a:cs typeface="+mn-cs"/>
                        </a:rPr>
                        <a:t>The 1</a:t>
                      </a:r>
                      <a:r>
                        <a:rPr kumimoji="0" lang="en-ZA" sz="1200" kern="1200" baseline="30000" dirty="0" smtClean="0">
                          <a:solidFill>
                            <a:schemeClr val="tx1"/>
                          </a:solidFill>
                          <a:effectLst/>
                          <a:latin typeface="Tw Cen MT" panose="020B0602020104020603" pitchFamily="34" charset="0"/>
                          <a:ea typeface="+mn-ea"/>
                          <a:cs typeface="+mn-cs"/>
                        </a:rPr>
                        <a:t>st</a:t>
                      </a:r>
                      <a:r>
                        <a:rPr kumimoji="0" lang="en-ZA" sz="1200" kern="1200" dirty="0" smtClean="0">
                          <a:solidFill>
                            <a:schemeClr val="tx1"/>
                          </a:solidFill>
                          <a:effectLst/>
                          <a:latin typeface="Tw Cen MT" panose="020B0602020104020603" pitchFamily="34" charset="0"/>
                          <a:ea typeface="+mn-ea"/>
                          <a:cs typeface="+mn-cs"/>
                        </a:rPr>
                        <a:t> draft of second phase of the Public Administration Management Regulations was compiled</a:t>
                      </a:r>
                      <a:endParaRPr lang="en-ZA" sz="1200" b="0" dirty="0">
                        <a:solidFill>
                          <a:schemeClr val="bg1"/>
                        </a:solidFill>
                        <a:effectLst/>
                        <a:latin typeface="Tw Cen MT" pitchFamily="34" charset="0"/>
                        <a:ea typeface="Calibri"/>
                        <a:cs typeface="Arial" pitchFamily="34" charset="0"/>
                      </a:endParaRPr>
                    </a:p>
                  </a:txBody>
                  <a:tcPr marL="68580" marR="68580" marT="0" marB="0">
                    <a:solidFill>
                      <a:schemeClr val="bg1"/>
                    </a:solidFill>
                  </a:tcPr>
                </a:tc>
              </a:tr>
            </a:tbl>
          </a:graphicData>
        </a:graphic>
      </p:graphicFrame>
    </p:spTree>
    <p:extLst>
      <p:ext uri="{BB962C8B-B14F-4D97-AF65-F5344CB8AC3E}">
        <p14:creationId xmlns:p14="http://schemas.microsoft.com/office/powerpoint/2010/main" xmlns="" val="31748568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4156526419"/>
              </p:ext>
            </p:extLst>
          </p:nvPr>
        </p:nvGraphicFramePr>
        <p:xfrm>
          <a:off x="1115619" y="1066804"/>
          <a:ext cx="7848873" cy="3988389"/>
        </p:xfrm>
        <a:graphic>
          <a:graphicData uri="http://schemas.openxmlformats.org/drawingml/2006/table">
            <a:tbl>
              <a:tblPr firstRow="1" bandRow="1">
                <a:tableStyleId>{5940675A-B579-460E-94D1-54222C63F5DA}</a:tableStyleId>
              </a:tblPr>
              <a:tblGrid>
                <a:gridCol w="1944213"/>
                <a:gridCol w="1800200"/>
                <a:gridCol w="1800200"/>
                <a:gridCol w="2304260"/>
              </a:tblGrid>
              <a:tr h="5565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i="0" dirty="0" smtClean="0">
                          <a:solidFill>
                            <a:schemeClr val="tx1"/>
                          </a:solidFill>
                          <a:latin typeface="Tw Cen MT" pitchFamily="34" charset="0"/>
                          <a:ea typeface="Calibri"/>
                          <a:cs typeface="Times New Roman"/>
                        </a:rPr>
                        <a:t>Annual Target</a:t>
                      </a:r>
                    </a:p>
                    <a:p>
                      <a:endParaRPr lang="en-ZA" sz="1400" b="0" i="0" dirty="0">
                        <a:latin typeface="Tw Cen MT" pitchFamily="34" charset="0"/>
                      </a:endParaRPr>
                    </a:p>
                  </a:txBody>
                  <a:tcPr>
                    <a:solidFill>
                      <a:schemeClr val="accent2">
                        <a:lumMod val="40000"/>
                        <a:lumOff val="60000"/>
                      </a:schemeClr>
                    </a:solidFill>
                  </a:tcPr>
                </a:tc>
                <a:tc gridSpan="3">
                  <a:txBody>
                    <a:bodyPr/>
                    <a:lstStyle/>
                    <a:p>
                      <a:pPr lvl="0"/>
                      <a:r>
                        <a:rPr kumimoji="0" lang="en-ZA" sz="1400" kern="1200" dirty="0" smtClean="0">
                          <a:solidFill>
                            <a:schemeClr val="tx1"/>
                          </a:solidFill>
                          <a:effectLst/>
                          <a:latin typeface="Tw Cen MT" panose="020B0602020104020603" pitchFamily="34" charset="0"/>
                          <a:ea typeface="+mn-ea"/>
                          <a:cs typeface="+mn-cs"/>
                        </a:rPr>
                        <a:t>Submit quarterly reports on the implementation of the Communication plan to EXCO</a:t>
                      </a:r>
                      <a:endParaRPr kumimoji="0" lang="en-ZA" sz="1400" kern="1200" dirty="0">
                        <a:solidFill>
                          <a:schemeClr val="tx1"/>
                        </a:solidFill>
                        <a:effectLst/>
                        <a:latin typeface="Tw Cen MT" panose="020B0602020104020603" pitchFamily="34" charset="0"/>
                        <a:ea typeface="+mn-ea"/>
                        <a:cs typeface="+mn-cs"/>
                      </a:endParaRPr>
                    </a:p>
                  </a:txBody>
                  <a:tcPr>
                    <a:solidFill>
                      <a:schemeClr val="accent2">
                        <a:lumMod val="40000"/>
                        <a:lumOff val="60000"/>
                      </a:schemeClr>
                    </a:solidFill>
                  </a:tcPr>
                </a:tc>
                <a:tc hMerge="1">
                  <a:txBody>
                    <a:bodyPr/>
                    <a:lstStyle/>
                    <a:p>
                      <a:endParaRPr lang="en-ZA" dirty="0"/>
                    </a:p>
                  </a:txBody>
                  <a:tcPr/>
                </a:tc>
                <a:tc hMerge="1">
                  <a:txBody>
                    <a:bodyPr/>
                    <a:lstStyle/>
                    <a:p>
                      <a:endParaRPr lang="en-ZA" dirty="0"/>
                    </a:p>
                  </a:txBody>
                  <a:tcPr/>
                </a:tc>
              </a:tr>
              <a:tr h="780903">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400" b="1" i="0" baseline="0" dirty="0" smtClean="0">
                          <a:solidFill>
                            <a:schemeClr val="tx1"/>
                          </a:solidFill>
                          <a:latin typeface="Tw Cen MT" pitchFamily="34" charset="0"/>
                          <a:ea typeface="Times New Roman"/>
                          <a:cs typeface="Times New Roman"/>
                        </a:rPr>
                        <a:t>3</a:t>
                      </a:r>
                      <a:r>
                        <a:rPr lang="en-ZA" sz="1400" b="1" i="0" baseline="30000" dirty="0" smtClean="0">
                          <a:solidFill>
                            <a:schemeClr val="tx1"/>
                          </a:solidFill>
                          <a:latin typeface="Tw Cen MT" pitchFamily="34" charset="0"/>
                          <a:ea typeface="Times New Roman"/>
                          <a:cs typeface="Times New Roman"/>
                        </a:rPr>
                        <a:t>rd</a:t>
                      </a:r>
                      <a:r>
                        <a:rPr lang="en-ZA" sz="1400" b="1" i="0" baseline="0" dirty="0" smtClean="0">
                          <a:solidFill>
                            <a:schemeClr val="tx1"/>
                          </a:solidFill>
                          <a:latin typeface="Tw Cen MT" pitchFamily="34" charset="0"/>
                          <a:ea typeface="Times New Roman"/>
                          <a:cs typeface="Times New Roman"/>
                        </a:rPr>
                        <a:t>  </a:t>
                      </a:r>
                      <a:r>
                        <a:rPr lang="en-ZA" sz="1400" b="1" i="0" dirty="0" smtClean="0">
                          <a:solidFill>
                            <a:schemeClr val="tx1"/>
                          </a:solidFill>
                          <a:latin typeface="Tw Cen MT" pitchFamily="34" charset="0"/>
                          <a:ea typeface="Times New Roman"/>
                          <a:cs typeface="Times New Roman"/>
                        </a:rPr>
                        <a:t>Quarter</a:t>
                      </a:r>
                      <a:r>
                        <a:rPr lang="en-ZA" sz="1400" b="1" i="0" baseline="0" dirty="0" smtClean="0">
                          <a:solidFill>
                            <a:schemeClr val="tx1"/>
                          </a:solidFill>
                          <a:latin typeface="Tw Cen MT" pitchFamily="34" charset="0"/>
                          <a:ea typeface="Times New Roman"/>
                          <a:cs typeface="Times New Roman"/>
                        </a:rPr>
                        <a:t> </a:t>
                      </a:r>
                      <a:r>
                        <a:rPr lang="en-ZA" sz="1400" b="1" i="0" dirty="0" smtClean="0">
                          <a:solidFill>
                            <a:schemeClr val="tx1"/>
                          </a:solidFill>
                          <a:latin typeface="Tw Cen MT" pitchFamily="34" charset="0"/>
                          <a:ea typeface="Times New Roman"/>
                          <a:cs typeface="Times New Roman"/>
                        </a:rPr>
                        <a:t>Target (1)</a:t>
                      </a:r>
                      <a:endParaRPr lang="en-ZA" sz="1400" b="1" i="0" dirty="0" smtClean="0">
                        <a:solidFill>
                          <a:schemeClr val="tx1"/>
                        </a:solidFill>
                        <a:latin typeface="Tw Cen MT" pitchFamily="34" charset="0"/>
                        <a:ea typeface="Calibri"/>
                        <a:cs typeface="Times New Roman"/>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400" b="1" i="0" dirty="0" smtClean="0">
                          <a:solidFill>
                            <a:schemeClr val="tx1"/>
                          </a:solidFill>
                          <a:latin typeface="Tw Cen MT" pitchFamily="34" charset="0"/>
                          <a:ea typeface="Calibri"/>
                          <a:cs typeface="Times New Roman"/>
                        </a:rPr>
                        <a:t>Reported</a:t>
                      </a:r>
                      <a:r>
                        <a:rPr lang="en-ZA" sz="1400" b="1" i="0" baseline="0" dirty="0" smtClean="0">
                          <a:solidFill>
                            <a:schemeClr val="tx1"/>
                          </a:solidFill>
                          <a:latin typeface="Tw Cen MT" pitchFamily="34" charset="0"/>
                          <a:ea typeface="Calibri"/>
                          <a:cs typeface="Times New Roman"/>
                        </a:rPr>
                        <a:t> Progress</a:t>
                      </a:r>
                      <a:endParaRPr lang="en-ZA" sz="1400" b="1" i="0" dirty="0">
                        <a:solidFill>
                          <a:schemeClr val="tx1"/>
                        </a:solidFill>
                        <a:latin typeface="Tw Cen MT" pitchFamily="34" charset="0"/>
                        <a:ea typeface="Calibri"/>
                        <a:cs typeface="Times New Roman"/>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400" b="1" i="0" dirty="0" smtClean="0">
                          <a:solidFill>
                            <a:schemeClr val="tx1"/>
                          </a:solidFill>
                          <a:latin typeface="Tw Cen MT" pitchFamily="34" charset="0"/>
                          <a:ea typeface="Calibri"/>
                          <a:cs typeface="Times New Roman"/>
                        </a:rPr>
                        <a:t>Reasons</a:t>
                      </a:r>
                      <a:r>
                        <a:rPr lang="en-ZA" sz="1400" b="1" i="0" baseline="0" dirty="0" smtClean="0">
                          <a:solidFill>
                            <a:schemeClr val="tx1"/>
                          </a:solidFill>
                          <a:latin typeface="Tw Cen MT" pitchFamily="34" charset="0"/>
                          <a:ea typeface="Calibri"/>
                          <a:cs typeface="Times New Roman"/>
                        </a:rPr>
                        <a:t> for the Variance</a:t>
                      </a:r>
                      <a:endParaRPr lang="en-ZA" sz="1400" b="1" i="0" dirty="0">
                        <a:solidFill>
                          <a:schemeClr val="tx1"/>
                        </a:solidFill>
                        <a:latin typeface="Tw Cen MT" pitchFamily="34" charset="0"/>
                        <a:ea typeface="Calibri"/>
                        <a:cs typeface="Times New Roman"/>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400" b="1" i="0" dirty="0" smtClean="0">
                          <a:solidFill>
                            <a:schemeClr val="tx1"/>
                          </a:solidFill>
                          <a:latin typeface="Tw Cen MT" pitchFamily="34" charset="0"/>
                          <a:ea typeface="Calibri"/>
                          <a:cs typeface="Times New Roman"/>
                        </a:rPr>
                        <a:t>Action to address the non-achievement of the 3</a:t>
                      </a:r>
                      <a:r>
                        <a:rPr lang="en-ZA" sz="1400" b="1" i="0" baseline="30000" dirty="0" smtClean="0">
                          <a:solidFill>
                            <a:schemeClr val="tx1"/>
                          </a:solidFill>
                          <a:latin typeface="Tw Cen MT" pitchFamily="34" charset="0"/>
                          <a:ea typeface="Calibri"/>
                          <a:cs typeface="Times New Roman"/>
                        </a:rPr>
                        <a:t>rd</a:t>
                      </a:r>
                      <a:r>
                        <a:rPr lang="en-ZA" sz="1400" b="1" i="0" baseline="0" dirty="0" smtClean="0">
                          <a:solidFill>
                            <a:schemeClr val="tx1"/>
                          </a:solidFill>
                          <a:latin typeface="Tw Cen MT" pitchFamily="34" charset="0"/>
                          <a:ea typeface="Calibri"/>
                          <a:cs typeface="Times New Roman"/>
                        </a:rPr>
                        <a:t> </a:t>
                      </a:r>
                      <a:r>
                        <a:rPr lang="en-ZA" sz="1400" b="1" i="0" dirty="0" smtClean="0">
                          <a:solidFill>
                            <a:schemeClr val="tx1"/>
                          </a:solidFill>
                          <a:latin typeface="Tw Cen MT" pitchFamily="34" charset="0"/>
                          <a:ea typeface="Calibri"/>
                          <a:cs typeface="Times New Roman"/>
                        </a:rPr>
                        <a:t>Quarter Target</a:t>
                      </a:r>
                      <a:endParaRPr lang="en-ZA" sz="1400" b="1" i="0" dirty="0">
                        <a:solidFill>
                          <a:schemeClr val="tx1"/>
                        </a:solidFill>
                        <a:latin typeface="Tw Cen MT" pitchFamily="34" charset="0"/>
                        <a:ea typeface="Calibri"/>
                        <a:cs typeface="Times New Roman"/>
                      </a:endParaRPr>
                    </a:p>
                  </a:txBody>
                  <a:tcPr marL="68580" marR="68580" marT="0" marB="0">
                    <a:solidFill>
                      <a:schemeClr val="accent4">
                        <a:lumMod val="40000"/>
                        <a:lumOff val="60000"/>
                      </a:schemeClr>
                    </a:solidFill>
                  </a:tcPr>
                </a:tc>
              </a:tr>
              <a:tr h="265093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ZA" sz="1400" kern="1200" dirty="0" smtClean="0">
                          <a:solidFill>
                            <a:schemeClr val="tx1"/>
                          </a:solidFill>
                          <a:effectLst/>
                          <a:latin typeface="Tw Cen MT" panose="020B0602020104020603" pitchFamily="34" charset="0"/>
                          <a:ea typeface="+mn-ea"/>
                          <a:cs typeface="+mn-cs"/>
                        </a:rPr>
                        <a:t>3</a:t>
                      </a:r>
                      <a:r>
                        <a:rPr kumimoji="0" lang="en-ZA" sz="1400" kern="1200" baseline="30000" dirty="0" smtClean="0">
                          <a:solidFill>
                            <a:schemeClr val="tx1"/>
                          </a:solidFill>
                          <a:effectLst/>
                          <a:latin typeface="Tw Cen MT" panose="020B0602020104020603" pitchFamily="34" charset="0"/>
                          <a:ea typeface="+mn-ea"/>
                          <a:cs typeface="+mn-cs"/>
                        </a:rPr>
                        <a:t>rd</a:t>
                      </a:r>
                      <a:r>
                        <a:rPr kumimoji="0" lang="en-ZA" sz="1400" kern="1200" dirty="0" smtClean="0">
                          <a:solidFill>
                            <a:schemeClr val="tx1"/>
                          </a:solidFill>
                          <a:effectLst/>
                          <a:latin typeface="Tw Cen MT" panose="020B0602020104020603" pitchFamily="34" charset="0"/>
                          <a:ea typeface="+mn-ea"/>
                          <a:cs typeface="+mn-cs"/>
                        </a:rPr>
                        <a:t> quarter report on the implementation of Communication Campaigns compiled and submitted to the Executive Committee</a:t>
                      </a:r>
                      <a:endParaRPr lang="en-ZA" sz="1400" b="0" dirty="0" smtClean="0">
                        <a:solidFill>
                          <a:schemeClr val="tx1"/>
                        </a:solidFill>
                        <a:effectLst/>
                        <a:latin typeface="Tw Cen MT" pitchFamily="34" charset="0"/>
                        <a:ea typeface="Calibri"/>
                        <a:cs typeface="Arial" pitchFamily="34" charset="0"/>
                      </a:endParaRPr>
                    </a:p>
                  </a:txBody>
                  <a:tcPr marL="68580" marR="68580" marT="0" marB="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400" kern="1200" dirty="0" smtClean="0">
                          <a:solidFill>
                            <a:schemeClr val="bg1"/>
                          </a:solidFill>
                          <a:effectLst/>
                          <a:latin typeface="Tw Cen MT" panose="020B0602020104020603" pitchFamily="34" charset="0"/>
                          <a:ea typeface="+mn-ea"/>
                          <a:cs typeface="+mn-cs"/>
                        </a:rPr>
                        <a:t>The 3</a:t>
                      </a:r>
                      <a:r>
                        <a:rPr kumimoji="0" lang="en-ZA" sz="1400" kern="1200" baseline="30000" dirty="0" smtClean="0">
                          <a:solidFill>
                            <a:schemeClr val="bg1"/>
                          </a:solidFill>
                          <a:effectLst/>
                          <a:latin typeface="Tw Cen MT" panose="020B0602020104020603" pitchFamily="34" charset="0"/>
                          <a:ea typeface="+mn-ea"/>
                          <a:cs typeface="+mn-cs"/>
                        </a:rPr>
                        <a:t>rd</a:t>
                      </a:r>
                      <a:r>
                        <a:rPr kumimoji="0" lang="en-ZA" sz="1400" kern="1200" dirty="0" smtClean="0">
                          <a:solidFill>
                            <a:schemeClr val="bg1"/>
                          </a:solidFill>
                          <a:effectLst/>
                          <a:latin typeface="Tw Cen MT" panose="020B0602020104020603" pitchFamily="34" charset="0"/>
                          <a:ea typeface="+mn-ea"/>
                          <a:cs typeface="+mn-cs"/>
                        </a:rPr>
                        <a:t> quarter  report on the implementation of Communication Campaigns was compiled and submitted to the Deputy-Director General: Corporate Services</a:t>
                      </a:r>
                    </a:p>
                    <a:p>
                      <a:endParaRPr kumimoji="0" lang="en-ZA" sz="1400" b="0" i="0" kern="1200" dirty="0" smtClean="0">
                        <a:solidFill>
                          <a:schemeClr val="bg1"/>
                        </a:solidFill>
                        <a:latin typeface="Tw Cen MT" pitchFamily="34" charset="0"/>
                        <a:ea typeface="+mn-ea"/>
                        <a:cs typeface="+mn-cs"/>
                      </a:endParaRPr>
                    </a:p>
                  </a:txBody>
                  <a:tcPr marL="68580" marR="68580" marT="0" marB="0">
                    <a:solidFill>
                      <a:srgbClr val="C0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400" b="0" i="0" kern="1200" dirty="0" smtClean="0">
                          <a:solidFill>
                            <a:schemeClr val="tx1"/>
                          </a:solidFill>
                          <a:latin typeface="Tw Cen MT" pitchFamily="34" charset="0"/>
                          <a:ea typeface="+mn-ea"/>
                          <a:cs typeface="+mn-cs"/>
                        </a:rPr>
                        <a:t>The report was not submitted to the Executive</a:t>
                      </a:r>
                      <a:r>
                        <a:rPr kumimoji="0" lang="en-ZA" sz="1400" b="0" i="0" kern="1200" baseline="0" dirty="0" smtClean="0">
                          <a:solidFill>
                            <a:schemeClr val="tx1"/>
                          </a:solidFill>
                          <a:latin typeface="Tw Cen MT" pitchFamily="34" charset="0"/>
                          <a:ea typeface="+mn-ea"/>
                          <a:cs typeface="+mn-cs"/>
                        </a:rPr>
                        <a:t> Committee on time</a:t>
                      </a:r>
                      <a:endParaRPr kumimoji="0" lang="en-ZA" sz="1400" b="0" i="0" kern="1200" dirty="0" smtClean="0">
                        <a:solidFill>
                          <a:schemeClr val="tx1"/>
                        </a:solidFill>
                        <a:latin typeface="Tw Cen MT" pitchFamily="34" charset="0"/>
                        <a:ea typeface="+mn-ea"/>
                        <a:cs typeface="+mn-cs"/>
                      </a:endParaRPr>
                    </a:p>
                  </a:txBody>
                  <a:tcPr marL="68580" marR="68580" marT="0" marB="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400" b="0" i="0" kern="1200" dirty="0" smtClean="0">
                          <a:solidFill>
                            <a:schemeClr val="tx1"/>
                          </a:solidFill>
                          <a:latin typeface="Tw Cen MT" pitchFamily="34" charset="0"/>
                          <a:ea typeface="+mn-ea"/>
                          <a:cs typeface="+mn-cs"/>
                        </a:rPr>
                        <a:t>The report has since been submitted to the Executive</a:t>
                      </a:r>
                      <a:r>
                        <a:rPr kumimoji="0" lang="en-ZA" sz="1400" b="0" i="0" kern="1200" baseline="0" dirty="0" smtClean="0">
                          <a:solidFill>
                            <a:schemeClr val="tx1"/>
                          </a:solidFill>
                          <a:latin typeface="Tw Cen MT" pitchFamily="34" charset="0"/>
                          <a:ea typeface="+mn-ea"/>
                          <a:cs typeface="+mn-cs"/>
                        </a:rPr>
                        <a:t> Committee</a:t>
                      </a:r>
                      <a:endParaRPr kumimoji="0" lang="en-ZA" sz="1400" b="0" i="0" kern="1200" dirty="0" smtClean="0">
                        <a:solidFill>
                          <a:schemeClr val="tx1"/>
                        </a:solidFill>
                        <a:latin typeface="Tw Cen MT" pitchFamily="34" charset="0"/>
                        <a:ea typeface="+mn-ea"/>
                        <a:cs typeface="+mn-cs"/>
                      </a:endParaRPr>
                    </a:p>
                  </a:txBody>
                  <a:tcPr marL="68580" marR="68580" marT="0" marB="0">
                    <a:solidFill>
                      <a:schemeClr val="bg1"/>
                    </a:solidFill>
                  </a:tcPr>
                </a:tc>
              </a:tr>
            </a:tbl>
          </a:graphicData>
        </a:graphic>
      </p:graphicFrame>
      <p:sp>
        <p:nvSpPr>
          <p:cNvPr id="5" name="Rectangle 4"/>
          <p:cNvSpPr/>
          <p:nvPr/>
        </p:nvSpPr>
        <p:spPr>
          <a:xfrm>
            <a:off x="1043608" y="0"/>
            <a:ext cx="8100392" cy="830997"/>
          </a:xfrm>
          <a:prstGeom prst="rect">
            <a:avLst/>
          </a:prstGeom>
        </p:spPr>
        <p:txBody>
          <a:bodyPr wrap="square">
            <a:spAutoFit/>
          </a:bodyPr>
          <a:lstStyle/>
          <a:p>
            <a:pPr algn="ctr"/>
            <a:r>
              <a:rPr lang="en-ZA" sz="2400" b="1" dirty="0">
                <a:solidFill>
                  <a:schemeClr val="accent5">
                    <a:lumMod val="60000"/>
                    <a:lumOff val="40000"/>
                  </a:schemeClr>
                </a:solidFill>
              </a:rPr>
              <a:t>PROGRAMME 1:  ADMIN </a:t>
            </a:r>
            <a:r>
              <a:rPr lang="en-ZA" sz="2400" b="1" dirty="0" smtClean="0">
                <a:solidFill>
                  <a:schemeClr val="accent5">
                    <a:lumMod val="60000"/>
                    <a:lumOff val="40000"/>
                  </a:schemeClr>
                </a:solidFill>
              </a:rPr>
              <a:t>(</a:t>
            </a:r>
            <a:r>
              <a:rPr lang="en-ZA" sz="2400" b="1" dirty="0">
                <a:solidFill>
                  <a:schemeClr val="accent5">
                    <a:lumMod val="60000"/>
                    <a:lumOff val="40000"/>
                  </a:schemeClr>
                </a:solidFill>
              </a:rPr>
              <a:t>8</a:t>
            </a:r>
            <a:r>
              <a:rPr lang="en-ZA" sz="2400" b="1" dirty="0" smtClean="0">
                <a:solidFill>
                  <a:schemeClr val="accent5">
                    <a:lumMod val="60000"/>
                    <a:lumOff val="40000"/>
                  </a:schemeClr>
                </a:solidFill>
              </a:rPr>
              <a:t>) </a:t>
            </a:r>
          </a:p>
          <a:p>
            <a:pPr algn="ctr"/>
            <a:r>
              <a:rPr lang="en-ZA" sz="2400" b="1" dirty="0" smtClean="0">
                <a:solidFill>
                  <a:schemeClr val="accent4">
                    <a:lumMod val="75000"/>
                  </a:schemeClr>
                </a:solidFill>
              </a:rPr>
              <a:t>3</a:t>
            </a:r>
            <a:r>
              <a:rPr lang="en-ZA" sz="2400" b="1" baseline="30000" dirty="0" smtClean="0">
                <a:solidFill>
                  <a:schemeClr val="accent4">
                    <a:lumMod val="75000"/>
                  </a:schemeClr>
                </a:solidFill>
              </a:rPr>
              <a:t>RD</a:t>
            </a:r>
            <a:r>
              <a:rPr lang="en-ZA" sz="2400" b="1" dirty="0" smtClean="0">
                <a:solidFill>
                  <a:schemeClr val="accent4">
                    <a:lumMod val="75000"/>
                  </a:schemeClr>
                </a:solidFill>
              </a:rPr>
              <a:t> QUARTER </a:t>
            </a:r>
            <a:r>
              <a:rPr lang="en-ZA" sz="2400" b="1" dirty="0">
                <a:solidFill>
                  <a:schemeClr val="accent4">
                    <a:lumMod val="75000"/>
                  </a:schemeClr>
                </a:solidFill>
              </a:rPr>
              <a:t>TARGETS NOT ACHIEVED </a:t>
            </a:r>
            <a:endParaRPr lang="en-ZA" sz="2400" b="1" dirty="0"/>
          </a:p>
        </p:txBody>
      </p:sp>
      <p:sp>
        <p:nvSpPr>
          <p:cNvPr id="6" name="Rectangle 5"/>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r>
              <a:rPr lang="en-US" sz="1400" b="0" dirty="0" smtClean="0"/>
              <a:t>13</a:t>
            </a:r>
            <a:endParaRPr lang="en-US" sz="1400" b="0" dirty="0"/>
          </a:p>
        </p:txBody>
      </p:sp>
    </p:spTree>
    <p:extLst>
      <p:ext uri="{BB962C8B-B14F-4D97-AF65-F5344CB8AC3E}">
        <p14:creationId xmlns:p14="http://schemas.microsoft.com/office/powerpoint/2010/main" xmlns="" val="41398631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249" y="116632"/>
            <a:ext cx="8100392" cy="1026840"/>
          </a:xfrm>
        </p:spPr>
        <p:txBody>
          <a:bodyPr>
            <a:noAutofit/>
          </a:bodyPr>
          <a:lstStyle/>
          <a:p>
            <a:pPr algn="ctr"/>
            <a:r>
              <a:rPr lang="en-ZA" sz="2400" b="1" dirty="0" smtClean="0">
                <a:solidFill>
                  <a:schemeClr val="accent5">
                    <a:lumMod val="60000"/>
                    <a:lumOff val="40000"/>
                  </a:schemeClr>
                </a:solidFill>
              </a:rPr>
              <a:t>PROGRAMME 2: POLICY, RESEARCH &amp; ANALYSIS (PR&amp;A) (1)</a:t>
            </a:r>
            <a:r>
              <a:rPr lang="en-ZA" sz="2400" dirty="0" smtClean="0">
                <a:solidFill>
                  <a:schemeClr val="accent5">
                    <a:lumMod val="60000"/>
                    <a:lumOff val="40000"/>
                  </a:schemeClr>
                </a:solidFill>
              </a:rPr>
              <a:t/>
            </a:r>
            <a:br>
              <a:rPr lang="en-ZA" sz="2400" dirty="0" smtClean="0">
                <a:solidFill>
                  <a:schemeClr val="accent5">
                    <a:lumMod val="60000"/>
                    <a:lumOff val="40000"/>
                  </a:schemeClr>
                </a:solidFill>
              </a:rPr>
            </a:br>
            <a:r>
              <a:rPr lang="en-ZA" sz="2400" b="1" dirty="0" smtClean="0">
                <a:solidFill>
                  <a:schemeClr val="accent5"/>
                </a:solidFill>
              </a:rPr>
              <a:t>OVERALL PERFORMANCE</a:t>
            </a:r>
            <a:endParaRPr lang="en-ZA" sz="2400" b="1" dirty="0">
              <a:solidFill>
                <a:schemeClr val="accent5"/>
              </a:solidFill>
            </a:endParaRPr>
          </a:p>
        </p:txBody>
      </p:sp>
      <p:sp>
        <p:nvSpPr>
          <p:cNvPr id="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14</a:t>
            </a:fld>
            <a:endParaRPr lang="en-US" sz="1400" b="0" dirty="0"/>
          </a:p>
        </p:txBody>
      </p:sp>
      <p:graphicFrame>
        <p:nvGraphicFramePr>
          <p:cNvPr id="10" name="Chart 9"/>
          <p:cNvGraphicFramePr/>
          <p:nvPr>
            <p:extLst>
              <p:ext uri="{D42A27DB-BD31-4B8C-83A1-F6EECF244321}">
                <p14:modId xmlns:p14="http://schemas.microsoft.com/office/powerpoint/2010/main" xmlns="" val="2296305863"/>
              </p:ext>
            </p:extLst>
          </p:nvPr>
        </p:nvGraphicFramePr>
        <p:xfrm>
          <a:off x="1088706" y="1556792"/>
          <a:ext cx="3960440"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p:nvPr>
            <p:extLst>
              <p:ext uri="{D42A27DB-BD31-4B8C-83A1-F6EECF244321}">
                <p14:modId xmlns:p14="http://schemas.microsoft.com/office/powerpoint/2010/main" xmlns="" val="3019678895"/>
              </p:ext>
            </p:extLst>
          </p:nvPr>
        </p:nvGraphicFramePr>
        <p:xfrm>
          <a:off x="5211890" y="1484784"/>
          <a:ext cx="3960440" cy="406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2849749406"/>
              </p:ext>
            </p:extLst>
          </p:nvPr>
        </p:nvGraphicFramePr>
        <p:xfrm>
          <a:off x="1043608" y="1210648"/>
          <a:ext cx="7958225" cy="4320779"/>
        </p:xfrm>
        <a:graphic>
          <a:graphicData uri="http://schemas.openxmlformats.org/drawingml/2006/table">
            <a:tbl>
              <a:tblPr firstRow="1" bandRow="1">
                <a:tableStyleId>{5940675A-B579-460E-94D1-54222C63F5DA}</a:tableStyleId>
              </a:tblPr>
              <a:tblGrid>
                <a:gridCol w="2581046"/>
                <a:gridCol w="5377179"/>
              </a:tblGrid>
              <a:tr h="626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Conduct research to support and inform the design of the draft regulations for identified section of the Public Administration Management Act (2014) </a:t>
                      </a:r>
                      <a:endParaRPr lang="en-ZA" sz="1600" b="0" dirty="0">
                        <a:latin typeface="Tw Cen MT" pitchFamily="34" charset="0"/>
                        <a:cs typeface="Arial" pitchFamily="34" charset="0"/>
                      </a:endParaRPr>
                    </a:p>
                  </a:txBody>
                  <a:tcPr>
                    <a:solidFill>
                      <a:schemeClr val="accent2">
                        <a:lumMod val="40000"/>
                        <a:lumOff val="60000"/>
                      </a:schemeClr>
                    </a:solidFill>
                  </a:tcPr>
                </a:tc>
              </a:tr>
              <a:tr h="210078">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dirty="0" smtClean="0">
                          <a:solidFill>
                            <a:schemeClr val="tx1"/>
                          </a:solidFill>
                          <a:latin typeface="Tw Cen MT" pitchFamily="34" charset="0"/>
                          <a:ea typeface="Times New Roman"/>
                          <a:cs typeface="Arial" pitchFamily="34" charset="0"/>
                        </a:rPr>
                        <a:t>2</a:t>
                      </a:r>
                      <a:r>
                        <a:rPr lang="en-ZA" sz="1600" b="1" baseline="30000" dirty="0" smtClean="0">
                          <a:solidFill>
                            <a:schemeClr val="tx1"/>
                          </a:solidFill>
                          <a:latin typeface="Tw Cen MT" pitchFamily="34" charset="0"/>
                          <a:ea typeface="Times New Roman"/>
                          <a:cs typeface="Arial" pitchFamily="34" charset="0"/>
                        </a:rPr>
                        <a:t>nd</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 Target (1)</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r>
              <a:tr h="1456262">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Research to support the development of next set of regulations (proclamation 2) for local government and the public service commenced</a:t>
                      </a:r>
                    </a:p>
                  </a:txBody>
                  <a:tcPr marL="68580" marR="68580" marT="0" marB="0">
                    <a:solidFill>
                      <a:schemeClr val="bg1"/>
                    </a:solidFill>
                  </a:tcPr>
                </a:tc>
                <a:tc>
                  <a:txBody>
                    <a:bodyPr/>
                    <a:lstStyle/>
                    <a:p>
                      <a:pPr marL="0" indent="0">
                        <a:buFont typeface="Arial" panose="020B0604020202020204" pitchFamily="34" charset="0"/>
                        <a:buNone/>
                      </a:pPr>
                      <a:r>
                        <a:rPr kumimoji="0" lang="en-ZA" sz="1600" kern="1200" dirty="0" smtClean="0">
                          <a:solidFill>
                            <a:schemeClr val="tx1"/>
                          </a:solidFill>
                          <a:effectLst/>
                          <a:latin typeface="Tw Cen MT" panose="020B0602020104020603" pitchFamily="34" charset="0"/>
                          <a:ea typeface="+mn-ea"/>
                          <a:cs typeface="+mn-cs"/>
                        </a:rPr>
                        <a:t>Research to support the development of next set of regulations for local government and the public service has commenced</a:t>
                      </a:r>
                      <a:endParaRPr lang="en-ZA" sz="1600" b="0" dirty="0">
                        <a:solidFill>
                          <a:schemeClr val="bg1"/>
                        </a:solidFill>
                        <a:effectLst/>
                        <a:latin typeface="Tw Cen MT" pitchFamily="34" charset="0"/>
                        <a:ea typeface="Calibri"/>
                        <a:cs typeface="Arial" pitchFamily="34" charset="0"/>
                      </a:endParaRPr>
                    </a:p>
                  </a:txBody>
                  <a:tcPr marL="68580" marR="68580" marT="0" marB="0">
                    <a:solidFill>
                      <a:schemeClr val="bg1"/>
                    </a:solidFill>
                  </a:tcPr>
                </a:tc>
              </a:tr>
              <a:tr h="304879">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3</a:t>
                      </a:r>
                      <a:r>
                        <a:rPr lang="en-ZA" sz="1600" b="1" baseline="30000" dirty="0" smtClean="0">
                          <a:solidFill>
                            <a:schemeClr val="tx1"/>
                          </a:solidFill>
                          <a:latin typeface="Tw Cen MT" pitchFamily="34" charset="0"/>
                          <a:ea typeface="Times New Roman"/>
                          <a:cs typeface="Arial" pitchFamily="34" charset="0"/>
                        </a:rPr>
                        <a:t>rd</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 Target (1)</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r>
              <a:tr h="1456262">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Research to support the development of next set of regulations (proclamation 2) for local government and the public service continued</a:t>
                      </a:r>
                      <a:endParaRPr kumimoji="0" lang="en-ZA" sz="1600" kern="1200" dirty="0" smtClean="0">
                        <a:solidFill>
                          <a:schemeClr val="tx1"/>
                        </a:solidFill>
                        <a:latin typeface="Tw Cen MT" pitchFamily="34" charset="0"/>
                        <a:ea typeface="+mn-ea"/>
                        <a:cs typeface="+mn-cs"/>
                      </a:endParaRPr>
                    </a:p>
                  </a:txBody>
                  <a:tcPr marL="68580" marR="68580" marT="0" marB="0">
                    <a:solidFill>
                      <a:schemeClr val="bg1"/>
                    </a:solidFill>
                  </a:tcPr>
                </a:tc>
                <a:tc>
                  <a:txBody>
                    <a:bodyPr/>
                    <a:lstStyle/>
                    <a:p>
                      <a:pPr marL="0" indent="0">
                        <a:buFont typeface="Arial" panose="020B0604020202020204" pitchFamily="34" charset="0"/>
                        <a:buNone/>
                      </a:pPr>
                      <a:r>
                        <a:rPr kumimoji="0" lang="en-ZA" sz="1600" kern="1200" dirty="0" smtClean="0">
                          <a:solidFill>
                            <a:schemeClr val="tx1"/>
                          </a:solidFill>
                          <a:effectLst/>
                          <a:latin typeface="Tw Cen MT" panose="020B0602020104020603" pitchFamily="34" charset="0"/>
                          <a:ea typeface="+mn-ea"/>
                          <a:cs typeface="+mn-cs"/>
                        </a:rPr>
                        <a:t>Research to support the development of next set of regulations has</a:t>
                      </a:r>
                      <a:r>
                        <a:rPr kumimoji="0" lang="en-ZA" sz="1600" kern="1200" baseline="0" dirty="0" smtClean="0">
                          <a:solidFill>
                            <a:schemeClr val="tx1"/>
                          </a:solidFill>
                          <a:effectLst/>
                          <a:latin typeface="Tw Cen MT" panose="020B0602020104020603" pitchFamily="34" charset="0"/>
                          <a:ea typeface="+mn-ea"/>
                          <a:cs typeface="+mn-cs"/>
                        </a:rPr>
                        <a:t> been conducted</a:t>
                      </a:r>
                      <a:r>
                        <a:rPr kumimoji="0" lang="en-ZA" sz="1600" kern="1200" dirty="0" smtClean="0">
                          <a:solidFill>
                            <a:schemeClr val="tx1"/>
                          </a:solidFill>
                          <a:effectLst/>
                          <a:latin typeface="Tw Cen MT" panose="020B0602020104020603" pitchFamily="34" charset="0"/>
                          <a:ea typeface="+mn-ea"/>
                          <a:cs typeface="+mn-cs"/>
                        </a:rPr>
                        <a:t> and a draft research document is being compiled </a:t>
                      </a:r>
                      <a:endParaRPr lang="en-ZA" sz="1600" b="0" dirty="0">
                        <a:solidFill>
                          <a:schemeClr val="bg1"/>
                        </a:solidFill>
                        <a:effectLst/>
                        <a:latin typeface="Tw Cen MT" pitchFamily="34" charset="0"/>
                        <a:ea typeface="Calibri"/>
                        <a:cs typeface="Arial" pitchFamily="34" charset="0"/>
                      </a:endParaRPr>
                    </a:p>
                  </a:txBody>
                  <a:tcPr marL="68580" marR="68580" marT="0" marB="0">
                    <a:solidFill>
                      <a:schemeClr val="bg1"/>
                    </a:solidFill>
                  </a:tcPr>
                </a:tc>
              </a:tr>
            </a:tbl>
          </a:graphicData>
        </a:graphic>
      </p:graphicFrame>
      <p:sp>
        <p:nvSpPr>
          <p:cNvPr id="4" name="Rectangle 3"/>
          <p:cNvSpPr/>
          <p:nvPr/>
        </p:nvSpPr>
        <p:spPr>
          <a:xfrm>
            <a:off x="1043608" y="0"/>
            <a:ext cx="8100392" cy="830997"/>
          </a:xfrm>
          <a:prstGeom prst="rect">
            <a:avLst/>
          </a:prstGeom>
        </p:spPr>
        <p:txBody>
          <a:bodyPr wrap="square">
            <a:spAutoFit/>
          </a:bodyPr>
          <a:lstStyle/>
          <a:p>
            <a:pPr algn="ctr"/>
            <a:r>
              <a:rPr lang="en-ZA" sz="2400" b="1" dirty="0" smtClean="0">
                <a:solidFill>
                  <a:schemeClr val="accent5">
                    <a:lumMod val="60000"/>
                    <a:lumOff val="40000"/>
                  </a:schemeClr>
                </a:solidFill>
              </a:rPr>
              <a:t>PROGRAMME 2: PR&amp;A (2)</a:t>
            </a:r>
          </a:p>
          <a:p>
            <a:pPr algn="ctr"/>
            <a:r>
              <a:rPr lang="en-ZA" sz="2400" b="1" dirty="0">
                <a:solidFill>
                  <a:schemeClr val="accent4">
                    <a:lumMod val="75000"/>
                  </a:schemeClr>
                </a:solidFill>
              </a:rPr>
              <a:t>2</a:t>
            </a:r>
            <a:r>
              <a:rPr lang="en-ZA" sz="2400" b="1" baseline="30000" dirty="0">
                <a:solidFill>
                  <a:schemeClr val="accent4">
                    <a:lumMod val="75000"/>
                  </a:schemeClr>
                </a:solidFill>
              </a:rPr>
              <a:t>ND</a:t>
            </a:r>
            <a:r>
              <a:rPr lang="en-ZA" sz="2400" b="1" dirty="0">
                <a:solidFill>
                  <a:schemeClr val="accent4">
                    <a:lumMod val="75000"/>
                  </a:schemeClr>
                </a:solidFill>
              </a:rPr>
              <a:t>  </a:t>
            </a:r>
            <a:r>
              <a:rPr lang="en-ZA" sz="2400" b="1" dirty="0" smtClean="0">
                <a:solidFill>
                  <a:schemeClr val="accent4">
                    <a:lumMod val="75000"/>
                  </a:schemeClr>
                </a:solidFill>
              </a:rPr>
              <a:t>&amp; 3</a:t>
            </a:r>
            <a:r>
              <a:rPr lang="en-ZA" sz="2400" b="1" baseline="30000" dirty="0" smtClean="0">
                <a:solidFill>
                  <a:schemeClr val="accent4">
                    <a:lumMod val="75000"/>
                  </a:schemeClr>
                </a:solidFill>
              </a:rPr>
              <a:t>RD</a:t>
            </a:r>
            <a:r>
              <a:rPr lang="en-ZA" sz="2400" b="1" dirty="0">
                <a:solidFill>
                  <a:schemeClr val="accent4">
                    <a:lumMod val="75000"/>
                  </a:schemeClr>
                </a:solidFill>
              </a:rPr>
              <a:t> QUARTER TARGETS ACHIEVED </a:t>
            </a:r>
            <a:endParaRPr lang="en-ZA" sz="2400" b="1" dirty="0"/>
          </a:p>
        </p:txBody>
      </p:sp>
      <p:sp>
        <p:nvSpPr>
          <p:cNvPr id="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15</a:t>
            </a:fld>
            <a:endParaRPr lang="en-US" sz="1400" b="0" dirty="0"/>
          </a:p>
        </p:txBody>
      </p:sp>
    </p:spTree>
    <p:extLst>
      <p:ext uri="{BB962C8B-B14F-4D97-AF65-F5344CB8AC3E}">
        <p14:creationId xmlns:p14="http://schemas.microsoft.com/office/powerpoint/2010/main" xmlns="" val="31748568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10"/>
          <p:cNvGraphicFramePr>
            <a:graphicFrameLocks/>
          </p:cNvGraphicFramePr>
          <p:nvPr>
            <p:extLst>
              <p:ext uri="{D42A27DB-BD31-4B8C-83A1-F6EECF244321}">
                <p14:modId xmlns:p14="http://schemas.microsoft.com/office/powerpoint/2010/main" xmlns="" val="3624409435"/>
              </p:ext>
            </p:extLst>
          </p:nvPr>
        </p:nvGraphicFramePr>
        <p:xfrm>
          <a:off x="1043608" y="980728"/>
          <a:ext cx="7992888" cy="3706686"/>
        </p:xfrm>
        <a:graphic>
          <a:graphicData uri="http://schemas.openxmlformats.org/drawingml/2006/table">
            <a:tbl>
              <a:tblPr firstRow="1" bandRow="1">
                <a:tableStyleId>{5940675A-B579-460E-94D1-54222C63F5DA}</a:tableStyleId>
              </a:tblPr>
              <a:tblGrid>
                <a:gridCol w="2592288"/>
                <a:gridCol w="5400600"/>
              </a:tblGrid>
              <a:tr h="7088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Compile report on the appropriate institutional model for the co-ordination of the </a:t>
                      </a:r>
                      <a:r>
                        <a:rPr kumimoji="0" lang="en-ZA" sz="1600" kern="1200" dirty="0" err="1" smtClean="0">
                          <a:solidFill>
                            <a:schemeClr val="tx1"/>
                          </a:solidFill>
                          <a:effectLst/>
                          <a:latin typeface="Tw Cen MT" panose="020B0602020104020603" pitchFamily="34" charset="0"/>
                          <a:ea typeface="+mn-ea"/>
                          <a:cs typeface="+mn-cs"/>
                        </a:rPr>
                        <a:t>Thusong</a:t>
                      </a:r>
                      <a:r>
                        <a:rPr kumimoji="0" lang="en-ZA" sz="1600" kern="1200" dirty="0" smtClean="0">
                          <a:solidFill>
                            <a:schemeClr val="tx1"/>
                          </a:solidFill>
                          <a:effectLst/>
                          <a:latin typeface="Tw Cen MT" panose="020B0602020104020603" pitchFamily="34" charset="0"/>
                          <a:ea typeface="+mn-ea"/>
                          <a:cs typeface="+mn-cs"/>
                        </a:rPr>
                        <a:t> Service Centres and submit to the Minister for approval to submit to Cabinet</a:t>
                      </a:r>
                    </a:p>
                  </a:txBody>
                  <a:tcPr>
                    <a:solidFill>
                      <a:schemeClr val="accent2">
                        <a:lumMod val="40000"/>
                        <a:lumOff val="60000"/>
                      </a:schemeClr>
                    </a:solidFill>
                  </a:tcPr>
                </a:tc>
              </a:tr>
              <a:tr h="195490">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dirty="0" smtClean="0">
                          <a:solidFill>
                            <a:schemeClr val="tx1"/>
                          </a:solidFill>
                          <a:latin typeface="Tw Cen MT" pitchFamily="34" charset="0"/>
                          <a:ea typeface="Times New Roman"/>
                          <a:cs typeface="Arial" pitchFamily="34" charset="0"/>
                        </a:rPr>
                        <a:t>2</a:t>
                      </a:r>
                      <a:r>
                        <a:rPr lang="en-ZA" sz="1600" b="1" baseline="30000" dirty="0" smtClean="0">
                          <a:solidFill>
                            <a:schemeClr val="tx1"/>
                          </a:solidFill>
                          <a:latin typeface="Tw Cen MT" pitchFamily="34" charset="0"/>
                          <a:ea typeface="Times New Roman"/>
                          <a:cs typeface="Arial" pitchFamily="34" charset="0"/>
                        </a:rPr>
                        <a:t>nd</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 Target (2)</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r>
              <a:tr h="783746">
                <a:tc>
                  <a:txBody>
                    <a:bodyPr/>
                    <a:lstStyle/>
                    <a:p>
                      <a:pPr>
                        <a:lnSpc>
                          <a:spcPct val="115000"/>
                        </a:lnSpc>
                        <a:spcAft>
                          <a:spcPts val="0"/>
                        </a:spcAft>
                      </a:pPr>
                      <a:r>
                        <a:rPr kumimoji="0" lang="en-ZA" sz="1600" kern="1200" dirty="0" smtClean="0">
                          <a:solidFill>
                            <a:schemeClr val="tx1"/>
                          </a:solidFill>
                          <a:effectLst/>
                          <a:latin typeface="Tw Cen MT" panose="020B0602020104020603" pitchFamily="34" charset="0"/>
                          <a:ea typeface="+mn-ea"/>
                          <a:cs typeface="+mn-cs"/>
                        </a:rPr>
                        <a:t>Subject to Minister’s approval; Consultation on the</a:t>
                      </a:r>
                      <a:r>
                        <a:rPr kumimoji="0" lang="en-ZA" sz="1600" kern="1200" baseline="0" dirty="0" smtClean="0">
                          <a:solidFill>
                            <a:schemeClr val="tx1"/>
                          </a:solidFill>
                          <a:effectLst/>
                          <a:latin typeface="Tw Cen MT" panose="020B0602020104020603" pitchFamily="34" charset="0"/>
                          <a:ea typeface="+mn-ea"/>
                          <a:cs typeface="+mn-cs"/>
                        </a:rPr>
                        <a:t> </a:t>
                      </a:r>
                      <a:r>
                        <a:rPr kumimoji="0" lang="en-ZA" sz="1600" kern="1200" dirty="0" smtClean="0">
                          <a:solidFill>
                            <a:schemeClr val="tx1"/>
                          </a:solidFill>
                          <a:effectLst/>
                          <a:latin typeface="Tw Cen MT" panose="020B0602020104020603" pitchFamily="34" charset="0"/>
                          <a:ea typeface="+mn-ea"/>
                          <a:cs typeface="+mn-cs"/>
                        </a:rPr>
                        <a:t>recommendations commenced </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marL="0" indent="0">
                        <a:buFont typeface="Arial" panose="020B0604020202020204" pitchFamily="34" charset="0"/>
                        <a:buNone/>
                      </a:pPr>
                      <a:r>
                        <a:rPr kumimoji="0" lang="en-ZA" sz="1600" kern="1200" dirty="0" smtClean="0">
                          <a:solidFill>
                            <a:schemeClr val="tx1"/>
                          </a:solidFill>
                          <a:effectLst/>
                          <a:latin typeface="Tw Cen MT" panose="020B0602020104020603" pitchFamily="34" charset="0"/>
                          <a:ea typeface="+mn-ea"/>
                          <a:cs typeface="+mn-cs"/>
                        </a:rPr>
                        <a:t>Consultations on the reports with recommendations have commenced</a:t>
                      </a:r>
                      <a:endParaRPr lang="en-ZA" sz="1600" b="0" dirty="0">
                        <a:solidFill>
                          <a:schemeClr val="bg1"/>
                        </a:solidFill>
                        <a:effectLst/>
                        <a:latin typeface="Tw Cen MT" pitchFamily="34" charset="0"/>
                        <a:ea typeface="Calibri"/>
                        <a:cs typeface="Arial" pitchFamily="34" charset="0"/>
                      </a:endParaRPr>
                    </a:p>
                  </a:txBody>
                  <a:tcPr marL="68580" marR="68580" marT="0" marB="0">
                    <a:solidFill>
                      <a:schemeClr val="bg1"/>
                    </a:solidFill>
                  </a:tcPr>
                </a:tc>
              </a:tr>
              <a:tr h="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3</a:t>
                      </a:r>
                      <a:r>
                        <a:rPr lang="en-ZA" sz="1600" b="1" baseline="30000" dirty="0" smtClean="0">
                          <a:solidFill>
                            <a:schemeClr val="tx1"/>
                          </a:solidFill>
                          <a:latin typeface="Tw Cen MT" pitchFamily="34" charset="0"/>
                          <a:ea typeface="Times New Roman"/>
                          <a:cs typeface="Arial" pitchFamily="34" charset="0"/>
                        </a:rPr>
                        <a:t>rd</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 Target (2)</a:t>
                      </a:r>
                      <a:endParaRPr lang="en-ZA" sz="1600" b="1" dirty="0" smtClean="0">
                        <a:solidFill>
                          <a:schemeClr val="tx1"/>
                        </a:solidFill>
                        <a:latin typeface="Tw Cen MT" pitchFamily="34" charset="0"/>
                        <a:ea typeface="Calibri"/>
                        <a:cs typeface="Arial" pitchFamily="34" charset="0"/>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r>
              <a:tr h="973103">
                <a:tc>
                  <a:txBody>
                    <a:bodyPr/>
                    <a:lstStyle/>
                    <a:p>
                      <a:pPr>
                        <a:lnSpc>
                          <a:spcPct val="115000"/>
                        </a:lnSpc>
                        <a:spcAft>
                          <a:spcPts val="0"/>
                        </a:spcAft>
                      </a:pPr>
                      <a:r>
                        <a:rPr kumimoji="0" lang="en-ZA" sz="1600" kern="1200" dirty="0" smtClean="0">
                          <a:solidFill>
                            <a:schemeClr val="tx1"/>
                          </a:solidFill>
                          <a:effectLst/>
                          <a:latin typeface="Tw Cen MT" panose="020B0602020104020603" pitchFamily="34" charset="0"/>
                          <a:ea typeface="+mn-ea"/>
                          <a:cs typeface="+mn-cs"/>
                        </a:rPr>
                        <a:t>Subject to Minister’s approval; Consultation on the recommendations continued </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marL="0" indent="0">
                        <a:buFont typeface="Arial" panose="020B0604020202020204" pitchFamily="34" charset="0"/>
                        <a:buNone/>
                      </a:pPr>
                      <a:r>
                        <a:rPr kumimoji="0" lang="en-ZA" sz="1600" kern="1200" dirty="0" smtClean="0">
                          <a:solidFill>
                            <a:schemeClr val="tx1"/>
                          </a:solidFill>
                          <a:effectLst/>
                          <a:latin typeface="Tw Cen MT" panose="020B0602020104020603" pitchFamily="34" charset="0"/>
                          <a:ea typeface="+mn-ea"/>
                          <a:cs typeface="+mn-cs"/>
                        </a:rPr>
                        <a:t>Consultations took place with Cabinet</a:t>
                      </a:r>
                      <a:r>
                        <a:rPr kumimoji="0" lang="en-ZA" sz="1600" kern="1200" baseline="0" dirty="0" smtClean="0">
                          <a:solidFill>
                            <a:schemeClr val="tx1"/>
                          </a:solidFill>
                          <a:effectLst/>
                          <a:latin typeface="Tw Cen MT" panose="020B0602020104020603" pitchFamily="34" charset="0"/>
                          <a:ea typeface="+mn-ea"/>
                          <a:cs typeface="+mn-cs"/>
                        </a:rPr>
                        <a:t> and </a:t>
                      </a:r>
                      <a:r>
                        <a:rPr kumimoji="0" lang="en-ZA" sz="1600" kern="1200" dirty="0" smtClean="0">
                          <a:solidFill>
                            <a:schemeClr val="tx1"/>
                          </a:solidFill>
                          <a:effectLst/>
                          <a:latin typeface="Tw Cen MT" panose="020B0602020104020603" pitchFamily="34" charset="0"/>
                          <a:ea typeface="+mn-ea"/>
                          <a:cs typeface="+mn-cs"/>
                        </a:rPr>
                        <a:t>the Department of Cooperative</a:t>
                      </a:r>
                      <a:r>
                        <a:rPr kumimoji="0" lang="en-ZA" sz="1600" kern="1200" baseline="0" dirty="0" smtClean="0">
                          <a:solidFill>
                            <a:schemeClr val="tx1"/>
                          </a:solidFill>
                          <a:effectLst/>
                          <a:latin typeface="Tw Cen MT" panose="020B0602020104020603" pitchFamily="34" charset="0"/>
                          <a:ea typeface="+mn-ea"/>
                          <a:cs typeface="+mn-cs"/>
                        </a:rPr>
                        <a:t> Governance during October and November 2016. In December 2016, letters were also sent to the Minister of Cooperative Governance and Traditional Affairs, Minister of Finance and the Minister of Public Works</a:t>
                      </a:r>
                      <a:endParaRPr kumimoji="0" lang="en-ZA" sz="1600" kern="1200" dirty="0" smtClean="0">
                        <a:solidFill>
                          <a:schemeClr val="tx1"/>
                        </a:solidFill>
                        <a:effectLst/>
                        <a:latin typeface="Tw Cen MT" panose="020B0602020104020603" pitchFamily="34" charset="0"/>
                        <a:ea typeface="+mn-ea"/>
                        <a:cs typeface="+mn-cs"/>
                      </a:endParaRPr>
                    </a:p>
                  </a:txBody>
                  <a:tcPr marL="68580" marR="68580" marT="0" marB="0">
                    <a:solidFill>
                      <a:schemeClr val="bg1"/>
                    </a:solidFill>
                  </a:tcPr>
                </a:tc>
              </a:tr>
            </a:tbl>
          </a:graphicData>
        </a:graphic>
      </p:graphicFrame>
      <p:sp>
        <p:nvSpPr>
          <p:cNvPr id="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16</a:t>
            </a:fld>
            <a:endParaRPr lang="en-US" sz="1400" b="0" dirty="0"/>
          </a:p>
        </p:txBody>
      </p:sp>
      <p:sp>
        <p:nvSpPr>
          <p:cNvPr id="8" name="Rectangle 7"/>
          <p:cNvSpPr/>
          <p:nvPr/>
        </p:nvSpPr>
        <p:spPr>
          <a:xfrm>
            <a:off x="1043608" y="0"/>
            <a:ext cx="8100392" cy="830997"/>
          </a:xfrm>
          <a:prstGeom prst="rect">
            <a:avLst/>
          </a:prstGeom>
        </p:spPr>
        <p:txBody>
          <a:bodyPr wrap="square">
            <a:spAutoFit/>
          </a:bodyPr>
          <a:lstStyle/>
          <a:p>
            <a:pPr algn="ctr"/>
            <a:r>
              <a:rPr lang="en-ZA" sz="2400" b="1" dirty="0" smtClean="0">
                <a:solidFill>
                  <a:schemeClr val="accent5">
                    <a:lumMod val="60000"/>
                    <a:lumOff val="40000"/>
                  </a:schemeClr>
                </a:solidFill>
              </a:rPr>
              <a:t>PROGRAMME 2: PR&amp;A (3)</a:t>
            </a:r>
          </a:p>
          <a:p>
            <a:pPr algn="ctr"/>
            <a:r>
              <a:rPr lang="en-ZA" sz="2400" b="1" dirty="0">
                <a:solidFill>
                  <a:schemeClr val="accent4">
                    <a:lumMod val="75000"/>
                  </a:schemeClr>
                </a:solidFill>
              </a:rPr>
              <a:t>2</a:t>
            </a:r>
            <a:r>
              <a:rPr lang="en-ZA" sz="2400" b="1" baseline="30000" dirty="0">
                <a:solidFill>
                  <a:schemeClr val="accent4">
                    <a:lumMod val="75000"/>
                  </a:schemeClr>
                </a:solidFill>
              </a:rPr>
              <a:t>ND</a:t>
            </a:r>
            <a:r>
              <a:rPr lang="en-ZA" sz="2400" b="1" dirty="0">
                <a:solidFill>
                  <a:schemeClr val="accent4">
                    <a:lumMod val="75000"/>
                  </a:schemeClr>
                </a:solidFill>
              </a:rPr>
              <a:t>  </a:t>
            </a:r>
            <a:r>
              <a:rPr lang="en-ZA" sz="2400" b="1" dirty="0" smtClean="0">
                <a:solidFill>
                  <a:schemeClr val="accent4">
                    <a:lumMod val="75000"/>
                  </a:schemeClr>
                </a:solidFill>
              </a:rPr>
              <a:t>&amp; 3</a:t>
            </a:r>
            <a:r>
              <a:rPr lang="en-ZA" sz="2400" b="1" baseline="30000" dirty="0" smtClean="0">
                <a:solidFill>
                  <a:schemeClr val="accent4">
                    <a:lumMod val="75000"/>
                  </a:schemeClr>
                </a:solidFill>
              </a:rPr>
              <a:t>RD</a:t>
            </a:r>
            <a:r>
              <a:rPr lang="en-ZA" sz="2400" b="1" dirty="0">
                <a:solidFill>
                  <a:schemeClr val="accent4">
                    <a:lumMod val="75000"/>
                  </a:schemeClr>
                </a:solidFill>
              </a:rPr>
              <a:t> QUARTER TARGETS ACHIEVED </a:t>
            </a:r>
            <a:endParaRPr lang="en-ZA" sz="2400" b="1" dirty="0"/>
          </a:p>
        </p:txBody>
      </p:sp>
    </p:spTree>
    <p:extLst>
      <p:ext uri="{BB962C8B-B14F-4D97-AF65-F5344CB8AC3E}">
        <p14:creationId xmlns:p14="http://schemas.microsoft.com/office/powerpoint/2010/main" xmlns="" val="26398871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1105678098"/>
              </p:ext>
            </p:extLst>
          </p:nvPr>
        </p:nvGraphicFramePr>
        <p:xfrm>
          <a:off x="1043608" y="1196752"/>
          <a:ext cx="7920879" cy="2810240"/>
        </p:xfrm>
        <a:graphic>
          <a:graphicData uri="http://schemas.openxmlformats.org/drawingml/2006/table">
            <a:tbl>
              <a:tblPr firstRow="1" bandRow="1">
                <a:tableStyleId>{5940675A-B579-460E-94D1-54222C63F5DA}</a:tableStyleId>
              </a:tblPr>
              <a:tblGrid>
                <a:gridCol w="2350586"/>
                <a:gridCol w="5570293"/>
              </a:tblGrid>
              <a:tr h="8473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Produce research report on an alternative service delivery model for the </a:t>
                      </a:r>
                      <a:r>
                        <a:rPr kumimoji="0" lang="en-ZA" sz="1600" kern="1200" dirty="0" err="1" smtClean="0">
                          <a:solidFill>
                            <a:schemeClr val="tx1"/>
                          </a:solidFill>
                          <a:effectLst/>
                          <a:latin typeface="Tw Cen MT" panose="020B0602020104020603" pitchFamily="34" charset="0"/>
                          <a:ea typeface="+mn-ea"/>
                          <a:cs typeface="+mn-cs"/>
                        </a:rPr>
                        <a:t>Thusong</a:t>
                      </a:r>
                      <a:r>
                        <a:rPr kumimoji="0" lang="en-ZA" sz="1600" kern="1200" dirty="0" smtClean="0">
                          <a:solidFill>
                            <a:schemeClr val="tx1"/>
                          </a:solidFill>
                          <a:effectLst/>
                          <a:latin typeface="Tw Cen MT" panose="020B0602020104020603" pitchFamily="34" charset="0"/>
                          <a:ea typeface="+mn-ea"/>
                          <a:cs typeface="+mn-cs"/>
                        </a:rPr>
                        <a:t> Service Centres cluster departments of Home Affairs, Labour, SASSA and SAPS</a:t>
                      </a:r>
                    </a:p>
                  </a:txBody>
                  <a:tcPr>
                    <a:solidFill>
                      <a:schemeClr val="accent2">
                        <a:lumMod val="40000"/>
                        <a:lumOff val="60000"/>
                      </a:schemeClr>
                    </a:solidFill>
                  </a:tcPr>
                </a:tc>
              </a:tr>
              <a:tr h="225277">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3</a:t>
                      </a:r>
                      <a:r>
                        <a:rPr lang="en-ZA" sz="1600" b="1" baseline="30000" dirty="0" smtClean="0">
                          <a:solidFill>
                            <a:schemeClr val="tx1"/>
                          </a:solidFill>
                          <a:latin typeface="Tw Cen MT" pitchFamily="34" charset="0"/>
                          <a:ea typeface="Times New Roman"/>
                          <a:cs typeface="Arial" pitchFamily="34" charset="0"/>
                        </a:rPr>
                        <a:t>rd</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 Target (3)</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r>
              <a:tr h="1645027">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Draft Proposed alternative delivery model for </a:t>
                      </a:r>
                      <a:r>
                        <a:rPr kumimoji="0" lang="en-ZA" sz="1600" kern="1200" dirty="0" err="1" smtClean="0">
                          <a:solidFill>
                            <a:schemeClr val="tx1"/>
                          </a:solidFill>
                          <a:effectLst/>
                          <a:latin typeface="Tw Cen MT" panose="020B0602020104020603" pitchFamily="34" charset="0"/>
                          <a:ea typeface="+mn-ea"/>
                          <a:cs typeface="+mn-cs"/>
                        </a:rPr>
                        <a:t>Thusong</a:t>
                      </a:r>
                      <a:r>
                        <a:rPr kumimoji="0" lang="en-ZA" sz="1600" kern="1200" dirty="0" smtClean="0">
                          <a:solidFill>
                            <a:schemeClr val="tx1"/>
                          </a:solidFill>
                          <a:effectLst/>
                          <a:latin typeface="Tw Cen MT" panose="020B0602020104020603" pitchFamily="34" charset="0"/>
                          <a:ea typeface="+mn-ea"/>
                          <a:cs typeface="+mn-cs"/>
                        </a:rPr>
                        <a:t> Service Centres consulted on   with the departments of Home Affairs, Labour, SASSA and SAPS</a:t>
                      </a:r>
                    </a:p>
                  </a:txBody>
                  <a:tcPr marL="68580" marR="68580" marT="0" marB="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ZA" sz="1600" kern="1200" dirty="0" smtClean="0">
                          <a:solidFill>
                            <a:schemeClr val="tx1"/>
                          </a:solidFill>
                          <a:effectLst/>
                          <a:latin typeface="Tw Cen MT" panose="020B0602020104020603" pitchFamily="34" charset="0"/>
                          <a:ea typeface="+mn-ea"/>
                          <a:cs typeface="+mn-cs"/>
                        </a:rPr>
                        <a:t>The</a:t>
                      </a:r>
                      <a:r>
                        <a:rPr kumimoji="0" lang="en-ZA" sz="1600" kern="1200" baseline="0" dirty="0" smtClean="0">
                          <a:solidFill>
                            <a:schemeClr val="tx1"/>
                          </a:solidFill>
                          <a:effectLst/>
                          <a:latin typeface="Tw Cen MT" panose="020B0602020104020603" pitchFamily="34" charset="0"/>
                          <a:ea typeface="+mn-ea"/>
                          <a:cs typeface="+mn-cs"/>
                        </a:rPr>
                        <a:t> d</a:t>
                      </a:r>
                      <a:r>
                        <a:rPr kumimoji="0" lang="en-ZA" sz="1600" kern="1200" dirty="0" smtClean="0">
                          <a:solidFill>
                            <a:schemeClr val="tx1"/>
                          </a:solidFill>
                          <a:effectLst/>
                          <a:latin typeface="Tw Cen MT" panose="020B0602020104020603" pitchFamily="34" charset="0"/>
                          <a:ea typeface="+mn-ea"/>
                          <a:cs typeface="+mn-cs"/>
                        </a:rPr>
                        <a:t>raft Proposed alternative delivery model for </a:t>
                      </a:r>
                      <a:r>
                        <a:rPr kumimoji="0" lang="en-ZA" sz="1600" kern="1200" dirty="0" err="1" smtClean="0">
                          <a:solidFill>
                            <a:schemeClr val="tx1"/>
                          </a:solidFill>
                          <a:effectLst/>
                          <a:latin typeface="Tw Cen MT" panose="020B0602020104020603" pitchFamily="34" charset="0"/>
                          <a:ea typeface="+mn-ea"/>
                          <a:cs typeface="+mn-cs"/>
                        </a:rPr>
                        <a:t>Thusong</a:t>
                      </a:r>
                      <a:r>
                        <a:rPr kumimoji="0" lang="en-ZA" sz="1600" kern="1200" dirty="0" smtClean="0">
                          <a:solidFill>
                            <a:schemeClr val="tx1"/>
                          </a:solidFill>
                          <a:effectLst/>
                          <a:latin typeface="Tw Cen MT" panose="020B0602020104020603" pitchFamily="34" charset="0"/>
                          <a:ea typeface="+mn-ea"/>
                          <a:cs typeface="+mn-cs"/>
                        </a:rPr>
                        <a:t> Service Centres consulted on with the departments of Home Affairs, Labour, SASSA and SAPS</a:t>
                      </a:r>
                    </a:p>
                    <a:p>
                      <a:pPr marL="0" indent="0">
                        <a:buFont typeface="Arial" panose="020B0604020202020204" pitchFamily="34" charset="0"/>
                        <a:buNone/>
                      </a:pPr>
                      <a:endParaRPr lang="en-ZA" sz="1600" b="0" dirty="0">
                        <a:solidFill>
                          <a:srgbClr val="FF0000"/>
                        </a:solidFill>
                        <a:effectLst/>
                        <a:latin typeface="Tw Cen MT" pitchFamily="34" charset="0"/>
                        <a:ea typeface="Calibri"/>
                        <a:cs typeface="Arial" pitchFamily="34" charset="0"/>
                      </a:endParaRPr>
                    </a:p>
                  </a:txBody>
                  <a:tcPr marL="68580" marR="68580" marT="0" marB="0">
                    <a:solidFill>
                      <a:schemeClr val="bg1"/>
                    </a:solidFill>
                  </a:tcPr>
                </a:tc>
              </a:tr>
            </a:tbl>
          </a:graphicData>
        </a:graphic>
      </p:graphicFrame>
      <p:sp>
        <p:nvSpPr>
          <p:cNvPr id="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17</a:t>
            </a:fld>
            <a:endParaRPr lang="en-US" sz="1400" b="0" dirty="0"/>
          </a:p>
        </p:txBody>
      </p:sp>
      <p:sp>
        <p:nvSpPr>
          <p:cNvPr id="7" name="Rectangle 6"/>
          <p:cNvSpPr/>
          <p:nvPr/>
        </p:nvSpPr>
        <p:spPr>
          <a:xfrm>
            <a:off x="1043608" y="0"/>
            <a:ext cx="8100392" cy="830997"/>
          </a:xfrm>
          <a:prstGeom prst="rect">
            <a:avLst/>
          </a:prstGeom>
        </p:spPr>
        <p:txBody>
          <a:bodyPr wrap="square">
            <a:spAutoFit/>
          </a:bodyPr>
          <a:lstStyle/>
          <a:p>
            <a:pPr algn="ctr"/>
            <a:r>
              <a:rPr lang="en-ZA" sz="2400" b="1" dirty="0" smtClean="0">
                <a:solidFill>
                  <a:schemeClr val="accent5">
                    <a:lumMod val="60000"/>
                    <a:lumOff val="40000"/>
                  </a:schemeClr>
                </a:solidFill>
              </a:rPr>
              <a:t>PROGRAMME 2: PR&amp;A (4)</a:t>
            </a:r>
          </a:p>
          <a:p>
            <a:pPr algn="ctr"/>
            <a:r>
              <a:rPr lang="en-ZA" sz="2400" b="1" dirty="0">
                <a:solidFill>
                  <a:schemeClr val="accent4">
                    <a:lumMod val="75000"/>
                  </a:schemeClr>
                </a:solidFill>
              </a:rPr>
              <a:t>2</a:t>
            </a:r>
            <a:r>
              <a:rPr lang="en-ZA" sz="2400" b="1" baseline="30000" dirty="0">
                <a:solidFill>
                  <a:schemeClr val="accent4">
                    <a:lumMod val="75000"/>
                  </a:schemeClr>
                </a:solidFill>
              </a:rPr>
              <a:t>ND</a:t>
            </a:r>
            <a:r>
              <a:rPr lang="en-ZA" sz="2400" b="1" dirty="0">
                <a:solidFill>
                  <a:schemeClr val="accent4">
                    <a:lumMod val="75000"/>
                  </a:schemeClr>
                </a:solidFill>
              </a:rPr>
              <a:t>  </a:t>
            </a:r>
            <a:r>
              <a:rPr lang="en-ZA" sz="2400" b="1" dirty="0" smtClean="0">
                <a:solidFill>
                  <a:schemeClr val="accent4">
                    <a:lumMod val="75000"/>
                  </a:schemeClr>
                </a:solidFill>
              </a:rPr>
              <a:t>&amp; 3</a:t>
            </a:r>
            <a:r>
              <a:rPr lang="en-ZA" sz="2400" b="1" baseline="30000" dirty="0" smtClean="0">
                <a:solidFill>
                  <a:schemeClr val="accent4">
                    <a:lumMod val="75000"/>
                  </a:schemeClr>
                </a:solidFill>
              </a:rPr>
              <a:t>RD</a:t>
            </a:r>
            <a:r>
              <a:rPr lang="en-ZA" sz="2400" b="1" dirty="0">
                <a:solidFill>
                  <a:schemeClr val="accent4">
                    <a:lumMod val="75000"/>
                  </a:schemeClr>
                </a:solidFill>
              </a:rPr>
              <a:t> QUARTER TARGETS ACHIEVED </a:t>
            </a:r>
            <a:endParaRPr lang="en-ZA" sz="2400" b="1" dirty="0"/>
          </a:p>
        </p:txBody>
      </p:sp>
    </p:spTree>
    <p:extLst>
      <p:ext uri="{BB962C8B-B14F-4D97-AF65-F5344CB8AC3E}">
        <p14:creationId xmlns:p14="http://schemas.microsoft.com/office/powerpoint/2010/main" xmlns="" val="31748568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357387193"/>
              </p:ext>
            </p:extLst>
          </p:nvPr>
        </p:nvGraphicFramePr>
        <p:xfrm>
          <a:off x="1043608" y="1124744"/>
          <a:ext cx="7848872" cy="4552310"/>
        </p:xfrm>
        <a:graphic>
          <a:graphicData uri="http://schemas.openxmlformats.org/drawingml/2006/table">
            <a:tbl>
              <a:tblPr firstRow="1" bandRow="1">
                <a:tableStyleId>{5940675A-B579-460E-94D1-54222C63F5DA}</a:tableStyleId>
              </a:tblPr>
              <a:tblGrid>
                <a:gridCol w="3081225"/>
                <a:gridCol w="4767647"/>
              </a:tblGrid>
              <a:tr h="5981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latin typeface="Tw Cen MT" pitchFamily="34" charset="0"/>
                          <a:ea typeface="Calibri"/>
                          <a:cs typeface="Arial" pitchFamily="34" charset="0"/>
                        </a:rPr>
                        <a:t>Annual Target</a:t>
                      </a:r>
                    </a:p>
                    <a:p>
                      <a:endParaRPr lang="en-ZA" sz="1400" b="1" dirty="0">
                        <a:latin typeface="Tw Cen MT" pitchFamily="34" charset="0"/>
                        <a:cs typeface="Arial" pitchFamily="34" charset="0"/>
                      </a:endParaRPr>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400" kern="1200" dirty="0" smtClean="0">
                          <a:solidFill>
                            <a:schemeClr val="tx1"/>
                          </a:solidFill>
                          <a:effectLst/>
                          <a:latin typeface="Tw Cen MT" panose="020B0602020104020603" pitchFamily="34" charset="0"/>
                          <a:ea typeface="+mn-ea"/>
                          <a:cs typeface="+mn-cs"/>
                        </a:rPr>
                        <a:t>Assess the  current status quo in relation to how departments (one national department and two provinces) are implementing existing Public Administration Norms and Standards in the areas of Performance Management, HR Planning and Human Resource Development and compile a report </a:t>
                      </a:r>
                      <a:endParaRPr lang="en-ZA" sz="1400" b="0" dirty="0">
                        <a:latin typeface="Tw Cen MT" pitchFamily="34" charset="0"/>
                        <a:cs typeface="Arial" pitchFamily="34" charset="0"/>
                      </a:endParaRPr>
                    </a:p>
                  </a:txBody>
                  <a:tcPr>
                    <a:solidFill>
                      <a:schemeClr val="accent2">
                        <a:lumMod val="40000"/>
                        <a:lumOff val="60000"/>
                      </a:schemeClr>
                    </a:solidFill>
                  </a:tcPr>
                </a:tc>
              </a:tr>
              <a:tr h="272741">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400" b="1" dirty="0" smtClean="0">
                          <a:solidFill>
                            <a:schemeClr val="tx1"/>
                          </a:solidFill>
                          <a:latin typeface="Tw Cen MT" pitchFamily="34" charset="0"/>
                          <a:ea typeface="Times New Roman"/>
                          <a:cs typeface="Arial" pitchFamily="34" charset="0"/>
                        </a:rPr>
                        <a:t>2</a:t>
                      </a:r>
                      <a:r>
                        <a:rPr lang="en-ZA" sz="1400" b="1" baseline="30000" dirty="0" smtClean="0">
                          <a:solidFill>
                            <a:schemeClr val="tx1"/>
                          </a:solidFill>
                          <a:latin typeface="Tw Cen MT" pitchFamily="34" charset="0"/>
                          <a:ea typeface="Times New Roman"/>
                          <a:cs typeface="Arial" pitchFamily="34" charset="0"/>
                        </a:rPr>
                        <a:t>nd</a:t>
                      </a:r>
                      <a:r>
                        <a:rPr lang="en-ZA" sz="1400" b="1" baseline="0" dirty="0" smtClean="0">
                          <a:solidFill>
                            <a:schemeClr val="tx1"/>
                          </a:solidFill>
                          <a:latin typeface="Tw Cen MT" pitchFamily="34" charset="0"/>
                          <a:ea typeface="Times New Roman"/>
                          <a:cs typeface="Arial" pitchFamily="34" charset="0"/>
                        </a:rPr>
                        <a:t> </a:t>
                      </a:r>
                      <a:r>
                        <a:rPr lang="en-ZA" sz="1400" b="1" dirty="0" smtClean="0">
                          <a:solidFill>
                            <a:schemeClr val="tx1"/>
                          </a:solidFill>
                          <a:latin typeface="Tw Cen MT" pitchFamily="34" charset="0"/>
                          <a:ea typeface="Times New Roman"/>
                          <a:cs typeface="Arial" pitchFamily="34" charset="0"/>
                        </a:rPr>
                        <a:t>Quarter Target (3)</a:t>
                      </a:r>
                      <a:endParaRPr lang="en-ZA" sz="14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400" b="1" dirty="0" smtClean="0">
                          <a:solidFill>
                            <a:schemeClr val="tx1"/>
                          </a:solidFill>
                          <a:latin typeface="Tw Cen MT" pitchFamily="34" charset="0"/>
                          <a:ea typeface="Calibri"/>
                          <a:cs typeface="Arial" pitchFamily="34" charset="0"/>
                        </a:rPr>
                        <a:t>Reported</a:t>
                      </a:r>
                      <a:r>
                        <a:rPr lang="en-ZA" sz="1400" b="1" baseline="0" dirty="0" smtClean="0">
                          <a:solidFill>
                            <a:schemeClr val="tx1"/>
                          </a:solidFill>
                          <a:latin typeface="Tw Cen MT" pitchFamily="34" charset="0"/>
                          <a:ea typeface="Calibri"/>
                          <a:cs typeface="Arial" pitchFamily="34" charset="0"/>
                        </a:rPr>
                        <a:t> Progress</a:t>
                      </a:r>
                      <a:endParaRPr lang="en-ZA" sz="14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r>
              <a:tr h="837075">
                <a:tc>
                  <a:txBody>
                    <a:bodyPr/>
                    <a:lstStyle/>
                    <a:p>
                      <a:pPr>
                        <a:lnSpc>
                          <a:spcPct val="115000"/>
                        </a:lnSpc>
                        <a:spcAft>
                          <a:spcPts val="0"/>
                        </a:spcAft>
                      </a:pPr>
                      <a:r>
                        <a:rPr kumimoji="0" lang="en-ZA" sz="1400" kern="1200" dirty="0" smtClean="0">
                          <a:solidFill>
                            <a:schemeClr val="tx1"/>
                          </a:solidFill>
                          <a:effectLst/>
                          <a:latin typeface="Tw Cen MT" panose="020B0602020104020603" pitchFamily="34" charset="0"/>
                          <a:ea typeface="+mn-ea"/>
                          <a:cs typeface="+mn-cs"/>
                        </a:rPr>
                        <a:t>Status quo with regards to existing norms and standards within Public Administration  evaluated</a:t>
                      </a:r>
                      <a:endParaRPr lang="en-ZA" sz="14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marL="0" indent="0">
                        <a:buFont typeface="Arial" panose="020B0604020202020204" pitchFamily="34" charset="0"/>
                        <a:buNone/>
                      </a:pPr>
                      <a:r>
                        <a:rPr kumimoji="0" lang="en-ZA" sz="1400" kern="1200" dirty="0" smtClean="0">
                          <a:solidFill>
                            <a:schemeClr val="tx1"/>
                          </a:solidFill>
                          <a:effectLst/>
                          <a:latin typeface="Tw Cen MT" panose="020B0602020104020603" pitchFamily="34" charset="0"/>
                          <a:ea typeface="+mn-ea"/>
                          <a:cs typeface="+mn-cs"/>
                        </a:rPr>
                        <a:t>The Evaluation Report with regards to existing norms and standards within Public Administration  has been completed in the Eastern Cape Provincial Government</a:t>
                      </a:r>
                      <a:endParaRPr lang="en-ZA" sz="1400" b="0" dirty="0">
                        <a:solidFill>
                          <a:schemeClr val="bg1"/>
                        </a:solidFill>
                        <a:effectLst/>
                        <a:latin typeface="Tw Cen MT" pitchFamily="34" charset="0"/>
                        <a:ea typeface="Calibri"/>
                        <a:cs typeface="Arial" pitchFamily="34" charset="0"/>
                      </a:endParaRPr>
                    </a:p>
                  </a:txBody>
                  <a:tcPr marL="68580" marR="68580" marT="0" marB="0">
                    <a:solidFill>
                      <a:schemeClr val="bg1"/>
                    </a:solidFill>
                  </a:tcPr>
                </a:tc>
              </a:tr>
              <a:tr h="292639">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400" b="1" baseline="0" dirty="0" smtClean="0">
                          <a:solidFill>
                            <a:schemeClr val="tx1"/>
                          </a:solidFill>
                          <a:latin typeface="Tw Cen MT" pitchFamily="34" charset="0"/>
                          <a:ea typeface="Times New Roman"/>
                          <a:cs typeface="Arial" pitchFamily="34" charset="0"/>
                        </a:rPr>
                        <a:t>3</a:t>
                      </a:r>
                      <a:r>
                        <a:rPr lang="en-ZA" sz="1400" b="1" baseline="30000" dirty="0" smtClean="0">
                          <a:solidFill>
                            <a:schemeClr val="tx1"/>
                          </a:solidFill>
                          <a:latin typeface="Tw Cen MT" pitchFamily="34" charset="0"/>
                          <a:ea typeface="Times New Roman"/>
                          <a:cs typeface="Arial" pitchFamily="34" charset="0"/>
                        </a:rPr>
                        <a:t>rd</a:t>
                      </a:r>
                      <a:r>
                        <a:rPr lang="en-ZA" sz="1400" b="1" baseline="0" dirty="0" smtClean="0">
                          <a:solidFill>
                            <a:schemeClr val="tx1"/>
                          </a:solidFill>
                          <a:latin typeface="Tw Cen MT" pitchFamily="34" charset="0"/>
                          <a:ea typeface="Times New Roman"/>
                          <a:cs typeface="Arial" pitchFamily="34" charset="0"/>
                        </a:rPr>
                        <a:t> </a:t>
                      </a:r>
                      <a:r>
                        <a:rPr lang="en-ZA" sz="1400" b="1" dirty="0" smtClean="0">
                          <a:solidFill>
                            <a:schemeClr val="tx1"/>
                          </a:solidFill>
                          <a:latin typeface="Tw Cen MT" pitchFamily="34" charset="0"/>
                          <a:ea typeface="Times New Roman"/>
                          <a:cs typeface="Arial" pitchFamily="34" charset="0"/>
                        </a:rPr>
                        <a:t>Quarter Target (4)</a:t>
                      </a:r>
                      <a:endParaRPr lang="en-ZA" sz="1400" b="1" dirty="0" smtClean="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400" b="1" dirty="0" smtClean="0">
                          <a:solidFill>
                            <a:schemeClr val="tx1"/>
                          </a:solidFill>
                          <a:latin typeface="Tw Cen MT" pitchFamily="34" charset="0"/>
                          <a:ea typeface="Calibri"/>
                          <a:cs typeface="Arial" pitchFamily="34" charset="0"/>
                        </a:rPr>
                        <a:t>Reported</a:t>
                      </a:r>
                      <a:r>
                        <a:rPr lang="en-ZA" sz="1400" b="1" baseline="0" dirty="0" smtClean="0">
                          <a:solidFill>
                            <a:schemeClr val="tx1"/>
                          </a:solidFill>
                          <a:latin typeface="Tw Cen MT" pitchFamily="34" charset="0"/>
                          <a:ea typeface="Calibri"/>
                          <a:cs typeface="Arial" pitchFamily="34" charset="0"/>
                        </a:rPr>
                        <a:t> Progress</a:t>
                      </a:r>
                      <a:endParaRPr lang="en-ZA" sz="1400" b="1" dirty="0" smtClean="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r>
              <a:tr h="1991615">
                <a:tc>
                  <a:txBody>
                    <a:bodyPr/>
                    <a:lstStyle/>
                    <a:p>
                      <a:pPr>
                        <a:lnSpc>
                          <a:spcPct val="115000"/>
                        </a:lnSpc>
                        <a:spcAft>
                          <a:spcPts val="0"/>
                        </a:spcAft>
                      </a:pPr>
                      <a:r>
                        <a:rPr kumimoji="0" lang="en-ZA" sz="1400" kern="1200" dirty="0" smtClean="0">
                          <a:solidFill>
                            <a:schemeClr val="tx1"/>
                          </a:solidFill>
                          <a:effectLst/>
                          <a:latin typeface="Tw Cen MT" panose="020B0602020104020603" pitchFamily="34" charset="0"/>
                          <a:ea typeface="+mn-ea"/>
                          <a:cs typeface="+mn-cs"/>
                        </a:rPr>
                        <a:t>Assessment of the current status quo in relation to how departments (one national department and two provinces) are implementing existing Public Administration Norms and Standards in the areas of Performance Management, HR Planning and Human Resource  commenced </a:t>
                      </a:r>
                      <a:endParaRPr lang="en-ZA" sz="14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marL="0" indent="0">
                        <a:buFont typeface="Arial" panose="020B0604020202020204" pitchFamily="34" charset="0"/>
                        <a:buNone/>
                      </a:pPr>
                      <a:r>
                        <a:rPr kumimoji="0" lang="en-ZA" sz="1400" kern="1200" dirty="0" smtClean="0">
                          <a:solidFill>
                            <a:schemeClr val="tx1"/>
                          </a:solidFill>
                          <a:effectLst/>
                          <a:latin typeface="Tw Cen MT" panose="020B0602020104020603" pitchFamily="34" charset="0"/>
                          <a:ea typeface="+mn-ea"/>
                          <a:cs typeface="+mn-cs"/>
                        </a:rPr>
                        <a:t>A draft report on the commencement of the  assessment  in relation to current status quo on the implementation of public administration norms and standards (PMDS, HRD and HR Planning in the selected departments of the two provincial administration of the Eastern Cape and Northern Cape, as well as the National Department of Public Works</a:t>
                      </a:r>
                      <a:endParaRPr lang="en-ZA" sz="1400" b="0" dirty="0">
                        <a:solidFill>
                          <a:schemeClr val="bg1"/>
                        </a:solidFill>
                        <a:effectLst/>
                        <a:latin typeface="Tw Cen MT" pitchFamily="34" charset="0"/>
                        <a:ea typeface="Calibri"/>
                        <a:cs typeface="Arial" pitchFamily="34" charset="0"/>
                      </a:endParaRPr>
                    </a:p>
                  </a:txBody>
                  <a:tcPr marL="68580" marR="68580" marT="0" marB="0">
                    <a:solidFill>
                      <a:schemeClr val="bg1"/>
                    </a:solidFill>
                  </a:tcPr>
                </a:tc>
              </a:tr>
            </a:tbl>
          </a:graphicData>
        </a:graphic>
      </p:graphicFrame>
      <p:sp>
        <p:nvSpPr>
          <p:cNvPr id="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18</a:t>
            </a:fld>
            <a:endParaRPr lang="en-US" sz="1400" b="0" dirty="0"/>
          </a:p>
        </p:txBody>
      </p:sp>
      <p:sp>
        <p:nvSpPr>
          <p:cNvPr id="7" name="Rectangle 6"/>
          <p:cNvSpPr/>
          <p:nvPr/>
        </p:nvSpPr>
        <p:spPr>
          <a:xfrm>
            <a:off x="1043608" y="0"/>
            <a:ext cx="8100392" cy="830997"/>
          </a:xfrm>
          <a:prstGeom prst="rect">
            <a:avLst/>
          </a:prstGeom>
        </p:spPr>
        <p:txBody>
          <a:bodyPr wrap="square">
            <a:spAutoFit/>
          </a:bodyPr>
          <a:lstStyle/>
          <a:p>
            <a:pPr algn="ctr"/>
            <a:r>
              <a:rPr lang="en-ZA" sz="2400" b="1" dirty="0" smtClean="0">
                <a:solidFill>
                  <a:schemeClr val="accent5">
                    <a:lumMod val="60000"/>
                    <a:lumOff val="40000"/>
                  </a:schemeClr>
                </a:solidFill>
              </a:rPr>
              <a:t>PROGRAMME 2: PR&amp;A (5)</a:t>
            </a:r>
          </a:p>
          <a:p>
            <a:pPr algn="ctr"/>
            <a:r>
              <a:rPr lang="en-ZA" sz="2400" b="1" dirty="0">
                <a:solidFill>
                  <a:schemeClr val="accent4">
                    <a:lumMod val="75000"/>
                  </a:schemeClr>
                </a:solidFill>
              </a:rPr>
              <a:t>2</a:t>
            </a:r>
            <a:r>
              <a:rPr lang="en-ZA" sz="2400" b="1" baseline="30000" dirty="0">
                <a:solidFill>
                  <a:schemeClr val="accent4">
                    <a:lumMod val="75000"/>
                  </a:schemeClr>
                </a:solidFill>
              </a:rPr>
              <a:t>ND</a:t>
            </a:r>
            <a:r>
              <a:rPr lang="en-ZA" sz="2400" b="1" dirty="0">
                <a:solidFill>
                  <a:schemeClr val="accent4">
                    <a:lumMod val="75000"/>
                  </a:schemeClr>
                </a:solidFill>
              </a:rPr>
              <a:t>  </a:t>
            </a:r>
            <a:r>
              <a:rPr lang="en-ZA" sz="2400" b="1" dirty="0" smtClean="0">
                <a:solidFill>
                  <a:schemeClr val="accent4">
                    <a:lumMod val="75000"/>
                  </a:schemeClr>
                </a:solidFill>
              </a:rPr>
              <a:t>&amp; 3</a:t>
            </a:r>
            <a:r>
              <a:rPr lang="en-ZA" sz="2400" b="1" baseline="30000" dirty="0" smtClean="0">
                <a:solidFill>
                  <a:schemeClr val="accent4">
                    <a:lumMod val="75000"/>
                  </a:schemeClr>
                </a:solidFill>
              </a:rPr>
              <a:t>RD</a:t>
            </a:r>
            <a:r>
              <a:rPr lang="en-ZA" sz="2400" b="1" dirty="0">
                <a:solidFill>
                  <a:schemeClr val="accent4">
                    <a:lumMod val="75000"/>
                  </a:schemeClr>
                </a:solidFill>
              </a:rPr>
              <a:t> QUARTER TARGETS ACHIEVED </a:t>
            </a:r>
            <a:endParaRPr lang="en-ZA" sz="2400" b="1" dirty="0"/>
          </a:p>
        </p:txBody>
      </p:sp>
    </p:spTree>
    <p:extLst>
      <p:ext uri="{BB962C8B-B14F-4D97-AF65-F5344CB8AC3E}">
        <p14:creationId xmlns:p14="http://schemas.microsoft.com/office/powerpoint/2010/main" xmlns="" val="31748568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3511893281"/>
              </p:ext>
            </p:extLst>
          </p:nvPr>
        </p:nvGraphicFramePr>
        <p:xfrm>
          <a:off x="1043608" y="1124744"/>
          <a:ext cx="7814102" cy="3066288"/>
        </p:xfrm>
        <a:graphic>
          <a:graphicData uri="http://schemas.openxmlformats.org/drawingml/2006/table">
            <a:tbl>
              <a:tblPr firstRow="1" bandRow="1">
                <a:tableStyleId>{5940675A-B579-460E-94D1-54222C63F5DA}</a:tableStyleId>
              </a:tblPr>
              <a:tblGrid>
                <a:gridCol w="2318899"/>
                <a:gridCol w="5495203"/>
              </a:tblGrid>
              <a:tr h="744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Apply the Draft Public Service Productivity measurement tool in a further 2</a:t>
                      </a:r>
                      <a:r>
                        <a:rPr kumimoji="0" lang="en-ZA" sz="1600" kern="1200" baseline="0" dirty="0" smtClean="0">
                          <a:solidFill>
                            <a:schemeClr val="tx1"/>
                          </a:solidFill>
                          <a:effectLst/>
                          <a:latin typeface="Tw Cen MT" panose="020B0602020104020603" pitchFamily="34" charset="0"/>
                          <a:ea typeface="+mn-ea"/>
                          <a:cs typeface="+mn-cs"/>
                        </a:rPr>
                        <a:t> </a:t>
                      </a:r>
                      <a:r>
                        <a:rPr kumimoji="0" lang="en-ZA" sz="1600" kern="1200" dirty="0" smtClean="0">
                          <a:solidFill>
                            <a:schemeClr val="tx1"/>
                          </a:solidFill>
                          <a:effectLst/>
                          <a:latin typeface="Tw Cen MT" panose="020B0602020104020603" pitchFamily="34" charset="0"/>
                          <a:ea typeface="+mn-ea"/>
                          <a:cs typeface="+mn-cs"/>
                        </a:rPr>
                        <a:t>selected service departments, refine the tools and submit final for approval </a:t>
                      </a:r>
                      <a:endParaRPr lang="en-ZA" sz="1600" b="0" dirty="0">
                        <a:latin typeface="Tw Cen MT" pitchFamily="34" charset="0"/>
                        <a:cs typeface="Arial" pitchFamily="34" charset="0"/>
                      </a:endParaRPr>
                    </a:p>
                  </a:txBody>
                  <a:tcPr>
                    <a:solidFill>
                      <a:schemeClr val="accent2">
                        <a:lumMod val="40000"/>
                        <a:lumOff val="60000"/>
                      </a:schemeClr>
                    </a:solidFill>
                  </a:tcPr>
                </a:tc>
              </a:tr>
              <a:tr h="217607">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3</a:t>
                      </a:r>
                      <a:r>
                        <a:rPr lang="en-ZA" sz="1600" b="1" baseline="30000" dirty="0" smtClean="0">
                          <a:solidFill>
                            <a:schemeClr val="tx1"/>
                          </a:solidFill>
                          <a:latin typeface="Tw Cen MT" pitchFamily="34" charset="0"/>
                          <a:ea typeface="Times New Roman"/>
                          <a:cs typeface="Arial" pitchFamily="34" charset="0"/>
                        </a:rPr>
                        <a:t>rd</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 Target (5)</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r>
              <a:tr h="1589013">
                <a:tc>
                  <a:txBody>
                    <a:bodyPr/>
                    <a:lstStyle/>
                    <a:p>
                      <a:pPr>
                        <a:lnSpc>
                          <a:spcPct val="115000"/>
                        </a:lnSpc>
                        <a:spcAft>
                          <a:spcPts val="0"/>
                        </a:spcAft>
                      </a:pPr>
                      <a:r>
                        <a:rPr kumimoji="0" lang="en-ZA" sz="1600" kern="1200" dirty="0" smtClean="0">
                          <a:solidFill>
                            <a:schemeClr val="tx1"/>
                          </a:solidFill>
                          <a:effectLst/>
                          <a:latin typeface="Tw Cen MT" panose="020B0602020104020603" pitchFamily="34" charset="0"/>
                          <a:ea typeface="+mn-ea"/>
                          <a:cs typeface="+mn-cs"/>
                        </a:rPr>
                        <a:t>Case studies and lessons learnt from the application of the Draft  Public Service Productivity Measurement Tool in the 2 service departments  compiled </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marL="0" indent="0">
                        <a:buFont typeface="Arial" panose="020B0604020202020204" pitchFamily="34" charset="0"/>
                        <a:buNone/>
                      </a:pPr>
                      <a:r>
                        <a:rPr kumimoji="0" lang="en-ZA" sz="1600" kern="1200" dirty="0" smtClean="0">
                          <a:solidFill>
                            <a:schemeClr val="tx1"/>
                          </a:solidFill>
                          <a:effectLst/>
                          <a:latin typeface="Tw Cen MT" panose="020B0602020104020603" pitchFamily="34" charset="0"/>
                          <a:ea typeface="+mn-ea"/>
                          <a:cs typeface="+mn-cs"/>
                        </a:rPr>
                        <a:t>Productivity Assessments in two departments (Limpopo  Social Development as well as Rural Development &amp; Land Reform) have been conducted as per the Draft</a:t>
                      </a:r>
                      <a:r>
                        <a:rPr kumimoji="0" lang="en-ZA" sz="1600" kern="1200" baseline="0" dirty="0" smtClean="0">
                          <a:solidFill>
                            <a:schemeClr val="tx1"/>
                          </a:solidFill>
                          <a:effectLst/>
                          <a:latin typeface="Tw Cen MT" panose="020B0602020104020603" pitchFamily="34" charset="0"/>
                          <a:ea typeface="+mn-ea"/>
                          <a:cs typeface="+mn-cs"/>
                        </a:rPr>
                        <a:t> </a:t>
                      </a:r>
                      <a:r>
                        <a:rPr kumimoji="0" lang="en-ZA" sz="1600" kern="1200" dirty="0" smtClean="0">
                          <a:solidFill>
                            <a:schemeClr val="tx1"/>
                          </a:solidFill>
                          <a:effectLst/>
                          <a:latin typeface="Tw Cen MT" panose="020B0602020104020603" pitchFamily="34" charset="0"/>
                          <a:ea typeface="+mn-ea"/>
                          <a:cs typeface="+mn-cs"/>
                        </a:rPr>
                        <a:t>Public Service Productivity Measurement Tool and case studies have been compiled</a:t>
                      </a:r>
                      <a:endParaRPr lang="en-ZA" sz="1600" b="0" dirty="0">
                        <a:solidFill>
                          <a:schemeClr val="bg1"/>
                        </a:solidFill>
                        <a:effectLst/>
                        <a:latin typeface="Tw Cen MT" pitchFamily="34" charset="0"/>
                        <a:ea typeface="Calibri"/>
                        <a:cs typeface="Arial" pitchFamily="34" charset="0"/>
                      </a:endParaRPr>
                    </a:p>
                  </a:txBody>
                  <a:tcPr marL="68580" marR="68580" marT="0" marB="0">
                    <a:solidFill>
                      <a:schemeClr val="bg1"/>
                    </a:solidFill>
                  </a:tcPr>
                </a:tc>
              </a:tr>
            </a:tbl>
          </a:graphicData>
        </a:graphic>
      </p:graphicFrame>
      <p:sp>
        <p:nvSpPr>
          <p:cNvPr id="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19</a:t>
            </a:fld>
            <a:endParaRPr lang="en-US" sz="1400" b="0" dirty="0"/>
          </a:p>
        </p:txBody>
      </p:sp>
      <p:sp>
        <p:nvSpPr>
          <p:cNvPr id="7" name="Rectangle 6"/>
          <p:cNvSpPr/>
          <p:nvPr/>
        </p:nvSpPr>
        <p:spPr>
          <a:xfrm>
            <a:off x="1043608" y="0"/>
            <a:ext cx="8100392" cy="830997"/>
          </a:xfrm>
          <a:prstGeom prst="rect">
            <a:avLst/>
          </a:prstGeom>
        </p:spPr>
        <p:txBody>
          <a:bodyPr wrap="square">
            <a:spAutoFit/>
          </a:bodyPr>
          <a:lstStyle/>
          <a:p>
            <a:pPr algn="ctr"/>
            <a:r>
              <a:rPr lang="en-ZA" sz="2400" b="1" dirty="0" smtClean="0">
                <a:solidFill>
                  <a:schemeClr val="accent5">
                    <a:lumMod val="60000"/>
                    <a:lumOff val="40000"/>
                  </a:schemeClr>
                </a:solidFill>
              </a:rPr>
              <a:t>PROGRAMME 2: PR&amp;A (6)</a:t>
            </a:r>
          </a:p>
          <a:p>
            <a:pPr algn="ctr"/>
            <a:r>
              <a:rPr lang="en-ZA" sz="2400" b="1" dirty="0">
                <a:solidFill>
                  <a:schemeClr val="accent4">
                    <a:lumMod val="75000"/>
                  </a:schemeClr>
                </a:solidFill>
              </a:rPr>
              <a:t>2</a:t>
            </a:r>
            <a:r>
              <a:rPr lang="en-ZA" sz="2400" b="1" baseline="30000" dirty="0">
                <a:solidFill>
                  <a:schemeClr val="accent4">
                    <a:lumMod val="75000"/>
                  </a:schemeClr>
                </a:solidFill>
              </a:rPr>
              <a:t>ND</a:t>
            </a:r>
            <a:r>
              <a:rPr lang="en-ZA" sz="2400" b="1" dirty="0">
                <a:solidFill>
                  <a:schemeClr val="accent4">
                    <a:lumMod val="75000"/>
                  </a:schemeClr>
                </a:solidFill>
              </a:rPr>
              <a:t>  </a:t>
            </a:r>
            <a:r>
              <a:rPr lang="en-ZA" sz="2400" b="1" dirty="0" smtClean="0">
                <a:solidFill>
                  <a:schemeClr val="accent4">
                    <a:lumMod val="75000"/>
                  </a:schemeClr>
                </a:solidFill>
              </a:rPr>
              <a:t>&amp; 3</a:t>
            </a:r>
            <a:r>
              <a:rPr lang="en-ZA" sz="2400" b="1" baseline="30000" dirty="0" smtClean="0">
                <a:solidFill>
                  <a:schemeClr val="accent4">
                    <a:lumMod val="75000"/>
                  </a:schemeClr>
                </a:solidFill>
              </a:rPr>
              <a:t>RD</a:t>
            </a:r>
            <a:r>
              <a:rPr lang="en-ZA" sz="2400" b="1" dirty="0">
                <a:solidFill>
                  <a:schemeClr val="accent4">
                    <a:lumMod val="75000"/>
                  </a:schemeClr>
                </a:solidFill>
              </a:rPr>
              <a:t> QUARTER TARGETS ACHIEVED </a:t>
            </a:r>
            <a:endParaRPr lang="en-ZA" sz="2400" b="1" dirty="0"/>
          </a:p>
        </p:txBody>
      </p:sp>
    </p:spTree>
    <p:extLst>
      <p:ext uri="{BB962C8B-B14F-4D97-AF65-F5344CB8AC3E}">
        <p14:creationId xmlns:p14="http://schemas.microsoft.com/office/powerpoint/2010/main" xmlns="" val="31748568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943" y="0"/>
            <a:ext cx="7810602" cy="720080"/>
          </a:xfrm>
        </p:spPr>
        <p:txBody>
          <a:bodyPr>
            <a:normAutofit/>
          </a:bodyPr>
          <a:lstStyle/>
          <a:p>
            <a:pPr algn="ctr"/>
            <a:r>
              <a:rPr lang="en-ZA" sz="2400" b="1" dirty="0" smtClean="0">
                <a:solidFill>
                  <a:schemeClr val="accent5"/>
                </a:solidFill>
              </a:rPr>
              <a:t>INTRODUCTION</a:t>
            </a:r>
            <a:endParaRPr lang="en-ZA" sz="2400" b="1" dirty="0">
              <a:solidFill>
                <a:schemeClr val="accent5"/>
              </a:solidFill>
            </a:endParaRPr>
          </a:p>
        </p:txBody>
      </p:sp>
      <p:sp>
        <p:nvSpPr>
          <p:cNvPr id="3" name="Content Placeholder 2"/>
          <p:cNvSpPr>
            <a:spLocks noGrp="1"/>
          </p:cNvSpPr>
          <p:nvPr>
            <p:ph idx="1"/>
          </p:nvPr>
        </p:nvSpPr>
        <p:spPr>
          <a:xfrm>
            <a:off x="986739" y="692696"/>
            <a:ext cx="8157261" cy="5805264"/>
          </a:xfrm>
        </p:spPr>
        <p:txBody>
          <a:bodyPr>
            <a:normAutofit/>
          </a:bodyPr>
          <a:lstStyle/>
          <a:p>
            <a:pPr>
              <a:buClrTx/>
              <a:buSzPct val="100000"/>
              <a:buFont typeface="Arial" panose="020B0604020202020204" pitchFamily="34" charset="0"/>
              <a:buChar char="•"/>
            </a:pPr>
            <a:r>
              <a:rPr lang="en-ZA" sz="1600" dirty="0" smtClean="0">
                <a:latin typeface="Tw Cen MT" panose="020B0602020104020603" pitchFamily="34" charset="0"/>
              </a:rPr>
              <a:t>This presentation reflects the performance report on the implementation of the 2016/17 Annual Performance Plan (APP) during the 2</a:t>
            </a:r>
            <a:r>
              <a:rPr lang="en-ZA" sz="1600" baseline="30000" dirty="0" smtClean="0">
                <a:latin typeface="Tw Cen MT" panose="020B0602020104020603" pitchFamily="34" charset="0"/>
              </a:rPr>
              <a:t>nd</a:t>
            </a:r>
            <a:r>
              <a:rPr lang="en-ZA" sz="1600" dirty="0" smtClean="0">
                <a:latin typeface="Tw Cen MT" panose="020B0602020104020603" pitchFamily="34" charset="0"/>
              </a:rPr>
              <a:t> and 3</a:t>
            </a:r>
            <a:r>
              <a:rPr lang="en-ZA" sz="1600" baseline="30000" dirty="0" smtClean="0">
                <a:latin typeface="Tw Cen MT" panose="020B0602020104020603" pitchFamily="34" charset="0"/>
              </a:rPr>
              <a:t>rd</a:t>
            </a:r>
            <a:r>
              <a:rPr lang="en-ZA" sz="1600" dirty="0" smtClean="0">
                <a:latin typeface="Tw Cen MT" panose="020B0602020104020603" pitchFamily="34" charset="0"/>
              </a:rPr>
              <a:t> quarters of the financial year.</a:t>
            </a:r>
          </a:p>
          <a:p>
            <a:pPr marL="82296" indent="0">
              <a:buSzPct val="100000"/>
              <a:buNone/>
            </a:pPr>
            <a:endParaRPr lang="en-ZA" sz="1600" dirty="0">
              <a:latin typeface="Tw Cen MT" panose="020B0602020104020603" pitchFamily="34" charset="0"/>
            </a:endParaRPr>
          </a:p>
          <a:p>
            <a:pPr>
              <a:buClrTx/>
              <a:buSzPct val="100000"/>
              <a:buFont typeface="Arial" panose="020B0604020202020204" pitchFamily="34" charset="0"/>
              <a:buChar char="•"/>
            </a:pPr>
            <a:r>
              <a:rPr lang="en-ZA" sz="1600" dirty="0" smtClean="0">
                <a:latin typeface="Tw Cen MT" panose="020B0602020104020603" pitchFamily="34" charset="0"/>
              </a:rPr>
              <a:t>The quarterly reports were verified by the Department’s Internal Audit Unit.</a:t>
            </a:r>
          </a:p>
          <a:p>
            <a:pPr marL="82296" indent="0">
              <a:buClrTx/>
              <a:buSzPct val="100000"/>
              <a:buNone/>
            </a:pPr>
            <a:endParaRPr lang="en-ZA" sz="1600" dirty="0">
              <a:latin typeface="Tw Cen MT" panose="020B0602020104020603" pitchFamily="34" charset="0"/>
            </a:endParaRPr>
          </a:p>
          <a:p>
            <a:pPr>
              <a:buClrTx/>
              <a:buSzPct val="100000"/>
              <a:buFont typeface="Arial" panose="020B0604020202020204" pitchFamily="34" charset="0"/>
              <a:buChar char="•"/>
            </a:pPr>
            <a:r>
              <a:rPr lang="en-ZA" sz="1600" dirty="0" smtClean="0">
                <a:latin typeface="Tw Cen MT" panose="020B0602020104020603" pitchFamily="34" charset="0"/>
              </a:rPr>
              <a:t>In instances were targets were not achieved, progress on the proposed corrective measures was monitored on a monthly basis to ensure implementation.</a:t>
            </a:r>
          </a:p>
          <a:p>
            <a:pPr marL="82296" indent="0">
              <a:buClrTx/>
              <a:buSzPct val="100000"/>
              <a:buNone/>
            </a:pPr>
            <a:endParaRPr lang="en-ZA" sz="1600" dirty="0" smtClean="0">
              <a:latin typeface="Tw Cen MT" panose="020B0602020104020603" pitchFamily="34" charset="0"/>
            </a:endParaRPr>
          </a:p>
          <a:p>
            <a:pPr>
              <a:buClrTx/>
              <a:buSzPct val="100000"/>
              <a:buFont typeface="Arial" panose="020B0604020202020204" pitchFamily="34" charset="0"/>
              <a:buChar char="•"/>
            </a:pPr>
            <a:r>
              <a:rPr lang="en-ZA" sz="1600" dirty="0" smtClean="0">
                <a:latin typeface="Tw Cen MT" panose="020B0602020104020603" pitchFamily="34" charset="0"/>
              </a:rPr>
              <a:t>At the end of the 2</a:t>
            </a:r>
            <a:r>
              <a:rPr lang="en-ZA" sz="1600" baseline="30000" dirty="0" smtClean="0">
                <a:latin typeface="Tw Cen MT" panose="020B0602020104020603" pitchFamily="34" charset="0"/>
              </a:rPr>
              <a:t>nd</a:t>
            </a:r>
            <a:r>
              <a:rPr lang="en-ZA" sz="1600" dirty="0" smtClean="0">
                <a:latin typeface="Tw Cen MT" panose="020B0602020104020603" pitchFamily="34" charset="0"/>
              </a:rPr>
              <a:t> quarter (September 2016), there were 5 targets that were not achieved but subsequently, all were achieved during the 3</a:t>
            </a:r>
            <a:r>
              <a:rPr lang="en-ZA" sz="1600" baseline="30000" dirty="0" smtClean="0">
                <a:latin typeface="Tw Cen MT" panose="020B0602020104020603" pitchFamily="34" charset="0"/>
              </a:rPr>
              <a:t>rd</a:t>
            </a:r>
            <a:r>
              <a:rPr lang="en-ZA" sz="1600" dirty="0" smtClean="0">
                <a:latin typeface="Tw Cen MT" panose="020B0602020104020603" pitchFamily="34" charset="0"/>
              </a:rPr>
              <a:t> quarter. </a:t>
            </a:r>
          </a:p>
          <a:p>
            <a:pPr>
              <a:buClrTx/>
              <a:buSzPct val="100000"/>
              <a:buFont typeface="Arial" panose="020B0604020202020204" pitchFamily="34" charset="0"/>
              <a:buChar char="•"/>
            </a:pPr>
            <a:endParaRPr lang="en-ZA" sz="1600" dirty="0">
              <a:solidFill>
                <a:srgbClr val="FF0000"/>
              </a:solidFill>
              <a:latin typeface="Tw Cen MT" panose="020B0602020104020603" pitchFamily="34" charset="0"/>
            </a:endParaRPr>
          </a:p>
          <a:p>
            <a:pPr>
              <a:buClrTx/>
              <a:buSzPct val="100000"/>
              <a:buFont typeface="Arial" panose="020B0604020202020204" pitchFamily="34" charset="0"/>
              <a:buChar char="•"/>
            </a:pPr>
            <a:r>
              <a:rPr lang="en-ZA" sz="1600" dirty="0" smtClean="0">
                <a:latin typeface="Tw Cen MT" panose="020B0602020104020603" pitchFamily="34" charset="0"/>
              </a:rPr>
              <a:t>At the end of the 3</a:t>
            </a:r>
            <a:r>
              <a:rPr lang="en-ZA" sz="1600" baseline="30000" dirty="0" smtClean="0">
                <a:latin typeface="Tw Cen MT" panose="020B0602020104020603" pitchFamily="34" charset="0"/>
              </a:rPr>
              <a:t>rd</a:t>
            </a:r>
            <a:r>
              <a:rPr lang="en-ZA" sz="1600" dirty="0" smtClean="0">
                <a:latin typeface="Tw Cen MT" panose="020B0602020104020603" pitchFamily="34" charset="0"/>
              </a:rPr>
              <a:t> quarter (December 2016), there were 2 targets that were not achieved. As at 30 January 2017, 1 target was achieved and 1 target was still not achieved.</a:t>
            </a:r>
          </a:p>
          <a:p>
            <a:pPr marL="82296" indent="0">
              <a:buClrTx/>
              <a:buSzPct val="100000"/>
              <a:buNone/>
            </a:pPr>
            <a:endParaRPr lang="en-ZA" sz="1600" dirty="0">
              <a:latin typeface="Tw Cen MT" panose="020B0602020104020603" pitchFamily="34" charset="0"/>
            </a:endParaRPr>
          </a:p>
          <a:p>
            <a:pPr>
              <a:buClrTx/>
              <a:buSzPct val="100000"/>
              <a:buFont typeface="Arial" panose="020B0604020202020204" pitchFamily="34" charset="0"/>
              <a:buChar char="•"/>
            </a:pPr>
            <a:r>
              <a:rPr lang="en-US" sz="1600" u="sng" dirty="0">
                <a:latin typeface="Tw Cen MT" panose="020B0602020104020603" pitchFamily="34" charset="0"/>
              </a:rPr>
              <a:t>Rating of </a:t>
            </a:r>
            <a:r>
              <a:rPr lang="en-US" sz="1600" u="sng" dirty="0" smtClean="0">
                <a:latin typeface="Tw Cen MT" panose="020B0602020104020603" pitchFamily="34" charset="0"/>
              </a:rPr>
              <a:t>Performance:</a:t>
            </a:r>
            <a:endParaRPr lang="en-US" sz="1600" b="1" dirty="0">
              <a:solidFill>
                <a:schemeClr val="accent5">
                  <a:lumMod val="60000"/>
                  <a:lumOff val="40000"/>
                </a:schemeClr>
              </a:solidFill>
            </a:endParaRPr>
          </a:p>
          <a:p>
            <a:pPr marL="82296" indent="0">
              <a:buNone/>
            </a:pPr>
            <a:endParaRPr lang="en-US" sz="1600" b="1" dirty="0">
              <a:solidFill>
                <a:schemeClr val="accent5">
                  <a:lumMod val="60000"/>
                  <a:lumOff val="40000"/>
                </a:schemeClr>
              </a:solidFill>
            </a:endParaRPr>
          </a:p>
          <a:p>
            <a:pPr marL="82296" indent="0">
              <a:buNone/>
            </a:pPr>
            <a:endParaRPr lang="en-ZA" sz="1600" dirty="0"/>
          </a:p>
        </p:txBody>
      </p:sp>
      <p:graphicFrame>
        <p:nvGraphicFramePr>
          <p:cNvPr id="4" name="Table 3"/>
          <p:cNvGraphicFramePr>
            <a:graphicFrameLocks noGrp="1"/>
          </p:cNvGraphicFramePr>
          <p:nvPr>
            <p:extLst>
              <p:ext uri="{D42A27DB-BD31-4B8C-83A1-F6EECF244321}">
                <p14:modId xmlns:p14="http://schemas.microsoft.com/office/powerpoint/2010/main" xmlns="" val="351815004"/>
              </p:ext>
            </p:extLst>
          </p:nvPr>
        </p:nvGraphicFramePr>
        <p:xfrm>
          <a:off x="1403648" y="5301208"/>
          <a:ext cx="6096000" cy="1158240"/>
        </p:xfrm>
        <a:graphic>
          <a:graphicData uri="http://schemas.openxmlformats.org/drawingml/2006/table">
            <a:tbl>
              <a:tblPr firstRow="1" bandRow="1">
                <a:tableStyleId>{5940675A-B579-460E-94D1-54222C63F5DA}</a:tableStyleId>
              </a:tblPr>
              <a:tblGrid>
                <a:gridCol w="2133600"/>
                <a:gridCol w="39624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w Cen MT" panose="020B0602020104020603" pitchFamily="34" charset="0"/>
                        </a:rPr>
                        <a:t>Achieved  </a:t>
                      </a:r>
                      <a:endParaRPr lang="en-US" sz="1600" dirty="0" smtClean="0">
                        <a:solidFill>
                          <a:schemeClr val="bg1">
                            <a:lumMod val="95000"/>
                          </a:schemeClr>
                        </a:solidFill>
                        <a:latin typeface="Tw Cen MT" panose="020B0602020104020603" pitchFamily="34" charset="0"/>
                      </a:endParaRPr>
                    </a:p>
                  </a:txBody>
                  <a:tcPr>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w Cen MT" panose="020B0602020104020603" pitchFamily="34" charset="0"/>
                        </a:rPr>
                        <a:t>The planned quarterly targets have been achieved   </a:t>
                      </a:r>
                    </a:p>
                  </a:txBody>
                  <a:tcPr>
                    <a:solidFill>
                      <a:schemeClr val="bg2"/>
                    </a:solidFill>
                  </a:tcPr>
                </a:tc>
              </a:tr>
              <a:tr h="370840">
                <a:tc>
                  <a:txBody>
                    <a:bodyPr/>
                    <a:lstStyle/>
                    <a:p>
                      <a:r>
                        <a:rPr lang="en-US" sz="1600" dirty="0" smtClean="0">
                          <a:solidFill>
                            <a:schemeClr val="bg1"/>
                          </a:solidFill>
                          <a:latin typeface="Tw Cen MT" panose="020B0602020104020603" pitchFamily="34" charset="0"/>
                        </a:rPr>
                        <a:t>Not achieved</a:t>
                      </a:r>
                    </a:p>
                    <a:p>
                      <a:r>
                        <a:rPr lang="en-US" sz="1600" dirty="0" smtClean="0">
                          <a:latin typeface="Tw Cen MT" panose="020B0602020104020603" pitchFamily="34" charset="0"/>
                        </a:rPr>
                        <a:t> </a:t>
                      </a:r>
                    </a:p>
                  </a:txBody>
                  <a:tcPr>
                    <a:solidFill>
                      <a:srgbClr val="C0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w Cen MT" panose="020B0602020104020603" pitchFamily="34" charset="0"/>
                        </a:rPr>
                        <a:t>The planned quarterly targets have  not been achieved </a:t>
                      </a:r>
                    </a:p>
                  </a:txBody>
                  <a:tcPr>
                    <a:solidFill>
                      <a:schemeClr val="bg2"/>
                    </a:solidFill>
                  </a:tcPr>
                </a:tc>
              </a:tr>
            </a:tbl>
          </a:graphicData>
        </a:graphic>
      </p:graphicFrame>
      <p:sp>
        <p:nvSpPr>
          <p:cNvPr id="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2</a:t>
            </a:fld>
            <a:endParaRPr lang="en-US" sz="1400" b="0" dirty="0"/>
          </a:p>
        </p:txBody>
      </p:sp>
    </p:spTree>
    <p:extLst>
      <p:ext uri="{BB962C8B-B14F-4D97-AF65-F5344CB8AC3E}">
        <p14:creationId xmlns:p14="http://schemas.microsoft.com/office/powerpoint/2010/main" xmlns="" val="16828026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2263455303"/>
              </p:ext>
            </p:extLst>
          </p:nvPr>
        </p:nvGraphicFramePr>
        <p:xfrm>
          <a:off x="1056702" y="1052736"/>
          <a:ext cx="7835778" cy="3944112"/>
        </p:xfrm>
        <a:graphic>
          <a:graphicData uri="http://schemas.openxmlformats.org/drawingml/2006/table">
            <a:tbl>
              <a:tblPr firstRow="1" bandRow="1">
                <a:tableStyleId>{5940675A-B579-460E-94D1-54222C63F5DA}</a:tableStyleId>
              </a:tblPr>
              <a:tblGrid>
                <a:gridCol w="2325331"/>
                <a:gridCol w="5510447"/>
              </a:tblGrid>
              <a:tr h="5508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Refine  the current Public Administration OFA tool and submit for approval </a:t>
                      </a:r>
                      <a:endParaRPr lang="en-ZA" sz="1600" b="0" i="0" dirty="0" smtClean="0">
                        <a:latin typeface="Tw Cen MT" pitchFamily="34" charset="0"/>
                        <a:ea typeface="Calibri"/>
                        <a:cs typeface="Times New Roman"/>
                      </a:endParaRPr>
                    </a:p>
                  </a:txBody>
                  <a:tcPr>
                    <a:solidFill>
                      <a:schemeClr val="accent2">
                        <a:lumMod val="40000"/>
                        <a:lumOff val="60000"/>
                      </a:schemeClr>
                    </a:solidFill>
                  </a:tcPr>
                </a:tc>
              </a:tr>
              <a:tr h="217607">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2</a:t>
                      </a:r>
                      <a:r>
                        <a:rPr lang="en-ZA" sz="1600" b="1" baseline="30000" dirty="0" smtClean="0">
                          <a:solidFill>
                            <a:schemeClr val="tx1"/>
                          </a:solidFill>
                          <a:latin typeface="Tw Cen MT" pitchFamily="34" charset="0"/>
                          <a:ea typeface="Times New Roman"/>
                          <a:cs typeface="Arial" pitchFamily="34" charset="0"/>
                        </a:rPr>
                        <a:t>nd</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Target (4)</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r>
              <a:tr h="217607">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1</a:t>
                      </a:r>
                      <a:r>
                        <a:rPr kumimoji="0" lang="en-ZA" sz="1600" kern="1200" baseline="30000" dirty="0" smtClean="0">
                          <a:solidFill>
                            <a:schemeClr val="tx1"/>
                          </a:solidFill>
                          <a:effectLst/>
                          <a:latin typeface="Tw Cen MT" panose="020B0602020104020603" pitchFamily="34" charset="0"/>
                          <a:ea typeface="+mn-ea"/>
                          <a:cs typeface="+mn-cs"/>
                        </a:rPr>
                        <a:t>st</a:t>
                      </a:r>
                      <a:r>
                        <a:rPr kumimoji="0" lang="en-ZA" sz="1600" kern="1200" dirty="0" smtClean="0">
                          <a:solidFill>
                            <a:schemeClr val="tx1"/>
                          </a:solidFill>
                          <a:effectLst/>
                          <a:latin typeface="Tw Cen MT" panose="020B0602020104020603" pitchFamily="34" charset="0"/>
                          <a:ea typeface="+mn-ea"/>
                          <a:cs typeface="+mn-cs"/>
                        </a:rPr>
                        <a:t> draft  of the re- designed Public Administration OFA tool developed for consultation</a:t>
                      </a:r>
                      <a:endParaRPr lang="en-ZA" sz="1600" b="1" i="0" dirty="0" smtClean="0">
                        <a:solidFill>
                          <a:srgbClr val="C00000"/>
                        </a:solidFill>
                        <a:latin typeface="Tw Cen MT" pitchFamily="34" charset="0"/>
                        <a:ea typeface="Calibri"/>
                        <a:cs typeface="Times New Roman"/>
                      </a:endParaRPr>
                    </a:p>
                  </a:txBody>
                  <a:tcPr marL="68580" marR="68580" marT="0" marB="0">
                    <a:solidFill>
                      <a:schemeClr val="bg1"/>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kern="1200" dirty="0" smtClean="0">
                          <a:solidFill>
                            <a:schemeClr val="tx1"/>
                          </a:solidFill>
                          <a:effectLst/>
                          <a:latin typeface="Tw Cen MT" panose="020B0602020104020603" pitchFamily="34" charset="0"/>
                          <a:ea typeface="+mn-ea"/>
                          <a:cs typeface="+mn-cs"/>
                        </a:rPr>
                        <a:t>The 1</a:t>
                      </a:r>
                      <a:r>
                        <a:rPr kumimoji="0" lang="en-US" sz="1600" kern="1200" baseline="30000" dirty="0" smtClean="0">
                          <a:solidFill>
                            <a:schemeClr val="tx1"/>
                          </a:solidFill>
                          <a:effectLst/>
                          <a:latin typeface="Tw Cen MT" panose="020B0602020104020603" pitchFamily="34" charset="0"/>
                          <a:ea typeface="+mn-ea"/>
                          <a:cs typeface="+mn-cs"/>
                        </a:rPr>
                        <a:t>st</a:t>
                      </a:r>
                      <a:r>
                        <a:rPr kumimoji="0" lang="en-US" sz="1600" kern="1200" dirty="0" smtClean="0">
                          <a:solidFill>
                            <a:schemeClr val="tx1"/>
                          </a:solidFill>
                          <a:effectLst/>
                          <a:latin typeface="Tw Cen MT" panose="020B0602020104020603" pitchFamily="34" charset="0"/>
                          <a:ea typeface="+mn-ea"/>
                          <a:cs typeface="+mn-cs"/>
                        </a:rPr>
                        <a:t> draft of the re-designed Public Administration OFA has been developed for consultation, with separate documents containing </a:t>
                      </a:r>
                      <a:r>
                        <a:rPr kumimoji="0" lang="en-US" sz="1600" kern="1200" dirty="0" err="1" smtClean="0">
                          <a:solidFill>
                            <a:schemeClr val="tx1"/>
                          </a:solidFill>
                          <a:effectLst/>
                          <a:latin typeface="Tw Cen MT" panose="020B0602020104020603" pitchFamily="34" charset="0"/>
                          <a:ea typeface="+mn-ea"/>
                          <a:cs typeface="+mn-cs"/>
                        </a:rPr>
                        <a:t>organisational</a:t>
                      </a:r>
                      <a:r>
                        <a:rPr kumimoji="0" lang="en-US" sz="1600" kern="1200" dirty="0" smtClean="0">
                          <a:solidFill>
                            <a:schemeClr val="tx1"/>
                          </a:solidFill>
                          <a:effectLst/>
                          <a:latin typeface="Tw Cen MT" panose="020B0602020104020603" pitchFamily="34" charset="0"/>
                          <a:ea typeface="+mn-ea"/>
                          <a:cs typeface="+mn-cs"/>
                        </a:rPr>
                        <a:t> functionality indicators as well as indicators for institutional functionality</a:t>
                      </a:r>
                      <a:endParaRPr kumimoji="0" lang="en-ZA" sz="1600" kern="1200" dirty="0" smtClean="0">
                        <a:solidFill>
                          <a:schemeClr val="tx1"/>
                        </a:solidFill>
                        <a:effectLst/>
                        <a:latin typeface="Tw Cen MT" panose="020B0602020104020603" pitchFamily="34" charset="0"/>
                        <a:ea typeface="+mn-ea"/>
                        <a:cs typeface="+mn-cs"/>
                      </a:endParaRPr>
                    </a:p>
                  </a:txBody>
                  <a:tcPr marL="68580" marR="68580" marT="0" marB="0">
                    <a:solidFill>
                      <a:schemeClr val="bg1"/>
                    </a:solidFill>
                  </a:tcPr>
                </a:tc>
              </a:tr>
              <a:tr h="217607">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3</a:t>
                      </a:r>
                      <a:r>
                        <a:rPr lang="en-ZA" sz="1600" b="1" baseline="30000" dirty="0" smtClean="0">
                          <a:solidFill>
                            <a:schemeClr val="tx1"/>
                          </a:solidFill>
                          <a:latin typeface="Tw Cen MT" pitchFamily="34" charset="0"/>
                          <a:ea typeface="Times New Roman"/>
                          <a:cs typeface="Arial" pitchFamily="34" charset="0"/>
                        </a:rPr>
                        <a:t>rd</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 Target (6)</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r>
              <a:tr h="1589013">
                <a:tc>
                  <a:txBody>
                    <a:bodyPr/>
                    <a:lstStyle/>
                    <a:p>
                      <a:pPr>
                        <a:lnSpc>
                          <a:spcPct val="115000"/>
                        </a:lnSpc>
                        <a:spcAft>
                          <a:spcPts val="0"/>
                        </a:spcAft>
                      </a:pPr>
                      <a:r>
                        <a:rPr kumimoji="0" lang="en-ZA" sz="1600" kern="1200" dirty="0" smtClean="0">
                          <a:solidFill>
                            <a:schemeClr val="tx1"/>
                          </a:solidFill>
                          <a:effectLst/>
                          <a:latin typeface="Tw Cen MT" panose="020B0602020104020603" pitchFamily="34" charset="0"/>
                          <a:ea typeface="+mn-ea"/>
                          <a:cs typeface="+mn-cs"/>
                        </a:rPr>
                        <a:t>1</a:t>
                      </a:r>
                      <a:r>
                        <a:rPr kumimoji="0" lang="en-ZA" sz="1600" kern="1200" baseline="30000" dirty="0" smtClean="0">
                          <a:solidFill>
                            <a:schemeClr val="tx1"/>
                          </a:solidFill>
                          <a:effectLst/>
                          <a:latin typeface="Tw Cen MT" panose="020B0602020104020603" pitchFamily="34" charset="0"/>
                          <a:ea typeface="+mn-ea"/>
                          <a:cs typeface="+mn-cs"/>
                        </a:rPr>
                        <a:t>st</a:t>
                      </a:r>
                      <a:r>
                        <a:rPr kumimoji="0" lang="en-ZA" sz="1600" kern="1200" dirty="0" smtClean="0">
                          <a:solidFill>
                            <a:schemeClr val="tx1"/>
                          </a:solidFill>
                          <a:effectLst/>
                          <a:latin typeface="Tw Cen MT" panose="020B0602020104020603" pitchFamily="34" charset="0"/>
                          <a:ea typeface="+mn-ea"/>
                          <a:cs typeface="+mn-cs"/>
                        </a:rPr>
                        <a:t> draft  of  the re- designed Public Administration OFA  tool consulted on with national and provincial departments</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marL="0" indent="0">
                        <a:buFont typeface="Arial" panose="020B0604020202020204" pitchFamily="34" charset="0"/>
                        <a:buNone/>
                      </a:pPr>
                      <a:r>
                        <a:rPr kumimoji="0" lang="en-ZA" sz="1600" kern="1200" dirty="0" smtClean="0">
                          <a:solidFill>
                            <a:schemeClr val="tx1"/>
                          </a:solidFill>
                          <a:effectLst/>
                          <a:latin typeface="Tw Cen MT" panose="020B0602020104020603" pitchFamily="34" charset="0"/>
                          <a:ea typeface="+mn-ea"/>
                          <a:cs typeface="+mn-cs"/>
                        </a:rPr>
                        <a:t>The 1</a:t>
                      </a:r>
                      <a:r>
                        <a:rPr kumimoji="0" lang="en-ZA" sz="1600" kern="1200" baseline="30000" dirty="0" smtClean="0">
                          <a:solidFill>
                            <a:schemeClr val="tx1"/>
                          </a:solidFill>
                          <a:effectLst/>
                          <a:latin typeface="Tw Cen MT" panose="020B0602020104020603" pitchFamily="34" charset="0"/>
                          <a:ea typeface="+mn-ea"/>
                          <a:cs typeface="+mn-cs"/>
                        </a:rPr>
                        <a:t>st</a:t>
                      </a:r>
                      <a:r>
                        <a:rPr kumimoji="0" lang="en-ZA" sz="1600" kern="1200" baseline="0" dirty="0" smtClean="0">
                          <a:solidFill>
                            <a:schemeClr val="tx1"/>
                          </a:solidFill>
                          <a:effectLst/>
                          <a:latin typeface="Tw Cen MT" panose="020B0602020104020603" pitchFamily="34" charset="0"/>
                          <a:ea typeface="+mn-ea"/>
                          <a:cs typeface="+mn-cs"/>
                        </a:rPr>
                        <a:t> </a:t>
                      </a:r>
                      <a:r>
                        <a:rPr kumimoji="0" lang="en-ZA" sz="1600" kern="1200" dirty="0" smtClean="0">
                          <a:solidFill>
                            <a:schemeClr val="tx1"/>
                          </a:solidFill>
                          <a:effectLst/>
                          <a:latin typeface="Tw Cen MT" panose="020B0602020104020603" pitchFamily="34" charset="0"/>
                          <a:ea typeface="+mn-ea"/>
                          <a:cs typeface="+mn-cs"/>
                        </a:rPr>
                        <a:t>draft of the re-designed Public Administration</a:t>
                      </a:r>
                      <a:r>
                        <a:rPr kumimoji="0" lang="en-ZA" sz="1600" kern="1200" baseline="0" dirty="0" smtClean="0">
                          <a:solidFill>
                            <a:schemeClr val="tx1"/>
                          </a:solidFill>
                          <a:effectLst/>
                          <a:latin typeface="Tw Cen MT" panose="020B0602020104020603" pitchFamily="34" charset="0"/>
                          <a:ea typeface="+mn-ea"/>
                          <a:cs typeface="+mn-cs"/>
                        </a:rPr>
                        <a:t> </a:t>
                      </a:r>
                      <a:r>
                        <a:rPr kumimoji="0" lang="en-ZA" sz="1600" kern="1200" dirty="0" smtClean="0">
                          <a:solidFill>
                            <a:schemeClr val="tx1"/>
                          </a:solidFill>
                          <a:effectLst/>
                          <a:latin typeface="Tw Cen MT" panose="020B0602020104020603" pitchFamily="34" charset="0"/>
                          <a:ea typeface="+mn-ea"/>
                          <a:cs typeface="+mn-cs"/>
                        </a:rPr>
                        <a:t>OFA tool has been consulted on with national and provincial departments at dedicated workshops in Free State, KwaZulu-Natal and 2 Organisational</a:t>
                      </a:r>
                      <a:r>
                        <a:rPr kumimoji="0" lang="en-ZA" sz="1600" kern="1200" baseline="0" dirty="0" smtClean="0">
                          <a:solidFill>
                            <a:schemeClr val="tx1"/>
                          </a:solidFill>
                          <a:effectLst/>
                          <a:latin typeface="Tw Cen MT" panose="020B0602020104020603" pitchFamily="34" charset="0"/>
                          <a:ea typeface="+mn-ea"/>
                          <a:cs typeface="+mn-cs"/>
                        </a:rPr>
                        <a:t> Design </a:t>
                      </a:r>
                      <a:r>
                        <a:rPr kumimoji="0" lang="en-ZA" sz="1600" kern="1200" dirty="0" smtClean="0">
                          <a:solidFill>
                            <a:schemeClr val="tx1"/>
                          </a:solidFill>
                          <a:effectLst/>
                          <a:latin typeface="Tw Cen MT" panose="020B0602020104020603" pitchFamily="34" charset="0"/>
                          <a:ea typeface="+mn-ea"/>
                          <a:cs typeface="+mn-cs"/>
                        </a:rPr>
                        <a:t>and</a:t>
                      </a:r>
                      <a:r>
                        <a:rPr kumimoji="0" lang="en-ZA" sz="1600" kern="1200" baseline="0" dirty="0" smtClean="0">
                          <a:solidFill>
                            <a:schemeClr val="tx1"/>
                          </a:solidFill>
                          <a:effectLst/>
                          <a:latin typeface="Tw Cen MT" panose="020B0602020104020603" pitchFamily="34" charset="0"/>
                          <a:ea typeface="+mn-ea"/>
                          <a:cs typeface="+mn-cs"/>
                        </a:rPr>
                        <a:t> </a:t>
                      </a:r>
                      <a:r>
                        <a:rPr kumimoji="0" lang="en-ZA" sz="1600" kern="1200" dirty="0" smtClean="0">
                          <a:solidFill>
                            <a:schemeClr val="tx1"/>
                          </a:solidFill>
                          <a:effectLst/>
                          <a:latin typeface="Tw Cen MT" panose="020B0602020104020603" pitchFamily="34" charset="0"/>
                          <a:ea typeface="+mn-ea"/>
                          <a:cs typeface="+mn-cs"/>
                        </a:rPr>
                        <a:t>Job</a:t>
                      </a:r>
                      <a:r>
                        <a:rPr kumimoji="0" lang="en-ZA" sz="1600" kern="1200" baseline="0" dirty="0" smtClean="0">
                          <a:solidFill>
                            <a:schemeClr val="tx1"/>
                          </a:solidFill>
                          <a:effectLst/>
                          <a:latin typeface="Tw Cen MT" panose="020B0602020104020603" pitchFamily="34" charset="0"/>
                          <a:ea typeface="+mn-ea"/>
                          <a:cs typeface="+mn-cs"/>
                        </a:rPr>
                        <a:t> Evaluation</a:t>
                      </a:r>
                      <a:r>
                        <a:rPr kumimoji="0" lang="en-ZA" sz="1600" kern="1200" dirty="0" smtClean="0">
                          <a:solidFill>
                            <a:srgbClr val="FF0000"/>
                          </a:solidFill>
                          <a:effectLst/>
                          <a:latin typeface="Tw Cen MT" panose="020B0602020104020603" pitchFamily="34" charset="0"/>
                          <a:ea typeface="+mn-ea"/>
                          <a:cs typeface="+mn-cs"/>
                        </a:rPr>
                        <a:t> </a:t>
                      </a:r>
                      <a:r>
                        <a:rPr kumimoji="0" lang="en-ZA" sz="1600" kern="1200" dirty="0" smtClean="0">
                          <a:solidFill>
                            <a:schemeClr val="tx1"/>
                          </a:solidFill>
                          <a:effectLst/>
                          <a:latin typeface="Tw Cen MT" panose="020B0602020104020603" pitchFamily="34" charset="0"/>
                          <a:ea typeface="+mn-ea"/>
                          <a:cs typeface="+mn-cs"/>
                        </a:rPr>
                        <a:t>Forum meetings</a:t>
                      </a:r>
                      <a:endParaRPr lang="en-ZA" sz="1600" b="0" dirty="0">
                        <a:solidFill>
                          <a:schemeClr val="bg1"/>
                        </a:solidFill>
                        <a:effectLst/>
                        <a:latin typeface="Tw Cen MT" pitchFamily="34" charset="0"/>
                        <a:ea typeface="Calibri"/>
                        <a:cs typeface="Arial" pitchFamily="34" charset="0"/>
                      </a:endParaRPr>
                    </a:p>
                  </a:txBody>
                  <a:tcPr marL="68580" marR="68580" marT="0" marB="0">
                    <a:solidFill>
                      <a:schemeClr val="bg1"/>
                    </a:solidFill>
                  </a:tcPr>
                </a:tc>
              </a:tr>
            </a:tbl>
          </a:graphicData>
        </a:graphic>
      </p:graphicFrame>
      <p:sp>
        <p:nvSpPr>
          <p:cNvPr id="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20</a:t>
            </a:fld>
            <a:endParaRPr lang="en-US" sz="1400" b="0" dirty="0"/>
          </a:p>
        </p:txBody>
      </p:sp>
      <p:sp>
        <p:nvSpPr>
          <p:cNvPr id="7" name="Rectangle 6"/>
          <p:cNvSpPr/>
          <p:nvPr/>
        </p:nvSpPr>
        <p:spPr>
          <a:xfrm>
            <a:off x="1043608" y="0"/>
            <a:ext cx="8100392" cy="830997"/>
          </a:xfrm>
          <a:prstGeom prst="rect">
            <a:avLst/>
          </a:prstGeom>
        </p:spPr>
        <p:txBody>
          <a:bodyPr wrap="square">
            <a:spAutoFit/>
          </a:bodyPr>
          <a:lstStyle/>
          <a:p>
            <a:pPr algn="ctr"/>
            <a:r>
              <a:rPr lang="en-ZA" sz="2400" b="1" dirty="0" smtClean="0">
                <a:solidFill>
                  <a:schemeClr val="accent5">
                    <a:lumMod val="60000"/>
                    <a:lumOff val="40000"/>
                  </a:schemeClr>
                </a:solidFill>
              </a:rPr>
              <a:t>PROGRAMME 2: PR&amp;A (7)</a:t>
            </a:r>
          </a:p>
          <a:p>
            <a:pPr algn="ctr"/>
            <a:r>
              <a:rPr lang="en-ZA" sz="2400" b="1" dirty="0">
                <a:solidFill>
                  <a:schemeClr val="accent4">
                    <a:lumMod val="75000"/>
                  </a:schemeClr>
                </a:solidFill>
              </a:rPr>
              <a:t>2</a:t>
            </a:r>
            <a:r>
              <a:rPr lang="en-ZA" sz="2400" b="1" baseline="30000" dirty="0">
                <a:solidFill>
                  <a:schemeClr val="accent4">
                    <a:lumMod val="75000"/>
                  </a:schemeClr>
                </a:solidFill>
              </a:rPr>
              <a:t>ND</a:t>
            </a:r>
            <a:r>
              <a:rPr lang="en-ZA" sz="2400" b="1" dirty="0">
                <a:solidFill>
                  <a:schemeClr val="accent4">
                    <a:lumMod val="75000"/>
                  </a:schemeClr>
                </a:solidFill>
              </a:rPr>
              <a:t>  </a:t>
            </a:r>
            <a:r>
              <a:rPr lang="en-ZA" sz="2400" b="1" dirty="0" smtClean="0">
                <a:solidFill>
                  <a:schemeClr val="accent4">
                    <a:lumMod val="75000"/>
                  </a:schemeClr>
                </a:solidFill>
              </a:rPr>
              <a:t>&amp; 3</a:t>
            </a:r>
            <a:r>
              <a:rPr lang="en-ZA" sz="2400" b="1" baseline="30000" dirty="0" smtClean="0">
                <a:solidFill>
                  <a:schemeClr val="accent4">
                    <a:lumMod val="75000"/>
                  </a:schemeClr>
                </a:solidFill>
              </a:rPr>
              <a:t>RD</a:t>
            </a:r>
            <a:r>
              <a:rPr lang="en-ZA" sz="2400" b="1" dirty="0">
                <a:solidFill>
                  <a:schemeClr val="accent4">
                    <a:lumMod val="75000"/>
                  </a:schemeClr>
                </a:solidFill>
              </a:rPr>
              <a:t> QUARTER TARGETS ACHIEVED </a:t>
            </a:r>
            <a:endParaRPr lang="en-ZA" sz="2400" b="1" dirty="0"/>
          </a:p>
        </p:txBody>
      </p:sp>
    </p:spTree>
    <p:extLst>
      <p:ext uri="{BB962C8B-B14F-4D97-AF65-F5344CB8AC3E}">
        <p14:creationId xmlns:p14="http://schemas.microsoft.com/office/powerpoint/2010/main" xmlns="" val="24962641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3949155319"/>
              </p:ext>
            </p:extLst>
          </p:nvPr>
        </p:nvGraphicFramePr>
        <p:xfrm>
          <a:off x="1043608" y="968617"/>
          <a:ext cx="7814102" cy="5414773"/>
        </p:xfrm>
        <a:graphic>
          <a:graphicData uri="http://schemas.openxmlformats.org/drawingml/2006/table">
            <a:tbl>
              <a:tblPr firstRow="1" bandRow="1">
                <a:tableStyleId>{5940675A-B579-460E-94D1-54222C63F5DA}</a:tableStyleId>
              </a:tblPr>
              <a:tblGrid>
                <a:gridCol w="2900570"/>
                <a:gridCol w="4913532"/>
              </a:tblGrid>
              <a:tr h="1241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Monitor and report on the progress made by the Public Service with regards to  the provision of reasonable accommodation and assistive devices and on meeting of the Public Service Equity Targets(2% disability and 50% women in SMS)</a:t>
                      </a:r>
                    </a:p>
                  </a:txBody>
                  <a:tcPr>
                    <a:solidFill>
                      <a:schemeClr val="accent2">
                        <a:lumMod val="40000"/>
                        <a:lumOff val="60000"/>
                      </a:schemeClr>
                    </a:solidFill>
                  </a:tcPr>
                </a:tc>
              </a:tr>
              <a:tr h="159995">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2</a:t>
                      </a:r>
                      <a:r>
                        <a:rPr lang="en-ZA" sz="1600" b="1" baseline="30000" dirty="0" smtClean="0">
                          <a:solidFill>
                            <a:schemeClr val="tx1"/>
                          </a:solidFill>
                          <a:latin typeface="Tw Cen MT" pitchFamily="34" charset="0"/>
                          <a:ea typeface="Times New Roman"/>
                          <a:cs typeface="Arial" pitchFamily="34" charset="0"/>
                        </a:rPr>
                        <a:t>nd</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 Target (5)</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r>
              <a:tr h="1045513">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Draft report on progress regarding the meeting of  equity targets by national and provincial departments compiled </a:t>
                      </a:r>
                      <a:endParaRPr lang="en-ZA" sz="1600" b="0" i="0" dirty="0" smtClean="0">
                        <a:latin typeface="Tw Cen MT" pitchFamily="34" charset="0"/>
                        <a:ea typeface="Calibri"/>
                        <a:cs typeface="Times New Roman"/>
                      </a:endParaRPr>
                    </a:p>
                  </a:txBody>
                  <a:tcPr marL="68580" marR="68580" marT="0" marB="0">
                    <a:solidFill>
                      <a:schemeClr val="bg1"/>
                    </a:solidFill>
                  </a:tcPr>
                </a:tc>
                <a:tc>
                  <a:txBody>
                    <a:bodyPr/>
                    <a:lstStyle/>
                    <a:p>
                      <a:pPr marL="0" indent="0">
                        <a:buFont typeface="Arial" panose="020B0604020202020204" pitchFamily="34" charset="0"/>
                        <a:buNone/>
                      </a:pPr>
                      <a:r>
                        <a:rPr kumimoji="0" lang="en-ZA" sz="1600" kern="1200" dirty="0" smtClean="0">
                          <a:solidFill>
                            <a:schemeClr val="tx1"/>
                          </a:solidFill>
                          <a:effectLst/>
                          <a:latin typeface="Tw Cen MT" panose="020B0602020104020603" pitchFamily="34" charset="0"/>
                          <a:ea typeface="+mn-ea"/>
                          <a:cs typeface="+mn-cs"/>
                        </a:rPr>
                        <a:t>The</a:t>
                      </a:r>
                      <a:r>
                        <a:rPr kumimoji="0" lang="en-ZA" sz="1600" kern="1200" baseline="0" dirty="0" smtClean="0">
                          <a:solidFill>
                            <a:schemeClr val="tx1"/>
                          </a:solidFill>
                          <a:effectLst/>
                          <a:latin typeface="Tw Cen MT" panose="020B0602020104020603" pitchFamily="34" charset="0"/>
                          <a:ea typeface="+mn-ea"/>
                          <a:cs typeface="+mn-cs"/>
                        </a:rPr>
                        <a:t> d</a:t>
                      </a:r>
                      <a:r>
                        <a:rPr kumimoji="0" lang="en-ZA" sz="1600" kern="1200" dirty="0" smtClean="0">
                          <a:solidFill>
                            <a:schemeClr val="tx1"/>
                          </a:solidFill>
                          <a:effectLst/>
                          <a:latin typeface="Tw Cen MT" panose="020B0602020104020603" pitchFamily="34" charset="0"/>
                          <a:ea typeface="+mn-ea"/>
                          <a:cs typeface="+mn-cs"/>
                        </a:rPr>
                        <a:t>raft report on progress regarding the meeting of  equity targets by national and provincial departments has been compiled</a:t>
                      </a:r>
                      <a:endParaRPr lang="en-ZA" sz="1600" b="0" dirty="0">
                        <a:solidFill>
                          <a:schemeClr val="bg1"/>
                        </a:solidFill>
                        <a:effectLst/>
                        <a:latin typeface="Tw Cen MT" pitchFamily="34" charset="0"/>
                        <a:ea typeface="Calibri"/>
                        <a:cs typeface="Arial" pitchFamily="34" charset="0"/>
                      </a:endParaRPr>
                    </a:p>
                  </a:txBody>
                  <a:tcPr marL="68580" marR="68580" marT="0" marB="0">
                    <a:solidFill>
                      <a:schemeClr val="bg1"/>
                    </a:solidFill>
                  </a:tcPr>
                </a:tc>
              </a:tr>
              <a:tr h="24861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3</a:t>
                      </a:r>
                      <a:r>
                        <a:rPr lang="en-ZA" sz="1600" b="1" baseline="30000" dirty="0" smtClean="0">
                          <a:solidFill>
                            <a:schemeClr val="tx1"/>
                          </a:solidFill>
                          <a:latin typeface="Tw Cen MT" pitchFamily="34" charset="0"/>
                          <a:ea typeface="Times New Roman"/>
                          <a:cs typeface="Arial" pitchFamily="34" charset="0"/>
                        </a:rPr>
                        <a:t>rd</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  Target (7)</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r>
              <a:tr h="88030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Draft report on the provision of reasonable accommodation and assistive devices compiled </a:t>
                      </a:r>
                    </a:p>
                  </a:txBody>
                  <a:tcPr marL="68580" marR="68580" marT="0" marB="0">
                    <a:solidFill>
                      <a:schemeClr val="bg1"/>
                    </a:solidFill>
                  </a:tcPr>
                </a:tc>
                <a:tc>
                  <a:txBody>
                    <a:bodyPr/>
                    <a:lstStyle/>
                    <a:p>
                      <a:pPr marL="0" indent="0">
                        <a:buFont typeface="Arial" panose="020B0604020202020204" pitchFamily="34" charset="0"/>
                        <a:buNone/>
                      </a:pPr>
                      <a:r>
                        <a:rPr kumimoji="0" lang="en-ZA" sz="1600" kern="1200" dirty="0" smtClean="0">
                          <a:solidFill>
                            <a:schemeClr val="tx1"/>
                          </a:solidFill>
                          <a:effectLst/>
                          <a:latin typeface="Tw Cen MT" panose="020B0602020104020603" pitchFamily="34" charset="0"/>
                          <a:ea typeface="+mn-ea"/>
                          <a:cs typeface="+mn-cs"/>
                        </a:rPr>
                        <a:t>The</a:t>
                      </a:r>
                      <a:r>
                        <a:rPr kumimoji="0" lang="en-ZA" sz="1600" kern="1200" baseline="0" dirty="0" smtClean="0">
                          <a:solidFill>
                            <a:schemeClr val="tx1"/>
                          </a:solidFill>
                          <a:effectLst/>
                          <a:latin typeface="Tw Cen MT" panose="020B0602020104020603" pitchFamily="34" charset="0"/>
                          <a:ea typeface="+mn-ea"/>
                          <a:cs typeface="+mn-cs"/>
                        </a:rPr>
                        <a:t> d</a:t>
                      </a:r>
                      <a:r>
                        <a:rPr kumimoji="0" lang="en-ZA" sz="1600" kern="1200" dirty="0" smtClean="0">
                          <a:solidFill>
                            <a:schemeClr val="tx1"/>
                          </a:solidFill>
                          <a:effectLst/>
                          <a:latin typeface="Tw Cen MT" panose="020B0602020104020603" pitchFamily="34" charset="0"/>
                          <a:ea typeface="+mn-ea"/>
                          <a:cs typeface="+mn-cs"/>
                        </a:rPr>
                        <a:t>raft report on the provision of reasonable accommodation and assistive devices was compiled</a:t>
                      </a:r>
                      <a:endParaRPr lang="en-ZA" sz="1600" b="0" dirty="0">
                        <a:solidFill>
                          <a:schemeClr val="bg1"/>
                        </a:solidFill>
                        <a:effectLst/>
                        <a:latin typeface="Tw Cen MT" pitchFamily="34" charset="0"/>
                        <a:ea typeface="Calibri"/>
                        <a:cs typeface="Arial" pitchFamily="34" charset="0"/>
                      </a:endParaRPr>
                    </a:p>
                  </a:txBody>
                  <a:tcPr marL="68580" marR="68580" marT="0" marB="0">
                    <a:solidFill>
                      <a:schemeClr val="bg1"/>
                    </a:solidFill>
                  </a:tcPr>
                </a:tc>
              </a:tr>
              <a:tr h="387147">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3</a:t>
                      </a:r>
                      <a:r>
                        <a:rPr lang="en-ZA" sz="1600" b="1" baseline="30000" dirty="0" smtClean="0">
                          <a:solidFill>
                            <a:schemeClr val="tx1"/>
                          </a:solidFill>
                          <a:latin typeface="Tw Cen MT" pitchFamily="34" charset="0"/>
                          <a:ea typeface="Times New Roman"/>
                          <a:cs typeface="Arial" pitchFamily="34" charset="0"/>
                        </a:rPr>
                        <a:t>rd</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  Target (8)</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r>
              <a:tr h="120810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Final report on the meeting of  equity targets by national and provincial departments submitted to the Minister</a:t>
                      </a:r>
                      <a:endParaRPr lang="en-ZA" sz="1600" b="0" i="0" dirty="0" smtClean="0">
                        <a:latin typeface="Tw Cen MT" pitchFamily="34" charset="0"/>
                        <a:ea typeface="Calibri"/>
                        <a:cs typeface="Times New Roman"/>
                      </a:endParaRPr>
                    </a:p>
                  </a:txBody>
                  <a:tcPr marL="68580" marR="68580" marT="0" marB="0">
                    <a:solidFill>
                      <a:schemeClr val="bg1"/>
                    </a:solidFill>
                  </a:tcPr>
                </a:tc>
                <a:tc>
                  <a:txBody>
                    <a:bodyPr/>
                    <a:lstStyle/>
                    <a:p>
                      <a:pPr marL="0" indent="0">
                        <a:buFont typeface="Arial" panose="020B0604020202020204" pitchFamily="34" charset="0"/>
                        <a:buNone/>
                      </a:pPr>
                      <a:r>
                        <a:rPr kumimoji="0" lang="en-ZA" sz="1600" kern="1200" dirty="0" smtClean="0">
                          <a:solidFill>
                            <a:schemeClr val="tx1"/>
                          </a:solidFill>
                          <a:effectLst/>
                          <a:latin typeface="Tw Cen MT" panose="020B0602020104020603" pitchFamily="34" charset="0"/>
                          <a:ea typeface="+mn-ea"/>
                          <a:cs typeface="+mn-cs"/>
                        </a:rPr>
                        <a:t>The</a:t>
                      </a:r>
                      <a:r>
                        <a:rPr kumimoji="0" lang="en-ZA" sz="1600" kern="1200" baseline="0" dirty="0" smtClean="0">
                          <a:solidFill>
                            <a:schemeClr val="tx1"/>
                          </a:solidFill>
                          <a:effectLst/>
                          <a:latin typeface="Tw Cen MT" panose="020B0602020104020603" pitchFamily="34" charset="0"/>
                          <a:ea typeface="+mn-ea"/>
                          <a:cs typeface="+mn-cs"/>
                        </a:rPr>
                        <a:t> f</a:t>
                      </a:r>
                      <a:r>
                        <a:rPr kumimoji="0" lang="en-ZA" sz="1600" kern="1200" dirty="0" smtClean="0">
                          <a:solidFill>
                            <a:schemeClr val="tx1"/>
                          </a:solidFill>
                          <a:effectLst/>
                          <a:latin typeface="Tw Cen MT" panose="020B0602020104020603" pitchFamily="34" charset="0"/>
                          <a:ea typeface="+mn-ea"/>
                          <a:cs typeface="+mn-cs"/>
                        </a:rPr>
                        <a:t>inal report on the meeting of equity targets by national and provincial departments was submitted to the Minister in</a:t>
                      </a:r>
                      <a:r>
                        <a:rPr kumimoji="0" lang="en-ZA" sz="1600" kern="1200" baseline="0" dirty="0" smtClean="0">
                          <a:solidFill>
                            <a:schemeClr val="tx1"/>
                          </a:solidFill>
                          <a:effectLst/>
                          <a:latin typeface="Tw Cen MT" panose="020B0602020104020603" pitchFamily="34" charset="0"/>
                          <a:ea typeface="+mn-ea"/>
                          <a:cs typeface="+mn-cs"/>
                        </a:rPr>
                        <a:t> October 2016</a:t>
                      </a:r>
                      <a:endParaRPr lang="en-ZA" sz="1600" b="0" dirty="0">
                        <a:solidFill>
                          <a:schemeClr val="tx1"/>
                        </a:solidFill>
                        <a:effectLst/>
                        <a:latin typeface="Tw Cen MT" pitchFamily="34" charset="0"/>
                        <a:ea typeface="Calibri"/>
                        <a:cs typeface="Arial" pitchFamily="34" charset="0"/>
                      </a:endParaRPr>
                    </a:p>
                  </a:txBody>
                  <a:tcPr marL="68580" marR="68580" marT="0" marB="0">
                    <a:solidFill>
                      <a:schemeClr val="bg1"/>
                    </a:solidFill>
                  </a:tcPr>
                </a:tc>
              </a:tr>
            </a:tbl>
          </a:graphicData>
        </a:graphic>
      </p:graphicFrame>
      <p:sp>
        <p:nvSpPr>
          <p:cNvPr id="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21</a:t>
            </a:fld>
            <a:endParaRPr lang="en-US" sz="1400" b="0" dirty="0"/>
          </a:p>
        </p:txBody>
      </p:sp>
      <p:sp>
        <p:nvSpPr>
          <p:cNvPr id="7" name="Rectangle 6"/>
          <p:cNvSpPr/>
          <p:nvPr/>
        </p:nvSpPr>
        <p:spPr>
          <a:xfrm>
            <a:off x="1043608" y="0"/>
            <a:ext cx="8100392" cy="830997"/>
          </a:xfrm>
          <a:prstGeom prst="rect">
            <a:avLst/>
          </a:prstGeom>
        </p:spPr>
        <p:txBody>
          <a:bodyPr wrap="square">
            <a:spAutoFit/>
          </a:bodyPr>
          <a:lstStyle/>
          <a:p>
            <a:pPr algn="ctr"/>
            <a:r>
              <a:rPr lang="en-ZA" sz="2400" b="1" dirty="0" smtClean="0">
                <a:solidFill>
                  <a:schemeClr val="accent5">
                    <a:lumMod val="60000"/>
                    <a:lumOff val="40000"/>
                  </a:schemeClr>
                </a:solidFill>
              </a:rPr>
              <a:t>PROGRAMME 2: PR&amp;A (8)</a:t>
            </a:r>
          </a:p>
          <a:p>
            <a:pPr algn="ctr"/>
            <a:r>
              <a:rPr lang="en-ZA" sz="2400" b="1" dirty="0">
                <a:solidFill>
                  <a:schemeClr val="accent4">
                    <a:lumMod val="75000"/>
                  </a:schemeClr>
                </a:solidFill>
              </a:rPr>
              <a:t>2</a:t>
            </a:r>
            <a:r>
              <a:rPr lang="en-ZA" sz="2400" b="1" baseline="30000" dirty="0">
                <a:solidFill>
                  <a:schemeClr val="accent4">
                    <a:lumMod val="75000"/>
                  </a:schemeClr>
                </a:solidFill>
              </a:rPr>
              <a:t>ND</a:t>
            </a:r>
            <a:r>
              <a:rPr lang="en-ZA" sz="2400" b="1" dirty="0">
                <a:solidFill>
                  <a:schemeClr val="accent4">
                    <a:lumMod val="75000"/>
                  </a:schemeClr>
                </a:solidFill>
              </a:rPr>
              <a:t>  </a:t>
            </a:r>
            <a:r>
              <a:rPr lang="en-ZA" sz="2400" b="1" dirty="0" smtClean="0">
                <a:solidFill>
                  <a:schemeClr val="accent4">
                    <a:lumMod val="75000"/>
                  </a:schemeClr>
                </a:solidFill>
              </a:rPr>
              <a:t>&amp; 3</a:t>
            </a:r>
            <a:r>
              <a:rPr lang="en-ZA" sz="2400" b="1" baseline="30000" dirty="0" smtClean="0">
                <a:solidFill>
                  <a:schemeClr val="accent4">
                    <a:lumMod val="75000"/>
                  </a:schemeClr>
                </a:solidFill>
              </a:rPr>
              <a:t>RD</a:t>
            </a:r>
            <a:r>
              <a:rPr lang="en-ZA" sz="2400" b="1" dirty="0">
                <a:solidFill>
                  <a:schemeClr val="accent4">
                    <a:lumMod val="75000"/>
                  </a:schemeClr>
                </a:solidFill>
              </a:rPr>
              <a:t> QUARTER TARGETS ACHIEVED </a:t>
            </a:r>
            <a:endParaRPr lang="en-ZA" sz="2400" b="1" dirty="0"/>
          </a:p>
        </p:txBody>
      </p:sp>
    </p:spTree>
    <p:extLst>
      <p:ext uri="{BB962C8B-B14F-4D97-AF65-F5344CB8AC3E}">
        <p14:creationId xmlns:p14="http://schemas.microsoft.com/office/powerpoint/2010/main" xmlns="" val="13337485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4247910873"/>
              </p:ext>
            </p:extLst>
          </p:nvPr>
        </p:nvGraphicFramePr>
        <p:xfrm>
          <a:off x="1115619" y="1066804"/>
          <a:ext cx="7848873" cy="4441018"/>
        </p:xfrm>
        <a:graphic>
          <a:graphicData uri="http://schemas.openxmlformats.org/drawingml/2006/table">
            <a:tbl>
              <a:tblPr firstRow="1" bandRow="1">
                <a:tableStyleId>{5940675A-B579-460E-94D1-54222C63F5DA}</a:tableStyleId>
              </a:tblPr>
              <a:tblGrid>
                <a:gridCol w="2016221"/>
                <a:gridCol w="1656184"/>
                <a:gridCol w="1800200"/>
                <a:gridCol w="2376268"/>
              </a:tblGrid>
              <a:tr h="7773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i="0" dirty="0" smtClean="0">
                          <a:solidFill>
                            <a:schemeClr val="tx1"/>
                          </a:solidFill>
                          <a:latin typeface="Tw Cen MT" pitchFamily="34" charset="0"/>
                          <a:ea typeface="Calibri"/>
                          <a:cs typeface="Times New Roman"/>
                        </a:rPr>
                        <a:t>Annual Target</a:t>
                      </a:r>
                    </a:p>
                    <a:p>
                      <a:endParaRPr lang="en-ZA" sz="1600" b="0" i="0" dirty="0">
                        <a:latin typeface="Tw Cen MT" pitchFamily="34" charset="0"/>
                      </a:endParaRPr>
                    </a:p>
                  </a:txBody>
                  <a:tcPr>
                    <a:solidFill>
                      <a:schemeClr val="accent2">
                        <a:lumMod val="40000"/>
                        <a:lumOff val="60000"/>
                      </a:schemeClr>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Produce research report on an alternative service delivery model for the </a:t>
                      </a:r>
                      <a:r>
                        <a:rPr kumimoji="0" lang="en-ZA" sz="1600" kern="1200" dirty="0" err="1" smtClean="0">
                          <a:solidFill>
                            <a:schemeClr val="tx1"/>
                          </a:solidFill>
                          <a:effectLst/>
                          <a:latin typeface="Tw Cen MT" panose="020B0602020104020603" pitchFamily="34" charset="0"/>
                          <a:ea typeface="+mn-ea"/>
                          <a:cs typeface="+mn-cs"/>
                        </a:rPr>
                        <a:t>Thusong</a:t>
                      </a:r>
                      <a:r>
                        <a:rPr kumimoji="0" lang="en-ZA" sz="1600" kern="1200" dirty="0" smtClean="0">
                          <a:solidFill>
                            <a:schemeClr val="tx1"/>
                          </a:solidFill>
                          <a:effectLst/>
                          <a:latin typeface="Tw Cen MT" panose="020B0602020104020603" pitchFamily="34" charset="0"/>
                          <a:ea typeface="+mn-ea"/>
                          <a:cs typeface="+mn-cs"/>
                        </a:rPr>
                        <a:t> Service Centres cluster departments of Home Affairs, Labour, SASSA and SAPS</a:t>
                      </a:r>
                    </a:p>
                  </a:txBody>
                  <a:tcPr>
                    <a:solidFill>
                      <a:schemeClr val="accent2">
                        <a:lumMod val="40000"/>
                        <a:lumOff val="60000"/>
                      </a:schemeClr>
                    </a:solidFill>
                  </a:tcPr>
                </a:tc>
                <a:tc hMerge="1">
                  <a:txBody>
                    <a:bodyPr/>
                    <a:lstStyle/>
                    <a:p>
                      <a:endParaRPr lang="en-ZA" dirty="0"/>
                    </a:p>
                  </a:txBody>
                  <a:tcPr/>
                </a:tc>
                <a:tc hMerge="1">
                  <a:txBody>
                    <a:bodyPr/>
                    <a:lstStyle/>
                    <a:p>
                      <a:endParaRPr lang="en-ZA" dirty="0"/>
                    </a:p>
                  </a:txBody>
                  <a:tcPr/>
                </a:tc>
              </a:tr>
              <a:tr h="777639">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i="0" baseline="0" dirty="0" smtClean="0">
                          <a:solidFill>
                            <a:schemeClr val="tx1"/>
                          </a:solidFill>
                          <a:latin typeface="Tw Cen MT" pitchFamily="34" charset="0"/>
                          <a:ea typeface="Times New Roman"/>
                          <a:cs typeface="Times New Roman"/>
                        </a:rPr>
                        <a:t>2</a:t>
                      </a:r>
                      <a:r>
                        <a:rPr lang="en-ZA" sz="1600" b="1" i="0" baseline="30000" dirty="0" smtClean="0">
                          <a:solidFill>
                            <a:schemeClr val="tx1"/>
                          </a:solidFill>
                          <a:latin typeface="Tw Cen MT" pitchFamily="34" charset="0"/>
                          <a:ea typeface="Times New Roman"/>
                          <a:cs typeface="Times New Roman"/>
                        </a:rPr>
                        <a:t>nd</a:t>
                      </a:r>
                      <a:r>
                        <a:rPr lang="en-ZA" sz="1600" b="1" i="0" baseline="0" dirty="0" smtClean="0">
                          <a:solidFill>
                            <a:schemeClr val="tx1"/>
                          </a:solidFill>
                          <a:latin typeface="Tw Cen MT" pitchFamily="34" charset="0"/>
                          <a:ea typeface="Times New Roman"/>
                          <a:cs typeface="Times New Roman"/>
                        </a:rPr>
                        <a:t>  </a:t>
                      </a:r>
                      <a:r>
                        <a:rPr lang="en-ZA" sz="1600" b="1" i="0" dirty="0" smtClean="0">
                          <a:solidFill>
                            <a:schemeClr val="tx1"/>
                          </a:solidFill>
                          <a:latin typeface="Tw Cen MT" pitchFamily="34" charset="0"/>
                          <a:ea typeface="Times New Roman"/>
                          <a:cs typeface="Times New Roman"/>
                        </a:rPr>
                        <a:t>Quarter</a:t>
                      </a:r>
                      <a:r>
                        <a:rPr lang="en-ZA" sz="1600" b="1" i="0" baseline="0" dirty="0" smtClean="0">
                          <a:solidFill>
                            <a:schemeClr val="tx1"/>
                          </a:solidFill>
                          <a:latin typeface="Tw Cen MT" pitchFamily="34" charset="0"/>
                          <a:ea typeface="Times New Roman"/>
                          <a:cs typeface="Times New Roman"/>
                        </a:rPr>
                        <a:t> </a:t>
                      </a:r>
                      <a:r>
                        <a:rPr lang="en-ZA" sz="1600" b="1" i="0" dirty="0" smtClean="0">
                          <a:solidFill>
                            <a:schemeClr val="tx1"/>
                          </a:solidFill>
                          <a:latin typeface="Tw Cen MT" pitchFamily="34" charset="0"/>
                          <a:ea typeface="Times New Roman"/>
                          <a:cs typeface="Times New Roman"/>
                        </a:rPr>
                        <a:t>Target (1)</a:t>
                      </a:r>
                      <a:endParaRPr lang="en-ZA" sz="1600" b="1" i="0" dirty="0" smtClean="0">
                        <a:solidFill>
                          <a:schemeClr val="tx1"/>
                        </a:solidFill>
                        <a:latin typeface="Tw Cen MT" pitchFamily="34" charset="0"/>
                        <a:ea typeface="Calibri"/>
                        <a:cs typeface="Times New Roman"/>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i="0" dirty="0" smtClean="0">
                          <a:solidFill>
                            <a:schemeClr val="tx1"/>
                          </a:solidFill>
                          <a:latin typeface="Tw Cen MT" pitchFamily="34" charset="0"/>
                          <a:ea typeface="Calibri"/>
                          <a:cs typeface="Times New Roman"/>
                        </a:rPr>
                        <a:t>Reported</a:t>
                      </a:r>
                      <a:r>
                        <a:rPr lang="en-ZA" sz="1600" b="1" i="0" baseline="0" dirty="0" smtClean="0">
                          <a:solidFill>
                            <a:schemeClr val="tx1"/>
                          </a:solidFill>
                          <a:latin typeface="Tw Cen MT" pitchFamily="34" charset="0"/>
                          <a:ea typeface="Calibri"/>
                          <a:cs typeface="Times New Roman"/>
                        </a:rPr>
                        <a:t> Progress</a:t>
                      </a:r>
                      <a:endParaRPr lang="en-ZA" sz="1600" b="1" i="0" dirty="0">
                        <a:solidFill>
                          <a:schemeClr val="tx1"/>
                        </a:solidFill>
                        <a:latin typeface="Tw Cen MT" pitchFamily="34" charset="0"/>
                        <a:ea typeface="Calibri"/>
                        <a:cs typeface="Times New Roman"/>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i="0" dirty="0" smtClean="0">
                          <a:solidFill>
                            <a:schemeClr val="tx1"/>
                          </a:solidFill>
                          <a:latin typeface="Tw Cen MT" pitchFamily="34" charset="0"/>
                          <a:ea typeface="Calibri"/>
                          <a:cs typeface="Times New Roman"/>
                        </a:rPr>
                        <a:t>Reasons</a:t>
                      </a:r>
                      <a:r>
                        <a:rPr lang="en-ZA" sz="1600" b="1" i="0" baseline="0" dirty="0" smtClean="0">
                          <a:solidFill>
                            <a:schemeClr val="tx1"/>
                          </a:solidFill>
                          <a:latin typeface="Tw Cen MT" pitchFamily="34" charset="0"/>
                          <a:ea typeface="Calibri"/>
                          <a:cs typeface="Times New Roman"/>
                        </a:rPr>
                        <a:t> for the Variance</a:t>
                      </a:r>
                      <a:endParaRPr lang="en-ZA" sz="1600" b="1" i="0" dirty="0">
                        <a:solidFill>
                          <a:schemeClr val="tx1"/>
                        </a:solidFill>
                        <a:latin typeface="Tw Cen MT" pitchFamily="34" charset="0"/>
                        <a:ea typeface="Calibri"/>
                        <a:cs typeface="Times New Roman"/>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i="0" dirty="0" smtClean="0">
                          <a:solidFill>
                            <a:schemeClr val="tx1"/>
                          </a:solidFill>
                          <a:latin typeface="Tw Cen MT" pitchFamily="34" charset="0"/>
                          <a:ea typeface="Calibri"/>
                          <a:cs typeface="Times New Roman"/>
                        </a:rPr>
                        <a:t>Action to address the non-achievement of the 2</a:t>
                      </a:r>
                      <a:r>
                        <a:rPr lang="en-ZA" sz="1600" b="1" i="0" baseline="30000" dirty="0" smtClean="0">
                          <a:solidFill>
                            <a:schemeClr val="tx1"/>
                          </a:solidFill>
                          <a:latin typeface="Tw Cen MT" pitchFamily="34" charset="0"/>
                          <a:ea typeface="Calibri"/>
                          <a:cs typeface="Times New Roman"/>
                        </a:rPr>
                        <a:t>nd</a:t>
                      </a:r>
                      <a:r>
                        <a:rPr lang="en-ZA" sz="1600" b="1" i="0" baseline="0" dirty="0" smtClean="0">
                          <a:solidFill>
                            <a:schemeClr val="tx1"/>
                          </a:solidFill>
                          <a:latin typeface="Tw Cen MT" pitchFamily="34" charset="0"/>
                          <a:ea typeface="Calibri"/>
                          <a:cs typeface="Times New Roman"/>
                        </a:rPr>
                        <a:t> </a:t>
                      </a:r>
                      <a:r>
                        <a:rPr lang="en-ZA" sz="1600" b="1" i="0" dirty="0" smtClean="0">
                          <a:solidFill>
                            <a:schemeClr val="tx1"/>
                          </a:solidFill>
                          <a:latin typeface="Tw Cen MT" pitchFamily="34" charset="0"/>
                          <a:ea typeface="Calibri"/>
                          <a:cs typeface="Times New Roman"/>
                        </a:rPr>
                        <a:t>Quarter Target</a:t>
                      </a:r>
                      <a:endParaRPr lang="en-ZA" sz="1600" b="1" i="0" dirty="0">
                        <a:solidFill>
                          <a:schemeClr val="tx1"/>
                        </a:solidFill>
                        <a:latin typeface="Tw Cen MT" pitchFamily="34" charset="0"/>
                        <a:ea typeface="Calibri"/>
                        <a:cs typeface="Times New Roman"/>
                      </a:endParaRPr>
                    </a:p>
                  </a:txBody>
                  <a:tcPr marL="68580" marR="68580" marT="0" marB="0">
                    <a:solidFill>
                      <a:schemeClr val="accent4">
                        <a:lumMod val="40000"/>
                        <a:lumOff val="60000"/>
                      </a:schemeClr>
                    </a:solidFill>
                  </a:tcPr>
                </a:tc>
              </a:tr>
              <a:tr h="279478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Research data analysed and consulted on with stakeholders (Home Affairs, Labour, SASSA and SAPS)</a:t>
                      </a:r>
                      <a:endParaRPr lang="en-ZA" sz="1600" b="0" dirty="0" smtClean="0">
                        <a:effectLst/>
                        <a:latin typeface="Tw Cen MT" pitchFamily="34" charset="0"/>
                        <a:ea typeface="Calibri"/>
                        <a:cs typeface="Arial" pitchFamily="34" charset="0"/>
                      </a:endParaRPr>
                    </a:p>
                    <a:p>
                      <a:pPr>
                        <a:lnSpc>
                          <a:spcPct val="115000"/>
                        </a:lnSpc>
                        <a:spcAft>
                          <a:spcPts val="0"/>
                        </a:spcAft>
                      </a:pPr>
                      <a:endParaRPr lang="en-ZA" sz="1600" b="1" i="0" dirty="0">
                        <a:solidFill>
                          <a:srgbClr val="C00000"/>
                        </a:solidFill>
                        <a:latin typeface="Tw Cen MT" pitchFamily="34" charset="0"/>
                        <a:ea typeface="Calibri"/>
                        <a:cs typeface="Times New Roman"/>
                      </a:endParaRPr>
                    </a:p>
                  </a:txBody>
                  <a:tcPr marL="68580" marR="68580" marT="0" marB="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bg1"/>
                          </a:solidFill>
                          <a:effectLst/>
                          <a:latin typeface="Tw Cen MT" panose="020B0602020104020603" pitchFamily="34" charset="0"/>
                          <a:ea typeface="+mn-ea"/>
                          <a:cs typeface="+mn-cs"/>
                        </a:rPr>
                        <a:t>Research data has not yet been </a:t>
                      </a:r>
                      <a:r>
                        <a:rPr kumimoji="0" lang="en-US" sz="1600" kern="1200" dirty="0" err="1" smtClean="0">
                          <a:solidFill>
                            <a:schemeClr val="bg1"/>
                          </a:solidFill>
                          <a:effectLst/>
                          <a:latin typeface="Tw Cen MT" panose="020B0602020104020603" pitchFamily="34" charset="0"/>
                          <a:ea typeface="+mn-ea"/>
                          <a:cs typeface="+mn-cs"/>
                        </a:rPr>
                        <a:t>analysed</a:t>
                      </a:r>
                      <a:r>
                        <a:rPr kumimoji="0" lang="en-US" sz="1600" kern="1200" dirty="0" smtClean="0">
                          <a:solidFill>
                            <a:schemeClr val="bg1"/>
                          </a:solidFill>
                          <a:effectLst/>
                          <a:latin typeface="Tw Cen MT" panose="020B0602020104020603" pitchFamily="34" charset="0"/>
                          <a:ea typeface="+mn-ea"/>
                          <a:cs typeface="+mn-cs"/>
                        </a:rPr>
                        <a:t> and consulted on with stakeholders (Home Affairs, </a:t>
                      </a:r>
                      <a:r>
                        <a:rPr kumimoji="0" lang="en-US" sz="1600" kern="1200" dirty="0" err="1" smtClean="0">
                          <a:solidFill>
                            <a:schemeClr val="bg1"/>
                          </a:solidFill>
                          <a:effectLst/>
                          <a:latin typeface="Tw Cen MT" panose="020B0602020104020603" pitchFamily="34" charset="0"/>
                          <a:ea typeface="+mn-ea"/>
                          <a:cs typeface="+mn-cs"/>
                        </a:rPr>
                        <a:t>Labour</a:t>
                      </a:r>
                      <a:r>
                        <a:rPr kumimoji="0" lang="en-US" sz="1600" kern="1200" dirty="0" smtClean="0">
                          <a:solidFill>
                            <a:schemeClr val="bg1"/>
                          </a:solidFill>
                          <a:effectLst/>
                          <a:latin typeface="Tw Cen MT" panose="020B0602020104020603" pitchFamily="34" charset="0"/>
                          <a:ea typeface="+mn-ea"/>
                          <a:cs typeface="+mn-cs"/>
                        </a:rPr>
                        <a:t>, SASSA and SAPS as it is still being verified to ensure accuracy</a:t>
                      </a:r>
                    </a:p>
                    <a:p>
                      <a:endParaRPr kumimoji="0" lang="en-ZA" sz="1600" b="0" i="0" kern="1200" dirty="0" smtClean="0">
                        <a:solidFill>
                          <a:schemeClr val="bg1"/>
                        </a:solidFill>
                        <a:latin typeface="Tw Cen MT" pitchFamily="34" charset="0"/>
                        <a:ea typeface="+mn-ea"/>
                        <a:cs typeface="+mn-cs"/>
                      </a:endParaRPr>
                    </a:p>
                  </a:txBody>
                  <a:tcPr marL="68580" marR="68580" marT="0" marB="0">
                    <a:solidFill>
                      <a:srgbClr val="C0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The</a:t>
                      </a:r>
                      <a:r>
                        <a:rPr kumimoji="0" lang="en-ZA" sz="1600" kern="1200" baseline="0" dirty="0" smtClean="0">
                          <a:solidFill>
                            <a:schemeClr val="tx1"/>
                          </a:solidFill>
                          <a:effectLst/>
                          <a:latin typeface="Tw Cen MT" panose="020B0602020104020603" pitchFamily="34" charset="0"/>
                          <a:ea typeface="+mn-ea"/>
                          <a:cs typeface="+mn-cs"/>
                        </a:rPr>
                        <a:t> data a</a:t>
                      </a:r>
                      <a:r>
                        <a:rPr kumimoji="0" lang="en-ZA" sz="1600" kern="1200" dirty="0" smtClean="0">
                          <a:solidFill>
                            <a:schemeClr val="tx1"/>
                          </a:solidFill>
                          <a:effectLst/>
                          <a:latin typeface="Tw Cen MT" panose="020B0602020104020603" pitchFamily="34" charset="0"/>
                          <a:ea typeface="+mn-ea"/>
                          <a:cs typeface="+mn-cs"/>
                        </a:rPr>
                        <a:t>nalysis was depended</a:t>
                      </a:r>
                      <a:r>
                        <a:rPr kumimoji="0" lang="en-ZA" sz="1600" kern="1200" baseline="0" dirty="0" smtClean="0">
                          <a:solidFill>
                            <a:schemeClr val="tx1"/>
                          </a:solidFill>
                          <a:effectLst/>
                          <a:latin typeface="Tw Cen MT" panose="020B0602020104020603" pitchFamily="34" charset="0"/>
                          <a:ea typeface="+mn-ea"/>
                          <a:cs typeface="+mn-cs"/>
                        </a:rPr>
                        <a:t> on the completion of the </a:t>
                      </a:r>
                      <a:r>
                        <a:rPr kumimoji="0" lang="en-ZA" sz="1600" kern="1200" dirty="0" smtClean="0">
                          <a:solidFill>
                            <a:schemeClr val="tx1"/>
                          </a:solidFill>
                          <a:effectLst/>
                          <a:latin typeface="Tw Cen MT" panose="020B0602020104020603" pitchFamily="34" charset="0"/>
                          <a:ea typeface="+mn-ea"/>
                          <a:cs typeface="+mn-cs"/>
                        </a:rPr>
                        <a:t>accessibility report on </a:t>
                      </a:r>
                      <a:r>
                        <a:rPr kumimoji="0" lang="en-ZA" sz="1600" kern="1200" dirty="0" err="1" smtClean="0">
                          <a:solidFill>
                            <a:schemeClr val="tx1"/>
                          </a:solidFill>
                          <a:effectLst/>
                          <a:latin typeface="Tw Cen MT" panose="020B0602020104020603" pitchFamily="34" charset="0"/>
                          <a:ea typeface="+mn-ea"/>
                          <a:cs typeface="+mn-cs"/>
                        </a:rPr>
                        <a:t>Thusong</a:t>
                      </a:r>
                      <a:r>
                        <a:rPr kumimoji="0" lang="en-ZA" sz="1600" kern="1200" dirty="0" smtClean="0">
                          <a:solidFill>
                            <a:schemeClr val="tx1"/>
                          </a:solidFill>
                          <a:effectLst/>
                          <a:latin typeface="Tw Cen MT" panose="020B0602020104020603" pitchFamily="34" charset="0"/>
                          <a:ea typeface="+mn-ea"/>
                          <a:cs typeface="+mn-cs"/>
                        </a:rPr>
                        <a:t> Service Centres.</a:t>
                      </a:r>
                      <a:r>
                        <a:rPr kumimoji="0" lang="en-ZA" sz="1600" kern="1200" baseline="0" dirty="0" smtClean="0">
                          <a:solidFill>
                            <a:schemeClr val="tx1"/>
                          </a:solidFill>
                          <a:effectLst/>
                          <a:latin typeface="Tw Cen MT" panose="020B0602020104020603" pitchFamily="34" charset="0"/>
                          <a:ea typeface="+mn-ea"/>
                          <a:cs typeface="+mn-cs"/>
                        </a:rPr>
                        <a:t> The report was only completed in June 2016</a:t>
                      </a:r>
                      <a:endParaRPr kumimoji="0" lang="en-ZA" sz="1600" b="0" i="0" kern="1200" dirty="0" smtClean="0">
                        <a:solidFill>
                          <a:schemeClr val="dk1"/>
                        </a:solidFill>
                        <a:latin typeface="Tw Cen MT" pitchFamily="34" charset="0"/>
                        <a:ea typeface="+mn-ea"/>
                        <a:cs typeface="+mn-cs"/>
                      </a:endParaRPr>
                    </a:p>
                  </a:txBody>
                  <a:tcPr marL="68580" marR="68580" marT="0" marB="0">
                    <a:solidFill>
                      <a:schemeClr val="bg1"/>
                    </a:solidFill>
                  </a:tcPr>
                </a:tc>
                <a:tc>
                  <a:txBody>
                    <a:bodyPr/>
                    <a:lstStyle/>
                    <a:p>
                      <a:pPr marL="0" indent="0">
                        <a:buFont typeface="Arial" panose="020B0604020202020204" pitchFamily="34" charset="0"/>
                        <a:buNone/>
                      </a:pPr>
                      <a:r>
                        <a:rPr kumimoji="0" lang="en-ZA" sz="1600" kern="1200" dirty="0" smtClean="0">
                          <a:solidFill>
                            <a:schemeClr val="tx1"/>
                          </a:solidFill>
                          <a:effectLst/>
                          <a:latin typeface="Tw Cen MT" panose="020B0602020104020603" pitchFamily="34" charset="0"/>
                          <a:ea typeface="+mn-ea"/>
                          <a:cs typeface="+mn-cs"/>
                        </a:rPr>
                        <a:t>A meeting with interdepartmental working group is scheduled for October to start with the data analysis</a:t>
                      </a:r>
                    </a:p>
                    <a:p>
                      <a:pPr marL="0" indent="0">
                        <a:buFont typeface="Arial" panose="020B0604020202020204" pitchFamily="34" charset="0"/>
                        <a:buNone/>
                      </a:pPr>
                      <a:endParaRPr kumimoji="0" lang="en-ZA" sz="1600" kern="1200" dirty="0" smtClean="0">
                        <a:solidFill>
                          <a:schemeClr val="tx1"/>
                        </a:solidFill>
                        <a:effectLst/>
                        <a:latin typeface="Tw Cen MT" panose="020B0602020104020603" pitchFamily="34" charset="0"/>
                        <a:ea typeface="+mn-ea"/>
                        <a:cs typeface="+mn-cs"/>
                      </a:endParaRPr>
                    </a:p>
                    <a:p>
                      <a:pPr marL="0" indent="0">
                        <a:buFont typeface="Arial" panose="020B0604020202020204" pitchFamily="34" charset="0"/>
                        <a:buNone/>
                      </a:pPr>
                      <a:r>
                        <a:rPr kumimoji="0" lang="en-ZA" sz="1600" kern="1200" dirty="0" smtClean="0">
                          <a:solidFill>
                            <a:schemeClr val="tx1"/>
                          </a:solidFill>
                          <a:effectLst/>
                          <a:latin typeface="Tw Cen MT" panose="020B0602020104020603" pitchFamily="34" charset="0"/>
                          <a:ea typeface="+mn-ea"/>
                          <a:cs typeface="+mn-cs"/>
                        </a:rPr>
                        <a:t>Visits to a selected number of </a:t>
                      </a:r>
                      <a:r>
                        <a:rPr kumimoji="0" lang="en-ZA" sz="1600" kern="1200" dirty="0" err="1" smtClean="0">
                          <a:solidFill>
                            <a:schemeClr val="tx1"/>
                          </a:solidFill>
                          <a:effectLst/>
                          <a:latin typeface="Tw Cen MT" panose="020B0602020104020603" pitchFamily="34" charset="0"/>
                          <a:ea typeface="+mn-ea"/>
                          <a:cs typeface="+mn-cs"/>
                        </a:rPr>
                        <a:t>Thusong</a:t>
                      </a:r>
                      <a:r>
                        <a:rPr kumimoji="0" lang="en-ZA" sz="1600" kern="1200" dirty="0" smtClean="0">
                          <a:solidFill>
                            <a:schemeClr val="tx1"/>
                          </a:solidFill>
                          <a:effectLst/>
                          <a:latin typeface="Tw Cen MT" panose="020B0602020104020603" pitchFamily="34" charset="0"/>
                          <a:ea typeface="+mn-ea"/>
                          <a:cs typeface="+mn-cs"/>
                        </a:rPr>
                        <a:t> Service Centres will also take place during October to assess non-functionality</a:t>
                      </a:r>
                      <a:endParaRPr kumimoji="0" lang="en-ZA" sz="1600" b="1" i="1" kern="1200" dirty="0" smtClean="0">
                        <a:solidFill>
                          <a:srgbClr val="C00000"/>
                        </a:solidFill>
                        <a:latin typeface="Tw Cen MT" pitchFamily="34" charset="0"/>
                        <a:ea typeface="+mn-ea"/>
                        <a:cs typeface="+mn-cs"/>
                      </a:endParaRPr>
                    </a:p>
                  </a:txBody>
                  <a:tcPr marL="68580" marR="68580" marT="0" marB="0">
                    <a:solidFill>
                      <a:schemeClr val="bg1"/>
                    </a:solidFill>
                  </a:tcPr>
                </a:tc>
              </a:tr>
            </a:tbl>
          </a:graphicData>
        </a:graphic>
      </p:graphicFrame>
      <p:sp>
        <p:nvSpPr>
          <p:cNvPr id="5" name="Rectangle 4"/>
          <p:cNvSpPr/>
          <p:nvPr/>
        </p:nvSpPr>
        <p:spPr>
          <a:xfrm>
            <a:off x="1043608" y="0"/>
            <a:ext cx="8100392" cy="830997"/>
          </a:xfrm>
          <a:prstGeom prst="rect">
            <a:avLst/>
          </a:prstGeom>
        </p:spPr>
        <p:txBody>
          <a:bodyPr wrap="square">
            <a:spAutoFit/>
          </a:bodyPr>
          <a:lstStyle/>
          <a:p>
            <a:pPr algn="ctr"/>
            <a:r>
              <a:rPr lang="en-ZA" sz="2400" b="1" dirty="0" smtClean="0">
                <a:solidFill>
                  <a:schemeClr val="accent5">
                    <a:lumMod val="60000"/>
                    <a:lumOff val="40000"/>
                  </a:schemeClr>
                </a:solidFill>
              </a:rPr>
              <a:t>PROGRAMME 2: PR&amp;A (9)</a:t>
            </a:r>
          </a:p>
          <a:p>
            <a:pPr algn="ctr"/>
            <a:r>
              <a:rPr lang="en-ZA" sz="2400" b="1" dirty="0" smtClean="0">
                <a:solidFill>
                  <a:schemeClr val="accent4">
                    <a:lumMod val="75000"/>
                  </a:schemeClr>
                </a:solidFill>
              </a:rPr>
              <a:t>2</a:t>
            </a:r>
            <a:r>
              <a:rPr lang="en-ZA" sz="2400" b="1" baseline="30000" dirty="0" smtClean="0">
                <a:solidFill>
                  <a:schemeClr val="accent4">
                    <a:lumMod val="75000"/>
                  </a:schemeClr>
                </a:solidFill>
              </a:rPr>
              <a:t>ND</a:t>
            </a:r>
            <a:r>
              <a:rPr lang="en-ZA" sz="2400" b="1" dirty="0">
                <a:solidFill>
                  <a:schemeClr val="accent4">
                    <a:lumMod val="75000"/>
                  </a:schemeClr>
                </a:solidFill>
              </a:rPr>
              <a:t> </a:t>
            </a:r>
            <a:r>
              <a:rPr lang="en-ZA" sz="2400" b="1" dirty="0" smtClean="0">
                <a:solidFill>
                  <a:schemeClr val="accent4">
                    <a:lumMod val="75000"/>
                  </a:schemeClr>
                </a:solidFill>
              </a:rPr>
              <a:t>QUARTER </a:t>
            </a:r>
            <a:r>
              <a:rPr lang="en-ZA" sz="2400" b="1" dirty="0">
                <a:solidFill>
                  <a:schemeClr val="accent4">
                    <a:lumMod val="75000"/>
                  </a:schemeClr>
                </a:solidFill>
              </a:rPr>
              <a:t>TARGETS NOT ACHIEVED </a:t>
            </a:r>
            <a:endParaRPr lang="en-ZA" sz="2400" b="1" dirty="0"/>
          </a:p>
        </p:txBody>
      </p:sp>
      <p:sp>
        <p:nvSpPr>
          <p:cNvPr id="6" name="Rectangle 5"/>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r>
              <a:rPr lang="en-US" sz="1400" b="0" dirty="0" smtClean="0"/>
              <a:t>22</a:t>
            </a:r>
            <a:endParaRPr lang="en-US" sz="1400" b="0" dirty="0"/>
          </a:p>
        </p:txBody>
      </p:sp>
    </p:spTree>
    <p:extLst>
      <p:ext uri="{BB962C8B-B14F-4D97-AF65-F5344CB8AC3E}">
        <p14:creationId xmlns:p14="http://schemas.microsoft.com/office/powerpoint/2010/main" xmlns="" val="6619171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2319857337"/>
              </p:ext>
            </p:extLst>
          </p:nvPr>
        </p:nvGraphicFramePr>
        <p:xfrm>
          <a:off x="1115619" y="1066805"/>
          <a:ext cx="7848873" cy="5135224"/>
        </p:xfrm>
        <a:graphic>
          <a:graphicData uri="http://schemas.openxmlformats.org/drawingml/2006/table">
            <a:tbl>
              <a:tblPr firstRow="1" bandRow="1">
                <a:tableStyleId>{5940675A-B579-460E-94D1-54222C63F5DA}</a:tableStyleId>
              </a:tblPr>
              <a:tblGrid>
                <a:gridCol w="2088229"/>
                <a:gridCol w="2016224"/>
                <a:gridCol w="1728192"/>
                <a:gridCol w="2016228"/>
              </a:tblGrid>
              <a:tr h="7565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i="0" dirty="0" smtClean="0">
                          <a:solidFill>
                            <a:schemeClr val="tx1"/>
                          </a:solidFill>
                          <a:latin typeface="Tw Cen MT" pitchFamily="34" charset="0"/>
                          <a:ea typeface="Calibri"/>
                          <a:cs typeface="Times New Roman"/>
                        </a:rPr>
                        <a:t>Annual Target</a:t>
                      </a:r>
                    </a:p>
                    <a:p>
                      <a:endParaRPr lang="en-ZA" sz="1600" b="0" i="0" dirty="0">
                        <a:latin typeface="Tw Cen MT" pitchFamily="34" charset="0"/>
                      </a:endParaRPr>
                    </a:p>
                  </a:txBody>
                  <a:tcPr>
                    <a:solidFill>
                      <a:schemeClr val="accent2">
                        <a:lumMod val="40000"/>
                        <a:lumOff val="60000"/>
                      </a:schemeClr>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Apply the Draft Public Service Productivity measurement tool in a further</a:t>
                      </a:r>
                      <a:r>
                        <a:rPr kumimoji="0" lang="en-ZA" sz="1600" kern="1200" baseline="0" dirty="0" smtClean="0">
                          <a:solidFill>
                            <a:schemeClr val="tx1"/>
                          </a:solidFill>
                          <a:effectLst/>
                          <a:latin typeface="Tw Cen MT" panose="020B0602020104020603" pitchFamily="34" charset="0"/>
                          <a:ea typeface="+mn-ea"/>
                          <a:cs typeface="+mn-cs"/>
                        </a:rPr>
                        <a:t> </a:t>
                      </a:r>
                      <a:r>
                        <a:rPr kumimoji="0" lang="en-ZA" sz="1600" kern="1200" dirty="0" smtClean="0">
                          <a:solidFill>
                            <a:schemeClr val="tx1"/>
                          </a:solidFill>
                          <a:effectLst/>
                          <a:latin typeface="Tw Cen MT" panose="020B0602020104020603" pitchFamily="34" charset="0"/>
                          <a:ea typeface="+mn-ea"/>
                          <a:cs typeface="+mn-cs"/>
                        </a:rPr>
                        <a:t>2 selected service departments, refine the tools and submit final for approval </a:t>
                      </a:r>
                      <a:endParaRPr lang="en-ZA" sz="1600" b="0" dirty="0">
                        <a:latin typeface="Tw Cen MT" pitchFamily="34" charset="0"/>
                        <a:cs typeface="Arial" pitchFamily="34" charset="0"/>
                      </a:endParaRPr>
                    </a:p>
                  </a:txBody>
                  <a:tcPr>
                    <a:solidFill>
                      <a:schemeClr val="accent2">
                        <a:lumMod val="40000"/>
                        <a:lumOff val="60000"/>
                      </a:schemeClr>
                    </a:solidFill>
                  </a:tcPr>
                </a:tc>
                <a:tc hMerge="1">
                  <a:txBody>
                    <a:bodyPr/>
                    <a:lstStyle/>
                    <a:p>
                      <a:endParaRPr lang="en-ZA" dirty="0"/>
                    </a:p>
                  </a:txBody>
                  <a:tcPr/>
                </a:tc>
                <a:tc hMerge="1">
                  <a:txBody>
                    <a:bodyPr/>
                    <a:lstStyle/>
                    <a:p>
                      <a:endParaRPr lang="en-ZA" dirty="0"/>
                    </a:p>
                  </a:txBody>
                  <a:tcPr/>
                </a:tc>
              </a:tr>
              <a:tr h="898504">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i="0" baseline="0" dirty="0" smtClean="0">
                          <a:solidFill>
                            <a:schemeClr val="tx1"/>
                          </a:solidFill>
                          <a:latin typeface="Tw Cen MT" pitchFamily="34" charset="0"/>
                          <a:ea typeface="Times New Roman"/>
                          <a:cs typeface="Times New Roman"/>
                        </a:rPr>
                        <a:t>2</a:t>
                      </a:r>
                      <a:r>
                        <a:rPr lang="en-ZA" sz="1600" b="1" i="0" baseline="30000" dirty="0" smtClean="0">
                          <a:solidFill>
                            <a:schemeClr val="tx1"/>
                          </a:solidFill>
                          <a:latin typeface="Tw Cen MT" pitchFamily="34" charset="0"/>
                          <a:ea typeface="Times New Roman"/>
                          <a:cs typeface="Times New Roman"/>
                        </a:rPr>
                        <a:t>nd</a:t>
                      </a:r>
                      <a:r>
                        <a:rPr lang="en-ZA" sz="1600" b="1" i="0" baseline="0" dirty="0" smtClean="0">
                          <a:solidFill>
                            <a:schemeClr val="tx1"/>
                          </a:solidFill>
                          <a:latin typeface="Tw Cen MT" pitchFamily="34" charset="0"/>
                          <a:ea typeface="Times New Roman"/>
                          <a:cs typeface="Times New Roman"/>
                        </a:rPr>
                        <a:t>  </a:t>
                      </a:r>
                      <a:r>
                        <a:rPr lang="en-ZA" sz="1600" b="1" i="0" dirty="0" smtClean="0">
                          <a:solidFill>
                            <a:schemeClr val="tx1"/>
                          </a:solidFill>
                          <a:latin typeface="Tw Cen MT" pitchFamily="34" charset="0"/>
                          <a:ea typeface="Times New Roman"/>
                          <a:cs typeface="Times New Roman"/>
                        </a:rPr>
                        <a:t>Quarter</a:t>
                      </a:r>
                      <a:r>
                        <a:rPr lang="en-ZA" sz="1600" b="1" i="0" baseline="0" dirty="0" smtClean="0">
                          <a:solidFill>
                            <a:schemeClr val="tx1"/>
                          </a:solidFill>
                          <a:latin typeface="Tw Cen MT" pitchFamily="34" charset="0"/>
                          <a:ea typeface="Times New Roman"/>
                          <a:cs typeface="Times New Roman"/>
                        </a:rPr>
                        <a:t> </a:t>
                      </a:r>
                      <a:r>
                        <a:rPr lang="en-ZA" sz="1600" b="1" i="0" dirty="0" smtClean="0">
                          <a:solidFill>
                            <a:schemeClr val="tx1"/>
                          </a:solidFill>
                          <a:latin typeface="Tw Cen MT" pitchFamily="34" charset="0"/>
                          <a:ea typeface="Times New Roman"/>
                          <a:cs typeface="Times New Roman"/>
                        </a:rPr>
                        <a:t>Target (2)</a:t>
                      </a:r>
                      <a:endParaRPr lang="en-ZA" sz="1600" b="1" i="0" dirty="0" smtClean="0">
                        <a:solidFill>
                          <a:schemeClr val="tx1"/>
                        </a:solidFill>
                        <a:latin typeface="Tw Cen MT" pitchFamily="34" charset="0"/>
                        <a:ea typeface="Calibri"/>
                        <a:cs typeface="Times New Roman"/>
                      </a:endParaRPr>
                    </a:p>
                  </a:txBody>
                  <a:tcPr marL="68580" marR="68580" marT="0" marB="0">
                    <a:solidFill>
                      <a:schemeClr val="accent4">
                        <a:lumMod val="60000"/>
                        <a:lumOff val="40000"/>
                      </a:schemeClr>
                    </a:solidFill>
                  </a:tcPr>
                </a:tc>
                <a:tc>
                  <a:txBody>
                    <a:bodyPr/>
                    <a:lstStyle/>
                    <a:p>
                      <a:pPr>
                        <a:lnSpc>
                          <a:spcPct val="115000"/>
                        </a:lnSpc>
                        <a:spcAft>
                          <a:spcPts val="0"/>
                        </a:spcAft>
                      </a:pPr>
                      <a:r>
                        <a:rPr lang="en-ZA" sz="1600" b="1" i="0" dirty="0" smtClean="0">
                          <a:solidFill>
                            <a:schemeClr val="tx1"/>
                          </a:solidFill>
                          <a:latin typeface="Tw Cen MT" pitchFamily="34" charset="0"/>
                          <a:ea typeface="Calibri"/>
                          <a:cs typeface="Times New Roman"/>
                        </a:rPr>
                        <a:t>Reported</a:t>
                      </a:r>
                      <a:r>
                        <a:rPr lang="en-ZA" sz="1600" b="1" i="0" baseline="0" dirty="0" smtClean="0">
                          <a:solidFill>
                            <a:schemeClr val="tx1"/>
                          </a:solidFill>
                          <a:latin typeface="Tw Cen MT" pitchFamily="34" charset="0"/>
                          <a:ea typeface="Calibri"/>
                          <a:cs typeface="Times New Roman"/>
                        </a:rPr>
                        <a:t> Progress</a:t>
                      </a:r>
                      <a:endParaRPr lang="en-ZA" sz="1600" b="1" i="0" dirty="0">
                        <a:solidFill>
                          <a:schemeClr val="tx1"/>
                        </a:solidFill>
                        <a:latin typeface="Tw Cen MT" pitchFamily="34" charset="0"/>
                        <a:ea typeface="Calibri"/>
                        <a:cs typeface="Times New Roman"/>
                      </a:endParaRPr>
                    </a:p>
                  </a:txBody>
                  <a:tcPr marL="68580" marR="68580" marT="0" marB="0">
                    <a:solidFill>
                      <a:schemeClr val="accent4">
                        <a:lumMod val="60000"/>
                        <a:lumOff val="40000"/>
                      </a:schemeClr>
                    </a:solidFill>
                  </a:tcPr>
                </a:tc>
                <a:tc>
                  <a:txBody>
                    <a:bodyPr/>
                    <a:lstStyle/>
                    <a:p>
                      <a:pPr>
                        <a:lnSpc>
                          <a:spcPct val="115000"/>
                        </a:lnSpc>
                        <a:spcAft>
                          <a:spcPts val="0"/>
                        </a:spcAft>
                      </a:pPr>
                      <a:r>
                        <a:rPr lang="en-ZA" sz="1600" b="1" i="0" dirty="0" smtClean="0">
                          <a:solidFill>
                            <a:schemeClr val="tx1"/>
                          </a:solidFill>
                          <a:latin typeface="Tw Cen MT" pitchFamily="34" charset="0"/>
                          <a:ea typeface="Calibri"/>
                          <a:cs typeface="Times New Roman"/>
                        </a:rPr>
                        <a:t>Reasons</a:t>
                      </a:r>
                      <a:r>
                        <a:rPr lang="en-ZA" sz="1600" b="1" i="0" baseline="0" dirty="0" smtClean="0">
                          <a:solidFill>
                            <a:schemeClr val="tx1"/>
                          </a:solidFill>
                          <a:latin typeface="Tw Cen MT" pitchFamily="34" charset="0"/>
                          <a:ea typeface="Calibri"/>
                          <a:cs typeface="Times New Roman"/>
                        </a:rPr>
                        <a:t> for the Variance</a:t>
                      </a:r>
                      <a:endParaRPr lang="en-ZA" sz="1600" b="1" i="0" dirty="0">
                        <a:solidFill>
                          <a:schemeClr val="tx1"/>
                        </a:solidFill>
                        <a:latin typeface="Tw Cen MT" pitchFamily="34" charset="0"/>
                        <a:ea typeface="Calibri"/>
                        <a:cs typeface="Times New Roman"/>
                      </a:endParaRPr>
                    </a:p>
                  </a:txBody>
                  <a:tcPr marL="68580" marR="68580" marT="0" marB="0">
                    <a:solidFill>
                      <a:schemeClr val="accent4">
                        <a:lumMod val="60000"/>
                        <a:lumOff val="40000"/>
                      </a:schemeClr>
                    </a:solidFill>
                  </a:tcPr>
                </a:tc>
                <a:tc>
                  <a:txBody>
                    <a:bodyPr/>
                    <a:lstStyle/>
                    <a:p>
                      <a:pPr>
                        <a:lnSpc>
                          <a:spcPct val="115000"/>
                        </a:lnSpc>
                        <a:spcAft>
                          <a:spcPts val="0"/>
                        </a:spcAft>
                      </a:pPr>
                      <a:r>
                        <a:rPr lang="en-ZA" sz="1600" b="1" i="0" dirty="0" smtClean="0">
                          <a:solidFill>
                            <a:schemeClr val="tx1"/>
                          </a:solidFill>
                          <a:latin typeface="Tw Cen MT" pitchFamily="34" charset="0"/>
                          <a:ea typeface="Calibri"/>
                          <a:cs typeface="Times New Roman"/>
                        </a:rPr>
                        <a:t>Action to address the non-achievement of the 2</a:t>
                      </a:r>
                      <a:r>
                        <a:rPr lang="en-ZA" sz="1600" b="1" i="0" baseline="30000" dirty="0" smtClean="0">
                          <a:solidFill>
                            <a:schemeClr val="tx1"/>
                          </a:solidFill>
                          <a:latin typeface="Tw Cen MT" pitchFamily="34" charset="0"/>
                          <a:ea typeface="Calibri"/>
                          <a:cs typeface="Times New Roman"/>
                        </a:rPr>
                        <a:t>nd</a:t>
                      </a:r>
                      <a:r>
                        <a:rPr lang="en-ZA" sz="1600" b="1" i="0" baseline="0" dirty="0" smtClean="0">
                          <a:solidFill>
                            <a:schemeClr val="tx1"/>
                          </a:solidFill>
                          <a:latin typeface="Tw Cen MT" pitchFamily="34" charset="0"/>
                          <a:ea typeface="Calibri"/>
                          <a:cs typeface="Times New Roman"/>
                        </a:rPr>
                        <a:t> </a:t>
                      </a:r>
                      <a:r>
                        <a:rPr lang="en-ZA" sz="1600" b="1" i="0" dirty="0" smtClean="0">
                          <a:solidFill>
                            <a:schemeClr val="tx1"/>
                          </a:solidFill>
                          <a:latin typeface="Tw Cen MT" pitchFamily="34" charset="0"/>
                          <a:ea typeface="Calibri"/>
                          <a:cs typeface="Times New Roman"/>
                        </a:rPr>
                        <a:t>Quarter Target</a:t>
                      </a:r>
                      <a:endParaRPr lang="en-ZA" sz="1600" b="1" i="0" dirty="0">
                        <a:solidFill>
                          <a:schemeClr val="tx1"/>
                        </a:solidFill>
                        <a:latin typeface="Tw Cen MT" pitchFamily="34" charset="0"/>
                        <a:ea typeface="Calibri"/>
                        <a:cs typeface="Times New Roman"/>
                      </a:endParaRPr>
                    </a:p>
                  </a:txBody>
                  <a:tcPr marL="68580" marR="68580" marT="0" marB="0">
                    <a:solidFill>
                      <a:schemeClr val="accent4">
                        <a:lumMod val="60000"/>
                        <a:lumOff val="40000"/>
                      </a:schemeClr>
                    </a:solidFill>
                  </a:tcPr>
                </a:tc>
              </a:tr>
              <a:tr h="2910975">
                <a:tc>
                  <a:txBody>
                    <a:bodyPr/>
                    <a:lstStyle/>
                    <a:p>
                      <a:pPr>
                        <a:lnSpc>
                          <a:spcPct val="115000"/>
                        </a:lnSpc>
                        <a:spcAft>
                          <a:spcPts val="0"/>
                        </a:spcAft>
                      </a:pPr>
                      <a:r>
                        <a:rPr kumimoji="0" lang="en-ZA" sz="1600" kern="1200" dirty="0" smtClean="0">
                          <a:solidFill>
                            <a:schemeClr val="tx1"/>
                          </a:solidFill>
                          <a:effectLst/>
                          <a:latin typeface="Tw Cen MT" panose="020B0602020104020603" pitchFamily="34" charset="0"/>
                          <a:ea typeface="+mn-ea"/>
                          <a:cs typeface="+mn-cs"/>
                        </a:rPr>
                        <a:t>Application of the Productivity Measurement Tool  in the 2 service departments finalised </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lvl="0"/>
                      <a:r>
                        <a:rPr kumimoji="0" lang="en-US" sz="1600" kern="1200" dirty="0" smtClean="0">
                          <a:solidFill>
                            <a:schemeClr val="bg1"/>
                          </a:solidFill>
                          <a:effectLst/>
                          <a:latin typeface="Tw Cen MT" panose="020B0602020104020603" pitchFamily="34" charset="0"/>
                          <a:ea typeface="+mn-ea"/>
                          <a:cs typeface="+mn-cs"/>
                        </a:rPr>
                        <a:t>The application of the Productivity Measurement Tool in the provincial department of Social Development (Limpopo) has been completed. </a:t>
                      </a:r>
                      <a:endParaRPr kumimoji="0" lang="en-ZA" sz="1600" kern="1200" dirty="0" smtClean="0">
                        <a:solidFill>
                          <a:schemeClr val="bg1"/>
                        </a:solidFill>
                        <a:effectLst/>
                        <a:latin typeface="Tw Cen MT" panose="020B0602020104020603" pitchFamily="34" charset="0"/>
                        <a:ea typeface="+mn-ea"/>
                        <a:cs typeface="+mn-cs"/>
                      </a:endParaRPr>
                    </a:p>
                    <a:p>
                      <a:r>
                        <a:rPr kumimoji="0" lang="en-ZA" sz="1600" kern="1200" dirty="0" smtClean="0">
                          <a:solidFill>
                            <a:schemeClr val="bg1"/>
                          </a:solidFill>
                          <a:effectLst/>
                          <a:latin typeface="Tw Cen MT" panose="020B0602020104020603" pitchFamily="34" charset="0"/>
                          <a:ea typeface="+mn-ea"/>
                          <a:cs typeface="+mn-cs"/>
                        </a:rPr>
                        <a:t>However, the application in the national department of Rural Development and Land Reform has not yet commenced</a:t>
                      </a:r>
                      <a:endParaRPr kumimoji="0" lang="en-ZA" sz="1600" b="0" i="0" kern="1200" dirty="0" smtClean="0">
                        <a:solidFill>
                          <a:schemeClr val="bg1"/>
                        </a:solidFill>
                        <a:latin typeface="Tw Cen MT" pitchFamily="34" charset="0"/>
                        <a:ea typeface="+mn-ea"/>
                        <a:cs typeface="+mn-cs"/>
                      </a:endParaRPr>
                    </a:p>
                  </a:txBody>
                  <a:tcPr marL="68580" marR="68580" marT="0" marB="0">
                    <a:solidFill>
                      <a:srgbClr val="C0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The Department of Rural Development and Land Reform requested that</a:t>
                      </a:r>
                      <a:r>
                        <a:rPr kumimoji="0" lang="en-ZA" sz="1600" kern="1200" baseline="0" dirty="0" smtClean="0">
                          <a:solidFill>
                            <a:schemeClr val="tx1"/>
                          </a:solidFill>
                          <a:effectLst/>
                          <a:latin typeface="Tw Cen MT" panose="020B0602020104020603" pitchFamily="34" charset="0"/>
                          <a:ea typeface="+mn-ea"/>
                          <a:cs typeface="+mn-cs"/>
                        </a:rPr>
                        <a:t> the meetings be held in October 2016</a:t>
                      </a:r>
                      <a:endParaRPr kumimoji="0" lang="en-ZA" sz="1600" b="0" i="0" kern="1200" dirty="0" smtClean="0">
                        <a:solidFill>
                          <a:schemeClr val="dk1"/>
                        </a:solidFill>
                        <a:latin typeface="Tw Cen MT" pitchFamily="34" charset="0"/>
                        <a:ea typeface="+mn-ea"/>
                        <a:cs typeface="+mn-cs"/>
                      </a:endParaRPr>
                    </a:p>
                  </a:txBody>
                  <a:tcPr marL="68580" marR="68580" marT="0" marB="0">
                    <a:solidFill>
                      <a:schemeClr val="bg1"/>
                    </a:solidFill>
                  </a:tcPr>
                </a:tc>
                <a:tc>
                  <a:txBody>
                    <a:bodyPr/>
                    <a:lstStyle/>
                    <a:p>
                      <a:r>
                        <a:rPr kumimoji="0" lang="en-ZA" sz="1600" kern="1200" dirty="0" smtClean="0">
                          <a:solidFill>
                            <a:schemeClr val="tx1"/>
                          </a:solidFill>
                          <a:effectLst/>
                          <a:latin typeface="Tw Cen MT" panose="020B0602020104020603" pitchFamily="34" charset="0"/>
                          <a:ea typeface="+mn-ea"/>
                          <a:cs typeface="+mn-cs"/>
                        </a:rPr>
                        <a:t>The application of the Productivity Measurement Tool in the Department of Rural Development and Land Reform will commence in October 2016</a:t>
                      </a:r>
                      <a:endParaRPr kumimoji="0" lang="en-ZA" sz="1600" b="1" i="1" kern="1200" dirty="0" smtClean="0">
                        <a:solidFill>
                          <a:srgbClr val="C00000"/>
                        </a:solidFill>
                        <a:latin typeface="Tw Cen MT" pitchFamily="34" charset="0"/>
                        <a:ea typeface="+mn-ea"/>
                        <a:cs typeface="+mn-cs"/>
                      </a:endParaRPr>
                    </a:p>
                  </a:txBody>
                  <a:tcPr marL="68580" marR="68580" marT="0" marB="0">
                    <a:solidFill>
                      <a:schemeClr val="bg1"/>
                    </a:solidFill>
                  </a:tcPr>
                </a:tc>
              </a:tr>
            </a:tbl>
          </a:graphicData>
        </a:graphic>
      </p:graphicFrame>
      <p:sp>
        <p:nvSpPr>
          <p:cNvPr id="5" name="Rectangle 4"/>
          <p:cNvSpPr/>
          <p:nvPr/>
        </p:nvSpPr>
        <p:spPr>
          <a:xfrm>
            <a:off x="1043608" y="0"/>
            <a:ext cx="8100392" cy="830997"/>
          </a:xfrm>
          <a:prstGeom prst="rect">
            <a:avLst/>
          </a:prstGeom>
        </p:spPr>
        <p:txBody>
          <a:bodyPr wrap="square">
            <a:spAutoFit/>
          </a:bodyPr>
          <a:lstStyle/>
          <a:p>
            <a:pPr algn="ctr"/>
            <a:r>
              <a:rPr lang="en-ZA" sz="2400" b="1" dirty="0" smtClean="0">
                <a:solidFill>
                  <a:schemeClr val="accent5">
                    <a:lumMod val="60000"/>
                    <a:lumOff val="40000"/>
                  </a:schemeClr>
                </a:solidFill>
              </a:rPr>
              <a:t>PROGRAMME 2: PR&amp;A (10)</a:t>
            </a:r>
          </a:p>
          <a:p>
            <a:pPr algn="ctr"/>
            <a:r>
              <a:rPr lang="en-ZA" sz="2400" b="1" dirty="0" smtClean="0">
                <a:solidFill>
                  <a:schemeClr val="accent4">
                    <a:lumMod val="75000"/>
                  </a:schemeClr>
                </a:solidFill>
              </a:rPr>
              <a:t>2</a:t>
            </a:r>
            <a:r>
              <a:rPr lang="en-ZA" sz="2400" b="1" baseline="30000" dirty="0" smtClean="0">
                <a:solidFill>
                  <a:schemeClr val="accent4">
                    <a:lumMod val="75000"/>
                  </a:schemeClr>
                </a:solidFill>
              </a:rPr>
              <a:t>ND</a:t>
            </a:r>
            <a:r>
              <a:rPr lang="en-ZA" sz="2400" b="1" dirty="0">
                <a:solidFill>
                  <a:schemeClr val="accent4">
                    <a:lumMod val="75000"/>
                  </a:schemeClr>
                </a:solidFill>
              </a:rPr>
              <a:t> </a:t>
            </a:r>
            <a:r>
              <a:rPr lang="en-ZA" sz="2400" b="1" dirty="0" smtClean="0">
                <a:solidFill>
                  <a:schemeClr val="accent4">
                    <a:lumMod val="75000"/>
                  </a:schemeClr>
                </a:solidFill>
              </a:rPr>
              <a:t>QUARTER </a:t>
            </a:r>
            <a:r>
              <a:rPr lang="en-ZA" sz="2400" b="1" dirty="0">
                <a:solidFill>
                  <a:schemeClr val="accent4">
                    <a:lumMod val="75000"/>
                  </a:schemeClr>
                </a:solidFill>
              </a:rPr>
              <a:t>TARGETS </a:t>
            </a:r>
            <a:r>
              <a:rPr lang="en-ZA" sz="2400" b="1" dirty="0" smtClean="0">
                <a:solidFill>
                  <a:schemeClr val="accent4">
                    <a:lumMod val="75000"/>
                  </a:schemeClr>
                </a:solidFill>
              </a:rPr>
              <a:t>NOT ACHIEVED </a:t>
            </a:r>
            <a:endParaRPr lang="en-ZA" sz="2400" b="1" dirty="0"/>
          </a:p>
        </p:txBody>
      </p:sp>
      <p:sp>
        <p:nvSpPr>
          <p:cNvPr id="7" name="Rectangle 6"/>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r>
              <a:rPr lang="en-US" sz="1400" b="0" dirty="0" smtClean="0"/>
              <a:t>23</a:t>
            </a:r>
            <a:endParaRPr lang="en-US" sz="1400" b="0" dirty="0"/>
          </a:p>
        </p:txBody>
      </p:sp>
    </p:spTree>
    <p:extLst>
      <p:ext uri="{BB962C8B-B14F-4D97-AF65-F5344CB8AC3E}">
        <p14:creationId xmlns:p14="http://schemas.microsoft.com/office/powerpoint/2010/main" xmlns="" val="29647025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0"/>
            <a:ext cx="8152815" cy="904528"/>
          </a:xfrm>
        </p:spPr>
        <p:txBody>
          <a:bodyPr>
            <a:normAutofit fontScale="90000"/>
          </a:bodyPr>
          <a:lstStyle/>
          <a:p>
            <a:pPr algn="ctr"/>
            <a:r>
              <a:rPr lang="en-ZA" sz="2400" b="1" dirty="0">
                <a:solidFill>
                  <a:schemeClr val="accent5">
                    <a:lumMod val="60000"/>
                    <a:lumOff val="40000"/>
                  </a:schemeClr>
                </a:solidFill>
              </a:rPr>
              <a:t>PROGRAMME 3: LABOUR RELATIONS &amp; HUMAN RESOURCE MANAGEMENT (LR&amp;HRM) (1)</a:t>
            </a:r>
            <a:br>
              <a:rPr lang="en-ZA" sz="2400" b="1" dirty="0">
                <a:solidFill>
                  <a:schemeClr val="accent5">
                    <a:lumMod val="60000"/>
                    <a:lumOff val="40000"/>
                  </a:schemeClr>
                </a:solidFill>
              </a:rPr>
            </a:br>
            <a:r>
              <a:rPr lang="en-ZA" sz="2400" b="1" dirty="0">
                <a:solidFill>
                  <a:schemeClr val="accent5"/>
                </a:solidFill>
              </a:rPr>
              <a:t>OVERALL PERFORMANCE</a:t>
            </a:r>
          </a:p>
        </p:txBody>
      </p:sp>
      <p:sp>
        <p:nvSpPr>
          <p:cNvPr id="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24</a:t>
            </a:fld>
            <a:endParaRPr lang="en-US" sz="1400" b="0" dirty="0"/>
          </a:p>
        </p:txBody>
      </p:sp>
      <p:graphicFrame>
        <p:nvGraphicFramePr>
          <p:cNvPr id="8" name="Chart 7"/>
          <p:cNvGraphicFramePr/>
          <p:nvPr>
            <p:extLst>
              <p:ext uri="{D42A27DB-BD31-4B8C-83A1-F6EECF244321}">
                <p14:modId xmlns:p14="http://schemas.microsoft.com/office/powerpoint/2010/main" xmlns="" val="358415403"/>
              </p:ext>
            </p:extLst>
          </p:nvPr>
        </p:nvGraphicFramePr>
        <p:xfrm>
          <a:off x="971600" y="1268760"/>
          <a:ext cx="3960440"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extLst>
              <p:ext uri="{D42A27DB-BD31-4B8C-83A1-F6EECF244321}">
                <p14:modId xmlns:p14="http://schemas.microsoft.com/office/powerpoint/2010/main" xmlns="" val="1350824067"/>
              </p:ext>
            </p:extLst>
          </p:nvPr>
        </p:nvGraphicFramePr>
        <p:xfrm>
          <a:off x="5030180" y="1268760"/>
          <a:ext cx="3960440" cy="406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170" y="0"/>
            <a:ext cx="8179830" cy="1058317"/>
          </a:xfrm>
        </p:spPr>
        <p:txBody>
          <a:bodyPr>
            <a:normAutofit/>
          </a:bodyPr>
          <a:lstStyle/>
          <a:p>
            <a:pPr algn="ctr"/>
            <a:r>
              <a:rPr lang="en-ZA" sz="2400" b="1" dirty="0">
                <a:solidFill>
                  <a:schemeClr val="accent5">
                    <a:lumMod val="60000"/>
                    <a:lumOff val="40000"/>
                  </a:schemeClr>
                </a:solidFill>
              </a:rPr>
              <a:t>PROGRAMME 3: </a:t>
            </a:r>
            <a:r>
              <a:rPr lang="en-ZA" sz="2400" b="1" dirty="0" smtClean="0">
                <a:solidFill>
                  <a:schemeClr val="accent5">
                    <a:lumMod val="60000"/>
                    <a:lumOff val="40000"/>
                  </a:schemeClr>
                </a:solidFill>
              </a:rPr>
              <a:t>LR&amp;HRM (2)</a:t>
            </a:r>
            <a:r>
              <a:rPr lang="en-ZA" sz="2400" b="1" dirty="0"/>
              <a:t/>
            </a:r>
            <a:br>
              <a:rPr lang="en-ZA" sz="2400" b="1" dirty="0"/>
            </a:br>
            <a:r>
              <a:rPr lang="en-ZA" sz="2400" b="1" dirty="0" smtClean="0">
                <a:solidFill>
                  <a:schemeClr val="accent4">
                    <a:lumMod val="75000"/>
                  </a:schemeClr>
                </a:solidFill>
              </a:rPr>
              <a:t>2</a:t>
            </a:r>
            <a:r>
              <a:rPr lang="en-ZA" sz="2400" b="1" baseline="30000" dirty="0" smtClean="0">
                <a:solidFill>
                  <a:schemeClr val="accent4">
                    <a:lumMod val="75000"/>
                  </a:schemeClr>
                </a:solidFill>
              </a:rPr>
              <a:t>ND</a:t>
            </a:r>
            <a:r>
              <a:rPr lang="en-ZA" sz="2400" b="1" dirty="0" smtClean="0">
                <a:solidFill>
                  <a:schemeClr val="accent4">
                    <a:lumMod val="75000"/>
                  </a:schemeClr>
                </a:solidFill>
              </a:rPr>
              <a:t>  &amp; 3</a:t>
            </a:r>
            <a:r>
              <a:rPr lang="en-ZA" sz="2400" b="1" baseline="30000" dirty="0" smtClean="0">
                <a:solidFill>
                  <a:schemeClr val="accent4">
                    <a:lumMod val="75000"/>
                  </a:schemeClr>
                </a:solidFill>
              </a:rPr>
              <a:t>RD</a:t>
            </a:r>
            <a:r>
              <a:rPr lang="en-ZA" sz="2400" b="1" dirty="0" smtClean="0">
                <a:solidFill>
                  <a:schemeClr val="accent4">
                    <a:lumMod val="75000"/>
                  </a:schemeClr>
                </a:solidFill>
              </a:rPr>
              <a:t> QUARTER </a:t>
            </a:r>
            <a:r>
              <a:rPr lang="en-ZA" sz="2400" b="1" dirty="0">
                <a:solidFill>
                  <a:schemeClr val="accent4">
                    <a:lumMod val="75000"/>
                  </a:schemeClr>
                </a:solidFill>
              </a:rPr>
              <a:t>TARGETS ACHIEVED</a:t>
            </a:r>
            <a:endParaRPr lang="en-ZA" sz="2400" b="1"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xmlns="" val="1824267452"/>
              </p:ext>
            </p:extLst>
          </p:nvPr>
        </p:nvGraphicFramePr>
        <p:xfrm>
          <a:off x="1043608" y="1063771"/>
          <a:ext cx="7866888" cy="1904540"/>
        </p:xfrm>
        <a:graphic>
          <a:graphicData uri="http://schemas.openxmlformats.org/drawingml/2006/table">
            <a:tbl>
              <a:tblPr firstRow="1" bandRow="1">
                <a:tableStyleId>{5940675A-B579-460E-94D1-54222C63F5DA}</a:tableStyleId>
              </a:tblPr>
              <a:tblGrid>
                <a:gridCol w="2862759"/>
                <a:gridCol w="5004129"/>
              </a:tblGrid>
              <a:tr h="7592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latin typeface="Tw Cen MT" pitchFamily="34" charset="0"/>
                          <a:ea typeface="Calibri"/>
                          <a:cs typeface="Arial" pitchFamily="34" charset="0"/>
                        </a:rPr>
                        <a:t>Annual Target</a:t>
                      </a:r>
                    </a:p>
                    <a:p>
                      <a:endParaRPr lang="en-ZA" sz="1400" b="1" dirty="0">
                        <a:latin typeface="Tw Cen MT" pitchFamily="34" charset="0"/>
                        <a:cs typeface="Arial" pitchFamily="34" charset="0"/>
                      </a:endParaRPr>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400" kern="1200" dirty="0" smtClean="0">
                          <a:solidFill>
                            <a:schemeClr val="tx1"/>
                          </a:solidFill>
                          <a:effectLst/>
                          <a:latin typeface="Tw Cen MT" panose="020B0602020104020603" pitchFamily="34" charset="0"/>
                          <a:ea typeface="+mn-ea"/>
                          <a:cs typeface="+mn-cs"/>
                        </a:rPr>
                        <a:t>Monitor and report on the average percentage  of funded vacant post posts on PERSAL against the targeted 10% or less</a:t>
                      </a:r>
                      <a:endParaRPr lang="en-ZA" sz="1400" b="0" dirty="0">
                        <a:latin typeface="Tw Cen MT" pitchFamily="34" charset="0"/>
                        <a:cs typeface="Arial" pitchFamily="34" charset="0"/>
                      </a:endParaRPr>
                    </a:p>
                  </a:txBody>
                  <a:tcPr>
                    <a:solidFill>
                      <a:schemeClr val="accent2">
                        <a:lumMod val="40000"/>
                        <a:lumOff val="60000"/>
                      </a:schemeClr>
                    </a:solidFill>
                  </a:tcPr>
                </a:tc>
              </a:tr>
              <a:tr h="242139">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400" b="1" dirty="0" smtClean="0">
                          <a:solidFill>
                            <a:schemeClr val="tx1"/>
                          </a:solidFill>
                          <a:latin typeface="Tw Cen MT" pitchFamily="34" charset="0"/>
                          <a:ea typeface="Times New Roman"/>
                          <a:cs typeface="Arial" pitchFamily="34" charset="0"/>
                        </a:rPr>
                        <a:t>2</a:t>
                      </a:r>
                      <a:r>
                        <a:rPr lang="en-ZA" sz="1400" b="1" baseline="30000" dirty="0" smtClean="0">
                          <a:solidFill>
                            <a:schemeClr val="tx1"/>
                          </a:solidFill>
                          <a:latin typeface="Tw Cen MT" pitchFamily="34" charset="0"/>
                          <a:ea typeface="Times New Roman"/>
                          <a:cs typeface="Arial" pitchFamily="34" charset="0"/>
                        </a:rPr>
                        <a:t>nd</a:t>
                      </a:r>
                      <a:r>
                        <a:rPr lang="en-ZA" sz="1400" b="1" baseline="0" dirty="0" smtClean="0">
                          <a:solidFill>
                            <a:schemeClr val="tx1"/>
                          </a:solidFill>
                          <a:latin typeface="Tw Cen MT" pitchFamily="34" charset="0"/>
                          <a:ea typeface="Times New Roman"/>
                          <a:cs typeface="Arial" pitchFamily="34" charset="0"/>
                        </a:rPr>
                        <a:t> </a:t>
                      </a:r>
                      <a:r>
                        <a:rPr lang="en-ZA" sz="1400" b="1" dirty="0" smtClean="0">
                          <a:solidFill>
                            <a:schemeClr val="tx1"/>
                          </a:solidFill>
                          <a:latin typeface="Tw Cen MT" pitchFamily="34" charset="0"/>
                          <a:ea typeface="Times New Roman"/>
                          <a:cs typeface="Arial" pitchFamily="34" charset="0"/>
                        </a:rPr>
                        <a:t>Quarter</a:t>
                      </a:r>
                      <a:r>
                        <a:rPr lang="en-ZA" sz="1400" b="1" baseline="0" dirty="0" smtClean="0">
                          <a:solidFill>
                            <a:schemeClr val="tx1"/>
                          </a:solidFill>
                          <a:latin typeface="Tw Cen MT" pitchFamily="34" charset="0"/>
                          <a:ea typeface="Times New Roman"/>
                          <a:cs typeface="Arial" pitchFamily="34" charset="0"/>
                        </a:rPr>
                        <a:t> </a:t>
                      </a:r>
                      <a:r>
                        <a:rPr lang="en-ZA" sz="1400" b="1" dirty="0" smtClean="0">
                          <a:solidFill>
                            <a:schemeClr val="tx1"/>
                          </a:solidFill>
                          <a:latin typeface="Tw Cen MT" pitchFamily="34" charset="0"/>
                          <a:ea typeface="Times New Roman"/>
                          <a:cs typeface="Arial" pitchFamily="34" charset="0"/>
                        </a:rPr>
                        <a:t>Target (1)</a:t>
                      </a:r>
                      <a:endParaRPr lang="en-ZA" sz="14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400" b="1" dirty="0" smtClean="0">
                          <a:solidFill>
                            <a:schemeClr val="tx1"/>
                          </a:solidFill>
                          <a:latin typeface="Tw Cen MT" pitchFamily="34" charset="0"/>
                          <a:ea typeface="Calibri"/>
                          <a:cs typeface="Arial" pitchFamily="34" charset="0"/>
                        </a:rPr>
                        <a:t>Reported</a:t>
                      </a:r>
                      <a:r>
                        <a:rPr lang="en-ZA" sz="1400" b="1" baseline="0" dirty="0" smtClean="0">
                          <a:solidFill>
                            <a:schemeClr val="tx1"/>
                          </a:solidFill>
                          <a:latin typeface="Tw Cen MT" pitchFamily="34" charset="0"/>
                          <a:ea typeface="Calibri"/>
                          <a:cs typeface="Arial" pitchFamily="34" charset="0"/>
                        </a:rPr>
                        <a:t> Progress</a:t>
                      </a:r>
                      <a:endParaRPr lang="en-ZA" sz="14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r>
              <a:tr h="899892">
                <a:tc>
                  <a:txBody>
                    <a:bodyPr/>
                    <a:lstStyle/>
                    <a:p>
                      <a:r>
                        <a:rPr kumimoji="0" lang="en-ZA" sz="1400" kern="1200" dirty="0" smtClean="0">
                          <a:solidFill>
                            <a:schemeClr val="tx1"/>
                          </a:solidFill>
                          <a:effectLst/>
                          <a:latin typeface="Tw Cen MT" panose="020B0602020104020603" pitchFamily="34" charset="0"/>
                          <a:ea typeface="+mn-ea"/>
                          <a:cs typeface="+mn-cs"/>
                        </a:rPr>
                        <a:t>Monitoring report  compiled on the average percentage  of funded vacant posts on PERSAL against the targeted 10% or less </a:t>
                      </a:r>
                      <a:endParaRPr kumimoji="0" lang="en-ZA" sz="1400" kern="1200" dirty="0">
                        <a:solidFill>
                          <a:schemeClr val="tx1"/>
                        </a:solidFill>
                        <a:effectLst/>
                        <a:latin typeface="Tw Cen MT" panose="020B0602020104020603" pitchFamily="34" charset="0"/>
                        <a:ea typeface="+mn-ea"/>
                        <a:cs typeface="+mn-cs"/>
                      </a:endParaRPr>
                    </a:p>
                  </a:txBody>
                  <a:tcPr marL="68580" marR="68580" marT="0" marB="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tx1"/>
                          </a:solidFill>
                          <a:effectLst/>
                          <a:latin typeface="Tw Cen MT" panose="020B0602020104020603" pitchFamily="34" charset="0"/>
                          <a:ea typeface="+mn-ea"/>
                          <a:cs typeface="+mn-cs"/>
                        </a:rPr>
                        <a:t>The monitoring report on the average percentage of funded vacant posts on PERSAL against the targeted 10% or less has been compiled</a:t>
                      </a:r>
                      <a:endParaRPr kumimoji="0" lang="en-ZA" sz="1400" kern="1200" dirty="0" smtClean="0">
                        <a:solidFill>
                          <a:schemeClr val="tx1"/>
                        </a:solidFill>
                        <a:effectLst/>
                        <a:latin typeface="Tw Cen MT" panose="020B0602020104020603" pitchFamily="34" charset="0"/>
                        <a:ea typeface="+mn-ea"/>
                        <a:cs typeface="+mn-cs"/>
                      </a:endParaRPr>
                    </a:p>
                    <a:p>
                      <a:endParaRPr lang="en-ZA" sz="1400" b="0" dirty="0">
                        <a:solidFill>
                          <a:schemeClr val="bg1"/>
                        </a:solidFill>
                        <a:effectLst/>
                        <a:latin typeface="Tw Cen MT" pitchFamily="34" charset="0"/>
                        <a:ea typeface="Calibri"/>
                        <a:cs typeface="Arial" pitchFamily="34" charset="0"/>
                      </a:endParaRPr>
                    </a:p>
                  </a:txBody>
                  <a:tcPr marL="68580" marR="68580" marT="0" marB="0">
                    <a:solidFill>
                      <a:schemeClr val="bg1"/>
                    </a:solidFill>
                  </a:tcPr>
                </a:tc>
              </a:tr>
            </a:tbl>
          </a:graphicData>
        </a:graphic>
      </p:graphicFrame>
      <p:sp>
        <p:nvSpPr>
          <p:cNvPr id="6"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25</a:t>
            </a:fld>
            <a:endParaRPr lang="en-US" sz="1400" b="0" dirty="0"/>
          </a:p>
        </p:txBody>
      </p:sp>
      <p:graphicFrame>
        <p:nvGraphicFramePr>
          <p:cNvPr id="5" name="Content Placeholder 10"/>
          <p:cNvGraphicFramePr>
            <a:graphicFrameLocks/>
          </p:cNvGraphicFramePr>
          <p:nvPr>
            <p:extLst>
              <p:ext uri="{D42A27DB-BD31-4B8C-83A1-F6EECF244321}">
                <p14:modId xmlns:p14="http://schemas.microsoft.com/office/powerpoint/2010/main" xmlns="" val="712538777"/>
              </p:ext>
            </p:extLst>
          </p:nvPr>
        </p:nvGraphicFramePr>
        <p:xfrm>
          <a:off x="1043608" y="2996952"/>
          <a:ext cx="7848872" cy="2140143"/>
        </p:xfrm>
        <a:graphic>
          <a:graphicData uri="http://schemas.openxmlformats.org/drawingml/2006/table">
            <a:tbl>
              <a:tblPr firstRow="1" bandRow="1">
                <a:tableStyleId>{5940675A-B579-460E-94D1-54222C63F5DA}</a:tableStyleId>
              </a:tblPr>
              <a:tblGrid>
                <a:gridCol w="2886931"/>
                <a:gridCol w="4961941"/>
              </a:tblGrid>
              <a:tr h="9878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latin typeface="Tw Cen MT" pitchFamily="34" charset="0"/>
                          <a:ea typeface="Calibri"/>
                          <a:cs typeface="Arial" pitchFamily="34" charset="0"/>
                        </a:rPr>
                        <a:t>Annual Target</a:t>
                      </a:r>
                    </a:p>
                    <a:p>
                      <a:endParaRPr lang="en-ZA" sz="14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400" kern="1200" dirty="0" smtClean="0">
                          <a:solidFill>
                            <a:schemeClr val="tx1"/>
                          </a:solidFill>
                          <a:effectLst/>
                          <a:latin typeface="Tw Cen MT" panose="020B0602020104020603" pitchFamily="34" charset="0"/>
                          <a:ea typeface="+mn-ea"/>
                          <a:cs typeface="+mn-cs"/>
                        </a:rPr>
                        <a:t>Revise the current Senior Management Service Performance Management and Development System (PMDS) and submit for approval Subject to approval; issue the approved Revised PMDS for implementation</a:t>
                      </a:r>
                      <a:endParaRPr lang="en-ZA" sz="1400" b="0" dirty="0">
                        <a:latin typeface="Tw Cen MT" pitchFamily="34" charset="0"/>
                        <a:cs typeface="Arial" pitchFamily="34" charset="0"/>
                      </a:endParaRPr>
                    </a:p>
                  </a:txBody>
                  <a:tcPr>
                    <a:solidFill>
                      <a:schemeClr val="accent2">
                        <a:lumMod val="40000"/>
                        <a:lumOff val="60000"/>
                      </a:schemeClr>
                    </a:solidFill>
                  </a:tcPr>
                </a:tc>
              </a:tr>
              <a:tr h="243024">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400" b="1" dirty="0" smtClean="0">
                          <a:solidFill>
                            <a:schemeClr val="tx1"/>
                          </a:solidFill>
                          <a:latin typeface="Tw Cen MT" pitchFamily="34" charset="0"/>
                          <a:ea typeface="Times New Roman"/>
                          <a:cs typeface="Arial" pitchFamily="34" charset="0"/>
                        </a:rPr>
                        <a:t>2</a:t>
                      </a:r>
                      <a:r>
                        <a:rPr lang="en-ZA" sz="1400" b="1" baseline="30000" dirty="0" smtClean="0">
                          <a:solidFill>
                            <a:schemeClr val="tx1"/>
                          </a:solidFill>
                          <a:latin typeface="Tw Cen MT" pitchFamily="34" charset="0"/>
                          <a:ea typeface="Times New Roman"/>
                          <a:cs typeface="Arial" pitchFamily="34" charset="0"/>
                        </a:rPr>
                        <a:t>nd</a:t>
                      </a:r>
                      <a:r>
                        <a:rPr lang="en-ZA" sz="1400" b="1" baseline="0" dirty="0" smtClean="0">
                          <a:solidFill>
                            <a:schemeClr val="tx1"/>
                          </a:solidFill>
                          <a:latin typeface="Tw Cen MT" pitchFamily="34" charset="0"/>
                          <a:ea typeface="Times New Roman"/>
                          <a:cs typeface="Arial" pitchFamily="34" charset="0"/>
                        </a:rPr>
                        <a:t> </a:t>
                      </a:r>
                      <a:r>
                        <a:rPr lang="en-ZA" sz="1400" b="1" dirty="0" smtClean="0">
                          <a:solidFill>
                            <a:schemeClr val="tx1"/>
                          </a:solidFill>
                          <a:latin typeface="Tw Cen MT" pitchFamily="34" charset="0"/>
                          <a:ea typeface="Times New Roman"/>
                          <a:cs typeface="Arial" pitchFamily="34" charset="0"/>
                        </a:rPr>
                        <a:t>Quarter  Target (2)</a:t>
                      </a:r>
                      <a:endParaRPr lang="en-ZA" sz="14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400" b="1" dirty="0" smtClean="0">
                          <a:solidFill>
                            <a:schemeClr val="tx1"/>
                          </a:solidFill>
                          <a:latin typeface="Tw Cen MT" pitchFamily="34" charset="0"/>
                          <a:ea typeface="Calibri"/>
                          <a:cs typeface="Arial" pitchFamily="34" charset="0"/>
                        </a:rPr>
                        <a:t>Reported</a:t>
                      </a:r>
                      <a:r>
                        <a:rPr lang="en-ZA" sz="1400" b="1" baseline="0" dirty="0" smtClean="0">
                          <a:solidFill>
                            <a:schemeClr val="tx1"/>
                          </a:solidFill>
                          <a:latin typeface="Tw Cen MT" pitchFamily="34" charset="0"/>
                          <a:ea typeface="Calibri"/>
                          <a:cs typeface="Arial" pitchFamily="34" charset="0"/>
                        </a:rPr>
                        <a:t> Progress</a:t>
                      </a:r>
                      <a:endParaRPr lang="en-ZA" sz="14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r>
              <a:tr h="906927">
                <a:tc>
                  <a:txBody>
                    <a:bodyPr/>
                    <a:lstStyle/>
                    <a:p>
                      <a:pPr>
                        <a:lnSpc>
                          <a:spcPct val="115000"/>
                        </a:lnSpc>
                        <a:spcAft>
                          <a:spcPts val="0"/>
                        </a:spcAft>
                      </a:pPr>
                      <a:r>
                        <a:rPr kumimoji="0" lang="en-ZA" sz="1400" kern="1200" dirty="0" smtClean="0">
                          <a:solidFill>
                            <a:schemeClr val="tx1"/>
                          </a:solidFill>
                          <a:effectLst/>
                          <a:latin typeface="Tw Cen MT" panose="020B0602020104020603" pitchFamily="34" charset="0"/>
                          <a:ea typeface="+mn-ea"/>
                          <a:cs typeface="+mn-cs"/>
                        </a:rPr>
                        <a:t>Draft Revised Senior Management Service PMDS developed and consulted  on </a:t>
                      </a:r>
                      <a:endParaRPr lang="en-ZA" sz="14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marL="0" indent="0">
                        <a:buFont typeface="Arial" panose="020B0604020202020204" pitchFamily="34" charset="0"/>
                        <a:buNone/>
                      </a:pPr>
                      <a:r>
                        <a:rPr kumimoji="0" lang="en-ZA" sz="1400" kern="1200" dirty="0" smtClean="0">
                          <a:solidFill>
                            <a:schemeClr val="tx1"/>
                          </a:solidFill>
                          <a:effectLst/>
                          <a:latin typeface="Tw Cen MT" panose="020B0602020104020603" pitchFamily="34" charset="0"/>
                          <a:ea typeface="+mn-ea"/>
                          <a:cs typeface="+mn-cs"/>
                        </a:rPr>
                        <a:t>The</a:t>
                      </a:r>
                      <a:r>
                        <a:rPr kumimoji="0" lang="en-ZA" sz="1400" kern="1200" baseline="0" dirty="0" smtClean="0">
                          <a:solidFill>
                            <a:schemeClr val="tx1"/>
                          </a:solidFill>
                          <a:effectLst/>
                          <a:latin typeface="Tw Cen MT" panose="020B0602020104020603" pitchFamily="34" charset="0"/>
                          <a:ea typeface="+mn-ea"/>
                          <a:cs typeface="+mn-cs"/>
                        </a:rPr>
                        <a:t> d</a:t>
                      </a:r>
                      <a:r>
                        <a:rPr kumimoji="0" lang="en-ZA" sz="1400" kern="1200" dirty="0" smtClean="0">
                          <a:solidFill>
                            <a:schemeClr val="tx1"/>
                          </a:solidFill>
                          <a:effectLst/>
                          <a:latin typeface="Tw Cen MT" panose="020B0602020104020603" pitchFamily="34" charset="0"/>
                          <a:ea typeface="+mn-ea"/>
                          <a:cs typeface="+mn-cs"/>
                        </a:rPr>
                        <a:t>raft Revised Senior Management Service PMDS has been developed and consulted with the Presidency and the Public Service Commission </a:t>
                      </a:r>
                      <a:endParaRPr lang="en-ZA" sz="1400" b="0" dirty="0">
                        <a:solidFill>
                          <a:schemeClr val="bg1"/>
                        </a:solidFill>
                        <a:effectLst/>
                        <a:latin typeface="Tw Cen MT" pitchFamily="34" charset="0"/>
                        <a:ea typeface="Calibri"/>
                        <a:cs typeface="Arial" pitchFamily="34" charset="0"/>
                      </a:endParaRPr>
                    </a:p>
                  </a:txBody>
                  <a:tcPr marL="68580" marR="68580" marT="0" marB="0">
                    <a:solidFill>
                      <a:schemeClr val="bg1"/>
                    </a:solidFill>
                  </a:tcPr>
                </a:tc>
              </a:tr>
            </a:tbl>
          </a:graphicData>
        </a:graphic>
      </p:graphicFrame>
    </p:spTree>
    <p:extLst>
      <p:ext uri="{BB962C8B-B14F-4D97-AF65-F5344CB8AC3E}">
        <p14:creationId xmlns:p14="http://schemas.microsoft.com/office/powerpoint/2010/main" xmlns="" val="31748568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26</a:t>
            </a:fld>
            <a:endParaRPr lang="en-US" sz="1400" b="0" dirty="0"/>
          </a:p>
        </p:txBody>
      </p:sp>
      <p:sp>
        <p:nvSpPr>
          <p:cNvPr id="7" name="Title 1"/>
          <p:cNvSpPr>
            <a:spLocks noGrp="1"/>
          </p:cNvSpPr>
          <p:nvPr>
            <p:ph type="title"/>
          </p:nvPr>
        </p:nvSpPr>
        <p:spPr>
          <a:xfrm>
            <a:off x="964170" y="0"/>
            <a:ext cx="8179830" cy="1058317"/>
          </a:xfrm>
        </p:spPr>
        <p:txBody>
          <a:bodyPr>
            <a:normAutofit/>
          </a:bodyPr>
          <a:lstStyle/>
          <a:p>
            <a:pPr algn="ctr"/>
            <a:r>
              <a:rPr lang="en-ZA" sz="2400" b="1" dirty="0">
                <a:solidFill>
                  <a:schemeClr val="accent5">
                    <a:lumMod val="60000"/>
                    <a:lumOff val="40000"/>
                  </a:schemeClr>
                </a:solidFill>
              </a:rPr>
              <a:t>PROGRAMME 3: </a:t>
            </a:r>
            <a:r>
              <a:rPr lang="en-ZA" sz="2400" b="1" dirty="0" smtClean="0">
                <a:solidFill>
                  <a:schemeClr val="accent5">
                    <a:lumMod val="60000"/>
                    <a:lumOff val="40000"/>
                  </a:schemeClr>
                </a:solidFill>
              </a:rPr>
              <a:t>LR&amp;HRM (3)</a:t>
            </a:r>
            <a:r>
              <a:rPr lang="en-ZA" sz="2400" b="1" dirty="0"/>
              <a:t/>
            </a:r>
            <a:br>
              <a:rPr lang="en-ZA" sz="2400" b="1" dirty="0"/>
            </a:br>
            <a:r>
              <a:rPr lang="en-ZA" sz="2400" b="1" dirty="0" smtClean="0">
                <a:solidFill>
                  <a:schemeClr val="accent4">
                    <a:lumMod val="75000"/>
                  </a:schemeClr>
                </a:solidFill>
              </a:rPr>
              <a:t>2</a:t>
            </a:r>
            <a:r>
              <a:rPr lang="en-ZA" sz="2400" b="1" baseline="30000" dirty="0" smtClean="0">
                <a:solidFill>
                  <a:schemeClr val="accent4">
                    <a:lumMod val="75000"/>
                  </a:schemeClr>
                </a:solidFill>
              </a:rPr>
              <a:t>ND</a:t>
            </a:r>
            <a:r>
              <a:rPr lang="en-ZA" sz="2400" b="1" dirty="0" smtClean="0">
                <a:solidFill>
                  <a:schemeClr val="accent4">
                    <a:lumMod val="75000"/>
                  </a:schemeClr>
                </a:solidFill>
              </a:rPr>
              <a:t>  &amp; 3</a:t>
            </a:r>
            <a:r>
              <a:rPr lang="en-ZA" sz="2400" b="1" baseline="30000" dirty="0" smtClean="0">
                <a:solidFill>
                  <a:schemeClr val="accent4">
                    <a:lumMod val="75000"/>
                  </a:schemeClr>
                </a:solidFill>
              </a:rPr>
              <a:t>RD</a:t>
            </a:r>
            <a:r>
              <a:rPr lang="en-ZA" sz="2400" b="1" dirty="0" smtClean="0">
                <a:solidFill>
                  <a:schemeClr val="accent4">
                    <a:lumMod val="75000"/>
                  </a:schemeClr>
                </a:solidFill>
              </a:rPr>
              <a:t> QUARTER </a:t>
            </a:r>
            <a:r>
              <a:rPr lang="en-ZA" sz="2400" b="1" dirty="0">
                <a:solidFill>
                  <a:schemeClr val="accent4">
                    <a:lumMod val="75000"/>
                  </a:schemeClr>
                </a:solidFill>
              </a:rPr>
              <a:t>TARGETS ACHIEVED</a:t>
            </a:r>
            <a:endParaRPr lang="en-ZA" sz="2400" b="1" dirty="0"/>
          </a:p>
        </p:txBody>
      </p:sp>
      <p:graphicFrame>
        <p:nvGraphicFramePr>
          <p:cNvPr id="8" name="Content Placeholder 10"/>
          <p:cNvGraphicFramePr>
            <a:graphicFrameLocks noGrp="1"/>
          </p:cNvGraphicFramePr>
          <p:nvPr>
            <p:ph idx="1"/>
            <p:extLst>
              <p:ext uri="{D42A27DB-BD31-4B8C-83A1-F6EECF244321}">
                <p14:modId xmlns:p14="http://schemas.microsoft.com/office/powerpoint/2010/main" xmlns="" val="2796881291"/>
              </p:ext>
            </p:extLst>
          </p:nvPr>
        </p:nvGraphicFramePr>
        <p:xfrm>
          <a:off x="1043608" y="1412776"/>
          <a:ext cx="7920880" cy="2898567"/>
        </p:xfrm>
        <a:graphic>
          <a:graphicData uri="http://schemas.openxmlformats.org/drawingml/2006/table">
            <a:tbl>
              <a:tblPr firstRow="1" bandRow="1">
                <a:tableStyleId>{5940675A-B579-460E-94D1-54222C63F5DA}</a:tableStyleId>
              </a:tblPr>
              <a:tblGrid>
                <a:gridCol w="2906745"/>
                <a:gridCol w="5014135"/>
              </a:tblGrid>
              <a:tr h="8389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latin typeface="Tw Cen MT" pitchFamily="34" charset="0"/>
                          <a:ea typeface="Calibri"/>
                          <a:cs typeface="Arial" pitchFamily="34" charset="0"/>
                        </a:rPr>
                        <a:t>Annual Target</a:t>
                      </a:r>
                    </a:p>
                    <a:p>
                      <a:endParaRPr lang="en-ZA" sz="14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kern="1200" dirty="0" smtClean="0">
                          <a:solidFill>
                            <a:schemeClr val="tx1"/>
                          </a:solidFill>
                          <a:effectLst/>
                          <a:latin typeface="Tw Cen MT" panose="020B0602020104020603" pitchFamily="34" charset="0"/>
                          <a:ea typeface="+mn-ea"/>
                          <a:cs typeface="+mn-cs"/>
                        </a:rPr>
                        <a:t>Submit the proposed Model for Public Service Graduate Recruitment Scheme model for approval to pilot in the selected 5 departments from 2017</a:t>
                      </a:r>
                    </a:p>
                  </a:txBody>
                  <a:tcPr>
                    <a:solidFill>
                      <a:schemeClr val="accent2">
                        <a:lumMod val="40000"/>
                        <a:lumOff val="60000"/>
                      </a:schemeClr>
                    </a:solidFill>
                  </a:tcPr>
                </a:tc>
              </a:tr>
              <a:tr h="267543">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400" b="1" dirty="0" smtClean="0">
                          <a:solidFill>
                            <a:schemeClr val="tx1"/>
                          </a:solidFill>
                          <a:latin typeface="Tw Cen MT" pitchFamily="34" charset="0"/>
                          <a:ea typeface="Times New Roman"/>
                          <a:cs typeface="Arial" pitchFamily="34" charset="0"/>
                        </a:rPr>
                        <a:t>2</a:t>
                      </a:r>
                      <a:r>
                        <a:rPr lang="en-ZA" sz="1400" b="1" baseline="30000" dirty="0" smtClean="0">
                          <a:solidFill>
                            <a:schemeClr val="tx1"/>
                          </a:solidFill>
                          <a:latin typeface="Tw Cen MT" pitchFamily="34" charset="0"/>
                          <a:ea typeface="Times New Roman"/>
                          <a:cs typeface="Arial" pitchFamily="34" charset="0"/>
                        </a:rPr>
                        <a:t>nd</a:t>
                      </a:r>
                      <a:r>
                        <a:rPr lang="en-ZA" sz="1400" b="1" baseline="0" dirty="0" smtClean="0">
                          <a:solidFill>
                            <a:schemeClr val="tx1"/>
                          </a:solidFill>
                          <a:latin typeface="Tw Cen MT" pitchFamily="34" charset="0"/>
                          <a:ea typeface="Times New Roman"/>
                          <a:cs typeface="Arial" pitchFamily="34" charset="0"/>
                        </a:rPr>
                        <a:t> </a:t>
                      </a:r>
                      <a:r>
                        <a:rPr lang="en-ZA" sz="1400" b="1" dirty="0" smtClean="0">
                          <a:solidFill>
                            <a:schemeClr val="tx1"/>
                          </a:solidFill>
                          <a:latin typeface="Tw Cen MT" pitchFamily="34" charset="0"/>
                          <a:ea typeface="Times New Roman"/>
                          <a:cs typeface="Arial" pitchFamily="34" charset="0"/>
                        </a:rPr>
                        <a:t>Quarter</a:t>
                      </a:r>
                      <a:r>
                        <a:rPr lang="en-ZA" sz="1400" b="1" baseline="0" dirty="0" smtClean="0">
                          <a:solidFill>
                            <a:schemeClr val="tx1"/>
                          </a:solidFill>
                          <a:latin typeface="Tw Cen MT" pitchFamily="34" charset="0"/>
                          <a:ea typeface="Times New Roman"/>
                          <a:cs typeface="Arial" pitchFamily="34" charset="0"/>
                        </a:rPr>
                        <a:t> </a:t>
                      </a:r>
                      <a:r>
                        <a:rPr lang="en-ZA" sz="1400" b="1" dirty="0" smtClean="0">
                          <a:solidFill>
                            <a:schemeClr val="tx1"/>
                          </a:solidFill>
                          <a:latin typeface="Tw Cen MT" pitchFamily="34" charset="0"/>
                          <a:ea typeface="Times New Roman"/>
                          <a:cs typeface="Arial" pitchFamily="34" charset="0"/>
                        </a:rPr>
                        <a:t>Target (3)</a:t>
                      </a:r>
                      <a:endParaRPr lang="en-ZA" sz="14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400" b="1" dirty="0" smtClean="0">
                          <a:solidFill>
                            <a:schemeClr val="tx1"/>
                          </a:solidFill>
                          <a:latin typeface="Tw Cen MT" pitchFamily="34" charset="0"/>
                          <a:ea typeface="Calibri"/>
                          <a:cs typeface="Arial" pitchFamily="34" charset="0"/>
                        </a:rPr>
                        <a:t>Reported</a:t>
                      </a:r>
                      <a:r>
                        <a:rPr lang="en-ZA" sz="1400" b="1" baseline="0" dirty="0" smtClean="0">
                          <a:solidFill>
                            <a:schemeClr val="tx1"/>
                          </a:solidFill>
                          <a:latin typeface="Tw Cen MT" pitchFamily="34" charset="0"/>
                          <a:ea typeface="Calibri"/>
                          <a:cs typeface="Arial" pitchFamily="34" charset="0"/>
                        </a:rPr>
                        <a:t> Progress</a:t>
                      </a:r>
                      <a:endParaRPr lang="en-ZA" sz="14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r>
              <a:tr h="83926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GB" sz="1400" kern="1200" dirty="0" smtClean="0">
                          <a:solidFill>
                            <a:schemeClr val="tx1"/>
                          </a:solidFill>
                          <a:effectLst/>
                          <a:latin typeface="Tw Cen MT" panose="020B0602020104020603" pitchFamily="34" charset="0"/>
                          <a:ea typeface="+mn-ea"/>
                          <a:cs typeface="+mn-cs"/>
                        </a:rPr>
                        <a:t>Proposed Model consulted on with the DPSA EXCO and the G&amp;A Cluster </a:t>
                      </a:r>
                      <a:endParaRPr kumimoji="0" lang="en-ZA" sz="1400" kern="1200" dirty="0" smtClean="0">
                        <a:solidFill>
                          <a:schemeClr val="tx1"/>
                        </a:solidFill>
                        <a:effectLst/>
                        <a:latin typeface="Tw Cen MT" panose="020B0602020104020603" pitchFamily="34" charset="0"/>
                        <a:ea typeface="+mn-ea"/>
                        <a:cs typeface="+mn-cs"/>
                      </a:endParaRPr>
                    </a:p>
                  </a:txBody>
                  <a:tcPr marL="68580" marR="68580" marT="0" marB="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kern="1200" dirty="0" smtClean="0">
                          <a:solidFill>
                            <a:schemeClr val="tx1"/>
                          </a:solidFill>
                          <a:effectLst/>
                          <a:latin typeface="Tw Cen MT" panose="020B0602020104020603" pitchFamily="34" charset="0"/>
                          <a:ea typeface="+mn-ea"/>
                          <a:cs typeface="+mn-cs"/>
                        </a:rPr>
                        <a:t>The</a:t>
                      </a:r>
                      <a:r>
                        <a:rPr kumimoji="0" lang="en-US" sz="1400" kern="1200" baseline="0" dirty="0" smtClean="0">
                          <a:solidFill>
                            <a:schemeClr val="tx1"/>
                          </a:solidFill>
                          <a:effectLst/>
                          <a:latin typeface="Tw Cen MT" panose="020B0602020104020603" pitchFamily="34" charset="0"/>
                          <a:ea typeface="+mn-ea"/>
                          <a:cs typeface="+mn-cs"/>
                        </a:rPr>
                        <a:t> p</a:t>
                      </a:r>
                      <a:r>
                        <a:rPr kumimoji="0" lang="en-US" sz="1400" kern="1200" dirty="0" smtClean="0">
                          <a:solidFill>
                            <a:schemeClr val="tx1"/>
                          </a:solidFill>
                          <a:effectLst/>
                          <a:latin typeface="Tw Cen MT" panose="020B0602020104020603" pitchFamily="34" charset="0"/>
                          <a:ea typeface="+mn-ea"/>
                          <a:cs typeface="+mn-cs"/>
                        </a:rPr>
                        <a:t>roposed Model was consulted with the DPSA EXCO (8 August 2016) and the G&amp;A Cluster (15 September 2016)</a:t>
                      </a:r>
                      <a:endParaRPr kumimoji="0" lang="en-ZA" sz="1400" kern="1200" dirty="0" smtClean="0">
                        <a:solidFill>
                          <a:schemeClr val="tx1"/>
                        </a:solidFill>
                        <a:effectLst/>
                        <a:latin typeface="Tw Cen MT" panose="020B0602020104020603" pitchFamily="34" charset="0"/>
                        <a:ea typeface="+mn-ea"/>
                        <a:cs typeface="+mn-cs"/>
                      </a:endParaRPr>
                    </a:p>
                    <a:p>
                      <a:pPr marL="285750" indent="-285750">
                        <a:buFont typeface="Arial" panose="020B0604020202020204" pitchFamily="34" charset="0"/>
                        <a:buChar char="•"/>
                      </a:pPr>
                      <a:endParaRPr lang="en-ZA" sz="1400" b="0" dirty="0">
                        <a:solidFill>
                          <a:schemeClr val="bg1"/>
                        </a:solidFill>
                        <a:effectLst/>
                        <a:latin typeface="Tw Cen MT" pitchFamily="34" charset="0"/>
                        <a:ea typeface="Calibri"/>
                        <a:cs typeface="Arial" pitchFamily="34" charset="0"/>
                      </a:endParaRPr>
                    </a:p>
                  </a:txBody>
                  <a:tcPr marL="68580" marR="68580" marT="0" marB="0">
                    <a:solidFill>
                      <a:schemeClr val="bg1"/>
                    </a:solidFill>
                  </a:tcPr>
                </a:tc>
              </a:tr>
              <a:tr h="267543">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400" b="1" baseline="0" dirty="0" smtClean="0">
                          <a:solidFill>
                            <a:schemeClr val="tx1"/>
                          </a:solidFill>
                          <a:latin typeface="Tw Cen MT" pitchFamily="34" charset="0"/>
                          <a:ea typeface="Times New Roman"/>
                          <a:cs typeface="Arial" pitchFamily="34" charset="0"/>
                        </a:rPr>
                        <a:t>3</a:t>
                      </a:r>
                      <a:r>
                        <a:rPr lang="en-ZA" sz="1400" b="1" baseline="30000" dirty="0" smtClean="0">
                          <a:solidFill>
                            <a:schemeClr val="tx1"/>
                          </a:solidFill>
                          <a:latin typeface="Tw Cen MT" pitchFamily="34" charset="0"/>
                          <a:ea typeface="Times New Roman"/>
                          <a:cs typeface="Arial" pitchFamily="34" charset="0"/>
                        </a:rPr>
                        <a:t>rd</a:t>
                      </a:r>
                      <a:r>
                        <a:rPr lang="en-ZA" sz="1400" b="1" baseline="0" dirty="0" smtClean="0">
                          <a:solidFill>
                            <a:schemeClr val="tx1"/>
                          </a:solidFill>
                          <a:latin typeface="Tw Cen MT" pitchFamily="34" charset="0"/>
                          <a:ea typeface="Times New Roman"/>
                          <a:cs typeface="Arial" pitchFamily="34" charset="0"/>
                        </a:rPr>
                        <a:t> </a:t>
                      </a:r>
                      <a:r>
                        <a:rPr lang="en-ZA" sz="1400" b="1" dirty="0" smtClean="0">
                          <a:solidFill>
                            <a:schemeClr val="tx1"/>
                          </a:solidFill>
                          <a:latin typeface="Tw Cen MT" pitchFamily="34" charset="0"/>
                          <a:ea typeface="Times New Roman"/>
                          <a:cs typeface="Arial" pitchFamily="34" charset="0"/>
                        </a:rPr>
                        <a:t>Quarter</a:t>
                      </a:r>
                      <a:r>
                        <a:rPr lang="en-ZA" sz="1400" b="1" baseline="0" dirty="0" smtClean="0">
                          <a:solidFill>
                            <a:schemeClr val="tx1"/>
                          </a:solidFill>
                          <a:latin typeface="Tw Cen MT" pitchFamily="34" charset="0"/>
                          <a:ea typeface="Times New Roman"/>
                          <a:cs typeface="Arial" pitchFamily="34" charset="0"/>
                        </a:rPr>
                        <a:t> </a:t>
                      </a:r>
                      <a:r>
                        <a:rPr lang="en-ZA" sz="1400" b="1" dirty="0" smtClean="0">
                          <a:solidFill>
                            <a:schemeClr val="tx1"/>
                          </a:solidFill>
                          <a:latin typeface="Tw Cen MT" pitchFamily="34" charset="0"/>
                          <a:ea typeface="Times New Roman"/>
                          <a:cs typeface="Arial" pitchFamily="34" charset="0"/>
                        </a:rPr>
                        <a:t>Target (1)</a:t>
                      </a:r>
                      <a:endParaRPr lang="en-ZA" sz="1400" b="1" dirty="0" smtClean="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400" b="1" dirty="0" smtClean="0">
                          <a:solidFill>
                            <a:schemeClr val="tx1"/>
                          </a:solidFill>
                          <a:latin typeface="Tw Cen MT" pitchFamily="34" charset="0"/>
                          <a:ea typeface="Calibri"/>
                          <a:cs typeface="Arial" pitchFamily="34" charset="0"/>
                        </a:rPr>
                        <a:t>Reported</a:t>
                      </a:r>
                      <a:r>
                        <a:rPr lang="en-ZA" sz="1400" b="1" baseline="0" dirty="0" smtClean="0">
                          <a:solidFill>
                            <a:schemeClr val="tx1"/>
                          </a:solidFill>
                          <a:latin typeface="Tw Cen MT" pitchFamily="34" charset="0"/>
                          <a:ea typeface="Calibri"/>
                          <a:cs typeface="Arial" pitchFamily="34" charset="0"/>
                        </a:rPr>
                        <a:t> Progress</a:t>
                      </a:r>
                      <a:endParaRPr lang="en-ZA" sz="1400" b="1" dirty="0" smtClean="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r>
              <a:tr h="685269">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GB" sz="1400" kern="1200" dirty="0" smtClean="0">
                          <a:solidFill>
                            <a:schemeClr val="tx1"/>
                          </a:solidFill>
                          <a:effectLst/>
                          <a:latin typeface="Tw Cen MT" panose="020B0602020104020603" pitchFamily="34" charset="0"/>
                          <a:ea typeface="+mn-ea"/>
                          <a:cs typeface="+mn-cs"/>
                        </a:rPr>
                        <a:t>Proposed Model consulted on with the G&amp;A Cluster</a:t>
                      </a:r>
                      <a:endParaRPr lang="en-ZA" sz="1400" b="0" dirty="0" smtClean="0">
                        <a:effectLst/>
                        <a:latin typeface="Tw Cen MT" pitchFamily="34" charset="0"/>
                        <a:ea typeface="Calibri"/>
                        <a:cs typeface="Arial" pitchFamily="34" charset="0"/>
                      </a:endParaRPr>
                    </a:p>
                  </a:txBody>
                  <a:tcPr marL="68580" marR="68580" marT="0" marB="0">
                    <a:solidFill>
                      <a:schemeClr val="bg1"/>
                    </a:solidFill>
                  </a:tcPr>
                </a:tc>
                <a:tc>
                  <a:txBody>
                    <a:bodyPr/>
                    <a:lstStyle/>
                    <a:p>
                      <a:pPr lvl="0"/>
                      <a:r>
                        <a:rPr kumimoji="0" lang="en-ZA" sz="1400" kern="1200" dirty="0" smtClean="0">
                          <a:solidFill>
                            <a:schemeClr val="tx1"/>
                          </a:solidFill>
                          <a:effectLst/>
                          <a:latin typeface="Tw Cen MT" panose="020B0602020104020603" pitchFamily="34" charset="0"/>
                          <a:ea typeface="+mn-ea"/>
                          <a:cs typeface="+mn-cs"/>
                        </a:rPr>
                        <a:t>The proposed Model was presented to the G&amp;A Working Session during the 2</a:t>
                      </a:r>
                      <a:r>
                        <a:rPr kumimoji="0" lang="en-ZA" sz="1400" kern="1200" baseline="30000" dirty="0" smtClean="0">
                          <a:solidFill>
                            <a:schemeClr val="tx1"/>
                          </a:solidFill>
                          <a:effectLst/>
                          <a:latin typeface="Tw Cen MT" panose="020B0602020104020603" pitchFamily="34" charset="0"/>
                          <a:ea typeface="+mn-ea"/>
                          <a:cs typeface="+mn-cs"/>
                        </a:rPr>
                        <a:t>nd</a:t>
                      </a:r>
                      <a:r>
                        <a:rPr kumimoji="0" lang="en-ZA" sz="1400" kern="1200" dirty="0" smtClean="0">
                          <a:solidFill>
                            <a:schemeClr val="tx1"/>
                          </a:solidFill>
                          <a:effectLst/>
                          <a:latin typeface="Tw Cen MT" panose="020B0602020104020603" pitchFamily="34" charset="0"/>
                          <a:ea typeface="+mn-ea"/>
                          <a:cs typeface="+mn-cs"/>
                        </a:rPr>
                        <a:t> quarter (September 2016)</a:t>
                      </a:r>
                      <a:endParaRPr kumimoji="0" lang="en-ZA" sz="1400" b="0" i="0" kern="1200" dirty="0" smtClean="0">
                        <a:solidFill>
                          <a:schemeClr val="tx1"/>
                        </a:solidFill>
                        <a:latin typeface="Tw Cen MT" pitchFamily="34" charset="0"/>
                        <a:ea typeface="+mn-ea"/>
                        <a:cs typeface="+mn-cs"/>
                      </a:endParaRPr>
                    </a:p>
                  </a:txBody>
                  <a:tcPr marL="68580" marR="68580" marT="0" marB="0">
                    <a:solidFill>
                      <a:schemeClr val="bg1"/>
                    </a:solidFill>
                  </a:tcPr>
                </a:tc>
              </a:tr>
            </a:tbl>
          </a:graphicData>
        </a:graphic>
      </p:graphicFrame>
    </p:spTree>
    <p:extLst>
      <p:ext uri="{BB962C8B-B14F-4D97-AF65-F5344CB8AC3E}">
        <p14:creationId xmlns:p14="http://schemas.microsoft.com/office/powerpoint/2010/main" xmlns="" val="27786734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27</a:t>
            </a:fld>
            <a:endParaRPr lang="en-US" sz="1400" b="0" dirty="0"/>
          </a:p>
        </p:txBody>
      </p:sp>
      <p:sp>
        <p:nvSpPr>
          <p:cNvPr id="6" name="Title 1"/>
          <p:cNvSpPr>
            <a:spLocks noGrp="1"/>
          </p:cNvSpPr>
          <p:nvPr>
            <p:ph type="title"/>
          </p:nvPr>
        </p:nvSpPr>
        <p:spPr>
          <a:xfrm>
            <a:off x="964170" y="0"/>
            <a:ext cx="8179830" cy="1058317"/>
          </a:xfrm>
        </p:spPr>
        <p:txBody>
          <a:bodyPr>
            <a:normAutofit/>
          </a:bodyPr>
          <a:lstStyle/>
          <a:p>
            <a:pPr algn="ctr"/>
            <a:r>
              <a:rPr lang="en-ZA" sz="2400" b="1" dirty="0">
                <a:solidFill>
                  <a:schemeClr val="accent5">
                    <a:lumMod val="60000"/>
                    <a:lumOff val="40000"/>
                  </a:schemeClr>
                </a:solidFill>
              </a:rPr>
              <a:t>PROGRAMME 3: </a:t>
            </a:r>
            <a:r>
              <a:rPr lang="en-ZA" sz="2400" b="1" dirty="0" smtClean="0">
                <a:solidFill>
                  <a:schemeClr val="accent5">
                    <a:lumMod val="60000"/>
                    <a:lumOff val="40000"/>
                  </a:schemeClr>
                </a:solidFill>
              </a:rPr>
              <a:t>LR&amp;HRM (4)</a:t>
            </a:r>
            <a:r>
              <a:rPr lang="en-ZA" sz="2400" b="1" dirty="0"/>
              <a:t/>
            </a:r>
            <a:br>
              <a:rPr lang="en-ZA" sz="2400" b="1" dirty="0"/>
            </a:br>
            <a:r>
              <a:rPr lang="en-ZA" sz="2400" b="1" dirty="0" smtClean="0">
                <a:solidFill>
                  <a:schemeClr val="accent4">
                    <a:lumMod val="75000"/>
                  </a:schemeClr>
                </a:solidFill>
              </a:rPr>
              <a:t>2</a:t>
            </a:r>
            <a:r>
              <a:rPr lang="en-ZA" sz="2400" b="1" baseline="30000" dirty="0" smtClean="0">
                <a:solidFill>
                  <a:schemeClr val="accent4">
                    <a:lumMod val="75000"/>
                  </a:schemeClr>
                </a:solidFill>
              </a:rPr>
              <a:t>ND</a:t>
            </a:r>
            <a:r>
              <a:rPr lang="en-ZA" sz="2400" b="1" dirty="0" smtClean="0">
                <a:solidFill>
                  <a:schemeClr val="accent4">
                    <a:lumMod val="75000"/>
                  </a:schemeClr>
                </a:solidFill>
              </a:rPr>
              <a:t>  &amp; 3</a:t>
            </a:r>
            <a:r>
              <a:rPr lang="en-ZA" sz="2400" b="1" baseline="30000" dirty="0" smtClean="0">
                <a:solidFill>
                  <a:schemeClr val="accent4">
                    <a:lumMod val="75000"/>
                  </a:schemeClr>
                </a:solidFill>
              </a:rPr>
              <a:t>RD</a:t>
            </a:r>
            <a:r>
              <a:rPr lang="en-ZA" sz="2400" b="1" dirty="0" smtClean="0">
                <a:solidFill>
                  <a:schemeClr val="accent4">
                    <a:lumMod val="75000"/>
                  </a:schemeClr>
                </a:solidFill>
              </a:rPr>
              <a:t> QUARTER </a:t>
            </a:r>
            <a:r>
              <a:rPr lang="en-ZA" sz="2400" b="1" dirty="0">
                <a:solidFill>
                  <a:schemeClr val="accent4">
                    <a:lumMod val="75000"/>
                  </a:schemeClr>
                </a:solidFill>
              </a:rPr>
              <a:t>TARGETS ACHIEVED</a:t>
            </a:r>
            <a:endParaRPr lang="en-ZA" sz="2400" b="1" dirty="0"/>
          </a:p>
        </p:txBody>
      </p:sp>
      <p:graphicFrame>
        <p:nvGraphicFramePr>
          <p:cNvPr id="5" name="Content Placeholder 10"/>
          <p:cNvGraphicFramePr>
            <a:graphicFrameLocks/>
          </p:cNvGraphicFramePr>
          <p:nvPr>
            <p:extLst>
              <p:ext uri="{D42A27DB-BD31-4B8C-83A1-F6EECF244321}">
                <p14:modId xmlns:p14="http://schemas.microsoft.com/office/powerpoint/2010/main" xmlns="" val="1258001059"/>
              </p:ext>
            </p:extLst>
          </p:nvPr>
        </p:nvGraphicFramePr>
        <p:xfrm>
          <a:off x="1043608" y="1049820"/>
          <a:ext cx="7848872" cy="2198181"/>
        </p:xfrm>
        <a:graphic>
          <a:graphicData uri="http://schemas.openxmlformats.org/drawingml/2006/table">
            <a:tbl>
              <a:tblPr firstRow="1" bandRow="1">
                <a:tableStyleId>{5940675A-B579-460E-94D1-54222C63F5DA}</a:tableStyleId>
              </a:tblPr>
              <a:tblGrid>
                <a:gridCol w="2592288"/>
                <a:gridCol w="5256584"/>
              </a:tblGrid>
              <a:tr h="6262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latin typeface="Tw Cen MT" pitchFamily="34" charset="0"/>
                          <a:ea typeface="Calibri"/>
                          <a:cs typeface="Arial" pitchFamily="34" charset="0"/>
                        </a:rPr>
                        <a:t>Annual Target</a:t>
                      </a:r>
                    </a:p>
                    <a:p>
                      <a:endParaRPr lang="en-ZA" sz="14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400" kern="1200" dirty="0" smtClean="0">
                          <a:solidFill>
                            <a:schemeClr val="tx1"/>
                          </a:solidFill>
                          <a:effectLst/>
                          <a:latin typeface="Tw Cen MT" panose="020B0602020104020603" pitchFamily="34" charset="0"/>
                          <a:ea typeface="+mn-ea"/>
                          <a:cs typeface="+mn-cs"/>
                        </a:rPr>
                        <a:t>Monitor the average number of days taken to resolve disciplinary cases by all national and provincial departments and submit quarterly reports to the Minister for the Public Service and Administration</a:t>
                      </a:r>
                      <a:endParaRPr lang="en-ZA" sz="1400" b="0" dirty="0">
                        <a:latin typeface="Tw Cen MT" pitchFamily="34" charset="0"/>
                        <a:cs typeface="Arial" pitchFamily="34" charset="0"/>
                      </a:endParaRPr>
                    </a:p>
                  </a:txBody>
                  <a:tcPr>
                    <a:solidFill>
                      <a:schemeClr val="accent2">
                        <a:lumMod val="40000"/>
                        <a:lumOff val="60000"/>
                      </a:schemeClr>
                    </a:solidFill>
                  </a:tcPr>
                </a:tc>
              </a:tr>
              <a:tr h="255525">
                <a:tc>
                  <a:txBody>
                    <a:bodyPr/>
                    <a:lstStyle/>
                    <a:p>
                      <a:pPr>
                        <a:lnSpc>
                          <a:spcPct val="115000"/>
                        </a:lnSpc>
                        <a:spcAft>
                          <a:spcPts val="0"/>
                        </a:spcAft>
                      </a:pPr>
                      <a:r>
                        <a:rPr lang="en-ZA" sz="1400" b="1" dirty="0" smtClean="0">
                          <a:effectLst/>
                          <a:latin typeface="Tw Cen MT" pitchFamily="34" charset="0"/>
                          <a:ea typeface="Calibri"/>
                          <a:cs typeface="Arial" pitchFamily="34" charset="0"/>
                        </a:rPr>
                        <a:t>3</a:t>
                      </a:r>
                      <a:r>
                        <a:rPr lang="en-ZA" sz="1400" b="1" baseline="30000" dirty="0" smtClean="0">
                          <a:effectLst/>
                          <a:latin typeface="Tw Cen MT" pitchFamily="34" charset="0"/>
                          <a:ea typeface="Calibri"/>
                          <a:cs typeface="Arial" pitchFamily="34" charset="0"/>
                        </a:rPr>
                        <a:t>rd</a:t>
                      </a:r>
                      <a:r>
                        <a:rPr lang="en-ZA" sz="1400" b="1" dirty="0" smtClean="0">
                          <a:effectLst/>
                          <a:latin typeface="Tw Cen MT" pitchFamily="34" charset="0"/>
                          <a:ea typeface="Calibri"/>
                          <a:cs typeface="Arial" pitchFamily="34" charset="0"/>
                        </a:rPr>
                        <a:t> </a:t>
                      </a:r>
                      <a:r>
                        <a:rPr lang="en-ZA" sz="1400" b="1" dirty="0" smtClean="0">
                          <a:solidFill>
                            <a:schemeClr val="tx1"/>
                          </a:solidFill>
                          <a:latin typeface="Tw Cen MT" pitchFamily="34" charset="0"/>
                          <a:ea typeface="Times New Roman"/>
                          <a:cs typeface="Arial" pitchFamily="34" charset="0"/>
                        </a:rPr>
                        <a:t>Quarter</a:t>
                      </a:r>
                      <a:r>
                        <a:rPr lang="en-ZA" sz="1400" b="1" baseline="0" dirty="0" smtClean="0">
                          <a:solidFill>
                            <a:schemeClr val="tx1"/>
                          </a:solidFill>
                          <a:latin typeface="Tw Cen MT" pitchFamily="34" charset="0"/>
                          <a:ea typeface="Times New Roman"/>
                          <a:cs typeface="Arial" pitchFamily="34" charset="0"/>
                        </a:rPr>
                        <a:t> </a:t>
                      </a:r>
                      <a:r>
                        <a:rPr lang="en-ZA" sz="1400" b="1" dirty="0" smtClean="0">
                          <a:solidFill>
                            <a:schemeClr val="tx1"/>
                          </a:solidFill>
                          <a:latin typeface="Tw Cen MT" pitchFamily="34" charset="0"/>
                          <a:ea typeface="Times New Roman"/>
                          <a:cs typeface="Arial" pitchFamily="34" charset="0"/>
                        </a:rPr>
                        <a:t>Target (2)</a:t>
                      </a:r>
                      <a:endParaRPr lang="en-ZA" sz="1400" b="1" dirty="0">
                        <a:effectLst/>
                        <a:latin typeface="Tw Cen MT" pitchFamily="34" charset="0"/>
                        <a:ea typeface="Calibri"/>
                        <a:cs typeface="Arial" pitchFamily="34" charset="0"/>
                      </a:endParaRPr>
                    </a:p>
                  </a:txBody>
                  <a:tcPr marL="68580" marR="68580" marT="0" marB="0">
                    <a:solidFill>
                      <a:schemeClr val="accent1">
                        <a:lumMod val="60000"/>
                        <a:lumOff val="40000"/>
                      </a:schemeClr>
                    </a:solidFill>
                  </a:tcPr>
                </a:tc>
                <a:tc>
                  <a:txBody>
                    <a:bodyPr/>
                    <a:lstStyle/>
                    <a:p>
                      <a:pPr>
                        <a:lnSpc>
                          <a:spcPct val="115000"/>
                        </a:lnSpc>
                        <a:spcAft>
                          <a:spcPts val="0"/>
                        </a:spcAft>
                      </a:pPr>
                      <a:r>
                        <a:rPr lang="en-ZA" sz="1400" b="1" dirty="0" smtClean="0">
                          <a:solidFill>
                            <a:schemeClr val="tx1"/>
                          </a:solidFill>
                          <a:latin typeface="Tw Cen MT" pitchFamily="34" charset="0"/>
                          <a:ea typeface="Calibri"/>
                          <a:cs typeface="Arial" pitchFamily="34" charset="0"/>
                        </a:rPr>
                        <a:t>Reported</a:t>
                      </a:r>
                      <a:r>
                        <a:rPr lang="en-ZA" sz="1400" b="1" baseline="0" dirty="0" smtClean="0">
                          <a:solidFill>
                            <a:schemeClr val="tx1"/>
                          </a:solidFill>
                          <a:latin typeface="Tw Cen MT" pitchFamily="34" charset="0"/>
                          <a:ea typeface="Calibri"/>
                          <a:cs typeface="Arial" pitchFamily="34" charset="0"/>
                        </a:rPr>
                        <a:t> Progress</a:t>
                      </a:r>
                      <a:endParaRPr lang="en-ZA" sz="1400" b="1" dirty="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r>
              <a:tr h="954873">
                <a:tc>
                  <a:txBody>
                    <a:bodyPr/>
                    <a:lstStyle/>
                    <a:p>
                      <a:pPr>
                        <a:lnSpc>
                          <a:spcPct val="115000"/>
                        </a:lnSpc>
                        <a:spcAft>
                          <a:spcPts val="0"/>
                        </a:spcAft>
                      </a:pPr>
                      <a:r>
                        <a:rPr kumimoji="0" lang="en-ZA" sz="1400" kern="1200" dirty="0" smtClean="0">
                          <a:solidFill>
                            <a:schemeClr val="tx1"/>
                          </a:solidFill>
                          <a:effectLst/>
                          <a:latin typeface="Tw Cen MT" panose="020B0602020104020603" pitchFamily="34" charset="0"/>
                          <a:ea typeface="+mn-ea"/>
                          <a:cs typeface="+mn-cs"/>
                        </a:rPr>
                        <a:t>2</a:t>
                      </a:r>
                      <a:r>
                        <a:rPr kumimoji="0" lang="en-ZA" sz="1400" kern="1200" baseline="30000" dirty="0" smtClean="0">
                          <a:solidFill>
                            <a:schemeClr val="tx1"/>
                          </a:solidFill>
                          <a:effectLst/>
                          <a:latin typeface="Tw Cen MT" panose="020B0602020104020603" pitchFamily="34" charset="0"/>
                          <a:ea typeface="+mn-ea"/>
                          <a:cs typeface="+mn-cs"/>
                        </a:rPr>
                        <a:t>nd</a:t>
                      </a:r>
                      <a:r>
                        <a:rPr kumimoji="0" lang="en-ZA" sz="1400" kern="1200" dirty="0" smtClean="0">
                          <a:solidFill>
                            <a:schemeClr val="tx1"/>
                          </a:solidFill>
                          <a:effectLst/>
                          <a:latin typeface="Tw Cen MT" panose="020B0602020104020603" pitchFamily="34" charset="0"/>
                          <a:ea typeface="+mn-ea"/>
                          <a:cs typeface="+mn-cs"/>
                        </a:rPr>
                        <a:t>  quarter  report on the management of disciplinary cases within the Public Service compiled for submission to the Minister for Public Service and Administration </a:t>
                      </a:r>
                      <a:endParaRPr lang="en-ZA" sz="1400" b="0" dirty="0">
                        <a:effectLst/>
                        <a:latin typeface="Tw Cen MT" pitchFamily="34" charset="0"/>
                        <a:ea typeface="Calibri"/>
                        <a:cs typeface="Arial" pitchFamily="34" charset="0"/>
                      </a:endParaRPr>
                    </a:p>
                  </a:txBody>
                  <a:tcPr marL="68580" marR="68580" marT="0" marB="0">
                    <a:solidFill>
                      <a:schemeClr val="bg1"/>
                    </a:solidFill>
                  </a:tcPr>
                </a:tc>
                <a:tc>
                  <a:txBody>
                    <a:bodyPr/>
                    <a:lstStyle/>
                    <a:p>
                      <a:r>
                        <a:rPr kumimoji="0" lang="en-ZA" sz="1400" kern="1200" dirty="0" smtClean="0">
                          <a:solidFill>
                            <a:schemeClr val="tx1"/>
                          </a:solidFill>
                          <a:effectLst/>
                          <a:latin typeface="Tw Cen MT" panose="020B0602020104020603" pitchFamily="34" charset="0"/>
                          <a:ea typeface="+mn-ea"/>
                          <a:cs typeface="+mn-cs"/>
                        </a:rPr>
                        <a:t>The 2</a:t>
                      </a:r>
                      <a:r>
                        <a:rPr kumimoji="0" lang="en-ZA" sz="1400" kern="1200" baseline="30000" dirty="0" smtClean="0">
                          <a:solidFill>
                            <a:schemeClr val="tx1"/>
                          </a:solidFill>
                          <a:effectLst/>
                          <a:latin typeface="Tw Cen MT" panose="020B0602020104020603" pitchFamily="34" charset="0"/>
                          <a:ea typeface="+mn-ea"/>
                          <a:cs typeface="+mn-cs"/>
                        </a:rPr>
                        <a:t>nd</a:t>
                      </a:r>
                      <a:r>
                        <a:rPr kumimoji="0" lang="en-ZA" sz="1400" kern="1200" dirty="0" smtClean="0">
                          <a:solidFill>
                            <a:schemeClr val="tx1"/>
                          </a:solidFill>
                          <a:effectLst/>
                          <a:latin typeface="Tw Cen MT" panose="020B0602020104020603" pitchFamily="34" charset="0"/>
                          <a:ea typeface="+mn-ea"/>
                          <a:cs typeface="+mn-cs"/>
                        </a:rPr>
                        <a:t>  quarter  report on the management of disciplinary cases within the Public Service compiled for submission to the Minister for Public Service and Administration</a:t>
                      </a:r>
                      <a:endParaRPr lang="en-ZA" sz="1400" b="0" dirty="0">
                        <a:solidFill>
                          <a:schemeClr val="bg1"/>
                        </a:solidFill>
                        <a:effectLst/>
                        <a:latin typeface="Tw Cen MT" pitchFamily="34" charset="0"/>
                        <a:ea typeface="Calibri"/>
                        <a:cs typeface="Arial" pitchFamily="34" charset="0"/>
                      </a:endParaRPr>
                    </a:p>
                  </a:txBody>
                  <a:tcPr marL="68580" marR="68580" marT="0" marB="0">
                    <a:solidFill>
                      <a:schemeClr val="bg1"/>
                    </a:solidFill>
                  </a:tcPr>
                </a:tc>
              </a:tr>
            </a:tbl>
          </a:graphicData>
        </a:graphic>
      </p:graphicFrame>
      <p:graphicFrame>
        <p:nvGraphicFramePr>
          <p:cNvPr id="7" name="Content Placeholder 10"/>
          <p:cNvGraphicFramePr>
            <a:graphicFrameLocks/>
          </p:cNvGraphicFramePr>
          <p:nvPr>
            <p:extLst>
              <p:ext uri="{D42A27DB-BD31-4B8C-83A1-F6EECF244321}">
                <p14:modId xmlns:p14="http://schemas.microsoft.com/office/powerpoint/2010/main" xmlns="" val="197286720"/>
              </p:ext>
            </p:extLst>
          </p:nvPr>
        </p:nvGraphicFramePr>
        <p:xfrm>
          <a:off x="1043608" y="3284984"/>
          <a:ext cx="7848872" cy="2719421"/>
        </p:xfrm>
        <a:graphic>
          <a:graphicData uri="http://schemas.openxmlformats.org/drawingml/2006/table">
            <a:tbl>
              <a:tblPr firstRow="1" bandRow="1">
                <a:tableStyleId>{5940675A-B579-460E-94D1-54222C63F5DA}</a:tableStyleId>
              </a:tblPr>
              <a:tblGrid>
                <a:gridCol w="2592288"/>
                <a:gridCol w="5256584"/>
              </a:tblGrid>
              <a:tr h="5266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latin typeface="Tw Cen MT" pitchFamily="34" charset="0"/>
                          <a:ea typeface="Calibri"/>
                          <a:cs typeface="Arial" pitchFamily="34" charset="0"/>
                        </a:rPr>
                        <a:t>Annual Target</a:t>
                      </a:r>
                    </a:p>
                    <a:p>
                      <a:endParaRPr lang="en-ZA" sz="1400" b="1" dirty="0">
                        <a:latin typeface="Tw Cen MT" pitchFamily="34" charset="0"/>
                        <a:cs typeface="Arial" pitchFamily="34" charset="0"/>
                      </a:endParaRPr>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400" kern="1200" dirty="0" smtClean="0">
                          <a:solidFill>
                            <a:schemeClr val="tx1"/>
                          </a:solidFill>
                          <a:effectLst/>
                          <a:latin typeface="Tw Cen MT" panose="020B0602020104020603" pitchFamily="34" charset="0"/>
                          <a:ea typeface="+mn-ea"/>
                          <a:cs typeface="+mn-cs"/>
                        </a:rPr>
                        <a:t>Submit 4 quarterly reports on the implementation of the Government Employee Housing Scheme (GEHS) to the Minister </a:t>
                      </a:r>
                      <a:endParaRPr lang="en-ZA" sz="1400" b="0" i="0" dirty="0" smtClean="0">
                        <a:latin typeface="Tw Cen MT" pitchFamily="34" charset="0"/>
                        <a:ea typeface="Calibri"/>
                        <a:cs typeface="Times New Roman"/>
                      </a:endParaRPr>
                    </a:p>
                  </a:txBody>
                  <a:tcPr>
                    <a:solidFill>
                      <a:schemeClr val="accent2">
                        <a:lumMod val="40000"/>
                        <a:lumOff val="60000"/>
                      </a:schemeClr>
                    </a:solidFill>
                  </a:tcPr>
                </a:tc>
              </a:tr>
              <a:tr h="238678">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400" b="1" dirty="0" smtClean="0">
                          <a:solidFill>
                            <a:schemeClr val="tx1"/>
                          </a:solidFill>
                          <a:latin typeface="Tw Cen MT" pitchFamily="34" charset="0"/>
                          <a:ea typeface="Times New Roman"/>
                          <a:cs typeface="Arial" pitchFamily="34" charset="0"/>
                        </a:rPr>
                        <a:t>2</a:t>
                      </a:r>
                      <a:r>
                        <a:rPr lang="en-ZA" sz="1400" b="1" baseline="30000" dirty="0" smtClean="0">
                          <a:solidFill>
                            <a:schemeClr val="tx1"/>
                          </a:solidFill>
                          <a:latin typeface="Tw Cen MT" pitchFamily="34" charset="0"/>
                          <a:ea typeface="Times New Roman"/>
                          <a:cs typeface="Arial" pitchFamily="34" charset="0"/>
                        </a:rPr>
                        <a:t>nd</a:t>
                      </a:r>
                      <a:r>
                        <a:rPr lang="en-ZA" sz="1400" b="1" baseline="0" dirty="0" smtClean="0">
                          <a:solidFill>
                            <a:schemeClr val="tx1"/>
                          </a:solidFill>
                          <a:latin typeface="Tw Cen MT" pitchFamily="34" charset="0"/>
                          <a:ea typeface="Times New Roman"/>
                          <a:cs typeface="Arial" pitchFamily="34" charset="0"/>
                        </a:rPr>
                        <a:t> </a:t>
                      </a:r>
                      <a:r>
                        <a:rPr lang="en-ZA" sz="1400" b="1" dirty="0" smtClean="0">
                          <a:solidFill>
                            <a:schemeClr val="tx1"/>
                          </a:solidFill>
                          <a:latin typeface="Tw Cen MT" pitchFamily="34" charset="0"/>
                          <a:ea typeface="Times New Roman"/>
                          <a:cs typeface="Arial" pitchFamily="34" charset="0"/>
                        </a:rPr>
                        <a:t>Quarter</a:t>
                      </a:r>
                      <a:r>
                        <a:rPr lang="en-ZA" sz="1400" b="1" baseline="0" dirty="0" smtClean="0">
                          <a:solidFill>
                            <a:schemeClr val="tx1"/>
                          </a:solidFill>
                          <a:latin typeface="Tw Cen MT" pitchFamily="34" charset="0"/>
                          <a:ea typeface="Times New Roman"/>
                          <a:cs typeface="Arial" pitchFamily="34" charset="0"/>
                        </a:rPr>
                        <a:t> </a:t>
                      </a:r>
                      <a:r>
                        <a:rPr lang="en-ZA" sz="1400" b="1" dirty="0" smtClean="0">
                          <a:solidFill>
                            <a:schemeClr val="tx1"/>
                          </a:solidFill>
                          <a:latin typeface="Tw Cen MT" pitchFamily="34" charset="0"/>
                          <a:ea typeface="Times New Roman"/>
                          <a:cs typeface="Arial" pitchFamily="34" charset="0"/>
                        </a:rPr>
                        <a:t>Target (4)</a:t>
                      </a:r>
                      <a:endParaRPr lang="en-ZA" sz="14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400" b="1" dirty="0" smtClean="0">
                          <a:solidFill>
                            <a:schemeClr val="tx1"/>
                          </a:solidFill>
                          <a:latin typeface="Tw Cen MT" pitchFamily="34" charset="0"/>
                          <a:ea typeface="Calibri"/>
                          <a:cs typeface="Arial" pitchFamily="34" charset="0"/>
                        </a:rPr>
                        <a:t>Reported</a:t>
                      </a:r>
                      <a:r>
                        <a:rPr lang="en-ZA" sz="1400" b="1" baseline="0" dirty="0" smtClean="0">
                          <a:solidFill>
                            <a:schemeClr val="tx1"/>
                          </a:solidFill>
                          <a:latin typeface="Tw Cen MT" pitchFamily="34" charset="0"/>
                          <a:ea typeface="Calibri"/>
                          <a:cs typeface="Arial" pitchFamily="34" charset="0"/>
                        </a:rPr>
                        <a:t> Progress</a:t>
                      </a:r>
                      <a:endParaRPr lang="en-ZA" sz="14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r>
              <a:tr h="74871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ZA" sz="1400" kern="1200" dirty="0" smtClean="0">
                          <a:solidFill>
                            <a:schemeClr val="tx1"/>
                          </a:solidFill>
                          <a:effectLst/>
                          <a:latin typeface="Tw Cen MT" panose="020B0602020104020603" pitchFamily="34" charset="0"/>
                          <a:ea typeface="+mn-ea"/>
                          <a:cs typeface="+mn-cs"/>
                        </a:rPr>
                        <a:t>2</a:t>
                      </a:r>
                      <a:r>
                        <a:rPr kumimoji="0" lang="en-ZA" sz="1400" kern="1200" baseline="30000" dirty="0" smtClean="0">
                          <a:solidFill>
                            <a:schemeClr val="tx1"/>
                          </a:solidFill>
                          <a:effectLst/>
                          <a:latin typeface="Tw Cen MT" panose="020B0602020104020603" pitchFamily="34" charset="0"/>
                          <a:ea typeface="+mn-ea"/>
                          <a:cs typeface="+mn-cs"/>
                        </a:rPr>
                        <a:t>nd</a:t>
                      </a:r>
                      <a:r>
                        <a:rPr kumimoji="0" lang="en-ZA" sz="1400" kern="1200" dirty="0" smtClean="0">
                          <a:solidFill>
                            <a:schemeClr val="tx1"/>
                          </a:solidFill>
                          <a:effectLst/>
                          <a:latin typeface="Tw Cen MT" panose="020B0602020104020603" pitchFamily="34" charset="0"/>
                          <a:ea typeface="+mn-ea"/>
                          <a:cs typeface="+mn-cs"/>
                        </a:rPr>
                        <a:t>  quarter report on the implementation of the GEHS submitted to the Minister</a:t>
                      </a:r>
                      <a:endParaRPr kumimoji="0" lang="en-ZA" sz="1400" kern="1200" dirty="0" smtClean="0">
                        <a:solidFill>
                          <a:schemeClr val="tx1"/>
                        </a:solidFill>
                        <a:latin typeface="Tw Cen MT" pitchFamily="34" charset="0"/>
                        <a:ea typeface="+mn-ea"/>
                        <a:cs typeface="+mn-cs"/>
                      </a:endParaRPr>
                    </a:p>
                  </a:txBody>
                  <a:tcPr marL="68580" marR="68580" marT="0" marB="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ZA" sz="1400" kern="1200" dirty="0" smtClean="0">
                          <a:solidFill>
                            <a:schemeClr val="tx1"/>
                          </a:solidFill>
                          <a:effectLst/>
                          <a:latin typeface="Tw Cen MT" panose="020B0602020104020603" pitchFamily="34" charset="0"/>
                          <a:ea typeface="+mn-ea"/>
                          <a:cs typeface="+mn-cs"/>
                        </a:rPr>
                        <a:t>The 2</a:t>
                      </a:r>
                      <a:r>
                        <a:rPr kumimoji="0" lang="en-ZA" sz="1400" kern="1200" baseline="30000" dirty="0" smtClean="0">
                          <a:solidFill>
                            <a:schemeClr val="tx1"/>
                          </a:solidFill>
                          <a:effectLst/>
                          <a:latin typeface="Tw Cen MT" panose="020B0602020104020603" pitchFamily="34" charset="0"/>
                          <a:ea typeface="+mn-ea"/>
                          <a:cs typeface="+mn-cs"/>
                        </a:rPr>
                        <a:t>nd</a:t>
                      </a:r>
                      <a:r>
                        <a:rPr kumimoji="0" lang="en-ZA" sz="1400" kern="1200" dirty="0" smtClean="0">
                          <a:solidFill>
                            <a:schemeClr val="tx1"/>
                          </a:solidFill>
                          <a:effectLst/>
                          <a:latin typeface="Tw Cen MT" panose="020B0602020104020603" pitchFamily="34" charset="0"/>
                          <a:ea typeface="+mn-ea"/>
                          <a:cs typeface="+mn-cs"/>
                        </a:rPr>
                        <a:t> quarter report on the implementation of the GEHS was submitted to the Minister</a:t>
                      </a:r>
                      <a:endParaRPr kumimoji="0" lang="en-ZA" sz="1400" kern="1200" dirty="0" smtClean="0">
                        <a:solidFill>
                          <a:schemeClr val="tx1"/>
                        </a:solidFill>
                        <a:latin typeface="Tw Cen MT" pitchFamily="34" charset="0"/>
                        <a:ea typeface="+mn-ea"/>
                        <a:cs typeface="+mn-cs"/>
                      </a:endParaRPr>
                    </a:p>
                  </a:txBody>
                  <a:tcPr marL="68580" marR="68580" marT="0" marB="0">
                    <a:solidFill>
                      <a:schemeClr val="bg1"/>
                    </a:solidFill>
                  </a:tcPr>
                </a:tc>
              </a:tr>
              <a:tr h="23867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400" b="1" baseline="0" dirty="0" smtClean="0">
                          <a:solidFill>
                            <a:schemeClr val="tx1"/>
                          </a:solidFill>
                          <a:latin typeface="Tw Cen MT" pitchFamily="34" charset="0"/>
                          <a:ea typeface="Times New Roman"/>
                          <a:cs typeface="Arial" pitchFamily="34" charset="0"/>
                        </a:rPr>
                        <a:t>3rd </a:t>
                      </a:r>
                      <a:r>
                        <a:rPr lang="en-ZA" sz="1400" b="1" dirty="0" smtClean="0">
                          <a:solidFill>
                            <a:schemeClr val="tx1"/>
                          </a:solidFill>
                          <a:latin typeface="Tw Cen MT" pitchFamily="34" charset="0"/>
                          <a:ea typeface="Times New Roman"/>
                          <a:cs typeface="Arial" pitchFamily="34" charset="0"/>
                        </a:rPr>
                        <a:t>Quarter</a:t>
                      </a:r>
                      <a:r>
                        <a:rPr lang="en-ZA" sz="1400" b="1" baseline="0" dirty="0" smtClean="0">
                          <a:solidFill>
                            <a:schemeClr val="tx1"/>
                          </a:solidFill>
                          <a:latin typeface="Tw Cen MT" pitchFamily="34" charset="0"/>
                          <a:ea typeface="Times New Roman"/>
                          <a:cs typeface="Arial" pitchFamily="34" charset="0"/>
                        </a:rPr>
                        <a:t> </a:t>
                      </a:r>
                      <a:r>
                        <a:rPr lang="en-ZA" sz="1400" b="1" dirty="0" smtClean="0">
                          <a:solidFill>
                            <a:schemeClr val="tx1"/>
                          </a:solidFill>
                          <a:latin typeface="Tw Cen MT" pitchFamily="34" charset="0"/>
                          <a:ea typeface="Times New Roman"/>
                          <a:cs typeface="Arial" pitchFamily="34" charset="0"/>
                        </a:rPr>
                        <a:t>Target (3)</a:t>
                      </a:r>
                      <a:endParaRPr lang="en-ZA" sz="1400" b="1" dirty="0" smtClean="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400" b="1" dirty="0" smtClean="0">
                          <a:solidFill>
                            <a:schemeClr val="tx1"/>
                          </a:solidFill>
                          <a:latin typeface="Tw Cen MT" pitchFamily="34" charset="0"/>
                          <a:ea typeface="Calibri"/>
                          <a:cs typeface="Arial" pitchFamily="34" charset="0"/>
                        </a:rPr>
                        <a:t>Reported</a:t>
                      </a:r>
                      <a:r>
                        <a:rPr lang="en-ZA" sz="1400" b="1" baseline="0" dirty="0" smtClean="0">
                          <a:solidFill>
                            <a:schemeClr val="tx1"/>
                          </a:solidFill>
                          <a:latin typeface="Tw Cen MT" pitchFamily="34" charset="0"/>
                          <a:ea typeface="Calibri"/>
                          <a:cs typeface="Arial" pitchFamily="34" charset="0"/>
                        </a:rPr>
                        <a:t> Progress</a:t>
                      </a:r>
                      <a:endParaRPr lang="en-ZA" sz="1400" b="1" dirty="0" smtClean="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r>
              <a:tr h="96667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ZA" sz="1400" kern="1200" dirty="0" smtClean="0">
                          <a:solidFill>
                            <a:schemeClr val="tx1"/>
                          </a:solidFill>
                          <a:effectLst/>
                          <a:latin typeface="Tw Cen MT" panose="020B0602020104020603" pitchFamily="34" charset="0"/>
                          <a:ea typeface="+mn-ea"/>
                          <a:cs typeface="+mn-cs"/>
                        </a:rPr>
                        <a:t>3</a:t>
                      </a:r>
                      <a:r>
                        <a:rPr kumimoji="0" lang="en-ZA" sz="1400" kern="1200" baseline="30000" dirty="0" smtClean="0">
                          <a:solidFill>
                            <a:schemeClr val="tx1"/>
                          </a:solidFill>
                          <a:effectLst/>
                          <a:latin typeface="Tw Cen MT" panose="020B0602020104020603" pitchFamily="34" charset="0"/>
                          <a:ea typeface="+mn-ea"/>
                          <a:cs typeface="+mn-cs"/>
                        </a:rPr>
                        <a:t>rd</a:t>
                      </a:r>
                      <a:r>
                        <a:rPr kumimoji="0" lang="en-ZA" sz="1400" kern="1200" dirty="0" smtClean="0">
                          <a:solidFill>
                            <a:schemeClr val="tx1"/>
                          </a:solidFill>
                          <a:effectLst/>
                          <a:latin typeface="Tw Cen MT" panose="020B0602020104020603" pitchFamily="34" charset="0"/>
                          <a:ea typeface="+mn-ea"/>
                          <a:cs typeface="+mn-cs"/>
                        </a:rPr>
                        <a:t>   quarter report on the implementation of the GEHS submitted to the Minister</a:t>
                      </a:r>
                      <a:endParaRPr kumimoji="0" lang="en-ZA" sz="1400" kern="1200" dirty="0" smtClean="0">
                        <a:solidFill>
                          <a:schemeClr val="tx1"/>
                        </a:solidFill>
                        <a:latin typeface="Tw Cen MT" pitchFamily="34" charset="0"/>
                        <a:ea typeface="+mn-ea"/>
                        <a:cs typeface="+mn-cs"/>
                      </a:endParaRPr>
                    </a:p>
                  </a:txBody>
                  <a:tcPr marL="68580" marR="68580" marT="0" marB="0">
                    <a:solidFill>
                      <a:schemeClr val="bg1"/>
                    </a:solidFill>
                  </a:tcPr>
                </a:tc>
                <a:tc>
                  <a:txBody>
                    <a:bodyPr/>
                    <a:lstStyle/>
                    <a:p>
                      <a:pPr marL="0" indent="0">
                        <a:buFont typeface="Arial" panose="020B0604020202020204" pitchFamily="34" charset="0"/>
                        <a:buNone/>
                      </a:pPr>
                      <a:r>
                        <a:rPr kumimoji="0" lang="en-ZA" sz="1400" kern="1200" dirty="0" smtClean="0">
                          <a:solidFill>
                            <a:schemeClr val="tx1"/>
                          </a:solidFill>
                          <a:effectLst/>
                          <a:latin typeface="Tw Cen MT" panose="020B0602020104020603" pitchFamily="34" charset="0"/>
                          <a:ea typeface="+mn-ea"/>
                          <a:cs typeface="+mn-cs"/>
                        </a:rPr>
                        <a:t>The 3</a:t>
                      </a:r>
                      <a:r>
                        <a:rPr kumimoji="0" lang="en-ZA" sz="1400" kern="1200" baseline="30000" dirty="0" smtClean="0">
                          <a:solidFill>
                            <a:schemeClr val="tx1"/>
                          </a:solidFill>
                          <a:effectLst/>
                          <a:latin typeface="Tw Cen MT" panose="020B0602020104020603" pitchFamily="34" charset="0"/>
                          <a:ea typeface="+mn-ea"/>
                          <a:cs typeface="+mn-cs"/>
                        </a:rPr>
                        <a:t>rd</a:t>
                      </a:r>
                      <a:r>
                        <a:rPr kumimoji="0" lang="en-ZA" sz="1400" kern="1200" baseline="0" dirty="0" smtClean="0">
                          <a:solidFill>
                            <a:schemeClr val="tx1"/>
                          </a:solidFill>
                          <a:effectLst/>
                          <a:latin typeface="Tw Cen MT" panose="020B0602020104020603" pitchFamily="34" charset="0"/>
                          <a:ea typeface="+mn-ea"/>
                          <a:cs typeface="+mn-cs"/>
                        </a:rPr>
                        <a:t> </a:t>
                      </a:r>
                      <a:r>
                        <a:rPr kumimoji="0" lang="en-ZA" sz="1400" kern="1200" dirty="0" smtClean="0">
                          <a:solidFill>
                            <a:schemeClr val="tx1"/>
                          </a:solidFill>
                          <a:effectLst/>
                          <a:latin typeface="Tw Cen MT" panose="020B0602020104020603" pitchFamily="34" charset="0"/>
                          <a:ea typeface="+mn-ea"/>
                          <a:cs typeface="+mn-cs"/>
                        </a:rPr>
                        <a:t>quarter report on the implementation of the GEHS submitted</a:t>
                      </a:r>
                      <a:r>
                        <a:rPr kumimoji="0" lang="en-ZA" sz="1400" kern="1200" baseline="0" dirty="0" smtClean="0">
                          <a:solidFill>
                            <a:schemeClr val="tx1"/>
                          </a:solidFill>
                          <a:effectLst/>
                          <a:latin typeface="Tw Cen MT" panose="020B0602020104020603" pitchFamily="34" charset="0"/>
                          <a:ea typeface="+mn-ea"/>
                          <a:cs typeface="+mn-cs"/>
                        </a:rPr>
                        <a:t> </a:t>
                      </a:r>
                      <a:r>
                        <a:rPr kumimoji="0" lang="en-ZA" sz="1400" kern="1200" dirty="0" smtClean="0">
                          <a:solidFill>
                            <a:schemeClr val="tx1"/>
                          </a:solidFill>
                          <a:effectLst/>
                          <a:latin typeface="Tw Cen MT" panose="020B0602020104020603" pitchFamily="34" charset="0"/>
                          <a:ea typeface="+mn-ea"/>
                          <a:cs typeface="+mn-cs"/>
                        </a:rPr>
                        <a:t>to the Minister</a:t>
                      </a:r>
                      <a:endParaRPr lang="en-ZA" sz="1400" b="0" dirty="0">
                        <a:solidFill>
                          <a:schemeClr val="bg1"/>
                        </a:solidFill>
                        <a:effectLst/>
                        <a:latin typeface="Tw Cen MT" pitchFamily="34" charset="0"/>
                        <a:ea typeface="Calibri"/>
                        <a:cs typeface="Arial" pitchFamily="34" charset="0"/>
                      </a:endParaRPr>
                    </a:p>
                  </a:txBody>
                  <a:tcPr marL="68580" marR="68580" marT="0" marB="0">
                    <a:solidFill>
                      <a:schemeClr val="bg1"/>
                    </a:solidFill>
                  </a:tcPr>
                </a:tc>
              </a:tr>
            </a:tbl>
          </a:graphicData>
        </a:graphic>
      </p:graphicFrame>
    </p:spTree>
    <p:extLst>
      <p:ext uri="{BB962C8B-B14F-4D97-AF65-F5344CB8AC3E}">
        <p14:creationId xmlns:p14="http://schemas.microsoft.com/office/powerpoint/2010/main" xmlns="" val="31748568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1209786660"/>
              </p:ext>
            </p:extLst>
          </p:nvPr>
        </p:nvGraphicFramePr>
        <p:xfrm>
          <a:off x="1043608" y="967452"/>
          <a:ext cx="7920880" cy="4726898"/>
        </p:xfrm>
        <a:graphic>
          <a:graphicData uri="http://schemas.openxmlformats.org/drawingml/2006/table">
            <a:tbl>
              <a:tblPr firstRow="1" bandRow="1">
                <a:tableStyleId>{5940675A-B579-460E-94D1-54222C63F5DA}</a:tableStyleId>
              </a:tblPr>
              <a:tblGrid>
                <a:gridCol w="2376264"/>
                <a:gridCol w="5544616"/>
              </a:tblGrid>
              <a:tr h="8607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Conduct workshops to support</a:t>
                      </a:r>
                      <a:r>
                        <a:rPr kumimoji="0" lang="en-ZA" sz="1600" kern="1200" baseline="0" dirty="0" smtClean="0">
                          <a:solidFill>
                            <a:schemeClr val="tx1"/>
                          </a:solidFill>
                          <a:effectLst/>
                          <a:latin typeface="Tw Cen MT" panose="020B0602020104020603" pitchFamily="34" charset="0"/>
                          <a:ea typeface="+mn-ea"/>
                          <a:cs typeface="+mn-cs"/>
                        </a:rPr>
                        <a:t> </a:t>
                      </a:r>
                      <a:r>
                        <a:rPr kumimoji="0" lang="en-ZA" sz="1600" kern="1200" dirty="0" smtClean="0">
                          <a:solidFill>
                            <a:schemeClr val="tx1"/>
                          </a:solidFill>
                          <a:effectLst/>
                          <a:latin typeface="Tw Cen MT" panose="020B0602020104020603" pitchFamily="34" charset="0"/>
                          <a:ea typeface="+mn-ea"/>
                          <a:cs typeface="+mn-cs"/>
                        </a:rPr>
                        <a:t>departments in appointing 20 000 youths into </a:t>
                      </a:r>
                      <a:r>
                        <a:rPr kumimoji="0" lang="en-ZA" sz="1600" kern="1200" dirty="0" err="1" smtClean="0">
                          <a:solidFill>
                            <a:schemeClr val="tx1"/>
                          </a:solidFill>
                          <a:effectLst/>
                          <a:latin typeface="Tw Cen MT" panose="020B0602020104020603" pitchFamily="34" charset="0"/>
                          <a:ea typeface="+mn-ea"/>
                          <a:cs typeface="+mn-cs"/>
                        </a:rPr>
                        <a:t>learnership</a:t>
                      </a:r>
                      <a:r>
                        <a:rPr kumimoji="0" lang="en-ZA" sz="1600" kern="1200" dirty="0" smtClean="0">
                          <a:solidFill>
                            <a:schemeClr val="tx1"/>
                          </a:solidFill>
                          <a:effectLst/>
                          <a:latin typeface="Tw Cen MT" panose="020B0602020104020603" pitchFamily="34" charset="0"/>
                          <a:ea typeface="+mn-ea"/>
                          <a:cs typeface="+mn-cs"/>
                        </a:rPr>
                        <a:t>, internship and artisan programmes within the Public Service</a:t>
                      </a:r>
                      <a:endParaRPr lang="en-ZA" sz="1600" b="0" dirty="0">
                        <a:latin typeface="Tw Cen MT" pitchFamily="34" charset="0"/>
                        <a:cs typeface="Arial" pitchFamily="34" charset="0"/>
                      </a:endParaRPr>
                    </a:p>
                  </a:txBody>
                  <a:tcPr>
                    <a:solidFill>
                      <a:schemeClr val="accent2">
                        <a:lumMod val="40000"/>
                        <a:lumOff val="60000"/>
                      </a:schemeClr>
                    </a:solidFill>
                  </a:tcPr>
                </a:tc>
              </a:tr>
              <a:tr h="185375">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dirty="0" smtClean="0">
                          <a:solidFill>
                            <a:schemeClr val="tx1"/>
                          </a:solidFill>
                          <a:latin typeface="Tw Cen MT" pitchFamily="34" charset="0"/>
                          <a:ea typeface="Times New Roman"/>
                          <a:cs typeface="Arial" pitchFamily="34" charset="0"/>
                        </a:rPr>
                        <a:t>2</a:t>
                      </a:r>
                      <a:r>
                        <a:rPr lang="en-ZA" sz="1600" b="1" baseline="30000" dirty="0" smtClean="0">
                          <a:solidFill>
                            <a:schemeClr val="tx1"/>
                          </a:solidFill>
                          <a:latin typeface="Tw Cen MT" pitchFamily="34" charset="0"/>
                          <a:ea typeface="Times New Roman"/>
                          <a:cs typeface="Arial" pitchFamily="34" charset="0"/>
                        </a:rPr>
                        <a:t>nd</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Target (5)</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r>
              <a:tr h="1005451">
                <a:tc>
                  <a:txBody>
                    <a:bodyPr/>
                    <a:lstStyle/>
                    <a:p>
                      <a:pPr>
                        <a:lnSpc>
                          <a:spcPct val="115000"/>
                        </a:lnSpc>
                        <a:spcAft>
                          <a:spcPts val="0"/>
                        </a:spcAft>
                      </a:pPr>
                      <a:r>
                        <a:rPr kumimoji="0" lang="en-ZA" sz="1600" kern="1200" dirty="0" smtClean="0">
                          <a:solidFill>
                            <a:schemeClr val="tx1"/>
                          </a:solidFill>
                          <a:effectLst/>
                          <a:latin typeface="Tw Cen MT" panose="020B0602020104020603" pitchFamily="34" charset="0"/>
                          <a:ea typeface="+mn-ea"/>
                          <a:cs typeface="+mn-cs"/>
                        </a:rPr>
                        <a:t>Workshop conducted  to provide support to departments in appointing youths into </a:t>
                      </a:r>
                      <a:r>
                        <a:rPr kumimoji="0" lang="en-ZA" sz="1600" kern="1200" dirty="0" err="1" smtClean="0">
                          <a:solidFill>
                            <a:schemeClr val="tx1"/>
                          </a:solidFill>
                          <a:effectLst/>
                          <a:latin typeface="Tw Cen MT" panose="020B0602020104020603" pitchFamily="34" charset="0"/>
                          <a:ea typeface="+mn-ea"/>
                          <a:cs typeface="+mn-cs"/>
                        </a:rPr>
                        <a:t>learnership</a:t>
                      </a:r>
                      <a:r>
                        <a:rPr kumimoji="0" lang="en-ZA" sz="1600" kern="1200" dirty="0" smtClean="0">
                          <a:solidFill>
                            <a:schemeClr val="tx1"/>
                          </a:solidFill>
                          <a:effectLst/>
                          <a:latin typeface="Tw Cen MT" panose="020B0602020104020603" pitchFamily="34" charset="0"/>
                          <a:ea typeface="+mn-ea"/>
                          <a:cs typeface="+mn-cs"/>
                        </a:rPr>
                        <a:t>, internship and artisan programmes </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ZA" sz="1600" kern="1200" dirty="0" smtClean="0">
                          <a:solidFill>
                            <a:schemeClr val="tx1"/>
                          </a:solidFill>
                          <a:effectLst/>
                          <a:latin typeface="Tw Cen MT" panose="020B0602020104020603" pitchFamily="34" charset="0"/>
                          <a:ea typeface="+mn-ea"/>
                          <a:cs typeface="+mn-cs"/>
                        </a:rPr>
                        <a:t>Three workshops were held on</a:t>
                      </a:r>
                      <a:r>
                        <a:rPr kumimoji="0" lang="en-ZA" sz="1600" kern="1200" baseline="0" dirty="0" smtClean="0">
                          <a:solidFill>
                            <a:schemeClr val="tx1"/>
                          </a:solidFill>
                          <a:effectLst/>
                          <a:latin typeface="Tw Cen MT" panose="020B0602020104020603" pitchFamily="34" charset="0"/>
                          <a:ea typeface="+mn-ea"/>
                          <a:cs typeface="+mn-cs"/>
                        </a:rPr>
                        <a:t> </a:t>
                      </a:r>
                      <a:r>
                        <a:rPr kumimoji="0" lang="en-ZA" sz="1600" kern="1200" dirty="0" smtClean="0">
                          <a:solidFill>
                            <a:schemeClr val="tx1"/>
                          </a:solidFill>
                          <a:effectLst/>
                          <a:latin typeface="Tw Cen MT" panose="020B0602020104020603" pitchFamily="34" charset="0"/>
                          <a:ea typeface="+mn-ea"/>
                          <a:cs typeface="+mn-cs"/>
                        </a:rPr>
                        <a:t>19</a:t>
                      </a:r>
                      <a:r>
                        <a:rPr kumimoji="0" lang="en-ZA" sz="1600" kern="1200" baseline="30000" dirty="0" smtClean="0">
                          <a:solidFill>
                            <a:schemeClr val="tx1"/>
                          </a:solidFill>
                          <a:effectLst/>
                          <a:latin typeface="Tw Cen MT" panose="020B0602020104020603" pitchFamily="34" charset="0"/>
                          <a:ea typeface="+mn-ea"/>
                          <a:cs typeface="+mn-cs"/>
                        </a:rPr>
                        <a:t> </a:t>
                      </a:r>
                      <a:r>
                        <a:rPr kumimoji="0" lang="en-ZA" sz="1600" kern="1200" dirty="0" smtClean="0">
                          <a:solidFill>
                            <a:schemeClr val="tx1"/>
                          </a:solidFill>
                          <a:effectLst/>
                          <a:latin typeface="Tw Cen MT" panose="020B0602020104020603" pitchFamily="34" charset="0"/>
                          <a:ea typeface="+mn-ea"/>
                          <a:cs typeface="+mn-cs"/>
                        </a:rPr>
                        <a:t>September 2016 with the Western Cape, Northern Cape, and with the national departments</a:t>
                      </a:r>
                      <a:endParaRPr kumimoji="0" lang="en-ZA" sz="1600" kern="1200" dirty="0" smtClean="0">
                        <a:solidFill>
                          <a:schemeClr val="tx1"/>
                        </a:solidFill>
                        <a:latin typeface="Tw Cen MT" pitchFamily="34" charset="0"/>
                        <a:ea typeface="+mn-ea"/>
                        <a:cs typeface="+mn-cs"/>
                      </a:endParaRPr>
                    </a:p>
                  </a:txBody>
                  <a:tcPr marL="68580" marR="68580" marT="0" marB="0">
                    <a:solidFill>
                      <a:schemeClr val="bg1"/>
                    </a:solidFill>
                  </a:tcPr>
                </a:tc>
              </a:tr>
              <a:tr h="274627">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3</a:t>
                      </a:r>
                      <a:r>
                        <a:rPr lang="en-ZA" sz="1600" b="1" baseline="30000" dirty="0" smtClean="0">
                          <a:solidFill>
                            <a:schemeClr val="tx1"/>
                          </a:solidFill>
                          <a:latin typeface="Tw Cen MT" pitchFamily="34" charset="0"/>
                          <a:ea typeface="Times New Roman"/>
                          <a:cs typeface="Arial" pitchFamily="34" charset="0"/>
                        </a:rPr>
                        <a:t>rd</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Target (4)</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r>
              <a:tr h="1005451">
                <a:tc>
                  <a:txBody>
                    <a:bodyPr/>
                    <a:lstStyle/>
                    <a:p>
                      <a:pPr>
                        <a:lnSpc>
                          <a:spcPct val="115000"/>
                        </a:lnSpc>
                        <a:spcAft>
                          <a:spcPts val="0"/>
                        </a:spcAft>
                      </a:pPr>
                      <a:r>
                        <a:rPr kumimoji="0" lang="en-ZA" sz="1600" kern="1200" dirty="0" smtClean="0">
                          <a:solidFill>
                            <a:schemeClr val="tx1"/>
                          </a:solidFill>
                          <a:effectLst/>
                          <a:latin typeface="Tw Cen MT" panose="020B0602020104020603" pitchFamily="34" charset="0"/>
                          <a:ea typeface="+mn-ea"/>
                          <a:cs typeface="+mn-cs"/>
                        </a:rPr>
                        <a:t>Workshop conducted  to provide support to departments in appointing youths into </a:t>
                      </a:r>
                      <a:r>
                        <a:rPr kumimoji="0" lang="en-ZA" sz="1600" kern="1200" dirty="0" err="1" smtClean="0">
                          <a:solidFill>
                            <a:schemeClr val="tx1"/>
                          </a:solidFill>
                          <a:effectLst/>
                          <a:latin typeface="Tw Cen MT" panose="020B0602020104020603" pitchFamily="34" charset="0"/>
                          <a:ea typeface="+mn-ea"/>
                          <a:cs typeface="+mn-cs"/>
                        </a:rPr>
                        <a:t>learnership</a:t>
                      </a:r>
                      <a:r>
                        <a:rPr kumimoji="0" lang="en-ZA" sz="1600" kern="1200" dirty="0" smtClean="0">
                          <a:solidFill>
                            <a:schemeClr val="tx1"/>
                          </a:solidFill>
                          <a:effectLst/>
                          <a:latin typeface="Tw Cen MT" panose="020B0602020104020603" pitchFamily="34" charset="0"/>
                          <a:ea typeface="+mn-ea"/>
                          <a:cs typeface="+mn-cs"/>
                        </a:rPr>
                        <a:t>, internship and artisan programmes</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ZA" sz="1600" kern="1200" dirty="0" smtClean="0">
                          <a:solidFill>
                            <a:schemeClr val="tx1"/>
                          </a:solidFill>
                          <a:effectLst/>
                          <a:latin typeface="Tw Cen MT" panose="020B0602020104020603" pitchFamily="34" charset="0"/>
                          <a:ea typeface="+mn-ea"/>
                          <a:cs typeface="+mn-cs"/>
                        </a:rPr>
                        <a:t>Workshops were</a:t>
                      </a:r>
                      <a:r>
                        <a:rPr kumimoji="0" lang="en-ZA" sz="1600" kern="1200" baseline="0" dirty="0" smtClean="0">
                          <a:solidFill>
                            <a:schemeClr val="tx1"/>
                          </a:solidFill>
                          <a:effectLst/>
                          <a:latin typeface="Tw Cen MT" panose="020B0602020104020603" pitchFamily="34" charset="0"/>
                          <a:ea typeface="+mn-ea"/>
                          <a:cs typeface="+mn-cs"/>
                        </a:rPr>
                        <a:t> </a:t>
                      </a:r>
                      <a:r>
                        <a:rPr kumimoji="0" lang="en-ZA" sz="1600" kern="1200" dirty="0" smtClean="0">
                          <a:solidFill>
                            <a:schemeClr val="tx1"/>
                          </a:solidFill>
                          <a:effectLst/>
                          <a:latin typeface="Tw Cen MT" panose="020B0602020104020603" pitchFamily="34" charset="0"/>
                          <a:ea typeface="+mn-ea"/>
                          <a:cs typeface="+mn-cs"/>
                        </a:rPr>
                        <a:t>conducted in Limpopo, Northern</a:t>
                      </a:r>
                      <a:r>
                        <a:rPr kumimoji="0" lang="en-ZA" sz="1600" kern="1200" baseline="0" dirty="0" smtClean="0">
                          <a:solidFill>
                            <a:schemeClr val="tx1"/>
                          </a:solidFill>
                          <a:effectLst/>
                          <a:latin typeface="Tw Cen MT" panose="020B0602020104020603" pitchFamily="34" charset="0"/>
                          <a:ea typeface="+mn-ea"/>
                          <a:cs typeface="+mn-cs"/>
                        </a:rPr>
                        <a:t> Cape, Mpumalanga and Eastern Cape</a:t>
                      </a:r>
                      <a:r>
                        <a:rPr kumimoji="0" lang="en-ZA" sz="1600" kern="1200" dirty="0" smtClean="0">
                          <a:solidFill>
                            <a:schemeClr val="tx1"/>
                          </a:solidFill>
                          <a:effectLst/>
                          <a:latin typeface="Tw Cen MT" panose="020B0602020104020603" pitchFamily="34" charset="0"/>
                          <a:ea typeface="+mn-ea"/>
                          <a:cs typeface="+mn-cs"/>
                        </a:rPr>
                        <a:t> during November,</a:t>
                      </a:r>
                      <a:r>
                        <a:rPr kumimoji="0" lang="en-ZA" sz="1600" kern="1200" baseline="0" dirty="0" smtClean="0">
                          <a:solidFill>
                            <a:schemeClr val="tx1"/>
                          </a:solidFill>
                          <a:effectLst/>
                          <a:latin typeface="Tw Cen MT" panose="020B0602020104020603" pitchFamily="34" charset="0"/>
                          <a:ea typeface="+mn-ea"/>
                          <a:cs typeface="+mn-cs"/>
                        </a:rPr>
                        <a:t> </a:t>
                      </a:r>
                      <a:r>
                        <a:rPr kumimoji="0" lang="en-ZA" sz="1600" kern="1200" dirty="0" smtClean="0">
                          <a:solidFill>
                            <a:schemeClr val="tx1"/>
                          </a:solidFill>
                          <a:effectLst/>
                          <a:latin typeface="Tw Cen MT" panose="020B0602020104020603" pitchFamily="34" charset="0"/>
                          <a:ea typeface="+mn-ea"/>
                          <a:cs typeface="+mn-cs"/>
                        </a:rPr>
                        <a:t>and December 2016 to provide support to departments in appointing youths into </a:t>
                      </a:r>
                      <a:r>
                        <a:rPr kumimoji="0" lang="en-ZA" sz="1600" kern="1200" dirty="0" err="1" smtClean="0">
                          <a:solidFill>
                            <a:schemeClr val="tx1"/>
                          </a:solidFill>
                          <a:effectLst/>
                          <a:latin typeface="Tw Cen MT" panose="020B0602020104020603" pitchFamily="34" charset="0"/>
                          <a:ea typeface="+mn-ea"/>
                          <a:cs typeface="+mn-cs"/>
                        </a:rPr>
                        <a:t>learnership</a:t>
                      </a:r>
                      <a:r>
                        <a:rPr kumimoji="0" lang="en-ZA" sz="1600" kern="1200" dirty="0" smtClean="0">
                          <a:solidFill>
                            <a:schemeClr val="tx1"/>
                          </a:solidFill>
                          <a:effectLst/>
                          <a:latin typeface="Tw Cen MT" panose="020B0602020104020603" pitchFamily="34" charset="0"/>
                          <a:ea typeface="+mn-ea"/>
                          <a:cs typeface="+mn-cs"/>
                        </a:rPr>
                        <a:t>, internship and artisan programmes</a:t>
                      </a:r>
                      <a:endParaRPr kumimoji="0" lang="en-ZA" sz="1600" kern="1200" dirty="0" smtClean="0">
                        <a:solidFill>
                          <a:schemeClr val="tx1"/>
                        </a:solidFill>
                        <a:latin typeface="Tw Cen MT" pitchFamily="34" charset="0"/>
                        <a:ea typeface="+mn-ea"/>
                        <a:cs typeface="+mn-cs"/>
                      </a:endParaRPr>
                    </a:p>
                  </a:txBody>
                  <a:tcPr marL="68580" marR="68580" marT="0" marB="0">
                    <a:solidFill>
                      <a:schemeClr val="bg1"/>
                    </a:solidFill>
                  </a:tcPr>
                </a:tc>
              </a:tr>
            </a:tbl>
          </a:graphicData>
        </a:graphic>
      </p:graphicFrame>
      <p:sp>
        <p:nvSpPr>
          <p:cNvPr id="6"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28</a:t>
            </a:fld>
            <a:endParaRPr lang="en-US" sz="1400" b="0" dirty="0"/>
          </a:p>
        </p:txBody>
      </p:sp>
      <p:sp>
        <p:nvSpPr>
          <p:cNvPr id="7" name="Title 1"/>
          <p:cNvSpPr>
            <a:spLocks noGrp="1"/>
          </p:cNvSpPr>
          <p:nvPr>
            <p:ph type="title"/>
          </p:nvPr>
        </p:nvSpPr>
        <p:spPr>
          <a:xfrm>
            <a:off x="964170" y="0"/>
            <a:ext cx="8179830" cy="1058317"/>
          </a:xfrm>
        </p:spPr>
        <p:txBody>
          <a:bodyPr>
            <a:normAutofit/>
          </a:bodyPr>
          <a:lstStyle/>
          <a:p>
            <a:pPr algn="ctr"/>
            <a:r>
              <a:rPr lang="en-ZA" sz="2400" b="1" dirty="0">
                <a:solidFill>
                  <a:schemeClr val="accent5">
                    <a:lumMod val="60000"/>
                    <a:lumOff val="40000"/>
                  </a:schemeClr>
                </a:solidFill>
              </a:rPr>
              <a:t>PROGRAMME 3: </a:t>
            </a:r>
            <a:r>
              <a:rPr lang="en-ZA" sz="2400" b="1" dirty="0" smtClean="0">
                <a:solidFill>
                  <a:schemeClr val="accent5">
                    <a:lumMod val="60000"/>
                    <a:lumOff val="40000"/>
                  </a:schemeClr>
                </a:solidFill>
              </a:rPr>
              <a:t>LR&amp;HRM (5)</a:t>
            </a:r>
            <a:r>
              <a:rPr lang="en-ZA" sz="2400" b="1" dirty="0"/>
              <a:t/>
            </a:r>
            <a:br>
              <a:rPr lang="en-ZA" sz="2400" b="1" dirty="0"/>
            </a:br>
            <a:r>
              <a:rPr lang="en-ZA" sz="2400" b="1" dirty="0" smtClean="0">
                <a:solidFill>
                  <a:schemeClr val="accent4">
                    <a:lumMod val="75000"/>
                  </a:schemeClr>
                </a:solidFill>
              </a:rPr>
              <a:t>2</a:t>
            </a:r>
            <a:r>
              <a:rPr lang="en-ZA" sz="2400" b="1" baseline="30000" dirty="0" smtClean="0">
                <a:solidFill>
                  <a:schemeClr val="accent4">
                    <a:lumMod val="75000"/>
                  </a:schemeClr>
                </a:solidFill>
              </a:rPr>
              <a:t>ND</a:t>
            </a:r>
            <a:r>
              <a:rPr lang="en-ZA" sz="2400" b="1" dirty="0" smtClean="0">
                <a:solidFill>
                  <a:schemeClr val="accent4">
                    <a:lumMod val="75000"/>
                  </a:schemeClr>
                </a:solidFill>
              </a:rPr>
              <a:t>  &amp; 3</a:t>
            </a:r>
            <a:r>
              <a:rPr lang="en-ZA" sz="2400" b="1" baseline="30000" dirty="0" smtClean="0">
                <a:solidFill>
                  <a:schemeClr val="accent4">
                    <a:lumMod val="75000"/>
                  </a:schemeClr>
                </a:solidFill>
              </a:rPr>
              <a:t>RD</a:t>
            </a:r>
            <a:r>
              <a:rPr lang="en-ZA" sz="2400" b="1" dirty="0" smtClean="0">
                <a:solidFill>
                  <a:schemeClr val="accent4">
                    <a:lumMod val="75000"/>
                  </a:schemeClr>
                </a:solidFill>
              </a:rPr>
              <a:t> QUARTER </a:t>
            </a:r>
            <a:r>
              <a:rPr lang="en-ZA" sz="2400" b="1" dirty="0">
                <a:solidFill>
                  <a:schemeClr val="accent4">
                    <a:lumMod val="75000"/>
                  </a:schemeClr>
                </a:solidFill>
              </a:rPr>
              <a:t>TARGETS ACHIEVED</a:t>
            </a:r>
            <a:endParaRPr lang="en-ZA" sz="2400" b="1" dirty="0"/>
          </a:p>
        </p:txBody>
      </p:sp>
    </p:spTree>
    <p:extLst>
      <p:ext uri="{BB962C8B-B14F-4D97-AF65-F5344CB8AC3E}">
        <p14:creationId xmlns:p14="http://schemas.microsoft.com/office/powerpoint/2010/main" xmlns="" val="31748568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0"/>
          <p:cNvGraphicFramePr>
            <a:graphicFrameLocks/>
          </p:cNvGraphicFramePr>
          <p:nvPr>
            <p:extLst>
              <p:ext uri="{D42A27DB-BD31-4B8C-83A1-F6EECF244321}">
                <p14:modId xmlns:p14="http://schemas.microsoft.com/office/powerpoint/2010/main" xmlns="" val="738617688"/>
              </p:ext>
            </p:extLst>
          </p:nvPr>
        </p:nvGraphicFramePr>
        <p:xfrm>
          <a:off x="970397" y="1268760"/>
          <a:ext cx="7976481" cy="3672001"/>
        </p:xfrm>
        <a:graphic>
          <a:graphicData uri="http://schemas.openxmlformats.org/drawingml/2006/table">
            <a:tbl>
              <a:tblPr firstRow="1" bandRow="1">
                <a:tableStyleId>{5940675A-B579-460E-94D1-54222C63F5DA}</a:tableStyleId>
              </a:tblPr>
              <a:tblGrid>
                <a:gridCol w="2584971"/>
                <a:gridCol w="5391510"/>
              </a:tblGrid>
              <a:tr h="7878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Monitor the implementation  of the Public Service Co-ordinating Bargaining Council (PSCBC) resolutions by departments and submit quarterly reports to the Minister</a:t>
                      </a:r>
                      <a:endParaRPr lang="en-ZA" sz="1600" b="0" dirty="0">
                        <a:latin typeface="Tw Cen MT" pitchFamily="34" charset="0"/>
                        <a:cs typeface="Arial" pitchFamily="34" charset="0"/>
                      </a:endParaRPr>
                    </a:p>
                  </a:txBody>
                  <a:tcPr>
                    <a:solidFill>
                      <a:schemeClr val="accent2">
                        <a:lumMod val="40000"/>
                        <a:lumOff val="60000"/>
                      </a:schemeClr>
                    </a:solidFill>
                  </a:tcPr>
                </a:tc>
              </a:tr>
              <a:tr h="251254">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dirty="0" smtClean="0">
                          <a:solidFill>
                            <a:schemeClr val="tx1"/>
                          </a:solidFill>
                          <a:latin typeface="Tw Cen MT" pitchFamily="34" charset="0"/>
                          <a:ea typeface="Times New Roman"/>
                          <a:cs typeface="Arial" pitchFamily="34" charset="0"/>
                        </a:rPr>
                        <a:t>2</a:t>
                      </a:r>
                      <a:r>
                        <a:rPr lang="en-ZA" sz="1600" b="1" baseline="30000" dirty="0" smtClean="0">
                          <a:solidFill>
                            <a:schemeClr val="tx1"/>
                          </a:solidFill>
                          <a:latin typeface="Tw Cen MT" pitchFamily="34" charset="0"/>
                          <a:ea typeface="Times New Roman"/>
                          <a:cs typeface="Arial" pitchFamily="34" charset="0"/>
                        </a:rPr>
                        <a:t>nd</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Target (6)</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r>
              <a:tr h="105662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2</a:t>
                      </a:r>
                      <a:r>
                        <a:rPr kumimoji="0" lang="en-ZA" sz="1600" kern="1200" baseline="30000" dirty="0" smtClean="0">
                          <a:solidFill>
                            <a:schemeClr val="tx1"/>
                          </a:solidFill>
                          <a:effectLst/>
                          <a:latin typeface="Tw Cen MT" panose="020B0602020104020603" pitchFamily="34" charset="0"/>
                          <a:ea typeface="+mn-ea"/>
                          <a:cs typeface="+mn-cs"/>
                        </a:rPr>
                        <a:t>nd</a:t>
                      </a:r>
                      <a:r>
                        <a:rPr kumimoji="0" lang="en-ZA" sz="1600" kern="1200" dirty="0" smtClean="0">
                          <a:solidFill>
                            <a:schemeClr val="tx1"/>
                          </a:solidFill>
                          <a:effectLst/>
                          <a:latin typeface="Tw Cen MT" panose="020B0602020104020603" pitchFamily="34" charset="0"/>
                          <a:ea typeface="+mn-ea"/>
                          <a:cs typeface="+mn-cs"/>
                        </a:rPr>
                        <a:t> quarter report on the implementation of the PSCBC Resolutions submitted to the Minister</a:t>
                      </a:r>
                    </a:p>
                  </a:txBody>
                  <a:tcPr marL="68580" marR="68580" marT="0" marB="0">
                    <a:solidFill>
                      <a:schemeClr val="bg1"/>
                    </a:solidFill>
                  </a:tcPr>
                </a:tc>
                <a:tc>
                  <a:txBody>
                    <a:bodyPr/>
                    <a:lstStyle/>
                    <a:p>
                      <a:pPr marL="0" indent="0">
                        <a:buFont typeface="Arial" panose="020B0604020202020204" pitchFamily="34" charset="0"/>
                        <a:buNone/>
                      </a:pPr>
                      <a:r>
                        <a:rPr lang="en-ZA" sz="1600" b="0" dirty="0" smtClean="0">
                          <a:solidFill>
                            <a:schemeClr val="tx1"/>
                          </a:solidFill>
                          <a:effectLst/>
                          <a:latin typeface="Tw Cen MT" pitchFamily="34" charset="0"/>
                          <a:ea typeface="Calibri"/>
                          <a:cs typeface="Arial" pitchFamily="34" charset="0"/>
                        </a:rPr>
                        <a:t>The </a:t>
                      </a:r>
                      <a:r>
                        <a:rPr kumimoji="0" lang="en-ZA" sz="1600" kern="1200" dirty="0" smtClean="0">
                          <a:solidFill>
                            <a:schemeClr val="tx1"/>
                          </a:solidFill>
                          <a:effectLst/>
                          <a:latin typeface="Tw Cen MT" panose="020B0602020104020603" pitchFamily="34" charset="0"/>
                          <a:ea typeface="+mn-ea"/>
                          <a:cs typeface="+mn-cs"/>
                        </a:rPr>
                        <a:t>2</a:t>
                      </a:r>
                      <a:r>
                        <a:rPr kumimoji="0" lang="en-ZA" sz="1600" kern="1200" baseline="30000" dirty="0" smtClean="0">
                          <a:solidFill>
                            <a:schemeClr val="tx1"/>
                          </a:solidFill>
                          <a:effectLst/>
                          <a:latin typeface="Tw Cen MT" panose="020B0602020104020603" pitchFamily="34" charset="0"/>
                          <a:ea typeface="+mn-ea"/>
                          <a:cs typeface="+mn-cs"/>
                        </a:rPr>
                        <a:t>nd</a:t>
                      </a:r>
                      <a:r>
                        <a:rPr kumimoji="0" lang="en-ZA" sz="1600" kern="1200" dirty="0" smtClean="0">
                          <a:solidFill>
                            <a:schemeClr val="tx1"/>
                          </a:solidFill>
                          <a:effectLst/>
                          <a:latin typeface="Tw Cen MT" panose="020B0602020104020603" pitchFamily="34" charset="0"/>
                          <a:ea typeface="+mn-ea"/>
                          <a:cs typeface="+mn-cs"/>
                        </a:rPr>
                        <a:t> quarter report on the implementation of the PSCBC Resolutions was submitted to the Minister</a:t>
                      </a:r>
                      <a:endParaRPr lang="en-ZA" sz="1600" b="0" dirty="0">
                        <a:solidFill>
                          <a:schemeClr val="tx1"/>
                        </a:solidFill>
                        <a:effectLst/>
                        <a:latin typeface="Tw Cen MT" pitchFamily="34" charset="0"/>
                        <a:ea typeface="Calibri"/>
                        <a:cs typeface="Arial" pitchFamily="34" charset="0"/>
                      </a:endParaRPr>
                    </a:p>
                  </a:txBody>
                  <a:tcPr marL="68580" marR="68580" marT="0" marB="0">
                    <a:solidFill>
                      <a:schemeClr val="bg1"/>
                    </a:solidFill>
                  </a:tcPr>
                </a:tc>
              </a:tr>
              <a:tr h="25125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3rd </a:t>
                      </a:r>
                      <a:r>
                        <a:rPr lang="en-ZA" sz="1600" b="1" dirty="0" smtClean="0">
                          <a:solidFill>
                            <a:schemeClr val="tx1"/>
                          </a:solidFill>
                          <a:latin typeface="Tw Cen MT" pitchFamily="34" charset="0"/>
                          <a:ea typeface="Times New Roman"/>
                          <a:cs typeface="Arial" pitchFamily="34" charset="0"/>
                        </a:rPr>
                        <a:t>Quarter</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Target (5)</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r>
              <a:tr h="122045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3</a:t>
                      </a:r>
                      <a:r>
                        <a:rPr kumimoji="0" lang="en-ZA" sz="1600" kern="1200" baseline="30000" dirty="0" smtClean="0">
                          <a:solidFill>
                            <a:schemeClr val="tx1"/>
                          </a:solidFill>
                          <a:effectLst/>
                          <a:latin typeface="Tw Cen MT" panose="020B0602020104020603" pitchFamily="34" charset="0"/>
                          <a:ea typeface="+mn-ea"/>
                          <a:cs typeface="+mn-cs"/>
                        </a:rPr>
                        <a:t>rd</a:t>
                      </a:r>
                      <a:r>
                        <a:rPr kumimoji="0" lang="en-ZA" sz="1600" kern="1200" dirty="0" smtClean="0">
                          <a:solidFill>
                            <a:schemeClr val="tx1"/>
                          </a:solidFill>
                          <a:effectLst/>
                          <a:latin typeface="Tw Cen MT" panose="020B0602020104020603" pitchFamily="34" charset="0"/>
                          <a:ea typeface="+mn-ea"/>
                          <a:cs typeface="+mn-cs"/>
                        </a:rPr>
                        <a:t> quarter report on the implementation of the PSCBC Resolutions submitted to the Minister </a:t>
                      </a:r>
                    </a:p>
                  </a:txBody>
                  <a:tcPr marL="68580" marR="68580" marT="0" marB="0">
                    <a:solidFill>
                      <a:schemeClr val="bg1"/>
                    </a:solidFill>
                  </a:tcPr>
                </a:tc>
                <a:tc>
                  <a:txBody>
                    <a:bodyPr/>
                    <a:lstStyle/>
                    <a:p>
                      <a:pPr marL="0" indent="0">
                        <a:buFont typeface="Arial" panose="020B0604020202020204" pitchFamily="34" charset="0"/>
                        <a:buNone/>
                      </a:pPr>
                      <a:r>
                        <a:rPr kumimoji="0" lang="en-ZA" sz="1600" kern="1200" dirty="0" smtClean="0">
                          <a:solidFill>
                            <a:schemeClr val="tx1"/>
                          </a:solidFill>
                          <a:effectLst/>
                          <a:latin typeface="Tw Cen MT" panose="020B0602020104020603" pitchFamily="34" charset="0"/>
                          <a:ea typeface="+mn-ea"/>
                          <a:cs typeface="+mn-cs"/>
                        </a:rPr>
                        <a:t>The 3</a:t>
                      </a:r>
                      <a:r>
                        <a:rPr kumimoji="0" lang="en-ZA" sz="1600" kern="1200" baseline="30000" dirty="0" smtClean="0">
                          <a:solidFill>
                            <a:schemeClr val="tx1"/>
                          </a:solidFill>
                          <a:effectLst/>
                          <a:latin typeface="Tw Cen MT" panose="020B0602020104020603" pitchFamily="34" charset="0"/>
                          <a:ea typeface="+mn-ea"/>
                          <a:cs typeface="+mn-cs"/>
                        </a:rPr>
                        <a:t>rd</a:t>
                      </a:r>
                      <a:r>
                        <a:rPr kumimoji="0" lang="en-ZA" sz="1600" kern="1200" dirty="0" smtClean="0">
                          <a:solidFill>
                            <a:schemeClr val="tx1"/>
                          </a:solidFill>
                          <a:effectLst/>
                          <a:latin typeface="Tw Cen MT" panose="020B0602020104020603" pitchFamily="34" charset="0"/>
                          <a:ea typeface="+mn-ea"/>
                          <a:cs typeface="+mn-cs"/>
                        </a:rPr>
                        <a:t> quarter report on the implementation of the PSCBC Resolutions submitted to the Minister</a:t>
                      </a:r>
                      <a:endParaRPr lang="en-ZA" sz="1600" b="0" dirty="0">
                        <a:solidFill>
                          <a:schemeClr val="bg1"/>
                        </a:solidFill>
                        <a:effectLst/>
                        <a:latin typeface="Tw Cen MT" pitchFamily="34" charset="0"/>
                        <a:ea typeface="Calibri"/>
                        <a:cs typeface="Arial" pitchFamily="34" charset="0"/>
                      </a:endParaRPr>
                    </a:p>
                  </a:txBody>
                  <a:tcPr marL="68580" marR="68580" marT="0" marB="0">
                    <a:solidFill>
                      <a:schemeClr val="bg1"/>
                    </a:solidFill>
                  </a:tcPr>
                </a:tc>
              </a:tr>
            </a:tbl>
          </a:graphicData>
        </a:graphic>
      </p:graphicFrame>
      <p:sp>
        <p:nvSpPr>
          <p:cNvPr id="6"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29</a:t>
            </a:fld>
            <a:endParaRPr lang="en-US" sz="1400" b="0" dirty="0"/>
          </a:p>
        </p:txBody>
      </p:sp>
      <p:sp>
        <p:nvSpPr>
          <p:cNvPr id="7" name="Title 1"/>
          <p:cNvSpPr>
            <a:spLocks noGrp="1"/>
          </p:cNvSpPr>
          <p:nvPr>
            <p:ph type="title"/>
          </p:nvPr>
        </p:nvSpPr>
        <p:spPr>
          <a:xfrm>
            <a:off x="964170" y="0"/>
            <a:ext cx="8179830" cy="1058317"/>
          </a:xfrm>
        </p:spPr>
        <p:txBody>
          <a:bodyPr>
            <a:normAutofit/>
          </a:bodyPr>
          <a:lstStyle/>
          <a:p>
            <a:pPr algn="ctr"/>
            <a:r>
              <a:rPr lang="en-ZA" sz="2400" b="1" dirty="0">
                <a:solidFill>
                  <a:schemeClr val="accent5">
                    <a:lumMod val="60000"/>
                    <a:lumOff val="40000"/>
                  </a:schemeClr>
                </a:solidFill>
              </a:rPr>
              <a:t>PROGRAMME 3: </a:t>
            </a:r>
            <a:r>
              <a:rPr lang="en-ZA" sz="2400" b="1" dirty="0" smtClean="0">
                <a:solidFill>
                  <a:schemeClr val="accent5">
                    <a:lumMod val="60000"/>
                    <a:lumOff val="40000"/>
                  </a:schemeClr>
                </a:solidFill>
              </a:rPr>
              <a:t>LR&amp;HRM (6)</a:t>
            </a:r>
            <a:r>
              <a:rPr lang="en-ZA" sz="2400" b="1" dirty="0"/>
              <a:t/>
            </a:r>
            <a:br>
              <a:rPr lang="en-ZA" sz="2400" b="1" dirty="0"/>
            </a:br>
            <a:r>
              <a:rPr lang="en-ZA" sz="2400" b="1" dirty="0" smtClean="0">
                <a:solidFill>
                  <a:schemeClr val="accent4">
                    <a:lumMod val="75000"/>
                  </a:schemeClr>
                </a:solidFill>
              </a:rPr>
              <a:t>2</a:t>
            </a:r>
            <a:r>
              <a:rPr lang="en-ZA" sz="2400" b="1" baseline="30000" dirty="0" smtClean="0">
                <a:solidFill>
                  <a:schemeClr val="accent4">
                    <a:lumMod val="75000"/>
                  </a:schemeClr>
                </a:solidFill>
              </a:rPr>
              <a:t>ND</a:t>
            </a:r>
            <a:r>
              <a:rPr lang="en-ZA" sz="2400" b="1" dirty="0" smtClean="0">
                <a:solidFill>
                  <a:schemeClr val="accent4">
                    <a:lumMod val="75000"/>
                  </a:schemeClr>
                </a:solidFill>
              </a:rPr>
              <a:t>  &amp; 3</a:t>
            </a:r>
            <a:r>
              <a:rPr lang="en-ZA" sz="2400" b="1" baseline="30000" dirty="0" smtClean="0">
                <a:solidFill>
                  <a:schemeClr val="accent4">
                    <a:lumMod val="75000"/>
                  </a:schemeClr>
                </a:solidFill>
              </a:rPr>
              <a:t>RD</a:t>
            </a:r>
            <a:r>
              <a:rPr lang="en-ZA" sz="2400" b="1" dirty="0" smtClean="0">
                <a:solidFill>
                  <a:schemeClr val="accent4">
                    <a:lumMod val="75000"/>
                  </a:schemeClr>
                </a:solidFill>
              </a:rPr>
              <a:t> QUARTER </a:t>
            </a:r>
            <a:r>
              <a:rPr lang="en-ZA" sz="2400" b="1" dirty="0">
                <a:solidFill>
                  <a:schemeClr val="accent4">
                    <a:lumMod val="75000"/>
                  </a:schemeClr>
                </a:solidFill>
              </a:rPr>
              <a:t>TARGETS ACHIEVED</a:t>
            </a:r>
            <a:endParaRPr lang="en-ZA" sz="2400" b="1" dirty="0"/>
          </a:p>
        </p:txBody>
      </p:sp>
    </p:spTree>
    <p:extLst>
      <p:ext uri="{BB962C8B-B14F-4D97-AF65-F5344CB8AC3E}">
        <p14:creationId xmlns:p14="http://schemas.microsoft.com/office/powerpoint/2010/main" xmlns="" val="341124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0"/>
            <a:ext cx="8100392" cy="692696"/>
          </a:xfrm>
        </p:spPr>
        <p:txBody>
          <a:bodyPr>
            <a:noAutofit/>
          </a:bodyPr>
          <a:lstStyle/>
          <a:p>
            <a:pPr algn="ctr"/>
            <a:r>
              <a:rPr lang="en-ZA" sz="2400" b="1" dirty="0" smtClean="0">
                <a:solidFill>
                  <a:schemeClr val="accent5"/>
                </a:solidFill>
              </a:rPr>
              <a:t>OVERALL AUDITED QUARTERLY  PERFORMANCE</a:t>
            </a:r>
            <a:endParaRPr lang="en-ZA" sz="2400" b="1" dirty="0">
              <a:solidFill>
                <a:schemeClr val="accent5"/>
              </a:solidFill>
            </a:endParaRPr>
          </a:p>
        </p:txBody>
      </p:sp>
      <p:sp>
        <p:nvSpPr>
          <p:cNvPr id="4" name="Rectangle 4"/>
          <p:cNvSpPr>
            <a:spLocks noChangeArrowheads="1"/>
          </p:cNvSpPr>
          <p:nvPr/>
        </p:nvSpPr>
        <p:spPr bwMode="auto">
          <a:xfrm>
            <a:off x="7010400" y="6409134"/>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3</a:t>
            </a:fld>
            <a:endParaRPr lang="en-US" sz="1400" b="0" dirty="0"/>
          </a:p>
        </p:txBody>
      </p:sp>
      <p:graphicFrame>
        <p:nvGraphicFramePr>
          <p:cNvPr id="13" name="Chart 12"/>
          <p:cNvGraphicFramePr/>
          <p:nvPr>
            <p:extLst>
              <p:ext uri="{D42A27DB-BD31-4B8C-83A1-F6EECF244321}">
                <p14:modId xmlns:p14="http://schemas.microsoft.com/office/powerpoint/2010/main" xmlns="" val="2155099016"/>
              </p:ext>
            </p:extLst>
          </p:nvPr>
        </p:nvGraphicFramePr>
        <p:xfrm>
          <a:off x="1043608" y="1124744"/>
          <a:ext cx="3960440"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p:nvPr>
            <p:extLst>
              <p:ext uri="{D42A27DB-BD31-4B8C-83A1-F6EECF244321}">
                <p14:modId xmlns:p14="http://schemas.microsoft.com/office/powerpoint/2010/main" xmlns="" val="2802394667"/>
              </p:ext>
            </p:extLst>
          </p:nvPr>
        </p:nvGraphicFramePr>
        <p:xfrm>
          <a:off x="5030180" y="1124744"/>
          <a:ext cx="3960440" cy="406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2883804253"/>
              </p:ext>
            </p:extLst>
          </p:nvPr>
        </p:nvGraphicFramePr>
        <p:xfrm>
          <a:off x="1071538" y="1285860"/>
          <a:ext cx="7892950" cy="4749420"/>
        </p:xfrm>
        <a:graphic>
          <a:graphicData uri="http://schemas.openxmlformats.org/drawingml/2006/table">
            <a:tbl>
              <a:tblPr firstRow="1" bandRow="1">
                <a:tableStyleId>{5940675A-B579-460E-94D1-54222C63F5DA}</a:tableStyleId>
              </a:tblPr>
              <a:tblGrid>
                <a:gridCol w="2084691"/>
                <a:gridCol w="1737242"/>
                <a:gridCol w="1910967"/>
                <a:gridCol w="2160050"/>
              </a:tblGrid>
              <a:tr h="5448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i="0" dirty="0" smtClean="0">
                          <a:solidFill>
                            <a:schemeClr val="tx1"/>
                          </a:solidFill>
                          <a:latin typeface="Tw Cen MT" pitchFamily="34" charset="0"/>
                          <a:ea typeface="Calibri"/>
                          <a:cs typeface="Times New Roman"/>
                        </a:rPr>
                        <a:t>Annual Target</a:t>
                      </a:r>
                    </a:p>
                    <a:p>
                      <a:endParaRPr lang="en-ZA" sz="1600" b="0" i="0" dirty="0">
                        <a:latin typeface="Tw Cen MT" pitchFamily="34" charset="0"/>
                      </a:endParaRPr>
                    </a:p>
                  </a:txBody>
                  <a:tcPr>
                    <a:solidFill>
                      <a:schemeClr val="accent2">
                        <a:lumMod val="40000"/>
                        <a:lumOff val="60000"/>
                      </a:schemeClr>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600" kern="1200" dirty="0" smtClean="0">
                          <a:solidFill>
                            <a:schemeClr val="tx1"/>
                          </a:solidFill>
                          <a:effectLst/>
                          <a:latin typeface="Tw Cen MT" panose="020B0602020104020603" pitchFamily="34" charset="0"/>
                          <a:ea typeface="+mn-ea"/>
                          <a:cs typeface="+mn-cs"/>
                        </a:rPr>
                        <a:t>Compile Bi-annual (2) reports on the number of youths appointed against the targeted 20 000 annual target</a:t>
                      </a:r>
                      <a:endParaRPr kumimoji="0" lang="en-ZA" sz="1600" kern="1200" dirty="0" smtClean="0">
                        <a:solidFill>
                          <a:schemeClr val="tx1"/>
                        </a:solidFill>
                        <a:effectLst/>
                        <a:latin typeface="Tw Cen MT" panose="020B0602020104020603" pitchFamily="34" charset="0"/>
                        <a:ea typeface="+mn-ea"/>
                        <a:cs typeface="+mn-cs"/>
                      </a:endParaRPr>
                    </a:p>
                  </a:txBody>
                  <a:tcPr>
                    <a:solidFill>
                      <a:schemeClr val="accent2">
                        <a:lumMod val="40000"/>
                        <a:lumOff val="60000"/>
                      </a:schemeClr>
                    </a:solidFill>
                  </a:tcPr>
                </a:tc>
                <a:tc hMerge="1">
                  <a:txBody>
                    <a:bodyPr/>
                    <a:lstStyle/>
                    <a:p>
                      <a:endParaRPr lang="en-ZA" dirty="0"/>
                    </a:p>
                  </a:txBody>
                  <a:tcPr/>
                </a:tc>
                <a:tc hMerge="1">
                  <a:txBody>
                    <a:bodyPr/>
                    <a:lstStyle/>
                    <a:p>
                      <a:endParaRPr lang="en-ZA" dirty="0"/>
                    </a:p>
                  </a:txBody>
                  <a:tcPr/>
                </a:tc>
              </a:tr>
              <a:tr h="762628">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i="0" baseline="0" dirty="0" smtClean="0">
                          <a:solidFill>
                            <a:schemeClr val="tx1"/>
                          </a:solidFill>
                          <a:latin typeface="Tw Cen MT" pitchFamily="34" charset="0"/>
                          <a:ea typeface="Times New Roman"/>
                          <a:cs typeface="Times New Roman"/>
                        </a:rPr>
                        <a:t>2</a:t>
                      </a:r>
                      <a:r>
                        <a:rPr lang="en-ZA" sz="1600" b="1" i="0" baseline="30000" dirty="0" smtClean="0">
                          <a:solidFill>
                            <a:schemeClr val="tx1"/>
                          </a:solidFill>
                          <a:latin typeface="Tw Cen MT" pitchFamily="34" charset="0"/>
                          <a:ea typeface="Times New Roman"/>
                          <a:cs typeface="Times New Roman"/>
                        </a:rPr>
                        <a:t>nd</a:t>
                      </a:r>
                      <a:r>
                        <a:rPr lang="en-ZA" sz="1600" b="1" i="0" baseline="0" dirty="0" smtClean="0">
                          <a:solidFill>
                            <a:schemeClr val="tx1"/>
                          </a:solidFill>
                          <a:latin typeface="Tw Cen MT" pitchFamily="34" charset="0"/>
                          <a:ea typeface="Times New Roman"/>
                          <a:cs typeface="Times New Roman"/>
                        </a:rPr>
                        <a:t>  </a:t>
                      </a:r>
                      <a:r>
                        <a:rPr lang="en-ZA" sz="1600" b="1" i="0" dirty="0" smtClean="0">
                          <a:solidFill>
                            <a:schemeClr val="tx1"/>
                          </a:solidFill>
                          <a:latin typeface="Tw Cen MT" pitchFamily="34" charset="0"/>
                          <a:ea typeface="Times New Roman"/>
                          <a:cs typeface="Times New Roman"/>
                        </a:rPr>
                        <a:t>Quarter</a:t>
                      </a:r>
                      <a:r>
                        <a:rPr lang="en-ZA" sz="1600" b="1" i="0" baseline="0" dirty="0" smtClean="0">
                          <a:solidFill>
                            <a:schemeClr val="tx1"/>
                          </a:solidFill>
                          <a:latin typeface="Tw Cen MT" pitchFamily="34" charset="0"/>
                          <a:ea typeface="Times New Roman"/>
                          <a:cs typeface="Times New Roman"/>
                        </a:rPr>
                        <a:t> </a:t>
                      </a:r>
                      <a:r>
                        <a:rPr lang="en-ZA" sz="1600" b="1" i="0" dirty="0" smtClean="0">
                          <a:solidFill>
                            <a:schemeClr val="tx1"/>
                          </a:solidFill>
                          <a:latin typeface="Tw Cen MT" pitchFamily="34" charset="0"/>
                          <a:ea typeface="Times New Roman"/>
                          <a:cs typeface="Times New Roman"/>
                        </a:rPr>
                        <a:t>Target (1)</a:t>
                      </a:r>
                      <a:endParaRPr lang="en-ZA" sz="1600" b="1" i="0" dirty="0" smtClean="0">
                        <a:solidFill>
                          <a:schemeClr val="tx1"/>
                        </a:solidFill>
                        <a:latin typeface="Tw Cen MT" pitchFamily="34" charset="0"/>
                        <a:ea typeface="Calibri"/>
                        <a:cs typeface="Times New Roman"/>
                      </a:endParaRPr>
                    </a:p>
                  </a:txBody>
                  <a:tcPr marL="68580" marR="68580" marT="0" marB="0">
                    <a:solidFill>
                      <a:schemeClr val="accent4">
                        <a:lumMod val="60000"/>
                        <a:lumOff val="40000"/>
                      </a:schemeClr>
                    </a:solidFill>
                  </a:tcPr>
                </a:tc>
                <a:tc>
                  <a:txBody>
                    <a:bodyPr/>
                    <a:lstStyle/>
                    <a:p>
                      <a:pPr>
                        <a:lnSpc>
                          <a:spcPct val="115000"/>
                        </a:lnSpc>
                        <a:spcAft>
                          <a:spcPts val="0"/>
                        </a:spcAft>
                      </a:pPr>
                      <a:r>
                        <a:rPr lang="en-ZA" sz="1600" b="1" i="0" dirty="0" smtClean="0">
                          <a:solidFill>
                            <a:schemeClr val="tx1"/>
                          </a:solidFill>
                          <a:latin typeface="Tw Cen MT" pitchFamily="34" charset="0"/>
                          <a:ea typeface="Calibri"/>
                          <a:cs typeface="Times New Roman"/>
                        </a:rPr>
                        <a:t>Reported</a:t>
                      </a:r>
                      <a:r>
                        <a:rPr lang="en-ZA" sz="1600" b="1" i="0" baseline="0" dirty="0" smtClean="0">
                          <a:solidFill>
                            <a:schemeClr val="tx1"/>
                          </a:solidFill>
                          <a:latin typeface="Tw Cen MT" pitchFamily="34" charset="0"/>
                          <a:ea typeface="Calibri"/>
                          <a:cs typeface="Times New Roman"/>
                        </a:rPr>
                        <a:t> Progress</a:t>
                      </a:r>
                      <a:endParaRPr lang="en-ZA" sz="1600" b="1" i="0" dirty="0">
                        <a:solidFill>
                          <a:schemeClr val="tx1"/>
                        </a:solidFill>
                        <a:latin typeface="Tw Cen MT" pitchFamily="34" charset="0"/>
                        <a:ea typeface="Calibri"/>
                        <a:cs typeface="Times New Roman"/>
                      </a:endParaRPr>
                    </a:p>
                  </a:txBody>
                  <a:tcPr marL="68580" marR="68580" marT="0" marB="0">
                    <a:solidFill>
                      <a:schemeClr val="accent4">
                        <a:lumMod val="60000"/>
                        <a:lumOff val="40000"/>
                      </a:schemeClr>
                    </a:solidFill>
                  </a:tcPr>
                </a:tc>
                <a:tc>
                  <a:txBody>
                    <a:bodyPr/>
                    <a:lstStyle/>
                    <a:p>
                      <a:pPr>
                        <a:lnSpc>
                          <a:spcPct val="115000"/>
                        </a:lnSpc>
                        <a:spcAft>
                          <a:spcPts val="0"/>
                        </a:spcAft>
                      </a:pPr>
                      <a:r>
                        <a:rPr lang="en-ZA" sz="1600" b="1" i="0" dirty="0" smtClean="0">
                          <a:solidFill>
                            <a:schemeClr val="tx1"/>
                          </a:solidFill>
                          <a:latin typeface="Tw Cen MT" pitchFamily="34" charset="0"/>
                          <a:ea typeface="Calibri"/>
                          <a:cs typeface="Times New Roman"/>
                        </a:rPr>
                        <a:t>Reasons</a:t>
                      </a:r>
                      <a:r>
                        <a:rPr lang="en-ZA" sz="1600" b="1" i="0" baseline="0" dirty="0" smtClean="0">
                          <a:solidFill>
                            <a:schemeClr val="tx1"/>
                          </a:solidFill>
                          <a:latin typeface="Tw Cen MT" pitchFamily="34" charset="0"/>
                          <a:ea typeface="Calibri"/>
                          <a:cs typeface="Times New Roman"/>
                        </a:rPr>
                        <a:t> for the Variance</a:t>
                      </a:r>
                      <a:endParaRPr lang="en-ZA" sz="1600" b="1" i="0" dirty="0">
                        <a:solidFill>
                          <a:schemeClr val="tx1"/>
                        </a:solidFill>
                        <a:latin typeface="Tw Cen MT" pitchFamily="34" charset="0"/>
                        <a:ea typeface="Calibri"/>
                        <a:cs typeface="Times New Roman"/>
                      </a:endParaRPr>
                    </a:p>
                  </a:txBody>
                  <a:tcPr marL="68580" marR="68580" marT="0" marB="0">
                    <a:solidFill>
                      <a:schemeClr val="accent4">
                        <a:lumMod val="60000"/>
                        <a:lumOff val="40000"/>
                      </a:schemeClr>
                    </a:solidFill>
                  </a:tcPr>
                </a:tc>
                <a:tc>
                  <a:txBody>
                    <a:bodyPr/>
                    <a:lstStyle/>
                    <a:p>
                      <a:pPr>
                        <a:lnSpc>
                          <a:spcPct val="115000"/>
                        </a:lnSpc>
                        <a:spcAft>
                          <a:spcPts val="0"/>
                        </a:spcAft>
                      </a:pPr>
                      <a:r>
                        <a:rPr lang="en-ZA" sz="1600" b="1" i="0" dirty="0" smtClean="0">
                          <a:solidFill>
                            <a:schemeClr val="tx1"/>
                          </a:solidFill>
                          <a:latin typeface="Tw Cen MT" pitchFamily="34" charset="0"/>
                          <a:ea typeface="Calibri"/>
                          <a:cs typeface="Times New Roman"/>
                        </a:rPr>
                        <a:t>Action to address the non-achievement of the 2</a:t>
                      </a:r>
                      <a:r>
                        <a:rPr lang="en-ZA" sz="1600" b="1" i="0" baseline="30000" dirty="0" smtClean="0">
                          <a:solidFill>
                            <a:schemeClr val="tx1"/>
                          </a:solidFill>
                          <a:latin typeface="Tw Cen MT" pitchFamily="34" charset="0"/>
                          <a:ea typeface="Calibri"/>
                          <a:cs typeface="Times New Roman"/>
                        </a:rPr>
                        <a:t>nd</a:t>
                      </a:r>
                      <a:r>
                        <a:rPr lang="en-ZA" sz="1600" b="1" i="0" baseline="0" dirty="0" smtClean="0">
                          <a:solidFill>
                            <a:schemeClr val="tx1"/>
                          </a:solidFill>
                          <a:latin typeface="Tw Cen MT" pitchFamily="34" charset="0"/>
                          <a:ea typeface="Calibri"/>
                          <a:cs typeface="Times New Roman"/>
                        </a:rPr>
                        <a:t> </a:t>
                      </a:r>
                      <a:r>
                        <a:rPr lang="en-ZA" sz="1600" b="1" i="0" dirty="0" smtClean="0">
                          <a:solidFill>
                            <a:schemeClr val="tx1"/>
                          </a:solidFill>
                          <a:latin typeface="Tw Cen MT" pitchFamily="34" charset="0"/>
                          <a:ea typeface="Calibri"/>
                          <a:cs typeface="Times New Roman"/>
                        </a:rPr>
                        <a:t>Quarter Target</a:t>
                      </a:r>
                      <a:endParaRPr lang="en-ZA" sz="1600" b="1" i="0" dirty="0">
                        <a:solidFill>
                          <a:schemeClr val="tx1"/>
                        </a:solidFill>
                        <a:latin typeface="Tw Cen MT" pitchFamily="34" charset="0"/>
                        <a:ea typeface="Calibri"/>
                        <a:cs typeface="Times New Roman"/>
                      </a:endParaRPr>
                    </a:p>
                  </a:txBody>
                  <a:tcPr marL="68580" marR="68580" marT="0" marB="0">
                    <a:solidFill>
                      <a:schemeClr val="accent4">
                        <a:lumMod val="60000"/>
                        <a:lumOff val="40000"/>
                      </a:schemeClr>
                    </a:solidFill>
                  </a:tcPr>
                </a:tc>
              </a:tr>
              <a:tr h="2470763">
                <a:tc>
                  <a:txBody>
                    <a:bodyPr/>
                    <a:lstStyle/>
                    <a:p>
                      <a:r>
                        <a:rPr kumimoji="0" lang="en-ZA" sz="1600" kern="1200" dirty="0" smtClean="0">
                          <a:solidFill>
                            <a:schemeClr val="tx1"/>
                          </a:solidFill>
                          <a:effectLst/>
                          <a:latin typeface="Tw Cen MT" panose="020B0602020104020603" pitchFamily="34" charset="0"/>
                          <a:ea typeface="+mn-ea"/>
                          <a:cs typeface="+mn-cs"/>
                        </a:rPr>
                        <a:t>Report on the number of youths appointed into </a:t>
                      </a:r>
                      <a:r>
                        <a:rPr kumimoji="0" lang="en-ZA" sz="1600" kern="1200" dirty="0" err="1" smtClean="0">
                          <a:solidFill>
                            <a:schemeClr val="tx1"/>
                          </a:solidFill>
                          <a:effectLst/>
                          <a:latin typeface="Tw Cen MT" panose="020B0602020104020603" pitchFamily="34" charset="0"/>
                          <a:ea typeface="+mn-ea"/>
                          <a:cs typeface="+mn-cs"/>
                        </a:rPr>
                        <a:t>learnership</a:t>
                      </a:r>
                      <a:r>
                        <a:rPr kumimoji="0" lang="en-ZA" sz="1600" kern="1200" dirty="0" smtClean="0">
                          <a:solidFill>
                            <a:schemeClr val="tx1"/>
                          </a:solidFill>
                          <a:effectLst/>
                          <a:latin typeface="Tw Cen MT" panose="020B0602020104020603" pitchFamily="34" charset="0"/>
                          <a:ea typeface="+mn-ea"/>
                          <a:cs typeface="+mn-cs"/>
                        </a:rPr>
                        <a:t>, internship and artisan programmes</a:t>
                      </a:r>
                      <a:r>
                        <a:rPr kumimoji="0" lang="en-GB" sz="1600" kern="1200" dirty="0" smtClean="0">
                          <a:solidFill>
                            <a:schemeClr val="tx1"/>
                          </a:solidFill>
                          <a:effectLst/>
                          <a:latin typeface="Tw Cen MT" panose="020B0602020104020603" pitchFamily="34" charset="0"/>
                          <a:ea typeface="+mn-ea"/>
                          <a:cs typeface="+mn-cs"/>
                        </a:rPr>
                        <a:t> against the targeted 20 000 annual target</a:t>
                      </a:r>
                      <a:endParaRPr kumimoji="0" lang="en-ZA" sz="1600" kern="1200" dirty="0" smtClean="0">
                        <a:solidFill>
                          <a:schemeClr val="tx1"/>
                        </a:solidFill>
                        <a:effectLst/>
                        <a:latin typeface="Tw Cen MT" panose="020B0602020104020603" pitchFamily="34" charset="0"/>
                        <a:ea typeface="+mn-ea"/>
                        <a:cs typeface="+mn-cs"/>
                      </a:endParaRPr>
                    </a:p>
                    <a:p>
                      <a:r>
                        <a:rPr kumimoji="0" lang="en-ZA" sz="1600" kern="1200" dirty="0" smtClean="0">
                          <a:solidFill>
                            <a:schemeClr val="tx1"/>
                          </a:solidFill>
                          <a:effectLst/>
                          <a:latin typeface="Tw Cen MT" panose="020B0602020104020603" pitchFamily="34" charset="0"/>
                          <a:ea typeface="+mn-ea"/>
                          <a:cs typeface="+mn-cs"/>
                        </a:rPr>
                        <a:t>compiled</a:t>
                      </a:r>
                      <a:endParaRPr lang="en-ZA" sz="1600" b="0" dirty="0" smtClean="0">
                        <a:effectLst/>
                        <a:latin typeface="Tw Cen MT" pitchFamily="34" charset="0"/>
                        <a:ea typeface="Calibri"/>
                        <a:cs typeface="Arial" pitchFamily="34" charset="0"/>
                      </a:endParaRPr>
                    </a:p>
                    <a:p>
                      <a:endParaRPr kumimoji="0" lang="en-ZA" sz="1600" kern="1200" dirty="0" smtClean="0">
                        <a:solidFill>
                          <a:schemeClr val="tx1"/>
                        </a:solidFill>
                        <a:latin typeface="Tw Cen MT" pitchFamily="34" charset="0"/>
                        <a:ea typeface="+mn-ea"/>
                        <a:cs typeface="+mn-cs"/>
                      </a:endParaRPr>
                    </a:p>
                  </a:txBody>
                  <a:tcPr marL="68580" marR="68580" marT="0" marB="0">
                    <a:solidFill>
                      <a:schemeClr val="bg1"/>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ZA" sz="1600" kern="1200" dirty="0" smtClean="0">
                          <a:solidFill>
                            <a:schemeClr val="bg1"/>
                          </a:solidFill>
                          <a:effectLst/>
                          <a:latin typeface="Tw Cen MT" panose="020B0602020104020603" pitchFamily="34" charset="0"/>
                          <a:ea typeface="+mn-ea"/>
                          <a:cs typeface="+mn-cs"/>
                        </a:rPr>
                        <a:t>The 2</a:t>
                      </a:r>
                      <a:r>
                        <a:rPr kumimoji="0" lang="en-ZA" sz="1600" kern="1200" baseline="30000" dirty="0" smtClean="0">
                          <a:solidFill>
                            <a:schemeClr val="bg1"/>
                          </a:solidFill>
                          <a:effectLst/>
                          <a:latin typeface="Tw Cen MT" panose="020B0602020104020603" pitchFamily="34" charset="0"/>
                          <a:ea typeface="+mn-ea"/>
                          <a:cs typeface="+mn-cs"/>
                        </a:rPr>
                        <a:t>nd</a:t>
                      </a:r>
                      <a:r>
                        <a:rPr kumimoji="0" lang="en-ZA" sz="1600" kern="1200" dirty="0" smtClean="0">
                          <a:solidFill>
                            <a:schemeClr val="bg1"/>
                          </a:solidFill>
                          <a:effectLst/>
                          <a:latin typeface="Tw Cen MT" panose="020B0602020104020603" pitchFamily="34" charset="0"/>
                          <a:ea typeface="+mn-ea"/>
                          <a:cs typeface="+mn-cs"/>
                        </a:rPr>
                        <a:t> quarter report on the number of youths appointed into </a:t>
                      </a:r>
                      <a:r>
                        <a:rPr kumimoji="0" lang="en-ZA" sz="1600" kern="1200" dirty="0" err="1" smtClean="0">
                          <a:solidFill>
                            <a:schemeClr val="bg1"/>
                          </a:solidFill>
                          <a:effectLst/>
                          <a:latin typeface="Tw Cen MT" panose="020B0602020104020603" pitchFamily="34" charset="0"/>
                          <a:ea typeface="+mn-ea"/>
                          <a:cs typeface="+mn-cs"/>
                        </a:rPr>
                        <a:t>learnership</a:t>
                      </a:r>
                      <a:r>
                        <a:rPr kumimoji="0" lang="en-ZA" sz="1600" kern="1200" dirty="0" smtClean="0">
                          <a:solidFill>
                            <a:schemeClr val="bg1"/>
                          </a:solidFill>
                          <a:effectLst/>
                          <a:latin typeface="Tw Cen MT" panose="020B0602020104020603" pitchFamily="34" charset="0"/>
                          <a:ea typeface="+mn-ea"/>
                          <a:cs typeface="+mn-cs"/>
                        </a:rPr>
                        <a:t>, internship and artisan programmes</a:t>
                      </a:r>
                      <a:r>
                        <a:rPr kumimoji="0" lang="en-GB" sz="1600" kern="1200" dirty="0" smtClean="0">
                          <a:solidFill>
                            <a:schemeClr val="bg1"/>
                          </a:solidFill>
                          <a:effectLst/>
                          <a:latin typeface="Tw Cen MT" panose="020B0602020104020603" pitchFamily="34" charset="0"/>
                          <a:ea typeface="+mn-ea"/>
                          <a:cs typeface="+mn-cs"/>
                        </a:rPr>
                        <a:t> against the targeted 20 000 annual target has not been </a:t>
                      </a:r>
                      <a:r>
                        <a:rPr kumimoji="0" lang="en-ZA" sz="1600" kern="1200" dirty="0" smtClean="0">
                          <a:solidFill>
                            <a:schemeClr val="bg1"/>
                          </a:solidFill>
                          <a:effectLst/>
                          <a:latin typeface="Tw Cen MT" panose="020B0602020104020603" pitchFamily="34" charset="0"/>
                          <a:ea typeface="+mn-ea"/>
                          <a:cs typeface="+mn-cs"/>
                        </a:rPr>
                        <a:t>compiled</a:t>
                      </a:r>
                      <a:endParaRPr lang="en-ZA" sz="1600" b="0" dirty="0">
                        <a:solidFill>
                          <a:schemeClr val="bg1"/>
                        </a:solidFill>
                        <a:effectLst/>
                        <a:latin typeface="Tw Cen MT" pitchFamily="34" charset="0"/>
                        <a:ea typeface="Calibri"/>
                        <a:cs typeface="Times New Roman"/>
                      </a:endParaRPr>
                    </a:p>
                  </a:txBody>
                  <a:tcPr marL="68580" marR="68580" marT="0" marB="0">
                    <a:solidFill>
                      <a:srgbClr val="C00000"/>
                    </a:solidFill>
                  </a:tcPr>
                </a:tc>
                <a:tc>
                  <a:txBody>
                    <a:bodyPr/>
                    <a:lstStyle/>
                    <a:p>
                      <a:pPr algn="l"/>
                      <a:r>
                        <a:rPr lang="en-ZA" sz="1600" kern="1200" dirty="0">
                          <a:solidFill>
                            <a:srgbClr val="000000"/>
                          </a:solidFill>
                          <a:effectLst/>
                          <a:latin typeface="Tw Cen MT" panose="020B0602020104020603" pitchFamily="34" charset="0"/>
                          <a:ea typeface="Times New Roman" panose="02020603050405020304" pitchFamily="18" charset="0"/>
                        </a:rPr>
                        <a:t>The information on PERSAL for a quarter is only available after the quarter has ended as a result the required data was not available by the end September  2016 </a:t>
                      </a:r>
                      <a:endParaRPr lang="en-ZA" sz="1600" dirty="0">
                        <a:effectLst/>
                        <a:latin typeface="Tw Cen MT" panose="020B0602020104020603" pitchFamily="34" charset="0"/>
                        <a:ea typeface="Times New Roman" panose="02020603050405020304" pitchFamily="18" charset="0"/>
                      </a:endParaRPr>
                    </a:p>
                  </a:txBody>
                  <a:tcPr marL="114300" marR="114300" marT="0" marB="0">
                    <a:solidFill>
                      <a:schemeClr val="bg1"/>
                    </a:solidFill>
                  </a:tcPr>
                </a:tc>
                <a:tc>
                  <a:txBody>
                    <a:bodyPr/>
                    <a:lstStyle/>
                    <a:p>
                      <a:pPr marL="0" indent="0" algn="l">
                        <a:lnSpc>
                          <a:spcPct val="106000"/>
                        </a:lnSpc>
                        <a:spcAft>
                          <a:spcPts val="0"/>
                        </a:spcAft>
                        <a:buFont typeface="Arial" panose="020B0604020202020204" pitchFamily="34" charset="0"/>
                        <a:buNone/>
                      </a:pPr>
                      <a:r>
                        <a:rPr lang="en-ZA" sz="1600" kern="1200" dirty="0">
                          <a:solidFill>
                            <a:srgbClr val="000000"/>
                          </a:solidFill>
                          <a:effectLst/>
                          <a:latin typeface="Tw Cen MT" panose="020B0602020104020603" pitchFamily="34" charset="0"/>
                          <a:ea typeface="Calibri" panose="020F0502020204030204" pitchFamily="34" charset="0"/>
                        </a:rPr>
                        <a:t>The Minister has approved changes to the Programmes 2016/17 </a:t>
                      </a:r>
                      <a:r>
                        <a:rPr lang="en-ZA" sz="1600" kern="1200" dirty="0" smtClean="0">
                          <a:solidFill>
                            <a:srgbClr val="000000"/>
                          </a:solidFill>
                          <a:effectLst/>
                          <a:latin typeface="Tw Cen MT" panose="020B0602020104020603" pitchFamily="34" charset="0"/>
                          <a:ea typeface="Calibri" panose="020F0502020204030204" pitchFamily="34" charset="0"/>
                        </a:rPr>
                        <a:t>APP</a:t>
                      </a:r>
                      <a:endParaRPr lang="en-ZA" sz="1600" dirty="0">
                        <a:effectLst/>
                        <a:latin typeface="Tw Cen MT" panose="020B0602020104020603" pitchFamily="34" charset="0"/>
                        <a:ea typeface="Times New Roman" panose="02020603050405020304" pitchFamily="18" charset="0"/>
                      </a:endParaRPr>
                    </a:p>
                    <a:p>
                      <a:pPr marL="0" indent="0" algn="l">
                        <a:lnSpc>
                          <a:spcPct val="106000"/>
                        </a:lnSpc>
                        <a:spcAft>
                          <a:spcPts val="0"/>
                        </a:spcAft>
                        <a:buFont typeface="Arial" panose="020B0604020202020204" pitchFamily="34" charset="0"/>
                        <a:buNone/>
                      </a:pPr>
                      <a:endParaRPr lang="en-ZA" sz="1600" dirty="0">
                        <a:effectLst/>
                        <a:latin typeface="Tw Cen MT" panose="020B0602020104020603" pitchFamily="34" charset="0"/>
                        <a:ea typeface="Times New Roman" panose="02020603050405020304" pitchFamily="18" charset="0"/>
                      </a:endParaRPr>
                    </a:p>
                    <a:p>
                      <a:pPr marL="0" indent="0" algn="l">
                        <a:lnSpc>
                          <a:spcPct val="106000"/>
                        </a:lnSpc>
                        <a:spcAft>
                          <a:spcPts val="0"/>
                        </a:spcAft>
                        <a:buFont typeface="Arial" panose="020B0604020202020204" pitchFamily="34" charset="0"/>
                        <a:buNone/>
                      </a:pPr>
                      <a:r>
                        <a:rPr lang="en-ZA" sz="1600" kern="1200" dirty="0">
                          <a:solidFill>
                            <a:srgbClr val="000000"/>
                          </a:solidFill>
                          <a:effectLst/>
                          <a:latin typeface="Tw Cen MT" panose="020B0602020104020603" pitchFamily="34" charset="0"/>
                          <a:ea typeface="Times New Roman" panose="02020603050405020304" pitchFamily="18" charset="0"/>
                        </a:rPr>
                        <a:t>As a result the Programme will only compile 2 </a:t>
                      </a:r>
                      <a:r>
                        <a:rPr lang="en-ZA" sz="1600" kern="1200" dirty="0" smtClean="0">
                          <a:solidFill>
                            <a:srgbClr val="000000"/>
                          </a:solidFill>
                          <a:effectLst/>
                          <a:latin typeface="Tw Cen MT" panose="020B0602020104020603" pitchFamily="34" charset="0"/>
                          <a:ea typeface="Times New Roman" panose="02020603050405020304" pitchFamily="18" charset="0"/>
                        </a:rPr>
                        <a:t>bi-annual </a:t>
                      </a:r>
                      <a:r>
                        <a:rPr lang="en-ZA" sz="1600" kern="1200" dirty="0">
                          <a:solidFill>
                            <a:srgbClr val="000000"/>
                          </a:solidFill>
                          <a:effectLst/>
                          <a:latin typeface="Tw Cen MT" panose="020B0602020104020603" pitchFamily="34" charset="0"/>
                          <a:ea typeface="Times New Roman" panose="02020603050405020304" pitchFamily="18" charset="0"/>
                        </a:rPr>
                        <a:t>r</a:t>
                      </a:r>
                      <a:r>
                        <a:rPr lang="en-ZA" sz="1600" kern="1200" dirty="0" smtClean="0">
                          <a:solidFill>
                            <a:srgbClr val="000000"/>
                          </a:solidFill>
                          <a:effectLst/>
                          <a:latin typeface="Tw Cen MT" panose="020B0602020104020603" pitchFamily="34" charset="0"/>
                          <a:ea typeface="Times New Roman" panose="02020603050405020304" pitchFamily="18" charset="0"/>
                        </a:rPr>
                        <a:t>eports </a:t>
                      </a:r>
                      <a:r>
                        <a:rPr lang="en-ZA" sz="1600" kern="1200" dirty="0">
                          <a:solidFill>
                            <a:srgbClr val="000000"/>
                          </a:solidFill>
                          <a:effectLst/>
                          <a:latin typeface="Tw Cen MT" panose="020B0602020104020603" pitchFamily="34" charset="0"/>
                          <a:ea typeface="Times New Roman" panose="02020603050405020304" pitchFamily="18" charset="0"/>
                        </a:rPr>
                        <a:t>instead of the originally planned 3 quarterly and 1 annual </a:t>
                      </a:r>
                      <a:r>
                        <a:rPr lang="en-ZA" sz="1600" kern="1200" dirty="0" smtClean="0">
                          <a:solidFill>
                            <a:srgbClr val="000000"/>
                          </a:solidFill>
                          <a:effectLst/>
                          <a:latin typeface="Tw Cen MT" panose="020B0602020104020603" pitchFamily="34" charset="0"/>
                          <a:ea typeface="Times New Roman" panose="02020603050405020304" pitchFamily="18" charset="0"/>
                        </a:rPr>
                        <a:t>report</a:t>
                      </a:r>
                      <a:endParaRPr lang="en-ZA" sz="1600" dirty="0">
                        <a:effectLst/>
                        <a:latin typeface="Tw Cen MT" panose="020B0602020104020603" pitchFamily="34" charset="0"/>
                        <a:ea typeface="Times New Roman" panose="02020603050405020304" pitchFamily="18" charset="0"/>
                      </a:endParaRPr>
                    </a:p>
                  </a:txBody>
                  <a:tcPr marL="114300" marR="114300" marT="0" marB="0">
                    <a:solidFill>
                      <a:schemeClr val="bg1"/>
                    </a:solidFill>
                  </a:tcPr>
                </a:tc>
              </a:tr>
            </a:tbl>
          </a:graphicData>
        </a:graphic>
      </p:graphicFrame>
      <p:sp>
        <p:nvSpPr>
          <p:cNvPr id="5" name="Title 1"/>
          <p:cNvSpPr>
            <a:spLocks noGrp="1"/>
          </p:cNvSpPr>
          <p:nvPr>
            <p:ph type="title"/>
          </p:nvPr>
        </p:nvSpPr>
        <p:spPr>
          <a:xfrm>
            <a:off x="964170" y="0"/>
            <a:ext cx="8179830" cy="1058317"/>
          </a:xfrm>
        </p:spPr>
        <p:txBody>
          <a:bodyPr>
            <a:normAutofit/>
          </a:bodyPr>
          <a:lstStyle/>
          <a:p>
            <a:pPr algn="ctr"/>
            <a:r>
              <a:rPr lang="en-ZA" sz="2400" b="1" dirty="0">
                <a:solidFill>
                  <a:schemeClr val="accent5">
                    <a:lumMod val="60000"/>
                    <a:lumOff val="40000"/>
                  </a:schemeClr>
                </a:solidFill>
              </a:rPr>
              <a:t>PROGRAMME 3: </a:t>
            </a:r>
            <a:r>
              <a:rPr lang="en-ZA" sz="2400" b="1" dirty="0" smtClean="0">
                <a:solidFill>
                  <a:schemeClr val="accent5">
                    <a:lumMod val="60000"/>
                    <a:lumOff val="40000"/>
                  </a:schemeClr>
                </a:solidFill>
              </a:rPr>
              <a:t>LR&amp;HRM (7)</a:t>
            </a:r>
            <a:r>
              <a:rPr lang="en-ZA" sz="2400" b="1" dirty="0"/>
              <a:t/>
            </a:r>
            <a:br>
              <a:rPr lang="en-ZA" sz="2400" b="1" dirty="0"/>
            </a:br>
            <a:r>
              <a:rPr lang="en-ZA" sz="2400" b="1" dirty="0" smtClean="0">
                <a:solidFill>
                  <a:schemeClr val="accent4">
                    <a:lumMod val="75000"/>
                  </a:schemeClr>
                </a:solidFill>
              </a:rPr>
              <a:t>2</a:t>
            </a:r>
            <a:r>
              <a:rPr lang="en-ZA" sz="2400" b="1" baseline="30000" dirty="0" smtClean="0">
                <a:solidFill>
                  <a:schemeClr val="accent4">
                    <a:lumMod val="75000"/>
                  </a:schemeClr>
                </a:solidFill>
              </a:rPr>
              <a:t>ND</a:t>
            </a:r>
            <a:r>
              <a:rPr lang="en-ZA" sz="2400" b="1" dirty="0">
                <a:solidFill>
                  <a:schemeClr val="accent4">
                    <a:lumMod val="75000"/>
                  </a:schemeClr>
                </a:solidFill>
              </a:rPr>
              <a:t> </a:t>
            </a:r>
            <a:r>
              <a:rPr lang="en-ZA" sz="2400" b="1" dirty="0" smtClean="0">
                <a:solidFill>
                  <a:schemeClr val="accent4">
                    <a:lumMod val="75000"/>
                  </a:schemeClr>
                </a:solidFill>
              </a:rPr>
              <a:t>QUARTER </a:t>
            </a:r>
            <a:r>
              <a:rPr lang="en-ZA" sz="2400" b="1" dirty="0">
                <a:solidFill>
                  <a:schemeClr val="accent4">
                    <a:lumMod val="75000"/>
                  </a:schemeClr>
                </a:solidFill>
              </a:rPr>
              <a:t>TARGETS </a:t>
            </a:r>
            <a:r>
              <a:rPr lang="en-ZA" sz="2400" b="1" dirty="0" smtClean="0">
                <a:solidFill>
                  <a:schemeClr val="accent4">
                    <a:lumMod val="75000"/>
                  </a:schemeClr>
                </a:solidFill>
              </a:rPr>
              <a:t>NOT ACHIEVED</a:t>
            </a:r>
            <a:endParaRPr lang="en-ZA" sz="2400" b="1" dirty="0"/>
          </a:p>
        </p:txBody>
      </p:sp>
      <p:sp>
        <p:nvSpPr>
          <p:cNvPr id="6"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r>
              <a:rPr lang="en-US" sz="1400" dirty="0" smtClean="0"/>
              <a:t>30</a:t>
            </a:r>
            <a:endParaRPr lang="en-US" sz="1400" b="0" dirty="0"/>
          </a:p>
        </p:txBody>
      </p:sp>
    </p:spTree>
    <p:extLst>
      <p:ext uri="{BB962C8B-B14F-4D97-AF65-F5344CB8AC3E}">
        <p14:creationId xmlns:p14="http://schemas.microsoft.com/office/powerpoint/2010/main" xmlns="" val="6619171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4191419192"/>
              </p:ext>
            </p:extLst>
          </p:nvPr>
        </p:nvGraphicFramePr>
        <p:xfrm>
          <a:off x="1071538" y="1285860"/>
          <a:ext cx="7892950" cy="4360841"/>
        </p:xfrm>
        <a:graphic>
          <a:graphicData uri="http://schemas.openxmlformats.org/drawingml/2006/table">
            <a:tbl>
              <a:tblPr firstRow="1" bandRow="1">
                <a:tableStyleId>{5940675A-B579-460E-94D1-54222C63F5DA}</a:tableStyleId>
              </a:tblPr>
              <a:tblGrid>
                <a:gridCol w="2084691"/>
                <a:gridCol w="2063843"/>
                <a:gridCol w="1584366"/>
                <a:gridCol w="2160050"/>
              </a:tblGrid>
              <a:tr h="5448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i="0" dirty="0" smtClean="0">
                          <a:solidFill>
                            <a:schemeClr val="tx1"/>
                          </a:solidFill>
                          <a:latin typeface="Tw Cen MT" pitchFamily="34" charset="0"/>
                          <a:ea typeface="Calibri"/>
                          <a:cs typeface="Times New Roman"/>
                        </a:rPr>
                        <a:t>Annual Target</a:t>
                      </a:r>
                    </a:p>
                    <a:p>
                      <a:endParaRPr lang="en-ZA" sz="1600" b="0" i="0" dirty="0">
                        <a:latin typeface="Tw Cen MT" pitchFamily="34" charset="0"/>
                      </a:endParaRPr>
                    </a:p>
                  </a:txBody>
                  <a:tcPr>
                    <a:solidFill>
                      <a:schemeClr val="accent2">
                        <a:lumMod val="40000"/>
                        <a:lumOff val="60000"/>
                      </a:schemeClr>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Monitor the average number of days taken to resolve disciplinary cases by all national and provincial departments and submit quarterly reports to the Minister for the Public Service and Administration</a:t>
                      </a:r>
                      <a:endParaRPr lang="en-ZA" sz="1600" b="0" dirty="0" smtClean="0">
                        <a:latin typeface="Tw Cen MT" pitchFamily="34" charset="0"/>
                        <a:cs typeface="Arial" pitchFamily="34" charset="0"/>
                      </a:endParaRPr>
                    </a:p>
                  </a:txBody>
                  <a:tcPr>
                    <a:solidFill>
                      <a:schemeClr val="accent2">
                        <a:lumMod val="40000"/>
                        <a:lumOff val="60000"/>
                      </a:schemeClr>
                    </a:solidFill>
                  </a:tcPr>
                </a:tc>
                <a:tc hMerge="1">
                  <a:txBody>
                    <a:bodyPr/>
                    <a:lstStyle/>
                    <a:p>
                      <a:endParaRPr lang="en-ZA" dirty="0"/>
                    </a:p>
                  </a:txBody>
                  <a:tcPr/>
                </a:tc>
                <a:tc hMerge="1">
                  <a:txBody>
                    <a:bodyPr/>
                    <a:lstStyle/>
                    <a:p>
                      <a:endParaRPr lang="en-ZA" dirty="0"/>
                    </a:p>
                  </a:txBody>
                  <a:tcPr/>
                </a:tc>
              </a:tr>
              <a:tr h="762628">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i="0" baseline="0" dirty="0" smtClean="0">
                          <a:solidFill>
                            <a:schemeClr val="tx1"/>
                          </a:solidFill>
                          <a:latin typeface="Tw Cen MT" pitchFamily="34" charset="0"/>
                          <a:ea typeface="Times New Roman"/>
                          <a:cs typeface="Times New Roman"/>
                        </a:rPr>
                        <a:t>2</a:t>
                      </a:r>
                      <a:r>
                        <a:rPr lang="en-ZA" sz="1600" b="1" i="0" baseline="30000" dirty="0" smtClean="0">
                          <a:solidFill>
                            <a:schemeClr val="tx1"/>
                          </a:solidFill>
                          <a:latin typeface="Tw Cen MT" pitchFamily="34" charset="0"/>
                          <a:ea typeface="Times New Roman"/>
                          <a:cs typeface="Times New Roman"/>
                        </a:rPr>
                        <a:t>nd</a:t>
                      </a:r>
                      <a:r>
                        <a:rPr lang="en-ZA" sz="1600" b="1" i="0" baseline="0" dirty="0" smtClean="0">
                          <a:solidFill>
                            <a:schemeClr val="tx1"/>
                          </a:solidFill>
                          <a:latin typeface="Tw Cen MT" pitchFamily="34" charset="0"/>
                          <a:ea typeface="Times New Roman"/>
                          <a:cs typeface="Times New Roman"/>
                        </a:rPr>
                        <a:t>  </a:t>
                      </a:r>
                      <a:r>
                        <a:rPr lang="en-ZA" sz="1600" b="1" i="0" dirty="0" smtClean="0">
                          <a:solidFill>
                            <a:schemeClr val="tx1"/>
                          </a:solidFill>
                          <a:latin typeface="Tw Cen MT" pitchFamily="34" charset="0"/>
                          <a:ea typeface="Times New Roman"/>
                          <a:cs typeface="Times New Roman"/>
                        </a:rPr>
                        <a:t>Quarter</a:t>
                      </a:r>
                      <a:r>
                        <a:rPr lang="en-ZA" sz="1600" b="1" i="0" baseline="0" dirty="0" smtClean="0">
                          <a:solidFill>
                            <a:schemeClr val="tx1"/>
                          </a:solidFill>
                          <a:latin typeface="Tw Cen MT" pitchFamily="34" charset="0"/>
                          <a:ea typeface="Times New Roman"/>
                          <a:cs typeface="Times New Roman"/>
                        </a:rPr>
                        <a:t> </a:t>
                      </a:r>
                      <a:r>
                        <a:rPr lang="en-ZA" sz="1600" b="1" i="0" dirty="0" smtClean="0">
                          <a:solidFill>
                            <a:schemeClr val="tx1"/>
                          </a:solidFill>
                          <a:latin typeface="Tw Cen MT" pitchFamily="34" charset="0"/>
                          <a:ea typeface="Times New Roman"/>
                          <a:cs typeface="Times New Roman"/>
                        </a:rPr>
                        <a:t>Target (2)</a:t>
                      </a:r>
                      <a:endParaRPr lang="en-ZA" sz="1600" b="1" i="0" dirty="0" smtClean="0">
                        <a:solidFill>
                          <a:schemeClr val="tx1"/>
                        </a:solidFill>
                        <a:latin typeface="Tw Cen MT" pitchFamily="34" charset="0"/>
                        <a:ea typeface="Calibri"/>
                        <a:cs typeface="Times New Roman"/>
                      </a:endParaRPr>
                    </a:p>
                  </a:txBody>
                  <a:tcPr marL="68580" marR="68580" marT="0" marB="0">
                    <a:solidFill>
                      <a:schemeClr val="accent4">
                        <a:lumMod val="60000"/>
                        <a:lumOff val="40000"/>
                      </a:schemeClr>
                    </a:solidFill>
                  </a:tcPr>
                </a:tc>
                <a:tc>
                  <a:txBody>
                    <a:bodyPr/>
                    <a:lstStyle/>
                    <a:p>
                      <a:pPr>
                        <a:lnSpc>
                          <a:spcPct val="115000"/>
                        </a:lnSpc>
                        <a:spcAft>
                          <a:spcPts val="0"/>
                        </a:spcAft>
                      </a:pPr>
                      <a:r>
                        <a:rPr lang="en-ZA" sz="1600" b="1" i="0" dirty="0" smtClean="0">
                          <a:solidFill>
                            <a:schemeClr val="tx1"/>
                          </a:solidFill>
                          <a:latin typeface="Tw Cen MT" pitchFamily="34" charset="0"/>
                          <a:ea typeface="Calibri"/>
                          <a:cs typeface="Times New Roman"/>
                        </a:rPr>
                        <a:t>Reported</a:t>
                      </a:r>
                      <a:r>
                        <a:rPr lang="en-ZA" sz="1600" b="1" i="0" baseline="0" dirty="0" smtClean="0">
                          <a:solidFill>
                            <a:schemeClr val="tx1"/>
                          </a:solidFill>
                          <a:latin typeface="Tw Cen MT" pitchFamily="34" charset="0"/>
                          <a:ea typeface="Calibri"/>
                          <a:cs typeface="Times New Roman"/>
                        </a:rPr>
                        <a:t> Progress</a:t>
                      </a:r>
                      <a:endParaRPr lang="en-ZA" sz="1600" b="1" i="0" dirty="0">
                        <a:solidFill>
                          <a:schemeClr val="tx1"/>
                        </a:solidFill>
                        <a:latin typeface="Tw Cen MT" pitchFamily="34" charset="0"/>
                        <a:ea typeface="Calibri"/>
                        <a:cs typeface="Times New Roman"/>
                      </a:endParaRPr>
                    </a:p>
                  </a:txBody>
                  <a:tcPr marL="68580" marR="68580" marT="0" marB="0">
                    <a:solidFill>
                      <a:schemeClr val="accent4">
                        <a:lumMod val="60000"/>
                        <a:lumOff val="40000"/>
                      </a:schemeClr>
                    </a:solidFill>
                  </a:tcPr>
                </a:tc>
                <a:tc>
                  <a:txBody>
                    <a:bodyPr/>
                    <a:lstStyle/>
                    <a:p>
                      <a:pPr>
                        <a:lnSpc>
                          <a:spcPct val="115000"/>
                        </a:lnSpc>
                        <a:spcAft>
                          <a:spcPts val="0"/>
                        </a:spcAft>
                      </a:pPr>
                      <a:r>
                        <a:rPr lang="en-ZA" sz="1600" b="1" i="0" dirty="0" smtClean="0">
                          <a:solidFill>
                            <a:schemeClr val="tx1"/>
                          </a:solidFill>
                          <a:latin typeface="Tw Cen MT" pitchFamily="34" charset="0"/>
                          <a:ea typeface="Calibri"/>
                          <a:cs typeface="Times New Roman"/>
                        </a:rPr>
                        <a:t>Reasons</a:t>
                      </a:r>
                      <a:r>
                        <a:rPr lang="en-ZA" sz="1600" b="1" i="0" baseline="0" dirty="0" smtClean="0">
                          <a:solidFill>
                            <a:schemeClr val="tx1"/>
                          </a:solidFill>
                          <a:latin typeface="Tw Cen MT" pitchFamily="34" charset="0"/>
                          <a:ea typeface="Calibri"/>
                          <a:cs typeface="Times New Roman"/>
                        </a:rPr>
                        <a:t> for the Variance</a:t>
                      </a:r>
                      <a:endParaRPr lang="en-ZA" sz="1600" b="1" i="0" dirty="0">
                        <a:solidFill>
                          <a:schemeClr val="tx1"/>
                        </a:solidFill>
                        <a:latin typeface="Tw Cen MT" pitchFamily="34" charset="0"/>
                        <a:ea typeface="Calibri"/>
                        <a:cs typeface="Times New Roman"/>
                      </a:endParaRPr>
                    </a:p>
                  </a:txBody>
                  <a:tcPr marL="68580" marR="68580" marT="0" marB="0">
                    <a:solidFill>
                      <a:schemeClr val="accent4">
                        <a:lumMod val="60000"/>
                        <a:lumOff val="40000"/>
                      </a:schemeClr>
                    </a:solidFill>
                  </a:tcPr>
                </a:tc>
                <a:tc>
                  <a:txBody>
                    <a:bodyPr/>
                    <a:lstStyle/>
                    <a:p>
                      <a:pPr>
                        <a:lnSpc>
                          <a:spcPct val="115000"/>
                        </a:lnSpc>
                        <a:spcAft>
                          <a:spcPts val="0"/>
                        </a:spcAft>
                      </a:pPr>
                      <a:r>
                        <a:rPr lang="en-ZA" sz="1600" b="1" i="0" dirty="0" smtClean="0">
                          <a:solidFill>
                            <a:schemeClr val="tx1"/>
                          </a:solidFill>
                          <a:latin typeface="Tw Cen MT" pitchFamily="34" charset="0"/>
                          <a:ea typeface="Calibri"/>
                          <a:cs typeface="Times New Roman"/>
                        </a:rPr>
                        <a:t>Action to address the non-achievement of the 2</a:t>
                      </a:r>
                      <a:r>
                        <a:rPr lang="en-ZA" sz="1600" b="1" i="0" baseline="30000" dirty="0" smtClean="0">
                          <a:solidFill>
                            <a:schemeClr val="tx1"/>
                          </a:solidFill>
                          <a:latin typeface="Tw Cen MT" pitchFamily="34" charset="0"/>
                          <a:ea typeface="Calibri"/>
                          <a:cs typeface="Times New Roman"/>
                        </a:rPr>
                        <a:t>nd</a:t>
                      </a:r>
                      <a:r>
                        <a:rPr lang="en-ZA" sz="1600" b="1" i="0" baseline="0" dirty="0" smtClean="0">
                          <a:solidFill>
                            <a:schemeClr val="tx1"/>
                          </a:solidFill>
                          <a:latin typeface="Tw Cen MT" pitchFamily="34" charset="0"/>
                          <a:ea typeface="Calibri"/>
                          <a:cs typeface="Times New Roman"/>
                        </a:rPr>
                        <a:t> </a:t>
                      </a:r>
                      <a:r>
                        <a:rPr lang="en-ZA" sz="1600" b="1" i="0" dirty="0" smtClean="0">
                          <a:solidFill>
                            <a:schemeClr val="tx1"/>
                          </a:solidFill>
                          <a:latin typeface="Tw Cen MT" pitchFamily="34" charset="0"/>
                          <a:ea typeface="Calibri"/>
                          <a:cs typeface="Times New Roman"/>
                        </a:rPr>
                        <a:t>Quarter Target</a:t>
                      </a:r>
                      <a:endParaRPr lang="en-ZA" sz="1600" b="1" i="0" dirty="0">
                        <a:solidFill>
                          <a:schemeClr val="tx1"/>
                        </a:solidFill>
                        <a:latin typeface="Tw Cen MT" pitchFamily="34" charset="0"/>
                        <a:ea typeface="Calibri"/>
                        <a:cs typeface="Times New Roman"/>
                      </a:endParaRPr>
                    </a:p>
                  </a:txBody>
                  <a:tcPr marL="68580" marR="68580" marT="0" marB="0">
                    <a:solidFill>
                      <a:schemeClr val="accent4">
                        <a:lumMod val="60000"/>
                        <a:lumOff val="40000"/>
                      </a:schemeClr>
                    </a:solidFill>
                  </a:tcPr>
                </a:tc>
              </a:tr>
              <a:tr h="24707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2</a:t>
                      </a:r>
                      <a:r>
                        <a:rPr kumimoji="0" lang="en-ZA" sz="1600" kern="1200" baseline="30000" dirty="0" smtClean="0">
                          <a:solidFill>
                            <a:schemeClr val="tx1"/>
                          </a:solidFill>
                          <a:effectLst/>
                          <a:latin typeface="Tw Cen MT" panose="020B0602020104020603" pitchFamily="34" charset="0"/>
                          <a:ea typeface="+mn-ea"/>
                          <a:cs typeface="+mn-cs"/>
                        </a:rPr>
                        <a:t>nd</a:t>
                      </a:r>
                      <a:r>
                        <a:rPr kumimoji="0" lang="en-ZA" sz="1600" kern="1200" dirty="0" smtClean="0">
                          <a:solidFill>
                            <a:schemeClr val="tx1"/>
                          </a:solidFill>
                          <a:effectLst/>
                          <a:latin typeface="Tw Cen MT" panose="020B0602020104020603" pitchFamily="34" charset="0"/>
                          <a:ea typeface="+mn-ea"/>
                          <a:cs typeface="+mn-cs"/>
                        </a:rPr>
                        <a:t>  quarter  report on the management of disciplinary cases within the Public Service compiled for submission to the Minister for Public Service and Administration </a:t>
                      </a:r>
                    </a:p>
                    <a:p>
                      <a:endParaRPr kumimoji="0" lang="en-ZA" sz="1600" kern="1200" dirty="0" smtClean="0">
                        <a:solidFill>
                          <a:schemeClr val="tx1"/>
                        </a:solidFill>
                        <a:latin typeface="Tw Cen MT" pitchFamily="34" charset="0"/>
                        <a:ea typeface="+mn-ea"/>
                        <a:cs typeface="+mn-cs"/>
                      </a:endParaRPr>
                    </a:p>
                  </a:txBody>
                  <a:tcPr marL="68580" marR="68580" marT="0" marB="0">
                    <a:solidFill>
                      <a:schemeClr val="bg1"/>
                    </a:solidFill>
                  </a:tcPr>
                </a:tc>
                <a:tc>
                  <a:txBody>
                    <a:bodyPr/>
                    <a:lstStyle/>
                    <a:p>
                      <a:pPr marL="0" lvl="0" indent="0" algn="l">
                        <a:lnSpc>
                          <a:spcPct val="115000"/>
                        </a:lnSpc>
                        <a:spcAft>
                          <a:spcPts val="0"/>
                        </a:spcAft>
                        <a:buFont typeface="Wingdings" panose="05000000000000000000" pitchFamily="2" charset="2"/>
                        <a:buNone/>
                      </a:pPr>
                      <a:r>
                        <a:rPr lang="en-US" sz="1600" dirty="0">
                          <a:solidFill>
                            <a:schemeClr val="bg1"/>
                          </a:solidFill>
                          <a:effectLst/>
                          <a:latin typeface="Tw Cen MT" panose="020B0602020104020603" pitchFamily="34" charset="0"/>
                          <a:ea typeface="Calibri" panose="020F0502020204030204" pitchFamily="34" charset="0"/>
                          <a:cs typeface="Arial" panose="020B0604020202020204" pitchFamily="34" charset="0"/>
                        </a:rPr>
                        <a:t>The 2</a:t>
                      </a:r>
                      <a:r>
                        <a:rPr lang="en-US" sz="1600" baseline="30000" dirty="0">
                          <a:solidFill>
                            <a:schemeClr val="bg1"/>
                          </a:solidFill>
                          <a:effectLst/>
                          <a:latin typeface="Tw Cen MT" panose="020B0602020104020603" pitchFamily="34" charset="0"/>
                          <a:ea typeface="Calibri" panose="020F0502020204030204" pitchFamily="34" charset="0"/>
                          <a:cs typeface="Arial" panose="020B0604020202020204" pitchFamily="34" charset="0"/>
                        </a:rPr>
                        <a:t>nd</a:t>
                      </a:r>
                      <a:r>
                        <a:rPr lang="en-US" sz="1600" dirty="0">
                          <a:solidFill>
                            <a:schemeClr val="bg1"/>
                          </a:solidFill>
                          <a:effectLst/>
                          <a:latin typeface="Tw Cen MT" panose="020B0602020104020603" pitchFamily="34" charset="0"/>
                          <a:ea typeface="Calibri" panose="020F0502020204030204" pitchFamily="34" charset="0"/>
                          <a:cs typeface="Arial" panose="020B0604020202020204" pitchFamily="34" charset="0"/>
                        </a:rPr>
                        <a:t> quarter report on the </a:t>
                      </a:r>
                      <a:r>
                        <a:rPr lang="en-US" sz="16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rPr>
                        <a:t>management of disciplinary cases has not been compiled. However, a 1</a:t>
                      </a:r>
                      <a:r>
                        <a:rPr lang="en-US" sz="1600" baseline="300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rPr>
                        <a:t>st</a:t>
                      </a:r>
                      <a:r>
                        <a:rPr lang="en-US" sz="16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rPr>
                        <a:t> Quarter Report has been submitted to the </a:t>
                      </a:r>
                      <a:r>
                        <a:rPr lang="en-US" sz="1600" dirty="0" smtClean="0">
                          <a:solidFill>
                            <a:schemeClr val="bg1"/>
                          </a:solidFill>
                          <a:effectLst/>
                          <a:latin typeface="Tw Cen MT" panose="020B0602020104020603" pitchFamily="34" charset="0"/>
                          <a:ea typeface="Calibri" panose="020F0502020204030204" pitchFamily="34" charset="0"/>
                          <a:cs typeface="Times New Roman" panose="02020603050405020304" pitchFamily="18" charset="0"/>
                        </a:rPr>
                        <a:t>Minister</a:t>
                      </a:r>
                      <a:endParaRPr lang="en-ZA" sz="16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114300" marR="114300" marT="0" marB="0">
                    <a:solidFill>
                      <a:srgbClr val="C00000"/>
                    </a:solidFill>
                  </a:tcPr>
                </a:tc>
                <a:tc>
                  <a:txBody>
                    <a:bodyPr/>
                    <a:lstStyle/>
                    <a:p>
                      <a:pPr algn="l">
                        <a:lnSpc>
                          <a:spcPct val="106000"/>
                        </a:lnSpc>
                        <a:spcAft>
                          <a:spcPts val="0"/>
                        </a:spcAft>
                      </a:pPr>
                      <a:r>
                        <a:rPr lang="en-ZA" sz="1600" kern="1200" dirty="0">
                          <a:solidFill>
                            <a:srgbClr val="000000"/>
                          </a:solidFill>
                          <a:effectLst/>
                          <a:latin typeface="Tw Cen MT" panose="020B0602020104020603" pitchFamily="34" charset="0"/>
                          <a:ea typeface="Times New Roman" panose="02020603050405020304" pitchFamily="18" charset="0"/>
                        </a:rPr>
                        <a:t>The information (which is drawn from </a:t>
                      </a:r>
                      <a:r>
                        <a:rPr lang="en-ZA" sz="1600" kern="1200" dirty="0" smtClean="0">
                          <a:solidFill>
                            <a:srgbClr val="000000"/>
                          </a:solidFill>
                          <a:effectLst/>
                          <a:latin typeface="Tw Cen MT" panose="020B0602020104020603" pitchFamily="34" charset="0"/>
                          <a:ea typeface="Times New Roman" panose="02020603050405020304" pitchFamily="18" charset="0"/>
                        </a:rPr>
                        <a:t>PERSAL) </a:t>
                      </a:r>
                      <a:r>
                        <a:rPr lang="en-ZA" sz="1600" kern="1200" dirty="0">
                          <a:solidFill>
                            <a:srgbClr val="000000"/>
                          </a:solidFill>
                          <a:effectLst/>
                          <a:latin typeface="Tw Cen MT" panose="020B0602020104020603" pitchFamily="34" charset="0"/>
                          <a:ea typeface="Calibri" panose="020F0502020204030204" pitchFamily="34" charset="0"/>
                        </a:rPr>
                        <a:t>to compile the report is only available after a </a:t>
                      </a:r>
                      <a:r>
                        <a:rPr lang="en-ZA" sz="1600" kern="1200" dirty="0">
                          <a:solidFill>
                            <a:srgbClr val="000000"/>
                          </a:solidFill>
                          <a:effectLst/>
                          <a:latin typeface="Tw Cen MT" panose="020B0602020104020603" pitchFamily="34" charset="0"/>
                          <a:ea typeface="Times New Roman" panose="02020603050405020304" pitchFamily="18" charset="0"/>
                        </a:rPr>
                        <a:t>quarter has </a:t>
                      </a:r>
                      <a:r>
                        <a:rPr lang="en-ZA" sz="1600" kern="1200" dirty="0" smtClean="0">
                          <a:solidFill>
                            <a:srgbClr val="000000"/>
                          </a:solidFill>
                          <a:effectLst/>
                          <a:latin typeface="Tw Cen MT" panose="020B0602020104020603" pitchFamily="34" charset="0"/>
                          <a:ea typeface="Times New Roman" panose="02020603050405020304" pitchFamily="18" charset="0"/>
                        </a:rPr>
                        <a:t>ended</a:t>
                      </a:r>
                      <a:endParaRPr lang="en-ZA" sz="1600" dirty="0">
                        <a:effectLst/>
                        <a:latin typeface="Tw Cen MT" panose="020B0602020104020603" pitchFamily="34" charset="0"/>
                        <a:ea typeface="Times New Roman" panose="02020603050405020304" pitchFamily="18" charset="0"/>
                      </a:endParaRPr>
                    </a:p>
                  </a:txBody>
                  <a:tcPr marL="114300" marR="114300" marT="0" marB="0">
                    <a:solidFill>
                      <a:schemeClr val="bg1"/>
                    </a:solidFill>
                  </a:tcPr>
                </a:tc>
                <a:tc>
                  <a:txBody>
                    <a:bodyPr/>
                    <a:lstStyle/>
                    <a:p>
                      <a:pPr algn="l">
                        <a:lnSpc>
                          <a:spcPct val="106000"/>
                        </a:lnSpc>
                        <a:spcAft>
                          <a:spcPts val="0"/>
                        </a:spcAft>
                      </a:pPr>
                      <a:r>
                        <a:rPr lang="en-ZA" sz="1600" kern="1200" dirty="0">
                          <a:solidFill>
                            <a:srgbClr val="000000"/>
                          </a:solidFill>
                          <a:effectLst/>
                          <a:latin typeface="Tw Cen MT" panose="020B0602020104020603" pitchFamily="34" charset="0"/>
                          <a:ea typeface="Calibri" panose="020F0502020204030204" pitchFamily="34" charset="0"/>
                        </a:rPr>
                        <a:t>The Minister has approved changes to the Programme’s 2016/17 </a:t>
                      </a:r>
                      <a:r>
                        <a:rPr lang="en-ZA" sz="1600" kern="1200" dirty="0" smtClean="0">
                          <a:solidFill>
                            <a:srgbClr val="000000"/>
                          </a:solidFill>
                          <a:effectLst/>
                          <a:latin typeface="Tw Cen MT" panose="020B0602020104020603" pitchFamily="34" charset="0"/>
                          <a:ea typeface="Calibri" panose="020F0502020204030204" pitchFamily="34" charset="0"/>
                        </a:rPr>
                        <a:t>APP</a:t>
                      </a:r>
                      <a:endParaRPr lang="en-ZA" sz="1600" dirty="0">
                        <a:effectLst/>
                        <a:latin typeface="Tw Cen MT" panose="020B0602020104020603" pitchFamily="34" charset="0"/>
                        <a:ea typeface="Times New Roman" panose="02020603050405020304" pitchFamily="18" charset="0"/>
                      </a:endParaRPr>
                    </a:p>
                    <a:p>
                      <a:pPr algn="l">
                        <a:lnSpc>
                          <a:spcPct val="106000"/>
                        </a:lnSpc>
                        <a:spcAft>
                          <a:spcPts val="0"/>
                        </a:spcAft>
                      </a:pPr>
                      <a:r>
                        <a:rPr lang="en-ZA" sz="1600" dirty="0">
                          <a:effectLst/>
                          <a:latin typeface="Tw Cen MT" panose="020B0602020104020603" pitchFamily="34" charset="0"/>
                          <a:ea typeface="Times New Roman" panose="02020603050405020304" pitchFamily="18" charset="0"/>
                        </a:rPr>
                        <a:t> </a:t>
                      </a:r>
                    </a:p>
                  </a:txBody>
                  <a:tcPr marL="114300" marR="114300" marT="0" marB="0">
                    <a:solidFill>
                      <a:schemeClr val="bg1"/>
                    </a:solidFill>
                  </a:tcPr>
                </a:tc>
              </a:tr>
            </a:tbl>
          </a:graphicData>
        </a:graphic>
      </p:graphicFrame>
      <p:sp>
        <p:nvSpPr>
          <p:cNvPr id="5" name="Title 1"/>
          <p:cNvSpPr>
            <a:spLocks noGrp="1"/>
          </p:cNvSpPr>
          <p:nvPr>
            <p:ph type="title"/>
          </p:nvPr>
        </p:nvSpPr>
        <p:spPr>
          <a:xfrm>
            <a:off x="964170" y="0"/>
            <a:ext cx="8179830" cy="1058317"/>
          </a:xfrm>
        </p:spPr>
        <p:txBody>
          <a:bodyPr>
            <a:normAutofit/>
          </a:bodyPr>
          <a:lstStyle/>
          <a:p>
            <a:pPr algn="ctr"/>
            <a:r>
              <a:rPr lang="en-ZA" sz="2400" b="1" dirty="0">
                <a:solidFill>
                  <a:schemeClr val="accent5">
                    <a:lumMod val="60000"/>
                    <a:lumOff val="40000"/>
                  </a:schemeClr>
                </a:solidFill>
              </a:rPr>
              <a:t>PROGRAMME 3: </a:t>
            </a:r>
            <a:r>
              <a:rPr lang="en-ZA" sz="2400" b="1" dirty="0" smtClean="0">
                <a:solidFill>
                  <a:schemeClr val="accent5">
                    <a:lumMod val="60000"/>
                    <a:lumOff val="40000"/>
                  </a:schemeClr>
                </a:solidFill>
              </a:rPr>
              <a:t>LR&amp;HRM (</a:t>
            </a:r>
            <a:r>
              <a:rPr lang="en-ZA" sz="2400" b="1" dirty="0">
                <a:solidFill>
                  <a:schemeClr val="accent5">
                    <a:lumMod val="60000"/>
                    <a:lumOff val="40000"/>
                  </a:schemeClr>
                </a:solidFill>
              </a:rPr>
              <a:t>8</a:t>
            </a:r>
            <a:r>
              <a:rPr lang="en-ZA" sz="2400" b="1" dirty="0" smtClean="0">
                <a:solidFill>
                  <a:schemeClr val="accent5">
                    <a:lumMod val="60000"/>
                    <a:lumOff val="40000"/>
                  </a:schemeClr>
                </a:solidFill>
              </a:rPr>
              <a:t>)</a:t>
            </a:r>
            <a:r>
              <a:rPr lang="en-ZA" sz="2400" b="1" dirty="0"/>
              <a:t/>
            </a:r>
            <a:br>
              <a:rPr lang="en-ZA" sz="2400" b="1" dirty="0"/>
            </a:br>
            <a:r>
              <a:rPr lang="en-ZA" sz="2400" b="1" dirty="0" smtClean="0">
                <a:solidFill>
                  <a:schemeClr val="accent4">
                    <a:lumMod val="75000"/>
                  </a:schemeClr>
                </a:solidFill>
              </a:rPr>
              <a:t>2</a:t>
            </a:r>
            <a:r>
              <a:rPr lang="en-ZA" sz="2400" b="1" baseline="30000" dirty="0" smtClean="0">
                <a:solidFill>
                  <a:schemeClr val="accent4">
                    <a:lumMod val="75000"/>
                  </a:schemeClr>
                </a:solidFill>
              </a:rPr>
              <a:t>ND</a:t>
            </a:r>
            <a:r>
              <a:rPr lang="en-ZA" sz="2400" b="1" dirty="0">
                <a:solidFill>
                  <a:schemeClr val="accent4">
                    <a:lumMod val="75000"/>
                  </a:schemeClr>
                </a:solidFill>
              </a:rPr>
              <a:t> </a:t>
            </a:r>
            <a:r>
              <a:rPr lang="en-ZA" sz="2400" b="1" dirty="0" smtClean="0">
                <a:solidFill>
                  <a:schemeClr val="accent4">
                    <a:lumMod val="75000"/>
                  </a:schemeClr>
                </a:solidFill>
              </a:rPr>
              <a:t>QUARTER </a:t>
            </a:r>
            <a:r>
              <a:rPr lang="en-ZA" sz="2400" b="1" dirty="0">
                <a:solidFill>
                  <a:schemeClr val="accent4">
                    <a:lumMod val="75000"/>
                  </a:schemeClr>
                </a:solidFill>
              </a:rPr>
              <a:t>TARGETS </a:t>
            </a:r>
            <a:r>
              <a:rPr lang="en-ZA" sz="2400" b="1" dirty="0" smtClean="0">
                <a:solidFill>
                  <a:schemeClr val="accent4">
                    <a:lumMod val="75000"/>
                  </a:schemeClr>
                </a:solidFill>
              </a:rPr>
              <a:t>NOT ACHIEVED</a:t>
            </a:r>
            <a:endParaRPr lang="en-ZA" sz="2400" b="1" dirty="0"/>
          </a:p>
        </p:txBody>
      </p:sp>
      <p:sp>
        <p:nvSpPr>
          <p:cNvPr id="6" name="Rectangle 4"/>
          <p:cNvSpPr>
            <a:spLocks noChangeArrowheads="1"/>
          </p:cNvSpPr>
          <p:nvPr/>
        </p:nvSpPr>
        <p:spPr bwMode="auto">
          <a:xfrm>
            <a:off x="7020272" y="6381328"/>
            <a:ext cx="2123728" cy="476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r>
              <a:rPr lang="en-US" sz="1400" b="0" dirty="0" smtClean="0"/>
              <a:t>31</a:t>
            </a:r>
            <a:endParaRPr lang="en-US" sz="1400" b="0" dirty="0"/>
          </a:p>
        </p:txBody>
      </p:sp>
    </p:spTree>
    <p:extLst>
      <p:ext uri="{BB962C8B-B14F-4D97-AF65-F5344CB8AC3E}">
        <p14:creationId xmlns:p14="http://schemas.microsoft.com/office/powerpoint/2010/main" xmlns="" val="18083176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2612421134"/>
              </p:ext>
            </p:extLst>
          </p:nvPr>
        </p:nvGraphicFramePr>
        <p:xfrm>
          <a:off x="1115616" y="1052736"/>
          <a:ext cx="7704856" cy="5548563"/>
        </p:xfrm>
        <a:graphic>
          <a:graphicData uri="http://schemas.openxmlformats.org/drawingml/2006/table">
            <a:tbl>
              <a:tblPr firstRow="1" bandRow="1">
                <a:tableStyleId>{5940675A-B579-460E-94D1-54222C63F5DA}</a:tableStyleId>
              </a:tblPr>
              <a:tblGrid>
                <a:gridCol w="1640849"/>
                <a:gridCol w="1783531"/>
                <a:gridCol w="1569508"/>
                <a:gridCol w="2710968"/>
              </a:tblGrid>
              <a:tr h="7307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i="0" dirty="0" smtClean="0">
                          <a:solidFill>
                            <a:schemeClr val="tx1"/>
                          </a:solidFill>
                          <a:latin typeface="Tw Cen MT" pitchFamily="34" charset="0"/>
                          <a:ea typeface="Calibri"/>
                          <a:cs typeface="Times New Roman"/>
                        </a:rPr>
                        <a:t>Annual Target</a:t>
                      </a:r>
                    </a:p>
                    <a:p>
                      <a:endParaRPr lang="en-ZA" sz="1400" b="0" i="0" dirty="0">
                        <a:latin typeface="Tw Cen MT" pitchFamily="34" charset="0"/>
                      </a:endParaRPr>
                    </a:p>
                  </a:txBody>
                  <a:tcPr>
                    <a:solidFill>
                      <a:schemeClr val="accent2">
                        <a:lumMod val="40000"/>
                        <a:lumOff val="60000"/>
                      </a:schemeClr>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400" kern="1200" dirty="0" smtClean="0">
                          <a:solidFill>
                            <a:schemeClr val="tx1"/>
                          </a:solidFill>
                          <a:effectLst/>
                          <a:latin typeface="Tw Cen MT" panose="020B0602020104020603" pitchFamily="34" charset="0"/>
                          <a:ea typeface="+mn-ea"/>
                          <a:cs typeface="+mn-cs"/>
                        </a:rPr>
                        <a:t>Revise the current Senior Management Service PMDS and submit for approval Subject to approval; issue the approved Revised PMDS for implementation</a:t>
                      </a:r>
                      <a:endParaRPr lang="en-ZA" sz="1400" b="0" dirty="0" smtClean="0">
                        <a:latin typeface="Tw Cen MT" pitchFamily="34" charset="0"/>
                        <a:cs typeface="Arial" pitchFamily="34" charset="0"/>
                      </a:endParaRPr>
                    </a:p>
                  </a:txBody>
                  <a:tcPr>
                    <a:solidFill>
                      <a:schemeClr val="accent2">
                        <a:lumMod val="40000"/>
                        <a:lumOff val="60000"/>
                      </a:schemeClr>
                    </a:solidFill>
                  </a:tcPr>
                </a:tc>
                <a:tc hMerge="1">
                  <a:txBody>
                    <a:bodyPr/>
                    <a:lstStyle/>
                    <a:p>
                      <a:endParaRPr lang="en-ZA" dirty="0"/>
                    </a:p>
                  </a:txBody>
                  <a:tcPr/>
                </a:tc>
                <a:tc hMerge="1">
                  <a:txBody>
                    <a:bodyPr/>
                    <a:lstStyle/>
                    <a:p>
                      <a:endParaRPr lang="en-ZA" dirty="0"/>
                    </a:p>
                  </a:txBody>
                  <a:tcPr/>
                </a:tc>
              </a:tr>
              <a:tr h="977311">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400" b="1" i="0" baseline="0" dirty="0" smtClean="0">
                          <a:solidFill>
                            <a:schemeClr val="tx1"/>
                          </a:solidFill>
                          <a:latin typeface="Tw Cen MT" pitchFamily="34" charset="0"/>
                          <a:ea typeface="Times New Roman"/>
                          <a:cs typeface="Times New Roman"/>
                        </a:rPr>
                        <a:t>3</a:t>
                      </a:r>
                      <a:r>
                        <a:rPr lang="en-ZA" sz="1400" b="1" i="0" baseline="30000" dirty="0" smtClean="0">
                          <a:solidFill>
                            <a:schemeClr val="tx1"/>
                          </a:solidFill>
                          <a:latin typeface="Tw Cen MT" pitchFamily="34" charset="0"/>
                          <a:ea typeface="Times New Roman"/>
                          <a:cs typeface="Times New Roman"/>
                        </a:rPr>
                        <a:t>rd</a:t>
                      </a:r>
                      <a:r>
                        <a:rPr lang="en-ZA" sz="1400" b="1" i="0" baseline="0" dirty="0" smtClean="0">
                          <a:solidFill>
                            <a:schemeClr val="tx1"/>
                          </a:solidFill>
                          <a:latin typeface="Tw Cen MT" pitchFamily="34" charset="0"/>
                          <a:ea typeface="Times New Roman"/>
                          <a:cs typeface="Times New Roman"/>
                        </a:rPr>
                        <a:t> </a:t>
                      </a:r>
                      <a:r>
                        <a:rPr lang="en-ZA" sz="1400" b="1" i="0" dirty="0" smtClean="0">
                          <a:solidFill>
                            <a:schemeClr val="tx1"/>
                          </a:solidFill>
                          <a:latin typeface="Tw Cen MT" pitchFamily="34" charset="0"/>
                          <a:ea typeface="Times New Roman"/>
                          <a:cs typeface="Times New Roman"/>
                        </a:rPr>
                        <a:t>Quarter</a:t>
                      </a:r>
                      <a:r>
                        <a:rPr lang="en-ZA" sz="1400" b="1" i="0" baseline="0" dirty="0" smtClean="0">
                          <a:solidFill>
                            <a:schemeClr val="tx1"/>
                          </a:solidFill>
                          <a:latin typeface="Tw Cen MT" pitchFamily="34" charset="0"/>
                          <a:ea typeface="Times New Roman"/>
                          <a:cs typeface="Times New Roman"/>
                        </a:rPr>
                        <a:t> </a:t>
                      </a:r>
                      <a:r>
                        <a:rPr lang="en-ZA" sz="1400" b="1" i="0" dirty="0" smtClean="0">
                          <a:solidFill>
                            <a:schemeClr val="tx1"/>
                          </a:solidFill>
                          <a:latin typeface="Tw Cen MT" pitchFamily="34" charset="0"/>
                          <a:ea typeface="Times New Roman"/>
                          <a:cs typeface="Times New Roman"/>
                        </a:rPr>
                        <a:t>Target (1)</a:t>
                      </a:r>
                      <a:endParaRPr lang="en-ZA" sz="1400" b="1" i="0" dirty="0" smtClean="0">
                        <a:solidFill>
                          <a:schemeClr val="tx1"/>
                        </a:solidFill>
                        <a:latin typeface="Tw Cen MT" pitchFamily="34" charset="0"/>
                        <a:ea typeface="Calibri"/>
                        <a:cs typeface="Times New Roman"/>
                      </a:endParaRPr>
                    </a:p>
                  </a:txBody>
                  <a:tcPr marL="68580" marR="68580" marT="0" marB="0">
                    <a:solidFill>
                      <a:schemeClr val="accent4">
                        <a:lumMod val="60000"/>
                        <a:lumOff val="40000"/>
                      </a:schemeClr>
                    </a:solidFill>
                  </a:tcPr>
                </a:tc>
                <a:tc>
                  <a:txBody>
                    <a:bodyPr/>
                    <a:lstStyle/>
                    <a:p>
                      <a:pPr>
                        <a:lnSpc>
                          <a:spcPct val="115000"/>
                        </a:lnSpc>
                        <a:spcAft>
                          <a:spcPts val="0"/>
                        </a:spcAft>
                      </a:pPr>
                      <a:r>
                        <a:rPr lang="en-ZA" sz="1400" b="1" i="0" dirty="0" smtClean="0">
                          <a:solidFill>
                            <a:schemeClr val="tx1"/>
                          </a:solidFill>
                          <a:latin typeface="Tw Cen MT" pitchFamily="34" charset="0"/>
                          <a:ea typeface="Calibri"/>
                          <a:cs typeface="Times New Roman"/>
                        </a:rPr>
                        <a:t>Reported</a:t>
                      </a:r>
                      <a:r>
                        <a:rPr lang="en-ZA" sz="1400" b="1" i="0" baseline="0" dirty="0" smtClean="0">
                          <a:solidFill>
                            <a:schemeClr val="tx1"/>
                          </a:solidFill>
                          <a:latin typeface="Tw Cen MT" pitchFamily="34" charset="0"/>
                          <a:ea typeface="Calibri"/>
                          <a:cs typeface="Times New Roman"/>
                        </a:rPr>
                        <a:t> Progress</a:t>
                      </a:r>
                      <a:endParaRPr lang="en-ZA" sz="1400" b="1" i="0" dirty="0">
                        <a:solidFill>
                          <a:schemeClr val="tx1"/>
                        </a:solidFill>
                        <a:latin typeface="Tw Cen MT" pitchFamily="34" charset="0"/>
                        <a:ea typeface="Calibri"/>
                        <a:cs typeface="Times New Roman"/>
                      </a:endParaRPr>
                    </a:p>
                  </a:txBody>
                  <a:tcPr marL="68580" marR="68580" marT="0" marB="0">
                    <a:solidFill>
                      <a:schemeClr val="accent4">
                        <a:lumMod val="60000"/>
                        <a:lumOff val="40000"/>
                      </a:schemeClr>
                    </a:solidFill>
                  </a:tcPr>
                </a:tc>
                <a:tc>
                  <a:txBody>
                    <a:bodyPr/>
                    <a:lstStyle/>
                    <a:p>
                      <a:pPr>
                        <a:lnSpc>
                          <a:spcPct val="115000"/>
                        </a:lnSpc>
                        <a:spcAft>
                          <a:spcPts val="0"/>
                        </a:spcAft>
                      </a:pPr>
                      <a:r>
                        <a:rPr lang="en-ZA" sz="1400" b="1" i="0" dirty="0" smtClean="0">
                          <a:solidFill>
                            <a:schemeClr val="tx1"/>
                          </a:solidFill>
                          <a:latin typeface="Tw Cen MT" pitchFamily="34" charset="0"/>
                          <a:ea typeface="Calibri"/>
                          <a:cs typeface="Times New Roman"/>
                        </a:rPr>
                        <a:t>Reasons</a:t>
                      </a:r>
                      <a:r>
                        <a:rPr lang="en-ZA" sz="1400" b="1" i="0" baseline="0" dirty="0" smtClean="0">
                          <a:solidFill>
                            <a:schemeClr val="tx1"/>
                          </a:solidFill>
                          <a:latin typeface="Tw Cen MT" pitchFamily="34" charset="0"/>
                          <a:ea typeface="Calibri"/>
                          <a:cs typeface="Times New Roman"/>
                        </a:rPr>
                        <a:t> for the Variance</a:t>
                      </a:r>
                      <a:endParaRPr lang="en-ZA" sz="1400" b="1" i="0" dirty="0">
                        <a:solidFill>
                          <a:schemeClr val="tx1"/>
                        </a:solidFill>
                        <a:latin typeface="Tw Cen MT" pitchFamily="34" charset="0"/>
                        <a:ea typeface="Calibri"/>
                        <a:cs typeface="Times New Roman"/>
                      </a:endParaRPr>
                    </a:p>
                  </a:txBody>
                  <a:tcPr marL="68580" marR="68580" marT="0" marB="0">
                    <a:solidFill>
                      <a:schemeClr val="accent4">
                        <a:lumMod val="60000"/>
                        <a:lumOff val="40000"/>
                      </a:schemeClr>
                    </a:solidFill>
                  </a:tcPr>
                </a:tc>
                <a:tc>
                  <a:txBody>
                    <a:bodyPr/>
                    <a:lstStyle/>
                    <a:p>
                      <a:pPr>
                        <a:lnSpc>
                          <a:spcPct val="115000"/>
                        </a:lnSpc>
                        <a:spcAft>
                          <a:spcPts val="0"/>
                        </a:spcAft>
                      </a:pPr>
                      <a:r>
                        <a:rPr lang="en-ZA" sz="1400" b="1" i="0" dirty="0" smtClean="0">
                          <a:solidFill>
                            <a:schemeClr val="tx1"/>
                          </a:solidFill>
                          <a:latin typeface="Tw Cen MT" pitchFamily="34" charset="0"/>
                          <a:ea typeface="Calibri"/>
                          <a:cs typeface="Times New Roman"/>
                        </a:rPr>
                        <a:t>Action to address the non-achievement of the 3</a:t>
                      </a:r>
                      <a:r>
                        <a:rPr lang="en-ZA" sz="1400" b="1" i="0" baseline="30000" dirty="0" smtClean="0">
                          <a:solidFill>
                            <a:schemeClr val="tx1"/>
                          </a:solidFill>
                          <a:latin typeface="Tw Cen MT" pitchFamily="34" charset="0"/>
                          <a:ea typeface="Calibri"/>
                          <a:cs typeface="Times New Roman"/>
                        </a:rPr>
                        <a:t>rd</a:t>
                      </a:r>
                      <a:r>
                        <a:rPr lang="en-ZA" sz="1400" b="1" i="0" baseline="0" dirty="0" smtClean="0">
                          <a:solidFill>
                            <a:schemeClr val="tx1"/>
                          </a:solidFill>
                          <a:latin typeface="Tw Cen MT" pitchFamily="34" charset="0"/>
                          <a:ea typeface="Calibri"/>
                          <a:cs typeface="Times New Roman"/>
                        </a:rPr>
                        <a:t> </a:t>
                      </a:r>
                      <a:r>
                        <a:rPr lang="en-ZA" sz="1400" b="1" i="0" dirty="0" smtClean="0">
                          <a:solidFill>
                            <a:schemeClr val="tx1"/>
                          </a:solidFill>
                          <a:latin typeface="Tw Cen MT" pitchFamily="34" charset="0"/>
                          <a:ea typeface="Calibri"/>
                          <a:cs typeface="Times New Roman"/>
                        </a:rPr>
                        <a:t>Quarter Target</a:t>
                      </a:r>
                      <a:endParaRPr lang="en-ZA" sz="1400" b="1" i="0" dirty="0">
                        <a:solidFill>
                          <a:schemeClr val="tx1"/>
                        </a:solidFill>
                        <a:latin typeface="Tw Cen MT" pitchFamily="34" charset="0"/>
                        <a:ea typeface="Calibri"/>
                        <a:cs typeface="Times New Roman"/>
                      </a:endParaRPr>
                    </a:p>
                  </a:txBody>
                  <a:tcPr marL="68580" marR="68580" marT="0" marB="0">
                    <a:solidFill>
                      <a:schemeClr val="accent4">
                        <a:lumMod val="60000"/>
                        <a:lumOff val="40000"/>
                      </a:schemeClr>
                    </a:solidFill>
                  </a:tcPr>
                </a:tc>
              </a:tr>
              <a:tr h="316629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ZA" sz="1400" kern="1200" dirty="0" smtClean="0">
                          <a:solidFill>
                            <a:schemeClr val="tx1"/>
                          </a:solidFill>
                          <a:effectLst/>
                          <a:latin typeface="Tw Cen MT" panose="020B0602020104020603" pitchFamily="34" charset="0"/>
                          <a:ea typeface="+mn-ea"/>
                          <a:cs typeface="+mn-cs"/>
                        </a:rPr>
                        <a:t>Final Revised Senior Management Service PMDS developed and submitted for approval </a:t>
                      </a:r>
                      <a:endParaRPr lang="en-ZA" sz="1400" b="0" dirty="0" smtClean="0">
                        <a:effectLst/>
                        <a:latin typeface="Tw Cen MT" pitchFamily="34" charset="0"/>
                        <a:ea typeface="Calibri"/>
                        <a:cs typeface="Arial" pitchFamily="34" charset="0"/>
                      </a:endParaRPr>
                    </a:p>
                    <a:p>
                      <a:pPr>
                        <a:lnSpc>
                          <a:spcPct val="115000"/>
                        </a:lnSpc>
                        <a:spcAft>
                          <a:spcPts val="0"/>
                        </a:spcAft>
                      </a:pPr>
                      <a:endParaRPr lang="en-ZA" sz="14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lvl="0"/>
                      <a:r>
                        <a:rPr kumimoji="0" lang="en-ZA" sz="1400" kern="1200" dirty="0" smtClean="0">
                          <a:solidFill>
                            <a:schemeClr val="bg1"/>
                          </a:solidFill>
                          <a:effectLst/>
                          <a:latin typeface="Tw Cen MT" panose="020B0602020104020603" pitchFamily="34" charset="0"/>
                          <a:ea typeface="+mn-ea"/>
                          <a:cs typeface="+mn-cs"/>
                        </a:rPr>
                        <a:t>The draft revised PMDS for SMS developed. Since the PMDS for SMS has been developed on the same architecture of that of the PMDS for HODs, the submission to obtain the Minister’s approval had been kept in abeyance until Cabinet approval for the PMDS for HODs has been obtained</a:t>
                      </a:r>
                      <a:endParaRPr kumimoji="0" lang="en-ZA" sz="1400" b="0" i="0" kern="1200" dirty="0" smtClean="0">
                        <a:solidFill>
                          <a:schemeClr val="bg1"/>
                        </a:solidFill>
                        <a:latin typeface="Tw Cen MT" pitchFamily="34" charset="0"/>
                        <a:ea typeface="+mn-ea"/>
                        <a:cs typeface="+mn-cs"/>
                      </a:endParaRPr>
                    </a:p>
                  </a:txBody>
                  <a:tcPr marL="68580" marR="68580" marT="0" marB="0">
                    <a:solidFill>
                      <a:srgbClr val="C0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400" kern="1200" dirty="0" smtClean="0">
                          <a:solidFill>
                            <a:schemeClr val="tx1"/>
                          </a:solidFill>
                          <a:effectLst/>
                          <a:latin typeface="Tw Cen MT" panose="020B0602020104020603" pitchFamily="34" charset="0"/>
                          <a:ea typeface="+mn-ea"/>
                          <a:cs typeface="+mn-cs"/>
                        </a:rPr>
                        <a:t>The draft PMDS for SMS and the supporting documents have been developed but have not been submitted for approval, as we await Cabinet’s approval for the PMDS for HODs</a:t>
                      </a:r>
                      <a:endParaRPr kumimoji="0" lang="en-ZA" sz="1400" b="0" i="0" kern="1200" dirty="0" smtClean="0">
                        <a:solidFill>
                          <a:schemeClr val="dk1"/>
                        </a:solidFill>
                        <a:latin typeface="Tw Cen MT" pitchFamily="34" charset="0"/>
                        <a:ea typeface="+mn-ea"/>
                        <a:cs typeface="+mn-cs"/>
                      </a:endParaRPr>
                    </a:p>
                  </a:txBody>
                  <a:tcPr marL="68580" marR="68580" marT="0" marB="0">
                    <a:solidFill>
                      <a:schemeClr val="bg1"/>
                    </a:solidFill>
                  </a:tcPr>
                </a:tc>
                <a:tc>
                  <a:txBody>
                    <a:bodyPr/>
                    <a:lstStyle/>
                    <a:p>
                      <a:r>
                        <a:rPr kumimoji="0" lang="en-ZA" sz="1400" kern="1200" dirty="0" smtClean="0">
                          <a:solidFill>
                            <a:schemeClr val="tx1"/>
                          </a:solidFill>
                          <a:effectLst/>
                          <a:latin typeface="Tw Cen MT" panose="020B0602020104020603" pitchFamily="34" charset="0"/>
                          <a:ea typeface="+mn-ea"/>
                          <a:cs typeface="+mn-cs"/>
                        </a:rPr>
                        <a:t>The decision was taken</a:t>
                      </a:r>
                      <a:r>
                        <a:rPr kumimoji="0" lang="en-ZA" sz="1400" kern="1200" baseline="0" dirty="0" smtClean="0">
                          <a:solidFill>
                            <a:schemeClr val="tx1"/>
                          </a:solidFill>
                          <a:effectLst/>
                          <a:latin typeface="Tw Cen MT" panose="020B0602020104020603" pitchFamily="34" charset="0"/>
                          <a:ea typeface="+mn-ea"/>
                          <a:cs typeface="+mn-cs"/>
                        </a:rPr>
                        <a:t> </a:t>
                      </a:r>
                      <a:r>
                        <a:rPr kumimoji="0" lang="en-ZA" sz="1400" kern="1200" dirty="0" smtClean="0">
                          <a:solidFill>
                            <a:schemeClr val="tx1"/>
                          </a:solidFill>
                          <a:effectLst/>
                          <a:latin typeface="Tw Cen MT" panose="020B0602020104020603" pitchFamily="34" charset="0"/>
                          <a:ea typeface="+mn-ea"/>
                          <a:cs typeface="+mn-cs"/>
                        </a:rPr>
                        <a:t>to consult the Presidency again on the Cabinet Memorandum and the revised PMDS for HODs. </a:t>
                      </a:r>
                    </a:p>
                    <a:p>
                      <a:endParaRPr kumimoji="0" lang="en-ZA" sz="1400" kern="1200" dirty="0" smtClean="0">
                        <a:solidFill>
                          <a:schemeClr val="tx1"/>
                        </a:solidFill>
                        <a:effectLst/>
                        <a:latin typeface="Tw Cen MT" panose="020B0602020104020603" pitchFamily="34" charset="0"/>
                        <a:ea typeface="+mn-ea"/>
                        <a:cs typeface="+mn-cs"/>
                      </a:endParaRPr>
                    </a:p>
                    <a:p>
                      <a:r>
                        <a:rPr kumimoji="0" lang="en-ZA" sz="1400" kern="1200" dirty="0" smtClean="0">
                          <a:solidFill>
                            <a:schemeClr val="tx1"/>
                          </a:solidFill>
                          <a:effectLst/>
                          <a:latin typeface="Tw Cen MT" panose="020B0602020104020603" pitchFamily="34" charset="0"/>
                          <a:ea typeface="+mn-ea"/>
                          <a:cs typeface="+mn-cs"/>
                        </a:rPr>
                        <a:t>In December</a:t>
                      </a:r>
                      <a:r>
                        <a:rPr kumimoji="0" lang="en-ZA" sz="1400" kern="1200" baseline="0" dirty="0" smtClean="0">
                          <a:solidFill>
                            <a:schemeClr val="tx1"/>
                          </a:solidFill>
                          <a:effectLst/>
                          <a:latin typeface="Tw Cen MT" panose="020B0602020104020603" pitchFamily="34" charset="0"/>
                          <a:ea typeface="+mn-ea"/>
                          <a:cs typeface="+mn-cs"/>
                        </a:rPr>
                        <a:t> 2016</a:t>
                      </a:r>
                      <a:r>
                        <a:rPr kumimoji="0" lang="en-ZA" sz="1400" kern="1200" dirty="0" smtClean="0">
                          <a:solidFill>
                            <a:schemeClr val="tx1"/>
                          </a:solidFill>
                          <a:effectLst/>
                          <a:latin typeface="Tw Cen MT" panose="020B0602020104020603" pitchFamily="34" charset="0"/>
                          <a:ea typeface="+mn-ea"/>
                          <a:cs typeface="+mn-cs"/>
                        </a:rPr>
                        <a:t>, the Director-General of DPSA wrote to the Director-General in the Presidency and requested his</a:t>
                      </a:r>
                      <a:r>
                        <a:rPr kumimoji="0" lang="en-ZA" sz="1400" kern="1200" baseline="0" dirty="0" smtClean="0">
                          <a:solidFill>
                            <a:schemeClr val="tx1"/>
                          </a:solidFill>
                          <a:effectLst/>
                          <a:latin typeface="Tw Cen MT" panose="020B0602020104020603" pitchFamily="34" charset="0"/>
                          <a:ea typeface="+mn-ea"/>
                          <a:cs typeface="+mn-cs"/>
                        </a:rPr>
                        <a:t> </a:t>
                      </a:r>
                      <a:r>
                        <a:rPr kumimoji="0" lang="en-ZA" sz="1400" kern="1200" dirty="0" smtClean="0">
                          <a:solidFill>
                            <a:schemeClr val="tx1"/>
                          </a:solidFill>
                          <a:effectLst/>
                          <a:latin typeface="Tw Cen MT" panose="020B0602020104020603" pitchFamily="34" charset="0"/>
                          <a:ea typeface="+mn-ea"/>
                          <a:cs typeface="+mn-cs"/>
                        </a:rPr>
                        <a:t>comments/concurrence on recommendation in the Cabinet Memorandum.</a:t>
                      </a:r>
                      <a:r>
                        <a:rPr kumimoji="0" lang="en-ZA" sz="1400" kern="1200" baseline="0" dirty="0" smtClean="0">
                          <a:solidFill>
                            <a:schemeClr val="tx1"/>
                          </a:solidFill>
                          <a:effectLst/>
                          <a:latin typeface="Tw Cen MT" panose="020B0602020104020603" pitchFamily="34" charset="0"/>
                          <a:ea typeface="+mn-ea"/>
                          <a:cs typeface="+mn-cs"/>
                        </a:rPr>
                        <a:t> </a:t>
                      </a:r>
                    </a:p>
                    <a:p>
                      <a:endParaRPr kumimoji="0" lang="en-ZA" sz="1400" kern="1200" dirty="0" smtClean="0">
                        <a:solidFill>
                          <a:schemeClr val="tx1"/>
                        </a:solidFill>
                        <a:effectLst/>
                        <a:latin typeface="Tw Cen MT" panose="020B0602020104020603" pitchFamily="34" charset="0"/>
                        <a:ea typeface="+mn-ea"/>
                        <a:cs typeface="+mn-cs"/>
                      </a:endParaRPr>
                    </a:p>
                    <a:p>
                      <a:r>
                        <a:rPr kumimoji="0" lang="en-ZA" sz="1400" kern="1200" dirty="0" smtClean="0">
                          <a:solidFill>
                            <a:schemeClr val="tx1"/>
                          </a:solidFill>
                          <a:effectLst/>
                          <a:latin typeface="Tw Cen MT" panose="020B0602020104020603" pitchFamily="34" charset="0"/>
                          <a:ea typeface="+mn-ea"/>
                          <a:cs typeface="+mn-cs"/>
                        </a:rPr>
                        <a:t>Once Cabinet approval has been obtained, the Minister for Public Service and Administration</a:t>
                      </a:r>
                      <a:r>
                        <a:rPr kumimoji="0" lang="en-ZA" sz="1400" kern="1200" baseline="0" dirty="0" smtClean="0">
                          <a:solidFill>
                            <a:schemeClr val="tx1"/>
                          </a:solidFill>
                          <a:effectLst/>
                          <a:latin typeface="Tw Cen MT" panose="020B0602020104020603" pitchFamily="34" charset="0"/>
                          <a:ea typeface="+mn-ea"/>
                          <a:cs typeface="+mn-cs"/>
                        </a:rPr>
                        <a:t> </a:t>
                      </a:r>
                      <a:r>
                        <a:rPr kumimoji="0" lang="en-ZA" sz="1400" kern="1200" dirty="0" smtClean="0">
                          <a:solidFill>
                            <a:schemeClr val="tx1"/>
                          </a:solidFill>
                          <a:effectLst/>
                          <a:latin typeface="Tw Cen MT" panose="020B0602020104020603" pitchFamily="34" charset="0"/>
                          <a:ea typeface="+mn-ea"/>
                          <a:cs typeface="+mn-cs"/>
                        </a:rPr>
                        <a:t>will be approached to approve the PMDS for SMS</a:t>
                      </a:r>
                      <a:endParaRPr kumimoji="0" lang="en-ZA" sz="1400" b="1" i="1" kern="1200" dirty="0" smtClean="0">
                        <a:solidFill>
                          <a:srgbClr val="C00000"/>
                        </a:solidFill>
                        <a:latin typeface="Tw Cen MT" pitchFamily="34" charset="0"/>
                        <a:ea typeface="+mn-ea"/>
                        <a:cs typeface="+mn-cs"/>
                      </a:endParaRPr>
                    </a:p>
                  </a:txBody>
                  <a:tcPr marL="68580" marR="68580" marT="0" marB="0">
                    <a:solidFill>
                      <a:schemeClr val="bg1"/>
                    </a:solidFill>
                  </a:tcPr>
                </a:tc>
              </a:tr>
            </a:tbl>
          </a:graphicData>
        </a:graphic>
      </p:graphicFrame>
      <p:sp>
        <p:nvSpPr>
          <p:cNvPr id="5" name="Title 1"/>
          <p:cNvSpPr>
            <a:spLocks noGrp="1"/>
          </p:cNvSpPr>
          <p:nvPr>
            <p:ph type="title"/>
          </p:nvPr>
        </p:nvSpPr>
        <p:spPr>
          <a:xfrm>
            <a:off x="964170" y="0"/>
            <a:ext cx="8179830" cy="1058317"/>
          </a:xfrm>
        </p:spPr>
        <p:txBody>
          <a:bodyPr>
            <a:normAutofit/>
          </a:bodyPr>
          <a:lstStyle/>
          <a:p>
            <a:pPr algn="ctr"/>
            <a:r>
              <a:rPr lang="en-ZA" sz="2400" b="1" dirty="0">
                <a:solidFill>
                  <a:schemeClr val="accent5">
                    <a:lumMod val="60000"/>
                    <a:lumOff val="40000"/>
                  </a:schemeClr>
                </a:solidFill>
              </a:rPr>
              <a:t>PROGRAMME 3: </a:t>
            </a:r>
            <a:r>
              <a:rPr lang="en-ZA" sz="2400" b="1" dirty="0" smtClean="0">
                <a:solidFill>
                  <a:schemeClr val="accent5">
                    <a:lumMod val="60000"/>
                    <a:lumOff val="40000"/>
                  </a:schemeClr>
                </a:solidFill>
              </a:rPr>
              <a:t>LR&amp;HRM (</a:t>
            </a:r>
            <a:r>
              <a:rPr lang="en-ZA" sz="2400" b="1" dirty="0">
                <a:solidFill>
                  <a:schemeClr val="accent5">
                    <a:lumMod val="60000"/>
                    <a:lumOff val="40000"/>
                  </a:schemeClr>
                </a:solidFill>
              </a:rPr>
              <a:t>9</a:t>
            </a:r>
            <a:r>
              <a:rPr lang="en-ZA" sz="2400" b="1" dirty="0" smtClean="0">
                <a:solidFill>
                  <a:schemeClr val="accent5">
                    <a:lumMod val="60000"/>
                    <a:lumOff val="40000"/>
                  </a:schemeClr>
                </a:solidFill>
              </a:rPr>
              <a:t>)</a:t>
            </a:r>
            <a:r>
              <a:rPr lang="en-ZA" sz="2400" b="1" dirty="0"/>
              <a:t/>
            </a:r>
            <a:br>
              <a:rPr lang="en-ZA" sz="2400" b="1" dirty="0"/>
            </a:br>
            <a:r>
              <a:rPr lang="en-ZA" sz="2400" b="1" dirty="0" smtClean="0">
                <a:solidFill>
                  <a:schemeClr val="accent4">
                    <a:lumMod val="75000"/>
                  </a:schemeClr>
                </a:solidFill>
              </a:rPr>
              <a:t>3</a:t>
            </a:r>
            <a:r>
              <a:rPr lang="en-ZA" sz="2400" b="1" baseline="30000" dirty="0" smtClean="0">
                <a:solidFill>
                  <a:schemeClr val="accent4">
                    <a:lumMod val="75000"/>
                  </a:schemeClr>
                </a:solidFill>
              </a:rPr>
              <a:t>RD</a:t>
            </a:r>
            <a:r>
              <a:rPr lang="en-ZA" sz="2400" b="1" dirty="0" smtClean="0">
                <a:solidFill>
                  <a:schemeClr val="accent4">
                    <a:lumMod val="75000"/>
                  </a:schemeClr>
                </a:solidFill>
              </a:rPr>
              <a:t> QUARTER </a:t>
            </a:r>
            <a:r>
              <a:rPr lang="en-ZA" sz="2400" b="1" dirty="0">
                <a:solidFill>
                  <a:schemeClr val="accent4">
                    <a:lumMod val="75000"/>
                  </a:schemeClr>
                </a:solidFill>
              </a:rPr>
              <a:t>TARGETS </a:t>
            </a:r>
            <a:r>
              <a:rPr lang="en-ZA" sz="2400" b="1" dirty="0" smtClean="0">
                <a:solidFill>
                  <a:schemeClr val="accent4">
                    <a:lumMod val="75000"/>
                  </a:schemeClr>
                </a:solidFill>
              </a:rPr>
              <a:t>NOT ACHIEVED</a:t>
            </a:r>
            <a:endParaRPr lang="en-ZA" sz="2400" b="1" dirty="0"/>
          </a:p>
        </p:txBody>
      </p:sp>
      <p:sp>
        <p:nvSpPr>
          <p:cNvPr id="6"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r>
              <a:rPr lang="en-US" sz="1400" b="0" dirty="0" smtClean="0"/>
              <a:t>32</a:t>
            </a:r>
            <a:endParaRPr lang="en-US" sz="1400" b="0" dirty="0"/>
          </a:p>
        </p:txBody>
      </p:sp>
    </p:spTree>
    <p:extLst>
      <p:ext uri="{BB962C8B-B14F-4D97-AF65-F5344CB8AC3E}">
        <p14:creationId xmlns:p14="http://schemas.microsoft.com/office/powerpoint/2010/main" xmlns="" val="14850978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33</a:t>
            </a:fld>
            <a:endParaRPr lang="en-US" sz="1400" b="0" dirty="0"/>
          </a:p>
        </p:txBody>
      </p:sp>
      <p:graphicFrame>
        <p:nvGraphicFramePr>
          <p:cNvPr id="9" name="Chart 8"/>
          <p:cNvGraphicFramePr/>
          <p:nvPr>
            <p:extLst>
              <p:ext uri="{D42A27DB-BD31-4B8C-83A1-F6EECF244321}">
                <p14:modId xmlns:p14="http://schemas.microsoft.com/office/powerpoint/2010/main" xmlns="" val="2423443470"/>
              </p:ext>
            </p:extLst>
          </p:nvPr>
        </p:nvGraphicFramePr>
        <p:xfrm>
          <a:off x="5030180" y="1196752"/>
          <a:ext cx="3960440"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p:nvPr>
            <p:extLst>
              <p:ext uri="{D42A27DB-BD31-4B8C-83A1-F6EECF244321}">
                <p14:modId xmlns:p14="http://schemas.microsoft.com/office/powerpoint/2010/main" xmlns="" val="3004139649"/>
              </p:ext>
            </p:extLst>
          </p:nvPr>
        </p:nvGraphicFramePr>
        <p:xfrm>
          <a:off x="971600" y="1196752"/>
          <a:ext cx="396044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a:spLocks noGrp="1"/>
          </p:cNvSpPr>
          <p:nvPr>
            <p:ph type="title"/>
          </p:nvPr>
        </p:nvSpPr>
        <p:spPr>
          <a:xfrm>
            <a:off x="971600" y="0"/>
            <a:ext cx="8172400" cy="1025352"/>
          </a:xfrm>
        </p:spPr>
        <p:txBody>
          <a:bodyPr>
            <a:noAutofit/>
          </a:bodyPr>
          <a:lstStyle/>
          <a:p>
            <a:pPr algn="ctr"/>
            <a:r>
              <a:rPr lang="en-ZA" sz="2400" b="1" dirty="0" smtClean="0">
                <a:solidFill>
                  <a:schemeClr val="accent5">
                    <a:lumMod val="60000"/>
                    <a:lumOff val="40000"/>
                  </a:schemeClr>
                </a:solidFill>
                <a:effectLst>
                  <a:outerShdw blurRad="38100" dist="38100" dir="2700000" algn="tl">
                    <a:srgbClr val="000000">
                      <a:alpha val="43137"/>
                    </a:srgbClr>
                  </a:outerShdw>
                </a:effectLst>
              </a:rPr>
              <a:t>PROGRAMME 4: GOVERNMENT’S CHIEF INFORMATION OFFICER (GCIO) (1)</a:t>
            </a:r>
            <a:br>
              <a:rPr lang="en-ZA" sz="2400" b="1" dirty="0" smtClean="0">
                <a:solidFill>
                  <a:schemeClr val="accent5">
                    <a:lumMod val="60000"/>
                    <a:lumOff val="40000"/>
                  </a:schemeClr>
                </a:solidFill>
                <a:effectLst>
                  <a:outerShdw blurRad="38100" dist="38100" dir="2700000" algn="tl">
                    <a:srgbClr val="000000">
                      <a:alpha val="43137"/>
                    </a:srgbClr>
                  </a:outerShdw>
                </a:effectLst>
              </a:rPr>
            </a:br>
            <a:r>
              <a:rPr lang="en-ZA" sz="2400" b="1" dirty="0">
                <a:solidFill>
                  <a:schemeClr val="accent5"/>
                </a:solidFill>
              </a:rPr>
              <a:t>OVERALL </a:t>
            </a:r>
            <a:r>
              <a:rPr lang="en-ZA" sz="2400" b="1" dirty="0" smtClean="0">
                <a:solidFill>
                  <a:schemeClr val="accent5"/>
                </a:solidFill>
              </a:rPr>
              <a:t>PERFORMANCE</a:t>
            </a:r>
            <a:endParaRPr lang="en-ZA" sz="2400" b="1" dirty="0">
              <a:solidFill>
                <a:schemeClr val="accent5"/>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0"/>
            <a:ext cx="8172400" cy="908794"/>
          </a:xfrm>
        </p:spPr>
        <p:txBody>
          <a:bodyPr>
            <a:normAutofit/>
          </a:bodyPr>
          <a:lstStyle/>
          <a:p>
            <a:pPr algn="ctr"/>
            <a:r>
              <a:rPr lang="en-ZA" sz="2400" b="1" dirty="0" smtClean="0">
                <a:solidFill>
                  <a:schemeClr val="accent5">
                    <a:lumMod val="60000"/>
                    <a:lumOff val="40000"/>
                  </a:schemeClr>
                </a:solidFill>
              </a:rPr>
              <a:t>PROGRAMME 4: GCIO (2)</a:t>
            </a:r>
            <a:br>
              <a:rPr lang="en-ZA" sz="2400" b="1" dirty="0" smtClean="0">
                <a:solidFill>
                  <a:schemeClr val="accent5">
                    <a:lumMod val="60000"/>
                    <a:lumOff val="40000"/>
                  </a:schemeClr>
                </a:solidFill>
              </a:rPr>
            </a:br>
            <a:r>
              <a:rPr lang="en-ZA" sz="2400" b="1" dirty="0" smtClean="0">
                <a:solidFill>
                  <a:schemeClr val="accent4">
                    <a:lumMod val="75000"/>
                  </a:schemeClr>
                </a:solidFill>
              </a:rPr>
              <a:t>2</a:t>
            </a:r>
            <a:r>
              <a:rPr lang="en-ZA" sz="2400" b="1" baseline="30000" dirty="0" smtClean="0">
                <a:solidFill>
                  <a:schemeClr val="accent4">
                    <a:lumMod val="75000"/>
                  </a:schemeClr>
                </a:solidFill>
              </a:rPr>
              <a:t>ND</a:t>
            </a:r>
            <a:r>
              <a:rPr lang="en-ZA" sz="2400" b="1" dirty="0" smtClean="0">
                <a:solidFill>
                  <a:schemeClr val="accent4">
                    <a:lumMod val="75000"/>
                  </a:schemeClr>
                </a:solidFill>
              </a:rPr>
              <a:t> &amp; 3</a:t>
            </a:r>
            <a:r>
              <a:rPr lang="en-ZA" sz="2400" b="1" baseline="30000" dirty="0" smtClean="0">
                <a:solidFill>
                  <a:schemeClr val="accent4">
                    <a:lumMod val="75000"/>
                  </a:schemeClr>
                </a:solidFill>
              </a:rPr>
              <a:t>RD</a:t>
            </a:r>
            <a:r>
              <a:rPr lang="en-ZA" sz="2400" b="1" dirty="0" smtClean="0">
                <a:solidFill>
                  <a:schemeClr val="accent4">
                    <a:lumMod val="75000"/>
                  </a:schemeClr>
                </a:solidFill>
              </a:rPr>
              <a:t>  </a:t>
            </a:r>
            <a:r>
              <a:rPr lang="en-ZA" sz="2400" b="1" dirty="0">
                <a:solidFill>
                  <a:schemeClr val="accent4">
                    <a:lumMod val="75000"/>
                  </a:schemeClr>
                </a:solidFill>
              </a:rPr>
              <a:t>QUARTER TARGETS ACHIEVED</a:t>
            </a:r>
            <a:endParaRPr lang="en-ZA" sz="2400" b="1"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xmlns="" val="4263527979"/>
              </p:ext>
            </p:extLst>
          </p:nvPr>
        </p:nvGraphicFramePr>
        <p:xfrm>
          <a:off x="1115616" y="1315107"/>
          <a:ext cx="7848872" cy="4014350"/>
        </p:xfrm>
        <a:graphic>
          <a:graphicData uri="http://schemas.openxmlformats.org/drawingml/2006/table">
            <a:tbl>
              <a:tblPr firstRow="1" bandRow="1">
                <a:tableStyleId>{5940675A-B579-460E-94D1-54222C63F5DA}</a:tableStyleId>
              </a:tblPr>
              <a:tblGrid>
                <a:gridCol w="2434975"/>
                <a:gridCol w="5413897"/>
              </a:tblGrid>
              <a:tr h="8528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Develop e-Enablement value propositions for the remaining 2 prioritised services  of the Department of Health and SAPS for endorsement by these department</a:t>
                      </a:r>
                      <a:endParaRPr lang="en-ZA" sz="1600" b="0" dirty="0">
                        <a:latin typeface="Tw Cen MT" pitchFamily="34" charset="0"/>
                        <a:cs typeface="Arial" pitchFamily="34" charset="0"/>
                      </a:endParaRPr>
                    </a:p>
                  </a:txBody>
                  <a:tcPr>
                    <a:solidFill>
                      <a:schemeClr val="accent2">
                        <a:lumMod val="40000"/>
                        <a:lumOff val="60000"/>
                      </a:schemeClr>
                    </a:solidFill>
                  </a:tcPr>
                </a:tc>
              </a:tr>
              <a:tr h="0">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i="0" dirty="0" smtClean="0">
                          <a:solidFill>
                            <a:schemeClr val="tx1"/>
                          </a:solidFill>
                          <a:latin typeface="Tw Cen MT" pitchFamily="34" charset="0"/>
                          <a:ea typeface="Times New Roman"/>
                          <a:cs typeface="Arial" pitchFamily="34" charset="0"/>
                        </a:rPr>
                        <a:t>2</a:t>
                      </a:r>
                      <a:r>
                        <a:rPr lang="en-ZA" sz="1600" b="1" i="0" baseline="30000" dirty="0" smtClean="0">
                          <a:solidFill>
                            <a:schemeClr val="tx1"/>
                          </a:solidFill>
                          <a:latin typeface="Tw Cen MT" pitchFamily="34" charset="0"/>
                          <a:ea typeface="Times New Roman"/>
                          <a:cs typeface="Arial" pitchFamily="34" charset="0"/>
                        </a:rPr>
                        <a:t>nd</a:t>
                      </a:r>
                      <a:r>
                        <a:rPr lang="en-ZA" sz="1600" b="1" i="0" baseline="0" dirty="0" smtClean="0">
                          <a:solidFill>
                            <a:schemeClr val="tx1"/>
                          </a:solidFill>
                          <a:latin typeface="Tw Cen MT" pitchFamily="34" charset="0"/>
                          <a:ea typeface="Times New Roman"/>
                          <a:cs typeface="Arial" pitchFamily="34" charset="0"/>
                        </a:rPr>
                        <a:t> </a:t>
                      </a:r>
                      <a:r>
                        <a:rPr lang="en-ZA" sz="1600" b="1" i="0" dirty="0" smtClean="0">
                          <a:solidFill>
                            <a:schemeClr val="tx1"/>
                          </a:solidFill>
                          <a:latin typeface="Tw Cen MT" pitchFamily="34" charset="0"/>
                          <a:ea typeface="Times New Roman"/>
                          <a:cs typeface="Arial" pitchFamily="34" charset="0"/>
                        </a:rPr>
                        <a:t>Quarter</a:t>
                      </a:r>
                      <a:r>
                        <a:rPr lang="en-ZA" sz="1600" b="1" i="0" baseline="0" dirty="0" smtClean="0">
                          <a:solidFill>
                            <a:schemeClr val="tx1"/>
                          </a:solidFill>
                          <a:latin typeface="Tw Cen MT" pitchFamily="34" charset="0"/>
                          <a:ea typeface="Times New Roman"/>
                          <a:cs typeface="Arial" pitchFamily="34" charset="0"/>
                        </a:rPr>
                        <a:t> </a:t>
                      </a:r>
                      <a:r>
                        <a:rPr lang="en-ZA" sz="1600" b="1" i="0" dirty="0" smtClean="0">
                          <a:solidFill>
                            <a:schemeClr val="tx1"/>
                          </a:solidFill>
                          <a:latin typeface="Tw Cen MT" pitchFamily="34" charset="0"/>
                          <a:ea typeface="Times New Roman"/>
                          <a:cs typeface="Arial" pitchFamily="34" charset="0"/>
                        </a:rPr>
                        <a:t>Target (1)</a:t>
                      </a:r>
                      <a:endParaRPr lang="en-ZA" sz="1600" b="1" i="0"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i="0" dirty="0" smtClean="0">
                          <a:solidFill>
                            <a:schemeClr val="tx1"/>
                          </a:solidFill>
                          <a:latin typeface="Tw Cen MT" pitchFamily="34" charset="0"/>
                          <a:ea typeface="Calibri"/>
                          <a:cs typeface="Arial" pitchFamily="34" charset="0"/>
                        </a:rPr>
                        <a:t>Reported</a:t>
                      </a:r>
                      <a:r>
                        <a:rPr lang="en-ZA" sz="1600" b="1" i="0" baseline="0" dirty="0" smtClean="0">
                          <a:solidFill>
                            <a:schemeClr val="tx1"/>
                          </a:solidFill>
                          <a:latin typeface="Tw Cen MT" pitchFamily="34" charset="0"/>
                          <a:ea typeface="Calibri"/>
                          <a:cs typeface="Arial" pitchFamily="34" charset="0"/>
                        </a:rPr>
                        <a:t> Progress</a:t>
                      </a:r>
                      <a:endParaRPr lang="en-ZA" sz="1600" b="1" i="0"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r>
              <a:tr h="1188971">
                <a:tc>
                  <a:txBody>
                    <a:bodyPr/>
                    <a:lstStyle/>
                    <a:p>
                      <a:pPr>
                        <a:lnSpc>
                          <a:spcPct val="115000"/>
                        </a:lnSpc>
                        <a:spcAft>
                          <a:spcPts val="0"/>
                        </a:spcAft>
                      </a:pPr>
                      <a:r>
                        <a:rPr kumimoji="0" lang="en-ZA" sz="1600" kern="1200" dirty="0" smtClean="0">
                          <a:solidFill>
                            <a:schemeClr val="tx1"/>
                          </a:solidFill>
                          <a:effectLst/>
                          <a:latin typeface="Tw Cen MT" panose="020B0602020104020603" pitchFamily="34" charset="0"/>
                          <a:ea typeface="+mn-ea"/>
                          <a:cs typeface="+mn-cs"/>
                        </a:rPr>
                        <a:t>One (1) e-Enablement value proposition for a prioritized service developed and presented for endorsement  by the relevant department</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marL="0" lvl="0" indent="0" algn="l">
                        <a:lnSpc>
                          <a:spcPct val="115000"/>
                        </a:lnSpc>
                        <a:spcAft>
                          <a:spcPts val="1000"/>
                        </a:spcAft>
                        <a:buFont typeface="Wingdings" panose="05000000000000000000" pitchFamily="2" charset="2"/>
                        <a:buNone/>
                      </a:pPr>
                      <a:r>
                        <a:rPr lang="en-US" sz="1600" dirty="0">
                          <a:effectLst/>
                          <a:latin typeface="Tw Cen MT" panose="020B0602020104020603" pitchFamily="34" charset="0"/>
                          <a:ea typeface="Calibri" panose="020F0502020204030204" pitchFamily="34" charset="0"/>
                          <a:cs typeface="Times New Roman" panose="02020603050405020304" pitchFamily="18" charset="0"/>
                        </a:rPr>
                        <a:t>One e-Enablement value proposition for a Data System on a Learner which will utilized by the Health, Social Development, Home Affairs, Higher Education and Basic Education Departments has been developed and presented to the departments for </a:t>
                      </a:r>
                      <a:r>
                        <a:rPr lang="en-US" sz="1600" dirty="0" smtClean="0">
                          <a:effectLst/>
                          <a:latin typeface="Tw Cen MT" panose="020B0602020104020603" pitchFamily="34" charset="0"/>
                          <a:ea typeface="Calibri" panose="020F0502020204030204" pitchFamily="34" charset="0"/>
                          <a:cs typeface="Times New Roman" panose="02020603050405020304" pitchFamily="18" charset="0"/>
                        </a:rPr>
                        <a:t>endorsement</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114300" marR="114300" marT="0" marB="0">
                    <a:solidFill>
                      <a:schemeClr val="bg1"/>
                    </a:solidFill>
                  </a:tcPr>
                </a:tc>
              </a:tr>
              <a:tr h="164901">
                <a:tc>
                  <a:txBody>
                    <a:bodyPr/>
                    <a:lstStyle/>
                    <a:p>
                      <a:pPr>
                        <a:lnSpc>
                          <a:spcPct val="115000"/>
                        </a:lnSpc>
                        <a:spcAft>
                          <a:spcPts val="0"/>
                        </a:spcAft>
                      </a:pPr>
                      <a:r>
                        <a:rPr lang="en-ZA" sz="1600" b="1" dirty="0" smtClean="0">
                          <a:effectLst/>
                          <a:latin typeface="Tw Cen MT" pitchFamily="34" charset="0"/>
                          <a:ea typeface="Calibri"/>
                          <a:cs typeface="Arial" pitchFamily="34" charset="0"/>
                        </a:rPr>
                        <a:t>3</a:t>
                      </a:r>
                      <a:r>
                        <a:rPr lang="en-ZA" sz="1600" b="1" baseline="30000" dirty="0" smtClean="0">
                          <a:effectLst/>
                          <a:latin typeface="Tw Cen MT" pitchFamily="34" charset="0"/>
                          <a:ea typeface="Calibri"/>
                          <a:cs typeface="Arial" pitchFamily="34" charset="0"/>
                        </a:rPr>
                        <a:t>rd</a:t>
                      </a:r>
                      <a:r>
                        <a:rPr lang="en-ZA" sz="1600" b="1" dirty="0" smtClean="0">
                          <a:effectLst/>
                          <a:latin typeface="Tw Cen MT" pitchFamily="34" charset="0"/>
                          <a:ea typeface="Calibri"/>
                          <a:cs typeface="Arial" pitchFamily="34" charset="0"/>
                        </a:rPr>
                        <a:t> </a:t>
                      </a:r>
                      <a:r>
                        <a:rPr lang="en-ZA" sz="1600" b="1" dirty="0" smtClean="0">
                          <a:solidFill>
                            <a:schemeClr val="tx1"/>
                          </a:solidFill>
                          <a:latin typeface="Tw Cen MT" pitchFamily="34" charset="0"/>
                          <a:ea typeface="Times New Roman"/>
                          <a:cs typeface="Arial" pitchFamily="34" charset="0"/>
                        </a:rPr>
                        <a:t>Quarter</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Target (1)</a:t>
                      </a:r>
                      <a:endParaRPr lang="en-ZA" sz="1600" b="1" dirty="0">
                        <a:effectLst/>
                        <a:latin typeface="Tw Cen MT" pitchFamily="34" charset="0"/>
                        <a:ea typeface="Calibri"/>
                        <a:cs typeface="Arial" pitchFamily="34" charset="0"/>
                      </a:endParaRPr>
                    </a:p>
                  </a:txBody>
                  <a:tcPr marL="68580" marR="68580" marT="0" marB="0">
                    <a:solidFill>
                      <a:schemeClr val="accent1">
                        <a:lumMod val="60000"/>
                        <a:lumOff val="4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r>
              <a:tr h="1198599">
                <a:tc>
                  <a:txBody>
                    <a:bodyPr/>
                    <a:lstStyle/>
                    <a:p>
                      <a:pPr>
                        <a:lnSpc>
                          <a:spcPct val="115000"/>
                        </a:lnSpc>
                        <a:spcAft>
                          <a:spcPts val="0"/>
                        </a:spcAft>
                      </a:pPr>
                      <a:r>
                        <a:rPr kumimoji="0" lang="en-ZA" sz="1600" kern="1200" dirty="0" smtClean="0">
                          <a:solidFill>
                            <a:schemeClr val="tx1"/>
                          </a:solidFill>
                          <a:effectLst/>
                          <a:latin typeface="Tw Cen MT" panose="020B0602020104020603" pitchFamily="34" charset="0"/>
                          <a:ea typeface="+mn-ea"/>
                          <a:cs typeface="+mn-cs"/>
                        </a:rPr>
                        <a:t>Relevant department consulted on the proposed e-Enablement value propositions</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marL="0" indent="0">
                        <a:buFont typeface="Arial" panose="020B0604020202020204" pitchFamily="34" charset="0"/>
                        <a:buNone/>
                      </a:pPr>
                      <a:r>
                        <a:rPr kumimoji="0" lang="en-ZA" sz="1600" kern="1200" dirty="0" smtClean="0">
                          <a:solidFill>
                            <a:schemeClr val="tx1"/>
                          </a:solidFill>
                          <a:effectLst/>
                          <a:latin typeface="Tw Cen MT" panose="020B0602020104020603" pitchFamily="34" charset="0"/>
                          <a:ea typeface="+mn-ea"/>
                          <a:cs typeface="+mn-cs"/>
                        </a:rPr>
                        <a:t>Consultation meeting was held with the SAPS on 25 November 2016 </a:t>
                      </a:r>
                      <a:endParaRPr lang="en-ZA" sz="1600" b="0" dirty="0">
                        <a:solidFill>
                          <a:schemeClr val="bg1"/>
                        </a:solidFill>
                        <a:effectLst/>
                        <a:latin typeface="Tw Cen MT" pitchFamily="34" charset="0"/>
                        <a:ea typeface="Calibri"/>
                        <a:cs typeface="Arial" pitchFamily="34" charset="0"/>
                      </a:endParaRPr>
                    </a:p>
                  </a:txBody>
                  <a:tcPr marL="68580" marR="68580" marT="0" marB="0">
                    <a:solidFill>
                      <a:schemeClr val="bg1"/>
                    </a:solidFill>
                  </a:tcPr>
                </a:tc>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34</a:t>
            </a:fld>
            <a:endParaRPr lang="en-US" sz="1400" b="0" dirty="0"/>
          </a:p>
        </p:txBody>
      </p:sp>
    </p:spTree>
    <p:extLst>
      <p:ext uri="{BB962C8B-B14F-4D97-AF65-F5344CB8AC3E}">
        <p14:creationId xmlns:p14="http://schemas.microsoft.com/office/powerpoint/2010/main" xmlns="" val="31748568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255379794"/>
              </p:ext>
            </p:extLst>
          </p:nvPr>
        </p:nvGraphicFramePr>
        <p:xfrm>
          <a:off x="1066800" y="1070307"/>
          <a:ext cx="7866888" cy="4169982"/>
        </p:xfrm>
        <a:graphic>
          <a:graphicData uri="http://schemas.openxmlformats.org/drawingml/2006/table">
            <a:tbl>
              <a:tblPr firstRow="1" bandRow="1">
                <a:tableStyleId>{5940675A-B579-460E-94D1-54222C63F5DA}</a:tableStyleId>
              </a:tblPr>
              <a:tblGrid>
                <a:gridCol w="2145515"/>
                <a:gridCol w="5721373"/>
              </a:tblGrid>
              <a:tr h="6472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tx1"/>
                          </a:solidFill>
                          <a:effectLst/>
                          <a:latin typeface="Tw Cen MT" panose="020B0602020104020603" pitchFamily="34" charset="0"/>
                          <a:ea typeface="+mn-ea"/>
                          <a:cs typeface="+mn-cs"/>
                        </a:rPr>
                        <a:t>Monitor and report on the improvements made by national and provincial departments in managing technology obsolescence through the implementation of the developed  mechanisms</a:t>
                      </a:r>
                      <a:endParaRPr lang="en-ZA" sz="1600" b="0" dirty="0">
                        <a:latin typeface="Tw Cen MT" pitchFamily="34" charset="0"/>
                        <a:cs typeface="Arial" pitchFamily="34" charset="0"/>
                      </a:endParaRPr>
                    </a:p>
                  </a:txBody>
                  <a:tcPr>
                    <a:solidFill>
                      <a:schemeClr val="accent2">
                        <a:lumMod val="40000"/>
                        <a:lumOff val="60000"/>
                      </a:schemeClr>
                    </a:solidFill>
                  </a:tcPr>
                </a:tc>
              </a:tr>
              <a:tr h="120333">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dirty="0" smtClean="0">
                          <a:solidFill>
                            <a:schemeClr val="tx1"/>
                          </a:solidFill>
                          <a:latin typeface="Tw Cen MT" pitchFamily="34" charset="0"/>
                          <a:ea typeface="Times New Roman"/>
                          <a:cs typeface="Arial" pitchFamily="34" charset="0"/>
                        </a:rPr>
                        <a:t>2</a:t>
                      </a:r>
                      <a:r>
                        <a:rPr lang="en-ZA" sz="1600" b="1" baseline="30000" dirty="0" smtClean="0">
                          <a:solidFill>
                            <a:schemeClr val="tx1"/>
                          </a:solidFill>
                          <a:latin typeface="Tw Cen MT" pitchFamily="34" charset="0"/>
                          <a:ea typeface="Times New Roman"/>
                          <a:cs typeface="Arial" pitchFamily="34" charset="0"/>
                        </a:rPr>
                        <a:t>nd</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Target (2)</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r>
              <a:tr h="1058948">
                <a:tc>
                  <a:txBody>
                    <a:bodyPr/>
                    <a:lstStyle/>
                    <a:p>
                      <a:pPr>
                        <a:lnSpc>
                          <a:spcPct val="115000"/>
                        </a:lnSpc>
                        <a:spcAft>
                          <a:spcPts val="0"/>
                        </a:spcAft>
                      </a:pPr>
                      <a:r>
                        <a:rPr kumimoji="0" lang="en-US" sz="1600" kern="1200" dirty="0" smtClean="0">
                          <a:solidFill>
                            <a:schemeClr val="tx1"/>
                          </a:solidFill>
                          <a:effectLst/>
                          <a:latin typeface="Tw Cen MT" panose="020B0602020104020603" pitchFamily="34" charset="0"/>
                          <a:ea typeface="+mn-ea"/>
                          <a:cs typeface="+mn-cs"/>
                        </a:rPr>
                        <a:t>Report on the </a:t>
                      </a:r>
                      <a:r>
                        <a:rPr kumimoji="0" lang="en-ZA" sz="1600" kern="1200" dirty="0" smtClean="0">
                          <a:solidFill>
                            <a:schemeClr val="tx1"/>
                          </a:solidFill>
                          <a:effectLst/>
                          <a:latin typeface="Tw Cen MT" panose="020B0602020104020603" pitchFamily="34" charset="0"/>
                          <a:ea typeface="+mn-ea"/>
                          <a:cs typeface="+mn-cs"/>
                        </a:rPr>
                        <a:t>improvements made by departments in managing </a:t>
                      </a:r>
                      <a:r>
                        <a:rPr kumimoji="0" lang="en-US" sz="1600" kern="1200" dirty="0" smtClean="0">
                          <a:solidFill>
                            <a:schemeClr val="tx1"/>
                          </a:solidFill>
                          <a:effectLst/>
                          <a:latin typeface="Tw Cen MT" panose="020B0602020104020603" pitchFamily="34" charset="0"/>
                          <a:ea typeface="+mn-ea"/>
                          <a:cs typeface="+mn-cs"/>
                        </a:rPr>
                        <a:t>technology obsolescence </a:t>
                      </a:r>
                      <a:r>
                        <a:rPr kumimoji="0" lang="en-ZA" sz="1600" kern="1200" dirty="0" smtClean="0">
                          <a:solidFill>
                            <a:schemeClr val="tx1"/>
                          </a:solidFill>
                          <a:effectLst/>
                          <a:latin typeface="Tw Cen MT" panose="020B0602020104020603" pitchFamily="34" charset="0"/>
                          <a:ea typeface="+mn-ea"/>
                          <a:cs typeface="+mn-cs"/>
                        </a:rPr>
                        <a:t>compiled </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marL="0" indent="0">
                        <a:buFont typeface="Arial" panose="020B0604020202020204" pitchFamily="34" charset="0"/>
                        <a:buNone/>
                      </a:pPr>
                      <a:r>
                        <a:rPr kumimoji="0" lang="en-ZA" sz="1600" kern="1200" dirty="0" smtClean="0">
                          <a:solidFill>
                            <a:schemeClr val="tx1"/>
                          </a:solidFill>
                          <a:effectLst/>
                          <a:latin typeface="Tw Cen MT" panose="020B0602020104020603" pitchFamily="34" charset="0"/>
                          <a:ea typeface="+mn-ea"/>
                          <a:cs typeface="+mn-cs"/>
                        </a:rPr>
                        <a:t>The</a:t>
                      </a:r>
                      <a:r>
                        <a:rPr kumimoji="0" lang="en-ZA" sz="1600" kern="1200" baseline="0" dirty="0" smtClean="0">
                          <a:solidFill>
                            <a:schemeClr val="tx1"/>
                          </a:solidFill>
                          <a:effectLst/>
                          <a:latin typeface="Tw Cen MT" panose="020B0602020104020603" pitchFamily="34" charset="0"/>
                          <a:ea typeface="+mn-ea"/>
                          <a:cs typeface="+mn-cs"/>
                        </a:rPr>
                        <a:t> r</a:t>
                      </a:r>
                      <a:r>
                        <a:rPr kumimoji="0" lang="en-ZA" sz="1600" kern="1200" dirty="0" smtClean="0">
                          <a:solidFill>
                            <a:schemeClr val="tx1"/>
                          </a:solidFill>
                          <a:effectLst/>
                          <a:latin typeface="Tw Cen MT" panose="020B0602020104020603" pitchFamily="34" charset="0"/>
                          <a:ea typeface="+mn-ea"/>
                          <a:cs typeface="+mn-cs"/>
                        </a:rPr>
                        <a:t>eport on the improvements made by departments in managing technology obsolescence has been compiled</a:t>
                      </a:r>
                      <a:endParaRPr lang="en-ZA" sz="1600" b="0" dirty="0">
                        <a:solidFill>
                          <a:schemeClr val="bg1"/>
                        </a:solidFill>
                        <a:effectLst/>
                        <a:latin typeface="Tw Cen MT" pitchFamily="34" charset="0"/>
                        <a:ea typeface="Calibri"/>
                        <a:cs typeface="Arial" pitchFamily="34" charset="0"/>
                      </a:endParaRPr>
                    </a:p>
                  </a:txBody>
                  <a:tcPr marL="68580" marR="68580" marT="0" marB="0">
                    <a:solidFill>
                      <a:schemeClr val="bg1"/>
                    </a:solidFill>
                  </a:tcPr>
                </a:tc>
              </a:tr>
              <a:tr h="201969">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dirty="0" smtClean="0">
                          <a:effectLst/>
                          <a:latin typeface="Tw Cen MT" pitchFamily="34" charset="0"/>
                          <a:ea typeface="Calibri"/>
                          <a:cs typeface="Arial" pitchFamily="34" charset="0"/>
                        </a:rPr>
                        <a:t>3</a:t>
                      </a:r>
                      <a:r>
                        <a:rPr lang="en-ZA" sz="1600" b="1" baseline="30000" dirty="0" smtClean="0">
                          <a:effectLst/>
                          <a:latin typeface="Tw Cen MT" pitchFamily="34" charset="0"/>
                          <a:ea typeface="Calibri"/>
                          <a:cs typeface="Arial" pitchFamily="34" charset="0"/>
                        </a:rPr>
                        <a:t>rd</a:t>
                      </a:r>
                      <a:r>
                        <a:rPr lang="en-ZA" sz="1600" b="1" dirty="0" smtClean="0">
                          <a:effectLst/>
                          <a:latin typeface="Tw Cen MT" pitchFamily="34" charset="0"/>
                          <a:ea typeface="Calibri"/>
                          <a:cs typeface="Arial" pitchFamily="34" charset="0"/>
                        </a:rPr>
                        <a:t> </a:t>
                      </a:r>
                      <a:r>
                        <a:rPr lang="en-ZA" sz="1600" b="1" dirty="0" smtClean="0">
                          <a:solidFill>
                            <a:schemeClr val="tx1"/>
                          </a:solidFill>
                          <a:latin typeface="Tw Cen MT" pitchFamily="34" charset="0"/>
                          <a:ea typeface="Times New Roman"/>
                          <a:cs typeface="Arial" pitchFamily="34" charset="0"/>
                        </a:rPr>
                        <a:t>Quarter</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Target (2)</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r>
              <a:tr h="1058948">
                <a:tc>
                  <a:txBody>
                    <a:bodyPr/>
                    <a:lstStyle/>
                    <a:p>
                      <a:pPr>
                        <a:lnSpc>
                          <a:spcPct val="115000"/>
                        </a:lnSpc>
                        <a:spcAft>
                          <a:spcPts val="0"/>
                        </a:spcAft>
                      </a:pPr>
                      <a:r>
                        <a:rPr kumimoji="0" lang="en-US" sz="1600" kern="1200" dirty="0" smtClean="0">
                          <a:solidFill>
                            <a:schemeClr val="tx1"/>
                          </a:solidFill>
                          <a:effectLst/>
                          <a:latin typeface="Tw Cen MT" panose="020B0602020104020603" pitchFamily="34" charset="0"/>
                          <a:ea typeface="+mn-ea"/>
                          <a:cs typeface="+mn-cs"/>
                        </a:rPr>
                        <a:t>Report on the </a:t>
                      </a:r>
                      <a:r>
                        <a:rPr kumimoji="0" lang="en-ZA" sz="1600" kern="1200" dirty="0" smtClean="0">
                          <a:solidFill>
                            <a:schemeClr val="tx1"/>
                          </a:solidFill>
                          <a:effectLst/>
                          <a:latin typeface="Tw Cen MT" panose="020B0602020104020603" pitchFamily="34" charset="0"/>
                          <a:ea typeface="+mn-ea"/>
                          <a:cs typeface="+mn-cs"/>
                        </a:rPr>
                        <a:t>improvements made by departments in managing </a:t>
                      </a:r>
                      <a:r>
                        <a:rPr kumimoji="0" lang="en-US" sz="1600" kern="1200" dirty="0" smtClean="0">
                          <a:solidFill>
                            <a:schemeClr val="tx1"/>
                          </a:solidFill>
                          <a:effectLst/>
                          <a:latin typeface="Tw Cen MT" panose="020B0602020104020603" pitchFamily="34" charset="0"/>
                          <a:ea typeface="+mn-ea"/>
                          <a:cs typeface="+mn-cs"/>
                        </a:rPr>
                        <a:t>technology obsolescence </a:t>
                      </a:r>
                      <a:r>
                        <a:rPr kumimoji="0" lang="en-ZA" sz="1600" kern="1200" dirty="0" smtClean="0">
                          <a:solidFill>
                            <a:schemeClr val="tx1"/>
                          </a:solidFill>
                          <a:effectLst/>
                          <a:latin typeface="Tw Cen MT" panose="020B0602020104020603" pitchFamily="34" charset="0"/>
                          <a:ea typeface="+mn-ea"/>
                          <a:cs typeface="+mn-cs"/>
                        </a:rPr>
                        <a:t>compiled </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marL="0" indent="0">
                        <a:buFont typeface="Arial" panose="020B0604020202020204" pitchFamily="34" charset="0"/>
                        <a:buNone/>
                      </a:pPr>
                      <a:r>
                        <a:rPr kumimoji="0" lang="en-ZA" sz="1600" kern="1200" dirty="0" smtClean="0">
                          <a:solidFill>
                            <a:schemeClr val="tx1"/>
                          </a:solidFill>
                          <a:effectLst/>
                          <a:latin typeface="Tw Cen MT" panose="020B0602020104020603" pitchFamily="34" charset="0"/>
                          <a:ea typeface="+mn-ea"/>
                          <a:cs typeface="+mn-cs"/>
                        </a:rPr>
                        <a:t>The</a:t>
                      </a:r>
                      <a:r>
                        <a:rPr kumimoji="0" lang="en-ZA" sz="1600" kern="1200" baseline="0" dirty="0" smtClean="0">
                          <a:solidFill>
                            <a:schemeClr val="tx1"/>
                          </a:solidFill>
                          <a:effectLst/>
                          <a:latin typeface="Tw Cen MT" panose="020B0602020104020603" pitchFamily="34" charset="0"/>
                          <a:ea typeface="+mn-ea"/>
                          <a:cs typeface="+mn-cs"/>
                        </a:rPr>
                        <a:t> r</a:t>
                      </a:r>
                      <a:r>
                        <a:rPr kumimoji="0" lang="en-ZA" sz="1600" kern="1200" dirty="0" smtClean="0">
                          <a:solidFill>
                            <a:schemeClr val="tx1"/>
                          </a:solidFill>
                          <a:effectLst/>
                          <a:latin typeface="Tw Cen MT" panose="020B0602020104020603" pitchFamily="34" charset="0"/>
                          <a:ea typeface="+mn-ea"/>
                          <a:cs typeface="+mn-cs"/>
                        </a:rPr>
                        <a:t>eport on the Information Communication Technology (ICT) Obsolescence </a:t>
                      </a:r>
                      <a:r>
                        <a:rPr kumimoji="0" lang="en-US" sz="1600" kern="1200" dirty="0" smtClean="0">
                          <a:solidFill>
                            <a:schemeClr val="tx1"/>
                          </a:solidFill>
                          <a:effectLst/>
                          <a:latin typeface="Tw Cen MT" panose="020B0602020104020603" pitchFamily="34" charset="0"/>
                          <a:ea typeface="+mn-ea"/>
                          <a:cs typeface="+mn-cs"/>
                        </a:rPr>
                        <a:t>on the </a:t>
                      </a:r>
                      <a:r>
                        <a:rPr kumimoji="0" lang="en-ZA" sz="1600" kern="1200" dirty="0" smtClean="0">
                          <a:solidFill>
                            <a:schemeClr val="tx1"/>
                          </a:solidFill>
                          <a:effectLst/>
                          <a:latin typeface="Tw Cen MT" panose="020B0602020104020603" pitchFamily="34" charset="0"/>
                          <a:ea typeface="+mn-ea"/>
                          <a:cs typeface="+mn-cs"/>
                        </a:rPr>
                        <a:t>improvements made by departments in managing </a:t>
                      </a:r>
                      <a:r>
                        <a:rPr kumimoji="0" lang="en-US" sz="1600" kern="1200" dirty="0" smtClean="0">
                          <a:solidFill>
                            <a:schemeClr val="tx1"/>
                          </a:solidFill>
                          <a:effectLst/>
                          <a:latin typeface="Tw Cen MT" panose="020B0602020104020603" pitchFamily="34" charset="0"/>
                          <a:ea typeface="+mn-ea"/>
                          <a:cs typeface="+mn-cs"/>
                        </a:rPr>
                        <a:t>technology obsolescence </a:t>
                      </a:r>
                      <a:r>
                        <a:rPr kumimoji="0" lang="en-ZA" sz="1600" kern="1200" dirty="0" smtClean="0">
                          <a:solidFill>
                            <a:schemeClr val="tx1"/>
                          </a:solidFill>
                          <a:effectLst/>
                          <a:latin typeface="Tw Cen MT" panose="020B0602020104020603" pitchFamily="34" charset="0"/>
                          <a:ea typeface="+mn-ea"/>
                          <a:cs typeface="+mn-cs"/>
                        </a:rPr>
                        <a:t>was compiled </a:t>
                      </a:r>
                      <a:endParaRPr lang="en-ZA" sz="1600" b="0" dirty="0">
                        <a:solidFill>
                          <a:schemeClr val="bg1"/>
                        </a:solidFill>
                        <a:effectLst/>
                        <a:latin typeface="Tw Cen MT" pitchFamily="34" charset="0"/>
                        <a:ea typeface="Calibri"/>
                        <a:cs typeface="Arial" pitchFamily="34" charset="0"/>
                      </a:endParaRPr>
                    </a:p>
                  </a:txBody>
                  <a:tcPr marL="68580" marR="68580" marT="0" marB="0">
                    <a:solidFill>
                      <a:schemeClr val="bg1"/>
                    </a:solidFill>
                  </a:tcPr>
                </a:tc>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35</a:t>
            </a:fld>
            <a:endParaRPr lang="en-US" sz="1400" b="0" dirty="0"/>
          </a:p>
        </p:txBody>
      </p:sp>
      <p:sp>
        <p:nvSpPr>
          <p:cNvPr id="6" name="Title 1"/>
          <p:cNvSpPr>
            <a:spLocks noGrp="1"/>
          </p:cNvSpPr>
          <p:nvPr>
            <p:ph type="title"/>
          </p:nvPr>
        </p:nvSpPr>
        <p:spPr>
          <a:xfrm>
            <a:off x="971600" y="0"/>
            <a:ext cx="8172400" cy="908794"/>
          </a:xfrm>
        </p:spPr>
        <p:txBody>
          <a:bodyPr>
            <a:normAutofit/>
          </a:bodyPr>
          <a:lstStyle/>
          <a:p>
            <a:pPr algn="ctr"/>
            <a:r>
              <a:rPr lang="en-ZA" sz="2400" b="1" dirty="0" smtClean="0">
                <a:solidFill>
                  <a:schemeClr val="accent5">
                    <a:lumMod val="60000"/>
                    <a:lumOff val="40000"/>
                  </a:schemeClr>
                </a:solidFill>
              </a:rPr>
              <a:t>PROGRAMME 4: GCIO (3)</a:t>
            </a:r>
            <a:br>
              <a:rPr lang="en-ZA" sz="2400" b="1" dirty="0" smtClean="0">
                <a:solidFill>
                  <a:schemeClr val="accent5">
                    <a:lumMod val="60000"/>
                    <a:lumOff val="40000"/>
                  </a:schemeClr>
                </a:solidFill>
              </a:rPr>
            </a:br>
            <a:r>
              <a:rPr lang="en-ZA" sz="2400" b="1" dirty="0">
                <a:solidFill>
                  <a:schemeClr val="accent4">
                    <a:lumMod val="75000"/>
                  </a:schemeClr>
                </a:solidFill>
              </a:rPr>
              <a:t>2</a:t>
            </a:r>
            <a:r>
              <a:rPr lang="en-ZA" sz="2400" b="1" baseline="30000" dirty="0">
                <a:solidFill>
                  <a:schemeClr val="accent4">
                    <a:lumMod val="75000"/>
                  </a:schemeClr>
                </a:solidFill>
              </a:rPr>
              <a:t>ND</a:t>
            </a:r>
            <a:r>
              <a:rPr lang="en-ZA" sz="2400" b="1" dirty="0">
                <a:solidFill>
                  <a:schemeClr val="accent4">
                    <a:lumMod val="75000"/>
                  </a:schemeClr>
                </a:solidFill>
              </a:rPr>
              <a:t> &amp; 3</a:t>
            </a:r>
            <a:r>
              <a:rPr lang="en-ZA" sz="2400" b="1" baseline="30000" dirty="0">
                <a:solidFill>
                  <a:schemeClr val="accent4">
                    <a:lumMod val="75000"/>
                  </a:schemeClr>
                </a:solidFill>
              </a:rPr>
              <a:t>RD</a:t>
            </a:r>
            <a:r>
              <a:rPr lang="en-ZA" sz="2400" b="1" dirty="0">
                <a:solidFill>
                  <a:schemeClr val="accent4">
                    <a:lumMod val="75000"/>
                  </a:schemeClr>
                </a:solidFill>
              </a:rPr>
              <a:t>  QUARTER TARGETS ACHIEVED</a:t>
            </a:r>
            <a:endParaRPr lang="en-ZA" sz="2400" b="1" dirty="0"/>
          </a:p>
        </p:txBody>
      </p:sp>
    </p:spTree>
    <p:extLst>
      <p:ext uri="{BB962C8B-B14F-4D97-AF65-F5344CB8AC3E}">
        <p14:creationId xmlns:p14="http://schemas.microsoft.com/office/powerpoint/2010/main" xmlns="" val="31748568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919742397"/>
              </p:ext>
            </p:extLst>
          </p:nvPr>
        </p:nvGraphicFramePr>
        <p:xfrm>
          <a:off x="1115616" y="1386816"/>
          <a:ext cx="7920880" cy="4317890"/>
        </p:xfrm>
        <a:graphic>
          <a:graphicData uri="http://schemas.openxmlformats.org/drawingml/2006/table">
            <a:tbl>
              <a:tblPr firstRow="1" bandRow="1">
                <a:tableStyleId>{5940675A-B579-460E-94D1-54222C63F5DA}</a:tableStyleId>
              </a:tblPr>
              <a:tblGrid>
                <a:gridCol w="2448272"/>
                <a:gridCol w="5472608"/>
              </a:tblGrid>
              <a:tr h="6330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tx1"/>
                          </a:solidFill>
                          <a:effectLst/>
                          <a:latin typeface="Tw Cen MT" panose="020B0602020104020603" pitchFamily="34" charset="0"/>
                          <a:ea typeface="+mn-ea"/>
                          <a:cs typeface="+mn-cs"/>
                        </a:rPr>
                        <a:t>Issue ICT Cost Management Guidelines </a:t>
                      </a:r>
                      <a:r>
                        <a:rPr kumimoji="0" lang="en-ZA" sz="1600" kern="1200" dirty="0" smtClean="0">
                          <a:solidFill>
                            <a:schemeClr val="tx1"/>
                          </a:solidFill>
                          <a:effectLst/>
                          <a:latin typeface="Tw Cen MT" panose="020B0602020104020603" pitchFamily="34" charset="0"/>
                          <a:ea typeface="+mn-ea"/>
                          <a:cs typeface="+mn-cs"/>
                        </a:rPr>
                        <a:t>to National and Provincial departments </a:t>
                      </a:r>
                      <a:r>
                        <a:rPr kumimoji="0" lang="en-US" sz="1600" kern="1200" dirty="0" smtClean="0">
                          <a:solidFill>
                            <a:schemeClr val="tx1"/>
                          </a:solidFill>
                          <a:effectLst/>
                          <a:latin typeface="Tw Cen MT" panose="020B0602020104020603" pitchFamily="34" charset="0"/>
                          <a:ea typeface="+mn-ea"/>
                          <a:cs typeface="+mn-cs"/>
                        </a:rPr>
                        <a:t>and conduct workshops to support  departments with the implementation of  the guidelines </a:t>
                      </a:r>
                      <a:endParaRPr lang="en-ZA" sz="1600" b="0" dirty="0">
                        <a:latin typeface="Tw Cen MT" pitchFamily="34" charset="0"/>
                        <a:cs typeface="Arial" pitchFamily="34" charset="0"/>
                      </a:endParaRPr>
                    </a:p>
                  </a:txBody>
                  <a:tcPr>
                    <a:solidFill>
                      <a:schemeClr val="accent2">
                        <a:lumMod val="40000"/>
                        <a:lumOff val="60000"/>
                      </a:schemeClr>
                    </a:solidFill>
                  </a:tcPr>
                </a:tc>
              </a:tr>
              <a:tr h="330788">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dirty="0" smtClean="0">
                          <a:solidFill>
                            <a:schemeClr val="tx1"/>
                          </a:solidFill>
                          <a:latin typeface="Tw Cen MT" pitchFamily="34" charset="0"/>
                          <a:ea typeface="Times New Roman"/>
                          <a:cs typeface="Arial" pitchFamily="34" charset="0"/>
                        </a:rPr>
                        <a:t>2</a:t>
                      </a:r>
                      <a:r>
                        <a:rPr lang="en-ZA" sz="1600" b="1" baseline="30000" dirty="0" smtClean="0">
                          <a:solidFill>
                            <a:schemeClr val="tx1"/>
                          </a:solidFill>
                          <a:latin typeface="Tw Cen MT" pitchFamily="34" charset="0"/>
                          <a:ea typeface="Times New Roman"/>
                          <a:cs typeface="Arial" pitchFamily="34" charset="0"/>
                        </a:rPr>
                        <a:t>nd</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Target (3)</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r>
              <a:tr h="92385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Workshops conducted with departments to support the implementation of the ICT cost management Guidelines</a:t>
                      </a:r>
                      <a:endParaRPr kumimoji="0" lang="en-ZA" sz="1600" kern="1200" dirty="0" smtClean="0">
                        <a:solidFill>
                          <a:schemeClr val="tx1"/>
                        </a:solidFill>
                        <a:latin typeface="Tw Cen MT" pitchFamily="34" charset="0"/>
                        <a:ea typeface="+mn-ea"/>
                        <a:cs typeface="+mn-cs"/>
                      </a:endParaRPr>
                    </a:p>
                  </a:txBody>
                  <a:tcPr marL="68580" marR="68580" marT="0" marB="0">
                    <a:solidFill>
                      <a:schemeClr val="bg1"/>
                    </a:solidFill>
                  </a:tcPr>
                </a:tc>
                <a:tc>
                  <a:txBody>
                    <a:bodyPr/>
                    <a:lstStyle/>
                    <a:p>
                      <a:pPr marL="0" lvl="0" indent="0" algn="l">
                        <a:lnSpc>
                          <a:spcPct val="115000"/>
                        </a:lnSpc>
                        <a:spcAft>
                          <a:spcPts val="0"/>
                        </a:spcAft>
                        <a:buFont typeface="Arial" panose="020B0604020202020204" pitchFamily="34" charset="0"/>
                        <a:buNone/>
                      </a:pPr>
                      <a:r>
                        <a:rPr lang="en-US" sz="1600" dirty="0" smtClean="0">
                          <a:effectLst/>
                          <a:latin typeface="Tw Cen MT" panose="020B0602020104020603" pitchFamily="34" charset="0"/>
                          <a:ea typeface="Calibri" panose="020F0502020204030204" pitchFamily="34" charset="0"/>
                          <a:cs typeface="Times New Roman" panose="02020603050405020304" pitchFamily="18" charset="0"/>
                        </a:rPr>
                        <a:t>2 </a:t>
                      </a:r>
                      <a:r>
                        <a:rPr lang="en-US" sz="1600" dirty="0">
                          <a:effectLst/>
                          <a:latin typeface="Tw Cen MT" panose="020B0602020104020603" pitchFamily="34" charset="0"/>
                          <a:ea typeface="Calibri" panose="020F0502020204030204" pitchFamily="34" charset="0"/>
                          <a:cs typeface="Times New Roman" panose="02020603050405020304" pitchFamily="18" charset="0"/>
                        </a:rPr>
                        <a:t>w</a:t>
                      </a:r>
                      <a:r>
                        <a:rPr lang="en-US" sz="1600" dirty="0" smtClean="0">
                          <a:effectLst/>
                          <a:latin typeface="Tw Cen MT" panose="020B0602020104020603" pitchFamily="34" charset="0"/>
                          <a:ea typeface="Calibri" panose="020F0502020204030204" pitchFamily="34" charset="0"/>
                          <a:cs typeface="Times New Roman" panose="02020603050405020304" pitchFamily="18" charset="0"/>
                        </a:rPr>
                        <a:t>orkshops </a:t>
                      </a:r>
                      <a:r>
                        <a:rPr lang="en-US" sz="1600" dirty="0">
                          <a:effectLst/>
                          <a:latin typeface="Tw Cen MT" panose="020B0602020104020603" pitchFamily="34" charset="0"/>
                          <a:ea typeface="Calibri" panose="020F0502020204030204" pitchFamily="34" charset="0"/>
                          <a:cs typeface="Times New Roman" panose="02020603050405020304" pitchFamily="18" charset="0"/>
                        </a:rPr>
                        <a:t>were conducted on </a:t>
                      </a:r>
                      <a:r>
                        <a:rPr lang="en-US" sz="1600" dirty="0" smtClean="0">
                          <a:effectLst/>
                          <a:latin typeface="Tw Cen MT" panose="020B0602020104020603" pitchFamily="34" charset="0"/>
                          <a:ea typeface="Calibri" panose="020F0502020204030204" pitchFamily="34" charset="0"/>
                          <a:cs typeface="Times New Roman" panose="02020603050405020304" pitchFamily="18" charset="0"/>
                        </a:rPr>
                        <a:t>18 </a:t>
                      </a:r>
                      <a:r>
                        <a:rPr lang="en-US" sz="1600" dirty="0">
                          <a:effectLst/>
                          <a:latin typeface="Tw Cen MT" panose="020B0602020104020603" pitchFamily="34" charset="0"/>
                          <a:ea typeface="Calibri" panose="020F0502020204030204" pitchFamily="34" charset="0"/>
                          <a:cs typeface="Times New Roman" panose="02020603050405020304" pitchFamily="18" charset="0"/>
                        </a:rPr>
                        <a:t>August 2016 and 23 September 2016 to support the implementation of the ICT cost management </a:t>
                      </a:r>
                      <a:r>
                        <a:rPr lang="en-US" sz="1600" dirty="0" smtClean="0">
                          <a:effectLst/>
                          <a:latin typeface="Tw Cen MT" panose="020B0602020104020603" pitchFamily="34" charset="0"/>
                          <a:ea typeface="Calibri" panose="020F0502020204030204" pitchFamily="34" charset="0"/>
                          <a:cs typeface="Times New Roman" panose="02020603050405020304" pitchFamily="18" charset="0"/>
                        </a:rPr>
                        <a:t>Guidelines</a:t>
                      </a:r>
                    </a:p>
                    <a:p>
                      <a:pPr marL="0" lvl="0" indent="0" algn="l">
                        <a:lnSpc>
                          <a:spcPct val="115000"/>
                        </a:lnSpc>
                        <a:spcAft>
                          <a:spcPts val="0"/>
                        </a:spcAft>
                        <a:buFont typeface="Arial" panose="020B0604020202020204" pitchFamily="34" charset="0"/>
                        <a:buNone/>
                      </a:pP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p>
                      <a:pPr marL="0" lvl="0" indent="0" algn="l">
                        <a:lnSpc>
                          <a:spcPct val="115000"/>
                        </a:lnSpc>
                        <a:spcAft>
                          <a:spcPts val="1000"/>
                        </a:spcAft>
                        <a:buFont typeface="Arial" panose="020B0604020202020204" pitchFamily="34" charset="0"/>
                        <a:buNone/>
                      </a:pPr>
                      <a:r>
                        <a:rPr lang="en-US" sz="1600" dirty="0" smtClean="0">
                          <a:effectLst/>
                          <a:latin typeface="Tw Cen MT" panose="020B0602020104020603" pitchFamily="34" charset="0"/>
                          <a:ea typeface="Calibri" panose="020F0502020204030204" pitchFamily="34" charset="0"/>
                          <a:cs typeface="Times New Roman" panose="02020603050405020304" pitchFamily="18" charset="0"/>
                        </a:rPr>
                        <a:t>Workshop </a:t>
                      </a:r>
                      <a:r>
                        <a:rPr lang="en-US" sz="1600" dirty="0">
                          <a:effectLst/>
                          <a:latin typeface="Tw Cen MT" panose="020B0602020104020603" pitchFamily="34" charset="0"/>
                          <a:ea typeface="Calibri" panose="020F0502020204030204" pitchFamily="34" charset="0"/>
                          <a:cs typeface="Times New Roman" panose="02020603050405020304" pitchFamily="18" charset="0"/>
                        </a:rPr>
                        <a:t>were attended by </a:t>
                      </a:r>
                      <a:r>
                        <a:rPr lang="en-US" sz="1600" dirty="0">
                          <a:effectLst/>
                          <a:latin typeface="Tw Cen MT" panose="020B0602020104020603" pitchFamily="34" charset="0"/>
                          <a:ea typeface="Times New Roman" panose="02020603050405020304" pitchFamily="18" charset="0"/>
                          <a:cs typeface="Times New Roman" panose="02020603050405020304" pitchFamily="18" charset="0"/>
                        </a:rPr>
                        <a:t>162 departments (48 </a:t>
                      </a:r>
                      <a:r>
                        <a:rPr lang="en-US" sz="1600" dirty="0" smtClean="0">
                          <a:effectLst/>
                          <a:latin typeface="Tw Cen MT" panose="020B0602020104020603" pitchFamily="34" charset="0"/>
                          <a:ea typeface="Times New Roman" panose="02020603050405020304" pitchFamily="18" charset="0"/>
                          <a:cs typeface="Times New Roman" panose="02020603050405020304" pitchFamily="18" charset="0"/>
                        </a:rPr>
                        <a:t>national </a:t>
                      </a:r>
                      <a:r>
                        <a:rPr lang="en-US" sz="1600" dirty="0">
                          <a:effectLst/>
                          <a:latin typeface="Tw Cen MT" panose="020B0602020104020603" pitchFamily="34" charset="0"/>
                          <a:ea typeface="Times New Roman" panose="02020603050405020304" pitchFamily="18" charset="0"/>
                          <a:cs typeface="Times New Roman" panose="02020603050405020304" pitchFamily="18" charset="0"/>
                        </a:rPr>
                        <a:t>and 114 </a:t>
                      </a:r>
                      <a:r>
                        <a:rPr lang="en-US" sz="1600" dirty="0" smtClean="0">
                          <a:effectLst/>
                          <a:latin typeface="Tw Cen MT" panose="020B0602020104020603" pitchFamily="34" charset="0"/>
                          <a:ea typeface="Times New Roman" panose="02020603050405020304" pitchFamily="18" charset="0"/>
                          <a:cs typeface="Times New Roman" panose="02020603050405020304" pitchFamily="18" charset="0"/>
                        </a:rPr>
                        <a:t>provincial </a:t>
                      </a:r>
                      <a:r>
                        <a:rPr lang="en-US" sz="1600" dirty="0">
                          <a:effectLst/>
                          <a:latin typeface="Tw Cen MT" panose="020B0602020104020603" pitchFamily="34" charset="0"/>
                          <a:ea typeface="Times New Roman" panose="02020603050405020304" pitchFamily="18" charset="0"/>
                          <a:cs typeface="Times New Roman" panose="02020603050405020304" pitchFamily="18" charset="0"/>
                        </a:rPr>
                        <a:t>d</a:t>
                      </a:r>
                      <a:r>
                        <a:rPr lang="en-US" sz="1600" dirty="0" smtClean="0">
                          <a:effectLst/>
                          <a:latin typeface="Tw Cen MT" panose="020B0602020104020603" pitchFamily="34" charset="0"/>
                          <a:ea typeface="Times New Roman" panose="02020603050405020304" pitchFamily="18" charset="0"/>
                          <a:cs typeface="Times New Roman" panose="02020603050405020304" pitchFamily="18" charset="0"/>
                        </a:rPr>
                        <a:t>epartments</a:t>
                      </a:r>
                      <a:r>
                        <a:rPr lang="en-US" sz="1600" dirty="0">
                          <a:effectLst/>
                          <a:latin typeface="Tw Cen MT" panose="020B0602020104020603" pitchFamily="34" charset="0"/>
                          <a:ea typeface="Times New Roman" panose="02020603050405020304" pitchFamily="18" charset="0"/>
                          <a:cs typeface="Times New Roman" panose="02020603050405020304" pitchFamily="18" charset="0"/>
                        </a:rPr>
                        <a:t>) </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114300" marR="114300" marT="0" marB="0">
                    <a:solidFill>
                      <a:schemeClr val="bg1"/>
                    </a:solidFill>
                  </a:tcPr>
                </a:tc>
              </a:tr>
              <a:tr h="256782">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ZA" sz="1600" b="1" kern="1200" dirty="0" smtClean="0">
                          <a:solidFill>
                            <a:schemeClr val="tx1"/>
                          </a:solidFill>
                          <a:latin typeface="Tw Cen MT" pitchFamily="34" charset="0"/>
                          <a:ea typeface="+mn-ea"/>
                          <a:cs typeface="+mn-cs"/>
                        </a:rPr>
                        <a:t>3</a:t>
                      </a:r>
                      <a:r>
                        <a:rPr kumimoji="0" lang="en-ZA" sz="1600" b="1" kern="1200" baseline="30000" dirty="0" smtClean="0">
                          <a:solidFill>
                            <a:schemeClr val="tx1"/>
                          </a:solidFill>
                          <a:latin typeface="Tw Cen MT" pitchFamily="34" charset="0"/>
                          <a:ea typeface="+mn-ea"/>
                          <a:cs typeface="+mn-cs"/>
                        </a:rPr>
                        <a:t>rd</a:t>
                      </a:r>
                      <a:r>
                        <a:rPr kumimoji="0" lang="en-ZA" sz="1600" b="1" kern="1200" dirty="0" smtClean="0">
                          <a:solidFill>
                            <a:schemeClr val="tx1"/>
                          </a:solidFill>
                          <a:latin typeface="Tw Cen MT" pitchFamily="34" charset="0"/>
                          <a:ea typeface="+mn-ea"/>
                          <a:cs typeface="+mn-cs"/>
                        </a:rPr>
                        <a:t> </a:t>
                      </a:r>
                      <a:r>
                        <a:rPr lang="en-ZA" sz="1600" b="1" dirty="0" smtClean="0">
                          <a:solidFill>
                            <a:schemeClr val="tx1"/>
                          </a:solidFill>
                          <a:latin typeface="Tw Cen MT" pitchFamily="34" charset="0"/>
                          <a:ea typeface="Times New Roman"/>
                          <a:cs typeface="Arial" pitchFamily="34" charset="0"/>
                        </a:rPr>
                        <a:t>Quarter</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Target (3)</a:t>
                      </a:r>
                      <a:endParaRPr kumimoji="0" lang="en-ZA" sz="1600" b="1" kern="1200" dirty="0" smtClean="0">
                        <a:solidFill>
                          <a:schemeClr val="tx1"/>
                        </a:solidFill>
                        <a:latin typeface="Tw Cen MT" pitchFamily="34" charset="0"/>
                        <a:ea typeface="+mn-ea"/>
                        <a:cs typeface="+mn-cs"/>
                      </a:endParaRPr>
                    </a:p>
                  </a:txBody>
                  <a:tcPr marL="68580" marR="68580" marT="0" marB="0">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r>
              <a:tr h="92385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Workshops conducted with departments to support the implementation of the ICT cost management Guidelines</a:t>
                      </a:r>
                      <a:endParaRPr kumimoji="0" lang="en-ZA" sz="1600" kern="1200" dirty="0" smtClean="0">
                        <a:solidFill>
                          <a:schemeClr val="tx1"/>
                        </a:solidFill>
                        <a:latin typeface="Tw Cen MT" pitchFamily="34" charset="0"/>
                        <a:ea typeface="+mn-ea"/>
                        <a:cs typeface="+mn-cs"/>
                      </a:endParaRPr>
                    </a:p>
                  </a:txBody>
                  <a:tcPr marL="68580" marR="68580" marT="0" marB="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Workshop was held on 28 November2016 to guide the departments on the implementation of the new transversal contracts for IT desktops, laptops, mobile devices and IT Peripherals</a:t>
                      </a:r>
                    </a:p>
                    <a:p>
                      <a:endParaRPr lang="en-ZA" sz="1600" b="0" dirty="0">
                        <a:solidFill>
                          <a:schemeClr val="bg1"/>
                        </a:solidFill>
                        <a:effectLst/>
                        <a:latin typeface="Tw Cen MT" pitchFamily="34" charset="0"/>
                        <a:ea typeface="Calibri"/>
                        <a:cs typeface="Arial" pitchFamily="34" charset="0"/>
                      </a:endParaRPr>
                    </a:p>
                  </a:txBody>
                  <a:tcPr marL="68580" marR="68580" marT="0" marB="0">
                    <a:solidFill>
                      <a:schemeClr val="bg1"/>
                    </a:solidFill>
                  </a:tcPr>
                </a:tc>
              </a:tr>
            </a:tbl>
          </a:graphicData>
        </a:graphic>
      </p:graphicFrame>
      <p:sp>
        <p:nvSpPr>
          <p:cNvPr id="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36</a:t>
            </a:fld>
            <a:endParaRPr lang="en-US" sz="1400" b="0" dirty="0"/>
          </a:p>
        </p:txBody>
      </p:sp>
      <p:sp>
        <p:nvSpPr>
          <p:cNvPr id="6" name="Title 1"/>
          <p:cNvSpPr>
            <a:spLocks noGrp="1"/>
          </p:cNvSpPr>
          <p:nvPr>
            <p:ph type="title"/>
          </p:nvPr>
        </p:nvSpPr>
        <p:spPr>
          <a:xfrm>
            <a:off x="971600" y="0"/>
            <a:ext cx="8172400" cy="908794"/>
          </a:xfrm>
        </p:spPr>
        <p:txBody>
          <a:bodyPr>
            <a:normAutofit/>
          </a:bodyPr>
          <a:lstStyle/>
          <a:p>
            <a:pPr algn="ctr"/>
            <a:r>
              <a:rPr lang="en-ZA" sz="2400" b="1" dirty="0" smtClean="0">
                <a:solidFill>
                  <a:schemeClr val="accent5">
                    <a:lumMod val="60000"/>
                    <a:lumOff val="40000"/>
                  </a:schemeClr>
                </a:solidFill>
              </a:rPr>
              <a:t>PROGRAMME 4: GCIO (4)</a:t>
            </a:r>
            <a:br>
              <a:rPr lang="en-ZA" sz="2400" b="1" dirty="0" smtClean="0">
                <a:solidFill>
                  <a:schemeClr val="accent5">
                    <a:lumMod val="60000"/>
                    <a:lumOff val="40000"/>
                  </a:schemeClr>
                </a:solidFill>
              </a:rPr>
            </a:br>
            <a:r>
              <a:rPr lang="en-ZA" sz="2400" b="1" dirty="0">
                <a:solidFill>
                  <a:schemeClr val="accent4">
                    <a:lumMod val="75000"/>
                  </a:schemeClr>
                </a:solidFill>
              </a:rPr>
              <a:t>2</a:t>
            </a:r>
            <a:r>
              <a:rPr lang="en-ZA" sz="2400" b="1" baseline="30000" dirty="0">
                <a:solidFill>
                  <a:schemeClr val="accent4">
                    <a:lumMod val="75000"/>
                  </a:schemeClr>
                </a:solidFill>
              </a:rPr>
              <a:t>ND</a:t>
            </a:r>
            <a:r>
              <a:rPr lang="en-ZA" sz="2400" b="1" dirty="0">
                <a:solidFill>
                  <a:schemeClr val="accent4">
                    <a:lumMod val="75000"/>
                  </a:schemeClr>
                </a:solidFill>
              </a:rPr>
              <a:t> &amp; 3</a:t>
            </a:r>
            <a:r>
              <a:rPr lang="en-ZA" sz="2400" b="1" baseline="30000" dirty="0">
                <a:solidFill>
                  <a:schemeClr val="accent4">
                    <a:lumMod val="75000"/>
                  </a:schemeClr>
                </a:solidFill>
              </a:rPr>
              <a:t>RD</a:t>
            </a:r>
            <a:r>
              <a:rPr lang="en-ZA" sz="2400" b="1" dirty="0">
                <a:solidFill>
                  <a:schemeClr val="accent4">
                    <a:lumMod val="75000"/>
                  </a:schemeClr>
                </a:solidFill>
              </a:rPr>
              <a:t>  QUARTER TARGETS ACHIEVED</a:t>
            </a:r>
            <a:endParaRPr lang="en-ZA" sz="2400" b="1" dirty="0"/>
          </a:p>
        </p:txBody>
      </p:sp>
    </p:spTree>
    <p:extLst>
      <p:ext uri="{BB962C8B-B14F-4D97-AF65-F5344CB8AC3E}">
        <p14:creationId xmlns:p14="http://schemas.microsoft.com/office/powerpoint/2010/main" xmlns="" val="31748568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0"/>
          <p:cNvGraphicFramePr>
            <a:graphicFrameLocks/>
          </p:cNvGraphicFramePr>
          <p:nvPr>
            <p:extLst>
              <p:ext uri="{D42A27DB-BD31-4B8C-83A1-F6EECF244321}">
                <p14:modId xmlns:p14="http://schemas.microsoft.com/office/powerpoint/2010/main" xmlns="" val="3800653579"/>
              </p:ext>
            </p:extLst>
          </p:nvPr>
        </p:nvGraphicFramePr>
        <p:xfrm>
          <a:off x="1043608" y="1196752"/>
          <a:ext cx="7920880" cy="4018442"/>
        </p:xfrm>
        <a:graphic>
          <a:graphicData uri="http://schemas.openxmlformats.org/drawingml/2006/table">
            <a:tbl>
              <a:tblPr firstRow="1" bandRow="1">
                <a:tableStyleId>{5940675A-B579-460E-94D1-54222C63F5DA}</a:tableStyleId>
              </a:tblPr>
              <a:tblGrid>
                <a:gridCol w="2448272"/>
                <a:gridCol w="5472608"/>
              </a:tblGrid>
              <a:tr h="4032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tx1"/>
                          </a:solidFill>
                          <a:effectLst/>
                          <a:latin typeface="Tw Cen MT" panose="020B0602020104020603" pitchFamily="34" charset="0"/>
                          <a:ea typeface="+mn-ea"/>
                          <a:cs typeface="+mn-cs"/>
                        </a:rPr>
                        <a:t>Issue the ICT security guidelines and provide support to all national and provincial departments on the implementation of the Guidelines</a:t>
                      </a:r>
                      <a:endParaRPr lang="en-ZA" sz="1600" b="0" dirty="0">
                        <a:latin typeface="Tw Cen MT" pitchFamily="34" charset="0"/>
                        <a:cs typeface="Arial" pitchFamily="34" charset="0"/>
                      </a:endParaRPr>
                    </a:p>
                  </a:txBody>
                  <a:tcPr>
                    <a:solidFill>
                      <a:schemeClr val="accent2">
                        <a:lumMod val="40000"/>
                        <a:lumOff val="60000"/>
                      </a:schemeClr>
                    </a:solidFill>
                  </a:tcPr>
                </a:tc>
              </a:tr>
              <a:tr h="254104">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dirty="0" smtClean="0">
                          <a:solidFill>
                            <a:schemeClr val="tx1"/>
                          </a:solidFill>
                          <a:latin typeface="Tw Cen MT" pitchFamily="34" charset="0"/>
                          <a:ea typeface="Times New Roman"/>
                          <a:cs typeface="Arial" pitchFamily="34" charset="0"/>
                        </a:rPr>
                        <a:t>2</a:t>
                      </a:r>
                      <a:r>
                        <a:rPr lang="en-ZA" sz="1600" b="1" baseline="30000" dirty="0" smtClean="0">
                          <a:solidFill>
                            <a:schemeClr val="tx1"/>
                          </a:solidFill>
                          <a:latin typeface="Tw Cen MT" pitchFamily="34" charset="0"/>
                          <a:ea typeface="Times New Roman"/>
                          <a:cs typeface="Arial" pitchFamily="34" charset="0"/>
                        </a:rPr>
                        <a:t>nd</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Target (4)</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r>
              <a:tr h="1325667">
                <a:tc>
                  <a:txBody>
                    <a:bodyPr/>
                    <a:lstStyle/>
                    <a:p>
                      <a:pPr>
                        <a:lnSpc>
                          <a:spcPct val="115000"/>
                        </a:lnSpc>
                        <a:spcAft>
                          <a:spcPts val="0"/>
                        </a:spcAft>
                      </a:pPr>
                      <a:r>
                        <a:rPr kumimoji="0" lang="en-ZA" sz="1600" kern="1200" dirty="0" smtClean="0">
                          <a:solidFill>
                            <a:schemeClr val="tx1"/>
                          </a:solidFill>
                          <a:effectLst/>
                          <a:latin typeface="Tw Cen MT" panose="020B0602020104020603" pitchFamily="34" charset="0"/>
                          <a:ea typeface="+mn-ea"/>
                          <a:cs typeface="+mn-cs"/>
                        </a:rPr>
                        <a:t>Workshops convened  to support departments with the implementation of the Guidelines </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marL="0" lvl="0" indent="0" algn="l">
                        <a:lnSpc>
                          <a:spcPct val="115000"/>
                        </a:lnSpc>
                        <a:spcAft>
                          <a:spcPts val="0"/>
                        </a:spcAft>
                        <a:buFont typeface="Arial" panose="020B0604020202020204" pitchFamily="34" charset="0"/>
                        <a:buNone/>
                      </a:pPr>
                      <a:r>
                        <a:rPr lang="en-US" sz="1600" dirty="0" smtClean="0">
                          <a:effectLst/>
                          <a:latin typeface="Tw Cen MT" panose="020B0602020104020603" pitchFamily="34" charset="0"/>
                          <a:ea typeface="Calibri" panose="020F0502020204030204" pitchFamily="34" charset="0"/>
                          <a:cs typeface="Times New Roman" panose="02020603050405020304" pitchFamily="18" charset="0"/>
                        </a:rPr>
                        <a:t>A Workshop </a:t>
                      </a:r>
                      <a:r>
                        <a:rPr lang="en-US" sz="1600" dirty="0">
                          <a:effectLst/>
                          <a:latin typeface="Tw Cen MT" panose="020B0602020104020603" pitchFamily="34" charset="0"/>
                          <a:ea typeface="Calibri" panose="020F0502020204030204" pitchFamily="34" charset="0"/>
                          <a:cs typeface="Times New Roman" panose="02020603050405020304" pitchFamily="18" charset="0"/>
                        </a:rPr>
                        <a:t>was convened to support departments with the implementation of the </a:t>
                      </a:r>
                      <a:r>
                        <a:rPr lang="en-US" sz="1600" dirty="0" smtClean="0">
                          <a:effectLst/>
                          <a:latin typeface="Tw Cen MT" panose="020B0602020104020603" pitchFamily="34" charset="0"/>
                          <a:ea typeface="Calibri" panose="020F0502020204030204" pitchFamily="34" charset="0"/>
                          <a:cs typeface="Times New Roman" panose="02020603050405020304" pitchFamily="18" charset="0"/>
                        </a:rPr>
                        <a:t>Guidelines.</a:t>
                      </a:r>
                      <a:r>
                        <a:rPr lang="en-US" sz="1600" baseline="0" dirty="0" smtClean="0">
                          <a:effectLst/>
                          <a:latin typeface="Tw Cen MT" panose="020B0602020104020603" pitchFamily="34" charset="0"/>
                          <a:ea typeface="Calibri" panose="020F0502020204030204" pitchFamily="34" charset="0"/>
                          <a:cs typeface="Times New Roman" panose="02020603050405020304" pitchFamily="18" charset="0"/>
                        </a:rPr>
                        <a:t> </a:t>
                      </a:r>
                      <a:r>
                        <a:rPr lang="en-US" sz="1600" dirty="0" smtClean="0">
                          <a:effectLst/>
                          <a:latin typeface="Tw Cen MT" panose="020B0602020104020603" pitchFamily="34" charset="0"/>
                          <a:ea typeface="Calibri" panose="020F0502020204030204" pitchFamily="34" charset="0"/>
                          <a:cs typeface="Times New Roman" panose="02020603050405020304" pitchFamily="18" charset="0"/>
                        </a:rPr>
                        <a:t>The Workshop </a:t>
                      </a:r>
                      <a:r>
                        <a:rPr lang="en-US" sz="1600" dirty="0">
                          <a:effectLst/>
                          <a:latin typeface="Tw Cen MT" panose="020B0602020104020603" pitchFamily="34" charset="0"/>
                          <a:ea typeface="Calibri" panose="020F0502020204030204" pitchFamily="34" charset="0"/>
                          <a:cs typeface="Times New Roman" panose="02020603050405020304" pitchFamily="18" charset="0"/>
                        </a:rPr>
                        <a:t>was attended by </a:t>
                      </a:r>
                      <a:r>
                        <a:rPr lang="en-US" sz="1600" dirty="0">
                          <a:effectLst/>
                          <a:latin typeface="Tw Cen MT" panose="020B0602020104020603" pitchFamily="34" charset="0"/>
                          <a:ea typeface="Times New Roman" panose="02020603050405020304" pitchFamily="18" charset="0"/>
                          <a:cs typeface="Times New Roman" panose="02020603050405020304" pitchFamily="18" charset="0"/>
                        </a:rPr>
                        <a:t>162 departments (48 </a:t>
                      </a:r>
                      <a:r>
                        <a:rPr lang="en-US" sz="1600" dirty="0" smtClean="0">
                          <a:effectLst/>
                          <a:latin typeface="Tw Cen MT" panose="020B0602020104020603" pitchFamily="34" charset="0"/>
                          <a:ea typeface="Times New Roman" panose="02020603050405020304" pitchFamily="18" charset="0"/>
                          <a:cs typeface="Times New Roman" panose="02020603050405020304" pitchFamily="18" charset="0"/>
                        </a:rPr>
                        <a:t>national </a:t>
                      </a:r>
                      <a:r>
                        <a:rPr lang="en-US" sz="1600" dirty="0">
                          <a:effectLst/>
                          <a:latin typeface="Tw Cen MT" panose="020B0602020104020603" pitchFamily="34" charset="0"/>
                          <a:ea typeface="Times New Roman" panose="02020603050405020304" pitchFamily="18" charset="0"/>
                          <a:cs typeface="Times New Roman" panose="02020603050405020304" pitchFamily="18" charset="0"/>
                        </a:rPr>
                        <a:t>and 114 </a:t>
                      </a:r>
                      <a:r>
                        <a:rPr lang="en-US" sz="1600" dirty="0" smtClean="0">
                          <a:effectLst/>
                          <a:latin typeface="Tw Cen MT" panose="020B0602020104020603" pitchFamily="34" charset="0"/>
                          <a:ea typeface="Times New Roman" panose="02020603050405020304" pitchFamily="18" charset="0"/>
                          <a:cs typeface="Times New Roman" panose="02020603050405020304" pitchFamily="18" charset="0"/>
                        </a:rPr>
                        <a:t>provincial </a:t>
                      </a:r>
                      <a:r>
                        <a:rPr lang="en-US" sz="1600" dirty="0">
                          <a:effectLst/>
                          <a:latin typeface="Tw Cen MT" panose="020B0602020104020603" pitchFamily="34" charset="0"/>
                          <a:ea typeface="Times New Roman" panose="02020603050405020304" pitchFamily="18" charset="0"/>
                          <a:cs typeface="Times New Roman" panose="02020603050405020304" pitchFamily="18" charset="0"/>
                        </a:rPr>
                        <a:t>d</a:t>
                      </a:r>
                      <a:r>
                        <a:rPr lang="en-US" sz="1600" dirty="0" smtClean="0">
                          <a:effectLst/>
                          <a:latin typeface="Tw Cen MT" panose="020B0602020104020603" pitchFamily="34" charset="0"/>
                          <a:ea typeface="Times New Roman" panose="02020603050405020304" pitchFamily="18" charset="0"/>
                          <a:cs typeface="Times New Roman" panose="02020603050405020304" pitchFamily="18" charset="0"/>
                        </a:rPr>
                        <a:t>epartments</a:t>
                      </a:r>
                      <a:r>
                        <a:rPr lang="en-US" sz="1600" dirty="0">
                          <a:effectLst/>
                          <a:latin typeface="Tw Cen MT" panose="020B0602020104020603" pitchFamily="34" charset="0"/>
                          <a:ea typeface="Times New Roman" panose="02020603050405020304" pitchFamily="18" charset="0"/>
                          <a:cs typeface="Times New Roman" panose="02020603050405020304" pitchFamily="18" charset="0"/>
                        </a:rPr>
                        <a:t>) </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114300" marR="114300" marT="0" marB="0">
                    <a:solidFill>
                      <a:schemeClr val="bg1"/>
                    </a:solidFill>
                  </a:tcPr>
                </a:tc>
              </a:tr>
              <a:tr h="263732">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3</a:t>
                      </a:r>
                      <a:r>
                        <a:rPr lang="en-ZA" sz="1600" b="1" baseline="30000" dirty="0" smtClean="0">
                          <a:solidFill>
                            <a:schemeClr val="tx1"/>
                          </a:solidFill>
                          <a:latin typeface="Tw Cen MT" pitchFamily="34" charset="0"/>
                          <a:ea typeface="Times New Roman"/>
                          <a:cs typeface="Arial" pitchFamily="34" charset="0"/>
                        </a:rPr>
                        <a:t>rd</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Target (4)</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r>
              <a:tr h="1325667">
                <a:tc>
                  <a:txBody>
                    <a:bodyPr/>
                    <a:lstStyle/>
                    <a:p>
                      <a:pPr>
                        <a:lnSpc>
                          <a:spcPct val="115000"/>
                        </a:lnSpc>
                        <a:spcAft>
                          <a:spcPts val="0"/>
                        </a:spcAft>
                      </a:pPr>
                      <a:r>
                        <a:rPr kumimoji="0" lang="en-ZA" sz="1600" kern="1200" dirty="0" smtClean="0">
                          <a:solidFill>
                            <a:schemeClr val="tx1"/>
                          </a:solidFill>
                          <a:effectLst/>
                          <a:latin typeface="Tw Cen MT" panose="020B0602020104020603" pitchFamily="34" charset="0"/>
                          <a:ea typeface="+mn-ea"/>
                          <a:cs typeface="+mn-cs"/>
                        </a:rPr>
                        <a:t>Workshops convened  to support departments with the implementation of the Guidelines</a:t>
                      </a:r>
                      <a:endParaRPr lang="en-ZA" sz="1600" b="1" dirty="0">
                        <a:effectLst/>
                        <a:latin typeface="Tw Cen MT" pitchFamily="34" charset="0"/>
                        <a:ea typeface="Calibri"/>
                        <a:cs typeface="Arial" pitchFamily="34" charset="0"/>
                      </a:endParaRPr>
                    </a:p>
                  </a:txBody>
                  <a:tcPr marL="68580" marR="68580" marT="0" marB="0">
                    <a:solidFill>
                      <a:schemeClr val="bg1"/>
                    </a:solidFill>
                  </a:tcPr>
                </a:tc>
                <a:tc>
                  <a:txBody>
                    <a:bodyPr/>
                    <a:lstStyle/>
                    <a:p>
                      <a:r>
                        <a:rPr kumimoji="0" lang="en-ZA" sz="1600" kern="1200" dirty="0" smtClean="0">
                          <a:solidFill>
                            <a:schemeClr val="tx1"/>
                          </a:solidFill>
                          <a:effectLst/>
                          <a:latin typeface="Tw Cen MT" panose="020B0602020104020603" pitchFamily="34" charset="0"/>
                          <a:ea typeface="+mn-ea"/>
                          <a:cs typeface="+mn-cs"/>
                        </a:rPr>
                        <a:t>A Workshop on ICT Security Access and Incident Management Sub-guidelines was held on 9 November 2016</a:t>
                      </a:r>
                      <a:endParaRPr lang="en-ZA" sz="1600" b="1" dirty="0">
                        <a:solidFill>
                          <a:schemeClr val="bg1"/>
                        </a:solidFill>
                        <a:effectLst/>
                        <a:latin typeface="Tw Cen MT" pitchFamily="34" charset="0"/>
                        <a:ea typeface="Calibri"/>
                        <a:cs typeface="Arial" pitchFamily="34" charset="0"/>
                      </a:endParaRPr>
                    </a:p>
                  </a:txBody>
                  <a:tcPr marL="68580" marR="68580" marT="0" marB="0">
                    <a:solidFill>
                      <a:schemeClr val="bg1"/>
                    </a:solidFill>
                  </a:tcPr>
                </a:tc>
              </a:tr>
            </a:tbl>
          </a:graphicData>
        </a:graphic>
      </p:graphicFrame>
      <p:sp>
        <p:nvSpPr>
          <p:cNvPr id="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37</a:t>
            </a:fld>
            <a:endParaRPr lang="en-US" sz="1400" b="0" dirty="0"/>
          </a:p>
        </p:txBody>
      </p:sp>
      <p:sp>
        <p:nvSpPr>
          <p:cNvPr id="6" name="Title 1"/>
          <p:cNvSpPr>
            <a:spLocks noGrp="1"/>
          </p:cNvSpPr>
          <p:nvPr>
            <p:ph type="title"/>
          </p:nvPr>
        </p:nvSpPr>
        <p:spPr>
          <a:xfrm>
            <a:off x="971600" y="0"/>
            <a:ext cx="8172400" cy="908794"/>
          </a:xfrm>
        </p:spPr>
        <p:txBody>
          <a:bodyPr>
            <a:normAutofit/>
          </a:bodyPr>
          <a:lstStyle/>
          <a:p>
            <a:pPr algn="ctr"/>
            <a:r>
              <a:rPr lang="en-ZA" sz="2400" b="1" dirty="0" smtClean="0">
                <a:solidFill>
                  <a:schemeClr val="accent5">
                    <a:lumMod val="60000"/>
                    <a:lumOff val="40000"/>
                  </a:schemeClr>
                </a:solidFill>
              </a:rPr>
              <a:t>PROGRAMME 4: GCIO (5)</a:t>
            </a:r>
            <a:br>
              <a:rPr lang="en-ZA" sz="2400" b="1" dirty="0" smtClean="0">
                <a:solidFill>
                  <a:schemeClr val="accent5">
                    <a:lumMod val="60000"/>
                    <a:lumOff val="40000"/>
                  </a:schemeClr>
                </a:solidFill>
              </a:rPr>
            </a:br>
            <a:r>
              <a:rPr lang="en-ZA" sz="2400" b="1" dirty="0">
                <a:solidFill>
                  <a:schemeClr val="accent4">
                    <a:lumMod val="75000"/>
                  </a:schemeClr>
                </a:solidFill>
              </a:rPr>
              <a:t>2</a:t>
            </a:r>
            <a:r>
              <a:rPr lang="en-ZA" sz="2400" b="1" baseline="30000" dirty="0">
                <a:solidFill>
                  <a:schemeClr val="accent4">
                    <a:lumMod val="75000"/>
                  </a:schemeClr>
                </a:solidFill>
              </a:rPr>
              <a:t>ND</a:t>
            </a:r>
            <a:r>
              <a:rPr lang="en-ZA" sz="2400" b="1" dirty="0">
                <a:solidFill>
                  <a:schemeClr val="accent4">
                    <a:lumMod val="75000"/>
                  </a:schemeClr>
                </a:solidFill>
              </a:rPr>
              <a:t> &amp; 3</a:t>
            </a:r>
            <a:r>
              <a:rPr lang="en-ZA" sz="2400" b="1" baseline="30000" dirty="0">
                <a:solidFill>
                  <a:schemeClr val="accent4">
                    <a:lumMod val="75000"/>
                  </a:schemeClr>
                </a:solidFill>
              </a:rPr>
              <a:t>RD</a:t>
            </a:r>
            <a:r>
              <a:rPr lang="en-ZA" sz="2400" b="1" dirty="0">
                <a:solidFill>
                  <a:schemeClr val="accent4">
                    <a:lumMod val="75000"/>
                  </a:schemeClr>
                </a:solidFill>
              </a:rPr>
              <a:t>  QUARTER TARGETS ACHIEVED</a:t>
            </a:r>
            <a:endParaRPr lang="en-ZA" sz="2400" b="1" dirty="0"/>
          </a:p>
        </p:txBody>
      </p:sp>
    </p:spTree>
    <p:extLst>
      <p:ext uri="{BB962C8B-B14F-4D97-AF65-F5344CB8AC3E}">
        <p14:creationId xmlns:p14="http://schemas.microsoft.com/office/powerpoint/2010/main" xmlns="" val="26041822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0"/>
            <a:ext cx="8172400" cy="1097360"/>
          </a:xfrm>
        </p:spPr>
        <p:txBody>
          <a:bodyPr>
            <a:noAutofit/>
          </a:bodyPr>
          <a:lstStyle/>
          <a:p>
            <a:pPr algn="ctr"/>
            <a:r>
              <a:rPr lang="en-ZA" sz="2400" b="1" dirty="0" smtClean="0">
                <a:solidFill>
                  <a:schemeClr val="accent5">
                    <a:lumMod val="60000"/>
                    <a:lumOff val="40000"/>
                  </a:schemeClr>
                </a:solidFill>
              </a:rPr>
              <a:t>PROGRAMME 5: SERVICE DELIVERY </a:t>
            </a:r>
            <a:br>
              <a:rPr lang="en-ZA" sz="2400" b="1" dirty="0" smtClean="0">
                <a:solidFill>
                  <a:schemeClr val="accent5">
                    <a:lumMod val="60000"/>
                    <a:lumOff val="40000"/>
                  </a:schemeClr>
                </a:solidFill>
              </a:rPr>
            </a:br>
            <a:r>
              <a:rPr lang="en-ZA" sz="2400" b="1" dirty="0" smtClean="0">
                <a:solidFill>
                  <a:schemeClr val="accent5">
                    <a:lumMod val="60000"/>
                    <a:lumOff val="40000"/>
                  </a:schemeClr>
                </a:solidFill>
              </a:rPr>
              <a:t>SUPPORT (SDS) (1)</a:t>
            </a:r>
            <a:br>
              <a:rPr lang="en-ZA" sz="2400" b="1" dirty="0" smtClean="0">
                <a:solidFill>
                  <a:schemeClr val="accent5">
                    <a:lumMod val="60000"/>
                    <a:lumOff val="40000"/>
                  </a:schemeClr>
                </a:solidFill>
              </a:rPr>
            </a:br>
            <a:r>
              <a:rPr lang="en-ZA" sz="2400" b="1" dirty="0">
                <a:solidFill>
                  <a:schemeClr val="accent5"/>
                </a:solidFill>
              </a:rPr>
              <a:t>OVERALL </a:t>
            </a:r>
            <a:r>
              <a:rPr lang="en-ZA" sz="2400" b="1" dirty="0" smtClean="0">
                <a:solidFill>
                  <a:schemeClr val="accent5"/>
                </a:solidFill>
              </a:rPr>
              <a:t>PERFORMANCE</a:t>
            </a:r>
            <a:endParaRPr lang="en-ZA" sz="2400" b="1" dirty="0">
              <a:solidFill>
                <a:schemeClr val="accent5"/>
              </a:solidFill>
            </a:endParaRPr>
          </a:p>
        </p:txBody>
      </p:sp>
      <p:sp>
        <p:nvSpPr>
          <p:cNvPr id="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38</a:t>
            </a:fld>
            <a:endParaRPr lang="en-US" sz="1400" b="0" dirty="0"/>
          </a:p>
        </p:txBody>
      </p:sp>
      <p:graphicFrame>
        <p:nvGraphicFramePr>
          <p:cNvPr id="9" name="Chart 8"/>
          <p:cNvGraphicFramePr/>
          <p:nvPr>
            <p:extLst>
              <p:ext uri="{D42A27DB-BD31-4B8C-83A1-F6EECF244321}">
                <p14:modId xmlns:p14="http://schemas.microsoft.com/office/powerpoint/2010/main" xmlns="" val="514937869"/>
              </p:ext>
            </p:extLst>
          </p:nvPr>
        </p:nvGraphicFramePr>
        <p:xfrm>
          <a:off x="971600" y="1196752"/>
          <a:ext cx="3960440"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p:nvPr>
            <p:extLst>
              <p:ext uri="{D42A27DB-BD31-4B8C-83A1-F6EECF244321}">
                <p14:modId xmlns:p14="http://schemas.microsoft.com/office/powerpoint/2010/main" xmlns="" val="1282845052"/>
              </p:ext>
            </p:extLst>
          </p:nvPr>
        </p:nvGraphicFramePr>
        <p:xfrm>
          <a:off x="5203709" y="1131842"/>
          <a:ext cx="3960440" cy="406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16632"/>
            <a:ext cx="8172400" cy="792162"/>
          </a:xfrm>
        </p:spPr>
        <p:txBody>
          <a:bodyPr>
            <a:noAutofit/>
          </a:bodyPr>
          <a:lstStyle/>
          <a:p>
            <a:pPr algn="ctr"/>
            <a:r>
              <a:rPr lang="en-ZA" sz="2400" b="1" dirty="0">
                <a:solidFill>
                  <a:schemeClr val="accent5">
                    <a:lumMod val="60000"/>
                    <a:lumOff val="40000"/>
                  </a:schemeClr>
                </a:solidFill>
              </a:rPr>
              <a:t>PROGRAMME 5: </a:t>
            </a:r>
            <a:r>
              <a:rPr lang="en-ZA" sz="2400" b="1" dirty="0" smtClean="0">
                <a:solidFill>
                  <a:schemeClr val="accent5">
                    <a:lumMod val="60000"/>
                    <a:lumOff val="40000"/>
                  </a:schemeClr>
                </a:solidFill>
              </a:rPr>
              <a:t>SDS (2)</a:t>
            </a:r>
            <a:br>
              <a:rPr lang="en-ZA" sz="2400" b="1" dirty="0" smtClean="0">
                <a:solidFill>
                  <a:schemeClr val="accent5">
                    <a:lumMod val="60000"/>
                    <a:lumOff val="40000"/>
                  </a:schemeClr>
                </a:solidFill>
              </a:rPr>
            </a:br>
            <a:r>
              <a:rPr lang="en-ZA" sz="2400" b="1" dirty="0">
                <a:solidFill>
                  <a:schemeClr val="accent4">
                    <a:lumMod val="75000"/>
                  </a:schemeClr>
                </a:solidFill>
              </a:rPr>
              <a:t>2</a:t>
            </a:r>
            <a:r>
              <a:rPr lang="en-ZA" sz="2400" b="1" baseline="30000" dirty="0">
                <a:solidFill>
                  <a:schemeClr val="accent4">
                    <a:lumMod val="75000"/>
                  </a:schemeClr>
                </a:solidFill>
              </a:rPr>
              <a:t>ND</a:t>
            </a:r>
            <a:r>
              <a:rPr lang="en-ZA" sz="2400" b="1" dirty="0">
                <a:solidFill>
                  <a:schemeClr val="accent4">
                    <a:lumMod val="75000"/>
                  </a:schemeClr>
                </a:solidFill>
              </a:rPr>
              <a:t>  </a:t>
            </a:r>
            <a:r>
              <a:rPr lang="en-ZA" sz="2400" b="1" dirty="0" smtClean="0">
                <a:solidFill>
                  <a:schemeClr val="accent4">
                    <a:lumMod val="75000"/>
                  </a:schemeClr>
                </a:solidFill>
              </a:rPr>
              <a:t>&amp; 3</a:t>
            </a:r>
            <a:r>
              <a:rPr lang="en-ZA" sz="2400" b="1" baseline="30000" dirty="0" smtClean="0">
                <a:solidFill>
                  <a:schemeClr val="accent4">
                    <a:lumMod val="75000"/>
                  </a:schemeClr>
                </a:solidFill>
              </a:rPr>
              <a:t>RD</a:t>
            </a:r>
            <a:r>
              <a:rPr lang="en-ZA" sz="2400" b="1" dirty="0" smtClean="0">
                <a:solidFill>
                  <a:schemeClr val="accent4">
                    <a:lumMod val="75000"/>
                  </a:schemeClr>
                </a:solidFill>
              </a:rPr>
              <a:t> </a:t>
            </a:r>
            <a:r>
              <a:rPr lang="en-ZA" sz="2400" b="1" dirty="0">
                <a:solidFill>
                  <a:schemeClr val="accent4">
                    <a:lumMod val="75000"/>
                  </a:schemeClr>
                </a:solidFill>
              </a:rPr>
              <a:t>QUARTER </a:t>
            </a:r>
            <a:r>
              <a:rPr lang="en-ZA" sz="2400" b="1" dirty="0" smtClean="0">
                <a:solidFill>
                  <a:schemeClr val="accent4">
                    <a:lumMod val="75000"/>
                  </a:schemeClr>
                </a:solidFill>
              </a:rPr>
              <a:t>TARGETS </a:t>
            </a:r>
            <a:r>
              <a:rPr lang="en-ZA" sz="2400" b="1" dirty="0">
                <a:solidFill>
                  <a:schemeClr val="accent4">
                    <a:lumMod val="75000"/>
                  </a:schemeClr>
                </a:solidFill>
              </a:rPr>
              <a:t>ACHIEVED </a:t>
            </a:r>
            <a:endParaRPr lang="en-ZA" sz="2400" b="1"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xmlns="" val="2849196580"/>
              </p:ext>
            </p:extLst>
          </p:nvPr>
        </p:nvGraphicFramePr>
        <p:xfrm>
          <a:off x="1115616" y="1070303"/>
          <a:ext cx="7632848" cy="3389038"/>
        </p:xfrm>
        <a:graphic>
          <a:graphicData uri="http://schemas.openxmlformats.org/drawingml/2006/table">
            <a:tbl>
              <a:tblPr firstRow="1" bandRow="1">
                <a:tableStyleId>{5940675A-B579-460E-94D1-54222C63F5DA}</a:tableStyleId>
              </a:tblPr>
              <a:tblGrid>
                <a:gridCol w="2664296"/>
                <a:gridCol w="4968552"/>
              </a:tblGrid>
              <a:tr h="4271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latin typeface="Tw Cen MT" pitchFamily="34" charset="0"/>
                          <a:ea typeface="Calibri"/>
                          <a:cs typeface="Arial" pitchFamily="34" charset="0"/>
                        </a:rPr>
                        <a:t>Annual Target</a:t>
                      </a:r>
                    </a:p>
                    <a:p>
                      <a:endParaRPr lang="en-ZA" sz="12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kern="1200" dirty="0" smtClean="0">
                          <a:solidFill>
                            <a:schemeClr val="tx1"/>
                          </a:solidFill>
                          <a:effectLst/>
                          <a:latin typeface="Tw Cen MT" panose="020B0602020104020603" pitchFamily="34" charset="0"/>
                          <a:ea typeface="+mn-ea"/>
                          <a:cs typeface="+mn-cs"/>
                        </a:rPr>
                        <a:t>Support 3 prioritised departments to map Business Processes for their selected services </a:t>
                      </a:r>
                    </a:p>
                  </a:txBody>
                  <a:tcPr>
                    <a:solidFill>
                      <a:schemeClr val="accent2">
                        <a:lumMod val="40000"/>
                        <a:lumOff val="60000"/>
                      </a:schemeClr>
                    </a:solidFill>
                  </a:tcPr>
                </a:tc>
              </a:tr>
              <a:tr h="269430">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200" b="1" dirty="0" smtClean="0">
                          <a:solidFill>
                            <a:schemeClr val="tx1"/>
                          </a:solidFill>
                          <a:latin typeface="Tw Cen MT" pitchFamily="34" charset="0"/>
                          <a:ea typeface="Times New Roman"/>
                          <a:cs typeface="Arial" pitchFamily="34" charset="0"/>
                        </a:rPr>
                        <a:t>2</a:t>
                      </a:r>
                      <a:r>
                        <a:rPr lang="en-ZA" sz="1200" b="1" baseline="30000" dirty="0" smtClean="0">
                          <a:solidFill>
                            <a:schemeClr val="tx1"/>
                          </a:solidFill>
                          <a:latin typeface="Tw Cen MT" pitchFamily="34" charset="0"/>
                          <a:ea typeface="Times New Roman"/>
                          <a:cs typeface="Arial" pitchFamily="34" charset="0"/>
                        </a:rPr>
                        <a:t>nd</a:t>
                      </a:r>
                      <a:r>
                        <a:rPr lang="en-ZA" sz="1200" b="1" baseline="0" dirty="0" smtClean="0">
                          <a:solidFill>
                            <a:schemeClr val="tx1"/>
                          </a:solidFill>
                          <a:latin typeface="Tw Cen MT" pitchFamily="34" charset="0"/>
                          <a:ea typeface="Times New Roman"/>
                          <a:cs typeface="Arial" pitchFamily="34" charset="0"/>
                        </a:rPr>
                        <a:t> </a:t>
                      </a:r>
                      <a:r>
                        <a:rPr lang="en-ZA" sz="1200" b="1" dirty="0" smtClean="0">
                          <a:solidFill>
                            <a:schemeClr val="tx1"/>
                          </a:solidFill>
                          <a:latin typeface="Tw Cen MT" pitchFamily="34" charset="0"/>
                          <a:ea typeface="Times New Roman"/>
                          <a:cs typeface="Arial" pitchFamily="34" charset="0"/>
                        </a:rPr>
                        <a:t>Quarter</a:t>
                      </a:r>
                      <a:r>
                        <a:rPr lang="en-ZA" sz="1200" b="1" baseline="0" dirty="0" smtClean="0">
                          <a:solidFill>
                            <a:schemeClr val="tx1"/>
                          </a:solidFill>
                          <a:latin typeface="Tw Cen MT" pitchFamily="34" charset="0"/>
                          <a:ea typeface="Times New Roman"/>
                          <a:cs typeface="Arial" pitchFamily="34" charset="0"/>
                        </a:rPr>
                        <a:t> </a:t>
                      </a:r>
                      <a:r>
                        <a:rPr lang="en-ZA" sz="1200" b="1" dirty="0" smtClean="0">
                          <a:solidFill>
                            <a:schemeClr val="tx1"/>
                          </a:solidFill>
                          <a:latin typeface="Tw Cen MT" pitchFamily="34" charset="0"/>
                          <a:ea typeface="Times New Roman"/>
                          <a:cs typeface="Arial" pitchFamily="34" charset="0"/>
                        </a:rPr>
                        <a:t>Target (1)</a:t>
                      </a:r>
                      <a:endParaRPr lang="en-ZA" sz="12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200" b="1" dirty="0" smtClean="0">
                          <a:solidFill>
                            <a:schemeClr val="tx1"/>
                          </a:solidFill>
                          <a:latin typeface="Tw Cen MT" pitchFamily="34" charset="0"/>
                          <a:ea typeface="Calibri"/>
                          <a:cs typeface="Arial" pitchFamily="34" charset="0"/>
                        </a:rPr>
                        <a:t>Reported</a:t>
                      </a:r>
                      <a:r>
                        <a:rPr lang="en-ZA" sz="1200" b="1" baseline="0" dirty="0" smtClean="0">
                          <a:solidFill>
                            <a:schemeClr val="tx1"/>
                          </a:solidFill>
                          <a:latin typeface="Tw Cen MT" pitchFamily="34" charset="0"/>
                          <a:ea typeface="Calibri"/>
                          <a:cs typeface="Arial" pitchFamily="34" charset="0"/>
                        </a:rPr>
                        <a:t> Progress</a:t>
                      </a:r>
                      <a:endParaRPr lang="en-ZA" sz="12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r>
              <a:tr h="1178894">
                <a:tc>
                  <a:txBody>
                    <a:bodyPr/>
                    <a:lstStyle/>
                    <a:p>
                      <a:pPr>
                        <a:lnSpc>
                          <a:spcPct val="115000"/>
                        </a:lnSpc>
                        <a:spcAft>
                          <a:spcPts val="0"/>
                        </a:spcAft>
                      </a:pPr>
                      <a:r>
                        <a:rPr kumimoji="0" lang="en-ZA" sz="1200" kern="1200" dirty="0" smtClean="0">
                          <a:solidFill>
                            <a:schemeClr val="tx1"/>
                          </a:solidFill>
                          <a:effectLst/>
                          <a:latin typeface="Tw Cen MT" panose="020B0602020104020603" pitchFamily="34" charset="0"/>
                          <a:ea typeface="+mn-ea"/>
                          <a:cs typeface="+mn-cs"/>
                        </a:rPr>
                        <a:t>The as is Business processes mapped for</a:t>
                      </a:r>
                      <a:r>
                        <a:rPr kumimoji="0" lang="en-ZA" sz="1200" kern="1200" baseline="0" dirty="0" smtClean="0">
                          <a:solidFill>
                            <a:schemeClr val="tx1"/>
                          </a:solidFill>
                          <a:effectLst/>
                          <a:latin typeface="Tw Cen MT" panose="020B0602020104020603" pitchFamily="34" charset="0"/>
                          <a:ea typeface="+mn-ea"/>
                          <a:cs typeface="+mn-cs"/>
                        </a:rPr>
                        <a:t> </a:t>
                      </a:r>
                      <a:r>
                        <a:rPr kumimoji="0" lang="en-ZA" sz="1200" kern="1200" dirty="0" smtClean="0">
                          <a:solidFill>
                            <a:schemeClr val="tx1"/>
                          </a:solidFill>
                          <a:effectLst/>
                          <a:latin typeface="Tw Cen MT" panose="020B0602020104020603" pitchFamily="34" charset="0"/>
                          <a:ea typeface="+mn-ea"/>
                          <a:cs typeface="+mn-cs"/>
                        </a:rPr>
                        <a:t>3 prioritised departments </a:t>
                      </a:r>
                      <a:endParaRPr lang="en-ZA" sz="12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marL="0" lvl="0" indent="0" algn="l">
                        <a:lnSpc>
                          <a:spcPct val="115000"/>
                        </a:lnSpc>
                        <a:spcAft>
                          <a:spcPts val="1000"/>
                        </a:spcAft>
                        <a:buFont typeface="Wingdings" panose="05000000000000000000" pitchFamily="2" charset="2"/>
                        <a:buNone/>
                      </a:pPr>
                      <a:r>
                        <a:rPr lang="en-US" sz="1200" dirty="0">
                          <a:effectLst/>
                          <a:latin typeface="Tw Cen MT" panose="020B0602020104020603" pitchFamily="34" charset="0"/>
                          <a:ea typeface="Calibri" panose="020F0502020204030204" pitchFamily="34" charset="0"/>
                          <a:cs typeface="Times New Roman" panose="02020603050405020304" pitchFamily="18" charset="0"/>
                        </a:rPr>
                        <a:t>The As-is Business processes for selected services have been mapped </a:t>
                      </a:r>
                      <a:r>
                        <a:rPr lang="en-ZA" sz="1200" dirty="0" smtClean="0">
                          <a:effectLst/>
                          <a:latin typeface="Tw Cen MT" panose="020B0602020104020603" pitchFamily="34" charset="0"/>
                          <a:ea typeface="Calibri" panose="020F0502020204030204" pitchFamily="34" charset="0"/>
                          <a:cs typeface="Times New Roman" panose="02020603050405020304" pitchFamily="18" charset="0"/>
                        </a:rPr>
                        <a:t>for</a:t>
                      </a:r>
                      <a:r>
                        <a:rPr lang="en-ZA" sz="1200" baseline="0" dirty="0" smtClean="0">
                          <a:effectLst/>
                          <a:latin typeface="Tw Cen MT" panose="020B0602020104020603" pitchFamily="34" charset="0"/>
                          <a:ea typeface="Calibri" panose="020F0502020204030204" pitchFamily="34" charset="0"/>
                          <a:cs typeface="Times New Roman" panose="02020603050405020304" pitchFamily="18" charset="0"/>
                        </a:rPr>
                        <a:t> the </a:t>
                      </a:r>
                      <a:r>
                        <a:rPr lang="en-ZA" sz="1200" u="none" dirty="0" smtClean="0">
                          <a:effectLst/>
                          <a:latin typeface="Tw Cen MT" panose="020B0602020104020603" pitchFamily="34" charset="0"/>
                          <a:ea typeface="Calibri" panose="020F0502020204030204" pitchFamily="34" charset="0"/>
                          <a:cs typeface="Times New Roman" panose="02020603050405020304" pitchFamily="18" charset="0"/>
                        </a:rPr>
                        <a:t>Department </a:t>
                      </a:r>
                      <a:r>
                        <a:rPr lang="en-ZA" sz="1200" u="none" dirty="0">
                          <a:effectLst/>
                          <a:latin typeface="Tw Cen MT" panose="020B0602020104020603" pitchFamily="34" charset="0"/>
                          <a:ea typeface="Calibri" panose="020F0502020204030204" pitchFamily="34" charset="0"/>
                          <a:cs typeface="Times New Roman" panose="02020603050405020304" pitchFamily="18" charset="0"/>
                        </a:rPr>
                        <a:t>of Mineral Resource: </a:t>
                      </a:r>
                      <a:r>
                        <a:rPr lang="en-ZA" sz="1200" u="none" baseline="0" dirty="0" smtClean="0">
                          <a:effectLst/>
                          <a:latin typeface="Tw Cen MT" panose="020B0602020104020603" pitchFamily="34" charset="0"/>
                          <a:ea typeface="Calibri" panose="020F0502020204030204" pitchFamily="34" charset="0"/>
                          <a:cs typeface="Times New Roman" panose="02020603050405020304" pitchFamily="18" charset="0"/>
                        </a:rPr>
                        <a:t> </a:t>
                      </a:r>
                      <a:r>
                        <a:rPr lang="en-US" sz="1200" dirty="0" smtClean="0">
                          <a:effectLst/>
                          <a:latin typeface="Tw Cen MT" panose="020B0602020104020603" pitchFamily="34" charset="0"/>
                          <a:ea typeface="Calibri" panose="020F0502020204030204" pitchFamily="34" charset="0"/>
                          <a:cs typeface="Times New Roman" panose="02020603050405020304" pitchFamily="18" charset="0"/>
                        </a:rPr>
                        <a:t>Application </a:t>
                      </a:r>
                      <a:r>
                        <a:rPr lang="en-US" sz="1200" dirty="0">
                          <a:effectLst/>
                          <a:latin typeface="Tw Cen MT" panose="020B0602020104020603" pitchFamily="34" charset="0"/>
                          <a:ea typeface="Calibri" panose="020F0502020204030204" pitchFamily="34" charset="0"/>
                          <a:cs typeface="Times New Roman" panose="02020603050405020304" pitchFamily="18" charset="0"/>
                        </a:rPr>
                        <a:t>for Mining </a:t>
                      </a:r>
                      <a:r>
                        <a:rPr lang="en-US" sz="1200" dirty="0" smtClean="0">
                          <a:effectLst/>
                          <a:latin typeface="Tw Cen MT" panose="020B0602020104020603" pitchFamily="34" charset="0"/>
                          <a:ea typeface="Calibri" panose="020F0502020204030204" pitchFamily="34" charset="0"/>
                          <a:cs typeface="Times New Roman" panose="02020603050405020304" pitchFamily="18" charset="0"/>
                        </a:rPr>
                        <a:t>Rights,</a:t>
                      </a:r>
                      <a:r>
                        <a:rPr lang="en-US" sz="1200" baseline="0" dirty="0" smtClean="0">
                          <a:effectLst/>
                          <a:latin typeface="Tw Cen MT" panose="020B0602020104020603" pitchFamily="34" charset="0"/>
                          <a:ea typeface="Calibri" panose="020F0502020204030204" pitchFamily="34" charset="0"/>
                          <a:cs typeface="Times New Roman" panose="02020603050405020304" pitchFamily="18" charset="0"/>
                        </a:rPr>
                        <a:t> </a:t>
                      </a:r>
                      <a:r>
                        <a:rPr lang="en-US" sz="1200" dirty="0" smtClean="0">
                          <a:effectLst/>
                          <a:latin typeface="Tw Cen MT" panose="020B0602020104020603" pitchFamily="34" charset="0"/>
                          <a:ea typeface="Calibri" panose="020F0502020204030204" pitchFamily="34" charset="0"/>
                          <a:cs typeface="Times New Roman" panose="02020603050405020304" pitchFamily="18" charset="0"/>
                        </a:rPr>
                        <a:t>Mining Permits</a:t>
                      </a:r>
                      <a:r>
                        <a:rPr lang="en-US" sz="1200" baseline="0" dirty="0" smtClean="0">
                          <a:effectLst/>
                          <a:latin typeface="Tw Cen MT" panose="020B0602020104020603" pitchFamily="34" charset="0"/>
                          <a:ea typeface="Calibri" panose="020F0502020204030204" pitchFamily="34" charset="0"/>
                          <a:cs typeface="Times New Roman" panose="02020603050405020304" pitchFamily="18" charset="0"/>
                        </a:rPr>
                        <a:t> and</a:t>
                      </a:r>
                      <a:r>
                        <a:rPr lang="en-ZA" sz="1200" baseline="0" dirty="0" smtClean="0">
                          <a:effectLst/>
                          <a:latin typeface="Tw Cen MT" panose="020B0602020104020603" pitchFamily="34" charset="0"/>
                          <a:ea typeface="Calibri" panose="020F0502020204030204" pitchFamily="34" charset="0"/>
                          <a:cs typeface="Times New Roman" panose="02020603050405020304" pitchFamily="18" charset="0"/>
                        </a:rPr>
                        <a:t> </a:t>
                      </a:r>
                      <a:r>
                        <a:rPr lang="en-US" sz="1200" dirty="0" smtClean="0">
                          <a:effectLst/>
                          <a:latin typeface="Tw Cen MT" panose="020B0602020104020603" pitchFamily="34" charset="0"/>
                          <a:ea typeface="Calibri" panose="020F0502020204030204" pitchFamily="34" charset="0"/>
                          <a:cs typeface="Times New Roman" panose="02020603050405020304" pitchFamily="18" charset="0"/>
                        </a:rPr>
                        <a:t>Prospecting Rights</a:t>
                      </a:r>
                      <a:r>
                        <a:rPr lang="en-US" sz="1200" u="sng" dirty="0" smtClean="0">
                          <a:effectLst/>
                          <a:latin typeface="Tw Cen MT" panose="020B0602020104020603" pitchFamily="34" charset="0"/>
                          <a:ea typeface="Calibri" panose="020F0502020204030204" pitchFamily="34" charset="0"/>
                          <a:cs typeface="Times New Roman" panose="02020603050405020304" pitchFamily="18" charset="0"/>
                        </a:rPr>
                        <a:t>,</a:t>
                      </a:r>
                      <a:r>
                        <a:rPr lang="en-US" sz="1200" u="sng" baseline="0" dirty="0" smtClean="0">
                          <a:effectLst/>
                          <a:latin typeface="Tw Cen MT" panose="020B0602020104020603" pitchFamily="34" charset="0"/>
                          <a:ea typeface="Calibri" panose="020F0502020204030204" pitchFamily="34" charset="0"/>
                          <a:cs typeface="Times New Roman" panose="02020603050405020304" pitchFamily="18" charset="0"/>
                        </a:rPr>
                        <a:t> </a:t>
                      </a:r>
                      <a:r>
                        <a:rPr lang="en-US" sz="1200" u="none" dirty="0" smtClean="0">
                          <a:effectLst/>
                          <a:latin typeface="Tw Cen MT" panose="020B0602020104020603" pitchFamily="34" charset="0"/>
                          <a:ea typeface="Calibri" panose="020F0502020204030204" pitchFamily="34" charset="0"/>
                          <a:cs typeface="Times New Roman" panose="02020603050405020304" pitchFamily="18" charset="0"/>
                        </a:rPr>
                        <a:t>Department </a:t>
                      </a:r>
                      <a:r>
                        <a:rPr lang="en-US" sz="1200" u="none" dirty="0">
                          <a:effectLst/>
                          <a:latin typeface="Tw Cen MT" panose="020B0602020104020603" pitchFamily="34" charset="0"/>
                          <a:ea typeface="Calibri" panose="020F0502020204030204" pitchFamily="34" charset="0"/>
                          <a:cs typeface="Times New Roman" panose="02020603050405020304" pitchFamily="18" charset="0"/>
                        </a:rPr>
                        <a:t>for Trade and Industry: </a:t>
                      </a:r>
                      <a:r>
                        <a:rPr lang="en-US" sz="1200" u="none" baseline="0" dirty="0" smtClean="0">
                          <a:effectLst/>
                          <a:latin typeface="Tw Cen MT" panose="020B0602020104020603" pitchFamily="34" charset="0"/>
                          <a:ea typeface="Calibri" panose="020F0502020204030204" pitchFamily="34" charset="0"/>
                          <a:cs typeface="Times New Roman" panose="02020603050405020304" pitchFamily="18" charset="0"/>
                        </a:rPr>
                        <a:t> </a:t>
                      </a:r>
                      <a:r>
                        <a:rPr lang="en-US" sz="1200" dirty="0" smtClean="0">
                          <a:effectLst/>
                          <a:latin typeface="Tw Cen MT" panose="020B0602020104020603" pitchFamily="34" charset="0"/>
                          <a:ea typeface="Calibri" panose="020F0502020204030204" pitchFamily="34" charset="0"/>
                          <a:cs typeface="Times New Roman" panose="02020603050405020304" pitchFamily="18" charset="0"/>
                        </a:rPr>
                        <a:t>Application </a:t>
                      </a:r>
                      <a:r>
                        <a:rPr lang="en-US" sz="1200" dirty="0">
                          <a:effectLst/>
                          <a:latin typeface="Tw Cen MT" panose="020B0602020104020603" pitchFamily="34" charset="0"/>
                          <a:ea typeface="Calibri" panose="020F0502020204030204" pitchFamily="34" charset="0"/>
                          <a:cs typeface="Times New Roman" panose="02020603050405020304" pitchFamily="18" charset="0"/>
                        </a:rPr>
                        <a:t>for Black </a:t>
                      </a:r>
                      <a:r>
                        <a:rPr lang="en-US" sz="1200" dirty="0" err="1">
                          <a:effectLst/>
                          <a:latin typeface="Tw Cen MT" panose="020B0602020104020603" pitchFamily="34" charset="0"/>
                          <a:ea typeface="Calibri" panose="020F0502020204030204" pitchFamily="34" charset="0"/>
                          <a:cs typeface="Times New Roman" panose="02020603050405020304" pitchFamily="18" charset="0"/>
                        </a:rPr>
                        <a:t>Industrialisation</a:t>
                      </a:r>
                      <a:r>
                        <a:rPr lang="en-US" sz="1200" dirty="0">
                          <a:effectLst/>
                          <a:latin typeface="Tw Cen MT" panose="020B0602020104020603" pitchFamily="34" charset="0"/>
                          <a:ea typeface="Calibri" panose="020F0502020204030204" pitchFamily="34" charset="0"/>
                          <a:cs typeface="Times New Roman" panose="02020603050405020304" pitchFamily="18" charset="0"/>
                        </a:rPr>
                        <a:t> </a:t>
                      </a:r>
                      <a:r>
                        <a:rPr lang="en-US" sz="1200" dirty="0" smtClean="0">
                          <a:effectLst/>
                          <a:latin typeface="Tw Cen MT" panose="020B0602020104020603" pitchFamily="34" charset="0"/>
                          <a:ea typeface="Calibri" panose="020F0502020204030204" pitchFamily="34" charset="0"/>
                          <a:cs typeface="Times New Roman" panose="02020603050405020304" pitchFamily="18" charset="0"/>
                        </a:rPr>
                        <a:t>Scheme</a:t>
                      </a:r>
                      <a:r>
                        <a:rPr lang="en-ZA" sz="1200" dirty="0" smtClean="0">
                          <a:effectLst/>
                          <a:latin typeface="Tw Cen MT" panose="020B0602020104020603" pitchFamily="34" charset="0"/>
                          <a:ea typeface="Calibri" panose="020F0502020204030204" pitchFamily="34" charset="0"/>
                          <a:cs typeface="Times New Roman" panose="02020603050405020304" pitchFamily="18" charset="0"/>
                        </a:rPr>
                        <a:t>,</a:t>
                      </a:r>
                      <a:r>
                        <a:rPr lang="en-ZA" sz="1200" baseline="0" dirty="0" smtClean="0">
                          <a:effectLst/>
                          <a:latin typeface="Tw Cen MT" panose="020B0602020104020603" pitchFamily="34" charset="0"/>
                          <a:ea typeface="Calibri" panose="020F0502020204030204" pitchFamily="34" charset="0"/>
                          <a:cs typeface="Times New Roman" panose="02020603050405020304" pitchFamily="18" charset="0"/>
                        </a:rPr>
                        <a:t> </a:t>
                      </a:r>
                      <a:r>
                        <a:rPr lang="en-US" sz="1200" dirty="0" smtClean="0">
                          <a:effectLst/>
                          <a:latin typeface="Tw Cen MT" panose="020B0602020104020603" pitchFamily="34" charset="0"/>
                          <a:ea typeface="Calibri" panose="020F0502020204030204" pitchFamily="34" charset="0"/>
                          <a:cs typeface="Times New Roman" panose="02020603050405020304" pitchFamily="18" charset="0"/>
                        </a:rPr>
                        <a:t>Presidential </a:t>
                      </a:r>
                      <a:r>
                        <a:rPr lang="en-US" sz="1200" dirty="0">
                          <a:effectLst/>
                          <a:latin typeface="Tw Cen MT" panose="020B0602020104020603" pitchFamily="34" charset="0"/>
                          <a:ea typeface="Calibri" panose="020F0502020204030204" pitchFamily="34" charset="0"/>
                          <a:cs typeface="Times New Roman" panose="02020603050405020304" pitchFamily="18" charset="0"/>
                        </a:rPr>
                        <a:t>Hotline </a:t>
                      </a:r>
                      <a:r>
                        <a:rPr lang="en-US" sz="1200" dirty="0" smtClean="0">
                          <a:effectLst/>
                          <a:latin typeface="Tw Cen MT" panose="020B0602020104020603" pitchFamily="34" charset="0"/>
                          <a:ea typeface="Calibri" panose="020F0502020204030204" pitchFamily="34" charset="0"/>
                          <a:cs typeface="Times New Roman" panose="02020603050405020304" pitchFamily="18" charset="0"/>
                        </a:rPr>
                        <a:t>Enquiries and</a:t>
                      </a:r>
                      <a:r>
                        <a:rPr lang="en-US" sz="1200" baseline="0" dirty="0" smtClean="0">
                          <a:effectLst/>
                          <a:latin typeface="Tw Cen MT" panose="020B0602020104020603" pitchFamily="34" charset="0"/>
                          <a:ea typeface="Calibri" panose="020F0502020204030204" pitchFamily="34" charset="0"/>
                          <a:cs typeface="Times New Roman" panose="02020603050405020304" pitchFamily="18" charset="0"/>
                        </a:rPr>
                        <a:t> </a:t>
                      </a:r>
                      <a:r>
                        <a:rPr lang="en-US" sz="1200" dirty="0" smtClean="0">
                          <a:effectLst/>
                          <a:latin typeface="Tw Cen MT" panose="020B0602020104020603" pitchFamily="34" charset="0"/>
                          <a:ea typeface="Calibri" panose="020F0502020204030204" pitchFamily="34" charset="0"/>
                          <a:cs typeface="Times New Roman" panose="02020603050405020304" pitchFamily="18" charset="0"/>
                        </a:rPr>
                        <a:t>Registration </a:t>
                      </a:r>
                      <a:r>
                        <a:rPr lang="en-US" sz="1200" dirty="0">
                          <a:effectLst/>
                          <a:latin typeface="Tw Cen MT" panose="020B0602020104020603" pitchFamily="34" charset="0"/>
                          <a:ea typeface="Calibri" panose="020F0502020204030204" pitchFamily="34" charset="0"/>
                          <a:cs typeface="Times New Roman" panose="02020603050405020304" pitchFamily="18" charset="0"/>
                        </a:rPr>
                        <a:t>of manufacturers and distributors of </a:t>
                      </a:r>
                      <a:r>
                        <a:rPr lang="en-US" sz="1200" u="none" dirty="0" smtClean="0">
                          <a:effectLst/>
                          <a:latin typeface="Tw Cen MT" panose="020B0602020104020603" pitchFamily="34" charset="0"/>
                          <a:ea typeface="Calibri" panose="020F0502020204030204" pitchFamily="34" charset="0"/>
                          <a:cs typeface="Times New Roman" panose="02020603050405020304" pitchFamily="18" charset="0"/>
                        </a:rPr>
                        <a:t>liquor</a:t>
                      </a:r>
                      <a:r>
                        <a:rPr lang="en-US" sz="1200" u="none" baseline="0" dirty="0" smtClean="0">
                          <a:effectLst/>
                          <a:latin typeface="Tw Cen MT" panose="020B0602020104020603" pitchFamily="34" charset="0"/>
                          <a:ea typeface="Calibri" panose="020F0502020204030204" pitchFamily="34" charset="0"/>
                          <a:cs typeface="Times New Roman" panose="02020603050405020304" pitchFamily="18" charset="0"/>
                        </a:rPr>
                        <a:t> and the </a:t>
                      </a:r>
                      <a:r>
                        <a:rPr lang="en-ZA" sz="1200" u="none" dirty="0" smtClean="0">
                          <a:effectLst/>
                          <a:latin typeface="Tw Cen MT" panose="020B0602020104020603" pitchFamily="34" charset="0"/>
                          <a:ea typeface="Calibri" panose="020F0502020204030204" pitchFamily="34" charset="0"/>
                          <a:cs typeface="Times New Roman" panose="02020603050405020304" pitchFamily="18" charset="0"/>
                        </a:rPr>
                        <a:t>Department </a:t>
                      </a:r>
                      <a:r>
                        <a:rPr lang="en-ZA" sz="1200" u="none" dirty="0">
                          <a:effectLst/>
                          <a:latin typeface="Tw Cen MT" panose="020B0602020104020603" pitchFamily="34" charset="0"/>
                          <a:ea typeface="Calibri" panose="020F0502020204030204" pitchFamily="34" charset="0"/>
                          <a:cs typeface="Times New Roman" panose="02020603050405020304" pitchFamily="18" charset="0"/>
                        </a:rPr>
                        <a:t>of </a:t>
                      </a:r>
                      <a:r>
                        <a:rPr lang="en-ZA" sz="1200" u="none" dirty="0" smtClean="0">
                          <a:effectLst/>
                          <a:latin typeface="Tw Cen MT" panose="020B0602020104020603" pitchFamily="34" charset="0"/>
                          <a:ea typeface="Calibri" panose="020F0502020204030204" pitchFamily="34" charset="0"/>
                          <a:cs typeface="Times New Roman" panose="02020603050405020304" pitchFamily="18" charset="0"/>
                        </a:rPr>
                        <a:t>Health:</a:t>
                      </a:r>
                      <a:r>
                        <a:rPr lang="en-ZA" sz="1200" u="none" baseline="0" dirty="0" smtClean="0">
                          <a:effectLst/>
                          <a:latin typeface="Tw Cen MT" panose="020B0602020104020603" pitchFamily="34" charset="0"/>
                          <a:ea typeface="Calibri" panose="020F0502020204030204" pitchFamily="34" charset="0"/>
                          <a:cs typeface="Times New Roman" panose="02020603050405020304" pitchFamily="18" charset="0"/>
                        </a:rPr>
                        <a:t> </a:t>
                      </a:r>
                      <a:r>
                        <a:rPr lang="en-US" sz="1200" dirty="0" smtClean="0">
                          <a:effectLst/>
                          <a:latin typeface="Tw Cen MT" panose="020B0602020104020603" pitchFamily="34" charset="0"/>
                          <a:ea typeface="Calibri" panose="020F0502020204030204" pitchFamily="34" charset="0"/>
                          <a:cs typeface="Times New Roman" panose="02020603050405020304" pitchFamily="18" charset="0"/>
                        </a:rPr>
                        <a:t>Unknown </a:t>
                      </a:r>
                      <a:r>
                        <a:rPr lang="en-US" sz="1200" dirty="0">
                          <a:effectLst/>
                          <a:latin typeface="Tw Cen MT" panose="020B0602020104020603" pitchFamily="34" charset="0"/>
                          <a:ea typeface="Calibri" panose="020F0502020204030204" pitchFamily="34" charset="0"/>
                          <a:cs typeface="Times New Roman" panose="02020603050405020304" pitchFamily="18" charset="0"/>
                        </a:rPr>
                        <a:t>pesticide </a:t>
                      </a:r>
                      <a:r>
                        <a:rPr lang="en-US" sz="1200" dirty="0" smtClean="0">
                          <a:effectLst/>
                          <a:latin typeface="Tw Cen MT" panose="020B0602020104020603" pitchFamily="34" charset="0"/>
                          <a:ea typeface="Calibri" panose="020F0502020204030204" pitchFamily="34" charset="0"/>
                          <a:cs typeface="Times New Roman" panose="02020603050405020304" pitchFamily="18" charset="0"/>
                        </a:rPr>
                        <a:t>screening,</a:t>
                      </a:r>
                      <a:r>
                        <a:rPr lang="en-US" sz="1200" baseline="0" dirty="0" smtClean="0">
                          <a:effectLst/>
                          <a:latin typeface="Tw Cen MT" panose="020B0602020104020603" pitchFamily="34" charset="0"/>
                          <a:ea typeface="Calibri" panose="020F0502020204030204" pitchFamily="34" charset="0"/>
                          <a:cs typeface="Times New Roman" panose="02020603050405020304" pitchFamily="18" charset="0"/>
                        </a:rPr>
                        <a:t> </a:t>
                      </a:r>
                      <a:r>
                        <a:rPr lang="en-US" sz="1200" dirty="0" smtClean="0">
                          <a:effectLst/>
                          <a:latin typeface="Tw Cen MT" panose="020B0602020104020603" pitchFamily="34" charset="0"/>
                          <a:ea typeface="Calibri" panose="020F0502020204030204" pitchFamily="34" charset="0"/>
                          <a:cs typeface="Times New Roman" panose="02020603050405020304" pitchFamily="18" charset="0"/>
                        </a:rPr>
                        <a:t>Testing </a:t>
                      </a:r>
                      <a:r>
                        <a:rPr lang="en-US" sz="1200" dirty="0">
                          <a:effectLst/>
                          <a:latin typeface="Tw Cen MT" panose="020B0602020104020603" pitchFamily="34" charset="0"/>
                          <a:ea typeface="Calibri" panose="020F0502020204030204" pitchFamily="34" charset="0"/>
                          <a:cs typeface="Times New Roman" panose="02020603050405020304" pitchFamily="18" charset="0"/>
                        </a:rPr>
                        <a:t>of unknown </a:t>
                      </a:r>
                      <a:r>
                        <a:rPr lang="en-US" sz="1200" dirty="0" smtClean="0">
                          <a:effectLst/>
                          <a:latin typeface="Tw Cen MT" panose="020B0602020104020603" pitchFamily="34" charset="0"/>
                          <a:ea typeface="Calibri" panose="020F0502020204030204" pitchFamily="34" charset="0"/>
                          <a:cs typeface="Times New Roman" panose="02020603050405020304" pitchFamily="18" charset="0"/>
                        </a:rPr>
                        <a:t>drugs and</a:t>
                      </a:r>
                      <a:r>
                        <a:rPr lang="en-US" sz="1200" baseline="0" dirty="0" smtClean="0">
                          <a:effectLst/>
                          <a:latin typeface="Tw Cen MT" panose="020B0602020104020603" pitchFamily="34" charset="0"/>
                          <a:ea typeface="Calibri" panose="020F0502020204030204" pitchFamily="34" charset="0"/>
                          <a:cs typeface="Times New Roman" panose="02020603050405020304" pitchFamily="18" charset="0"/>
                        </a:rPr>
                        <a:t> </a:t>
                      </a:r>
                      <a:r>
                        <a:rPr lang="en-US" sz="1200" dirty="0" smtClean="0">
                          <a:effectLst/>
                          <a:latin typeface="Tw Cen MT" panose="020B0602020104020603" pitchFamily="34" charset="0"/>
                          <a:ea typeface="Calibri" panose="020F0502020204030204" pitchFamily="34" charset="0"/>
                          <a:cs typeface="Times New Roman" panose="02020603050405020304" pitchFamily="18" charset="0"/>
                        </a:rPr>
                        <a:t>Heavy </a:t>
                      </a:r>
                      <a:r>
                        <a:rPr lang="en-US" sz="1200" dirty="0">
                          <a:effectLst/>
                          <a:latin typeface="Tw Cen MT" panose="020B0602020104020603" pitchFamily="34" charset="0"/>
                          <a:ea typeface="Calibri" panose="020F0502020204030204" pitchFamily="34" charset="0"/>
                          <a:cs typeface="Times New Roman" panose="02020603050405020304" pitchFamily="18" charset="0"/>
                        </a:rPr>
                        <a:t>metal screening </a:t>
                      </a:r>
                      <a:endParaRPr lang="en-ZA" sz="1200" dirty="0">
                        <a:effectLst/>
                        <a:latin typeface="Tw Cen MT" panose="020B0602020104020603" pitchFamily="34" charset="0"/>
                        <a:ea typeface="Calibri" panose="020F0502020204030204" pitchFamily="34" charset="0"/>
                        <a:cs typeface="Times New Roman" panose="02020603050405020304" pitchFamily="18" charset="0"/>
                      </a:endParaRPr>
                    </a:p>
                  </a:txBody>
                  <a:tcPr marL="114300" marR="114300" marT="0" marB="0">
                    <a:solidFill>
                      <a:schemeClr val="bg1"/>
                    </a:solidFill>
                  </a:tcPr>
                </a:tc>
              </a:tr>
              <a:tr h="196482">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b="1" baseline="0" dirty="0" smtClean="0">
                          <a:solidFill>
                            <a:schemeClr val="tx1"/>
                          </a:solidFill>
                          <a:latin typeface="Tw Cen MT" pitchFamily="34" charset="0"/>
                          <a:ea typeface="Times New Roman"/>
                          <a:cs typeface="Arial" pitchFamily="34" charset="0"/>
                        </a:rPr>
                        <a:t>3</a:t>
                      </a:r>
                      <a:r>
                        <a:rPr lang="en-ZA" sz="1200" b="1" baseline="30000" dirty="0" smtClean="0">
                          <a:solidFill>
                            <a:schemeClr val="tx1"/>
                          </a:solidFill>
                          <a:latin typeface="Tw Cen MT" pitchFamily="34" charset="0"/>
                          <a:ea typeface="Times New Roman"/>
                          <a:cs typeface="Arial" pitchFamily="34" charset="0"/>
                        </a:rPr>
                        <a:t>rd</a:t>
                      </a:r>
                      <a:r>
                        <a:rPr lang="en-ZA" sz="1200" b="1" baseline="0" dirty="0" smtClean="0">
                          <a:solidFill>
                            <a:schemeClr val="tx1"/>
                          </a:solidFill>
                          <a:latin typeface="Tw Cen MT" pitchFamily="34" charset="0"/>
                          <a:ea typeface="Times New Roman"/>
                          <a:cs typeface="Arial" pitchFamily="34" charset="0"/>
                        </a:rPr>
                        <a:t> </a:t>
                      </a:r>
                      <a:r>
                        <a:rPr lang="en-ZA" sz="1200" b="1" dirty="0" smtClean="0">
                          <a:solidFill>
                            <a:schemeClr val="tx1"/>
                          </a:solidFill>
                          <a:latin typeface="Tw Cen MT" pitchFamily="34" charset="0"/>
                          <a:ea typeface="Times New Roman"/>
                          <a:cs typeface="Arial" pitchFamily="34" charset="0"/>
                        </a:rPr>
                        <a:t>Quarter</a:t>
                      </a:r>
                      <a:r>
                        <a:rPr lang="en-ZA" sz="1200" b="1" baseline="0" dirty="0" smtClean="0">
                          <a:solidFill>
                            <a:schemeClr val="tx1"/>
                          </a:solidFill>
                          <a:latin typeface="Tw Cen MT" pitchFamily="34" charset="0"/>
                          <a:ea typeface="Times New Roman"/>
                          <a:cs typeface="Arial" pitchFamily="34" charset="0"/>
                        </a:rPr>
                        <a:t> </a:t>
                      </a:r>
                      <a:r>
                        <a:rPr lang="en-ZA" sz="1200" b="1" dirty="0" smtClean="0">
                          <a:solidFill>
                            <a:schemeClr val="tx1"/>
                          </a:solidFill>
                          <a:latin typeface="Tw Cen MT" pitchFamily="34" charset="0"/>
                          <a:ea typeface="Times New Roman"/>
                          <a:cs typeface="Arial" pitchFamily="34" charset="0"/>
                        </a:rPr>
                        <a:t>Target (1)</a:t>
                      </a:r>
                      <a:endParaRPr lang="en-ZA" sz="1200" b="1" dirty="0" smtClean="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latin typeface="Tw Cen MT" pitchFamily="34" charset="0"/>
                          <a:ea typeface="Calibri"/>
                          <a:cs typeface="Arial" pitchFamily="34" charset="0"/>
                        </a:rPr>
                        <a:t>Reported</a:t>
                      </a:r>
                      <a:r>
                        <a:rPr lang="en-ZA" sz="1200" b="1" baseline="0" dirty="0" smtClean="0">
                          <a:solidFill>
                            <a:schemeClr val="tx1"/>
                          </a:solidFill>
                          <a:latin typeface="Tw Cen MT" pitchFamily="34" charset="0"/>
                          <a:ea typeface="Calibri"/>
                          <a:cs typeface="Arial" pitchFamily="34" charset="0"/>
                        </a:rPr>
                        <a:t> Progress</a:t>
                      </a:r>
                      <a:endParaRPr lang="en-ZA" sz="1200" b="1" dirty="0" smtClean="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r>
              <a:tr h="1006836">
                <a:tc>
                  <a:txBody>
                    <a:bodyPr/>
                    <a:lstStyle/>
                    <a:p>
                      <a:pPr>
                        <a:lnSpc>
                          <a:spcPct val="115000"/>
                        </a:lnSpc>
                        <a:spcAft>
                          <a:spcPts val="0"/>
                        </a:spcAft>
                      </a:pPr>
                      <a:r>
                        <a:rPr kumimoji="0" lang="en-ZA" sz="1200" kern="1200" dirty="0" smtClean="0">
                          <a:solidFill>
                            <a:schemeClr val="tx1"/>
                          </a:solidFill>
                          <a:effectLst/>
                          <a:latin typeface="Tw Cen MT" panose="020B0602020104020603" pitchFamily="34" charset="0"/>
                          <a:ea typeface="+mn-ea"/>
                          <a:cs typeface="+mn-cs"/>
                        </a:rPr>
                        <a:t>Current Business processes of the for  3 prioritised departments  analysed and assistance given with the implementation of improved business processes </a:t>
                      </a:r>
                      <a:endParaRPr lang="en-ZA" sz="1200" b="0" dirty="0">
                        <a:effectLst/>
                        <a:latin typeface="Tw Cen MT" pitchFamily="34" charset="0"/>
                        <a:ea typeface="Calibri"/>
                        <a:cs typeface="Arial" pitchFamily="34" charset="0"/>
                      </a:endParaRPr>
                    </a:p>
                  </a:txBody>
                  <a:tcPr marL="68580" marR="68580" marT="0" marB="0">
                    <a:solidFill>
                      <a:schemeClr val="bg1"/>
                    </a:solidFill>
                  </a:tcPr>
                </a:tc>
                <a:tc>
                  <a:txBody>
                    <a:bodyPr/>
                    <a:lstStyle/>
                    <a:p>
                      <a:r>
                        <a:rPr kumimoji="0" lang="en-ZA" sz="1200" kern="1200" dirty="0" smtClean="0">
                          <a:solidFill>
                            <a:schemeClr val="tx1"/>
                          </a:solidFill>
                          <a:effectLst/>
                          <a:latin typeface="Tw Cen MT" panose="020B0602020104020603" pitchFamily="34" charset="0"/>
                          <a:ea typeface="+mn-ea"/>
                          <a:cs typeface="+mn-cs"/>
                        </a:rPr>
                        <a:t>The</a:t>
                      </a:r>
                      <a:r>
                        <a:rPr kumimoji="0" lang="en-ZA" sz="1200" kern="1200" baseline="0" dirty="0" smtClean="0">
                          <a:solidFill>
                            <a:schemeClr val="tx1"/>
                          </a:solidFill>
                          <a:effectLst/>
                          <a:latin typeface="Tw Cen MT" panose="020B0602020104020603" pitchFamily="34" charset="0"/>
                          <a:ea typeface="+mn-ea"/>
                          <a:cs typeface="+mn-cs"/>
                        </a:rPr>
                        <a:t> c</a:t>
                      </a:r>
                      <a:r>
                        <a:rPr kumimoji="0" lang="en-ZA" sz="1200" kern="1200" dirty="0" smtClean="0">
                          <a:solidFill>
                            <a:schemeClr val="tx1"/>
                          </a:solidFill>
                          <a:effectLst/>
                          <a:latin typeface="Tw Cen MT" panose="020B0602020104020603" pitchFamily="34" charset="0"/>
                          <a:ea typeface="+mn-ea"/>
                          <a:cs typeface="+mn-cs"/>
                        </a:rPr>
                        <a:t>urrent business processes of the 3 prioritised departments  analysed and workshops were held with the departments of Mineral Resources, Trade and Industry and Health to assess their current business processes. Assistance was provided for improvements that have been identified for implementation</a:t>
                      </a:r>
                      <a:endParaRPr lang="en-ZA" sz="1200" b="0" dirty="0">
                        <a:solidFill>
                          <a:schemeClr val="bg1"/>
                        </a:solidFill>
                        <a:effectLst/>
                        <a:latin typeface="Tw Cen MT" pitchFamily="34" charset="0"/>
                        <a:ea typeface="Calibri"/>
                        <a:cs typeface="Arial" pitchFamily="34" charset="0"/>
                      </a:endParaRPr>
                    </a:p>
                  </a:txBody>
                  <a:tcPr marL="68580" marR="68580" marT="0" marB="0">
                    <a:solidFill>
                      <a:schemeClr val="bg1"/>
                    </a:solidFill>
                  </a:tcPr>
                </a:tc>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39</a:t>
            </a:fld>
            <a:endParaRPr lang="en-US" sz="1400" b="0" dirty="0"/>
          </a:p>
        </p:txBody>
      </p:sp>
      <p:graphicFrame>
        <p:nvGraphicFramePr>
          <p:cNvPr id="5" name="Content Placeholder 10"/>
          <p:cNvGraphicFramePr>
            <a:graphicFrameLocks/>
          </p:cNvGraphicFramePr>
          <p:nvPr>
            <p:extLst>
              <p:ext uri="{D42A27DB-BD31-4B8C-83A1-F6EECF244321}">
                <p14:modId xmlns:p14="http://schemas.microsoft.com/office/powerpoint/2010/main" xmlns="" val="1174759595"/>
              </p:ext>
            </p:extLst>
          </p:nvPr>
        </p:nvGraphicFramePr>
        <p:xfrm>
          <a:off x="1115616" y="4509120"/>
          <a:ext cx="7632848" cy="2213093"/>
        </p:xfrm>
        <a:graphic>
          <a:graphicData uri="http://schemas.openxmlformats.org/drawingml/2006/table">
            <a:tbl>
              <a:tblPr firstRow="1" bandRow="1">
                <a:tableStyleId>{5940675A-B579-460E-94D1-54222C63F5DA}</a:tableStyleId>
              </a:tblPr>
              <a:tblGrid>
                <a:gridCol w="2664296"/>
                <a:gridCol w="4968552"/>
              </a:tblGrid>
              <a:tr h="3643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b="1" dirty="0" smtClean="0">
                          <a:solidFill>
                            <a:schemeClr val="tx1"/>
                          </a:solidFill>
                          <a:latin typeface="Tw Cen MT" pitchFamily="34" charset="0"/>
                          <a:ea typeface="Calibri"/>
                          <a:cs typeface="Arial" pitchFamily="34" charset="0"/>
                        </a:rPr>
                        <a:t>Annual Target</a:t>
                      </a:r>
                    </a:p>
                    <a:p>
                      <a:endParaRPr lang="en-ZA" sz="11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100" kern="1200" dirty="0" smtClean="0">
                          <a:solidFill>
                            <a:schemeClr val="tx1"/>
                          </a:solidFill>
                          <a:effectLst/>
                          <a:latin typeface="Tw Cen MT" panose="020B0602020104020603" pitchFamily="34" charset="0"/>
                          <a:ea typeface="+mn-ea"/>
                          <a:cs typeface="+mn-cs"/>
                        </a:rPr>
                        <a:t>Support three (3) prioritised departments to develop Standard Operating Procedures </a:t>
                      </a:r>
                      <a:endParaRPr lang="en-ZA" sz="1100" b="0" dirty="0">
                        <a:latin typeface="Tw Cen MT" pitchFamily="34" charset="0"/>
                        <a:cs typeface="Arial" pitchFamily="34" charset="0"/>
                      </a:endParaRPr>
                    </a:p>
                  </a:txBody>
                  <a:tcPr>
                    <a:solidFill>
                      <a:schemeClr val="accent2">
                        <a:lumMod val="40000"/>
                        <a:lumOff val="60000"/>
                      </a:schemeClr>
                    </a:solidFill>
                  </a:tcPr>
                </a:tc>
              </a:tr>
              <a:tr h="307444">
                <a:tc>
                  <a:txBody>
                    <a:bodyPr/>
                    <a:lstStyle/>
                    <a:p>
                      <a:pPr>
                        <a:lnSpc>
                          <a:spcPct val="115000"/>
                        </a:lnSpc>
                        <a:spcAft>
                          <a:spcPts val="0"/>
                        </a:spcAft>
                      </a:pPr>
                      <a:r>
                        <a:rPr lang="en-ZA" sz="1100" b="1" dirty="0" smtClean="0">
                          <a:effectLst/>
                          <a:latin typeface="Tw Cen MT" pitchFamily="34" charset="0"/>
                          <a:ea typeface="Calibri"/>
                          <a:cs typeface="Arial" pitchFamily="34" charset="0"/>
                        </a:rPr>
                        <a:t>3</a:t>
                      </a:r>
                      <a:r>
                        <a:rPr lang="en-ZA" sz="1100" b="1" baseline="30000" dirty="0" smtClean="0">
                          <a:effectLst/>
                          <a:latin typeface="Tw Cen MT" pitchFamily="34" charset="0"/>
                          <a:ea typeface="Calibri"/>
                          <a:cs typeface="Arial" pitchFamily="34" charset="0"/>
                        </a:rPr>
                        <a:t>rd</a:t>
                      </a:r>
                      <a:r>
                        <a:rPr lang="en-ZA" sz="1100" b="1" dirty="0" smtClean="0">
                          <a:effectLst/>
                          <a:latin typeface="Tw Cen MT" pitchFamily="34" charset="0"/>
                          <a:ea typeface="Calibri"/>
                          <a:cs typeface="Arial" pitchFamily="34" charset="0"/>
                        </a:rPr>
                        <a:t> </a:t>
                      </a:r>
                      <a:r>
                        <a:rPr lang="en-ZA" sz="1100" b="1" dirty="0" smtClean="0">
                          <a:solidFill>
                            <a:schemeClr val="tx1"/>
                          </a:solidFill>
                          <a:latin typeface="Tw Cen MT" pitchFamily="34" charset="0"/>
                          <a:ea typeface="Times New Roman"/>
                          <a:cs typeface="Arial" pitchFamily="34" charset="0"/>
                        </a:rPr>
                        <a:t>Quarter</a:t>
                      </a:r>
                      <a:r>
                        <a:rPr lang="en-ZA" sz="1100" b="1" baseline="0" dirty="0" smtClean="0">
                          <a:solidFill>
                            <a:schemeClr val="tx1"/>
                          </a:solidFill>
                          <a:latin typeface="Tw Cen MT" pitchFamily="34" charset="0"/>
                          <a:ea typeface="Times New Roman"/>
                          <a:cs typeface="Arial" pitchFamily="34" charset="0"/>
                        </a:rPr>
                        <a:t> </a:t>
                      </a:r>
                      <a:r>
                        <a:rPr lang="en-ZA" sz="1100" b="1" dirty="0" smtClean="0">
                          <a:solidFill>
                            <a:schemeClr val="tx1"/>
                          </a:solidFill>
                          <a:latin typeface="Tw Cen MT" pitchFamily="34" charset="0"/>
                          <a:ea typeface="Times New Roman"/>
                          <a:cs typeface="Arial" pitchFamily="34" charset="0"/>
                        </a:rPr>
                        <a:t>Target (2)</a:t>
                      </a:r>
                      <a:endParaRPr lang="en-ZA" sz="1100" b="1" dirty="0">
                        <a:effectLst/>
                        <a:latin typeface="Tw Cen MT" pitchFamily="34" charset="0"/>
                        <a:ea typeface="Calibri"/>
                        <a:cs typeface="Arial" pitchFamily="34" charset="0"/>
                      </a:endParaRPr>
                    </a:p>
                  </a:txBody>
                  <a:tcPr marL="68580" marR="68580" marT="0" marB="0">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100" b="1" dirty="0" smtClean="0">
                          <a:solidFill>
                            <a:schemeClr val="tx1"/>
                          </a:solidFill>
                          <a:latin typeface="Tw Cen MT" pitchFamily="34" charset="0"/>
                          <a:ea typeface="Calibri"/>
                          <a:cs typeface="Arial" pitchFamily="34" charset="0"/>
                        </a:rPr>
                        <a:t>Reported</a:t>
                      </a:r>
                      <a:r>
                        <a:rPr lang="en-ZA" sz="1100" b="1" baseline="0" dirty="0" smtClean="0">
                          <a:solidFill>
                            <a:schemeClr val="tx1"/>
                          </a:solidFill>
                          <a:latin typeface="Tw Cen MT" pitchFamily="34" charset="0"/>
                          <a:ea typeface="Calibri"/>
                          <a:cs typeface="Arial" pitchFamily="34" charset="0"/>
                        </a:rPr>
                        <a:t> Progress</a:t>
                      </a:r>
                      <a:endParaRPr lang="en-ZA" sz="1100" b="1" dirty="0" smtClean="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r>
              <a:tr h="1478929">
                <a:tc>
                  <a:txBody>
                    <a:bodyPr/>
                    <a:lstStyle/>
                    <a:p>
                      <a:pPr>
                        <a:lnSpc>
                          <a:spcPct val="115000"/>
                        </a:lnSpc>
                        <a:spcAft>
                          <a:spcPts val="0"/>
                        </a:spcAft>
                      </a:pPr>
                      <a:r>
                        <a:rPr kumimoji="0" lang="en-ZA" sz="1100" kern="1200" dirty="0" smtClean="0">
                          <a:solidFill>
                            <a:schemeClr val="tx1"/>
                          </a:solidFill>
                          <a:effectLst/>
                          <a:latin typeface="Tw Cen MT" panose="020B0602020104020603" pitchFamily="34" charset="0"/>
                          <a:ea typeface="+mn-ea"/>
                          <a:cs typeface="+mn-cs"/>
                        </a:rPr>
                        <a:t>Standard Operating Procedures for the 3 prioritised departments developed </a:t>
                      </a:r>
                      <a:endParaRPr lang="en-ZA" sz="1100" b="0" dirty="0">
                        <a:effectLst/>
                        <a:latin typeface="Tw Cen MT" pitchFamily="34" charset="0"/>
                        <a:ea typeface="Calibri"/>
                        <a:cs typeface="Arial" pitchFamily="34" charset="0"/>
                      </a:endParaRPr>
                    </a:p>
                  </a:txBody>
                  <a:tcPr marL="68580" marR="68580" marT="0" marB="0">
                    <a:solidFill>
                      <a:schemeClr val="bg1"/>
                    </a:solidFill>
                  </a:tcPr>
                </a:tc>
                <a:tc>
                  <a:txBody>
                    <a:bodyPr/>
                    <a:lstStyle/>
                    <a:p>
                      <a:r>
                        <a:rPr kumimoji="0" lang="en-ZA" sz="1100" kern="1200" dirty="0" smtClean="0">
                          <a:solidFill>
                            <a:schemeClr val="tx1"/>
                          </a:solidFill>
                          <a:effectLst/>
                          <a:latin typeface="Tw Cen MT" panose="020B0602020104020603" pitchFamily="34" charset="0"/>
                          <a:ea typeface="+mn-ea"/>
                          <a:cs typeface="+mn-cs"/>
                        </a:rPr>
                        <a:t>SOPS were developed for the above mentioned 3 priority departments: in the</a:t>
                      </a:r>
                      <a:r>
                        <a:rPr kumimoji="0" lang="en-ZA" sz="1100" kern="1200" baseline="0" dirty="0" smtClean="0">
                          <a:solidFill>
                            <a:schemeClr val="tx1"/>
                          </a:solidFill>
                          <a:effectLst/>
                          <a:latin typeface="Tw Cen MT" panose="020B0602020104020603" pitchFamily="34" charset="0"/>
                          <a:ea typeface="+mn-ea"/>
                          <a:cs typeface="+mn-cs"/>
                        </a:rPr>
                        <a:t> </a:t>
                      </a:r>
                      <a:r>
                        <a:rPr kumimoji="0" lang="en-ZA" sz="1100" kern="1200" dirty="0" smtClean="0">
                          <a:solidFill>
                            <a:schemeClr val="tx1"/>
                          </a:solidFill>
                          <a:effectLst/>
                          <a:latin typeface="Tw Cen MT" panose="020B0602020104020603" pitchFamily="34" charset="0"/>
                          <a:ea typeface="+mn-ea"/>
                          <a:cs typeface="+mn-cs"/>
                        </a:rPr>
                        <a:t>Application for Mining Rights, Application for Prospecting Rights and Application for Mining Permit for the Department of Mineral Resources (DMR).</a:t>
                      </a:r>
                      <a:r>
                        <a:rPr kumimoji="0" lang="en-ZA" sz="1100" kern="1200" baseline="0" dirty="0" smtClean="0">
                          <a:solidFill>
                            <a:schemeClr val="tx1"/>
                          </a:solidFill>
                          <a:effectLst/>
                          <a:latin typeface="Tw Cen MT" panose="020B0602020104020603" pitchFamily="34" charset="0"/>
                          <a:ea typeface="+mn-ea"/>
                          <a:cs typeface="+mn-cs"/>
                        </a:rPr>
                        <a:t> </a:t>
                      </a:r>
                      <a:r>
                        <a:rPr kumimoji="0" lang="en-ZA" sz="1100" kern="1200" dirty="0" smtClean="0">
                          <a:solidFill>
                            <a:schemeClr val="tx1"/>
                          </a:solidFill>
                          <a:effectLst/>
                          <a:latin typeface="Tw Cen MT" panose="020B0602020104020603" pitchFamily="34" charset="0"/>
                          <a:ea typeface="+mn-ea"/>
                          <a:cs typeface="+mn-cs"/>
                        </a:rPr>
                        <a:t>Roadside Alcohol Testing, Screening of unknown drugs and screening of unknown pesticides for the Department of Heath (</a:t>
                      </a:r>
                      <a:r>
                        <a:rPr kumimoji="0" lang="en-ZA" sz="1100" kern="1200" dirty="0" err="1" smtClean="0">
                          <a:solidFill>
                            <a:schemeClr val="tx1"/>
                          </a:solidFill>
                          <a:effectLst/>
                          <a:latin typeface="Tw Cen MT" panose="020B0602020104020603" pitchFamily="34" charset="0"/>
                          <a:ea typeface="+mn-ea"/>
                          <a:cs typeface="+mn-cs"/>
                        </a:rPr>
                        <a:t>DoH</a:t>
                      </a:r>
                      <a:r>
                        <a:rPr kumimoji="0" lang="en-ZA" sz="1100" kern="1200" dirty="0" smtClean="0">
                          <a:solidFill>
                            <a:schemeClr val="tx1"/>
                          </a:solidFill>
                          <a:effectLst/>
                          <a:latin typeface="Tw Cen MT" panose="020B0602020104020603" pitchFamily="34" charset="0"/>
                          <a:ea typeface="+mn-ea"/>
                          <a:cs typeface="+mn-cs"/>
                        </a:rPr>
                        <a:t>)</a:t>
                      </a:r>
                      <a:r>
                        <a:rPr kumimoji="0" lang="en-ZA" sz="1100" kern="1200" baseline="0" dirty="0" smtClean="0">
                          <a:solidFill>
                            <a:schemeClr val="tx1"/>
                          </a:solidFill>
                          <a:effectLst/>
                          <a:latin typeface="Tw Cen MT" panose="020B0602020104020603" pitchFamily="34" charset="0"/>
                          <a:ea typeface="+mn-ea"/>
                          <a:cs typeface="+mn-cs"/>
                        </a:rPr>
                        <a:t> and </a:t>
                      </a:r>
                      <a:r>
                        <a:rPr kumimoji="0" lang="en-ZA" sz="1100" kern="1200" dirty="0" smtClean="0">
                          <a:solidFill>
                            <a:schemeClr val="tx1"/>
                          </a:solidFill>
                          <a:effectLst/>
                          <a:latin typeface="Tw Cen MT" panose="020B0602020104020603" pitchFamily="34" charset="0"/>
                          <a:ea typeface="+mn-ea"/>
                          <a:cs typeface="+mn-cs"/>
                        </a:rPr>
                        <a:t>Application for Liquor licence, Call Centre Enquiries and Black Industrialist Scheme for the Department of Trade and Industry (DTI)</a:t>
                      </a:r>
                      <a:endParaRPr lang="en-ZA" sz="1100" b="0" dirty="0">
                        <a:solidFill>
                          <a:schemeClr val="bg1"/>
                        </a:solidFill>
                        <a:effectLst/>
                        <a:latin typeface="Tw Cen MT" pitchFamily="34" charset="0"/>
                        <a:ea typeface="Calibri"/>
                        <a:cs typeface="Arial" pitchFamily="34" charset="0"/>
                      </a:endParaRPr>
                    </a:p>
                  </a:txBody>
                  <a:tcPr marL="68580" marR="68580" marT="0" marB="0">
                    <a:solidFill>
                      <a:schemeClr val="bg1"/>
                    </a:solidFill>
                  </a:tcPr>
                </a:tc>
              </a:tr>
            </a:tbl>
          </a:graphicData>
        </a:graphic>
      </p:graphicFrame>
    </p:spTree>
    <p:extLst>
      <p:ext uri="{BB962C8B-B14F-4D97-AF65-F5344CB8AC3E}">
        <p14:creationId xmlns:p14="http://schemas.microsoft.com/office/powerpoint/2010/main" xmlns="" val="31748568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noGrp="1"/>
          </p:cNvGraphicFramePr>
          <p:nvPr>
            <p:ph idx="1"/>
            <p:extLst>
              <p:ext uri="{D42A27DB-BD31-4B8C-83A1-F6EECF244321}">
                <p14:modId xmlns:p14="http://schemas.microsoft.com/office/powerpoint/2010/main" xmlns="" val="3355922168"/>
              </p:ext>
            </p:extLst>
          </p:nvPr>
        </p:nvGraphicFramePr>
        <p:xfrm>
          <a:off x="1403648" y="764704"/>
          <a:ext cx="7175150" cy="3868482"/>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7"/>
          <p:cNvSpPr>
            <a:spLocks noGrp="1"/>
          </p:cNvSpPr>
          <p:nvPr>
            <p:ph type="title"/>
          </p:nvPr>
        </p:nvSpPr>
        <p:spPr>
          <a:xfrm>
            <a:off x="1142976" y="0"/>
            <a:ext cx="7790712" cy="928694"/>
          </a:xfrm>
        </p:spPr>
        <p:txBody>
          <a:bodyPr>
            <a:normAutofit/>
          </a:bodyPr>
          <a:lstStyle/>
          <a:p>
            <a:pPr algn="ctr"/>
            <a:r>
              <a:rPr lang="en-ZA" sz="2400" b="1" dirty="0" smtClean="0">
                <a:solidFill>
                  <a:schemeClr val="accent5"/>
                </a:solidFill>
              </a:rPr>
              <a:t>QUARTERLY PERFORMANCE TRACKING </a:t>
            </a:r>
            <a:br>
              <a:rPr lang="en-ZA" sz="2400" b="1" dirty="0" smtClean="0">
                <a:solidFill>
                  <a:schemeClr val="accent5"/>
                </a:solidFill>
              </a:rPr>
            </a:br>
            <a:r>
              <a:rPr lang="en-ZA" sz="2400" b="1" dirty="0" smtClean="0">
                <a:solidFill>
                  <a:schemeClr val="accent5"/>
                </a:solidFill>
              </a:rPr>
              <a:t>1</a:t>
            </a:r>
            <a:r>
              <a:rPr lang="en-ZA" sz="2400" b="1" baseline="30000" dirty="0" smtClean="0">
                <a:solidFill>
                  <a:schemeClr val="accent5"/>
                </a:solidFill>
              </a:rPr>
              <a:t>ST</a:t>
            </a:r>
            <a:r>
              <a:rPr lang="en-ZA" sz="2400" b="1" dirty="0" smtClean="0">
                <a:solidFill>
                  <a:schemeClr val="accent5"/>
                </a:solidFill>
              </a:rPr>
              <a:t>, 2</a:t>
            </a:r>
            <a:r>
              <a:rPr lang="en-ZA" sz="2400" b="1" baseline="30000" dirty="0" smtClean="0">
                <a:solidFill>
                  <a:schemeClr val="accent5"/>
                </a:solidFill>
              </a:rPr>
              <a:t>ND</a:t>
            </a:r>
            <a:r>
              <a:rPr lang="en-ZA" sz="2400" b="1" dirty="0" smtClean="0">
                <a:solidFill>
                  <a:schemeClr val="accent5"/>
                </a:solidFill>
              </a:rPr>
              <a:t> AND  3</a:t>
            </a:r>
            <a:r>
              <a:rPr lang="en-ZA" sz="2400" b="1" baseline="30000" dirty="0" smtClean="0">
                <a:solidFill>
                  <a:schemeClr val="accent5"/>
                </a:solidFill>
              </a:rPr>
              <a:t>RD</a:t>
            </a:r>
            <a:r>
              <a:rPr lang="en-ZA" sz="2400" b="1" dirty="0" smtClean="0">
                <a:solidFill>
                  <a:schemeClr val="accent5"/>
                </a:solidFill>
              </a:rPr>
              <a:t> </a:t>
            </a:r>
            <a:r>
              <a:rPr lang="en-ZA" sz="2400" b="1" dirty="0">
                <a:solidFill>
                  <a:schemeClr val="accent5"/>
                </a:solidFill>
              </a:rPr>
              <a:t>QUARTER</a:t>
            </a:r>
          </a:p>
        </p:txBody>
      </p:sp>
      <p:graphicFrame>
        <p:nvGraphicFramePr>
          <p:cNvPr id="10" name="Table 9"/>
          <p:cNvGraphicFramePr>
            <a:graphicFrameLocks noGrp="1"/>
          </p:cNvGraphicFramePr>
          <p:nvPr>
            <p:extLst>
              <p:ext uri="{D42A27DB-BD31-4B8C-83A1-F6EECF244321}">
                <p14:modId xmlns:p14="http://schemas.microsoft.com/office/powerpoint/2010/main" xmlns="" val="311458911"/>
              </p:ext>
            </p:extLst>
          </p:nvPr>
        </p:nvGraphicFramePr>
        <p:xfrm>
          <a:off x="1331640" y="5013176"/>
          <a:ext cx="7247153" cy="1591737"/>
        </p:xfrm>
        <a:graphic>
          <a:graphicData uri="http://schemas.openxmlformats.org/drawingml/2006/table">
            <a:tbl>
              <a:tblPr firstRow="1" bandRow="1">
                <a:tableStyleId>{5940675A-B579-460E-94D1-54222C63F5DA}</a:tableStyleId>
              </a:tblPr>
              <a:tblGrid>
                <a:gridCol w="1774546"/>
                <a:gridCol w="1728192"/>
                <a:gridCol w="1944216"/>
                <a:gridCol w="1800199"/>
              </a:tblGrid>
              <a:tr h="233965">
                <a:tc>
                  <a:txBody>
                    <a:bodyPr/>
                    <a:lstStyle/>
                    <a:p>
                      <a:r>
                        <a:rPr lang="en-ZA" sz="1600" b="1" dirty="0" smtClean="0">
                          <a:latin typeface="Tw Cen MT" panose="020B0602020104020603" pitchFamily="34" charset="0"/>
                        </a:rPr>
                        <a:t>Quarter</a:t>
                      </a:r>
                      <a:endParaRPr lang="en-ZA" sz="1600" b="1" dirty="0">
                        <a:latin typeface="Tw Cen MT" panose="020B0602020104020603" pitchFamily="34"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latin typeface="Tw Cen MT" panose="020B0602020104020603" pitchFamily="34" charset="0"/>
                        </a:rPr>
                        <a:t>Total Number of Quarterly</a:t>
                      </a:r>
                      <a:r>
                        <a:rPr lang="en-ZA" sz="1600" b="1" baseline="0" dirty="0" smtClean="0">
                          <a:latin typeface="Tw Cen MT" panose="020B0602020104020603" pitchFamily="34" charset="0"/>
                        </a:rPr>
                        <a:t> Targets</a:t>
                      </a:r>
                      <a:endParaRPr lang="en-ZA" sz="1600" b="1" dirty="0">
                        <a:latin typeface="Tw Cen MT" panose="020B0602020104020603" pitchFamily="34" charset="0"/>
                      </a:endParaRPr>
                    </a:p>
                  </a:txBody>
                  <a:tcPr>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bg1"/>
                          </a:solidFill>
                          <a:latin typeface="Tw Cen MT" panose="020B0602020104020603" pitchFamily="34" charset="0"/>
                        </a:rPr>
                        <a:t>Number of Targets not Achieved</a:t>
                      </a:r>
                    </a:p>
                  </a:txBody>
                  <a:tcPr>
                    <a:solidFill>
                      <a:srgbClr val="FF0000"/>
                    </a:solidFill>
                  </a:tcPr>
                </a:tc>
                <a:tc>
                  <a:txBody>
                    <a:bodyPr/>
                    <a:lstStyle/>
                    <a:p>
                      <a:r>
                        <a:rPr lang="en-ZA" sz="1600" b="1" dirty="0" smtClean="0">
                          <a:solidFill>
                            <a:schemeClr val="tx1"/>
                          </a:solidFill>
                          <a:latin typeface="Tw Cen MT" panose="020B0602020104020603" pitchFamily="34" charset="0"/>
                        </a:rPr>
                        <a:t>%</a:t>
                      </a:r>
                      <a:r>
                        <a:rPr lang="en-ZA" sz="1600" b="1" baseline="0" dirty="0" smtClean="0">
                          <a:solidFill>
                            <a:schemeClr val="tx1"/>
                          </a:solidFill>
                          <a:latin typeface="Tw Cen MT" panose="020B0602020104020603" pitchFamily="34" charset="0"/>
                        </a:rPr>
                        <a:t> Achievement</a:t>
                      </a:r>
                      <a:endParaRPr lang="en-ZA" sz="1600" b="1" dirty="0">
                        <a:solidFill>
                          <a:schemeClr val="tx1"/>
                        </a:solidFill>
                        <a:latin typeface="Tw Cen MT" panose="020B0602020104020603" pitchFamily="34" charset="0"/>
                      </a:endParaRPr>
                    </a:p>
                  </a:txBody>
                  <a:tcPr>
                    <a:solidFill>
                      <a:schemeClr val="accent4">
                        <a:lumMod val="20000"/>
                        <a:lumOff val="80000"/>
                      </a:schemeClr>
                    </a:solidFill>
                  </a:tcPr>
                </a:tc>
              </a:tr>
              <a:tr h="337539">
                <a:tc>
                  <a:txBody>
                    <a:bodyPr/>
                    <a:lstStyle/>
                    <a:p>
                      <a:r>
                        <a:rPr lang="en-ZA" sz="1600" b="1" dirty="0" smtClean="0">
                          <a:latin typeface="Tw Cen MT" panose="020B0602020104020603" pitchFamily="34" charset="0"/>
                        </a:rPr>
                        <a:t>1</a:t>
                      </a:r>
                      <a:r>
                        <a:rPr lang="en-ZA" sz="1600" b="1" baseline="30000" dirty="0" smtClean="0">
                          <a:latin typeface="Tw Cen MT" panose="020B0602020104020603" pitchFamily="34" charset="0"/>
                        </a:rPr>
                        <a:t>st</a:t>
                      </a:r>
                      <a:r>
                        <a:rPr lang="en-ZA" sz="1600" b="1" dirty="0" smtClean="0">
                          <a:latin typeface="Tw Cen MT" panose="020B0602020104020603" pitchFamily="34" charset="0"/>
                        </a:rPr>
                        <a:t> Quarter</a:t>
                      </a:r>
                      <a:endParaRPr lang="en-ZA" sz="1600" b="1" dirty="0">
                        <a:latin typeface="Tw Cen MT" panose="020B0602020104020603" pitchFamily="34" charset="0"/>
                      </a:endParaRPr>
                    </a:p>
                  </a:txBody>
                  <a:tcPr>
                    <a:solidFill>
                      <a:schemeClr val="bg1"/>
                    </a:solidFill>
                  </a:tcPr>
                </a:tc>
                <a:tc>
                  <a:txBody>
                    <a:bodyPr/>
                    <a:lstStyle/>
                    <a:p>
                      <a:pPr algn="ctr"/>
                      <a:r>
                        <a:rPr lang="en-ZA" sz="1600" dirty="0" smtClean="0">
                          <a:latin typeface="Tw Cen MT" panose="020B0602020104020603" pitchFamily="34" charset="0"/>
                        </a:rPr>
                        <a:t>38</a:t>
                      </a:r>
                      <a:endParaRPr lang="en-ZA" sz="1600" dirty="0">
                        <a:latin typeface="Tw Cen MT" panose="020B0602020104020603" pitchFamily="34" charset="0"/>
                      </a:endParaRPr>
                    </a:p>
                  </a:txBody>
                  <a:tcPr>
                    <a:solidFill>
                      <a:schemeClr val="accent4">
                        <a:lumMod val="60000"/>
                        <a:lumOff val="40000"/>
                      </a:schemeClr>
                    </a:solidFill>
                  </a:tcPr>
                </a:tc>
                <a:tc>
                  <a:txBody>
                    <a:bodyPr/>
                    <a:lstStyle/>
                    <a:p>
                      <a:pPr algn="ctr"/>
                      <a:r>
                        <a:rPr lang="en-ZA" sz="1600" dirty="0" smtClean="0">
                          <a:solidFill>
                            <a:schemeClr val="bg1"/>
                          </a:solidFill>
                          <a:latin typeface="Tw Cen MT" panose="020B0602020104020603" pitchFamily="34" charset="0"/>
                        </a:rPr>
                        <a:t>12</a:t>
                      </a:r>
                      <a:endParaRPr lang="en-ZA" sz="1600" dirty="0">
                        <a:solidFill>
                          <a:schemeClr val="bg1"/>
                        </a:solidFill>
                        <a:latin typeface="Tw Cen MT" panose="020B0602020104020603" pitchFamily="34" charset="0"/>
                      </a:endParaRPr>
                    </a:p>
                  </a:txBody>
                  <a:tcPr>
                    <a:solidFill>
                      <a:srgbClr val="FF0000"/>
                    </a:solidFill>
                  </a:tcPr>
                </a:tc>
                <a:tc>
                  <a:txBody>
                    <a:bodyPr/>
                    <a:lstStyle/>
                    <a:p>
                      <a:pPr algn="ctr"/>
                      <a:r>
                        <a:rPr lang="en-ZA" sz="1600" b="1" dirty="0" smtClean="0">
                          <a:solidFill>
                            <a:schemeClr val="accent3">
                              <a:lumMod val="75000"/>
                            </a:schemeClr>
                          </a:solidFill>
                          <a:latin typeface="Tw Cen MT" panose="020B0602020104020603" pitchFamily="34" charset="0"/>
                        </a:rPr>
                        <a:t>68%</a:t>
                      </a:r>
                      <a:endParaRPr lang="en-ZA" sz="1600" b="1" dirty="0">
                        <a:solidFill>
                          <a:schemeClr val="accent3">
                            <a:lumMod val="75000"/>
                          </a:schemeClr>
                        </a:solidFill>
                        <a:latin typeface="Tw Cen MT" panose="020B0602020104020603" pitchFamily="34" charset="0"/>
                      </a:endParaRPr>
                    </a:p>
                  </a:txBody>
                  <a:tcPr>
                    <a:solidFill>
                      <a:schemeClr val="accent4">
                        <a:lumMod val="20000"/>
                        <a:lumOff val="80000"/>
                      </a:schemeClr>
                    </a:solidFill>
                  </a:tcPr>
                </a:tc>
              </a:tr>
              <a:tr h="337539">
                <a:tc>
                  <a:txBody>
                    <a:bodyPr/>
                    <a:lstStyle/>
                    <a:p>
                      <a:r>
                        <a:rPr lang="en-ZA" sz="1600" b="1" dirty="0" smtClean="0">
                          <a:latin typeface="Tw Cen MT" panose="020B0602020104020603" pitchFamily="34" charset="0"/>
                        </a:rPr>
                        <a:t>2</a:t>
                      </a:r>
                      <a:r>
                        <a:rPr lang="en-ZA" sz="1600" b="1" baseline="30000" dirty="0" smtClean="0">
                          <a:latin typeface="Tw Cen MT" panose="020B0602020104020603" pitchFamily="34" charset="0"/>
                        </a:rPr>
                        <a:t>nd</a:t>
                      </a:r>
                      <a:r>
                        <a:rPr lang="en-ZA" sz="1600" b="1" baseline="0" dirty="0" smtClean="0">
                          <a:latin typeface="Tw Cen MT" panose="020B0602020104020603" pitchFamily="34" charset="0"/>
                        </a:rPr>
                        <a:t> Q</a:t>
                      </a:r>
                      <a:r>
                        <a:rPr lang="en-ZA" sz="1600" b="1" dirty="0" smtClean="0">
                          <a:latin typeface="Tw Cen MT" panose="020B0602020104020603" pitchFamily="34" charset="0"/>
                        </a:rPr>
                        <a:t>uarter</a:t>
                      </a:r>
                      <a:endParaRPr lang="en-ZA" sz="1600" b="1" dirty="0">
                        <a:latin typeface="Tw Cen MT" panose="020B0602020104020603" pitchFamily="34" charset="0"/>
                      </a:endParaRPr>
                    </a:p>
                  </a:txBody>
                  <a:tcPr>
                    <a:solidFill>
                      <a:schemeClr val="bg1"/>
                    </a:solidFill>
                  </a:tcPr>
                </a:tc>
                <a:tc>
                  <a:txBody>
                    <a:bodyPr/>
                    <a:lstStyle/>
                    <a:p>
                      <a:pPr algn="ctr"/>
                      <a:r>
                        <a:rPr lang="en-ZA" sz="1600" dirty="0" smtClean="0">
                          <a:latin typeface="Tw Cen MT" panose="020B0602020104020603" pitchFamily="34" charset="0"/>
                        </a:rPr>
                        <a:t>41</a:t>
                      </a:r>
                      <a:endParaRPr lang="en-ZA" sz="1600" dirty="0">
                        <a:latin typeface="Tw Cen MT" panose="020B0602020104020603" pitchFamily="34" charset="0"/>
                      </a:endParaRPr>
                    </a:p>
                  </a:txBody>
                  <a:tcPr>
                    <a:solidFill>
                      <a:schemeClr val="accent4">
                        <a:lumMod val="60000"/>
                        <a:lumOff val="40000"/>
                      </a:schemeClr>
                    </a:solidFill>
                  </a:tcPr>
                </a:tc>
                <a:tc>
                  <a:txBody>
                    <a:bodyPr/>
                    <a:lstStyle/>
                    <a:p>
                      <a:pPr algn="ctr"/>
                      <a:r>
                        <a:rPr lang="en-ZA" sz="1600" dirty="0" smtClean="0">
                          <a:solidFill>
                            <a:schemeClr val="bg1"/>
                          </a:solidFill>
                          <a:latin typeface="Tw Cen MT" panose="020B0602020104020603" pitchFamily="34" charset="0"/>
                        </a:rPr>
                        <a:t>5</a:t>
                      </a:r>
                      <a:endParaRPr lang="en-ZA" sz="1600" dirty="0">
                        <a:solidFill>
                          <a:schemeClr val="bg1"/>
                        </a:solidFill>
                        <a:latin typeface="Tw Cen MT" panose="020B0602020104020603" pitchFamily="34" charset="0"/>
                      </a:endParaRPr>
                    </a:p>
                  </a:txBody>
                  <a:tcPr>
                    <a:solidFill>
                      <a:srgbClr val="FF0000"/>
                    </a:solidFill>
                  </a:tcPr>
                </a:tc>
                <a:tc>
                  <a:txBody>
                    <a:bodyPr/>
                    <a:lstStyle/>
                    <a:p>
                      <a:pPr algn="ctr"/>
                      <a:r>
                        <a:rPr lang="en-ZA" sz="1600" b="1" dirty="0" smtClean="0">
                          <a:solidFill>
                            <a:schemeClr val="accent3">
                              <a:lumMod val="75000"/>
                            </a:schemeClr>
                          </a:solidFill>
                          <a:latin typeface="Tw Cen MT" panose="020B0602020104020603" pitchFamily="34" charset="0"/>
                        </a:rPr>
                        <a:t>88%</a:t>
                      </a:r>
                      <a:endParaRPr lang="en-ZA" sz="1600" b="1" dirty="0">
                        <a:solidFill>
                          <a:schemeClr val="accent3">
                            <a:lumMod val="75000"/>
                          </a:schemeClr>
                        </a:solidFill>
                        <a:latin typeface="Tw Cen MT" panose="020B0602020104020603" pitchFamily="34" charset="0"/>
                      </a:endParaRPr>
                    </a:p>
                  </a:txBody>
                  <a:tcPr>
                    <a:solidFill>
                      <a:schemeClr val="accent4">
                        <a:lumMod val="20000"/>
                        <a:lumOff val="80000"/>
                      </a:schemeClr>
                    </a:solidFill>
                  </a:tcPr>
                </a:tc>
              </a:tr>
              <a:tr h="337539">
                <a:tc>
                  <a:txBody>
                    <a:bodyPr/>
                    <a:lstStyle/>
                    <a:p>
                      <a:r>
                        <a:rPr lang="en-ZA" sz="1600" b="1" dirty="0" smtClean="0">
                          <a:latin typeface="Tw Cen MT" panose="020B0602020104020603" pitchFamily="34" charset="0"/>
                        </a:rPr>
                        <a:t>3</a:t>
                      </a:r>
                      <a:r>
                        <a:rPr lang="en-ZA" sz="1600" b="1" baseline="30000" dirty="0" smtClean="0">
                          <a:latin typeface="Tw Cen MT" panose="020B0602020104020603" pitchFamily="34" charset="0"/>
                        </a:rPr>
                        <a:t>rd</a:t>
                      </a:r>
                      <a:r>
                        <a:rPr lang="en-ZA" sz="1600" b="1" baseline="0" dirty="0" smtClean="0">
                          <a:latin typeface="Tw Cen MT" panose="020B0602020104020603" pitchFamily="34" charset="0"/>
                        </a:rPr>
                        <a:t> </a:t>
                      </a:r>
                      <a:r>
                        <a:rPr lang="en-ZA" sz="1600" b="1" dirty="0" smtClean="0">
                          <a:latin typeface="Tw Cen MT" panose="020B0602020104020603" pitchFamily="34" charset="0"/>
                        </a:rPr>
                        <a:t>Quarter</a:t>
                      </a:r>
                      <a:endParaRPr lang="en-ZA" sz="1600" b="1" dirty="0">
                        <a:latin typeface="Tw Cen MT" panose="020B0602020104020603" pitchFamily="34" charset="0"/>
                      </a:endParaRPr>
                    </a:p>
                  </a:txBody>
                  <a:tcPr>
                    <a:solidFill>
                      <a:schemeClr val="bg1"/>
                    </a:solidFill>
                  </a:tcPr>
                </a:tc>
                <a:tc>
                  <a:txBody>
                    <a:bodyPr/>
                    <a:lstStyle/>
                    <a:p>
                      <a:pPr algn="ctr"/>
                      <a:r>
                        <a:rPr lang="en-ZA" sz="1600" dirty="0" smtClean="0">
                          <a:latin typeface="Tw Cen MT" panose="020B0602020104020603" pitchFamily="34" charset="0"/>
                        </a:rPr>
                        <a:t>42</a:t>
                      </a:r>
                      <a:endParaRPr lang="en-ZA" sz="1600" dirty="0">
                        <a:latin typeface="Tw Cen MT" panose="020B0602020104020603" pitchFamily="34" charset="0"/>
                      </a:endParaRPr>
                    </a:p>
                  </a:txBody>
                  <a:tcPr>
                    <a:solidFill>
                      <a:schemeClr val="accent4">
                        <a:lumMod val="60000"/>
                        <a:lumOff val="40000"/>
                      </a:schemeClr>
                    </a:solidFill>
                  </a:tcPr>
                </a:tc>
                <a:tc>
                  <a:txBody>
                    <a:bodyPr/>
                    <a:lstStyle/>
                    <a:p>
                      <a:pPr algn="ctr"/>
                      <a:r>
                        <a:rPr lang="en-ZA" sz="1600" dirty="0" smtClean="0">
                          <a:solidFill>
                            <a:schemeClr val="bg1"/>
                          </a:solidFill>
                          <a:latin typeface="Tw Cen MT" panose="020B0602020104020603" pitchFamily="34" charset="0"/>
                        </a:rPr>
                        <a:t>2</a:t>
                      </a:r>
                      <a:endParaRPr lang="en-ZA" sz="1600" dirty="0">
                        <a:solidFill>
                          <a:schemeClr val="bg1"/>
                        </a:solidFill>
                        <a:latin typeface="Tw Cen MT" panose="020B0602020104020603" pitchFamily="34" charset="0"/>
                      </a:endParaRPr>
                    </a:p>
                  </a:txBody>
                  <a:tcPr>
                    <a:solidFill>
                      <a:srgbClr val="FF0000"/>
                    </a:solidFill>
                  </a:tcPr>
                </a:tc>
                <a:tc>
                  <a:txBody>
                    <a:bodyPr/>
                    <a:lstStyle/>
                    <a:p>
                      <a:pPr algn="ctr"/>
                      <a:r>
                        <a:rPr lang="en-ZA" sz="1600" b="1" dirty="0" smtClean="0">
                          <a:solidFill>
                            <a:schemeClr val="accent3">
                              <a:lumMod val="75000"/>
                            </a:schemeClr>
                          </a:solidFill>
                          <a:latin typeface="Tw Cen MT" panose="020B0602020104020603" pitchFamily="34" charset="0"/>
                        </a:rPr>
                        <a:t>95%</a:t>
                      </a:r>
                      <a:endParaRPr lang="en-ZA" sz="1600" b="1" dirty="0">
                        <a:solidFill>
                          <a:schemeClr val="accent3">
                            <a:lumMod val="75000"/>
                          </a:schemeClr>
                        </a:solidFill>
                        <a:latin typeface="Tw Cen MT" panose="020B0602020104020603" pitchFamily="34" charset="0"/>
                      </a:endParaRPr>
                    </a:p>
                  </a:txBody>
                  <a:tcPr>
                    <a:solidFill>
                      <a:schemeClr val="accent4">
                        <a:lumMod val="20000"/>
                        <a:lumOff val="80000"/>
                      </a:schemeClr>
                    </a:solidFill>
                  </a:tcPr>
                </a:tc>
              </a:tr>
            </a:tbl>
          </a:graphicData>
        </a:graphic>
      </p:graphicFrame>
      <p:sp>
        <p:nvSpPr>
          <p:cNvPr id="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4</a:t>
            </a:fld>
            <a:endParaRPr lang="en-US" sz="1400" b="0" dirty="0"/>
          </a:p>
        </p:txBody>
      </p:sp>
    </p:spTree>
    <p:extLst>
      <p:ext uri="{BB962C8B-B14F-4D97-AF65-F5344CB8AC3E}">
        <p14:creationId xmlns:p14="http://schemas.microsoft.com/office/powerpoint/2010/main" xmlns="" val="41110131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360099016"/>
              </p:ext>
            </p:extLst>
          </p:nvPr>
        </p:nvGraphicFramePr>
        <p:xfrm>
          <a:off x="1082108" y="1124745"/>
          <a:ext cx="7856318" cy="3314638"/>
        </p:xfrm>
        <a:graphic>
          <a:graphicData uri="http://schemas.openxmlformats.org/drawingml/2006/table">
            <a:tbl>
              <a:tblPr firstRow="1" bandRow="1">
                <a:tableStyleId>{5940675A-B579-460E-94D1-54222C63F5DA}</a:tableStyleId>
              </a:tblPr>
              <a:tblGrid>
                <a:gridCol w="2337764"/>
                <a:gridCol w="5518554"/>
              </a:tblGrid>
              <a:tr h="5730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latin typeface="Tw Cen MT" pitchFamily="34" charset="0"/>
                          <a:ea typeface="Calibri"/>
                          <a:cs typeface="Arial" pitchFamily="34" charset="0"/>
                        </a:rPr>
                        <a:t>Annual Target</a:t>
                      </a:r>
                    </a:p>
                    <a:p>
                      <a:endParaRPr lang="en-ZA" sz="12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200" kern="1200" dirty="0" smtClean="0">
                          <a:solidFill>
                            <a:schemeClr val="tx1"/>
                          </a:solidFill>
                          <a:effectLst/>
                          <a:latin typeface="Tw Cen MT" panose="020B0602020104020603" pitchFamily="34" charset="0"/>
                          <a:ea typeface="+mn-ea"/>
                          <a:cs typeface="+mn-cs"/>
                        </a:rPr>
                        <a:t>Establish baseline data for the improvement of service delivery turnaround times in the three (3) departments </a:t>
                      </a:r>
                      <a:endParaRPr lang="en-ZA" sz="1200" b="0" dirty="0">
                        <a:latin typeface="Tw Cen MT" pitchFamily="34" charset="0"/>
                        <a:cs typeface="Arial" pitchFamily="34" charset="0"/>
                      </a:endParaRPr>
                    </a:p>
                  </a:txBody>
                  <a:tcPr>
                    <a:solidFill>
                      <a:schemeClr val="accent2">
                        <a:lumMod val="40000"/>
                        <a:lumOff val="60000"/>
                      </a:schemeClr>
                    </a:solidFill>
                  </a:tcPr>
                </a:tc>
              </a:tr>
              <a:tr h="327515">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200" b="1" dirty="0" smtClean="0">
                          <a:solidFill>
                            <a:schemeClr val="tx1"/>
                          </a:solidFill>
                          <a:latin typeface="Tw Cen MT" pitchFamily="34" charset="0"/>
                          <a:ea typeface="Times New Roman"/>
                          <a:cs typeface="Arial" pitchFamily="34" charset="0"/>
                        </a:rPr>
                        <a:t>2</a:t>
                      </a:r>
                      <a:r>
                        <a:rPr lang="en-ZA" sz="1200" b="1" baseline="30000" dirty="0" smtClean="0">
                          <a:solidFill>
                            <a:schemeClr val="tx1"/>
                          </a:solidFill>
                          <a:latin typeface="Tw Cen MT" pitchFamily="34" charset="0"/>
                          <a:ea typeface="Times New Roman"/>
                          <a:cs typeface="Arial" pitchFamily="34" charset="0"/>
                        </a:rPr>
                        <a:t>nd</a:t>
                      </a:r>
                      <a:r>
                        <a:rPr lang="en-ZA" sz="1200" b="1" baseline="0" dirty="0" smtClean="0">
                          <a:solidFill>
                            <a:schemeClr val="tx1"/>
                          </a:solidFill>
                          <a:latin typeface="Tw Cen MT" pitchFamily="34" charset="0"/>
                          <a:ea typeface="Times New Roman"/>
                          <a:cs typeface="Arial" pitchFamily="34" charset="0"/>
                        </a:rPr>
                        <a:t> </a:t>
                      </a:r>
                      <a:r>
                        <a:rPr lang="en-ZA" sz="1200" b="1" dirty="0" smtClean="0">
                          <a:solidFill>
                            <a:schemeClr val="tx1"/>
                          </a:solidFill>
                          <a:latin typeface="Tw Cen MT" pitchFamily="34" charset="0"/>
                          <a:ea typeface="Times New Roman"/>
                          <a:cs typeface="Arial" pitchFamily="34" charset="0"/>
                        </a:rPr>
                        <a:t>Quarter</a:t>
                      </a:r>
                      <a:r>
                        <a:rPr lang="en-ZA" sz="1200" b="1" baseline="0" dirty="0" smtClean="0">
                          <a:solidFill>
                            <a:schemeClr val="tx1"/>
                          </a:solidFill>
                          <a:latin typeface="Tw Cen MT" pitchFamily="34" charset="0"/>
                          <a:ea typeface="Times New Roman"/>
                          <a:cs typeface="Arial" pitchFamily="34" charset="0"/>
                        </a:rPr>
                        <a:t> </a:t>
                      </a:r>
                      <a:r>
                        <a:rPr lang="en-ZA" sz="1200" b="1" dirty="0" smtClean="0">
                          <a:solidFill>
                            <a:schemeClr val="tx1"/>
                          </a:solidFill>
                          <a:latin typeface="Tw Cen MT" pitchFamily="34" charset="0"/>
                          <a:ea typeface="Times New Roman"/>
                          <a:cs typeface="Arial" pitchFamily="34" charset="0"/>
                        </a:rPr>
                        <a:t>Target (2)</a:t>
                      </a:r>
                      <a:endParaRPr lang="en-ZA" sz="12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200" b="1" dirty="0" smtClean="0">
                          <a:solidFill>
                            <a:schemeClr val="tx1"/>
                          </a:solidFill>
                          <a:latin typeface="Tw Cen MT" pitchFamily="34" charset="0"/>
                          <a:ea typeface="Calibri"/>
                          <a:cs typeface="Arial" pitchFamily="34" charset="0"/>
                        </a:rPr>
                        <a:t>Reported</a:t>
                      </a:r>
                      <a:r>
                        <a:rPr lang="en-ZA" sz="1200" b="1" baseline="0" dirty="0" smtClean="0">
                          <a:solidFill>
                            <a:schemeClr val="tx1"/>
                          </a:solidFill>
                          <a:latin typeface="Tw Cen MT" pitchFamily="34" charset="0"/>
                          <a:ea typeface="Calibri"/>
                          <a:cs typeface="Arial" pitchFamily="34" charset="0"/>
                        </a:rPr>
                        <a:t> Progress</a:t>
                      </a:r>
                      <a:endParaRPr lang="en-ZA" sz="12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r>
              <a:tr h="6116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200" kern="1200" dirty="0" smtClean="0">
                          <a:solidFill>
                            <a:schemeClr val="tx1"/>
                          </a:solidFill>
                          <a:effectLst/>
                          <a:latin typeface="Tw Cen MT" panose="020B0602020104020603" pitchFamily="34" charset="0"/>
                          <a:ea typeface="+mn-ea"/>
                          <a:cs typeface="+mn-cs"/>
                        </a:rPr>
                        <a:t>Establishment of the  baseline  data for turnaround times for the 3 departments commenced </a:t>
                      </a:r>
                    </a:p>
                    <a:p>
                      <a:endParaRPr kumimoji="0" lang="en-ZA" sz="1200" kern="1200" dirty="0" smtClean="0">
                        <a:solidFill>
                          <a:schemeClr val="tx1"/>
                        </a:solidFill>
                        <a:latin typeface="Tw Cen MT" pitchFamily="34" charset="0"/>
                        <a:ea typeface="+mn-ea"/>
                        <a:cs typeface="+mn-cs"/>
                      </a:endParaRPr>
                    </a:p>
                  </a:txBody>
                  <a:tcPr marL="68580" marR="68580" marT="0" marB="0">
                    <a:solidFill>
                      <a:schemeClr val="bg1"/>
                    </a:solidFill>
                  </a:tcPr>
                </a:tc>
                <a:tc>
                  <a:txBody>
                    <a:bodyPr/>
                    <a:lstStyle/>
                    <a:p>
                      <a:pPr marL="0" lvl="0" indent="0" algn="l">
                        <a:lnSpc>
                          <a:spcPct val="115000"/>
                        </a:lnSpc>
                        <a:spcAft>
                          <a:spcPts val="0"/>
                        </a:spcAft>
                        <a:buFont typeface="Arial" panose="020B0604020202020204" pitchFamily="34" charset="0"/>
                        <a:buNone/>
                      </a:pPr>
                      <a:r>
                        <a:rPr lang="en-US" sz="1200" dirty="0">
                          <a:effectLst/>
                          <a:latin typeface="Tw Cen MT" panose="020B0602020104020603" pitchFamily="34" charset="0"/>
                          <a:ea typeface="Calibri" panose="020F0502020204030204" pitchFamily="34" charset="0"/>
                          <a:cs typeface="Times New Roman" panose="02020603050405020304" pitchFamily="18" charset="0"/>
                        </a:rPr>
                        <a:t>The baseline data for the Department of Mineral Resources, Department for Trade and Industry and Department of Health has been </a:t>
                      </a:r>
                      <a:r>
                        <a:rPr lang="en-US" sz="1200" dirty="0" smtClean="0">
                          <a:effectLst/>
                          <a:latin typeface="Tw Cen MT" panose="020B0602020104020603" pitchFamily="34" charset="0"/>
                          <a:ea typeface="Calibri" panose="020F0502020204030204" pitchFamily="34" charset="0"/>
                          <a:cs typeface="Times New Roman" panose="02020603050405020304" pitchFamily="18" charset="0"/>
                        </a:rPr>
                        <a:t>established.</a:t>
                      </a:r>
                      <a:r>
                        <a:rPr lang="en-US" sz="1200" baseline="0" dirty="0" smtClean="0">
                          <a:effectLst/>
                          <a:latin typeface="Tw Cen MT" panose="020B0602020104020603" pitchFamily="34" charset="0"/>
                          <a:ea typeface="Calibri" panose="020F0502020204030204" pitchFamily="34" charset="0"/>
                          <a:cs typeface="Times New Roman" panose="02020603050405020304" pitchFamily="18" charset="0"/>
                        </a:rPr>
                        <a:t> </a:t>
                      </a:r>
                      <a:r>
                        <a:rPr lang="en-US" sz="1200" dirty="0" smtClean="0">
                          <a:effectLst/>
                          <a:latin typeface="Tw Cen MT" panose="020B0602020104020603" pitchFamily="34" charset="0"/>
                          <a:ea typeface="Calibri" panose="020F0502020204030204" pitchFamily="34" charset="0"/>
                          <a:cs typeface="Times New Roman" panose="02020603050405020304" pitchFamily="18" charset="0"/>
                        </a:rPr>
                        <a:t>Work </a:t>
                      </a:r>
                      <a:r>
                        <a:rPr lang="en-US" sz="1200" dirty="0">
                          <a:effectLst/>
                          <a:latin typeface="Tw Cen MT" panose="020B0602020104020603" pitchFamily="34" charset="0"/>
                          <a:ea typeface="Calibri" panose="020F0502020204030204" pitchFamily="34" charset="0"/>
                          <a:cs typeface="Times New Roman" panose="02020603050405020304" pitchFamily="18" charset="0"/>
                        </a:rPr>
                        <a:t>measurements for the selected services of the above-mentioned departments have </a:t>
                      </a:r>
                      <a:r>
                        <a:rPr lang="en-US" sz="1200" dirty="0" smtClean="0">
                          <a:effectLst/>
                          <a:latin typeface="Tw Cen MT" panose="020B0602020104020603" pitchFamily="34" charset="0"/>
                          <a:ea typeface="Calibri" panose="020F0502020204030204" pitchFamily="34" charset="0"/>
                          <a:cs typeface="Times New Roman" panose="02020603050405020304" pitchFamily="18" charset="0"/>
                        </a:rPr>
                        <a:t>commenced</a:t>
                      </a:r>
                      <a:endParaRPr lang="en-ZA" sz="1200" dirty="0">
                        <a:effectLst/>
                        <a:latin typeface="Tw Cen MT" panose="020B0602020104020603" pitchFamily="34" charset="0"/>
                        <a:ea typeface="Calibri" panose="020F0502020204030204" pitchFamily="34" charset="0"/>
                        <a:cs typeface="Times New Roman" panose="02020603050405020304" pitchFamily="18" charset="0"/>
                      </a:endParaRPr>
                    </a:p>
                  </a:txBody>
                  <a:tcPr marL="114300" marR="114300" marT="0" marB="0">
                    <a:solidFill>
                      <a:schemeClr val="bg1"/>
                    </a:solidFill>
                  </a:tcPr>
                </a:tc>
              </a:tr>
              <a:tr h="2098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baseline="0" dirty="0" smtClean="0">
                          <a:solidFill>
                            <a:schemeClr val="tx1"/>
                          </a:solidFill>
                          <a:latin typeface="Tw Cen MT" pitchFamily="34" charset="0"/>
                          <a:ea typeface="Times New Roman"/>
                          <a:cs typeface="Arial" pitchFamily="34" charset="0"/>
                        </a:rPr>
                        <a:t>3</a:t>
                      </a:r>
                      <a:r>
                        <a:rPr lang="en-ZA" sz="1200" b="1" baseline="30000" dirty="0" smtClean="0">
                          <a:solidFill>
                            <a:schemeClr val="tx1"/>
                          </a:solidFill>
                          <a:latin typeface="Tw Cen MT" pitchFamily="34" charset="0"/>
                          <a:ea typeface="Times New Roman"/>
                          <a:cs typeface="Arial" pitchFamily="34" charset="0"/>
                        </a:rPr>
                        <a:t>rd</a:t>
                      </a:r>
                      <a:r>
                        <a:rPr lang="en-ZA" sz="1200" b="1" baseline="0" dirty="0" smtClean="0">
                          <a:solidFill>
                            <a:schemeClr val="tx1"/>
                          </a:solidFill>
                          <a:latin typeface="Tw Cen MT" pitchFamily="34" charset="0"/>
                          <a:ea typeface="Times New Roman"/>
                          <a:cs typeface="Arial" pitchFamily="34" charset="0"/>
                        </a:rPr>
                        <a:t> </a:t>
                      </a:r>
                      <a:r>
                        <a:rPr lang="en-ZA" sz="1200" b="1" dirty="0" smtClean="0">
                          <a:solidFill>
                            <a:schemeClr val="tx1"/>
                          </a:solidFill>
                          <a:latin typeface="Tw Cen MT" pitchFamily="34" charset="0"/>
                          <a:ea typeface="Times New Roman"/>
                          <a:cs typeface="Arial" pitchFamily="34" charset="0"/>
                        </a:rPr>
                        <a:t>Quarter</a:t>
                      </a:r>
                      <a:r>
                        <a:rPr lang="en-ZA" sz="1200" b="1" baseline="0" dirty="0" smtClean="0">
                          <a:solidFill>
                            <a:schemeClr val="tx1"/>
                          </a:solidFill>
                          <a:latin typeface="Tw Cen MT" pitchFamily="34" charset="0"/>
                          <a:ea typeface="Times New Roman"/>
                          <a:cs typeface="Arial" pitchFamily="34" charset="0"/>
                        </a:rPr>
                        <a:t> </a:t>
                      </a:r>
                      <a:r>
                        <a:rPr lang="en-ZA" sz="1200" b="1" dirty="0" smtClean="0">
                          <a:solidFill>
                            <a:schemeClr val="tx1"/>
                          </a:solidFill>
                          <a:latin typeface="Tw Cen MT" pitchFamily="34" charset="0"/>
                          <a:ea typeface="Times New Roman"/>
                          <a:cs typeface="Arial" pitchFamily="34" charset="0"/>
                        </a:rPr>
                        <a:t>Target (3)</a:t>
                      </a:r>
                      <a:endParaRPr lang="en-ZA" sz="1200" b="1" dirty="0" smtClean="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latin typeface="Tw Cen MT" pitchFamily="34" charset="0"/>
                          <a:ea typeface="Calibri"/>
                          <a:cs typeface="Arial" pitchFamily="34" charset="0"/>
                        </a:rPr>
                        <a:t>Reported</a:t>
                      </a:r>
                      <a:r>
                        <a:rPr lang="en-ZA" sz="1200" b="1" baseline="0" dirty="0" smtClean="0">
                          <a:solidFill>
                            <a:schemeClr val="tx1"/>
                          </a:solidFill>
                          <a:latin typeface="Tw Cen MT" pitchFamily="34" charset="0"/>
                          <a:ea typeface="Calibri"/>
                          <a:cs typeface="Arial" pitchFamily="34" charset="0"/>
                        </a:rPr>
                        <a:t> Progress</a:t>
                      </a:r>
                      <a:endParaRPr lang="en-ZA" sz="1200" b="1" dirty="0" smtClean="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r>
              <a:tr h="1472759">
                <a:tc>
                  <a:txBody>
                    <a:bodyPr/>
                    <a:lstStyle/>
                    <a:p>
                      <a:r>
                        <a:rPr kumimoji="0" lang="en-ZA" sz="1200" kern="1200" dirty="0" smtClean="0">
                          <a:solidFill>
                            <a:schemeClr val="tx1"/>
                          </a:solidFill>
                          <a:effectLst/>
                          <a:latin typeface="Tw Cen MT" panose="020B0602020104020603" pitchFamily="34" charset="0"/>
                          <a:ea typeface="+mn-ea"/>
                          <a:cs typeface="+mn-cs"/>
                        </a:rPr>
                        <a:t>Establishment of the baseline  data for turnaround times for the 3 departments of Trade continued</a:t>
                      </a:r>
                      <a:endParaRPr kumimoji="0" lang="en-ZA" sz="1200" kern="1200" dirty="0" smtClean="0">
                        <a:solidFill>
                          <a:schemeClr val="tx1"/>
                        </a:solidFill>
                        <a:latin typeface="Tw Cen MT" pitchFamily="34" charset="0"/>
                        <a:ea typeface="+mn-ea"/>
                        <a:cs typeface="+mn-cs"/>
                      </a:endParaRPr>
                    </a:p>
                  </a:txBody>
                  <a:tcPr marL="68580" marR="68580" marT="0" marB="0">
                    <a:solidFill>
                      <a:schemeClr val="bg1"/>
                    </a:solidFill>
                  </a:tcPr>
                </a:tc>
                <a:tc>
                  <a:txBody>
                    <a:bodyPr/>
                    <a:lstStyle/>
                    <a:p>
                      <a:r>
                        <a:rPr kumimoji="0" lang="en-ZA" sz="1200" kern="1200" dirty="0" smtClean="0">
                          <a:solidFill>
                            <a:schemeClr val="tx1"/>
                          </a:solidFill>
                          <a:effectLst/>
                          <a:latin typeface="Tw Cen MT" panose="020B0602020104020603" pitchFamily="34" charset="0"/>
                          <a:ea typeface="+mn-ea"/>
                          <a:cs typeface="+mn-cs"/>
                        </a:rPr>
                        <a:t>The</a:t>
                      </a:r>
                      <a:r>
                        <a:rPr kumimoji="0" lang="en-ZA" sz="1200" kern="1200" baseline="0" dirty="0" smtClean="0">
                          <a:solidFill>
                            <a:schemeClr val="tx1"/>
                          </a:solidFill>
                          <a:effectLst/>
                          <a:latin typeface="Tw Cen MT" panose="020B0602020104020603" pitchFamily="34" charset="0"/>
                          <a:ea typeface="+mn-ea"/>
                          <a:cs typeface="+mn-cs"/>
                        </a:rPr>
                        <a:t> b</a:t>
                      </a:r>
                      <a:r>
                        <a:rPr kumimoji="0" lang="en-ZA" sz="1200" kern="1200" dirty="0" smtClean="0">
                          <a:solidFill>
                            <a:schemeClr val="tx1"/>
                          </a:solidFill>
                          <a:effectLst/>
                          <a:latin typeface="Tw Cen MT" panose="020B0602020104020603" pitchFamily="34" charset="0"/>
                          <a:ea typeface="+mn-ea"/>
                          <a:cs typeface="+mn-cs"/>
                        </a:rPr>
                        <a:t>aseline data for the following services were established: </a:t>
                      </a:r>
                    </a:p>
                    <a:p>
                      <a:r>
                        <a:rPr kumimoji="0" lang="en-ZA" sz="1200" kern="1200" dirty="0" smtClean="0">
                          <a:solidFill>
                            <a:schemeClr val="tx1"/>
                          </a:solidFill>
                          <a:effectLst/>
                          <a:latin typeface="Tw Cen MT" panose="020B0602020104020603" pitchFamily="34" charset="0"/>
                          <a:ea typeface="+mn-ea"/>
                          <a:cs typeface="+mn-cs"/>
                        </a:rPr>
                        <a:t> </a:t>
                      </a:r>
                    </a:p>
                    <a:p>
                      <a:pPr marL="285750" lvl="0" indent="-285750">
                        <a:buFont typeface="Arial" panose="020B0604020202020204" pitchFamily="34" charset="0"/>
                        <a:buChar char="•"/>
                      </a:pPr>
                      <a:r>
                        <a:rPr kumimoji="0" lang="en-ZA" sz="1200" kern="1200" dirty="0" smtClean="0">
                          <a:solidFill>
                            <a:schemeClr val="tx1"/>
                          </a:solidFill>
                          <a:effectLst/>
                          <a:latin typeface="Tw Cen MT" panose="020B0602020104020603" pitchFamily="34" charset="0"/>
                          <a:ea typeface="+mn-ea"/>
                          <a:cs typeface="+mn-cs"/>
                        </a:rPr>
                        <a:t>Mining Rights and Prospecting rights for the  DMR </a:t>
                      </a:r>
                    </a:p>
                    <a:p>
                      <a:pPr marL="285750" lvl="0" indent="-285750">
                        <a:buFont typeface="Arial" panose="020B0604020202020204" pitchFamily="34" charset="0"/>
                        <a:buChar char="•"/>
                      </a:pPr>
                      <a:r>
                        <a:rPr kumimoji="0" lang="en-ZA" sz="1200" kern="1200" dirty="0" smtClean="0">
                          <a:solidFill>
                            <a:schemeClr val="tx1"/>
                          </a:solidFill>
                          <a:effectLst/>
                          <a:latin typeface="Tw Cen MT" panose="020B0602020104020603" pitchFamily="34" charset="0"/>
                          <a:ea typeface="+mn-ea"/>
                          <a:cs typeface="+mn-cs"/>
                        </a:rPr>
                        <a:t>Roadside Alcohol Testing, Screening of unknown drugs and screening of unknown pesticides for the </a:t>
                      </a:r>
                      <a:r>
                        <a:rPr kumimoji="0" lang="en-ZA" sz="1200" kern="1200" dirty="0" err="1" smtClean="0">
                          <a:solidFill>
                            <a:schemeClr val="tx1"/>
                          </a:solidFill>
                          <a:effectLst/>
                          <a:latin typeface="Tw Cen MT" panose="020B0602020104020603" pitchFamily="34" charset="0"/>
                          <a:ea typeface="+mn-ea"/>
                          <a:cs typeface="+mn-cs"/>
                        </a:rPr>
                        <a:t>DoH</a:t>
                      </a:r>
                      <a:endParaRPr kumimoji="0" lang="en-ZA" sz="1200" kern="1200" dirty="0" smtClean="0">
                        <a:solidFill>
                          <a:schemeClr val="tx1"/>
                        </a:solidFill>
                        <a:effectLst/>
                        <a:latin typeface="Tw Cen MT" panose="020B0602020104020603" pitchFamily="34" charset="0"/>
                        <a:ea typeface="+mn-ea"/>
                        <a:cs typeface="+mn-cs"/>
                      </a:endParaRPr>
                    </a:p>
                    <a:p>
                      <a:pPr marL="285750" indent="-285750">
                        <a:buFont typeface="Arial" panose="020B0604020202020204" pitchFamily="34" charset="0"/>
                        <a:buChar char="•"/>
                      </a:pPr>
                      <a:r>
                        <a:rPr kumimoji="0" lang="en-ZA" sz="1200" kern="1200" dirty="0" smtClean="0">
                          <a:solidFill>
                            <a:schemeClr val="tx1"/>
                          </a:solidFill>
                          <a:effectLst/>
                          <a:latin typeface="Tw Cen MT" panose="020B0602020104020603" pitchFamily="34" charset="0"/>
                          <a:ea typeface="+mn-ea"/>
                          <a:cs typeface="+mn-cs"/>
                        </a:rPr>
                        <a:t>Application for Liquor licence, call centre enquiries and Black Industrialist Scheme for the DTI</a:t>
                      </a:r>
                      <a:endParaRPr lang="en-ZA" sz="1200" b="0" dirty="0">
                        <a:solidFill>
                          <a:schemeClr val="bg1"/>
                        </a:solidFill>
                        <a:effectLst/>
                        <a:latin typeface="Tw Cen MT" pitchFamily="34" charset="0"/>
                        <a:ea typeface="Calibri"/>
                        <a:cs typeface="Arial" pitchFamily="34" charset="0"/>
                      </a:endParaRPr>
                    </a:p>
                  </a:txBody>
                  <a:tcPr marL="68580" marR="68580" marT="0" marB="0">
                    <a:solidFill>
                      <a:schemeClr val="bg1"/>
                    </a:solidFill>
                  </a:tcPr>
                </a:tc>
              </a:tr>
            </a:tbl>
          </a:graphicData>
        </a:graphic>
      </p:graphicFrame>
      <p:sp>
        <p:nvSpPr>
          <p:cNvPr id="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40</a:t>
            </a:fld>
            <a:endParaRPr lang="en-US" sz="1400" b="0" dirty="0"/>
          </a:p>
        </p:txBody>
      </p:sp>
      <p:sp>
        <p:nvSpPr>
          <p:cNvPr id="6" name="Title 1"/>
          <p:cNvSpPr>
            <a:spLocks noGrp="1"/>
          </p:cNvSpPr>
          <p:nvPr>
            <p:ph type="title"/>
          </p:nvPr>
        </p:nvSpPr>
        <p:spPr>
          <a:xfrm>
            <a:off x="971600" y="0"/>
            <a:ext cx="8172400" cy="908794"/>
          </a:xfrm>
        </p:spPr>
        <p:txBody>
          <a:bodyPr>
            <a:noAutofit/>
          </a:bodyPr>
          <a:lstStyle/>
          <a:p>
            <a:pPr algn="ctr"/>
            <a:r>
              <a:rPr lang="en-ZA" sz="2400" b="1" dirty="0">
                <a:solidFill>
                  <a:schemeClr val="accent5">
                    <a:lumMod val="60000"/>
                    <a:lumOff val="40000"/>
                  </a:schemeClr>
                </a:solidFill>
              </a:rPr>
              <a:t>PROGRAMME 5: </a:t>
            </a:r>
            <a:r>
              <a:rPr lang="en-ZA" sz="2400" b="1" dirty="0" smtClean="0">
                <a:solidFill>
                  <a:schemeClr val="accent5">
                    <a:lumMod val="60000"/>
                    <a:lumOff val="40000"/>
                  </a:schemeClr>
                </a:solidFill>
              </a:rPr>
              <a:t>SDS (3)</a:t>
            </a:r>
            <a:br>
              <a:rPr lang="en-ZA" sz="2400" b="1" dirty="0" smtClean="0">
                <a:solidFill>
                  <a:schemeClr val="accent5">
                    <a:lumMod val="60000"/>
                    <a:lumOff val="40000"/>
                  </a:schemeClr>
                </a:solidFill>
              </a:rPr>
            </a:br>
            <a:r>
              <a:rPr lang="en-ZA" sz="2400" b="1" dirty="0">
                <a:solidFill>
                  <a:schemeClr val="accent4">
                    <a:lumMod val="75000"/>
                  </a:schemeClr>
                </a:solidFill>
              </a:rPr>
              <a:t>2</a:t>
            </a:r>
            <a:r>
              <a:rPr lang="en-ZA" sz="2400" b="1" baseline="30000" dirty="0">
                <a:solidFill>
                  <a:schemeClr val="accent4">
                    <a:lumMod val="75000"/>
                  </a:schemeClr>
                </a:solidFill>
              </a:rPr>
              <a:t>ND</a:t>
            </a:r>
            <a:r>
              <a:rPr lang="en-ZA" sz="2400" b="1" dirty="0">
                <a:solidFill>
                  <a:schemeClr val="accent4">
                    <a:lumMod val="75000"/>
                  </a:schemeClr>
                </a:solidFill>
              </a:rPr>
              <a:t>  </a:t>
            </a:r>
            <a:r>
              <a:rPr lang="en-ZA" sz="2400" b="1" dirty="0" smtClean="0">
                <a:solidFill>
                  <a:schemeClr val="accent4">
                    <a:lumMod val="75000"/>
                  </a:schemeClr>
                </a:solidFill>
              </a:rPr>
              <a:t>&amp; 3</a:t>
            </a:r>
            <a:r>
              <a:rPr lang="en-ZA" sz="2400" b="1" baseline="30000" dirty="0" smtClean="0">
                <a:solidFill>
                  <a:schemeClr val="accent4">
                    <a:lumMod val="75000"/>
                  </a:schemeClr>
                </a:solidFill>
              </a:rPr>
              <a:t>RD</a:t>
            </a:r>
            <a:r>
              <a:rPr lang="en-ZA" sz="2400" b="1" dirty="0" smtClean="0">
                <a:solidFill>
                  <a:schemeClr val="accent4">
                    <a:lumMod val="75000"/>
                  </a:schemeClr>
                </a:solidFill>
              </a:rPr>
              <a:t> </a:t>
            </a:r>
            <a:r>
              <a:rPr lang="en-ZA" sz="2400" b="1" dirty="0">
                <a:solidFill>
                  <a:schemeClr val="accent4">
                    <a:lumMod val="75000"/>
                  </a:schemeClr>
                </a:solidFill>
              </a:rPr>
              <a:t>QUARTER </a:t>
            </a:r>
            <a:r>
              <a:rPr lang="en-ZA" sz="2400" b="1" dirty="0" smtClean="0">
                <a:solidFill>
                  <a:schemeClr val="accent4">
                    <a:lumMod val="75000"/>
                  </a:schemeClr>
                </a:solidFill>
              </a:rPr>
              <a:t>TARGETS </a:t>
            </a:r>
            <a:r>
              <a:rPr lang="en-ZA" sz="2400" b="1" dirty="0">
                <a:solidFill>
                  <a:schemeClr val="accent4">
                    <a:lumMod val="75000"/>
                  </a:schemeClr>
                </a:solidFill>
              </a:rPr>
              <a:t>ACHIEVED </a:t>
            </a:r>
            <a:endParaRPr lang="en-ZA" sz="2400" b="1" dirty="0"/>
          </a:p>
        </p:txBody>
      </p:sp>
    </p:spTree>
    <p:extLst>
      <p:ext uri="{BB962C8B-B14F-4D97-AF65-F5344CB8AC3E}">
        <p14:creationId xmlns:p14="http://schemas.microsoft.com/office/powerpoint/2010/main" xmlns="" val="31748568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0"/>
          <p:cNvGraphicFramePr>
            <a:graphicFrameLocks/>
          </p:cNvGraphicFramePr>
          <p:nvPr>
            <p:extLst>
              <p:ext uri="{D42A27DB-BD31-4B8C-83A1-F6EECF244321}">
                <p14:modId xmlns:p14="http://schemas.microsoft.com/office/powerpoint/2010/main" xmlns="" val="4059851402"/>
              </p:ext>
            </p:extLst>
          </p:nvPr>
        </p:nvGraphicFramePr>
        <p:xfrm>
          <a:off x="1043608" y="1107458"/>
          <a:ext cx="7866888" cy="3100083"/>
        </p:xfrm>
        <a:graphic>
          <a:graphicData uri="http://schemas.openxmlformats.org/drawingml/2006/table">
            <a:tbl>
              <a:tblPr firstRow="1" bandRow="1">
                <a:tableStyleId>{5940675A-B579-460E-94D1-54222C63F5DA}</a:tableStyleId>
              </a:tblPr>
              <a:tblGrid>
                <a:gridCol w="2448272"/>
                <a:gridCol w="5418616"/>
              </a:tblGrid>
              <a:tr h="4062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latin typeface="Tw Cen MT" pitchFamily="34" charset="0"/>
                          <a:ea typeface="Calibri"/>
                          <a:cs typeface="Arial" pitchFamily="34" charset="0"/>
                        </a:rPr>
                        <a:t>Annual Target</a:t>
                      </a:r>
                    </a:p>
                    <a:p>
                      <a:endParaRPr lang="en-ZA" sz="12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kern="1200" dirty="0" smtClean="0">
                          <a:solidFill>
                            <a:schemeClr val="tx1"/>
                          </a:solidFill>
                          <a:effectLst/>
                          <a:latin typeface="Tw Cen MT" panose="020B0602020104020603" pitchFamily="34" charset="0"/>
                          <a:ea typeface="+mn-ea"/>
                          <a:cs typeface="+mn-cs"/>
                        </a:rPr>
                        <a:t>Support the 6 prioritised service departments to improve the quality and implementation of the Service Delivery Improvement Plans (SDIPs) </a:t>
                      </a:r>
                    </a:p>
                  </a:txBody>
                  <a:tcPr>
                    <a:solidFill>
                      <a:schemeClr val="accent2">
                        <a:lumMod val="40000"/>
                        <a:lumOff val="60000"/>
                      </a:schemeClr>
                    </a:solidFill>
                  </a:tcPr>
                </a:tc>
              </a:tr>
              <a:tr h="174899">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200" b="1" dirty="0" smtClean="0">
                          <a:solidFill>
                            <a:schemeClr val="tx1"/>
                          </a:solidFill>
                          <a:latin typeface="Tw Cen MT" pitchFamily="34" charset="0"/>
                          <a:ea typeface="Times New Roman"/>
                          <a:cs typeface="Arial" pitchFamily="34" charset="0"/>
                        </a:rPr>
                        <a:t>2</a:t>
                      </a:r>
                      <a:r>
                        <a:rPr lang="en-ZA" sz="1200" b="1" baseline="30000" dirty="0" smtClean="0">
                          <a:solidFill>
                            <a:schemeClr val="tx1"/>
                          </a:solidFill>
                          <a:latin typeface="Tw Cen MT" pitchFamily="34" charset="0"/>
                          <a:ea typeface="Times New Roman"/>
                          <a:cs typeface="Arial" pitchFamily="34" charset="0"/>
                        </a:rPr>
                        <a:t>nd</a:t>
                      </a:r>
                      <a:r>
                        <a:rPr lang="en-ZA" sz="1200" b="1" baseline="0" dirty="0" smtClean="0">
                          <a:solidFill>
                            <a:schemeClr val="tx1"/>
                          </a:solidFill>
                          <a:latin typeface="Tw Cen MT" pitchFamily="34" charset="0"/>
                          <a:ea typeface="Times New Roman"/>
                          <a:cs typeface="Arial" pitchFamily="34" charset="0"/>
                        </a:rPr>
                        <a:t> </a:t>
                      </a:r>
                      <a:r>
                        <a:rPr lang="en-ZA" sz="1200" b="1" dirty="0" smtClean="0">
                          <a:solidFill>
                            <a:schemeClr val="tx1"/>
                          </a:solidFill>
                          <a:latin typeface="Tw Cen MT" pitchFamily="34" charset="0"/>
                          <a:ea typeface="Times New Roman"/>
                          <a:cs typeface="Arial" pitchFamily="34" charset="0"/>
                        </a:rPr>
                        <a:t>Quarter</a:t>
                      </a:r>
                      <a:r>
                        <a:rPr lang="en-ZA" sz="1200" b="1" baseline="0" dirty="0" smtClean="0">
                          <a:solidFill>
                            <a:schemeClr val="tx1"/>
                          </a:solidFill>
                          <a:latin typeface="Tw Cen MT" pitchFamily="34" charset="0"/>
                          <a:ea typeface="Times New Roman"/>
                          <a:cs typeface="Arial" pitchFamily="34" charset="0"/>
                        </a:rPr>
                        <a:t> </a:t>
                      </a:r>
                      <a:r>
                        <a:rPr lang="en-ZA" sz="1200" b="1" dirty="0" smtClean="0">
                          <a:solidFill>
                            <a:schemeClr val="tx1"/>
                          </a:solidFill>
                          <a:latin typeface="Tw Cen MT" pitchFamily="34" charset="0"/>
                          <a:ea typeface="Times New Roman"/>
                          <a:cs typeface="Arial" pitchFamily="34" charset="0"/>
                        </a:rPr>
                        <a:t>Target (3)</a:t>
                      </a:r>
                      <a:endParaRPr lang="en-ZA" sz="12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200" b="1" dirty="0" smtClean="0">
                          <a:solidFill>
                            <a:schemeClr val="tx1"/>
                          </a:solidFill>
                          <a:latin typeface="Tw Cen MT" pitchFamily="34" charset="0"/>
                          <a:ea typeface="Calibri"/>
                          <a:cs typeface="Arial" pitchFamily="34" charset="0"/>
                        </a:rPr>
                        <a:t>Reported</a:t>
                      </a:r>
                      <a:r>
                        <a:rPr lang="en-ZA" sz="1200" b="1" baseline="0" dirty="0" smtClean="0">
                          <a:solidFill>
                            <a:schemeClr val="tx1"/>
                          </a:solidFill>
                          <a:latin typeface="Tw Cen MT" pitchFamily="34" charset="0"/>
                          <a:ea typeface="Calibri"/>
                          <a:cs typeface="Arial" pitchFamily="34" charset="0"/>
                        </a:rPr>
                        <a:t> Progress</a:t>
                      </a:r>
                    </a:p>
                  </a:txBody>
                  <a:tcPr marL="68580" marR="68580" marT="0" marB="0">
                    <a:solidFill>
                      <a:schemeClr val="accent4">
                        <a:lumMod val="40000"/>
                        <a:lumOff val="60000"/>
                      </a:schemeClr>
                    </a:solidFill>
                  </a:tcPr>
                </a:tc>
              </a:tr>
              <a:tr h="1109197">
                <a:tc>
                  <a:txBody>
                    <a:bodyPr/>
                    <a:lstStyle/>
                    <a:p>
                      <a:r>
                        <a:rPr kumimoji="0" lang="en-ZA" sz="1200" kern="1200" dirty="0" smtClean="0">
                          <a:solidFill>
                            <a:schemeClr val="tx1"/>
                          </a:solidFill>
                          <a:effectLst/>
                          <a:latin typeface="Tw Cen MT" panose="020B0602020104020603" pitchFamily="34" charset="0"/>
                          <a:ea typeface="+mn-ea"/>
                          <a:cs typeface="+mn-cs"/>
                        </a:rPr>
                        <a:t>Support provided to</a:t>
                      </a:r>
                      <a:r>
                        <a:rPr kumimoji="0" lang="en-ZA" sz="1200" kern="1200" baseline="0" dirty="0" smtClean="0">
                          <a:solidFill>
                            <a:schemeClr val="tx1"/>
                          </a:solidFill>
                          <a:effectLst/>
                          <a:latin typeface="Tw Cen MT" panose="020B0602020104020603" pitchFamily="34" charset="0"/>
                          <a:ea typeface="+mn-ea"/>
                          <a:cs typeface="+mn-cs"/>
                        </a:rPr>
                        <a:t> </a:t>
                      </a:r>
                      <a:r>
                        <a:rPr kumimoji="0" lang="en-ZA" sz="1200" kern="1200" dirty="0" smtClean="0">
                          <a:solidFill>
                            <a:schemeClr val="tx1"/>
                          </a:solidFill>
                          <a:effectLst/>
                          <a:latin typeface="Tw Cen MT" panose="020B0602020104020603" pitchFamily="34" charset="0"/>
                          <a:ea typeface="+mn-ea"/>
                          <a:cs typeface="+mn-cs"/>
                        </a:rPr>
                        <a:t>2 of the</a:t>
                      </a:r>
                      <a:r>
                        <a:rPr kumimoji="0" lang="en-ZA" sz="1200" kern="1200" baseline="0" dirty="0" smtClean="0">
                          <a:solidFill>
                            <a:schemeClr val="tx1"/>
                          </a:solidFill>
                          <a:effectLst/>
                          <a:latin typeface="Tw Cen MT" panose="020B0602020104020603" pitchFamily="34" charset="0"/>
                          <a:ea typeface="+mn-ea"/>
                          <a:cs typeface="+mn-cs"/>
                        </a:rPr>
                        <a:t> </a:t>
                      </a:r>
                      <a:r>
                        <a:rPr kumimoji="0" lang="en-ZA" sz="1200" kern="1200" dirty="0" smtClean="0">
                          <a:solidFill>
                            <a:schemeClr val="tx1"/>
                          </a:solidFill>
                          <a:effectLst/>
                          <a:latin typeface="Tw Cen MT" panose="020B0602020104020603" pitchFamily="34" charset="0"/>
                          <a:ea typeface="+mn-ea"/>
                          <a:cs typeface="+mn-cs"/>
                        </a:rPr>
                        <a:t>6</a:t>
                      </a:r>
                      <a:r>
                        <a:rPr kumimoji="0" lang="en-ZA" sz="1200" kern="1200" baseline="0" dirty="0" smtClean="0">
                          <a:solidFill>
                            <a:schemeClr val="tx1"/>
                          </a:solidFill>
                          <a:effectLst/>
                          <a:latin typeface="Tw Cen MT" panose="020B0602020104020603" pitchFamily="34" charset="0"/>
                          <a:ea typeface="+mn-ea"/>
                          <a:cs typeface="+mn-cs"/>
                        </a:rPr>
                        <a:t> </a:t>
                      </a:r>
                      <a:r>
                        <a:rPr kumimoji="0" lang="en-ZA" sz="1200" kern="1200" dirty="0" smtClean="0">
                          <a:solidFill>
                            <a:schemeClr val="tx1"/>
                          </a:solidFill>
                          <a:effectLst/>
                          <a:latin typeface="Tw Cen MT" panose="020B0602020104020603" pitchFamily="34" charset="0"/>
                          <a:ea typeface="+mn-ea"/>
                          <a:cs typeface="+mn-cs"/>
                        </a:rPr>
                        <a:t>service departments to improve the quality and implementation of SDIPs</a:t>
                      </a:r>
                    </a:p>
                    <a:p>
                      <a:pPr marL="0" marR="0" indent="0" algn="l" defTabSz="914400" rtl="0" eaLnBrk="1" fontAlgn="auto" latinLnBrk="0" hangingPunct="1">
                        <a:lnSpc>
                          <a:spcPct val="115000"/>
                        </a:lnSpc>
                        <a:spcBef>
                          <a:spcPts val="0"/>
                        </a:spcBef>
                        <a:spcAft>
                          <a:spcPts val="0"/>
                        </a:spcAft>
                        <a:buClrTx/>
                        <a:buSzTx/>
                        <a:buFontTx/>
                        <a:buNone/>
                        <a:tabLst/>
                        <a:defRPr/>
                      </a:pPr>
                      <a:endParaRPr kumimoji="0" lang="en-ZA" sz="1200" kern="1200" dirty="0" smtClean="0">
                        <a:solidFill>
                          <a:schemeClr val="tx1"/>
                        </a:solidFill>
                        <a:latin typeface="Tw Cen MT" pitchFamily="34" charset="0"/>
                        <a:ea typeface="+mn-ea"/>
                        <a:cs typeface="+mn-cs"/>
                      </a:endParaRPr>
                    </a:p>
                  </a:txBody>
                  <a:tcPr marL="68580" marR="68580" marT="0" marB="0">
                    <a:solidFill>
                      <a:schemeClr val="bg1"/>
                    </a:solidFill>
                  </a:tcPr>
                </a:tc>
                <a:tc>
                  <a:txBody>
                    <a:bodyPr/>
                    <a:lstStyle/>
                    <a:p>
                      <a:pPr marL="0" lvl="0" indent="0" algn="l">
                        <a:lnSpc>
                          <a:spcPct val="115000"/>
                        </a:lnSpc>
                        <a:spcAft>
                          <a:spcPts val="0"/>
                        </a:spcAft>
                        <a:buFont typeface="Arial" panose="020B0604020202020204" pitchFamily="34" charset="0"/>
                        <a:buNone/>
                      </a:pPr>
                      <a:r>
                        <a:rPr lang="en-US" sz="1200" dirty="0">
                          <a:effectLst/>
                          <a:latin typeface="Tw Cen MT" panose="020B0602020104020603" pitchFamily="34" charset="0"/>
                          <a:ea typeface="Calibri" panose="020F0502020204030204" pitchFamily="34" charset="0"/>
                          <a:cs typeface="Arial" panose="020B0604020202020204" pitchFamily="34" charset="0"/>
                        </a:rPr>
                        <a:t>Support to improve the quality and implementation of </a:t>
                      </a:r>
                      <a:r>
                        <a:rPr lang="en-US" sz="1200" dirty="0" smtClean="0">
                          <a:effectLst/>
                          <a:latin typeface="Tw Cen MT" panose="020B0602020104020603" pitchFamily="34" charset="0"/>
                          <a:ea typeface="Calibri" panose="020F0502020204030204" pitchFamily="34" charset="0"/>
                          <a:cs typeface="Times New Roman" panose="02020603050405020304" pitchFamily="18" charset="0"/>
                        </a:rPr>
                        <a:t>SDIPs</a:t>
                      </a:r>
                      <a:r>
                        <a:rPr lang="en-US" sz="1200" baseline="0" dirty="0" smtClean="0">
                          <a:effectLst/>
                          <a:latin typeface="Tw Cen MT" panose="020B0602020104020603" pitchFamily="34" charset="0"/>
                          <a:ea typeface="Calibri" panose="020F0502020204030204" pitchFamily="34" charset="0"/>
                          <a:cs typeface="Times New Roman" panose="02020603050405020304" pitchFamily="18" charset="0"/>
                        </a:rPr>
                        <a:t> </a:t>
                      </a:r>
                      <a:r>
                        <a:rPr lang="en-US" sz="1200" dirty="0" smtClean="0">
                          <a:effectLst/>
                          <a:latin typeface="Tw Cen MT" panose="020B0602020104020603" pitchFamily="34" charset="0"/>
                          <a:ea typeface="Calibri" panose="020F0502020204030204" pitchFamily="34" charset="0"/>
                          <a:cs typeface="Arial" panose="020B0604020202020204" pitchFamily="34" charset="0"/>
                        </a:rPr>
                        <a:t>was </a:t>
                      </a:r>
                      <a:r>
                        <a:rPr lang="en-US" sz="1200" dirty="0">
                          <a:effectLst/>
                          <a:latin typeface="Tw Cen MT" panose="020B0602020104020603" pitchFamily="34" charset="0"/>
                          <a:ea typeface="Calibri" panose="020F0502020204030204" pitchFamily="34" charset="0"/>
                          <a:cs typeface="Arial" panose="020B0604020202020204" pitchFamily="34" charset="0"/>
                        </a:rPr>
                        <a:t>provided to 17/28 (61%) departments who submitted SDIPs that did not meet the minimum standard during the 2015/16 financial </a:t>
                      </a:r>
                      <a:r>
                        <a:rPr lang="en-US" sz="1200" dirty="0" smtClean="0">
                          <a:effectLst/>
                          <a:latin typeface="Tw Cen MT" panose="020B0602020104020603" pitchFamily="34" charset="0"/>
                          <a:ea typeface="Calibri" panose="020F0502020204030204" pitchFamily="34" charset="0"/>
                          <a:cs typeface="Arial" panose="020B0604020202020204" pitchFamily="34" charset="0"/>
                        </a:rPr>
                        <a:t>year</a:t>
                      </a:r>
                    </a:p>
                    <a:p>
                      <a:pPr marL="0" lvl="0" indent="0" algn="l">
                        <a:lnSpc>
                          <a:spcPct val="115000"/>
                        </a:lnSpc>
                        <a:spcAft>
                          <a:spcPts val="0"/>
                        </a:spcAft>
                        <a:buFont typeface="Arial" panose="020B0604020202020204" pitchFamily="34" charset="0"/>
                        <a:buNone/>
                      </a:pPr>
                      <a:endParaRPr lang="en-ZA" sz="1200" dirty="0">
                        <a:effectLst/>
                        <a:latin typeface="Tw Cen MT" panose="020B0602020104020603" pitchFamily="34" charset="0"/>
                        <a:ea typeface="Calibri" panose="020F0502020204030204" pitchFamily="34" charset="0"/>
                        <a:cs typeface="Times New Roman" panose="02020603050405020304" pitchFamily="18" charset="0"/>
                      </a:endParaRPr>
                    </a:p>
                    <a:p>
                      <a:pPr marL="0" lvl="0" indent="0" algn="l">
                        <a:lnSpc>
                          <a:spcPct val="115000"/>
                        </a:lnSpc>
                        <a:spcAft>
                          <a:spcPts val="0"/>
                        </a:spcAft>
                        <a:buFont typeface="Arial" panose="020B0604020202020204" pitchFamily="34" charset="0"/>
                        <a:buNone/>
                      </a:pPr>
                      <a:r>
                        <a:rPr lang="en-US" sz="1200" dirty="0">
                          <a:effectLst/>
                          <a:latin typeface="Tw Cen MT" panose="020B0602020104020603" pitchFamily="34" charset="0"/>
                          <a:ea typeface="Calibri" panose="020F0502020204030204" pitchFamily="34" charset="0"/>
                          <a:cs typeface="Times New Roman" panose="02020603050405020304" pitchFamily="18" charset="0"/>
                        </a:rPr>
                        <a:t>The 17 departments included the </a:t>
                      </a:r>
                      <a:r>
                        <a:rPr lang="en-US" sz="1200" dirty="0" smtClean="0">
                          <a:effectLst/>
                          <a:latin typeface="Tw Cen MT" panose="020B0602020104020603" pitchFamily="34" charset="0"/>
                          <a:ea typeface="Calibri" panose="020F0502020204030204" pitchFamily="34" charset="0"/>
                          <a:cs typeface="Times New Roman" panose="02020603050405020304" pitchFamily="18" charset="0"/>
                        </a:rPr>
                        <a:t>2 </a:t>
                      </a:r>
                      <a:r>
                        <a:rPr lang="en-US" sz="1200" dirty="0">
                          <a:effectLst/>
                          <a:latin typeface="Tw Cen MT" panose="020B0602020104020603" pitchFamily="34" charset="0"/>
                          <a:ea typeface="Calibri" panose="020F0502020204030204" pitchFamily="34" charset="0"/>
                          <a:cs typeface="Times New Roman" panose="02020603050405020304" pitchFamily="18" charset="0"/>
                        </a:rPr>
                        <a:t>s</a:t>
                      </a:r>
                      <a:r>
                        <a:rPr lang="en-US" sz="1200" dirty="0" smtClean="0">
                          <a:effectLst/>
                          <a:latin typeface="Tw Cen MT" panose="020B0602020104020603" pitchFamily="34" charset="0"/>
                          <a:ea typeface="Calibri" panose="020F0502020204030204" pitchFamily="34" charset="0"/>
                          <a:cs typeface="Times New Roman" panose="02020603050405020304" pitchFamily="18" charset="0"/>
                        </a:rPr>
                        <a:t>ervice </a:t>
                      </a:r>
                      <a:r>
                        <a:rPr lang="en-US" sz="1200" dirty="0">
                          <a:effectLst/>
                          <a:latin typeface="Tw Cen MT" panose="020B0602020104020603" pitchFamily="34" charset="0"/>
                          <a:ea typeface="Calibri" panose="020F0502020204030204" pitchFamily="34" charset="0"/>
                          <a:cs typeface="Times New Roman" panose="02020603050405020304" pitchFamily="18" charset="0"/>
                        </a:rPr>
                        <a:t>d</a:t>
                      </a:r>
                      <a:r>
                        <a:rPr lang="en-US" sz="1200" dirty="0" smtClean="0">
                          <a:effectLst/>
                          <a:latin typeface="Tw Cen MT" panose="020B0602020104020603" pitchFamily="34" charset="0"/>
                          <a:ea typeface="Calibri" panose="020F0502020204030204" pitchFamily="34" charset="0"/>
                          <a:cs typeface="Times New Roman" panose="02020603050405020304" pitchFamily="18" charset="0"/>
                        </a:rPr>
                        <a:t>epartments </a:t>
                      </a:r>
                      <a:r>
                        <a:rPr lang="en-US" sz="1200" dirty="0">
                          <a:effectLst/>
                          <a:latin typeface="Tw Cen MT" panose="020B0602020104020603" pitchFamily="34" charset="0"/>
                          <a:ea typeface="Calibri" panose="020F0502020204030204" pitchFamily="34" charset="0"/>
                          <a:cs typeface="Times New Roman" panose="02020603050405020304" pitchFamily="18" charset="0"/>
                        </a:rPr>
                        <a:t>which are the National Department of Education and the Eastern Cape Treasury Department</a:t>
                      </a:r>
                      <a:endParaRPr lang="en-ZA" sz="1200" dirty="0">
                        <a:effectLst/>
                        <a:latin typeface="Tw Cen MT" panose="020B0602020104020603" pitchFamily="34" charset="0"/>
                        <a:ea typeface="Calibri" panose="020F0502020204030204" pitchFamily="34" charset="0"/>
                        <a:cs typeface="Times New Roman" panose="02020603050405020304" pitchFamily="18" charset="0"/>
                      </a:endParaRPr>
                    </a:p>
                  </a:txBody>
                  <a:tcPr marL="114300" marR="114300" marT="0" marB="0">
                    <a:solidFill>
                      <a:schemeClr val="bg1"/>
                    </a:solidFill>
                  </a:tcPr>
                </a:tc>
              </a:tr>
              <a:tr h="174899">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b="1" baseline="0" dirty="0" smtClean="0">
                          <a:solidFill>
                            <a:schemeClr val="tx1"/>
                          </a:solidFill>
                          <a:latin typeface="Tw Cen MT" pitchFamily="34" charset="0"/>
                          <a:ea typeface="Times New Roman"/>
                          <a:cs typeface="Arial" pitchFamily="34" charset="0"/>
                        </a:rPr>
                        <a:t>3</a:t>
                      </a:r>
                      <a:r>
                        <a:rPr lang="en-ZA" sz="1200" b="1" baseline="30000" dirty="0" smtClean="0">
                          <a:solidFill>
                            <a:schemeClr val="tx1"/>
                          </a:solidFill>
                          <a:latin typeface="Tw Cen MT" pitchFamily="34" charset="0"/>
                          <a:ea typeface="Times New Roman"/>
                          <a:cs typeface="Arial" pitchFamily="34" charset="0"/>
                        </a:rPr>
                        <a:t>rd</a:t>
                      </a:r>
                      <a:r>
                        <a:rPr lang="en-ZA" sz="1200" b="1" baseline="0" dirty="0" smtClean="0">
                          <a:solidFill>
                            <a:schemeClr val="tx1"/>
                          </a:solidFill>
                          <a:latin typeface="Tw Cen MT" pitchFamily="34" charset="0"/>
                          <a:ea typeface="Times New Roman"/>
                          <a:cs typeface="Arial" pitchFamily="34" charset="0"/>
                        </a:rPr>
                        <a:t> </a:t>
                      </a:r>
                      <a:r>
                        <a:rPr lang="en-ZA" sz="1200" b="1" dirty="0" smtClean="0">
                          <a:solidFill>
                            <a:schemeClr val="tx1"/>
                          </a:solidFill>
                          <a:latin typeface="Tw Cen MT" pitchFamily="34" charset="0"/>
                          <a:ea typeface="Times New Roman"/>
                          <a:cs typeface="Arial" pitchFamily="34" charset="0"/>
                        </a:rPr>
                        <a:t>Quarter</a:t>
                      </a:r>
                      <a:r>
                        <a:rPr lang="en-ZA" sz="1200" b="1" baseline="0" dirty="0" smtClean="0">
                          <a:solidFill>
                            <a:schemeClr val="tx1"/>
                          </a:solidFill>
                          <a:latin typeface="Tw Cen MT" pitchFamily="34" charset="0"/>
                          <a:ea typeface="Times New Roman"/>
                          <a:cs typeface="Arial" pitchFamily="34" charset="0"/>
                        </a:rPr>
                        <a:t> </a:t>
                      </a:r>
                      <a:r>
                        <a:rPr lang="en-ZA" sz="1200" b="1" dirty="0" smtClean="0">
                          <a:solidFill>
                            <a:schemeClr val="tx1"/>
                          </a:solidFill>
                          <a:latin typeface="Tw Cen MT" pitchFamily="34" charset="0"/>
                          <a:ea typeface="Times New Roman"/>
                          <a:cs typeface="Arial" pitchFamily="34" charset="0"/>
                        </a:rPr>
                        <a:t>Target (4)</a:t>
                      </a:r>
                      <a:endParaRPr lang="en-ZA" sz="1200" b="1" dirty="0" smtClean="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c>
                  <a:txBody>
                    <a:bodyPr/>
                    <a:lstStyle/>
                    <a:p>
                      <a:pPr>
                        <a:lnSpc>
                          <a:spcPct val="115000"/>
                        </a:lnSpc>
                        <a:spcAft>
                          <a:spcPts val="0"/>
                        </a:spcAft>
                      </a:pPr>
                      <a:r>
                        <a:rPr lang="en-ZA" sz="1200" b="1" dirty="0" smtClean="0">
                          <a:solidFill>
                            <a:schemeClr val="tx1"/>
                          </a:solidFill>
                          <a:latin typeface="Tw Cen MT" pitchFamily="34" charset="0"/>
                          <a:ea typeface="Calibri"/>
                          <a:cs typeface="Arial" pitchFamily="34" charset="0"/>
                        </a:rPr>
                        <a:t>Reported</a:t>
                      </a:r>
                      <a:r>
                        <a:rPr lang="en-ZA" sz="1200" b="1" baseline="0" dirty="0" smtClean="0">
                          <a:solidFill>
                            <a:schemeClr val="tx1"/>
                          </a:solidFill>
                          <a:latin typeface="Tw Cen MT" pitchFamily="34" charset="0"/>
                          <a:ea typeface="Calibri"/>
                          <a:cs typeface="Arial" pitchFamily="34" charset="0"/>
                        </a:rPr>
                        <a:t> Progress</a:t>
                      </a:r>
                    </a:p>
                  </a:txBody>
                  <a:tcPr marL="68580" marR="68580" marT="0" marB="0">
                    <a:solidFill>
                      <a:schemeClr val="accent1">
                        <a:lumMod val="60000"/>
                        <a:lumOff val="40000"/>
                      </a:schemeClr>
                    </a:solidFill>
                  </a:tcPr>
                </a:tc>
              </a:tr>
              <a:tr h="960387">
                <a:tc>
                  <a:txBody>
                    <a:bodyPr/>
                    <a:lstStyle/>
                    <a:p>
                      <a:r>
                        <a:rPr kumimoji="0" lang="en-ZA" sz="1200" kern="1200" dirty="0" smtClean="0">
                          <a:solidFill>
                            <a:schemeClr val="tx1"/>
                          </a:solidFill>
                          <a:effectLst/>
                          <a:latin typeface="Tw Cen MT" panose="020B0602020104020603" pitchFamily="34" charset="0"/>
                          <a:ea typeface="+mn-ea"/>
                          <a:cs typeface="+mn-cs"/>
                        </a:rPr>
                        <a:t>Support provided to a further 2 of the 6 service departments to improve the quality and implementation of SDIPs</a:t>
                      </a:r>
                      <a:endParaRPr kumimoji="0" lang="en-ZA" sz="1200" kern="1200" dirty="0">
                        <a:solidFill>
                          <a:schemeClr val="tx1"/>
                        </a:solidFill>
                        <a:effectLst/>
                        <a:latin typeface="Tw Cen MT" panose="020B0602020104020603" pitchFamily="34" charset="0"/>
                        <a:ea typeface="+mn-ea"/>
                        <a:cs typeface="+mn-cs"/>
                      </a:endParaRPr>
                    </a:p>
                  </a:txBody>
                  <a:tcPr marL="68580" marR="68580" marT="0" marB="0">
                    <a:solidFill>
                      <a:schemeClr val="bg1"/>
                    </a:solidFill>
                  </a:tcPr>
                </a:tc>
                <a:tc>
                  <a:txBody>
                    <a:bodyPr/>
                    <a:lstStyle/>
                    <a:p>
                      <a:r>
                        <a:rPr kumimoji="0" lang="en-ZA" sz="1200" kern="1200" dirty="0" smtClean="0">
                          <a:solidFill>
                            <a:schemeClr val="tx1"/>
                          </a:solidFill>
                          <a:effectLst/>
                          <a:latin typeface="Tw Cen MT" panose="020B0602020104020603" pitchFamily="34" charset="0"/>
                          <a:ea typeface="+mn-ea"/>
                          <a:cs typeface="+mn-cs"/>
                        </a:rPr>
                        <a:t>Support was provided to the following 2 prioritised departments</a:t>
                      </a:r>
                      <a:r>
                        <a:rPr kumimoji="0" lang="en-ZA" sz="1200" kern="1200" baseline="0" dirty="0" smtClean="0">
                          <a:solidFill>
                            <a:schemeClr val="tx1"/>
                          </a:solidFill>
                          <a:effectLst/>
                          <a:latin typeface="Tw Cen MT" panose="020B0602020104020603" pitchFamily="34" charset="0"/>
                          <a:ea typeface="+mn-ea"/>
                          <a:cs typeface="+mn-cs"/>
                        </a:rPr>
                        <a:t> of </a:t>
                      </a:r>
                      <a:r>
                        <a:rPr kumimoji="0" lang="en-ZA" sz="1200" kern="1200" dirty="0" smtClean="0">
                          <a:solidFill>
                            <a:schemeClr val="tx1"/>
                          </a:solidFill>
                          <a:effectLst/>
                          <a:latin typeface="Tw Cen MT" panose="020B0602020104020603" pitchFamily="34" charset="0"/>
                          <a:ea typeface="+mn-ea"/>
                          <a:cs typeface="+mn-cs"/>
                        </a:rPr>
                        <a:t>KwaZulu-Natal Economic Development</a:t>
                      </a:r>
                      <a:r>
                        <a:rPr kumimoji="0" lang="en-ZA" sz="1200" kern="1200" baseline="0" dirty="0" smtClean="0">
                          <a:solidFill>
                            <a:schemeClr val="tx1"/>
                          </a:solidFill>
                          <a:effectLst/>
                          <a:latin typeface="Tw Cen MT" panose="020B0602020104020603" pitchFamily="34" charset="0"/>
                          <a:ea typeface="+mn-ea"/>
                          <a:cs typeface="+mn-cs"/>
                        </a:rPr>
                        <a:t> and </a:t>
                      </a:r>
                      <a:r>
                        <a:rPr kumimoji="0" lang="en-ZA" sz="1200" kern="1200" dirty="0" smtClean="0">
                          <a:solidFill>
                            <a:schemeClr val="tx1"/>
                          </a:solidFill>
                          <a:effectLst/>
                          <a:latin typeface="Tw Cen MT" panose="020B0602020104020603" pitchFamily="34" charset="0"/>
                          <a:ea typeface="+mn-ea"/>
                          <a:cs typeface="+mn-cs"/>
                        </a:rPr>
                        <a:t>Gauteng Treasury </a:t>
                      </a:r>
                    </a:p>
                    <a:p>
                      <a:pPr marL="285750" indent="-285750">
                        <a:buFont typeface="Arial" panose="020B0604020202020204" pitchFamily="34" charset="0"/>
                        <a:buChar char="•"/>
                      </a:pPr>
                      <a:endParaRPr lang="en-ZA" sz="1200" b="0" dirty="0">
                        <a:solidFill>
                          <a:schemeClr val="bg1"/>
                        </a:solidFill>
                        <a:effectLst/>
                        <a:latin typeface="Tw Cen MT" pitchFamily="34" charset="0"/>
                        <a:ea typeface="Calibri"/>
                        <a:cs typeface="Arial" pitchFamily="34" charset="0"/>
                      </a:endParaRPr>
                    </a:p>
                  </a:txBody>
                  <a:tcPr marL="68580" marR="68580" marT="0" marB="0">
                    <a:solidFill>
                      <a:schemeClr val="bg1"/>
                    </a:solidFill>
                  </a:tcPr>
                </a:tc>
              </a:tr>
            </a:tbl>
          </a:graphicData>
        </a:graphic>
      </p:graphicFrame>
      <p:sp>
        <p:nvSpPr>
          <p:cNvPr id="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41</a:t>
            </a:fld>
            <a:endParaRPr lang="en-US" sz="1400" b="0" dirty="0"/>
          </a:p>
        </p:txBody>
      </p:sp>
      <p:sp>
        <p:nvSpPr>
          <p:cNvPr id="6" name="Title 1"/>
          <p:cNvSpPr>
            <a:spLocks noGrp="1"/>
          </p:cNvSpPr>
          <p:nvPr>
            <p:ph type="title"/>
          </p:nvPr>
        </p:nvSpPr>
        <p:spPr>
          <a:xfrm>
            <a:off x="971600" y="0"/>
            <a:ext cx="8172400" cy="908794"/>
          </a:xfrm>
        </p:spPr>
        <p:txBody>
          <a:bodyPr>
            <a:noAutofit/>
          </a:bodyPr>
          <a:lstStyle/>
          <a:p>
            <a:pPr algn="ctr"/>
            <a:r>
              <a:rPr lang="en-ZA" sz="2400" b="1" dirty="0">
                <a:solidFill>
                  <a:schemeClr val="accent5">
                    <a:lumMod val="60000"/>
                    <a:lumOff val="40000"/>
                  </a:schemeClr>
                </a:solidFill>
              </a:rPr>
              <a:t>PROGRAMME 5: </a:t>
            </a:r>
            <a:r>
              <a:rPr lang="en-ZA" sz="2400" b="1" dirty="0" smtClean="0">
                <a:solidFill>
                  <a:schemeClr val="accent5">
                    <a:lumMod val="60000"/>
                    <a:lumOff val="40000"/>
                  </a:schemeClr>
                </a:solidFill>
              </a:rPr>
              <a:t>SDS (4)</a:t>
            </a:r>
            <a:br>
              <a:rPr lang="en-ZA" sz="2400" b="1" dirty="0" smtClean="0">
                <a:solidFill>
                  <a:schemeClr val="accent5">
                    <a:lumMod val="60000"/>
                    <a:lumOff val="40000"/>
                  </a:schemeClr>
                </a:solidFill>
              </a:rPr>
            </a:br>
            <a:r>
              <a:rPr lang="en-ZA" sz="2400" b="1" dirty="0">
                <a:solidFill>
                  <a:schemeClr val="accent4">
                    <a:lumMod val="75000"/>
                  </a:schemeClr>
                </a:solidFill>
              </a:rPr>
              <a:t>2</a:t>
            </a:r>
            <a:r>
              <a:rPr lang="en-ZA" sz="2400" b="1" baseline="30000" dirty="0">
                <a:solidFill>
                  <a:schemeClr val="accent4">
                    <a:lumMod val="75000"/>
                  </a:schemeClr>
                </a:solidFill>
              </a:rPr>
              <a:t>ND</a:t>
            </a:r>
            <a:r>
              <a:rPr lang="en-ZA" sz="2400" b="1" dirty="0">
                <a:solidFill>
                  <a:schemeClr val="accent4">
                    <a:lumMod val="75000"/>
                  </a:schemeClr>
                </a:solidFill>
              </a:rPr>
              <a:t>  </a:t>
            </a:r>
            <a:r>
              <a:rPr lang="en-ZA" sz="2400" b="1" dirty="0" smtClean="0">
                <a:solidFill>
                  <a:schemeClr val="accent4">
                    <a:lumMod val="75000"/>
                  </a:schemeClr>
                </a:solidFill>
              </a:rPr>
              <a:t>&amp; 3</a:t>
            </a:r>
            <a:r>
              <a:rPr lang="en-ZA" sz="2400" b="1" baseline="30000" dirty="0" smtClean="0">
                <a:solidFill>
                  <a:schemeClr val="accent4">
                    <a:lumMod val="75000"/>
                  </a:schemeClr>
                </a:solidFill>
              </a:rPr>
              <a:t>RD</a:t>
            </a:r>
            <a:r>
              <a:rPr lang="en-ZA" sz="2400" b="1" dirty="0" smtClean="0">
                <a:solidFill>
                  <a:schemeClr val="accent4">
                    <a:lumMod val="75000"/>
                  </a:schemeClr>
                </a:solidFill>
              </a:rPr>
              <a:t> </a:t>
            </a:r>
            <a:r>
              <a:rPr lang="en-ZA" sz="2400" b="1" dirty="0">
                <a:solidFill>
                  <a:schemeClr val="accent4">
                    <a:lumMod val="75000"/>
                  </a:schemeClr>
                </a:solidFill>
              </a:rPr>
              <a:t>QUARTER </a:t>
            </a:r>
            <a:r>
              <a:rPr lang="en-ZA" sz="2400" b="1" dirty="0" smtClean="0">
                <a:solidFill>
                  <a:schemeClr val="accent4">
                    <a:lumMod val="75000"/>
                  </a:schemeClr>
                </a:solidFill>
              </a:rPr>
              <a:t>TARGETS </a:t>
            </a:r>
            <a:r>
              <a:rPr lang="en-ZA" sz="2400" b="1" dirty="0">
                <a:solidFill>
                  <a:schemeClr val="accent4">
                    <a:lumMod val="75000"/>
                  </a:schemeClr>
                </a:solidFill>
              </a:rPr>
              <a:t>ACHIEVED </a:t>
            </a:r>
            <a:endParaRPr lang="en-ZA" sz="2400" b="1" dirty="0"/>
          </a:p>
        </p:txBody>
      </p:sp>
      <p:graphicFrame>
        <p:nvGraphicFramePr>
          <p:cNvPr id="7" name="Content Placeholder 10"/>
          <p:cNvGraphicFramePr>
            <a:graphicFrameLocks noGrp="1"/>
          </p:cNvGraphicFramePr>
          <p:nvPr>
            <p:ph idx="1"/>
            <p:extLst>
              <p:ext uri="{D42A27DB-BD31-4B8C-83A1-F6EECF244321}">
                <p14:modId xmlns:p14="http://schemas.microsoft.com/office/powerpoint/2010/main" xmlns="" val="3621108180"/>
              </p:ext>
            </p:extLst>
          </p:nvPr>
        </p:nvGraphicFramePr>
        <p:xfrm>
          <a:off x="1043608" y="4221088"/>
          <a:ext cx="7894818" cy="1654390"/>
        </p:xfrm>
        <a:graphic>
          <a:graphicData uri="http://schemas.openxmlformats.org/drawingml/2006/table">
            <a:tbl>
              <a:tblPr firstRow="1" bandRow="1">
                <a:tableStyleId>{5940675A-B579-460E-94D1-54222C63F5DA}</a:tableStyleId>
              </a:tblPr>
              <a:tblGrid>
                <a:gridCol w="2449648"/>
                <a:gridCol w="5445170"/>
              </a:tblGrid>
              <a:tr h="5268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latin typeface="Tw Cen MT" pitchFamily="34" charset="0"/>
                          <a:ea typeface="Calibri"/>
                          <a:cs typeface="Arial" pitchFamily="34" charset="0"/>
                        </a:rPr>
                        <a:t>Annual Target</a:t>
                      </a:r>
                    </a:p>
                    <a:p>
                      <a:endParaRPr lang="en-ZA" sz="12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200" kern="1200" dirty="0" smtClean="0">
                          <a:solidFill>
                            <a:schemeClr val="tx1"/>
                          </a:solidFill>
                          <a:effectLst/>
                          <a:latin typeface="Tw Cen MT" panose="020B0602020104020603" pitchFamily="34" charset="0"/>
                          <a:ea typeface="+mn-ea"/>
                          <a:cs typeface="+mn-cs"/>
                        </a:rPr>
                        <a:t>Support 3 prioritised service departments to develop standards for </a:t>
                      </a:r>
                      <a:r>
                        <a:rPr kumimoji="0" lang="en-ZA" sz="1200" kern="1200" dirty="0" err="1" smtClean="0">
                          <a:solidFill>
                            <a:schemeClr val="tx1"/>
                          </a:solidFill>
                          <a:effectLst/>
                          <a:latin typeface="Tw Cen MT" panose="020B0602020104020603" pitchFamily="34" charset="0"/>
                          <a:ea typeface="+mn-ea"/>
                          <a:cs typeface="+mn-cs"/>
                        </a:rPr>
                        <a:t>Batho</a:t>
                      </a:r>
                      <a:r>
                        <a:rPr kumimoji="0" lang="en-ZA" sz="1200" kern="1200" dirty="0" smtClean="0">
                          <a:solidFill>
                            <a:schemeClr val="tx1"/>
                          </a:solidFill>
                          <a:effectLst/>
                          <a:latin typeface="Tw Cen MT" panose="020B0602020104020603" pitchFamily="34" charset="0"/>
                          <a:ea typeface="+mn-ea"/>
                          <a:cs typeface="+mn-cs"/>
                        </a:rPr>
                        <a:t> Pele Principles </a:t>
                      </a:r>
                      <a:endParaRPr lang="en-ZA" sz="1200" b="0" dirty="0">
                        <a:latin typeface="Tw Cen MT" pitchFamily="34" charset="0"/>
                        <a:cs typeface="Arial" pitchFamily="34" charset="0"/>
                      </a:endParaRPr>
                    </a:p>
                  </a:txBody>
                  <a:tcPr>
                    <a:solidFill>
                      <a:schemeClr val="accent2">
                        <a:lumMod val="40000"/>
                        <a:lumOff val="60000"/>
                      </a:schemeClr>
                    </a:solidFill>
                  </a:tcPr>
                </a:tc>
              </a:tr>
              <a:tr h="212968">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200" b="1" dirty="0" smtClean="0">
                          <a:solidFill>
                            <a:schemeClr val="tx1"/>
                          </a:solidFill>
                          <a:latin typeface="Tw Cen MT" pitchFamily="34" charset="0"/>
                          <a:ea typeface="Times New Roman"/>
                          <a:cs typeface="Arial" pitchFamily="34" charset="0"/>
                        </a:rPr>
                        <a:t>2</a:t>
                      </a:r>
                      <a:r>
                        <a:rPr lang="en-ZA" sz="1200" b="1" baseline="30000" dirty="0" smtClean="0">
                          <a:solidFill>
                            <a:schemeClr val="tx1"/>
                          </a:solidFill>
                          <a:latin typeface="Tw Cen MT" pitchFamily="34" charset="0"/>
                          <a:ea typeface="Times New Roman"/>
                          <a:cs typeface="Arial" pitchFamily="34" charset="0"/>
                        </a:rPr>
                        <a:t>nd</a:t>
                      </a:r>
                      <a:r>
                        <a:rPr lang="en-ZA" sz="1200" b="1" baseline="0" dirty="0" smtClean="0">
                          <a:solidFill>
                            <a:schemeClr val="tx1"/>
                          </a:solidFill>
                          <a:latin typeface="Tw Cen MT" pitchFamily="34" charset="0"/>
                          <a:ea typeface="Times New Roman"/>
                          <a:cs typeface="Arial" pitchFamily="34" charset="0"/>
                        </a:rPr>
                        <a:t> </a:t>
                      </a:r>
                      <a:r>
                        <a:rPr lang="en-ZA" sz="1200" b="1" dirty="0" smtClean="0">
                          <a:solidFill>
                            <a:schemeClr val="tx1"/>
                          </a:solidFill>
                          <a:latin typeface="Tw Cen MT" pitchFamily="34" charset="0"/>
                          <a:ea typeface="Times New Roman"/>
                          <a:cs typeface="Arial" pitchFamily="34" charset="0"/>
                        </a:rPr>
                        <a:t>Quarter</a:t>
                      </a:r>
                      <a:r>
                        <a:rPr lang="en-ZA" sz="1200" b="1" baseline="0" dirty="0" smtClean="0">
                          <a:solidFill>
                            <a:schemeClr val="tx1"/>
                          </a:solidFill>
                          <a:latin typeface="Tw Cen MT" pitchFamily="34" charset="0"/>
                          <a:ea typeface="Times New Roman"/>
                          <a:cs typeface="Arial" pitchFamily="34" charset="0"/>
                        </a:rPr>
                        <a:t> </a:t>
                      </a:r>
                      <a:r>
                        <a:rPr lang="en-ZA" sz="1200" b="1" dirty="0" smtClean="0">
                          <a:solidFill>
                            <a:schemeClr val="tx1"/>
                          </a:solidFill>
                          <a:latin typeface="Tw Cen MT" pitchFamily="34" charset="0"/>
                          <a:ea typeface="Times New Roman"/>
                          <a:cs typeface="Arial" pitchFamily="34" charset="0"/>
                        </a:rPr>
                        <a:t>Target (4)</a:t>
                      </a:r>
                      <a:endParaRPr lang="en-ZA" sz="12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200" b="1" dirty="0" smtClean="0">
                          <a:solidFill>
                            <a:schemeClr val="tx1"/>
                          </a:solidFill>
                          <a:latin typeface="Tw Cen MT" pitchFamily="34" charset="0"/>
                          <a:ea typeface="Calibri"/>
                          <a:cs typeface="Arial" pitchFamily="34" charset="0"/>
                        </a:rPr>
                        <a:t>Reported</a:t>
                      </a:r>
                      <a:r>
                        <a:rPr lang="en-ZA" sz="1200" b="1" baseline="0" dirty="0" smtClean="0">
                          <a:solidFill>
                            <a:schemeClr val="tx1"/>
                          </a:solidFill>
                          <a:latin typeface="Tw Cen MT" pitchFamily="34" charset="0"/>
                          <a:ea typeface="Calibri"/>
                          <a:cs typeface="Arial" pitchFamily="34" charset="0"/>
                        </a:rPr>
                        <a:t> Progress</a:t>
                      </a:r>
                      <a:endParaRPr lang="en-ZA" sz="12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r>
              <a:tr h="914600">
                <a:tc>
                  <a:txBody>
                    <a:bodyPr/>
                    <a:lstStyle/>
                    <a:p>
                      <a:pPr>
                        <a:lnSpc>
                          <a:spcPct val="115000"/>
                        </a:lnSpc>
                        <a:spcAft>
                          <a:spcPts val="0"/>
                        </a:spcAft>
                      </a:pPr>
                      <a:r>
                        <a:rPr kumimoji="0" lang="en-ZA" sz="1200" kern="1200" dirty="0" smtClean="0">
                          <a:solidFill>
                            <a:schemeClr val="tx1"/>
                          </a:solidFill>
                          <a:effectLst/>
                          <a:latin typeface="Tw Cen MT" panose="020B0602020104020603" pitchFamily="34" charset="0"/>
                          <a:ea typeface="+mn-ea"/>
                          <a:cs typeface="+mn-cs"/>
                        </a:rPr>
                        <a:t>Support provided to the  1</a:t>
                      </a:r>
                      <a:r>
                        <a:rPr kumimoji="0" lang="en-ZA" sz="1200" kern="1200" baseline="30000" dirty="0" smtClean="0">
                          <a:solidFill>
                            <a:schemeClr val="tx1"/>
                          </a:solidFill>
                          <a:effectLst/>
                          <a:latin typeface="Tw Cen MT" panose="020B0602020104020603" pitchFamily="34" charset="0"/>
                          <a:ea typeface="+mn-ea"/>
                          <a:cs typeface="+mn-cs"/>
                        </a:rPr>
                        <a:t>st</a:t>
                      </a:r>
                      <a:r>
                        <a:rPr kumimoji="0" lang="en-ZA" sz="1200" kern="1200" dirty="0" smtClean="0">
                          <a:solidFill>
                            <a:schemeClr val="tx1"/>
                          </a:solidFill>
                          <a:effectLst/>
                          <a:latin typeface="Tw Cen MT" panose="020B0602020104020603" pitchFamily="34" charset="0"/>
                          <a:ea typeface="+mn-ea"/>
                          <a:cs typeface="+mn-cs"/>
                        </a:rPr>
                        <a:t> department and draft </a:t>
                      </a:r>
                      <a:r>
                        <a:rPr kumimoji="0" lang="en-ZA" sz="1200" kern="1200" dirty="0" err="1" smtClean="0">
                          <a:solidFill>
                            <a:schemeClr val="tx1"/>
                          </a:solidFill>
                          <a:effectLst/>
                          <a:latin typeface="Tw Cen MT" panose="020B0602020104020603" pitchFamily="34" charset="0"/>
                          <a:ea typeface="+mn-ea"/>
                          <a:cs typeface="+mn-cs"/>
                        </a:rPr>
                        <a:t>Batho</a:t>
                      </a:r>
                      <a:r>
                        <a:rPr kumimoji="0" lang="en-ZA" sz="1200" kern="1200" dirty="0" smtClean="0">
                          <a:solidFill>
                            <a:schemeClr val="tx1"/>
                          </a:solidFill>
                          <a:effectLst/>
                          <a:latin typeface="Tw Cen MT" panose="020B0602020104020603" pitchFamily="34" charset="0"/>
                          <a:ea typeface="+mn-ea"/>
                          <a:cs typeface="+mn-cs"/>
                        </a:rPr>
                        <a:t> Pele Standards developed </a:t>
                      </a:r>
                      <a:endParaRPr lang="en-ZA" sz="12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marL="0" indent="0">
                        <a:buFont typeface="Arial" panose="020B0604020202020204" pitchFamily="34" charset="0"/>
                        <a:buNone/>
                      </a:pPr>
                      <a:r>
                        <a:rPr kumimoji="0" lang="en-ZA" sz="1200" kern="1200" dirty="0" smtClean="0">
                          <a:solidFill>
                            <a:schemeClr val="tx1"/>
                          </a:solidFill>
                          <a:effectLst/>
                          <a:latin typeface="Tw Cen MT" panose="020B0602020104020603" pitchFamily="34" charset="0"/>
                          <a:ea typeface="+mn-ea"/>
                          <a:cs typeface="+mn-cs"/>
                        </a:rPr>
                        <a:t>Support was provided to the Department of Labour in the development of the department’s draft </a:t>
                      </a:r>
                      <a:r>
                        <a:rPr kumimoji="0" lang="en-ZA" sz="1200" kern="1200" dirty="0" err="1" smtClean="0">
                          <a:solidFill>
                            <a:schemeClr val="tx1"/>
                          </a:solidFill>
                          <a:effectLst/>
                          <a:latin typeface="Tw Cen MT" panose="020B0602020104020603" pitchFamily="34" charset="0"/>
                          <a:ea typeface="+mn-ea"/>
                          <a:cs typeface="+mn-cs"/>
                        </a:rPr>
                        <a:t>Batho</a:t>
                      </a:r>
                      <a:r>
                        <a:rPr kumimoji="0" lang="en-ZA" sz="1200" kern="1200" dirty="0" smtClean="0">
                          <a:solidFill>
                            <a:schemeClr val="tx1"/>
                          </a:solidFill>
                          <a:effectLst/>
                          <a:latin typeface="Tw Cen MT" panose="020B0602020104020603" pitchFamily="34" charset="0"/>
                          <a:ea typeface="+mn-ea"/>
                          <a:cs typeface="+mn-cs"/>
                        </a:rPr>
                        <a:t> Pele standards</a:t>
                      </a:r>
                      <a:endParaRPr lang="en-ZA" sz="1200" b="0" dirty="0">
                        <a:solidFill>
                          <a:schemeClr val="bg1"/>
                        </a:solidFill>
                        <a:effectLst/>
                        <a:latin typeface="Tw Cen MT" pitchFamily="34" charset="0"/>
                        <a:ea typeface="Calibri"/>
                        <a:cs typeface="Arial" pitchFamily="34" charset="0"/>
                      </a:endParaRPr>
                    </a:p>
                  </a:txBody>
                  <a:tcPr marL="68580" marR="68580" marT="0" marB="0">
                    <a:solidFill>
                      <a:schemeClr val="bg1"/>
                    </a:solidFill>
                  </a:tcPr>
                </a:tc>
              </a:tr>
            </a:tbl>
          </a:graphicData>
        </a:graphic>
      </p:graphicFrame>
    </p:spTree>
    <p:extLst>
      <p:ext uri="{BB962C8B-B14F-4D97-AF65-F5344CB8AC3E}">
        <p14:creationId xmlns:p14="http://schemas.microsoft.com/office/powerpoint/2010/main" xmlns="" val="30827195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2618655421"/>
              </p:ext>
            </p:extLst>
          </p:nvPr>
        </p:nvGraphicFramePr>
        <p:xfrm>
          <a:off x="1115616" y="929325"/>
          <a:ext cx="7894817" cy="4919470"/>
        </p:xfrm>
        <a:graphic>
          <a:graphicData uri="http://schemas.openxmlformats.org/drawingml/2006/table">
            <a:tbl>
              <a:tblPr firstRow="1" bandRow="1">
                <a:tableStyleId>{5940675A-B579-460E-94D1-54222C63F5DA}</a:tableStyleId>
              </a:tblPr>
              <a:tblGrid>
                <a:gridCol w="2449648"/>
                <a:gridCol w="5445169"/>
              </a:tblGrid>
              <a:tr h="7768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latin typeface="Tw Cen MT" pitchFamily="34" charset="0"/>
                          <a:ea typeface="Calibri"/>
                          <a:cs typeface="Arial" pitchFamily="34" charset="0"/>
                        </a:rPr>
                        <a:t>Annual Target</a:t>
                      </a:r>
                    </a:p>
                    <a:p>
                      <a:endParaRPr lang="en-ZA" sz="14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kern="1200" dirty="0" smtClean="0">
                          <a:solidFill>
                            <a:schemeClr val="tx1"/>
                          </a:solidFill>
                          <a:effectLst/>
                          <a:latin typeface="Tw Cen MT" panose="020B0602020104020603" pitchFamily="34" charset="0"/>
                          <a:ea typeface="+mn-ea"/>
                          <a:cs typeface="+mn-cs"/>
                        </a:rPr>
                        <a:t>Support 3</a:t>
                      </a:r>
                      <a:r>
                        <a:rPr kumimoji="0" lang="en-ZA" sz="1400" kern="1200" baseline="0" dirty="0" smtClean="0">
                          <a:solidFill>
                            <a:schemeClr val="tx1"/>
                          </a:solidFill>
                          <a:effectLst/>
                          <a:latin typeface="Tw Cen MT" panose="020B0602020104020603" pitchFamily="34" charset="0"/>
                          <a:ea typeface="+mn-ea"/>
                          <a:cs typeface="+mn-cs"/>
                        </a:rPr>
                        <a:t> </a:t>
                      </a:r>
                      <a:r>
                        <a:rPr kumimoji="0" lang="en-ZA" sz="1400" kern="1200" dirty="0" smtClean="0">
                          <a:solidFill>
                            <a:schemeClr val="tx1"/>
                          </a:solidFill>
                          <a:effectLst/>
                          <a:latin typeface="Tw Cen MT" panose="020B0602020104020603" pitchFamily="34" charset="0"/>
                          <a:ea typeface="+mn-ea"/>
                          <a:cs typeface="+mn-cs"/>
                        </a:rPr>
                        <a:t>prioritised service departments to communicate the </a:t>
                      </a:r>
                      <a:r>
                        <a:rPr kumimoji="0" lang="en-ZA" sz="1400" kern="1200" dirty="0" err="1" smtClean="0">
                          <a:solidFill>
                            <a:schemeClr val="tx1"/>
                          </a:solidFill>
                          <a:effectLst/>
                          <a:latin typeface="Tw Cen MT" panose="020B0602020104020603" pitchFamily="34" charset="0"/>
                          <a:ea typeface="+mn-ea"/>
                          <a:cs typeface="+mn-cs"/>
                        </a:rPr>
                        <a:t>Batho</a:t>
                      </a:r>
                      <a:r>
                        <a:rPr kumimoji="0" lang="en-ZA" sz="1400" kern="1200" dirty="0" smtClean="0">
                          <a:solidFill>
                            <a:schemeClr val="tx1"/>
                          </a:solidFill>
                          <a:effectLst/>
                          <a:latin typeface="Tw Cen MT" panose="020B0602020104020603" pitchFamily="34" charset="0"/>
                          <a:ea typeface="+mn-ea"/>
                          <a:cs typeface="+mn-cs"/>
                        </a:rPr>
                        <a:t> Pele standards to the users of their services and monitor and report on the implementation of the standards</a:t>
                      </a:r>
                    </a:p>
                  </a:txBody>
                  <a:tcPr>
                    <a:solidFill>
                      <a:schemeClr val="accent2">
                        <a:lumMod val="40000"/>
                        <a:lumOff val="60000"/>
                      </a:schemeClr>
                    </a:solidFill>
                  </a:tcPr>
                </a:tc>
              </a:tr>
              <a:tr h="313770">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400" b="1" dirty="0" smtClean="0">
                          <a:solidFill>
                            <a:schemeClr val="tx1"/>
                          </a:solidFill>
                          <a:latin typeface="Tw Cen MT" pitchFamily="34" charset="0"/>
                          <a:ea typeface="Times New Roman"/>
                          <a:cs typeface="Arial" pitchFamily="34" charset="0"/>
                        </a:rPr>
                        <a:t>2</a:t>
                      </a:r>
                      <a:r>
                        <a:rPr lang="en-ZA" sz="1400" b="1" baseline="30000" dirty="0" smtClean="0">
                          <a:solidFill>
                            <a:schemeClr val="tx1"/>
                          </a:solidFill>
                          <a:latin typeface="Tw Cen MT" pitchFamily="34" charset="0"/>
                          <a:ea typeface="Times New Roman"/>
                          <a:cs typeface="Arial" pitchFamily="34" charset="0"/>
                        </a:rPr>
                        <a:t>nd</a:t>
                      </a:r>
                      <a:r>
                        <a:rPr lang="en-ZA" sz="1400" b="1" baseline="0" dirty="0" smtClean="0">
                          <a:solidFill>
                            <a:schemeClr val="tx1"/>
                          </a:solidFill>
                          <a:latin typeface="Tw Cen MT" pitchFamily="34" charset="0"/>
                          <a:ea typeface="Times New Roman"/>
                          <a:cs typeface="Arial" pitchFamily="34" charset="0"/>
                        </a:rPr>
                        <a:t> </a:t>
                      </a:r>
                      <a:r>
                        <a:rPr lang="en-ZA" sz="1400" b="1" dirty="0" smtClean="0">
                          <a:solidFill>
                            <a:schemeClr val="tx1"/>
                          </a:solidFill>
                          <a:latin typeface="Tw Cen MT" pitchFamily="34" charset="0"/>
                          <a:ea typeface="Times New Roman"/>
                          <a:cs typeface="Arial" pitchFamily="34" charset="0"/>
                        </a:rPr>
                        <a:t>Quarter</a:t>
                      </a:r>
                      <a:r>
                        <a:rPr lang="en-ZA" sz="1400" b="1" baseline="0" dirty="0" smtClean="0">
                          <a:solidFill>
                            <a:schemeClr val="tx1"/>
                          </a:solidFill>
                          <a:latin typeface="Tw Cen MT" pitchFamily="34" charset="0"/>
                          <a:ea typeface="Times New Roman"/>
                          <a:cs typeface="Arial" pitchFamily="34" charset="0"/>
                        </a:rPr>
                        <a:t> </a:t>
                      </a:r>
                      <a:r>
                        <a:rPr lang="en-ZA" sz="1400" b="1" dirty="0" smtClean="0">
                          <a:solidFill>
                            <a:schemeClr val="tx1"/>
                          </a:solidFill>
                          <a:latin typeface="Tw Cen MT" pitchFamily="34" charset="0"/>
                          <a:ea typeface="Times New Roman"/>
                          <a:cs typeface="Arial" pitchFamily="34" charset="0"/>
                        </a:rPr>
                        <a:t>Target (5)</a:t>
                      </a:r>
                      <a:endParaRPr lang="en-ZA" sz="14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400" b="1" dirty="0" smtClean="0">
                          <a:solidFill>
                            <a:schemeClr val="tx1"/>
                          </a:solidFill>
                          <a:latin typeface="Tw Cen MT" pitchFamily="34" charset="0"/>
                          <a:ea typeface="Calibri"/>
                          <a:cs typeface="Arial" pitchFamily="34" charset="0"/>
                        </a:rPr>
                        <a:t>Reported</a:t>
                      </a:r>
                      <a:r>
                        <a:rPr lang="en-ZA" sz="1400" b="1" baseline="0" dirty="0" smtClean="0">
                          <a:solidFill>
                            <a:schemeClr val="tx1"/>
                          </a:solidFill>
                          <a:latin typeface="Tw Cen MT" pitchFamily="34" charset="0"/>
                          <a:ea typeface="Calibri"/>
                          <a:cs typeface="Arial" pitchFamily="34" charset="0"/>
                        </a:rPr>
                        <a:t> Progress</a:t>
                      </a:r>
                      <a:endParaRPr lang="en-ZA" sz="14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r>
              <a:tr h="2071699">
                <a:tc>
                  <a:txBody>
                    <a:bodyPr/>
                    <a:lstStyle/>
                    <a:p>
                      <a:pPr>
                        <a:lnSpc>
                          <a:spcPct val="115000"/>
                        </a:lnSpc>
                        <a:spcAft>
                          <a:spcPts val="0"/>
                        </a:spcAft>
                      </a:pPr>
                      <a:r>
                        <a:rPr kumimoji="0" lang="en-ZA" sz="1400" kern="1200" dirty="0" smtClean="0">
                          <a:solidFill>
                            <a:schemeClr val="tx1"/>
                          </a:solidFill>
                          <a:effectLst/>
                          <a:latin typeface="Tw Cen MT" panose="020B0602020104020603" pitchFamily="34" charset="0"/>
                          <a:ea typeface="+mn-ea"/>
                          <a:cs typeface="+mn-cs"/>
                        </a:rPr>
                        <a:t>1</a:t>
                      </a:r>
                      <a:r>
                        <a:rPr kumimoji="0" lang="en-ZA" sz="1400" kern="1200" baseline="30000" dirty="0" smtClean="0">
                          <a:solidFill>
                            <a:schemeClr val="tx1"/>
                          </a:solidFill>
                          <a:effectLst/>
                          <a:latin typeface="Tw Cen MT" panose="020B0602020104020603" pitchFamily="34" charset="0"/>
                          <a:ea typeface="+mn-ea"/>
                          <a:cs typeface="+mn-cs"/>
                        </a:rPr>
                        <a:t>st</a:t>
                      </a:r>
                      <a:r>
                        <a:rPr kumimoji="0" lang="en-ZA" sz="1400" kern="1200" dirty="0" smtClean="0">
                          <a:solidFill>
                            <a:schemeClr val="tx1"/>
                          </a:solidFill>
                          <a:effectLst/>
                          <a:latin typeface="Tw Cen MT" panose="020B0602020104020603" pitchFamily="34" charset="0"/>
                          <a:ea typeface="+mn-ea"/>
                          <a:cs typeface="+mn-cs"/>
                        </a:rPr>
                        <a:t> department supported through workshops with the communication and monitoring of its </a:t>
                      </a:r>
                      <a:r>
                        <a:rPr kumimoji="0" lang="en-ZA" sz="1400" kern="1200" dirty="0" err="1" smtClean="0">
                          <a:solidFill>
                            <a:schemeClr val="tx1"/>
                          </a:solidFill>
                          <a:effectLst/>
                          <a:latin typeface="Tw Cen MT" panose="020B0602020104020603" pitchFamily="34" charset="0"/>
                          <a:ea typeface="+mn-ea"/>
                          <a:cs typeface="+mn-cs"/>
                        </a:rPr>
                        <a:t>Batho</a:t>
                      </a:r>
                      <a:r>
                        <a:rPr kumimoji="0" lang="en-ZA" sz="1400" kern="1200" dirty="0" smtClean="0">
                          <a:solidFill>
                            <a:schemeClr val="tx1"/>
                          </a:solidFill>
                          <a:effectLst/>
                          <a:latin typeface="Tw Cen MT" panose="020B0602020104020603" pitchFamily="34" charset="0"/>
                          <a:ea typeface="+mn-ea"/>
                          <a:cs typeface="+mn-cs"/>
                        </a:rPr>
                        <a:t> Pele standards</a:t>
                      </a:r>
                      <a:endParaRPr lang="en-ZA" sz="14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marL="0" lvl="0" indent="0">
                        <a:buFont typeface="Arial" panose="020B0604020202020204" pitchFamily="34" charset="0"/>
                        <a:buNone/>
                      </a:pPr>
                      <a:r>
                        <a:rPr kumimoji="0" lang="en-US" sz="1400" kern="1200" dirty="0" smtClean="0">
                          <a:solidFill>
                            <a:schemeClr val="tx1"/>
                          </a:solidFill>
                          <a:effectLst/>
                          <a:latin typeface="Tw Cen MT" panose="020B0602020104020603" pitchFamily="34" charset="0"/>
                          <a:ea typeface="+mn-ea"/>
                          <a:cs typeface="+mn-cs"/>
                        </a:rPr>
                        <a:t>Following the meeting with the Chief Operations Officer and his office in the Department of </a:t>
                      </a:r>
                      <a:r>
                        <a:rPr kumimoji="0" lang="en-US" sz="1400" kern="1200" dirty="0" err="1" smtClean="0">
                          <a:solidFill>
                            <a:schemeClr val="tx1"/>
                          </a:solidFill>
                          <a:effectLst/>
                          <a:latin typeface="Tw Cen MT" panose="020B0602020104020603" pitchFamily="34" charset="0"/>
                          <a:ea typeface="+mn-ea"/>
                          <a:cs typeface="+mn-cs"/>
                        </a:rPr>
                        <a:t>Labour</a:t>
                      </a:r>
                      <a:r>
                        <a:rPr kumimoji="0" lang="en-US" sz="1400" kern="1200" dirty="0" smtClean="0">
                          <a:solidFill>
                            <a:schemeClr val="tx1"/>
                          </a:solidFill>
                          <a:effectLst/>
                          <a:latin typeface="Tw Cen MT" panose="020B0602020104020603" pitchFamily="34" charset="0"/>
                          <a:ea typeface="+mn-ea"/>
                          <a:cs typeface="+mn-cs"/>
                        </a:rPr>
                        <a:t>, it was agreed to follow the decision of the Executive Committee to pilot the BP standards in UIF only</a:t>
                      </a:r>
                    </a:p>
                    <a:p>
                      <a:pPr marL="285750" lvl="0" indent="-285750">
                        <a:buFont typeface="Arial" panose="020B0604020202020204" pitchFamily="34" charset="0"/>
                        <a:buChar char="•"/>
                      </a:pPr>
                      <a:endParaRPr kumimoji="0" lang="en-ZA" sz="1400" kern="1200" dirty="0" smtClean="0">
                        <a:solidFill>
                          <a:schemeClr val="tx1"/>
                        </a:solidFill>
                        <a:effectLst/>
                        <a:latin typeface="Tw Cen MT" panose="020B0602020104020603" pitchFamily="34" charset="0"/>
                        <a:ea typeface="+mn-ea"/>
                        <a:cs typeface="+mn-cs"/>
                      </a:endParaRPr>
                    </a:p>
                    <a:p>
                      <a:pPr marL="0" lvl="0" indent="0">
                        <a:buFont typeface="Arial" panose="020B0604020202020204" pitchFamily="34" charset="0"/>
                        <a:buNone/>
                      </a:pPr>
                      <a:r>
                        <a:rPr kumimoji="0" lang="en-US" sz="1400" kern="1200" dirty="0" smtClean="0">
                          <a:solidFill>
                            <a:schemeClr val="tx1"/>
                          </a:solidFill>
                          <a:effectLst/>
                          <a:latin typeface="Tw Cen MT" panose="020B0602020104020603" pitchFamily="34" charset="0"/>
                          <a:ea typeface="+mn-ea"/>
                          <a:cs typeface="+mn-cs"/>
                        </a:rPr>
                        <a:t>A workshop to support the UIF in the communication and monitoring of its </a:t>
                      </a:r>
                      <a:r>
                        <a:rPr kumimoji="0" lang="en-US" sz="1400" kern="1200" dirty="0" err="1" smtClean="0">
                          <a:solidFill>
                            <a:schemeClr val="tx1"/>
                          </a:solidFill>
                          <a:effectLst/>
                          <a:latin typeface="Tw Cen MT" panose="020B0602020104020603" pitchFamily="34" charset="0"/>
                          <a:ea typeface="+mn-ea"/>
                          <a:cs typeface="+mn-cs"/>
                        </a:rPr>
                        <a:t>Batho</a:t>
                      </a:r>
                      <a:r>
                        <a:rPr kumimoji="0" lang="en-US" sz="1400" kern="1200" dirty="0" smtClean="0">
                          <a:solidFill>
                            <a:schemeClr val="tx1"/>
                          </a:solidFill>
                          <a:effectLst/>
                          <a:latin typeface="Tw Cen MT" panose="020B0602020104020603" pitchFamily="34" charset="0"/>
                          <a:ea typeface="+mn-ea"/>
                          <a:cs typeface="+mn-cs"/>
                        </a:rPr>
                        <a:t> Pele standards was held </a:t>
                      </a:r>
                    </a:p>
                    <a:p>
                      <a:pPr marL="285750" lvl="0" indent="-285750">
                        <a:buFont typeface="Arial" panose="020B0604020202020204" pitchFamily="34" charset="0"/>
                        <a:buChar char="•"/>
                      </a:pPr>
                      <a:endParaRPr kumimoji="0" lang="en-ZA" sz="1400" kern="1200" dirty="0" smtClean="0">
                        <a:solidFill>
                          <a:schemeClr val="tx1"/>
                        </a:solidFill>
                        <a:effectLst/>
                        <a:latin typeface="Tw Cen MT" panose="020B0602020104020603" pitchFamily="34" charset="0"/>
                        <a:ea typeface="+mn-ea"/>
                        <a:cs typeface="+mn-cs"/>
                      </a:endParaRPr>
                    </a:p>
                    <a:p>
                      <a:pPr marL="0" lvl="0" indent="0">
                        <a:buFont typeface="Arial" panose="020B0604020202020204" pitchFamily="34" charset="0"/>
                        <a:buNone/>
                      </a:pPr>
                      <a:r>
                        <a:rPr kumimoji="0" lang="en-US" sz="1400" kern="1200" dirty="0" smtClean="0">
                          <a:solidFill>
                            <a:schemeClr val="tx1"/>
                          </a:solidFill>
                          <a:effectLst/>
                          <a:latin typeface="Tw Cen MT" panose="020B0602020104020603" pitchFamily="34" charset="0"/>
                          <a:ea typeface="+mn-ea"/>
                          <a:cs typeface="+mn-cs"/>
                        </a:rPr>
                        <a:t>It was further resolved to visit 27 </a:t>
                      </a:r>
                      <a:r>
                        <a:rPr kumimoji="0" lang="en-US" sz="1400" kern="1200" dirty="0" err="1" smtClean="0">
                          <a:solidFill>
                            <a:schemeClr val="tx1"/>
                          </a:solidFill>
                          <a:effectLst/>
                          <a:latin typeface="Tw Cen MT" panose="020B0602020104020603" pitchFamily="34" charset="0"/>
                          <a:ea typeface="+mn-ea"/>
                          <a:cs typeface="+mn-cs"/>
                        </a:rPr>
                        <a:t>Labour</a:t>
                      </a:r>
                      <a:r>
                        <a:rPr kumimoji="0" lang="en-US" sz="1400" kern="1200" dirty="0" smtClean="0">
                          <a:solidFill>
                            <a:schemeClr val="tx1"/>
                          </a:solidFill>
                          <a:effectLst/>
                          <a:latin typeface="Tw Cen MT" panose="020B0602020104020603" pitchFamily="34" charset="0"/>
                          <a:ea typeface="+mn-ea"/>
                          <a:cs typeface="+mn-cs"/>
                        </a:rPr>
                        <a:t> </a:t>
                      </a:r>
                      <a:r>
                        <a:rPr kumimoji="0" lang="en-US" sz="1400" kern="1200" dirty="0" err="1" smtClean="0">
                          <a:solidFill>
                            <a:schemeClr val="tx1"/>
                          </a:solidFill>
                          <a:effectLst/>
                          <a:latin typeface="Tw Cen MT" panose="020B0602020104020603" pitchFamily="34" charset="0"/>
                          <a:ea typeface="+mn-ea"/>
                          <a:cs typeface="+mn-cs"/>
                        </a:rPr>
                        <a:t>Centres</a:t>
                      </a:r>
                      <a:r>
                        <a:rPr kumimoji="0" lang="en-US" sz="1400" kern="1200" dirty="0" smtClean="0">
                          <a:solidFill>
                            <a:schemeClr val="tx1"/>
                          </a:solidFill>
                          <a:effectLst/>
                          <a:latin typeface="Tw Cen MT" panose="020B0602020104020603" pitchFamily="34" charset="0"/>
                          <a:ea typeface="+mn-ea"/>
                          <a:cs typeface="+mn-cs"/>
                        </a:rPr>
                        <a:t> in three provinces to observe their operations and determine baseline information</a:t>
                      </a:r>
                      <a:endParaRPr kumimoji="0" lang="en-ZA" sz="1400" kern="1200" dirty="0" smtClean="0">
                        <a:solidFill>
                          <a:schemeClr val="tx1"/>
                        </a:solidFill>
                        <a:effectLst/>
                        <a:latin typeface="Tw Cen MT" panose="020B0602020104020603" pitchFamily="34" charset="0"/>
                        <a:ea typeface="+mn-ea"/>
                        <a:cs typeface="+mn-cs"/>
                      </a:endParaRPr>
                    </a:p>
                  </a:txBody>
                  <a:tcPr marL="68580" marR="68580" marT="0" marB="0">
                    <a:solidFill>
                      <a:schemeClr val="bg1"/>
                    </a:solidFill>
                  </a:tcPr>
                </a:tc>
              </a:tr>
              <a:tr h="247753">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400" b="1" baseline="0" dirty="0" smtClean="0">
                          <a:solidFill>
                            <a:schemeClr val="tx1"/>
                          </a:solidFill>
                          <a:latin typeface="Tw Cen MT" pitchFamily="34" charset="0"/>
                          <a:ea typeface="Times New Roman"/>
                          <a:cs typeface="Arial" pitchFamily="34" charset="0"/>
                        </a:rPr>
                        <a:t>3</a:t>
                      </a:r>
                      <a:r>
                        <a:rPr lang="en-ZA" sz="1400" b="1" baseline="30000" dirty="0" smtClean="0">
                          <a:solidFill>
                            <a:schemeClr val="tx1"/>
                          </a:solidFill>
                          <a:latin typeface="Tw Cen MT" pitchFamily="34" charset="0"/>
                          <a:ea typeface="Times New Roman"/>
                          <a:cs typeface="Arial" pitchFamily="34" charset="0"/>
                        </a:rPr>
                        <a:t>rd</a:t>
                      </a:r>
                      <a:r>
                        <a:rPr lang="en-ZA" sz="1400" b="1" baseline="0" dirty="0" smtClean="0">
                          <a:solidFill>
                            <a:schemeClr val="tx1"/>
                          </a:solidFill>
                          <a:latin typeface="Tw Cen MT" pitchFamily="34" charset="0"/>
                          <a:ea typeface="Times New Roman"/>
                          <a:cs typeface="Arial" pitchFamily="34" charset="0"/>
                        </a:rPr>
                        <a:t> </a:t>
                      </a:r>
                      <a:r>
                        <a:rPr lang="en-ZA" sz="1400" b="1" dirty="0" smtClean="0">
                          <a:solidFill>
                            <a:schemeClr val="tx1"/>
                          </a:solidFill>
                          <a:latin typeface="Tw Cen MT" pitchFamily="34" charset="0"/>
                          <a:ea typeface="Times New Roman"/>
                          <a:cs typeface="Arial" pitchFamily="34" charset="0"/>
                        </a:rPr>
                        <a:t>Quarter</a:t>
                      </a:r>
                      <a:r>
                        <a:rPr lang="en-ZA" sz="1400" b="1" baseline="0" dirty="0" smtClean="0">
                          <a:solidFill>
                            <a:schemeClr val="tx1"/>
                          </a:solidFill>
                          <a:latin typeface="Tw Cen MT" pitchFamily="34" charset="0"/>
                          <a:ea typeface="Times New Roman"/>
                          <a:cs typeface="Arial" pitchFamily="34" charset="0"/>
                        </a:rPr>
                        <a:t> </a:t>
                      </a:r>
                      <a:r>
                        <a:rPr lang="en-ZA" sz="1400" b="1" dirty="0" smtClean="0">
                          <a:solidFill>
                            <a:schemeClr val="tx1"/>
                          </a:solidFill>
                          <a:latin typeface="Tw Cen MT" pitchFamily="34" charset="0"/>
                          <a:ea typeface="Times New Roman"/>
                          <a:cs typeface="Arial" pitchFamily="34" charset="0"/>
                        </a:rPr>
                        <a:t>Target (5)</a:t>
                      </a:r>
                      <a:endParaRPr lang="en-ZA" sz="1400" b="1" dirty="0" smtClean="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400" b="1" dirty="0" smtClean="0">
                          <a:solidFill>
                            <a:schemeClr val="tx1"/>
                          </a:solidFill>
                          <a:latin typeface="Tw Cen MT" pitchFamily="34" charset="0"/>
                          <a:ea typeface="Calibri"/>
                          <a:cs typeface="Arial" pitchFamily="34" charset="0"/>
                        </a:rPr>
                        <a:t>Reported</a:t>
                      </a:r>
                      <a:r>
                        <a:rPr lang="en-ZA" sz="1400" b="1" baseline="0" dirty="0" smtClean="0">
                          <a:solidFill>
                            <a:schemeClr val="tx1"/>
                          </a:solidFill>
                          <a:latin typeface="Tw Cen MT" pitchFamily="34" charset="0"/>
                          <a:ea typeface="Calibri"/>
                          <a:cs typeface="Arial" pitchFamily="34" charset="0"/>
                        </a:rPr>
                        <a:t> Progress</a:t>
                      </a:r>
                      <a:endParaRPr lang="en-ZA" sz="1400" b="1" dirty="0" smtClean="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r>
              <a:tr h="1509361">
                <a:tc>
                  <a:txBody>
                    <a:bodyPr/>
                    <a:lstStyle/>
                    <a:p>
                      <a:pPr>
                        <a:lnSpc>
                          <a:spcPct val="115000"/>
                        </a:lnSpc>
                        <a:spcAft>
                          <a:spcPts val="0"/>
                        </a:spcAft>
                      </a:pPr>
                      <a:r>
                        <a:rPr kumimoji="0" lang="en-ZA" sz="1400" kern="1200" dirty="0" smtClean="0">
                          <a:solidFill>
                            <a:schemeClr val="tx1"/>
                          </a:solidFill>
                          <a:effectLst/>
                          <a:latin typeface="Tw Cen MT" panose="020B0602020104020603" pitchFamily="34" charset="0"/>
                          <a:ea typeface="+mn-ea"/>
                          <a:cs typeface="+mn-cs"/>
                        </a:rPr>
                        <a:t>2</a:t>
                      </a:r>
                      <a:r>
                        <a:rPr kumimoji="0" lang="en-ZA" sz="1400" kern="1200" baseline="30000" dirty="0" smtClean="0">
                          <a:solidFill>
                            <a:schemeClr val="tx1"/>
                          </a:solidFill>
                          <a:effectLst/>
                          <a:latin typeface="Tw Cen MT" panose="020B0602020104020603" pitchFamily="34" charset="0"/>
                          <a:ea typeface="+mn-ea"/>
                          <a:cs typeface="+mn-cs"/>
                        </a:rPr>
                        <a:t>nd</a:t>
                      </a:r>
                      <a:r>
                        <a:rPr kumimoji="0" lang="en-ZA" sz="1400" kern="1200" baseline="0" dirty="0" smtClean="0">
                          <a:solidFill>
                            <a:schemeClr val="tx1"/>
                          </a:solidFill>
                          <a:effectLst/>
                          <a:latin typeface="Tw Cen MT" panose="020B0602020104020603" pitchFamily="34" charset="0"/>
                          <a:ea typeface="+mn-ea"/>
                          <a:cs typeface="+mn-cs"/>
                        </a:rPr>
                        <a:t> </a:t>
                      </a:r>
                      <a:r>
                        <a:rPr kumimoji="0" lang="en-ZA" sz="1400" kern="1200" dirty="0" smtClean="0">
                          <a:solidFill>
                            <a:schemeClr val="tx1"/>
                          </a:solidFill>
                          <a:effectLst/>
                          <a:latin typeface="Tw Cen MT" panose="020B0602020104020603" pitchFamily="34" charset="0"/>
                          <a:ea typeface="+mn-ea"/>
                          <a:cs typeface="+mn-cs"/>
                        </a:rPr>
                        <a:t>department supported through workshops with the communication and monitoring of its </a:t>
                      </a:r>
                      <a:r>
                        <a:rPr kumimoji="0" lang="en-ZA" sz="1400" kern="1200" dirty="0" err="1" smtClean="0">
                          <a:solidFill>
                            <a:schemeClr val="tx1"/>
                          </a:solidFill>
                          <a:effectLst/>
                          <a:latin typeface="Tw Cen MT" panose="020B0602020104020603" pitchFamily="34" charset="0"/>
                          <a:ea typeface="+mn-ea"/>
                          <a:cs typeface="+mn-cs"/>
                        </a:rPr>
                        <a:t>Batho</a:t>
                      </a:r>
                      <a:r>
                        <a:rPr kumimoji="0" lang="en-ZA" sz="1400" kern="1200" dirty="0" smtClean="0">
                          <a:solidFill>
                            <a:schemeClr val="tx1"/>
                          </a:solidFill>
                          <a:effectLst/>
                          <a:latin typeface="Tw Cen MT" panose="020B0602020104020603" pitchFamily="34" charset="0"/>
                          <a:ea typeface="+mn-ea"/>
                          <a:cs typeface="+mn-cs"/>
                        </a:rPr>
                        <a:t> Pele standards</a:t>
                      </a:r>
                      <a:endParaRPr lang="en-ZA" sz="14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marL="0" indent="0">
                        <a:buFont typeface="Arial" panose="020B0604020202020204" pitchFamily="34" charset="0"/>
                        <a:buNone/>
                      </a:pPr>
                      <a:r>
                        <a:rPr kumimoji="0" lang="en-ZA" sz="1400" kern="1200" dirty="0" smtClean="0">
                          <a:solidFill>
                            <a:schemeClr val="tx1"/>
                          </a:solidFill>
                          <a:effectLst/>
                          <a:latin typeface="Tw Cen MT" panose="020B0602020104020603" pitchFamily="34" charset="0"/>
                          <a:ea typeface="+mn-ea"/>
                          <a:cs typeface="+mn-cs"/>
                        </a:rPr>
                        <a:t>The Department of Health was supported in implementing their six Health Standards by visiting four health service sites </a:t>
                      </a:r>
                      <a:endParaRPr lang="en-ZA" sz="1400" b="0" dirty="0">
                        <a:solidFill>
                          <a:schemeClr val="bg1"/>
                        </a:solidFill>
                        <a:effectLst/>
                        <a:latin typeface="Tw Cen MT" pitchFamily="34" charset="0"/>
                        <a:ea typeface="Calibri"/>
                        <a:cs typeface="Arial" pitchFamily="34" charset="0"/>
                      </a:endParaRPr>
                    </a:p>
                  </a:txBody>
                  <a:tcPr marL="68580" marR="68580" marT="0" marB="0">
                    <a:solidFill>
                      <a:schemeClr val="bg1"/>
                    </a:solidFill>
                  </a:tcPr>
                </a:tc>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42</a:t>
            </a:fld>
            <a:endParaRPr lang="en-US" sz="1400" b="0" dirty="0"/>
          </a:p>
        </p:txBody>
      </p:sp>
      <p:sp>
        <p:nvSpPr>
          <p:cNvPr id="6" name="Title 1"/>
          <p:cNvSpPr>
            <a:spLocks noGrp="1"/>
          </p:cNvSpPr>
          <p:nvPr>
            <p:ph type="title"/>
          </p:nvPr>
        </p:nvSpPr>
        <p:spPr>
          <a:xfrm>
            <a:off x="971600" y="0"/>
            <a:ext cx="8172400" cy="908794"/>
          </a:xfrm>
        </p:spPr>
        <p:txBody>
          <a:bodyPr>
            <a:noAutofit/>
          </a:bodyPr>
          <a:lstStyle/>
          <a:p>
            <a:pPr algn="ctr"/>
            <a:r>
              <a:rPr lang="en-ZA" sz="2400" b="1" dirty="0">
                <a:solidFill>
                  <a:schemeClr val="accent5">
                    <a:lumMod val="60000"/>
                    <a:lumOff val="40000"/>
                  </a:schemeClr>
                </a:solidFill>
              </a:rPr>
              <a:t>PROGRAMME 5: </a:t>
            </a:r>
            <a:r>
              <a:rPr lang="en-ZA" sz="2400" b="1" dirty="0" smtClean="0">
                <a:solidFill>
                  <a:schemeClr val="accent5">
                    <a:lumMod val="60000"/>
                    <a:lumOff val="40000"/>
                  </a:schemeClr>
                </a:solidFill>
              </a:rPr>
              <a:t>SDS (5)</a:t>
            </a:r>
            <a:br>
              <a:rPr lang="en-ZA" sz="2400" b="1" dirty="0" smtClean="0">
                <a:solidFill>
                  <a:schemeClr val="accent5">
                    <a:lumMod val="60000"/>
                    <a:lumOff val="40000"/>
                  </a:schemeClr>
                </a:solidFill>
              </a:rPr>
            </a:br>
            <a:r>
              <a:rPr lang="en-ZA" sz="2400" b="1" dirty="0">
                <a:solidFill>
                  <a:schemeClr val="accent4">
                    <a:lumMod val="75000"/>
                  </a:schemeClr>
                </a:solidFill>
              </a:rPr>
              <a:t>2</a:t>
            </a:r>
            <a:r>
              <a:rPr lang="en-ZA" sz="2400" b="1" baseline="30000" dirty="0">
                <a:solidFill>
                  <a:schemeClr val="accent4">
                    <a:lumMod val="75000"/>
                  </a:schemeClr>
                </a:solidFill>
              </a:rPr>
              <a:t>ND</a:t>
            </a:r>
            <a:r>
              <a:rPr lang="en-ZA" sz="2400" b="1" dirty="0">
                <a:solidFill>
                  <a:schemeClr val="accent4">
                    <a:lumMod val="75000"/>
                  </a:schemeClr>
                </a:solidFill>
              </a:rPr>
              <a:t>  </a:t>
            </a:r>
            <a:r>
              <a:rPr lang="en-ZA" sz="2400" b="1" dirty="0" smtClean="0">
                <a:solidFill>
                  <a:schemeClr val="accent4">
                    <a:lumMod val="75000"/>
                  </a:schemeClr>
                </a:solidFill>
              </a:rPr>
              <a:t>&amp; 3</a:t>
            </a:r>
            <a:r>
              <a:rPr lang="en-ZA" sz="2400" b="1" baseline="30000" dirty="0" smtClean="0">
                <a:solidFill>
                  <a:schemeClr val="accent4">
                    <a:lumMod val="75000"/>
                  </a:schemeClr>
                </a:solidFill>
              </a:rPr>
              <a:t>RD</a:t>
            </a:r>
            <a:r>
              <a:rPr lang="en-ZA" sz="2400" b="1" dirty="0" smtClean="0">
                <a:solidFill>
                  <a:schemeClr val="accent4">
                    <a:lumMod val="75000"/>
                  </a:schemeClr>
                </a:solidFill>
              </a:rPr>
              <a:t> </a:t>
            </a:r>
            <a:r>
              <a:rPr lang="en-ZA" sz="2400" b="1" dirty="0">
                <a:solidFill>
                  <a:schemeClr val="accent4">
                    <a:lumMod val="75000"/>
                  </a:schemeClr>
                </a:solidFill>
              </a:rPr>
              <a:t>QUARTER </a:t>
            </a:r>
            <a:r>
              <a:rPr lang="en-ZA" sz="2400" b="1" dirty="0" smtClean="0">
                <a:solidFill>
                  <a:schemeClr val="accent4">
                    <a:lumMod val="75000"/>
                  </a:schemeClr>
                </a:solidFill>
              </a:rPr>
              <a:t>TARGETS </a:t>
            </a:r>
            <a:r>
              <a:rPr lang="en-ZA" sz="2400" b="1" dirty="0">
                <a:solidFill>
                  <a:schemeClr val="accent4">
                    <a:lumMod val="75000"/>
                  </a:schemeClr>
                </a:solidFill>
              </a:rPr>
              <a:t>ACHIEVED </a:t>
            </a:r>
            <a:endParaRPr lang="en-ZA" sz="2400" b="1" dirty="0"/>
          </a:p>
        </p:txBody>
      </p:sp>
    </p:spTree>
    <p:extLst>
      <p:ext uri="{BB962C8B-B14F-4D97-AF65-F5344CB8AC3E}">
        <p14:creationId xmlns:p14="http://schemas.microsoft.com/office/powerpoint/2010/main" xmlns="" val="7110048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r>
              <a:rPr lang="en-US" sz="1400" b="0" dirty="0" smtClean="0"/>
              <a:t>43</a:t>
            </a:r>
            <a:endParaRPr lang="en-US" sz="1400" b="0" dirty="0"/>
          </a:p>
        </p:txBody>
      </p:sp>
      <p:graphicFrame>
        <p:nvGraphicFramePr>
          <p:cNvPr id="10" name="Chart 9"/>
          <p:cNvGraphicFramePr/>
          <p:nvPr>
            <p:extLst>
              <p:ext uri="{D42A27DB-BD31-4B8C-83A1-F6EECF244321}">
                <p14:modId xmlns:p14="http://schemas.microsoft.com/office/powerpoint/2010/main" xmlns="" val="2304370692"/>
              </p:ext>
            </p:extLst>
          </p:nvPr>
        </p:nvGraphicFramePr>
        <p:xfrm>
          <a:off x="4860032" y="1268760"/>
          <a:ext cx="3960440"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xmlns="" val="140893798"/>
              </p:ext>
            </p:extLst>
          </p:nvPr>
        </p:nvGraphicFramePr>
        <p:xfrm>
          <a:off x="1002454" y="1268760"/>
          <a:ext cx="396044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a:spLocks noGrp="1"/>
          </p:cNvSpPr>
          <p:nvPr>
            <p:ph type="title"/>
          </p:nvPr>
        </p:nvSpPr>
        <p:spPr>
          <a:xfrm>
            <a:off x="971601" y="188640"/>
            <a:ext cx="8172399" cy="980802"/>
          </a:xfrm>
        </p:spPr>
        <p:txBody>
          <a:bodyPr>
            <a:noAutofit/>
          </a:bodyPr>
          <a:lstStyle/>
          <a:p>
            <a:pPr algn="ctr"/>
            <a:r>
              <a:rPr lang="en-ZA" sz="2400" b="1" dirty="0" smtClean="0">
                <a:solidFill>
                  <a:schemeClr val="accent5">
                    <a:lumMod val="60000"/>
                    <a:lumOff val="40000"/>
                  </a:schemeClr>
                </a:solidFill>
              </a:rPr>
              <a:t>PROGRAMME 6: GOVERNANCE OF PUBLIC ADMINISTRATION (GPA) (1)</a:t>
            </a:r>
            <a:br>
              <a:rPr lang="en-ZA" sz="2400" b="1" dirty="0" smtClean="0">
                <a:solidFill>
                  <a:schemeClr val="accent5">
                    <a:lumMod val="60000"/>
                    <a:lumOff val="40000"/>
                  </a:schemeClr>
                </a:solidFill>
              </a:rPr>
            </a:br>
            <a:r>
              <a:rPr lang="en-ZA" sz="2400" b="1" dirty="0" smtClean="0">
                <a:solidFill>
                  <a:schemeClr val="accent5"/>
                </a:solidFill>
              </a:rPr>
              <a:t>OVERALL PERFORMANCE</a:t>
            </a:r>
            <a:endParaRPr lang="en-ZA" sz="2400" b="1" dirty="0">
              <a:solidFill>
                <a:schemeClr val="accent5"/>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0"/>
            <a:ext cx="8172400" cy="908794"/>
          </a:xfrm>
        </p:spPr>
        <p:txBody>
          <a:bodyPr>
            <a:normAutofit/>
          </a:bodyPr>
          <a:lstStyle/>
          <a:p>
            <a:pPr algn="ctr"/>
            <a:r>
              <a:rPr lang="en-ZA" sz="2400" b="1" dirty="0">
                <a:solidFill>
                  <a:schemeClr val="accent5">
                    <a:lumMod val="60000"/>
                    <a:lumOff val="40000"/>
                  </a:schemeClr>
                </a:solidFill>
              </a:rPr>
              <a:t>PROGRAMME 6: </a:t>
            </a:r>
            <a:r>
              <a:rPr lang="en-ZA" sz="2400" b="1" dirty="0" smtClean="0">
                <a:solidFill>
                  <a:schemeClr val="accent5">
                    <a:lumMod val="60000"/>
                    <a:lumOff val="40000"/>
                  </a:schemeClr>
                </a:solidFill>
              </a:rPr>
              <a:t>GPA (2)</a:t>
            </a:r>
            <a:br>
              <a:rPr lang="en-ZA" sz="2400" b="1" dirty="0" smtClean="0">
                <a:solidFill>
                  <a:schemeClr val="accent5">
                    <a:lumMod val="60000"/>
                    <a:lumOff val="40000"/>
                  </a:schemeClr>
                </a:solidFill>
              </a:rPr>
            </a:br>
            <a:r>
              <a:rPr lang="en-ZA" sz="2400" b="1" dirty="0" smtClean="0">
                <a:solidFill>
                  <a:schemeClr val="accent4">
                    <a:lumMod val="75000"/>
                  </a:schemeClr>
                </a:solidFill>
              </a:rPr>
              <a:t>2</a:t>
            </a:r>
            <a:r>
              <a:rPr lang="en-ZA" sz="2400" b="1" baseline="30000" dirty="0" smtClean="0">
                <a:solidFill>
                  <a:schemeClr val="accent4">
                    <a:lumMod val="75000"/>
                  </a:schemeClr>
                </a:solidFill>
              </a:rPr>
              <a:t>ND</a:t>
            </a:r>
            <a:r>
              <a:rPr lang="en-ZA" sz="2400" b="1" dirty="0" smtClean="0">
                <a:solidFill>
                  <a:schemeClr val="accent4">
                    <a:lumMod val="75000"/>
                  </a:schemeClr>
                </a:solidFill>
              </a:rPr>
              <a:t>  &amp; 3</a:t>
            </a:r>
            <a:r>
              <a:rPr lang="en-ZA" sz="2400" b="1" baseline="30000" dirty="0" smtClean="0">
                <a:solidFill>
                  <a:schemeClr val="accent4">
                    <a:lumMod val="75000"/>
                  </a:schemeClr>
                </a:solidFill>
              </a:rPr>
              <a:t>RD</a:t>
            </a:r>
            <a:r>
              <a:rPr lang="en-ZA" sz="2400" b="1" dirty="0" smtClean="0">
                <a:solidFill>
                  <a:schemeClr val="accent4">
                    <a:lumMod val="75000"/>
                  </a:schemeClr>
                </a:solidFill>
              </a:rPr>
              <a:t> QUARTER </a:t>
            </a:r>
            <a:r>
              <a:rPr lang="en-ZA" sz="2400" b="1" dirty="0">
                <a:solidFill>
                  <a:schemeClr val="accent4">
                    <a:lumMod val="75000"/>
                  </a:schemeClr>
                </a:solidFill>
              </a:rPr>
              <a:t>TARGETS ACHIEVED</a:t>
            </a:r>
            <a:endParaRPr lang="en-ZA" sz="2400" b="1"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xmlns="" val="209464172"/>
              </p:ext>
            </p:extLst>
          </p:nvPr>
        </p:nvGraphicFramePr>
        <p:xfrm>
          <a:off x="1043608" y="1070303"/>
          <a:ext cx="7890080" cy="4706295"/>
        </p:xfrm>
        <a:graphic>
          <a:graphicData uri="http://schemas.openxmlformats.org/drawingml/2006/table">
            <a:tbl>
              <a:tblPr firstRow="1" bandRow="1">
                <a:tableStyleId>{5940675A-B579-460E-94D1-54222C63F5DA}</a:tableStyleId>
              </a:tblPr>
              <a:tblGrid>
                <a:gridCol w="2341882"/>
                <a:gridCol w="5548198"/>
              </a:tblGrid>
              <a:tr h="5596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Guidelines to clarify administrative roles and responsibilities when developing operational policy submitted for approval</a:t>
                      </a:r>
                    </a:p>
                  </a:txBody>
                  <a:tcPr>
                    <a:solidFill>
                      <a:schemeClr val="accent2">
                        <a:lumMod val="40000"/>
                        <a:lumOff val="60000"/>
                      </a:schemeClr>
                    </a:solidFill>
                  </a:tcPr>
                </a:tc>
              </a:tr>
              <a:tr h="253637">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dirty="0" smtClean="0">
                          <a:solidFill>
                            <a:schemeClr val="tx1"/>
                          </a:solidFill>
                          <a:latin typeface="Tw Cen MT" pitchFamily="34" charset="0"/>
                          <a:ea typeface="Times New Roman"/>
                          <a:cs typeface="Arial" pitchFamily="34" charset="0"/>
                        </a:rPr>
                        <a:t>2</a:t>
                      </a:r>
                      <a:r>
                        <a:rPr lang="en-ZA" sz="1600" b="1" baseline="30000" dirty="0" smtClean="0">
                          <a:solidFill>
                            <a:schemeClr val="tx1"/>
                          </a:solidFill>
                          <a:latin typeface="Tw Cen MT" pitchFamily="34" charset="0"/>
                          <a:ea typeface="Times New Roman"/>
                          <a:cs typeface="Arial" pitchFamily="34" charset="0"/>
                        </a:rPr>
                        <a:t>nd</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Target (1)</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r>
              <a:tr h="1955969">
                <a:tc>
                  <a:txBody>
                    <a:bodyPr/>
                    <a:lstStyle/>
                    <a:p>
                      <a:pPr>
                        <a:lnSpc>
                          <a:spcPct val="115000"/>
                        </a:lnSpc>
                        <a:spcAft>
                          <a:spcPts val="0"/>
                        </a:spcAft>
                      </a:pPr>
                      <a:r>
                        <a:rPr kumimoji="0" lang="en-ZA" sz="1600" kern="1200" dirty="0" smtClean="0">
                          <a:solidFill>
                            <a:schemeClr val="tx1"/>
                          </a:solidFill>
                          <a:effectLst/>
                          <a:latin typeface="Tw Cen MT" panose="020B0602020104020603" pitchFamily="34" charset="0"/>
                          <a:ea typeface="+mn-ea"/>
                          <a:cs typeface="+mn-cs"/>
                        </a:rPr>
                        <a:t>9 Provincial workshops conducted on the draft Guidelines to clarify administrative roles and responsibilities when developing operational policy</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lvl="0"/>
                      <a:r>
                        <a:rPr kumimoji="0" lang="en-US" sz="1600" kern="1200" dirty="0" smtClean="0">
                          <a:solidFill>
                            <a:schemeClr val="tx1"/>
                          </a:solidFill>
                          <a:effectLst/>
                          <a:latin typeface="Tw Cen MT" panose="020B0602020104020603" pitchFamily="34" charset="0"/>
                          <a:ea typeface="+mn-ea"/>
                          <a:cs typeface="+mn-cs"/>
                        </a:rPr>
                        <a:t>Capacity building workshops were conducted during the month of August 2016 and further support provided during September 2016 to all national and provincial departments on the Directive on delegations in view of the promulgation of the new PSR 2016</a:t>
                      </a:r>
                      <a:endParaRPr kumimoji="0" lang="en-ZA" sz="1600" kern="1200" dirty="0" smtClean="0">
                        <a:solidFill>
                          <a:schemeClr val="tx1"/>
                        </a:solidFill>
                        <a:effectLst/>
                        <a:latin typeface="Tw Cen MT" panose="020B0602020104020603" pitchFamily="34" charset="0"/>
                        <a:ea typeface="+mn-ea"/>
                        <a:cs typeface="+mn-cs"/>
                      </a:endParaRPr>
                    </a:p>
                    <a:p>
                      <a:endParaRPr kumimoji="0" lang="en-ZA" sz="1600" kern="1200" dirty="0" smtClean="0">
                        <a:solidFill>
                          <a:schemeClr val="tx1"/>
                        </a:solidFill>
                        <a:effectLst/>
                        <a:latin typeface="Tw Cen MT" panose="020B0602020104020603" pitchFamily="34" charset="0"/>
                        <a:ea typeface="+mn-ea"/>
                        <a:cs typeface="+mn-cs"/>
                      </a:endParaRPr>
                    </a:p>
                    <a:p>
                      <a:r>
                        <a:rPr kumimoji="0" lang="en-ZA" sz="1600" kern="1200" dirty="0" smtClean="0">
                          <a:solidFill>
                            <a:schemeClr val="tx1"/>
                          </a:solidFill>
                          <a:effectLst/>
                          <a:latin typeface="Tw Cen MT" panose="020B0602020104020603" pitchFamily="34" charset="0"/>
                          <a:ea typeface="+mn-ea"/>
                          <a:cs typeface="+mn-cs"/>
                        </a:rPr>
                        <a:t>144, or 86% (168) of departments and 474 employees attended the national and provincial workshops on the new Public Service Regulations and delegations</a:t>
                      </a:r>
                    </a:p>
                  </a:txBody>
                  <a:tcPr marL="68580" marR="68580" marT="0" marB="0">
                    <a:solidFill>
                      <a:schemeClr val="bg1"/>
                    </a:solidFill>
                  </a:tcPr>
                </a:tc>
              </a:tr>
              <a:tr h="327416">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3</a:t>
                      </a:r>
                      <a:r>
                        <a:rPr lang="en-ZA" sz="1600" b="1" baseline="30000" dirty="0" smtClean="0">
                          <a:solidFill>
                            <a:schemeClr val="tx1"/>
                          </a:solidFill>
                          <a:latin typeface="Tw Cen MT" pitchFamily="34" charset="0"/>
                          <a:ea typeface="Times New Roman"/>
                          <a:cs typeface="Arial" pitchFamily="34" charset="0"/>
                        </a:rPr>
                        <a:t>rd</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Target (1)</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r>
              <a:tr h="1581344">
                <a:tc>
                  <a:txBody>
                    <a:bodyPr/>
                    <a:lstStyle/>
                    <a:p>
                      <a:pPr>
                        <a:lnSpc>
                          <a:spcPct val="115000"/>
                        </a:lnSpc>
                        <a:spcAft>
                          <a:spcPts val="0"/>
                        </a:spcAft>
                      </a:pPr>
                      <a:r>
                        <a:rPr kumimoji="0" lang="en-ZA" sz="1600" kern="1200" dirty="0" smtClean="0">
                          <a:solidFill>
                            <a:schemeClr val="tx1"/>
                          </a:solidFill>
                          <a:effectLst/>
                          <a:latin typeface="Tw Cen MT" panose="020B0602020104020603" pitchFamily="34" charset="0"/>
                          <a:ea typeface="+mn-ea"/>
                          <a:cs typeface="+mn-cs"/>
                        </a:rPr>
                        <a:t>Guidelines to clarify administrative roles and responsibilities when developing operational policy finalised </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ZA" sz="1600" kern="1200" dirty="0" smtClean="0">
                          <a:solidFill>
                            <a:schemeClr val="tx1"/>
                          </a:solidFill>
                          <a:effectLst/>
                          <a:latin typeface="Tw Cen MT" panose="020B0602020104020603" pitchFamily="34" charset="0"/>
                          <a:ea typeface="+mn-ea"/>
                          <a:cs typeface="+mn-cs"/>
                        </a:rPr>
                        <a:t>The Guide was finalised and consulted at the G&amp;A Working Group meeting of 24 November 2016 for final amendments before submission for approval in the 4</a:t>
                      </a:r>
                      <a:r>
                        <a:rPr kumimoji="0" lang="en-ZA" sz="1600" kern="1200" baseline="30000" dirty="0" smtClean="0">
                          <a:solidFill>
                            <a:schemeClr val="tx1"/>
                          </a:solidFill>
                          <a:effectLst/>
                          <a:latin typeface="Tw Cen MT" panose="020B0602020104020603" pitchFamily="34" charset="0"/>
                          <a:ea typeface="+mn-ea"/>
                          <a:cs typeface="+mn-cs"/>
                        </a:rPr>
                        <a:t>th</a:t>
                      </a:r>
                      <a:r>
                        <a:rPr kumimoji="0" lang="en-ZA" sz="1600" kern="1200" dirty="0" smtClean="0">
                          <a:solidFill>
                            <a:schemeClr val="tx1"/>
                          </a:solidFill>
                          <a:effectLst/>
                          <a:latin typeface="Tw Cen MT" panose="020B0602020104020603" pitchFamily="34" charset="0"/>
                          <a:ea typeface="+mn-ea"/>
                          <a:cs typeface="+mn-cs"/>
                        </a:rPr>
                        <a:t> quarter</a:t>
                      </a:r>
                    </a:p>
                    <a:p>
                      <a:pPr marL="285750" indent="-285750">
                        <a:buFont typeface="Arial" panose="020B0604020202020204" pitchFamily="34" charset="0"/>
                        <a:buChar char="•"/>
                      </a:pPr>
                      <a:endParaRPr lang="en-ZA" sz="1600" b="0" dirty="0">
                        <a:solidFill>
                          <a:schemeClr val="bg1"/>
                        </a:solidFill>
                        <a:effectLst/>
                        <a:latin typeface="Tw Cen MT" pitchFamily="34" charset="0"/>
                        <a:ea typeface="Calibri"/>
                        <a:cs typeface="Arial" pitchFamily="34" charset="0"/>
                      </a:endParaRPr>
                    </a:p>
                  </a:txBody>
                  <a:tcPr marL="68580" marR="68580" marT="0" marB="0">
                    <a:solidFill>
                      <a:schemeClr val="bg1"/>
                    </a:solidFill>
                  </a:tcPr>
                </a:tc>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r>
              <a:rPr lang="en-US" sz="1400" dirty="0" smtClean="0"/>
              <a:t>44</a:t>
            </a:r>
            <a:endParaRPr lang="en-US" sz="1400" b="0" dirty="0"/>
          </a:p>
        </p:txBody>
      </p:sp>
    </p:spTree>
    <p:extLst>
      <p:ext uri="{BB962C8B-B14F-4D97-AF65-F5344CB8AC3E}">
        <p14:creationId xmlns:p14="http://schemas.microsoft.com/office/powerpoint/2010/main" xmlns="" val="31748568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952640863"/>
              </p:ext>
            </p:extLst>
          </p:nvPr>
        </p:nvGraphicFramePr>
        <p:xfrm>
          <a:off x="990058" y="920209"/>
          <a:ext cx="7866888" cy="5279351"/>
        </p:xfrm>
        <a:graphic>
          <a:graphicData uri="http://schemas.openxmlformats.org/drawingml/2006/table">
            <a:tbl>
              <a:tblPr firstRow="1" bandRow="1">
                <a:tableStyleId>{5940675A-B579-460E-94D1-54222C63F5DA}</a:tableStyleId>
              </a:tblPr>
              <a:tblGrid>
                <a:gridCol w="2145516"/>
                <a:gridCol w="5721372"/>
              </a:tblGrid>
              <a:tr h="8317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latin typeface="Tw Cen MT" pitchFamily="34" charset="0"/>
                          <a:ea typeface="Calibri"/>
                          <a:cs typeface="Arial" pitchFamily="34" charset="0"/>
                        </a:rPr>
                        <a:t>Annual Target</a:t>
                      </a:r>
                    </a:p>
                    <a:p>
                      <a:endParaRPr lang="en-ZA" sz="1400" b="0" dirty="0">
                        <a:latin typeface="Tw Cen MT" pitchFamily="34" charset="0"/>
                        <a:cs typeface="Arial" pitchFamily="34" charset="0"/>
                      </a:endParaRPr>
                    </a:p>
                  </a:txBody>
                  <a:tcPr>
                    <a:solidFill>
                      <a:schemeClr val="accent2">
                        <a:lumMod val="40000"/>
                        <a:lumOff val="60000"/>
                      </a:schemeClr>
                    </a:solidFill>
                  </a:tcPr>
                </a:tc>
                <a:tc>
                  <a:txBody>
                    <a:bodyPr/>
                    <a:lstStyle/>
                    <a:p>
                      <a:r>
                        <a:rPr kumimoji="0" lang="en-ZA" sz="1400" kern="1200" dirty="0" smtClean="0">
                          <a:solidFill>
                            <a:schemeClr val="tx1"/>
                          </a:solidFill>
                          <a:effectLst/>
                          <a:latin typeface="Tw Cen MT" panose="020B0602020104020603" pitchFamily="34" charset="0"/>
                          <a:ea typeface="+mn-ea"/>
                          <a:cs typeface="+mn-cs"/>
                        </a:rPr>
                        <a:t>Monitor and report  on improved adherence by  national and provincial departments to the Directive on Public Administration and Management  Delegations as measured by MPAT</a:t>
                      </a:r>
                      <a:endParaRPr lang="en-ZA" sz="1400" b="0" dirty="0">
                        <a:latin typeface="Tw Cen MT" pitchFamily="34" charset="0"/>
                        <a:cs typeface="Arial" pitchFamily="34" charset="0"/>
                      </a:endParaRPr>
                    </a:p>
                  </a:txBody>
                  <a:tcPr>
                    <a:solidFill>
                      <a:schemeClr val="accent2">
                        <a:lumMod val="40000"/>
                        <a:lumOff val="60000"/>
                      </a:schemeClr>
                    </a:solidFill>
                  </a:tcPr>
                </a:tc>
              </a:tr>
              <a:tr h="320384">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400" b="1" dirty="0" smtClean="0">
                          <a:solidFill>
                            <a:schemeClr val="tx1"/>
                          </a:solidFill>
                          <a:latin typeface="Tw Cen MT" pitchFamily="34" charset="0"/>
                          <a:ea typeface="Times New Roman"/>
                          <a:cs typeface="Arial" pitchFamily="34" charset="0"/>
                        </a:rPr>
                        <a:t>2</a:t>
                      </a:r>
                      <a:r>
                        <a:rPr lang="en-ZA" sz="1400" b="1" baseline="30000" dirty="0" smtClean="0">
                          <a:solidFill>
                            <a:schemeClr val="tx1"/>
                          </a:solidFill>
                          <a:latin typeface="Tw Cen MT" pitchFamily="34" charset="0"/>
                          <a:ea typeface="Times New Roman"/>
                          <a:cs typeface="Arial" pitchFamily="34" charset="0"/>
                        </a:rPr>
                        <a:t>nd</a:t>
                      </a:r>
                      <a:r>
                        <a:rPr lang="en-ZA" sz="1400" b="1" baseline="0" dirty="0" smtClean="0">
                          <a:solidFill>
                            <a:schemeClr val="tx1"/>
                          </a:solidFill>
                          <a:latin typeface="Tw Cen MT" pitchFamily="34" charset="0"/>
                          <a:ea typeface="Times New Roman"/>
                          <a:cs typeface="Arial" pitchFamily="34" charset="0"/>
                        </a:rPr>
                        <a:t> </a:t>
                      </a:r>
                      <a:r>
                        <a:rPr lang="en-ZA" sz="1400" b="1" dirty="0" smtClean="0">
                          <a:solidFill>
                            <a:schemeClr val="tx1"/>
                          </a:solidFill>
                          <a:latin typeface="Tw Cen MT" pitchFamily="34" charset="0"/>
                          <a:ea typeface="Times New Roman"/>
                          <a:cs typeface="Arial" pitchFamily="34" charset="0"/>
                        </a:rPr>
                        <a:t>Quarter</a:t>
                      </a:r>
                      <a:r>
                        <a:rPr lang="en-ZA" sz="1400" b="1" baseline="0" dirty="0" smtClean="0">
                          <a:solidFill>
                            <a:schemeClr val="tx1"/>
                          </a:solidFill>
                          <a:latin typeface="Tw Cen MT" pitchFamily="34" charset="0"/>
                          <a:ea typeface="Times New Roman"/>
                          <a:cs typeface="Arial" pitchFamily="34" charset="0"/>
                        </a:rPr>
                        <a:t> </a:t>
                      </a:r>
                      <a:r>
                        <a:rPr lang="en-ZA" sz="1400" b="1" dirty="0" smtClean="0">
                          <a:solidFill>
                            <a:schemeClr val="tx1"/>
                          </a:solidFill>
                          <a:latin typeface="Tw Cen MT" pitchFamily="34" charset="0"/>
                          <a:ea typeface="Times New Roman"/>
                          <a:cs typeface="Arial" pitchFamily="34" charset="0"/>
                        </a:rPr>
                        <a:t>Target (2)</a:t>
                      </a:r>
                      <a:endParaRPr lang="en-ZA" sz="14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400" b="1" dirty="0" smtClean="0">
                          <a:solidFill>
                            <a:schemeClr val="tx1"/>
                          </a:solidFill>
                          <a:latin typeface="Tw Cen MT" pitchFamily="34" charset="0"/>
                          <a:ea typeface="Calibri"/>
                          <a:cs typeface="Arial" pitchFamily="34" charset="0"/>
                        </a:rPr>
                        <a:t>Reported</a:t>
                      </a:r>
                      <a:r>
                        <a:rPr lang="en-ZA" sz="1400" b="1" baseline="0" dirty="0" smtClean="0">
                          <a:solidFill>
                            <a:schemeClr val="tx1"/>
                          </a:solidFill>
                          <a:latin typeface="Tw Cen MT" pitchFamily="34" charset="0"/>
                          <a:ea typeface="Calibri"/>
                          <a:cs typeface="Arial" pitchFamily="34" charset="0"/>
                        </a:rPr>
                        <a:t> Progress</a:t>
                      </a:r>
                      <a:endParaRPr lang="en-ZA" sz="14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r>
              <a:tr h="1731939">
                <a:tc>
                  <a:txBody>
                    <a:bodyPr/>
                    <a:lstStyle/>
                    <a:p>
                      <a:pPr>
                        <a:lnSpc>
                          <a:spcPct val="115000"/>
                        </a:lnSpc>
                        <a:spcAft>
                          <a:spcPts val="0"/>
                        </a:spcAft>
                      </a:pPr>
                      <a:r>
                        <a:rPr kumimoji="0" lang="en-ZA" sz="1400" kern="1200" dirty="0" smtClean="0">
                          <a:solidFill>
                            <a:schemeClr val="tx1"/>
                          </a:solidFill>
                          <a:effectLst/>
                          <a:latin typeface="Tw Cen MT" panose="020B0602020104020603" pitchFamily="34" charset="0"/>
                          <a:ea typeface="+mn-ea"/>
                          <a:cs typeface="+mn-cs"/>
                        </a:rPr>
                        <a:t>Delegations performance standards for the 2015 MPAT moderation confirmed with the DPME</a:t>
                      </a:r>
                      <a:endParaRPr lang="en-ZA" sz="14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marL="0" lvl="0" indent="0">
                        <a:buFont typeface="Arial" panose="020B0604020202020204" pitchFamily="34" charset="0"/>
                        <a:buNone/>
                      </a:pPr>
                      <a:r>
                        <a:rPr kumimoji="0" lang="en-US" sz="1400" kern="1200" dirty="0" smtClean="0">
                          <a:solidFill>
                            <a:schemeClr val="tx1"/>
                          </a:solidFill>
                          <a:effectLst/>
                          <a:latin typeface="Tw Cen MT" panose="020B0602020104020603" pitchFamily="34" charset="0"/>
                          <a:ea typeface="+mn-ea"/>
                          <a:cs typeface="+mn-cs"/>
                        </a:rPr>
                        <a:t>The</a:t>
                      </a:r>
                      <a:r>
                        <a:rPr kumimoji="0" lang="en-US" sz="1400" kern="1200" baseline="0" dirty="0" smtClean="0">
                          <a:solidFill>
                            <a:schemeClr val="tx1"/>
                          </a:solidFill>
                          <a:effectLst/>
                          <a:latin typeface="Tw Cen MT" panose="020B0602020104020603" pitchFamily="34" charset="0"/>
                          <a:ea typeface="+mn-ea"/>
                          <a:cs typeface="+mn-cs"/>
                        </a:rPr>
                        <a:t> d</a:t>
                      </a:r>
                      <a:r>
                        <a:rPr kumimoji="0" lang="en-US" sz="1400" kern="1200" dirty="0" smtClean="0">
                          <a:solidFill>
                            <a:schemeClr val="tx1"/>
                          </a:solidFill>
                          <a:effectLst/>
                          <a:latin typeface="Tw Cen MT" panose="020B0602020104020603" pitchFamily="34" charset="0"/>
                          <a:ea typeface="+mn-ea"/>
                          <a:cs typeface="+mn-cs"/>
                        </a:rPr>
                        <a:t>elegation standards (together with all other MPAT performance standards) were </a:t>
                      </a:r>
                      <a:r>
                        <a:rPr kumimoji="0" lang="en-US" sz="1400" kern="1200" dirty="0" err="1" smtClean="0">
                          <a:solidFill>
                            <a:schemeClr val="tx1"/>
                          </a:solidFill>
                          <a:effectLst/>
                          <a:latin typeface="Tw Cen MT" panose="020B0602020104020603" pitchFamily="34" charset="0"/>
                          <a:ea typeface="+mn-ea"/>
                          <a:cs typeface="+mn-cs"/>
                        </a:rPr>
                        <a:t>workshopped</a:t>
                      </a:r>
                      <a:r>
                        <a:rPr kumimoji="0" lang="en-US" sz="1400" kern="1200" dirty="0" smtClean="0">
                          <a:solidFill>
                            <a:schemeClr val="tx1"/>
                          </a:solidFill>
                          <a:effectLst/>
                          <a:latin typeface="Tw Cen MT" panose="020B0602020104020603" pitchFamily="34" charset="0"/>
                          <a:ea typeface="+mn-ea"/>
                          <a:cs typeface="+mn-cs"/>
                        </a:rPr>
                        <a:t> by the DPME with DPSA policy owners and where necessary, revised performance standards included in the MPAT 2016 revised standards</a:t>
                      </a:r>
                    </a:p>
                    <a:p>
                      <a:pPr marL="0" lvl="0" indent="0">
                        <a:buFont typeface="Arial" panose="020B0604020202020204" pitchFamily="34" charset="0"/>
                        <a:buNone/>
                      </a:pPr>
                      <a:endParaRPr kumimoji="0" lang="en-ZA" sz="1400" kern="1200" dirty="0" smtClean="0">
                        <a:solidFill>
                          <a:schemeClr val="tx1"/>
                        </a:solidFill>
                        <a:effectLst/>
                        <a:latin typeface="Tw Cen MT" panose="020B0602020104020603" pitchFamily="34" charset="0"/>
                        <a:ea typeface="+mn-ea"/>
                        <a:cs typeface="+mn-cs"/>
                      </a:endParaRPr>
                    </a:p>
                    <a:p>
                      <a:pPr marL="0" indent="0">
                        <a:buFont typeface="Arial" panose="020B0604020202020204" pitchFamily="34" charset="0"/>
                        <a:buNone/>
                      </a:pPr>
                      <a:r>
                        <a:rPr kumimoji="0" lang="en-ZA" sz="1400" kern="1200" dirty="0" smtClean="0">
                          <a:solidFill>
                            <a:schemeClr val="tx1"/>
                          </a:solidFill>
                          <a:effectLst/>
                          <a:latin typeface="Tw Cen MT" panose="020B0602020104020603" pitchFamily="34" charset="0"/>
                          <a:ea typeface="+mn-ea"/>
                          <a:cs typeface="+mn-cs"/>
                        </a:rPr>
                        <a:t>In respect of delegations, the performance standards remained unchanged so as to assess against the 2015 benchmark. Confirmation in this regard was submitted to the DPME</a:t>
                      </a:r>
                      <a:endParaRPr lang="en-ZA" sz="1400" b="0" dirty="0">
                        <a:solidFill>
                          <a:schemeClr val="bg1"/>
                        </a:solidFill>
                        <a:effectLst/>
                        <a:latin typeface="Tw Cen MT" pitchFamily="34" charset="0"/>
                        <a:ea typeface="Calibri"/>
                        <a:cs typeface="Arial" pitchFamily="34" charset="0"/>
                      </a:endParaRPr>
                    </a:p>
                  </a:txBody>
                  <a:tcPr marL="68580" marR="68580" marT="0" marB="0">
                    <a:solidFill>
                      <a:schemeClr val="bg1"/>
                    </a:solidFill>
                  </a:tcPr>
                </a:tc>
              </a:tr>
              <a:tr h="28428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400" b="1" dirty="0" smtClean="0">
                          <a:effectLst/>
                          <a:latin typeface="Tw Cen MT" pitchFamily="34" charset="0"/>
                          <a:ea typeface="Calibri"/>
                          <a:cs typeface="Arial" pitchFamily="34" charset="0"/>
                        </a:rPr>
                        <a:t>3</a:t>
                      </a:r>
                      <a:r>
                        <a:rPr lang="en-ZA" sz="1400" b="1" baseline="30000" dirty="0" smtClean="0">
                          <a:effectLst/>
                          <a:latin typeface="Tw Cen MT" pitchFamily="34" charset="0"/>
                          <a:ea typeface="Calibri"/>
                          <a:cs typeface="Arial" pitchFamily="34" charset="0"/>
                        </a:rPr>
                        <a:t>rd</a:t>
                      </a:r>
                      <a:r>
                        <a:rPr lang="en-ZA" sz="1400" b="1" dirty="0" smtClean="0">
                          <a:effectLst/>
                          <a:latin typeface="Tw Cen MT" pitchFamily="34" charset="0"/>
                          <a:ea typeface="Calibri"/>
                          <a:cs typeface="Arial" pitchFamily="34" charset="0"/>
                        </a:rPr>
                        <a:t> </a:t>
                      </a:r>
                      <a:r>
                        <a:rPr lang="en-ZA" sz="1400" b="1" dirty="0" smtClean="0">
                          <a:solidFill>
                            <a:schemeClr val="tx1"/>
                          </a:solidFill>
                          <a:latin typeface="Tw Cen MT" pitchFamily="34" charset="0"/>
                          <a:ea typeface="Times New Roman"/>
                          <a:cs typeface="Arial" pitchFamily="34" charset="0"/>
                        </a:rPr>
                        <a:t>Quarter</a:t>
                      </a:r>
                      <a:r>
                        <a:rPr lang="en-ZA" sz="1400" b="1" baseline="0" dirty="0" smtClean="0">
                          <a:solidFill>
                            <a:schemeClr val="tx1"/>
                          </a:solidFill>
                          <a:latin typeface="Tw Cen MT" pitchFamily="34" charset="0"/>
                          <a:ea typeface="Times New Roman"/>
                          <a:cs typeface="Arial" pitchFamily="34" charset="0"/>
                        </a:rPr>
                        <a:t> </a:t>
                      </a:r>
                      <a:r>
                        <a:rPr lang="en-ZA" sz="1400" b="1" dirty="0" smtClean="0">
                          <a:solidFill>
                            <a:schemeClr val="tx1"/>
                          </a:solidFill>
                          <a:latin typeface="Tw Cen MT" pitchFamily="34" charset="0"/>
                          <a:ea typeface="Times New Roman"/>
                          <a:cs typeface="Arial" pitchFamily="34" charset="0"/>
                        </a:rPr>
                        <a:t>Target(2)</a:t>
                      </a:r>
                      <a:endParaRPr lang="en-ZA" sz="1400" b="1" dirty="0" smtClean="0">
                        <a:solidFill>
                          <a:schemeClr val="tx1"/>
                        </a:solidFill>
                        <a:latin typeface="Tw Cen MT" pitchFamily="34" charset="0"/>
                        <a:ea typeface="Calibri"/>
                        <a:cs typeface="Arial" pitchFamily="34" charset="0"/>
                      </a:endParaRPr>
                    </a:p>
                    <a:p>
                      <a:pPr>
                        <a:lnSpc>
                          <a:spcPct val="115000"/>
                        </a:lnSpc>
                        <a:spcAft>
                          <a:spcPts val="0"/>
                        </a:spcAft>
                      </a:pPr>
                      <a:endParaRPr lang="en-ZA" sz="1400" b="1" dirty="0">
                        <a:effectLst/>
                        <a:latin typeface="Tw Cen MT" pitchFamily="34" charset="0"/>
                        <a:ea typeface="Calibri"/>
                        <a:cs typeface="Arial" pitchFamily="34" charset="0"/>
                      </a:endParaRPr>
                    </a:p>
                  </a:txBody>
                  <a:tcPr marL="68580" marR="68580" marT="0" marB="0">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400" b="1" dirty="0" smtClean="0">
                          <a:solidFill>
                            <a:schemeClr val="tx1"/>
                          </a:solidFill>
                          <a:latin typeface="Tw Cen MT" pitchFamily="34" charset="0"/>
                          <a:ea typeface="Calibri"/>
                          <a:cs typeface="Arial" pitchFamily="34" charset="0"/>
                        </a:rPr>
                        <a:t>Reported</a:t>
                      </a:r>
                      <a:r>
                        <a:rPr lang="en-ZA" sz="1400" b="1" baseline="0" dirty="0" smtClean="0">
                          <a:solidFill>
                            <a:schemeClr val="tx1"/>
                          </a:solidFill>
                          <a:latin typeface="Tw Cen MT" pitchFamily="34" charset="0"/>
                          <a:ea typeface="Calibri"/>
                          <a:cs typeface="Arial" pitchFamily="34" charset="0"/>
                        </a:rPr>
                        <a:t> Progress</a:t>
                      </a:r>
                      <a:endParaRPr lang="en-ZA" sz="1400" b="1" dirty="0" smtClean="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r>
              <a:tr h="1731939">
                <a:tc>
                  <a:txBody>
                    <a:bodyPr/>
                    <a:lstStyle/>
                    <a:p>
                      <a:pPr>
                        <a:lnSpc>
                          <a:spcPct val="115000"/>
                        </a:lnSpc>
                        <a:spcAft>
                          <a:spcPts val="0"/>
                        </a:spcAft>
                      </a:pPr>
                      <a:r>
                        <a:rPr kumimoji="0" lang="en-ZA" sz="1400" kern="1200" dirty="0" smtClean="0">
                          <a:solidFill>
                            <a:schemeClr val="tx1"/>
                          </a:solidFill>
                          <a:effectLst/>
                          <a:latin typeface="Tw Cen MT" panose="020B0602020104020603" pitchFamily="34" charset="0"/>
                          <a:ea typeface="+mn-ea"/>
                          <a:cs typeface="+mn-cs"/>
                        </a:rPr>
                        <a:t>Moderation of the performance standards in the 2015 MPAT conducted </a:t>
                      </a:r>
                      <a:endParaRPr lang="en-ZA" sz="14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marL="0" indent="0">
                        <a:buFont typeface="Arial" panose="020B0604020202020204" pitchFamily="34" charset="0"/>
                        <a:buNone/>
                      </a:pPr>
                      <a:r>
                        <a:rPr kumimoji="0" lang="en-ZA" sz="1400" kern="1200" dirty="0" smtClean="0">
                          <a:solidFill>
                            <a:schemeClr val="tx1"/>
                          </a:solidFill>
                          <a:effectLst/>
                          <a:latin typeface="Tw Cen MT" panose="020B0602020104020603" pitchFamily="34" charset="0"/>
                          <a:ea typeface="+mn-ea"/>
                          <a:cs typeface="+mn-cs"/>
                        </a:rPr>
                        <a:t>The</a:t>
                      </a:r>
                      <a:r>
                        <a:rPr kumimoji="0" lang="en-ZA" sz="1400" kern="1200" baseline="0" dirty="0" smtClean="0">
                          <a:solidFill>
                            <a:schemeClr val="tx1"/>
                          </a:solidFill>
                          <a:effectLst/>
                          <a:latin typeface="Tw Cen MT" panose="020B0602020104020603" pitchFamily="34" charset="0"/>
                          <a:ea typeface="+mn-ea"/>
                          <a:cs typeface="+mn-cs"/>
                        </a:rPr>
                        <a:t> m</a:t>
                      </a:r>
                      <a:r>
                        <a:rPr kumimoji="0" lang="en-ZA" sz="1400" kern="1200" dirty="0" smtClean="0">
                          <a:solidFill>
                            <a:schemeClr val="tx1"/>
                          </a:solidFill>
                          <a:effectLst/>
                          <a:latin typeface="Tw Cen MT" panose="020B0602020104020603" pitchFamily="34" charset="0"/>
                          <a:ea typeface="+mn-ea"/>
                          <a:cs typeface="+mn-cs"/>
                        </a:rPr>
                        <a:t>oderation of the performance standards in the 2015 MPAT was conducted. Delegation standards (together with all other MPAT performance standards) were </a:t>
                      </a:r>
                      <a:r>
                        <a:rPr kumimoji="0" lang="en-ZA" sz="1400" kern="1200" dirty="0" err="1" smtClean="0">
                          <a:solidFill>
                            <a:schemeClr val="tx1"/>
                          </a:solidFill>
                          <a:effectLst/>
                          <a:latin typeface="Tw Cen MT" panose="020B0602020104020603" pitchFamily="34" charset="0"/>
                          <a:ea typeface="+mn-ea"/>
                          <a:cs typeface="+mn-cs"/>
                        </a:rPr>
                        <a:t>workshopped</a:t>
                      </a:r>
                      <a:r>
                        <a:rPr kumimoji="0" lang="en-ZA" sz="1400" kern="1200" dirty="0" smtClean="0">
                          <a:solidFill>
                            <a:schemeClr val="tx1"/>
                          </a:solidFill>
                          <a:effectLst/>
                          <a:latin typeface="Tw Cen MT" panose="020B0602020104020603" pitchFamily="34" charset="0"/>
                          <a:ea typeface="+mn-ea"/>
                          <a:cs typeface="+mn-cs"/>
                        </a:rPr>
                        <a:t> by the DPME with DPSA policy owners and where necessary, revised performance standards included in the MPAT 2016 revised standards</a:t>
                      </a:r>
                    </a:p>
                    <a:p>
                      <a:pPr marL="0" indent="0">
                        <a:buFont typeface="Arial" panose="020B0604020202020204" pitchFamily="34" charset="0"/>
                        <a:buNone/>
                      </a:pPr>
                      <a:endParaRPr kumimoji="0" lang="en-ZA" sz="1400" kern="1200" dirty="0" smtClean="0">
                        <a:solidFill>
                          <a:schemeClr val="tx1"/>
                        </a:solidFill>
                        <a:effectLst/>
                        <a:latin typeface="Tw Cen MT" panose="020B0602020104020603" pitchFamily="34" charset="0"/>
                        <a:ea typeface="+mn-ea"/>
                        <a:cs typeface="+mn-cs"/>
                      </a:endParaRPr>
                    </a:p>
                    <a:p>
                      <a:pPr marL="0" indent="0">
                        <a:buFont typeface="Arial" panose="020B0604020202020204" pitchFamily="34" charset="0"/>
                        <a:buNone/>
                      </a:pPr>
                      <a:r>
                        <a:rPr kumimoji="0" lang="en-ZA" sz="1400" kern="1200" dirty="0" smtClean="0">
                          <a:solidFill>
                            <a:schemeClr val="tx1"/>
                          </a:solidFill>
                          <a:effectLst/>
                          <a:latin typeface="Tw Cen MT" panose="020B0602020104020603" pitchFamily="34" charset="0"/>
                          <a:ea typeface="+mn-ea"/>
                          <a:cs typeface="+mn-cs"/>
                        </a:rPr>
                        <a:t>In respect of delegations, the performance standards remained unchanged so as to assess against the 2015 benchmark.</a:t>
                      </a:r>
                      <a:r>
                        <a:rPr kumimoji="0" lang="en-ZA" sz="1400" kern="1200" baseline="0" dirty="0" smtClean="0">
                          <a:solidFill>
                            <a:schemeClr val="tx1"/>
                          </a:solidFill>
                          <a:effectLst/>
                          <a:latin typeface="Tw Cen MT" panose="020B0602020104020603" pitchFamily="34" charset="0"/>
                          <a:ea typeface="+mn-ea"/>
                          <a:cs typeface="+mn-cs"/>
                        </a:rPr>
                        <a:t> </a:t>
                      </a:r>
                      <a:r>
                        <a:rPr kumimoji="0" lang="en-ZA" sz="1400" kern="1200" dirty="0" smtClean="0">
                          <a:solidFill>
                            <a:schemeClr val="tx1"/>
                          </a:solidFill>
                          <a:effectLst/>
                          <a:latin typeface="Tw Cen MT" panose="020B0602020104020603" pitchFamily="34" charset="0"/>
                          <a:ea typeface="+mn-ea"/>
                          <a:cs typeface="+mn-cs"/>
                        </a:rPr>
                        <a:t>Confirmation in this regard was submitted to DPME</a:t>
                      </a:r>
                      <a:endParaRPr lang="en-ZA" sz="1400" b="0" dirty="0">
                        <a:solidFill>
                          <a:schemeClr val="bg1"/>
                        </a:solidFill>
                        <a:effectLst/>
                        <a:latin typeface="Tw Cen MT" pitchFamily="34" charset="0"/>
                        <a:ea typeface="Calibri"/>
                        <a:cs typeface="Arial" pitchFamily="34" charset="0"/>
                      </a:endParaRPr>
                    </a:p>
                  </a:txBody>
                  <a:tcPr marL="68580" marR="68580" marT="0" marB="0">
                    <a:solidFill>
                      <a:schemeClr val="bg1"/>
                    </a:solidFill>
                  </a:tcPr>
                </a:tc>
              </a:tr>
            </a:tbl>
          </a:graphicData>
        </a:graphic>
      </p:graphicFrame>
      <p:sp>
        <p:nvSpPr>
          <p:cNvPr id="5" name="Title 1"/>
          <p:cNvSpPr>
            <a:spLocks noGrp="1"/>
          </p:cNvSpPr>
          <p:nvPr>
            <p:ph type="title"/>
          </p:nvPr>
        </p:nvSpPr>
        <p:spPr>
          <a:xfrm>
            <a:off x="971600" y="0"/>
            <a:ext cx="8172400" cy="908794"/>
          </a:xfrm>
        </p:spPr>
        <p:txBody>
          <a:bodyPr>
            <a:normAutofit/>
          </a:bodyPr>
          <a:lstStyle/>
          <a:p>
            <a:pPr algn="ctr"/>
            <a:r>
              <a:rPr lang="en-ZA" sz="2400" b="1" dirty="0">
                <a:solidFill>
                  <a:schemeClr val="accent5">
                    <a:lumMod val="60000"/>
                    <a:lumOff val="40000"/>
                  </a:schemeClr>
                </a:solidFill>
              </a:rPr>
              <a:t>PROGRAMME 6: </a:t>
            </a:r>
            <a:r>
              <a:rPr lang="en-ZA" sz="2400" b="1" dirty="0" smtClean="0">
                <a:solidFill>
                  <a:schemeClr val="accent5">
                    <a:lumMod val="60000"/>
                    <a:lumOff val="40000"/>
                  </a:schemeClr>
                </a:solidFill>
              </a:rPr>
              <a:t>GPA (3)</a:t>
            </a:r>
            <a:br>
              <a:rPr lang="en-ZA" sz="2400" b="1" dirty="0" smtClean="0">
                <a:solidFill>
                  <a:schemeClr val="accent5">
                    <a:lumMod val="60000"/>
                    <a:lumOff val="40000"/>
                  </a:schemeClr>
                </a:solidFill>
              </a:rPr>
            </a:br>
            <a:r>
              <a:rPr lang="en-ZA" sz="2400" b="1" dirty="0" smtClean="0">
                <a:solidFill>
                  <a:schemeClr val="accent4">
                    <a:lumMod val="75000"/>
                  </a:schemeClr>
                </a:solidFill>
              </a:rPr>
              <a:t>2</a:t>
            </a:r>
            <a:r>
              <a:rPr lang="en-ZA" sz="2400" b="1" baseline="30000" dirty="0" smtClean="0">
                <a:solidFill>
                  <a:schemeClr val="accent4">
                    <a:lumMod val="75000"/>
                  </a:schemeClr>
                </a:solidFill>
              </a:rPr>
              <a:t>ND</a:t>
            </a:r>
            <a:r>
              <a:rPr lang="en-ZA" sz="2400" b="1" dirty="0" smtClean="0">
                <a:solidFill>
                  <a:schemeClr val="accent4">
                    <a:lumMod val="75000"/>
                  </a:schemeClr>
                </a:solidFill>
              </a:rPr>
              <a:t>  &amp; 3</a:t>
            </a:r>
            <a:r>
              <a:rPr lang="en-ZA" sz="2400" b="1" baseline="30000" dirty="0" smtClean="0">
                <a:solidFill>
                  <a:schemeClr val="accent4">
                    <a:lumMod val="75000"/>
                  </a:schemeClr>
                </a:solidFill>
              </a:rPr>
              <a:t>RD</a:t>
            </a:r>
            <a:r>
              <a:rPr lang="en-ZA" sz="2400" b="1" dirty="0" smtClean="0">
                <a:solidFill>
                  <a:schemeClr val="accent4">
                    <a:lumMod val="75000"/>
                  </a:schemeClr>
                </a:solidFill>
              </a:rPr>
              <a:t> QUARTER </a:t>
            </a:r>
            <a:r>
              <a:rPr lang="en-ZA" sz="2400" b="1" dirty="0">
                <a:solidFill>
                  <a:schemeClr val="accent4">
                    <a:lumMod val="75000"/>
                  </a:schemeClr>
                </a:solidFill>
              </a:rPr>
              <a:t>TARGETS ACHIEVED</a:t>
            </a:r>
            <a:endParaRPr lang="en-ZA" sz="2400" b="1" dirty="0"/>
          </a:p>
        </p:txBody>
      </p:sp>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r>
              <a:rPr lang="en-US" sz="1400" dirty="0" smtClean="0"/>
              <a:t>45</a:t>
            </a:r>
            <a:endParaRPr lang="en-US" sz="1400" b="0" dirty="0"/>
          </a:p>
        </p:txBody>
      </p:sp>
    </p:spTree>
    <p:extLst>
      <p:ext uri="{BB962C8B-B14F-4D97-AF65-F5344CB8AC3E}">
        <p14:creationId xmlns:p14="http://schemas.microsoft.com/office/powerpoint/2010/main" xmlns="" val="31748568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143798184"/>
              </p:ext>
            </p:extLst>
          </p:nvPr>
        </p:nvGraphicFramePr>
        <p:xfrm>
          <a:off x="1043608" y="1287536"/>
          <a:ext cx="7760929" cy="4681038"/>
        </p:xfrm>
        <a:graphic>
          <a:graphicData uri="http://schemas.openxmlformats.org/drawingml/2006/table">
            <a:tbl>
              <a:tblPr firstRow="1" bandRow="1">
                <a:tableStyleId>{5940675A-B579-460E-94D1-54222C63F5DA}</a:tableStyleId>
              </a:tblPr>
              <a:tblGrid>
                <a:gridCol w="2408105"/>
                <a:gridCol w="5352824"/>
              </a:tblGrid>
              <a:tr h="7264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latin typeface="Tw Cen MT" panose="020B0602020104020603" pitchFamily="34" charset="0"/>
                          <a:ea typeface="Calibri"/>
                          <a:cs typeface="Arial" pitchFamily="34" charset="0"/>
                        </a:rPr>
                        <a:t>Annual Target</a:t>
                      </a:r>
                    </a:p>
                    <a:p>
                      <a:endParaRPr lang="en-ZA" sz="1400" b="0" dirty="0">
                        <a:latin typeface="Tw Cen MT" panose="020B0602020104020603" pitchFamily="34" charset="0"/>
                        <a:cs typeface="Arial" pitchFamily="34" charset="0"/>
                      </a:endParaRPr>
                    </a:p>
                  </a:txBody>
                  <a:tcPr>
                    <a:solidFill>
                      <a:schemeClr val="accent2">
                        <a:lumMod val="40000"/>
                        <a:lumOff val="60000"/>
                      </a:schemeClr>
                    </a:solidFill>
                  </a:tcPr>
                </a:tc>
                <a:tc>
                  <a:txBody>
                    <a:bodyPr/>
                    <a:lstStyle/>
                    <a:p>
                      <a:r>
                        <a:rPr kumimoji="0" lang="en-ZA" sz="1400" kern="1200" dirty="0" smtClean="0">
                          <a:solidFill>
                            <a:schemeClr val="tx1"/>
                          </a:solidFill>
                          <a:effectLst/>
                          <a:latin typeface="Tw Cen MT" panose="020B0602020104020603" pitchFamily="34" charset="0"/>
                          <a:ea typeface="+mn-ea"/>
                          <a:cs typeface="+mn-cs"/>
                        </a:rPr>
                        <a:t>Conduct workshops to support  selected departments with  the implementation of the Guidelines to clarify administrative roles and responsibilities when developing operational policy</a:t>
                      </a:r>
                      <a:endParaRPr lang="en-ZA" sz="1400" b="0" dirty="0">
                        <a:latin typeface="Tw Cen MT" panose="020B0602020104020603" pitchFamily="34" charset="0"/>
                        <a:cs typeface="Arial" pitchFamily="34" charset="0"/>
                      </a:endParaRPr>
                    </a:p>
                  </a:txBody>
                  <a:tcPr>
                    <a:solidFill>
                      <a:schemeClr val="accent2">
                        <a:lumMod val="40000"/>
                        <a:lumOff val="60000"/>
                      </a:schemeClr>
                    </a:solidFill>
                  </a:tcPr>
                </a:tc>
              </a:tr>
              <a:tr h="279898">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400" b="1" dirty="0" smtClean="0">
                          <a:solidFill>
                            <a:schemeClr val="tx1"/>
                          </a:solidFill>
                          <a:latin typeface="Tw Cen MT" panose="020B0602020104020603" pitchFamily="34" charset="0"/>
                          <a:ea typeface="Times New Roman"/>
                          <a:cs typeface="Arial" pitchFamily="34" charset="0"/>
                        </a:rPr>
                        <a:t>2</a:t>
                      </a:r>
                      <a:r>
                        <a:rPr lang="en-ZA" sz="1400" b="1" baseline="30000" dirty="0" smtClean="0">
                          <a:solidFill>
                            <a:schemeClr val="tx1"/>
                          </a:solidFill>
                          <a:latin typeface="Tw Cen MT" panose="020B0602020104020603" pitchFamily="34" charset="0"/>
                          <a:ea typeface="Times New Roman"/>
                          <a:cs typeface="Arial" pitchFamily="34" charset="0"/>
                        </a:rPr>
                        <a:t>nd</a:t>
                      </a:r>
                      <a:r>
                        <a:rPr lang="en-ZA" sz="1400" b="1" baseline="0" dirty="0" smtClean="0">
                          <a:solidFill>
                            <a:schemeClr val="tx1"/>
                          </a:solidFill>
                          <a:latin typeface="Tw Cen MT" panose="020B0602020104020603" pitchFamily="34" charset="0"/>
                          <a:ea typeface="Times New Roman"/>
                          <a:cs typeface="Arial" pitchFamily="34" charset="0"/>
                        </a:rPr>
                        <a:t> </a:t>
                      </a:r>
                      <a:r>
                        <a:rPr lang="en-ZA" sz="1400" b="1" dirty="0" smtClean="0">
                          <a:solidFill>
                            <a:schemeClr val="tx1"/>
                          </a:solidFill>
                          <a:latin typeface="Tw Cen MT" panose="020B0602020104020603" pitchFamily="34" charset="0"/>
                          <a:ea typeface="Times New Roman"/>
                          <a:cs typeface="Arial" pitchFamily="34" charset="0"/>
                        </a:rPr>
                        <a:t>Quarter</a:t>
                      </a:r>
                      <a:r>
                        <a:rPr lang="en-ZA" sz="1400" b="1" baseline="0" dirty="0" smtClean="0">
                          <a:solidFill>
                            <a:schemeClr val="tx1"/>
                          </a:solidFill>
                          <a:latin typeface="Tw Cen MT" panose="020B0602020104020603" pitchFamily="34" charset="0"/>
                          <a:ea typeface="Times New Roman"/>
                          <a:cs typeface="Arial" pitchFamily="34" charset="0"/>
                        </a:rPr>
                        <a:t> </a:t>
                      </a:r>
                      <a:r>
                        <a:rPr lang="en-ZA" sz="1400" b="1" dirty="0" smtClean="0">
                          <a:solidFill>
                            <a:schemeClr val="tx1"/>
                          </a:solidFill>
                          <a:latin typeface="Tw Cen MT" panose="020B0602020104020603" pitchFamily="34" charset="0"/>
                          <a:ea typeface="Times New Roman"/>
                          <a:cs typeface="Arial" pitchFamily="34" charset="0"/>
                        </a:rPr>
                        <a:t>Target (3)</a:t>
                      </a:r>
                      <a:endParaRPr lang="en-ZA" sz="1400" b="1" dirty="0" smtClean="0">
                        <a:solidFill>
                          <a:schemeClr val="tx1"/>
                        </a:solidFill>
                        <a:latin typeface="Tw Cen MT" panose="020B0602020104020603"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400" b="1" dirty="0" smtClean="0">
                          <a:solidFill>
                            <a:schemeClr val="tx1"/>
                          </a:solidFill>
                          <a:latin typeface="Tw Cen MT" panose="020B0602020104020603" pitchFamily="34" charset="0"/>
                          <a:ea typeface="Calibri"/>
                          <a:cs typeface="Arial" pitchFamily="34" charset="0"/>
                        </a:rPr>
                        <a:t>Reported</a:t>
                      </a:r>
                      <a:r>
                        <a:rPr lang="en-ZA" sz="1400" b="1" baseline="0" dirty="0" smtClean="0">
                          <a:solidFill>
                            <a:schemeClr val="tx1"/>
                          </a:solidFill>
                          <a:latin typeface="Tw Cen MT" panose="020B0602020104020603" pitchFamily="34" charset="0"/>
                          <a:ea typeface="Calibri"/>
                          <a:cs typeface="Arial" pitchFamily="34" charset="0"/>
                        </a:rPr>
                        <a:t> Progress</a:t>
                      </a:r>
                      <a:endParaRPr lang="en-ZA" sz="1400" b="1" dirty="0">
                        <a:solidFill>
                          <a:schemeClr val="tx1"/>
                        </a:solidFill>
                        <a:latin typeface="Tw Cen MT" panose="020B0602020104020603" pitchFamily="34" charset="0"/>
                        <a:ea typeface="Calibri"/>
                        <a:cs typeface="Arial" pitchFamily="34" charset="0"/>
                      </a:endParaRPr>
                    </a:p>
                  </a:txBody>
                  <a:tcPr marL="68580" marR="68580" marT="0" marB="0">
                    <a:solidFill>
                      <a:schemeClr val="accent4">
                        <a:lumMod val="40000"/>
                        <a:lumOff val="60000"/>
                      </a:schemeClr>
                    </a:solidFill>
                  </a:tcPr>
                </a:tc>
              </a:tr>
              <a:tr h="1719970">
                <a:tc>
                  <a:txBody>
                    <a:bodyPr/>
                    <a:lstStyle/>
                    <a:p>
                      <a:pPr>
                        <a:lnSpc>
                          <a:spcPct val="115000"/>
                        </a:lnSpc>
                        <a:spcAft>
                          <a:spcPts val="0"/>
                        </a:spcAft>
                      </a:pPr>
                      <a:r>
                        <a:rPr kumimoji="0" lang="en-ZA" sz="1400" kern="1200" dirty="0" smtClean="0">
                          <a:solidFill>
                            <a:schemeClr val="tx1"/>
                          </a:solidFill>
                          <a:effectLst/>
                          <a:latin typeface="Tw Cen MT" panose="020B0602020104020603" pitchFamily="34" charset="0"/>
                          <a:ea typeface="+mn-ea"/>
                          <a:cs typeface="+mn-cs"/>
                        </a:rPr>
                        <a:t>3 Provincial workshops conducted to support the implementation of the Guidelines to clarify administrative roles and responsibilities when developing operational policy</a:t>
                      </a:r>
                      <a:endParaRPr lang="en-ZA" sz="1400" b="0" dirty="0">
                        <a:effectLst/>
                        <a:latin typeface="Tw Cen MT" panose="020B0602020104020603" pitchFamily="34" charset="0"/>
                        <a:ea typeface="Calibri"/>
                        <a:cs typeface="Arial" pitchFamily="34" charset="0"/>
                      </a:endParaRPr>
                    </a:p>
                  </a:txBody>
                  <a:tcPr marL="68580" marR="68580" marT="0" marB="0">
                    <a:solidFill>
                      <a:schemeClr val="bg1"/>
                    </a:solidFill>
                  </a:tcPr>
                </a:tc>
                <a:tc>
                  <a:txBody>
                    <a:bodyPr/>
                    <a:lstStyle/>
                    <a:p>
                      <a:pPr marL="0" lvl="0" indent="0">
                        <a:buFont typeface="Arial" panose="020B0604020202020204" pitchFamily="34" charset="0"/>
                        <a:buNone/>
                      </a:pPr>
                      <a:r>
                        <a:rPr kumimoji="0" lang="en-US" sz="1400" kern="1200" dirty="0" smtClean="0">
                          <a:solidFill>
                            <a:schemeClr val="tx1"/>
                          </a:solidFill>
                          <a:effectLst/>
                          <a:latin typeface="Tw Cen MT" panose="020B0602020104020603" pitchFamily="34" charset="0"/>
                          <a:ea typeface="+mn-ea"/>
                          <a:cs typeface="+mn-cs"/>
                        </a:rPr>
                        <a:t>Guidelines to clarify administrative roles and responsibilities were presented and made available to departments as part of the capacity building workshops that were conducted during August and September 2016</a:t>
                      </a:r>
                    </a:p>
                    <a:p>
                      <a:pPr marL="285750" lvl="0" indent="-285750">
                        <a:buFont typeface="Arial" panose="020B0604020202020204" pitchFamily="34" charset="0"/>
                        <a:buChar char="•"/>
                      </a:pPr>
                      <a:endParaRPr kumimoji="0" lang="en-ZA" sz="1400" kern="1200" dirty="0" smtClean="0">
                        <a:solidFill>
                          <a:schemeClr val="tx1"/>
                        </a:solidFill>
                        <a:effectLst/>
                        <a:latin typeface="Tw Cen MT" panose="020B0602020104020603" pitchFamily="34" charset="0"/>
                        <a:ea typeface="+mn-ea"/>
                        <a:cs typeface="+mn-cs"/>
                      </a:endParaRPr>
                    </a:p>
                    <a:p>
                      <a:pPr marL="0" lvl="0" indent="0">
                        <a:buFont typeface="Arial" panose="020B0604020202020204" pitchFamily="34" charset="0"/>
                        <a:buNone/>
                      </a:pPr>
                      <a:r>
                        <a:rPr kumimoji="0" lang="en-US" sz="1400" kern="1200" dirty="0" smtClean="0">
                          <a:solidFill>
                            <a:schemeClr val="tx1"/>
                          </a:solidFill>
                          <a:effectLst/>
                          <a:latin typeface="Tw Cen MT" panose="020B0602020104020603" pitchFamily="34" charset="0"/>
                          <a:ea typeface="+mn-ea"/>
                          <a:cs typeface="+mn-cs"/>
                        </a:rPr>
                        <a:t>A total of 144 departments and 474 officials attended the workshops</a:t>
                      </a:r>
                      <a:endParaRPr kumimoji="0" lang="en-ZA" sz="1400" kern="1200" dirty="0">
                        <a:solidFill>
                          <a:schemeClr val="tx1"/>
                        </a:solidFill>
                        <a:effectLst/>
                        <a:latin typeface="Tw Cen MT" panose="020B0602020104020603" pitchFamily="34" charset="0"/>
                        <a:ea typeface="+mn-ea"/>
                        <a:cs typeface="+mn-cs"/>
                      </a:endParaRPr>
                    </a:p>
                  </a:txBody>
                  <a:tcPr marL="68580" marR="68580" marT="0" marB="0">
                    <a:solidFill>
                      <a:schemeClr val="bg1"/>
                    </a:solidFill>
                  </a:tcPr>
                </a:tc>
              </a:tr>
              <a:tr h="228093">
                <a:tc>
                  <a:txBody>
                    <a:bodyPr/>
                    <a:lstStyle/>
                    <a:p>
                      <a:pPr>
                        <a:lnSpc>
                          <a:spcPct val="115000"/>
                        </a:lnSpc>
                        <a:spcAft>
                          <a:spcPts val="0"/>
                        </a:spcAft>
                      </a:pPr>
                      <a:r>
                        <a:rPr lang="en-ZA" sz="1400" b="1" dirty="0" smtClean="0">
                          <a:solidFill>
                            <a:schemeClr val="tx1"/>
                          </a:solidFill>
                          <a:latin typeface="Tw Cen MT" panose="020B0602020104020603" pitchFamily="34" charset="0"/>
                          <a:ea typeface="Times New Roman"/>
                          <a:cs typeface="Arial" pitchFamily="34" charset="0"/>
                        </a:rPr>
                        <a:t>3</a:t>
                      </a:r>
                      <a:r>
                        <a:rPr lang="en-ZA" sz="1400" b="1" baseline="30000" dirty="0" smtClean="0">
                          <a:solidFill>
                            <a:schemeClr val="tx1"/>
                          </a:solidFill>
                          <a:latin typeface="Tw Cen MT" panose="020B0602020104020603" pitchFamily="34" charset="0"/>
                          <a:ea typeface="Times New Roman"/>
                          <a:cs typeface="Arial" pitchFamily="34" charset="0"/>
                        </a:rPr>
                        <a:t>rd</a:t>
                      </a:r>
                      <a:r>
                        <a:rPr lang="en-ZA" sz="1400" b="1" dirty="0" smtClean="0">
                          <a:solidFill>
                            <a:schemeClr val="tx1"/>
                          </a:solidFill>
                          <a:latin typeface="Tw Cen MT" panose="020B0602020104020603" pitchFamily="34" charset="0"/>
                          <a:ea typeface="Times New Roman"/>
                          <a:cs typeface="Arial" pitchFamily="34" charset="0"/>
                        </a:rPr>
                        <a:t> Quarter</a:t>
                      </a:r>
                      <a:r>
                        <a:rPr lang="en-ZA" sz="1400" b="1" baseline="0" dirty="0" smtClean="0">
                          <a:solidFill>
                            <a:schemeClr val="tx1"/>
                          </a:solidFill>
                          <a:latin typeface="Tw Cen MT" panose="020B0602020104020603" pitchFamily="34" charset="0"/>
                          <a:ea typeface="Times New Roman"/>
                          <a:cs typeface="Arial" pitchFamily="34" charset="0"/>
                        </a:rPr>
                        <a:t> </a:t>
                      </a:r>
                      <a:r>
                        <a:rPr lang="en-ZA" sz="1400" b="1" dirty="0" smtClean="0">
                          <a:solidFill>
                            <a:schemeClr val="tx1"/>
                          </a:solidFill>
                          <a:latin typeface="Tw Cen MT" panose="020B0602020104020603" pitchFamily="34" charset="0"/>
                          <a:ea typeface="Times New Roman"/>
                          <a:cs typeface="Arial" pitchFamily="34" charset="0"/>
                        </a:rPr>
                        <a:t>Target (3)</a:t>
                      </a:r>
                      <a:endParaRPr lang="en-ZA" sz="1400" b="1" dirty="0">
                        <a:effectLst/>
                        <a:latin typeface="Tw Cen MT" panose="020B0602020104020603" pitchFamily="34" charset="0"/>
                        <a:ea typeface="Calibri"/>
                        <a:cs typeface="Arial" pitchFamily="34" charset="0"/>
                      </a:endParaRPr>
                    </a:p>
                  </a:txBody>
                  <a:tcPr marL="68580" marR="68580" marT="0" marB="0">
                    <a:solidFill>
                      <a:schemeClr val="accent1">
                        <a:lumMod val="60000"/>
                        <a:lumOff val="40000"/>
                      </a:schemeClr>
                    </a:solidFill>
                  </a:tcPr>
                </a:tc>
                <a:tc>
                  <a:txBody>
                    <a:bodyPr/>
                    <a:lstStyle/>
                    <a:p>
                      <a:pPr>
                        <a:lnSpc>
                          <a:spcPct val="115000"/>
                        </a:lnSpc>
                        <a:spcAft>
                          <a:spcPts val="0"/>
                        </a:spcAft>
                      </a:pPr>
                      <a:r>
                        <a:rPr lang="en-ZA" sz="1400" b="1" dirty="0" smtClean="0">
                          <a:solidFill>
                            <a:schemeClr val="tx1"/>
                          </a:solidFill>
                          <a:latin typeface="Tw Cen MT" panose="020B0602020104020603" pitchFamily="34" charset="0"/>
                          <a:ea typeface="Calibri"/>
                          <a:cs typeface="Arial" pitchFamily="34" charset="0"/>
                        </a:rPr>
                        <a:t>Reported</a:t>
                      </a:r>
                      <a:r>
                        <a:rPr lang="en-ZA" sz="1400" b="1" baseline="0" dirty="0" smtClean="0">
                          <a:solidFill>
                            <a:schemeClr val="tx1"/>
                          </a:solidFill>
                          <a:latin typeface="Tw Cen MT" panose="020B0602020104020603" pitchFamily="34" charset="0"/>
                          <a:ea typeface="Calibri"/>
                          <a:cs typeface="Arial" pitchFamily="34" charset="0"/>
                        </a:rPr>
                        <a:t> Progress</a:t>
                      </a:r>
                      <a:endParaRPr lang="en-ZA" sz="1400" b="1" dirty="0">
                        <a:solidFill>
                          <a:schemeClr val="tx1"/>
                        </a:solidFill>
                        <a:latin typeface="Tw Cen MT" panose="020B0602020104020603" pitchFamily="34" charset="0"/>
                        <a:ea typeface="Calibri"/>
                        <a:cs typeface="Arial" pitchFamily="34" charset="0"/>
                      </a:endParaRPr>
                    </a:p>
                  </a:txBody>
                  <a:tcPr marL="68580" marR="68580" marT="0" marB="0">
                    <a:solidFill>
                      <a:schemeClr val="accent1">
                        <a:lumMod val="60000"/>
                        <a:lumOff val="40000"/>
                      </a:schemeClr>
                    </a:solidFill>
                  </a:tcPr>
                </a:tc>
              </a:tr>
              <a:tr h="1719970">
                <a:tc>
                  <a:txBody>
                    <a:bodyPr/>
                    <a:lstStyle/>
                    <a:p>
                      <a:pPr>
                        <a:lnSpc>
                          <a:spcPct val="115000"/>
                        </a:lnSpc>
                        <a:spcAft>
                          <a:spcPts val="0"/>
                        </a:spcAft>
                      </a:pPr>
                      <a:r>
                        <a:rPr kumimoji="0" lang="en-ZA" sz="1400" kern="1200" dirty="0" smtClean="0">
                          <a:solidFill>
                            <a:schemeClr val="tx1"/>
                          </a:solidFill>
                          <a:effectLst/>
                          <a:latin typeface="Tw Cen MT" panose="020B0602020104020603" pitchFamily="34" charset="0"/>
                          <a:ea typeface="+mn-ea"/>
                          <a:cs typeface="+mn-cs"/>
                        </a:rPr>
                        <a:t>3 Provincial workshops conducted to support the implementation of the Guidelines to clarify administrative roles and responsibilities when developing operational policy</a:t>
                      </a:r>
                      <a:endParaRPr lang="en-ZA" sz="1400" b="0" dirty="0">
                        <a:effectLst/>
                        <a:latin typeface="Tw Cen MT" panose="020B0602020104020603" pitchFamily="34" charset="0"/>
                        <a:ea typeface="Calibri"/>
                        <a:cs typeface="Arial" pitchFamily="34" charset="0"/>
                      </a:endParaRPr>
                    </a:p>
                  </a:txBody>
                  <a:tcPr marL="68580" marR="68580" marT="0" marB="0">
                    <a:solidFill>
                      <a:schemeClr val="bg1"/>
                    </a:solidFill>
                  </a:tcPr>
                </a:tc>
                <a:tc>
                  <a:txBody>
                    <a:bodyPr/>
                    <a:lstStyle/>
                    <a:p>
                      <a:pPr marL="0" indent="0">
                        <a:buFont typeface="Arial" panose="020B0604020202020204" pitchFamily="34" charset="0"/>
                        <a:buNone/>
                      </a:pPr>
                      <a:r>
                        <a:rPr kumimoji="0" lang="en-ZA" sz="1400" kern="1200" dirty="0" smtClean="0">
                          <a:solidFill>
                            <a:schemeClr val="tx1"/>
                          </a:solidFill>
                          <a:effectLst/>
                          <a:latin typeface="Tw Cen MT" panose="020B0602020104020603" pitchFamily="34" charset="0"/>
                          <a:ea typeface="+mn-ea"/>
                          <a:cs typeface="+mn-cs"/>
                        </a:rPr>
                        <a:t>The</a:t>
                      </a:r>
                      <a:r>
                        <a:rPr kumimoji="0" lang="en-ZA" sz="1400" kern="1200" baseline="0" dirty="0" smtClean="0">
                          <a:solidFill>
                            <a:schemeClr val="tx1"/>
                          </a:solidFill>
                          <a:effectLst/>
                          <a:latin typeface="Tw Cen MT" panose="020B0602020104020603" pitchFamily="34" charset="0"/>
                          <a:ea typeface="+mn-ea"/>
                          <a:cs typeface="+mn-cs"/>
                        </a:rPr>
                        <a:t> d</a:t>
                      </a:r>
                      <a:r>
                        <a:rPr kumimoji="0" lang="en-ZA" sz="1400" kern="1200" dirty="0" smtClean="0">
                          <a:solidFill>
                            <a:schemeClr val="tx1"/>
                          </a:solidFill>
                          <a:effectLst/>
                          <a:latin typeface="Tw Cen MT" panose="020B0602020104020603" pitchFamily="34" charset="0"/>
                          <a:ea typeface="+mn-ea"/>
                          <a:cs typeface="+mn-cs"/>
                        </a:rPr>
                        <a:t>raft Guide was presented and made available to all departments as part of the capacity building workshops that were conducted during  August and September 2016  on the Directive on delegations.</a:t>
                      </a:r>
                      <a:r>
                        <a:rPr kumimoji="0" lang="en-ZA" sz="1400" kern="1200" baseline="0" dirty="0" smtClean="0">
                          <a:solidFill>
                            <a:schemeClr val="tx1"/>
                          </a:solidFill>
                          <a:effectLst/>
                          <a:latin typeface="Tw Cen MT" panose="020B0602020104020603" pitchFamily="34" charset="0"/>
                          <a:ea typeface="+mn-ea"/>
                          <a:cs typeface="+mn-cs"/>
                        </a:rPr>
                        <a:t> </a:t>
                      </a:r>
                      <a:r>
                        <a:rPr kumimoji="0" lang="en-ZA" sz="1400" kern="1200" dirty="0" smtClean="0">
                          <a:solidFill>
                            <a:schemeClr val="tx1"/>
                          </a:solidFill>
                          <a:effectLst/>
                          <a:latin typeface="Tw Cen MT" panose="020B0602020104020603" pitchFamily="34" charset="0"/>
                          <a:ea typeface="+mn-ea"/>
                          <a:cs typeface="+mn-cs"/>
                        </a:rPr>
                        <a:t>The Guide was consulted at the G&amp;A Working Group meeting of 24 November 2016</a:t>
                      </a:r>
                    </a:p>
                    <a:p>
                      <a:pPr marL="0" indent="0">
                        <a:buFont typeface="Arial" panose="020B0604020202020204" pitchFamily="34" charset="0"/>
                        <a:buNone/>
                      </a:pPr>
                      <a:endParaRPr kumimoji="0" lang="en-ZA" sz="1400" kern="1200" dirty="0" smtClean="0">
                        <a:solidFill>
                          <a:schemeClr val="tx1"/>
                        </a:solidFill>
                        <a:effectLst/>
                        <a:latin typeface="Tw Cen MT" panose="020B0602020104020603" pitchFamily="34" charset="0"/>
                        <a:ea typeface="+mn-ea"/>
                        <a:cs typeface="+mn-cs"/>
                      </a:endParaRPr>
                    </a:p>
                    <a:p>
                      <a:pPr marL="0" indent="0">
                        <a:buFont typeface="Arial" panose="020B0604020202020204" pitchFamily="34" charset="0"/>
                        <a:buNone/>
                      </a:pPr>
                      <a:r>
                        <a:rPr kumimoji="0" lang="en-ZA" sz="1400" kern="1200" dirty="0" smtClean="0">
                          <a:solidFill>
                            <a:schemeClr val="tx1"/>
                          </a:solidFill>
                          <a:effectLst/>
                          <a:latin typeface="Tw Cen MT" panose="020B0602020104020603" pitchFamily="34" charset="0"/>
                          <a:ea typeface="+mn-ea"/>
                          <a:cs typeface="+mn-cs"/>
                        </a:rPr>
                        <a:t>The Toolkit in the Guide was piloted on the leave policy of the Northern Cape Office of the Premier</a:t>
                      </a:r>
                    </a:p>
                  </a:txBody>
                  <a:tcPr marL="68580" marR="68580" marT="0" marB="0">
                    <a:solidFill>
                      <a:schemeClr val="bg1"/>
                    </a:solidFill>
                  </a:tcPr>
                </a:tc>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46</a:t>
            </a:fld>
            <a:endParaRPr lang="en-US" sz="1400" b="0" dirty="0"/>
          </a:p>
        </p:txBody>
      </p:sp>
      <p:sp>
        <p:nvSpPr>
          <p:cNvPr id="6" name="Title 1"/>
          <p:cNvSpPr>
            <a:spLocks noGrp="1"/>
          </p:cNvSpPr>
          <p:nvPr>
            <p:ph type="title"/>
          </p:nvPr>
        </p:nvSpPr>
        <p:spPr>
          <a:xfrm>
            <a:off x="971600" y="0"/>
            <a:ext cx="8172400" cy="908794"/>
          </a:xfrm>
        </p:spPr>
        <p:txBody>
          <a:bodyPr>
            <a:normAutofit/>
          </a:bodyPr>
          <a:lstStyle/>
          <a:p>
            <a:pPr algn="ctr"/>
            <a:r>
              <a:rPr lang="en-ZA" sz="2400" b="1" dirty="0">
                <a:solidFill>
                  <a:schemeClr val="accent5">
                    <a:lumMod val="60000"/>
                    <a:lumOff val="40000"/>
                  </a:schemeClr>
                </a:solidFill>
              </a:rPr>
              <a:t>PROGRAMME 6: </a:t>
            </a:r>
            <a:r>
              <a:rPr lang="en-ZA" sz="2400" b="1" dirty="0" smtClean="0">
                <a:solidFill>
                  <a:schemeClr val="accent5">
                    <a:lumMod val="60000"/>
                    <a:lumOff val="40000"/>
                  </a:schemeClr>
                </a:solidFill>
              </a:rPr>
              <a:t>GPA (4)</a:t>
            </a:r>
            <a:br>
              <a:rPr lang="en-ZA" sz="2400" b="1" dirty="0" smtClean="0">
                <a:solidFill>
                  <a:schemeClr val="accent5">
                    <a:lumMod val="60000"/>
                    <a:lumOff val="40000"/>
                  </a:schemeClr>
                </a:solidFill>
              </a:rPr>
            </a:br>
            <a:r>
              <a:rPr lang="en-ZA" sz="2400" b="1" dirty="0" smtClean="0">
                <a:solidFill>
                  <a:schemeClr val="accent4">
                    <a:lumMod val="75000"/>
                  </a:schemeClr>
                </a:solidFill>
              </a:rPr>
              <a:t>2</a:t>
            </a:r>
            <a:r>
              <a:rPr lang="en-ZA" sz="2400" b="1" baseline="30000" dirty="0" smtClean="0">
                <a:solidFill>
                  <a:schemeClr val="accent4">
                    <a:lumMod val="75000"/>
                  </a:schemeClr>
                </a:solidFill>
              </a:rPr>
              <a:t>ND</a:t>
            </a:r>
            <a:r>
              <a:rPr lang="en-ZA" sz="2400" b="1" dirty="0" smtClean="0">
                <a:solidFill>
                  <a:schemeClr val="accent4">
                    <a:lumMod val="75000"/>
                  </a:schemeClr>
                </a:solidFill>
              </a:rPr>
              <a:t>  &amp; 3</a:t>
            </a:r>
            <a:r>
              <a:rPr lang="en-ZA" sz="2400" b="1" baseline="30000" dirty="0" smtClean="0">
                <a:solidFill>
                  <a:schemeClr val="accent4">
                    <a:lumMod val="75000"/>
                  </a:schemeClr>
                </a:solidFill>
              </a:rPr>
              <a:t>RD</a:t>
            </a:r>
            <a:r>
              <a:rPr lang="en-ZA" sz="2400" b="1" dirty="0" smtClean="0">
                <a:solidFill>
                  <a:schemeClr val="accent4">
                    <a:lumMod val="75000"/>
                  </a:schemeClr>
                </a:solidFill>
              </a:rPr>
              <a:t> QUARTER </a:t>
            </a:r>
            <a:r>
              <a:rPr lang="en-ZA" sz="2400" b="1" dirty="0">
                <a:solidFill>
                  <a:schemeClr val="accent4">
                    <a:lumMod val="75000"/>
                  </a:schemeClr>
                </a:solidFill>
              </a:rPr>
              <a:t>TARGETS ACHIEVED</a:t>
            </a:r>
            <a:endParaRPr lang="en-ZA" sz="2400" b="1" dirty="0"/>
          </a:p>
        </p:txBody>
      </p:sp>
    </p:spTree>
    <p:extLst>
      <p:ext uri="{BB962C8B-B14F-4D97-AF65-F5344CB8AC3E}">
        <p14:creationId xmlns:p14="http://schemas.microsoft.com/office/powerpoint/2010/main" xmlns="" val="31748568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2809763999"/>
              </p:ext>
            </p:extLst>
          </p:nvPr>
        </p:nvGraphicFramePr>
        <p:xfrm>
          <a:off x="985257" y="1046167"/>
          <a:ext cx="7992888" cy="4922126"/>
        </p:xfrm>
        <a:graphic>
          <a:graphicData uri="http://schemas.openxmlformats.org/drawingml/2006/table">
            <a:tbl>
              <a:tblPr firstRow="1" bandRow="1">
                <a:tableStyleId>{5940675A-B579-460E-94D1-54222C63F5DA}</a:tableStyleId>
              </a:tblPr>
              <a:tblGrid>
                <a:gridCol w="2376264"/>
                <a:gridCol w="5616624"/>
              </a:tblGrid>
              <a:tr h="8317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r>
                        <a:rPr kumimoji="0" lang="en-ZA" sz="1600" kern="1200" dirty="0" smtClean="0">
                          <a:solidFill>
                            <a:schemeClr val="tx1"/>
                          </a:solidFill>
                          <a:effectLst/>
                          <a:latin typeface="Tw Cen MT" panose="020B0602020104020603" pitchFamily="34" charset="0"/>
                          <a:ea typeface="+mn-ea"/>
                          <a:cs typeface="+mn-cs"/>
                        </a:rPr>
                        <a:t>Subject to approval; Pilot mechanisms to facilitate on-the-job mentoring for newly appointed senior managers in</a:t>
                      </a:r>
                      <a:r>
                        <a:rPr kumimoji="0" lang="en-ZA" sz="1600" kern="1200" baseline="0" dirty="0" smtClean="0">
                          <a:solidFill>
                            <a:schemeClr val="tx1"/>
                          </a:solidFill>
                          <a:effectLst/>
                          <a:latin typeface="Tw Cen MT" panose="020B0602020104020603" pitchFamily="34" charset="0"/>
                          <a:ea typeface="+mn-ea"/>
                          <a:cs typeface="+mn-cs"/>
                        </a:rPr>
                        <a:t> </a:t>
                      </a:r>
                      <a:r>
                        <a:rPr kumimoji="0" lang="en-ZA" sz="1600" kern="1200" dirty="0" smtClean="0">
                          <a:solidFill>
                            <a:schemeClr val="tx1"/>
                          </a:solidFill>
                          <a:effectLst/>
                          <a:latin typeface="Tw Cen MT" panose="020B0602020104020603" pitchFamily="34" charset="0"/>
                          <a:ea typeface="+mn-ea"/>
                          <a:cs typeface="+mn-cs"/>
                        </a:rPr>
                        <a:t>4 selected departments and submit a report to the Minister </a:t>
                      </a:r>
                      <a:endParaRPr lang="en-ZA" sz="1600" b="0" dirty="0">
                        <a:latin typeface="Tw Cen MT" pitchFamily="34" charset="0"/>
                        <a:cs typeface="Arial" pitchFamily="34" charset="0"/>
                      </a:endParaRPr>
                    </a:p>
                  </a:txBody>
                  <a:tcPr>
                    <a:solidFill>
                      <a:schemeClr val="accent2">
                        <a:lumMod val="40000"/>
                        <a:lumOff val="60000"/>
                      </a:schemeClr>
                    </a:solidFill>
                  </a:tcPr>
                </a:tc>
              </a:tr>
              <a:tr h="345070">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dirty="0" smtClean="0">
                          <a:solidFill>
                            <a:schemeClr val="tx1"/>
                          </a:solidFill>
                          <a:latin typeface="Tw Cen MT" pitchFamily="34" charset="0"/>
                          <a:ea typeface="Times New Roman"/>
                          <a:cs typeface="Arial" pitchFamily="34" charset="0"/>
                        </a:rPr>
                        <a:t>2</a:t>
                      </a:r>
                      <a:r>
                        <a:rPr lang="en-ZA" sz="1600" b="1" baseline="30000" dirty="0" smtClean="0">
                          <a:solidFill>
                            <a:schemeClr val="tx1"/>
                          </a:solidFill>
                          <a:latin typeface="Tw Cen MT" pitchFamily="34" charset="0"/>
                          <a:ea typeface="Times New Roman"/>
                          <a:cs typeface="Arial" pitchFamily="34" charset="0"/>
                        </a:rPr>
                        <a:t>nd</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Target (4)</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r>
              <a:tr h="1731939">
                <a:tc>
                  <a:txBody>
                    <a:bodyPr/>
                    <a:lstStyle/>
                    <a:p>
                      <a:pPr>
                        <a:lnSpc>
                          <a:spcPct val="115000"/>
                        </a:lnSpc>
                        <a:spcAft>
                          <a:spcPts val="0"/>
                        </a:spcAft>
                      </a:pPr>
                      <a:r>
                        <a:rPr kumimoji="0" lang="en-ZA" sz="1600" kern="1200" dirty="0" smtClean="0">
                          <a:solidFill>
                            <a:schemeClr val="tx1"/>
                          </a:solidFill>
                          <a:effectLst/>
                          <a:latin typeface="Tw Cen MT" panose="020B0602020104020603" pitchFamily="34" charset="0"/>
                          <a:ea typeface="+mn-ea"/>
                          <a:cs typeface="+mn-cs"/>
                        </a:rPr>
                        <a:t>Support provided to the identified 4 pilot departments in facilitating on the job mentoring for newly appointed senior managers</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marL="0" indent="0">
                        <a:buFont typeface="Arial" panose="020B0604020202020204" pitchFamily="34" charset="0"/>
                        <a:buNone/>
                      </a:pPr>
                      <a:r>
                        <a:rPr kumimoji="0" lang="en-ZA" sz="1600" kern="1200" dirty="0" smtClean="0">
                          <a:solidFill>
                            <a:schemeClr val="tx1"/>
                          </a:solidFill>
                          <a:effectLst/>
                          <a:latin typeface="Tw Cen MT" panose="020B0602020104020603" pitchFamily="34" charset="0"/>
                          <a:ea typeface="+mn-ea"/>
                          <a:cs typeface="+mn-cs"/>
                        </a:rPr>
                        <a:t>Support was provided to officials from the identified 4 pilot departments of Basic Education, Tourism, KZN Office of the Premier and the KZN Department of Arts and Culture on the implementation of the Guideline on mentoring and peer support mechanisms for senior managers</a:t>
                      </a:r>
                      <a:endParaRPr lang="en-ZA" sz="1600" b="0" dirty="0">
                        <a:solidFill>
                          <a:schemeClr val="bg1"/>
                        </a:solidFill>
                        <a:effectLst/>
                        <a:latin typeface="Tw Cen MT" pitchFamily="34" charset="0"/>
                        <a:ea typeface="Calibri"/>
                        <a:cs typeface="Arial" pitchFamily="34" charset="0"/>
                      </a:endParaRPr>
                    </a:p>
                  </a:txBody>
                  <a:tcPr marL="68580" marR="68580" marT="0" marB="0">
                    <a:solidFill>
                      <a:schemeClr val="bg1"/>
                    </a:solidFill>
                  </a:tcPr>
                </a:tc>
              </a:tr>
              <a:tr h="28143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3</a:t>
                      </a:r>
                      <a:r>
                        <a:rPr lang="en-ZA" sz="1600" b="1" baseline="30000" dirty="0" smtClean="0">
                          <a:solidFill>
                            <a:schemeClr val="tx1"/>
                          </a:solidFill>
                          <a:latin typeface="Tw Cen MT" pitchFamily="34" charset="0"/>
                          <a:ea typeface="Times New Roman"/>
                          <a:cs typeface="Arial" pitchFamily="34" charset="0"/>
                        </a:rPr>
                        <a:t>rd</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Target (4)</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r>
              <a:tr h="1731939">
                <a:tc>
                  <a:txBody>
                    <a:bodyPr/>
                    <a:lstStyle/>
                    <a:p>
                      <a:pPr>
                        <a:lnSpc>
                          <a:spcPct val="115000"/>
                        </a:lnSpc>
                        <a:spcAft>
                          <a:spcPts val="0"/>
                        </a:spcAft>
                      </a:pPr>
                      <a:r>
                        <a:rPr kumimoji="0" lang="en-ZA" sz="1600" kern="1200" dirty="0" smtClean="0">
                          <a:solidFill>
                            <a:schemeClr val="tx1"/>
                          </a:solidFill>
                          <a:effectLst/>
                          <a:latin typeface="Tw Cen MT" panose="020B0602020104020603" pitchFamily="34" charset="0"/>
                          <a:ea typeface="+mn-ea"/>
                          <a:cs typeface="+mn-cs"/>
                        </a:rPr>
                        <a:t>Support provided to the identified 4 pilot departments in facilitating on the job mentoring for newly appointed senior managers</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marL="0" indent="0">
                        <a:buFont typeface="Arial" panose="020B0604020202020204" pitchFamily="34" charset="0"/>
                        <a:buNone/>
                      </a:pPr>
                      <a:r>
                        <a:rPr kumimoji="0" lang="en-US" sz="1600" kern="1200" dirty="0" smtClean="0">
                          <a:solidFill>
                            <a:schemeClr val="tx1"/>
                          </a:solidFill>
                          <a:effectLst/>
                          <a:latin typeface="Tw Cen MT" panose="020B0602020104020603" pitchFamily="34" charset="0"/>
                          <a:ea typeface="+mn-ea"/>
                          <a:cs typeface="+mn-cs"/>
                        </a:rPr>
                        <a:t>Engagement meetings and workshop held with the 4 pilot departments to support them on the implementation of the Guideline on Mentoring and peer support mechanisms for senior managers, and also to review progress made by these departments</a:t>
                      </a:r>
                      <a:endParaRPr lang="en-ZA" sz="1600" b="0" dirty="0">
                        <a:solidFill>
                          <a:schemeClr val="bg1"/>
                        </a:solidFill>
                        <a:effectLst/>
                        <a:latin typeface="Tw Cen MT" pitchFamily="34" charset="0"/>
                        <a:ea typeface="Calibri"/>
                        <a:cs typeface="Arial" pitchFamily="34" charset="0"/>
                      </a:endParaRPr>
                    </a:p>
                  </a:txBody>
                  <a:tcPr marL="68580" marR="68580" marT="0" marB="0">
                    <a:solidFill>
                      <a:schemeClr val="bg1"/>
                    </a:solidFill>
                  </a:tcPr>
                </a:tc>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47</a:t>
            </a:fld>
            <a:endParaRPr lang="en-US" sz="1400" b="0" dirty="0"/>
          </a:p>
        </p:txBody>
      </p:sp>
      <p:sp>
        <p:nvSpPr>
          <p:cNvPr id="6" name="Title 1"/>
          <p:cNvSpPr>
            <a:spLocks noGrp="1"/>
          </p:cNvSpPr>
          <p:nvPr>
            <p:ph type="title"/>
          </p:nvPr>
        </p:nvSpPr>
        <p:spPr>
          <a:xfrm>
            <a:off x="971600" y="0"/>
            <a:ext cx="8172400" cy="908794"/>
          </a:xfrm>
        </p:spPr>
        <p:txBody>
          <a:bodyPr>
            <a:normAutofit/>
          </a:bodyPr>
          <a:lstStyle/>
          <a:p>
            <a:pPr algn="ctr"/>
            <a:r>
              <a:rPr lang="en-ZA" sz="2400" b="1" dirty="0">
                <a:solidFill>
                  <a:schemeClr val="accent5">
                    <a:lumMod val="60000"/>
                    <a:lumOff val="40000"/>
                  </a:schemeClr>
                </a:solidFill>
              </a:rPr>
              <a:t>PROGRAMME 6: </a:t>
            </a:r>
            <a:r>
              <a:rPr lang="en-ZA" sz="2400" b="1" dirty="0" smtClean="0">
                <a:solidFill>
                  <a:schemeClr val="accent5">
                    <a:lumMod val="60000"/>
                    <a:lumOff val="40000"/>
                  </a:schemeClr>
                </a:solidFill>
              </a:rPr>
              <a:t>GPA (5)</a:t>
            </a:r>
            <a:br>
              <a:rPr lang="en-ZA" sz="2400" b="1" dirty="0" smtClean="0">
                <a:solidFill>
                  <a:schemeClr val="accent5">
                    <a:lumMod val="60000"/>
                    <a:lumOff val="40000"/>
                  </a:schemeClr>
                </a:solidFill>
              </a:rPr>
            </a:br>
            <a:r>
              <a:rPr lang="en-ZA" sz="2400" b="1" dirty="0" smtClean="0">
                <a:solidFill>
                  <a:schemeClr val="accent4">
                    <a:lumMod val="75000"/>
                  </a:schemeClr>
                </a:solidFill>
              </a:rPr>
              <a:t>2</a:t>
            </a:r>
            <a:r>
              <a:rPr lang="en-ZA" sz="2400" b="1" baseline="30000" dirty="0" smtClean="0">
                <a:solidFill>
                  <a:schemeClr val="accent4">
                    <a:lumMod val="75000"/>
                  </a:schemeClr>
                </a:solidFill>
              </a:rPr>
              <a:t>ND</a:t>
            </a:r>
            <a:r>
              <a:rPr lang="en-ZA" sz="2400" b="1" dirty="0" smtClean="0">
                <a:solidFill>
                  <a:schemeClr val="accent4">
                    <a:lumMod val="75000"/>
                  </a:schemeClr>
                </a:solidFill>
              </a:rPr>
              <a:t>  &amp; 3</a:t>
            </a:r>
            <a:r>
              <a:rPr lang="en-ZA" sz="2400" b="1" baseline="30000" dirty="0" smtClean="0">
                <a:solidFill>
                  <a:schemeClr val="accent4">
                    <a:lumMod val="75000"/>
                  </a:schemeClr>
                </a:solidFill>
              </a:rPr>
              <a:t>RD</a:t>
            </a:r>
            <a:r>
              <a:rPr lang="en-ZA" sz="2400" b="1" dirty="0" smtClean="0">
                <a:solidFill>
                  <a:schemeClr val="accent4">
                    <a:lumMod val="75000"/>
                  </a:schemeClr>
                </a:solidFill>
              </a:rPr>
              <a:t> QUARTER </a:t>
            </a:r>
            <a:r>
              <a:rPr lang="en-ZA" sz="2400" b="1" dirty="0">
                <a:solidFill>
                  <a:schemeClr val="accent4">
                    <a:lumMod val="75000"/>
                  </a:schemeClr>
                </a:solidFill>
              </a:rPr>
              <a:t>TARGETS ACHIEVED</a:t>
            </a:r>
            <a:endParaRPr lang="en-ZA" sz="2400" b="1" dirty="0"/>
          </a:p>
        </p:txBody>
      </p:sp>
    </p:spTree>
    <p:extLst>
      <p:ext uri="{BB962C8B-B14F-4D97-AF65-F5344CB8AC3E}">
        <p14:creationId xmlns:p14="http://schemas.microsoft.com/office/powerpoint/2010/main" xmlns="" val="31748568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2724052755"/>
              </p:ext>
            </p:extLst>
          </p:nvPr>
        </p:nvGraphicFramePr>
        <p:xfrm>
          <a:off x="1043608" y="1070307"/>
          <a:ext cx="7704856" cy="2114745"/>
        </p:xfrm>
        <a:graphic>
          <a:graphicData uri="http://schemas.openxmlformats.org/drawingml/2006/table">
            <a:tbl>
              <a:tblPr firstRow="1" bandRow="1">
                <a:tableStyleId>{5940675A-B579-460E-94D1-54222C63F5DA}</a:tableStyleId>
              </a:tblPr>
              <a:tblGrid>
                <a:gridCol w="2448272"/>
                <a:gridCol w="5256584"/>
              </a:tblGrid>
              <a:tr h="7087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latin typeface="Tw Cen MT" pitchFamily="34" charset="0"/>
                          <a:ea typeface="Calibri"/>
                          <a:cs typeface="Arial" pitchFamily="34" charset="0"/>
                        </a:rPr>
                        <a:t>Annual Target</a:t>
                      </a:r>
                    </a:p>
                    <a:p>
                      <a:endParaRPr lang="en-ZA" sz="14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kern="1200" dirty="0" smtClean="0">
                          <a:solidFill>
                            <a:schemeClr val="tx1"/>
                          </a:solidFill>
                          <a:effectLst/>
                          <a:latin typeface="Tw Cen MT" panose="020B0602020104020603" pitchFamily="34" charset="0"/>
                          <a:ea typeface="+mn-ea"/>
                          <a:cs typeface="+mn-cs"/>
                        </a:rPr>
                        <a:t>Review the current exercises linked to the SMS competency assessment, develop revised exercises which include an appropriate instrument to measure Emotional Intelligence and submit for approval</a:t>
                      </a:r>
                    </a:p>
                  </a:txBody>
                  <a:tcPr>
                    <a:solidFill>
                      <a:schemeClr val="accent2">
                        <a:lumMod val="40000"/>
                        <a:lumOff val="60000"/>
                      </a:schemeClr>
                    </a:solidFill>
                  </a:tcPr>
                </a:tc>
              </a:tr>
              <a:tr h="220645">
                <a:tc>
                  <a:txBody>
                    <a:bodyPr/>
                    <a:lstStyle/>
                    <a:p>
                      <a:pPr>
                        <a:lnSpc>
                          <a:spcPct val="115000"/>
                        </a:lnSpc>
                        <a:spcAft>
                          <a:spcPts val="0"/>
                        </a:spcAft>
                      </a:pPr>
                      <a:r>
                        <a:rPr lang="en-ZA" sz="1400" b="1" dirty="0" smtClean="0">
                          <a:solidFill>
                            <a:schemeClr val="tx1"/>
                          </a:solidFill>
                          <a:latin typeface="Tw Cen MT" pitchFamily="34" charset="0"/>
                          <a:ea typeface="Times New Roman"/>
                          <a:cs typeface="Arial" pitchFamily="34" charset="0"/>
                        </a:rPr>
                        <a:t>3</a:t>
                      </a:r>
                      <a:r>
                        <a:rPr lang="en-ZA" sz="1400" b="1" baseline="30000" dirty="0" smtClean="0">
                          <a:solidFill>
                            <a:schemeClr val="tx1"/>
                          </a:solidFill>
                          <a:latin typeface="Tw Cen MT" pitchFamily="34" charset="0"/>
                          <a:ea typeface="Times New Roman"/>
                          <a:cs typeface="Arial" pitchFamily="34" charset="0"/>
                        </a:rPr>
                        <a:t>rd</a:t>
                      </a:r>
                      <a:r>
                        <a:rPr lang="en-ZA" sz="1400" b="1" dirty="0" smtClean="0">
                          <a:solidFill>
                            <a:schemeClr val="tx1"/>
                          </a:solidFill>
                          <a:latin typeface="Tw Cen MT" pitchFamily="34" charset="0"/>
                          <a:ea typeface="Times New Roman"/>
                          <a:cs typeface="Arial" pitchFamily="34" charset="0"/>
                        </a:rPr>
                        <a:t> Quarter</a:t>
                      </a:r>
                      <a:r>
                        <a:rPr lang="en-ZA" sz="1400" b="1" baseline="0" dirty="0" smtClean="0">
                          <a:solidFill>
                            <a:schemeClr val="tx1"/>
                          </a:solidFill>
                          <a:latin typeface="Tw Cen MT" pitchFamily="34" charset="0"/>
                          <a:ea typeface="Times New Roman"/>
                          <a:cs typeface="Arial" pitchFamily="34" charset="0"/>
                        </a:rPr>
                        <a:t> </a:t>
                      </a:r>
                      <a:r>
                        <a:rPr lang="en-ZA" sz="1400" b="1" dirty="0" smtClean="0">
                          <a:solidFill>
                            <a:schemeClr val="tx1"/>
                          </a:solidFill>
                          <a:latin typeface="Tw Cen MT" pitchFamily="34" charset="0"/>
                          <a:ea typeface="Times New Roman"/>
                          <a:cs typeface="Arial" pitchFamily="34" charset="0"/>
                        </a:rPr>
                        <a:t>Target (5)</a:t>
                      </a:r>
                      <a:endParaRPr lang="en-ZA" sz="1400" b="1" dirty="0">
                        <a:effectLst/>
                        <a:latin typeface="Tw Cen MT" pitchFamily="34" charset="0"/>
                        <a:ea typeface="Calibri"/>
                        <a:cs typeface="Arial" pitchFamily="34" charset="0"/>
                      </a:endParaRPr>
                    </a:p>
                  </a:txBody>
                  <a:tcPr marL="68580" marR="68580" marT="0" marB="0">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latin typeface="Tw Cen MT" pitchFamily="34" charset="0"/>
                          <a:ea typeface="Calibri"/>
                          <a:cs typeface="Arial" pitchFamily="34" charset="0"/>
                        </a:rPr>
                        <a:t>Reported</a:t>
                      </a:r>
                      <a:r>
                        <a:rPr lang="en-ZA" sz="1400" b="1" baseline="0" dirty="0" smtClean="0">
                          <a:solidFill>
                            <a:schemeClr val="tx1"/>
                          </a:solidFill>
                          <a:latin typeface="Tw Cen MT" pitchFamily="34" charset="0"/>
                          <a:ea typeface="Calibri"/>
                          <a:cs typeface="Arial" pitchFamily="34" charset="0"/>
                        </a:rPr>
                        <a:t> Progress</a:t>
                      </a:r>
                      <a:endParaRPr lang="en-ZA" sz="1400" b="1" dirty="0" smtClean="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r>
              <a:tr h="1153545">
                <a:tc>
                  <a:txBody>
                    <a:bodyPr/>
                    <a:lstStyle/>
                    <a:p>
                      <a:pPr>
                        <a:lnSpc>
                          <a:spcPct val="115000"/>
                        </a:lnSpc>
                        <a:spcAft>
                          <a:spcPts val="0"/>
                        </a:spcAft>
                      </a:pPr>
                      <a:r>
                        <a:rPr kumimoji="0" lang="en-ZA" sz="1400" kern="1200" dirty="0" smtClean="0">
                          <a:solidFill>
                            <a:schemeClr val="tx1"/>
                          </a:solidFill>
                          <a:effectLst/>
                          <a:latin typeface="Tw Cen MT" panose="020B0602020104020603" pitchFamily="34" charset="0"/>
                          <a:ea typeface="+mn-ea"/>
                          <a:cs typeface="+mn-cs"/>
                        </a:rPr>
                        <a:t>Review of current exercises and development of exercises for competency assessment commenced</a:t>
                      </a:r>
                      <a:endParaRPr lang="en-ZA" sz="1400" b="0" dirty="0">
                        <a:effectLst/>
                        <a:latin typeface="Tw Cen MT" pitchFamily="34" charset="0"/>
                        <a:ea typeface="Calibri"/>
                        <a:cs typeface="Arial" pitchFamily="34" charset="0"/>
                      </a:endParaRPr>
                    </a:p>
                  </a:txBody>
                  <a:tcPr marL="68580" marR="68580" marT="0" marB="0">
                    <a:solidFill>
                      <a:schemeClr val="bg1"/>
                    </a:solidFill>
                  </a:tcPr>
                </a:tc>
                <a:tc>
                  <a:txBody>
                    <a:bodyPr/>
                    <a:lstStyle/>
                    <a:p>
                      <a:r>
                        <a:rPr kumimoji="0" lang="en-ZA" sz="1400" kern="1200" dirty="0" smtClean="0">
                          <a:solidFill>
                            <a:schemeClr val="tx1"/>
                          </a:solidFill>
                          <a:effectLst/>
                          <a:latin typeface="Tw Cen MT" panose="020B0602020104020603" pitchFamily="34" charset="0"/>
                          <a:ea typeface="+mn-ea"/>
                          <a:cs typeface="+mn-cs"/>
                        </a:rPr>
                        <a:t>The</a:t>
                      </a:r>
                      <a:r>
                        <a:rPr kumimoji="0" lang="en-ZA" sz="1400" kern="1200" baseline="0" dirty="0" smtClean="0">
                          <a:solidFill>
                            <a:schemeClr val="tx1"/>
                          </a:solidFill>
                          <a:effectLst/>
                          <a:latin typeface="Tw Cen MT" panose="020B0602020104020603" pitchFamily="34" charset="0"/>
                          <a:ea typeface="+mn-ea"/>
                          <a:cs typeface="+mn-cs"/>
                        </a:rPr>
                        <a:t> p</a:t>
                      </a:r>
                      <a:r>
                        <a:rPr kumimoji="0" lang="en-ZA" sz="1400" kern="1200" dirty="0" smtClean="0">
                          <a:solidFill>
                            <a:schemeClr val="tx1"/>
                          </a:solidFill>
                          <a:effectLst/>
                          <a:latin typeface="Tw Cen MT" panose="020B0602020104020603" pitchFamily="34" charset="0"/>
                          <a:ea typeface="+mn-ea"/>
                          <a:cs typeface="+mn-cs"/>
                        </a:rPr>
                        <a:t>rocess of reviewing the current competency exercises and the development of parallel exercises has commenced</a:t>
                      </a:r>
                      <a:endParaRPr lang="en-ZA" sz="1400" b="0" dirty="0">
                        <a:solidFill>
                          <a:schemeClr val="bg1"/>
                        </a:solidFill>
                        <a:effectLst/>
                        <a:latin typeface="Tw Cen MT" pitchFamily="34" charset="0"/>
                        <a:ea typeface="Calibri"/>
                        <a:cs typeface="Arial" pitchFamily="34" charset="0"/>
                      </a:endParaRPr>
                    </a:p>
                  </a:txBody>
                  <a:tcPr marL="68580" marR="68580" marT="0" marB="0">
                    <a:solidFill>
                      <a:schemeClr val="bg1"/>
                    </a:solidFill>
                  </a:tcPr>
                </a:tc>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48</a:t>
            </a:fld>
            <a:endParaRPr lang="en-US" sz="1400" b="0" dirty="0"/>
          </a:p>
        </p:txBody>
      </p:sp>
      <p:sp>
        <p:nvSpPr>
          <p:cNvPr id="6" name="Title 1"/>
          <p:cNvSpPr>
            <a:spLocks noGrp="1"/>
          </p:cNvSpPr>
          <p:nvPr>
            <p:ph type="title"/>
          </p:nvPr>
        </p:nvSpPr>
        <p:spPr>
          <a:xfrm>
            <a:off x="971600" y="0"/>
            <a:ext cx="8172400" cy="908794"/>
          </a:xfrm>
        </p:spPr>
        <p:txBody>
          <a:bodyPr>
            <a:normAutofit/>
          </a:bodyPr>
          <a:lstStyle/>
          <a:p>
            <a:pPr algn="ctr"/>
            <a:r>
              <a:rPr lang="en-ZA" sz="2400" b="1" dirty="0">
                <a:solidFill>
                  <a:schemeClr val="accent5">
                    <a:lumMod val="60000"/>
                    <a:lumOff val="40000"/>
                  </a:schemeClr>
                </a:solidFill>
              </a:rPr>
              <a:t>PROGRAMME 6: </a:t>
            </a:r>
            <a:r>
              <a:rPr lang="en-ZA" sz="2400" b="1" dirty="0" smtClean="0">
                <a:solidFill>
                  <a:schemeClr val="accent5">
                    <a:lumMod val="60000"/>
                    <a:lumOff val="40000"/>
                  </a:schemeClr>
                </a:solidFill>
              </a:rPr>
              <a:t>GPA (6)</a:t>
            </a:r>
            <a:br>
              <a:rPr lang="en-ZA" sz="2400" b="1" dirty="0" smtClean="0">
                <a:solidFill>
                  <a:schemeClr val="accent5">
                    <a:lumMod val="60000"/>
                    <a:lumOff val="40000"/>
                  </a:schemeClr>
                </a:solidFill>
              </a:rPr>
            </a:br>
            <a:r>
              <a:rPr lang="en-ZA" sz="2400" b="1" dirty="0" smtClean="0">
                <a:solidFill>
                  <a:schemeClr val="accent4">
                    <a:lumMod val="75000"/>
                  </a:schemeClr>
                </a:solidFill>
              </a:rPr>
              <a:t>2</a:t>
            </a:r>
            <a:r>
              <a:rPr lang="en-ZA" sz="2400" b="1" baseline="30000" dirty="0" smtClean="0">
                <a:solidFill>
                  <a:schemeClr val="accent4">
                    <a:lumMod val="75000"/>
                  </a:schemeClr>
                </a:solidFill>
              </a:rPr>
              <a:t>ND</a:t>
            </a:r>
            <a:r>
              <a:rPr lang="en-ZA" sz="2400" b="1" dirty="0" smtClean="0">
                <a:solidFill>
                  <a:schemeClr val="accent4">
                    <a:lumMod val="75000"/>
                  </a:schemeClr>
                </a:solidFill>
              </a:rPr>
              <a:t>  &amp; 3</a:t>
            </a:r>
            <a:r>
              <a:rPr lang="en-ZA" sz="2400" b="1" baseline="30000" dirty="0" smtClean="0">
                <a:solidFill>
                  <a:schemeClr val="accent4">
                    <a:lumMod val="75000"/>
                  </a:schemeClr>
                </a:solidFill>
              </a:rPr>
              <a:t>RD</a:t>
            </a:r>
            <a:r>
              <a:rPr lang="en-ZA" sz="2400" b="1" dirty="0" smtClean="0">
                <a:solidFill>
                  <a:schemeClr val="accent4">
                    <a:lumMod val="75000"/>
                  </a:schemeClr>
                </a:solidFill>
              </a:rPr>
              <a:t> QUARTER </a:t>
            </a:r>
            <a:r>
              <a:rPr lang="en-ZA" sz="2400" b="1" dirty="0">
                <a:solidFill>
                  <a:schemeClr val="accent4">
                    <a:lumMod val="75000"/>
                  </a:schemeClr>
                </a:solidFill>
              </a:rPr>
              <a:t>TARGETS ACHIEVED</a:t>
            </a:r>
            <a:endParaRPr lang="en-ZA" sz="2400" b="1" dirty="0"/>
          </a:p>
        </p:txBody>
      </p:sp>
      <p:graphicFrame>
        <p:nvGraphicFramePr>
          <p:cNvPr id="5" name="Content Placeholder 10"/>
          <p:cNvGraphicFramePr>
            <a:graphicFrameLocks/>
          </p:cNvGraphicFramePr>
          <p:nvPr>
            <p:extLst>
              <p:ext uri="{D42A27DB-BD31-4B8C-83A1-F6EECF244321}">
                <p14:modId xmlns:p14="http://schemas.microsoft.com/office/powerpoint/2010/main" xmlns="" val="1041081424"/>
              </p:ext>
            </p:extLst>
          </p:nvPr>
        </p:nvGraphicFramePr>
        <p:xfrm>
          <a:off x="1043608" y="3284984"/>
          <a:ext cx="7693051" cy="1995970"/>
        </p:xfrm>
        <a:graphic>
          <a:graphicData uri="http://schemas.openxmlformats.org/drawingml/2006/table">
            <a:tbl>
              <a:tblPr firstRow="1" bandRow="1">
                <a:tableStyleId>{5940675A-B579-460E-94D1-54222C63F5DA}</a:tableStyleId>
              </a:tblPr>
              <a:tblGrid>
                <a:gridCol w="2434615"/>
                <a:gridCol w="5258436"/>
              </a:tblGrid>
              <a:tr h="4129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latin typeface="Tw Cen MT" pitchFamily="34" charset="0"/>
                          <a:ea typeface="Calibri"/>
                          <a:cs typeface="Arial" pitchFamily="34" charset="0"/>
                        </a:rPr>
                        <a:t>Annual Target</a:t>
                      </a:r>
                    </a:p>
                    <a:p>
                      <a:endParaRPr lang="en-ZA" sz="14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kern="1200" dirty="0" smtClean="0">
                          <a:solidFill>
                            <a:schemeClr val="tx1"/>
                          </a:solidFill>
                          <a:effectLst/>
                          <a:latin typeface="Tw Cen MT" panose="020B0602020104020603" pitchFamily="34" charset="0"/>
                          <a:ea typeface="+mn-ea"/>
                          <a:cs typeface="+mn-cs"/>
                        </a:rPr>
                        <a:t>Submit a statistical fact sheet on the average time spent by HODs in a post </a:t>
                      </a:r>
                    </a:p>
                  </a:txBody>
                  <a:tcPr>
                    <a:solidFill>
                      <a:schemeClr val="accent2">
                        <a:lumMod val="40000"/>
                        <a:lumOff val="60000"/>
                      </a:schemeClr>
                    </a:solidFill>
                  </a:tcPr>
                </a:tc>
              </a:tr>
              <a:tr h="286942">
                <a:tc>
                  <a:txBody>
                    <a:bodyPr/>
                    <a:lstStyle/>
                    <a:p>
                      <a:pPr>
                        <a:lnSpc>
                          <a:spcPct val="115000"/>
                        </a:lnSpc>
                        <a:spcAft>
                          <a:spcPts val="0"/>
                        </a:spcAft>
                      </a:pPr>
                      <a:r>
                        <a:rPr lang="en-ZA" sz="1400" b="1" dirty="0" smtClean="0">
                          <a:solidFill>
                            <a:schemeClr val="tx1"/>
                          </a:solidFill>
                          <a:latin typeface="Tw Cen MT" pitchFamily="34" charset="0"/>
                          <a:ea typeface="Times New Roman"/>
                          <a:cs typeface="Arial" pitchFamily="34" charset="0"/>
                        </a:rPr>
                        <a:t>3</a:t>
                      </a:r>
                      <a:r>
                        <a:rPr lang="en-ZA" sz="1400" b="1" baseline="30000" dirty="0" smtClean="0">
                          <a:solidFill>
                            <a:schemeClr val="tx1"/>
                          </a:solidFill>
                          <a:latin typeface="Tw Cen MT" pitchFamily="34" charset="0"/>
                          <a:ea typeface="Times New Roman"/>
                          <a:cs typeface="Arial" pitchFamily="34" charset="0"/>
                        </a:rPr>
                        <a:t>rd</a:t>
                      </a:r>
                      <a:r>
                        <a:rPr lang="en-ZA" sz="1400" b="1" dirty="0" smtClean="0">
                          <a:solidFill>
                            <a:schemeClr val="tx1"/>
                          </a:solidFill>
                          <a:latin typeface="Tw Cen MT" pitchFamily="34" charset="0"/>
                          <a:ea typeface="Times New Roman"/>
                          <a:cs typeface="Arial" pitchFamily="34" charset="0"/>
                        </a:rPr>
                        <a:t> Quarter</a:t>
                      </a:r>
                      <a:r>
                        <a:rPr lang="en-ZA" sz="1400" b="1" baseline="0" dirty="0" smtClean="0">
                          <a:solidFill>
                            <a:schemeClr val="tx1"/>
                          </a:solidFill>
                          <a:latin typeface="Tw Cen MT" pitchFamily="34" charset="0"/>
                          <a:ea typeface="Times New Roman"/>
                          <a:cs typeface="Arial" pitchFamily="34" charset="0"/>
                        </a:rPr>
                        <a:t> </a:t>
                      </a:r>
                      <a:r>
                        <a:rPr lang="en-ZA" sz="1400" b="1" dirty="0" smtClean="0">
                          <a:solidFill>
                            <a:schemeClr val="tx1"/>
                          </a:solidFill>
                          <a:latin typeface="Tw Cen MT" pitchFamily="34" charset="0"/>
                          <a:ea typeface="Times New Roman"/>
                          <a:cs typeface="Arial" pitchFamily="34" charset="0"/>
                        </a:rPr>
                        <a:t>Target (6)</a:t>
                      </a:r>
                      <a:endParaRPr lang="en-ZA" sz="1400" b="1" dirty="0">
                        <a:effectLst/>
                        <a:latin typeface="Tw Cen MT" pitchFamily="34" charset="0"/>
                        <a:ea typeface="Calibri"/>
                        <a:cs typeface="Arial" pitchFamily="34" charset="0"/>
                      </a:endParaRPr>
                    </a:p>
                  </a:txBody>
                  <a:tcPr marL="68580" marR="68580" marT="0" marB="0">
                    <a:solidFill>
                      <a:schemeClr val="accent1">
                        <a:lumMod val="60000"/>
                        <a:lumOff val="40000"/>
                      </a:schemeClr>
                    </a:solidFill>
                  </a:tcPr>
                </a:tc>
                <a:tc>
                  <a:txBody>
                    <a:bodyPr/>
                    <a:lstStyle/>
                    <a:p>
                      <a:pPr>
                        <a:lnSpc>
                          <a:spcPct val="115000"/>
                        </a:lnSpc>
                        <a:spcAft>
                          <a:spcPts val="0"/>
                        </a:spcAft>
                      </a:pPr>
                      <a:r>
                        <a:rPr lang="en-ZA" sz="1400" b="1" dirty="0" smtClean="0">
                          <a:solidFill>
                            <a:schemeClr val="tx1"/>
                          </a:solidFill>
                          <a:latin typeface="Tw Cen MT" pitchFamily="34" charset="0"/>
                          <a:ea typeface="Calibri"/>
                          <a:cs typeface="Arial" pitchFamily="34" charset="0"/>
                        </a:rPr>
                        <a:t>Reported</a:t>
                      </a:r>
                      <a:r>
                        <a:rPr lang="en-ZA" sz="1400" b="1" baseline="0" dirty="0" smtClean="0">
                          <a:solidFill>
                            <a:schemeClr val="tx1"/>
                          </a:solidFill>
                          <a:latin typeface="Tw Cen MT" pitchFamily="34" charset="0"/>
                          <a:ea typeface="Calibri"/>
                          <a:cs typeface="Arial" pitchFamily="34" charset="0"/>
                        </a:rPr>
                        <a:t> Progress</a:t>
                      </a:r>
                      <a:endParaRPr lang="en-ZA" sz="1400" b="1" dirty="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r>
              <a:tr h="1190868">
                <a:tc>
                  <a:txBody>
                    <a:bodyPr/>
                    <a:lstStyle/>
                    <a:p>
                      <a:pPr>
                        <a:lnSpc>
                          <a:spcPct val="115000"/>
                        </a:lnSpc>
                        <a:spcAft>
                          <a:spcPts val="0"/>
                        </a:spcAft>
                      </a:pPr>
                      <a:r>
                        <a:rPr kumimoji="0" lang="en-ZA" sz="1400" kern="1200" dirty="0" smtClean="0">
                          <a:solidFill>
                            <a:schemeClr val="tx1"/>
                          </a:solidFill>
                          <a:effectLst/>
                          <a:latin typeface="Tw Cen MT" panose="020B0602020104020603" pitchFamily="34" charset="0"/>
                          <a:ea typeface="+mn-ea"/>
                          <a:cs typeface="+mn-cs"/>
                        </a:rPr>
                        <a:t>Statistical fact sheet on the average time average time spent by HODs in a post complied and submitted</a:t>
                      </a:r>
                      <a:endParaRPr lang="en-ZA" sz="14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marL="0" indent="0">
                        <a:buFont typeface="Arial" panose="020B0604020202020204" pitchFamily="34" charset="0"/>
                        <a:buNone/>
                      </a:pPr>
                      <a:r>
                        <a:rPr kumimoji="0" lang="en-ZA" sz="1400" kern="1200" dirty="0" smtClean="0">
                          <a:solidFill>
                            <a:schemeClr val="tx1"/>
                          </a:solidFill>
                          <a:effectLst/>
                          <a:latin typeface="Tw Cen MT" panose="020B0602020104020603" pitchFamily="34" charset="0"/>
                          <a:ea typeface="+mn-ea"/>
                          <a:cs typeface="+mn-cs"/>
                        </a:rPr>
                        <a:t>The</a:t>
                      </a:r>
                      <a:r>
                        <a:rPr kumimoji="0" lang="en-ZA" sz="1400" kern="1200" baseline="0" dirty="0" smtClean="0">
                          <a:solidFill>
                            <a:schemeClr val="tx1"/>
                          </a:solidFill>
                          <a:effectLst/>
                          <a:latin typeface="Tw Cen MT" panose="020B0602020104020603" pitchFamily="34" charset="0"/>
                          <a:ea typeface="+mn-ea"/>
                          <a:cs typeface="+mn-cs"/>
                        </a:rPr>
                        <a:t> r</a:t>
                      </a:r>
                      <a:r>
                        <a:rPr kumimoji="0" lang="en-ZA" sz="1400" kern="1200" dirty="0" smtClean="0">
                          <a:solidFill>
                            <a:schemeClr val="tx1"/>
                          </a:solidFill>
                          <a:effectLst/>
                          <a:latin typeface="Tw Cen MT" panose="020B0602020104020603" pitchFamily="34" charset="0"/>
                          <a:ea typeface="+mn-ea"/>
                          <a:cs typeface="+mn-cs"/>
                        </a:rPr>
                        <a:t>eport on average time spent by </a:t>
                      </a:r>
                      <a:r>
                        <a:rPr kumimoji="0" lang="en-ZA" sz="1400" kern="1200" dirty="0" err="1" smtClean="0">
                          <a:solidFill>
                            <a:schemeClr val="tx1"/>
                          </a:solidFill>
                          <a:effectLst/>
                          <a:latin typeface="Tw Cen MT" panose="020B0602020104020603" pitchFamily="34" charset="0"/>
                          <a:ea typeface="+mn-ea"/>
                          <a:cs typeface="+mn-cs"/>
                        </a:rPr>
                        <a:t>HoDs</a:t>
                      </a:r>
                      <a:r>
                        <a:rPr kumimoji="0" lang="en-ZA" sz="1400" kern="1200" dirty="0" smtClean="0">
                          <a:solidFill>
                            <a:schemeClr val="tx1"/>
                          </a:solidFill>
                          <a:effectLst/>
                          <a:latin typeface="Tw Cen MT" panose="020B0602020104020603" pitchFamily="34" charset="0"/>
                          <a:ea typeface="+mn-ea"/>
                          <a:cs typeface="+mn-cs"/>
                        </a:rPr>
                        <a:t> in a post was approved by </a:t>
                      </a:r>
                      <a:r>
                        <a:rPr kumimoji="0" lang="en-ZA" sz="1400" kern="1200" dirty="0" err="1" smtClean="0">
                          <a:solidFill>
                            <a:schemeClr val="tx1"/>
                          </a:solidFill>
                          <a:effectLst/>
                          <a:latin typeface="Tw Cen MT" panose="020B0602020104020603" pitchFamily="34" charset="0"/>
                          <a:ea typeface="+mn-ea"/>
                          <a:cs typeface="+mn-cs"/>
                        </a:rPr>
                        <a:t>MPS</a:t>
                      </a:r>
                      <a:r>
                        <a:rPr kumimoji="0" lang="en-ZA" sz="1400" kern="1200" cap="all" dirty="0" err="1" smtClean="0">
                          <a:solidFill>
                            <a:schemeClr val="tx1"/>
                          </a:solidFill>
                          <a:effectLst/>
                          <a:latin typeface="Tw Cen MT" panose="020B0602020104020603" pitchFamily="34" charset="0"/>
                          <a:ea typeface="+mn-ea"/>
                          <a:cs typeface="+mn-cs"/>
                        </a:rPr>
                        <a:t>a</a:t>
                      </a:r>
                      <a:endParaRPr lang="en-ZA" sz="1400" b="1" dirty="0">
                        <a:solidFill>
                          <a:srgbClr val="C00000"/>
                        </a:solidFill>
                        <a:effectLst/>
                        <a:latin typeface="Tw Cen MT" pitchFamily="34" charset="0"/>
                        <a:ea typeface="Calibri"/>
                        <a:cs typeface="Arial" pitchFamily="34" charset="0"/>
                      </a:endParaRPr>
                    </a:p>
                  </a:txBody>
                  <a:tcPr marL="68580" marR="68580" marT="0" marB="0">
                    <a:solidFill>
                      <a:schemeClr val="bg1"/>
                    </a:solidFill>
                  </a:tcPr>
                </a:tc>
              </a:tr>
            </a:tbl>
          </a:graphicData>
        </a:graphic>
      </p:graphicFrame>
    </p:spTree>
    <p:extLst>
      <p:ext uri="{BB962C8B-B14F-4D97-AF65-F5344CB8AC3E}">
        <p14:creationId xmlns:p14="http://schemas.microsoft.com/office/powerpoint/2010/main" xmlns="" val="31748568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3407670442"/>
              </p:ext>
            </p:extLst>
          </p:nvPr>
        </p:nvGraphicFramePr>
        <p:xfrm>
          <a:off x="1043608" y="1285865"/>
          <a:ext cx="7776864" cy="2043703"/>
        </p:xfrm>
        <a:graphic>
          <a:graphicData uri="http://schemas.openxmlformats.org/drawingml/2006/table">
            <a:tbl>
              <a:tblPr firstRow="1" bandRow="1">
                <a:tableStyleId>{5940675A-B579-460E-94D1-54222C63F5DA}</a:tableStyleId>
              </a:tblPr>
              <a:tblGrid>
                <a:gridCol w="2520280"/>
                <a:gridCol w="5256584"/>
              </a:tblGrid>
              <a:tr h="6309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latin typeface="Tw Cen MT" pitchFamily="34" charset="0"/>
                          <a:ea typeface="Calibri"/>
                          <a:cs typeface="Arial" pitchFamily="34" charset="0"/>
                        </a:rPr>
                        <a:t>Annual Target</a:t>
                      </a:r>
                    </a:p>
                    <a:p>
                      <a:endParaRPr lang="en-ZA" sz="14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kern="1200" dirty="0" smtClean="0">
                          <a:solidFill>
                            <a:schemeClr val="tx1"/>
                          </a:solidFill>
                          <a:effectLst/>
                          <a:latin typeface="Tw Cen MT" panose="020B0602020104020603" pitchFamily="34" charset="0"/>
                          <a:ea typeface="+mn-ea"/>
                          <a:cs typeface="+mn-cs"/>
                        </a:rPr>
                        <a:t>Submit a statistical fact sheet on the average time spent by HODs in a post </a:t>
                      </a:r>
                    </a:p>
                  </a:txBody>
                  <a:tcPr>
                    <a:solidFill>
                      <a:schemeClr val="accent2">
                        <a:lumMod val="40000"/>
                        <a:lumOff val="60000"/>
                      </a:schemeClr>
                    </a:solidFill>
                  </a:tcPr>
                </a:tc>
              </a:tr>
              <a:tr h="360040">
                <a:tc>
                  <a:txBody>
                    <a:bodyPr/>
                    <a:lstStyle/>
                    <a:p>
                      <a:pPr>
                        <a:lnSpc>
                          <a:spcPct val="115000"/>
                        </a:lnSpc>
                        <a:spcAft>
                          <a:spcPts val="0"/>
                        </a:spcAft>
                      </a:pPr>
                      <a:r>
                        <a:rPr lang="en-ZA" sz="1400" b="1" dirty="0" smtClean="0">
                          <a:solidFill>
                            <a:schemeClr val="tx1"/>
                          </a:solidFill>
                          <a:latin typeface="Tw Cen MT" pitchFamily="34" charset="0"/>
                          <a:ea typeface="Times New Roman"/>
                          <a:cs typeface="Arial" pitchFamily="34" charset="0"/>
                        </a:rPr>
                        <a:t>3</a:t>
                      </a:r>
                      <a:r>
                        <a:rPr lang="en-ZA" sz="1400" b="1" baseline="30000" dirty="0" smtClean="0">
                          <a:solidFill>
                            <a:schemeClr val="tx1"/>
                          </a:solidFill>
                          <a:latin typeface="Tw Cen MT" pitchFamily="34" charset="0"/>
                          <a:ea typeface="Times New Roman"/>
                          <a:cs typeface="Arial" pitchFamily="34" charset="0"/>
                        </a:rPr>
                        <a:t>rd</a:t>
                      </a:r>
                      <a:r>
                        <a:rPr lang="en-ZA" sz="1400" b="1" dirty="0" smtClean="0">
                          <a:solidFill>
                            <a:schemeClr val="tx1"/>
                          </a:solidFill>
                          <a:latin typeface="Tw Cen MT" pitchFamily="34" charset="0"/>
                          <a:ea typeface="Times New Roman"/>
                          <a:cs typeface="Arial" pitchFamily="34" charset="0"/>
                        </a:rPr>
                        <a:t> Quarter</a:t>
                      </a:r>
                      <a:r>
                        <a:rPr lang="en-ZA" sz="1400" b="1" baseline="0" dirty="0" smtClean="0">
                          <a:solidFill>
                            <a:schemeClr val="tx1"/>
                          </a:solidFill>
                          <a:latin typeface="Tw Cen MT" pitchFamily="34" charset="0"/>
                          <a:ea typeface="Times New Roman"/>
                          <a:cs typeface="Arial" pitchFamily="34" charset="0"/>
                        </a:rPr>
                        <a:t> </a:t>
                      </a:r>
                      <a:r>
                        <a:rPr lang="en-ZA" sz="1400" b="1" dirty="0" smtClean="0">
                          <a:solidFill>
                            <a:schemeClr val="tx1"/>
                          </a:solidFill>
                          <a:latin typeface="Tw Cen MT" pitchFamily="34" charset="0"/>
                          <a:ea typeface="Times New Roman"/>
                          <a:cs typeface="Arial" pitchFamily="34" charset="0"/>
                        </a:rPr>
                        <a:t>Target (7)</a:t>
                      </a:r>
                      <a:endParaRPr lang="en-ZA" sz="1400" b="1" dirty="0">
                        <a:effectLst/>
                        <a:latin typeface="Tw Cen MT" pitchFamily="34" charset="0"/>
                        <a:ea typeface="Calibri"/>
                        <a:cs typeface="Arial" pitchFamily="34" charset="0"/>
                      </a:endParaRPr>
                    </a:p>
                  </a:txBody>
                  <a:tcPr marL="68580" marR="68580" marT="0" marB="0">
                    <a:solidFill>
                      <a:schemeClr val="accent1">
                        <a:lumMod val="60000"/>
                        <a:lumOff val="40000"/>
                      </a:schemeClr>
                    </a:solidFill>
                  </a:tcPr>
                </a:tc>
                <a:tc>
                  <a:txBody>
                    <a:bodyPr/>
                    <a:lstStyle/>
                    <a:p>
                      <a:pPr>
                        <a:lnSpc>
                          <a:spcPct val="115000"/>
                        </a:lnSpc>
                        <a:spcAft>
                          <a:spcPts val="0"/>
                        </a:spcAft>
                      </a:pPr>
                      <a:r>
                        <a:rPr lang="en-ZA" sz="1400" b="1" dirty="0" smtClean="0">
                          <a:solidFill>
                            <a:schemeClr val="tx1"/>
                          </a:solidFill>
                          <a:latin typeface="Tw Cen MT" pitchFamily="34" charset="0"/>
                          <a:ea typeface="Calibri"/>
                          <a:cs typeface="Arial" pitchFamily="34" charset="0"/>
                        </a:rPr>
                        <a:t>Reported</a:t>
                      </a:r>
                      <a:r>
                        <a:rPr lang="en-ZA" sz="1400" b="1" baseline="0" dirty="0" smtClean="0">
                          <a:solidFill>
                            <a:schemeClr val="tx1"/>
                          </a:solidFill>
                          <a:latin typeface="Tw Cen MT" pitchFamily="34" charset="0"/>
                          <a:ea typeface="Calibri"/>
                          <a:cs typeface="Arial" pitchFamily="34" charset="0"/>
                        </a:rPr>
                        <a:t> Progress</a:t>
                      </a:r>
                      <a:endParaRPr lang="en-ZA" sz="1400" b="1" dirty="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r>
              <a:tr h="1052696">
                <a:tc>
                  <a:txBody>
                    <a:bodyPr/>
                    <a:lstStyle/>
                    <a:p>
                      <a:pPr>
                        <a:lnSpc>
                          <a:spcPct val="115000"/>
                        </a:lnSpc>
                        <a:spcAft>
                          <a:spcPts val="0"/>
                        </a:spcAft>
                      </a:pPr>
                      <a:r>
                        <a:rPr kumimoji="0" lang="en-ZA" sz="1400" kern="1200" dirty="0" smtClean="0">
                          <a:solidFill>
                            <a:schemeClr val="tx1"/>
                          </a:solidFill>
                          <a:effectLst/>
                          <a:latin typeface="Tw Cen MT" panose="020B0602020104020603" pitchFamily="34" charset="0"/>
                          <a:ea typeface="+mn-ea"/>
                          <a:cs typeface="+mn-cs"/>
                        </a:rPr>
                        <a:t>Statistical fact sheet on the average time average time spent by HODs in a post complied and submitted</a:t>
                      </a:r>
                      <a:endParaRPr lang="en-ZA" sz="14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marL="0" indent="0">
                        <a:buFont typeface="Arial" panose="020B0604020202020204" pitchFamily="34" charset="0"/>
                        <a:buNone/>
                      </a:pPr>
                      <a:r>
                        <a:rPr kumimoji="0" lang="en-ZA" sz="1400" kern="1200" dirty="0" smtClean="0">
                          <a:solidFill>
                            <a:schemeClr val="tx1"/>
                          </a:solidFill>
                          <a:effectLst/>
                          <a:latin typeface="Tw Cen MT" panose="020B0602020104020603" pitchFamily="34" charset="0"/>
                          <a:ea typeface="+mn-ea"/>
                          <a:cs typeface="+mn-cs"/>
                        </a:rPr>
                        <a:t>The</a:t>
                      </a:r>
                      <a:r>
                        <a:rPr kumimoji="0" lang="en-ZA" sz="1400" kern="1200" baseline="0" dirty="0" smtClean="0">
                          <a:solidFill>
                            <a:schemeClr val="tx1"/>
                          </a:solidFill>
                          <a:effectLst/>
                          <a:latin typeface="Tw Cen MT" panose="020B0602020104020603" pitchFamily="34" charset="0"/>
                          <a:ea typeface="+mn-ea"/>
                          <a:cs typeface="+mn-cs"/>
                        </a:rPr>
                        <a:t> r</a:t>
                      </a:r>
                      <a:r>
                        <a:rPr kumimoji="0" lang="en-ZA" sz="1400" kern="1200" dirty="0" smtClean="0">
                          <a:solidFill>
                            <a:schemeClr val="tx1"/>
                          </a:solidFill>
                          <a:effectLst/>
                          <a:latin typeface="Tw Cen MT" panose="020B0602020104020603" pitchFamily="34" charset="0"/>
                          <a:ea typeface="+mn-ea"/>
                          <a:cs typeface="+mn-cs"/>
                        </a:rPr>
                        <a:t>eport on average time spent by </a:t>
                      </a:r>
                      <a:r>
                        <a:rPr kumimoji="0" lang="en-ZA" sz="1400" kern="1200" dirty="0" err="1" smtClean="0">
                          <a:solidFill>
                            <a:schemeClr val="tx1"/>
                          </a:solidFill>
                          <a:effectLst/>
                          <a:latin typeface="Tw Cen MT" panose="020B0602020104020603" pitchFamily="34" charset="0"/>
                          <a:ea typeface="+mn-ea"/>
                          <a:cs typeface="+mn-cs"/>
                        </a:rPr>
                        <a:t>HoDs</a:t>
                      </a:r>
                      <a:r>
                        <a:rPr kumimoji="0" lang="en-ZA" sz="1400" kern="1200" dirty="0" smtClean="0">
                          <a:solidFill>
                            <a:schemeClr val="tx1"/>
                          </a:solidFill>
                          <a:effectLst/>
                          <a:latin typeface="Tw Cen MT" panose="020B0602020104020603" pitchFamily="34" charset="0"/>
                          <a:ea typeface="+mn-ea"/>
                          <a:cs typeface="+mn-cs"/>
                        </a:rPr>
                        <a:t> in a post was approved by </a:t>
                      </a:r>
                      <a:r>
                        <a:rPr kumimoji="0" lang="en-ZA" sz="1400" kern="1200" dirty="0" err="1" smtClean="0">
                          <a:solidFill>
                            <a:schemeClr val="tx1"/>
                          </a:solidFill>
                          <a:effectLst/>
                          <a:latin typeface="Tw Cen MT" panose="020B0602020104020603" pitchFamily="34" charset="0"/>
                          <a:ea typeface="+mn-ea"/>
                          <a:cs typeface="+mn-cs"/>
                        </a:rPr>
                        <a:t>MPS</a:t>
                      </a:r>
                      <a:r>
                        <a:rPr kumimoji="0" lang="en-ZA" sz="1400" kern="1200" cap="all" dirty="0" err="1" smtClean="0">
                          <a:solidFill>
                            <a:schemeClr val="tx1"/>
                          </a:solidFill>
                          <a:effectLst/>
                          <a:latin typeface="Tw Cen MT" panose="020B0602020104020603" pitchFamily="34" charset="0"/>
                          <a:ea typeface="+mn-ea"/>
                          <a:cs typeface="+mn-cs"/>
                        </a:rPr>
                        <a:t>a</a:t>
                      </a:r>
                      <a:endParaRPr lang="en-ZA" sz="1400" b="1" dirty="0">
                        <a:solidFill>
                          <a:srgbClr val="C00000"/>
                        </a:solidFill>
                        <a:effectLst/>
                        <a:latin typeface="Tw Cen MT" pitchFamily="34" charset="0"/>
                        <a:ea typeface="Calibri"/>
                        <a:cs typeface="Arial" pitchFamily="34" charset="0"/>
                      </a:endParaRPr>
                    </a:p>
                  </a:txBody>
                  <a:tcPr marL="68580" marR="68580" marT="0" marB="0">
                    <a:solidFill>
                      <a:schemeClr val="bg1"/>
                    </a:solidFill>
                  </a:tcPr>
                </a:tc>
              </a:tr>
            </a:tbl>
          </a:graphicData>
        </a:graphic>
      </p:graphicFrame>
      <p:sp>
        <p:nvSpPr>
          <p:cNvPr id="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49</a:t>
            </a:fld>
            <a:endParaRPr lang="en-US" sz="1400" b="0" dirty="0"/>
          </a:p>
        </p:txBody>
      </p:sp>
      <p:sp>
        <p:nvSpPr>
          <p:cNvPr id="6" name="Title 1"/>
          <p:cNvSpPr>
            <a:spLocks noGrp="1"/>
          </p:cNvSpPr>
          <p:nvPr>
            <p:ph type="title"/>
          </p:nvPr>
        </p:nvSpPr>
        <p:spPr>
          <a:xfrm>
            <a:off x="971600" y="0"/>
            <a:ext cx="8172400" cy="908794"/>
          </a:xfrm>
        </p:spPr>
        <p:txBody>
          <a:bodyPr>
            <a:normAutofit/>
          </a:bodyPr>
          <a:lstStyle/>
          <a:p>
            <a:pPr algn="ctr"/>
            <a:r>
              <a:rPr lang="en-ZA" sz="2400" b="1" dirty="0">
                <a:solidFill>
                  <a:schemeClr val="accent5">
                    <a:lumMod val="60000"/>
                    <a:lumOff val="40000"/>
                  </a:schemeClr>
                </a:solidFill>
              </a:rPr>
              <a:t>PROGRAMME 6: </a:t>
            </a:r>
            <a:r>
              <a:rPr lang="en-ZA" sz="2400" b="1" dirty="0" smtClean="0">
                <a:solidFill>
                  <a:schemeClr val="accent5">
                    <a:lumMod val="60000"/>
                    <a:lumOff val="40000"/>
                  </a:schemeClr>
                </a:solidFill>
              </a:rPr>
              <a:t>GPA (7)</a:t>
            </a:r>
            <a:br>
              <a:rPr lang="en-ZA" sz="2400" b="1" dirty="0" smtClean="0">
                <a:solidFill>
                  <a:schemeClr val="accent5">
                    <a:lumMod val="60000"/>
                    <a:lumOff val="40000"/>
                  </a:schemeClr>
                </a:solidFill>
              </a:rPr>
            </a:br>
            <a:r>
              <a:rPr lang="en-ZA" sz="2400" b="1" dirty="0" smtClean="0">
                <a:solidFill>
                  <a:schemeClr val="accent4">
                    <a:lumMod val="75000"/>
                  </a:schemeClr>
                </a:solidFill>
              </a:rPr>
              <a:t>2</a:t>
            </a:r>
            <a:r>
              <a:rPr lang="en-ZA" sz="2400" b="1" baseline="30000" dirty="0" smtClean="0">
                <a:solidFill>
                  <a:schemeClr val="accent4">
                    <a:lumMod val="75000"/>
                  </a:schemeClr>
                </a:solidFill>
              </a:rPr>
              <a:t>ND</a:t>
            </a:r>
            <a:r>
              <a:rPr lang="en-ZA" sz="2400" b="1" dirty="0" smtClean="0">
                <a:solidFill>
                  <a:schemeClr val="accent4">
                    <a:lumMod val="75000"/>
                  </a:schemeClr>
                </a:solidFill>
              </a:rPr>
              <a:t>  &amp; 3</a:t>
            </a:r>
            <a:r>
              <a:rPr lang="en-ZA" sz="2400" b="1" baseline="30000" dirty="0" smtClean="0">
                <a:solidFill>
                  <a:schemeClr val="accent4">
                    <a:lumMod val="75000"/>
                  </a:schemeClr>
                </a:solidFill>
              </a:rPr>
              <a:t>RD</a:t>
            </a:r>
            <a:r>
              <a:rPr lang="en-ZA" sz="2400" b="1" dirty="0" smtClean="0">
                <a:solidFill>
                  <a:schemeClr val="accent4">
                    <a:lumMod val="75000"/>
                  </a:schemeClr>
                </a:solidFill>
              </a:rPr>
              <a:t> QUARTER </a:t>
            </a:r>
            <a:r>
              <a:rPr lang="en-ZA" sz="2400" b="1" dirty="0">
                <a:solidFill>
                  <a:schemeClr val="accent4">
                    <a:lumMod val="75000"/>
                  </a:schemeClr>
                </a:solidFill>
              </a:rPr>
              <a:t>TARGETS ACHIEVED</a:t>
            </a:r>
            <a:endParaRPr lang="en-ZA" sz="2400" b="1" dirty="0"/>
          </a:p>
        </p:txBody>
      </p:sp>
      <p:graphicFrame>
        <p:nvGraphicFramePr>
          <p:cNvPr id="7" name="Content Placeholder 10"/>
          <p:cNvGraphicFramePr>
            <a:graphicFrameLocks/>
          </p:cNvGraphicFramePr>
          <p:nvPr>
            <p:extLst>
              <p:ext uri="{D42A27DB-BD31-4B8C-83A1-F6EECF244321}">
                <p14:modId xmlns:p14="http://schemas.microsoft.com/office/powerpoint/2010/main" xmlns="" val="2135626099"/>
              </p:ext>
            </p:extLst>
          </p:nvPr>
        </p:nvGraphicFramePr>
        <p:xfrm>
          <a:off x="1043608" y="3356992"/>
          <a:ext cx="7776864" cy="1983512"/>
        </p:xfrm>
        <a:graphic>
          <a:graphicData uri="http://schemas.openxmlformats.org/drawingml/2006/table">
            <a:tbl>
              <a:tblPr firstRow="1" bandRow="1">
                <a:tableStyleId>{5940675A-B579-460E-94D1-54222C63F5DA}</a:tableStyleId>
              </a:tblPr>
              <a:tblGrid>
                <a:gridCol w="2520280"/>
                <a:gridCol w="5256584"/>
              </a:tblGrid>
              <a:tr h="6654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latin typeface="Tw Cen MT" pitchFamily="34" charset="0"/>
                          <a:ea typeface="Calibri"/>
                          <a:cs typeface="Arial" pitchFamily="34" charset="0"/>
                        </a:rPr>
                        <a:t>Annual Target</a:t>
                      </a:r>
                    </a:p>
                    <a:p>
                      <a:endParaRPr lang="en-ZA" sz="1400" b="0" dirty="0">
                        <a:latin typeface="Tw Cen MT" pitchFamily="34" charset="0"/>
                        <a:cs typeface="Arial" pitchFamily="34" charset="0"/>
                      </a:endParaRPr>
                    </a:p>
                  </a:txBody>
                  <a:tcPr>
                    <a:solidFill>
                      <a:schemeClr val="accent2">
                        <a:lumMod val="40000"/>
                        <a:lumOff val="60000"/>
                      </a:schemeClr>
                    </a:solidFill>
                  </a:tcPr>
                </a:tc>
                <a:tc>
                  <a:txBody>
                    <a:bodyPr/>
                    <a:lstStyle/>
                    <a:p>
                      <a:r>
                        <a:rPr kumimoji="0" lang="en-ZA" sz="1400" kern="1200" dirty="0" smtClean="0">
                          <a:solidFill>
                            <a:schemeClr val="tx1"/>
                          </a:solidFill>
                          <a:effectLst/>
                          <a:latin typeface="Tw Cen MT" panose="020B0602020104020603" pitchFamily="34" charset="0"/>
                          <a:ea typeface="+mn-ea"/>
                          <a:cs typeface="+mn-cs"/>
                        </a:rPr>
                        <a:t>Support 5 departments to strengthen their internal Human Resources Capacity</a:t>
                      </a:r>
                      <a:endParaRPr lang="en-ZA" sz="1400" b="0" dirty="0">
                        <a:latin typeface="Tw Cen MT" pitchFamily="34" charset="0"/>
                        <a:cs typeface="Arial" pitchFamily="34" charset="0"/>
                      </a:endParaRPr>
                    </a:p>
                  </a:txBody>
                  <a:tcPr>
                    <a:solidFill>
                      <a:schemeClr val="accent2">
                        <a:lumMod val="40000"/>
                        <a:lumOff val="60000"/>
                      </a:schemeClr>
                    </a:solidFill>
                  </a:tcPr>
                </a:tc>
              </a:tr>
              <a:tr h="352199">
                <a:tc>
                  <a:txBody>
                    <a:bodyPr/>
                    <a:lstStyle/>
                    <a:p>
                      <a:r>
                        <a:rPr lang="en-ZA" sz="1400" b="1" dirty="0" smtClean="0">
                          <a:effectLst/>
                          <a:latin typeface="Tw Cen MT" pitchFamily="34" charset="0"/>
                          <a:ea typeface="Calibri"/>
                          <a:cs typeface="Arial" pitchFamily="34" charset="0"/>
                        </a:rPr>
                        <a:t>3</a:t>
                      </a:r>
                      <a:r>
                        <a:rPr lang="en-ZA" sz="1400" b="1" baseline="30000" dirty="0" smtClean="0">
                          <a:effectLst/>
                          <a:latin typeface="Tw Cen MT" pitchFamily="34" charset="0"/>
                          <a:ea typeface="Calibri"/>
                          <a:cs typeface="Arial" pitchFamily="34" charset="0"/>
                        </a:rPr>
                        <a:t>rd</a:t>
                      </a:r>
                      <a:r>
                        <a:rPr lang="en-ZA" sz="1400" b="1" dirty="0" smtClean="0">
                          <a:effectLst/>
                          <a:latin typeface="Tw Cen MT" pitchFamily="34" charset="0"/>
                          <a:ea typeface="Calibri"/>
                          <a:cs typeface="Arial" pitchFamily="34" charset="0"/>
                        </a:rPr>
                        <a:t> </a:t>
                      </a:r>
                      <a:r>
                        <a:rPr lang="en-ZA" sz="1400" b="1" dirty="0" smtClean="0">
                          <a:solidFill>
                            <a:schemeClr val="tx1"/>
                          </a:solidFill>
                          <a:latin typeface="Tw Cen MT" pitchFamily="34" charset="0"/>
                          <a:ea typeface="Times New Roman"/>
                          <a:cs typeface="Arial" pitchFamily="34" charset="0"/>
                        </a:rPr>
                        <a:t>Quarter</a:t>
                      </a:r>
                      <a:r>
                        <a:rPr lang="en-ZA" sz="1400" b="1" baseline="0" dirty="0" smtClean="0">
                          <a:solidFill>
                            <a:schemeClr val="tx1"/>
                          </a:solidFill>
                          <a:latin typeface="Tw Cen MT" pitchFamily="34" charset="0"/>
                          <a:ea typeface="Times New Roman"/>
                          <a:cs typeface="Arial" pitchFamily="34" charset="0"/>
                        </a:rPr>
                        <a:t> </a:t>
                      </a:r>
                      <a:r>
                        <a:rPr lang="en-ZA" sz="1400" b="1" dirty="0" smtClean="0">
                          <a:solidFill>
                            <a:schemeClr val="tx1"/>
                          </a:solidFill>
                          <a:latin typeface="Tw Cen MT" pitchFamily="34" charset="0"/>
                          <a:ea typeface="Times New Roman"/>
                          <a:cs typeface="Arial" pitchFamily="34" charset="0"/>
                        </a:rPr>
                        <a:t>Target (8)</a:t>
                      </a:r>
                      <a:endParaRPr lang="en-ZA" sz="1400" b="1" dirty="0">
                        <a:effectLst/>
                        <a:latin typeface="Tw Cen MT" pitchFamily="34" charset="0"/>
                        <a:ea typeface="Calibri"/>
                        <a:cs typeface="Arial" pitchFamily="34" charset="0"/>
                      </a:endParaRPr>
                    </a:p>
                  </a:txBody>
                  <a:tcPr marL="68580" marR="68580" marT="0" marB="0">
                    <a:solidFill>
                      <a:schemeClr val="accent1">
                        <a:lumMod val="60000"/>
                        <a:lumOff val="40000"/>
                      </a:schemeClr>
                    </a:solidFill>
                  </a:tcPr>
                </a:tc>
                <a:tc>
                  <a:txBody>
                    <a:bodyPr/>
                    <a:lstStyle/>
                    <a:p>
                      <a:pPr>
                        <a:lnSpc>
                          <a:spcPct val="115000"/>
                        </a:lnSpc>
                        <a:spcAft>
                          <a:spcPts val="0"/>
                        </a:spcAft>
                      </a:pPr>
                      <a:r>
                        <a:rPr lang="en-ZA" sz="1400" b="1" dirty="0" smtClean="0">
                          <a:solidFill>
                            <a:schemeClr val="tx1"/>
                          </a:solidFill>
                          <a:latin typeface="Tw Cen MT" pitchFamily="34" charset="0"/>
                          <a:ea typeface="Calibri"/>
                          <a:cs typeface="Arial" pitchFamily="34" charset="0"/>
                        </a:rPr>
                        <a:t>Reported</a:t>
                      </a:r>
                      <a:r>
                        <a:rPr lang="en-ZA" sz="1400" b="1" baseline="0" dirty="0" smtClean="0">
                          <a:solidFill>
                            <a:schemeClr val="tx1"/>
                          </a:solidFill>
                          <a:latin typeface="Tw Cen MT" pitchFamily="34" charset="0"/>
                          <a:ea typeface="Calibri"/>
                          <a:cs typeface="Arial" pitchFamily="34" charset="0"/>
                        </a:rPr>
                        <a:t> Progress</a:t>
                      </a:r>
                      <a:endParaRPr lang="en-ZA" sz="1400" b="1" dirty="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r>
              <a:tr h="965860">
                <a:tc>
                  <a:txBody>
                    <a:bodyPr/>
                    <a:lstStyle/>
                    <a:p>
                      <a:r>
                        <a:rPr kumimoji="0" lang="en-ZA" sz="1400" kern="1200" dirty="0" smtClean="0">
                          <a:solidFill>
                            <a:schemeClr val="tx1"/>
                          </a:solidFill>
                          <a:effectLst/>
                          <a:latin typeface="Tw Cen MT" panose="020B0602020104020603" pitchFamily="34" charset="0"/>
                          <a:ea typeface="+mn-ea"/>
                          <a:cs typeface="+mn-cs"/>
                        </a:rPr>
                        <a:t>Pilot of the Strategy on the Provision of Targeted Support on Human Resources (HR) in 5  departments commenced </a:t>
                      </a:r>
                      <a:endParaRPr lang="en-ZA" sz="1400" b="0" dirty="0">
                        <a:effectLst/>
                        <a:latin typeface="Tw Cen MT" pitchFamily="34" charset="0"/>
                        <a:ea typeface="Calibri"/>
                        <a:cs typeface="Arial" pitchFamily="34" charset="0"/>
                      </a:endParaRPr>
                    </a:p>
                  </a:txBody>
                  <a:tcPr marL="68580" marR="68580" marT="0" marB="0">
                    <a:solidFill>
                      <a:schemeClr val="bg1"/>
                    </a:solidFill>
                  </a:tcPr>
                </a:tc>
                <a:tc>
                  <a:txBody>
                    <a:bodyPr/>
                    <a:lstStyle/>
                    <a:p>
                      <a:r>
                        <a:rPr kumimoji="0" lang="en-ZA" sz="1400" kern="1200" dirty="0" smtClean="0">
                          <a:solidFill>
                            <a:schemeClr val="tx1"/>
                          </a:solidFill>
                          <a:effectLst/>
                          <a:latin typeface="Tw Cen MT" panose="020B0602020104020603" pitchFamily="34" charset="0"/>
                          <a:ea typeface="+mn-ea"/>
                          <a:cs typeface="+mn-cs"/>
                        </a:rPr>
                        <a:t>The Strategy on the Provision of Targeted Support on HR was piloted in the five departments</a:t>
                      </a:r>
                      <a:endParaRPr kumimoji="0" lang="en-ZA" sz="1400" kern="1200" dirty="0">
                        <a:solidFill>
                          <a:schemeClr val="tx1"/>
                        </a:solidFill>
                        <a:effectLst/>
                        <a:latin typeface="Tw Cen MT" panose="020B0602020104020603" pitchFamily="34" charset="0"/>
                        <a:ea typeface="+mn-ea"/>
                        <a:cs typeface="+mn-cs"/>
                      </a:endParaRPr>
                    </a:p>
                  </a:txBody>
                  <a:tcPr marL="68580" marR="68580" marT="0" marB="0">
                    <a:solidFill>
                      <a:schemeClr val="bg1"/>
                    </a:solidFill>
                  </a:tcPr>
                </a:tc>
              </a:tr>
            </a:tbl>
          </a:graphicData>
        </a:graphic>
      </p:graphicFrame>
    </p:spTree>
    <p:extLst>
      <p:ext uri="{BB962C8B-B14F-4D97-AF65-F5344CB8AC3E}">
        <p14:creationId xmlns:p14="http://schemas.microsoft.com/office/powerpoint/2010/main" xmlns="" val="3174856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864095"/>
          </a:xfrm>
          <a:noFill/>
        </p:spPr>
        <p:txBody>
          <a:bodyPr>
            <a:normAutofit fontScale="90000"/>
          </a:bodyPr>
          <a:lstStyle/>
          <a:p>
            <a:pPr algn="ctr"/>
            <a:r>
              <a:rPr lang="en-ZA" sz="2400" b="1" dirty="0" smtClean="0">
                <a:solidFill>
                  <a:schemeClr val="accent5"/>
                </a:solidFill>
              </a:rPr>
              <a:t>CONSOLIDATED </a:t>
            </a:r>
            <a:br>
              <a:rPr lang="en-ZA" sz="2400" b="1" dirty="0" smtClean="0">
                <a:solidFill>
                  <a:schemeClr val="accent5"/>
                </a:solidFill>
              </a:rPr>
            </a:br>
            <a:r>
              <a:rPr lang="en-ZA" sz="2400" b="1" dirty="0" smtClean="0">
                <a:solidFill>
                  <a:schemeClr val="accent5"/>
                </a:solidFill>
              </a:rPr>
              <a:t>2</a:t>
            </a:r>
            <a:r>
              <a:rPr lang="en-ZA" sz="2400" b="1" baseline="30000" dirty="0" smtClean="0">
                <a:solidFill>
                  <a:schemeClr val="accent5"/>
                </a:solidFill>
              </a:rPr>
              <a:t>ND</a:t>
            </a:r>
            <a:r>
              <a:rPr lang="en-ZA" sz="2400" b="1" dirty="0" smtClean="0">
                <a:solidFill>
                  <a:schemeClr val="accent5"/>
                </a:solidFill>
              </a:rPr>
              <a:t> &amp; 3</a:t>
            </a:r>
            <a:r>
              <a:rPr lang="en-ZA" sz="2400" b="1" baseline="30000" dirty="0" smtClean="0">
                <a:solidFill>
                  <a:schemeClr val="accent5"/>
                </a:solidFill>
              </a:rPr>
              <a:t>RD</a:t>
            </a:r>
            <a:r>
              <a:rPr lang="en-ZA" sz="2400" b="1" dirty="0" smtClean="0">
                <a:solidFill>
                  <a:schemeClr val="accent5"/>
                </a:solidFill>
              </a:rPr>
              <a:t> QUARTER PERFORMANCE </a:t>
            </a:r>
            <a:br>
              <a:rPr lang="en-ZA" sz="2400" b="1" dirty="0" smtClean="0">
                <a:solidFill>
                  <a:schemeClr val="accent5"/>
                </a:solidFill>
              </a:rPr>
            </a:br>
            <a:r>
              <a:rPr lang="en-ZA" sz="2400" b="1" dirty="0" smtClean="0">
                <a:solidFill>
                  <a:schemeClr val="accent5"/>
                </a:solidFill>
              </a:rPr>
              <a:t>PER </a:t>
            </a:r>
            <a:r>
              <a:rPr lang="en-ZA" sz="2400" b="1" dirty="0">
                <a:solidFill>
                  <a:schemeClr val="accent5"/>
                </a:solidFill>
              </a:rPr>
              <a:t>PROGRAMME</a:t>
            </a:r>
            <a:endParaRPr lang="en-ZA" sz="2400" dirty="0">
              <a:solidFill>
                <a:schemeClr val="accent5"/>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457421234"/>
              </p:ext>
            </p:extLst>
          </p:nvPr>
        </p:nvGraphicFramePr>
        <p:xfrm>
          <a:off x="14514" y="1263894"/>
          <a:ext cx="9036494" cy="5117856"/>
        </p:xfrm>
        <a:graphic>
          <a:graphicData uri="http://schemas.openxmlformats.org/drawingml/2006/table">
            <a:tbl>
              <a:tblPr firstRow="1" bandRow="1">
                <a:tableStyleId>{5C22544A-7EE6-4342-B048-85BDC9FD1C3A}</a:tableStyleId>
              </a:tblPr>
              <a:tblGrid>
                <a:gridCol w="1964456"/>
                <a:gridCol w="864360"/>
                <a:gridCol w="864360"/>
                <a:gridCol w="942939"/>
                <a:gridCol w="864360"/>
                <a:gridCol w="942939"/>
                <a:gridCol w="864360"/>
                <a:gridCol w="864360"/>
                <a:gridCol w="864360"/>
              </a:tblGrid>
              <a:tr h="753911">
                <a:tc rowSpan="2">
                  <a:txBody>
                    <a:bodyPr/>
                    <a:lstStyle/>
                    <a:p>
                      <a:pPr algn="ctr">
                        <a:lnSpc>
                          <a:spcPct val="107000"/>
                        </a:lnSpc>
                        <a:spcAft>
                          <a:spcPts val="0"/>
                        </a:spcAft>
                      </a:pPr>
                      <a:r>
                        <a:rPr lang="en-GB" sz="1600" b="1" dirty="0" smtClean="0">
                          <a:solidFill>
                            <a:schemeClr val="tx1"/>
                          </a:solidFill>
                          <a:latin typeface="Tw Cen MT" panose="020B0602020104020603" pitchFamily="34" charset="0"/>
                          <a:ea typeface="Calibri"/>
                          <a:cs typeface="Arial"/>
                        </a:rPr>
                        <a:t>Branch</a:t>
                      </a:r>
                      <a:endParaRPr lang="en-ZA" sz="1600" b="1"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gridSpan="2">
                  <a:txBody>
                    <a:bodyPr/>
                    <a:lstStyle/>
                    <a:p>
                      <a:pPr algn="ctr">
                        <a:lnSpc>
                          <a:spcPct val="107000"/>
                        </a:lnSpc>
                        <a:spcAft>
                          <a:spcPts val="0"/>
                        </a:spcAft>
                      </a:pPr>
                      <a:r>
                        <a:rPr lang="en-GB" sz="1600" b="1" dirty="0" smtClean="0">
                          <a:solidFill>
                            <a:schemeClr val="tx1"/>
                          </a:solidFill>
                          <a:latin typeface="Tw Cen MT" panose="020B0602020104020603" pitchFamily="34" charset="0"/>
                          <a:ea typeface="Calibri"/>
                          <a:cs typeface="Arial"/>
                        </a:rPr>
                        <a:t>Number of Quarter Targets</a:t>
                      </a:r>
                      <a:endParaRPr lang="en-ZA" sz="1600" b="1"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en-ZA"/>
                    </a:p>
                  </a:txBody>
                  <a:tcPr/>
                </a:tc>
                <a:tc gridSpan="2">
                  <a:txBody>
                    <a:bodyPr/>
                    <a:lstStyle/>
                    <a:p>
                      <a:pPr algn="ctr">
                        <a:lnSpc>
                          <a:spcPct val="107000"/>
                        </a:lnSpc>
                        <a:spcAft>
                          <a:spcPts val="0"/>
                        </a:spcAft>
                      </a:pPr>
                      <a:r>
                        <a:rPr lang="en-GB" sz="1600" b="1" dirty="0" smtClean="0">
                          <a:solidFill>
                            <a:schemeClr val="tx1"/>
                          </a:solidFill>
                          <a:latin typeface="Tw Cen MT" panose="020B0602020104020603" pitchFamily="34" charset="0"/>
                          <a:ea typeface="Calibri"/>
                          <a:cs typeface="Arial"/>
                        </a:rPr>
                        <a:t>Number of Targets Achieved</a:t>
                      </a:r>
                      <a:endParaRPr lang="en-ZA" sz="1600" b="1"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en-ZA"/>
                    </a:p>
                  </a:txBody>
                  <a:tcPr/>
                </a:tc>
                <a:tc gridSpan="2">
                  <a:txBody>
                    <a:bodyPr/>
                    <a:lstStyle/>
                    <a:p>
                      <a:pPr algn="ctr">
                        <a:lnSpc>
                          <a:spcPct val="107000"/>
                        </a:lnSpc>
                        <a:spcAft>
                          <a:spcPts val="0"/>
                        </a:spcAft>
                      </a:pPr>
                      <a:r>
                        <a:rPr lang="en-GB" sz="1600" b="1" dirty="0" smtClean="0">
                          <a:solidFill>
                            <a:schemeClr val="tx1"/>
                          </a:solidFill>
                          <a:latin typeface="Tw Cen MT" panose="020B0602020104020603" pitchFamily="34" charset="0"/>
                          <a:ea typeface="Calibri"/>
                          <a:cs typeface="Arial"/>
                        </a:rPr>
                        <a:t>Number of </a:t>
                      </a:r>
                      <a:endParaRPr lang="en-ZA" sz="1600" b="1" dirty="0" smtClean="0">
                        <a:solidFill>
                          <a:schemeClr val="tx1"/>
                        </a:solidFill>
                        <a:latin typeface="Tw Cen MT" panose="020B0602020104020603" pitchFamily="34" charset="0"/>
                        <a:ea typeface="Calibri"/>
                        <a:cs typeface="Times New Roman"/>
                      </a:endParaRPr>
                    </a:p>
                    <a:p>
                      <a:pPr algn="ctr">
                        <a:lnSpc>
                          <a:spcPct val="107000"/>
                        </a:lnSpc>
                        <a:spcAft>
                          <a:spcPts val="0"/>
                        </a:spcAft>
                      </a:pPr>
                      <a:r>
                        <a:rPr lang="en-GB" sz="1600" b="1" dirty="0" smtClean="0">
                          <a:solidFill>
                            <a:schemeClr val="tx1"/>
                          </a:solidFill>
                          <a:latin typeface="Tw Cen MT" panose="020B0602020104020603" pitchFamily="34" charset="0"/>
                          <a:ea typeface="Calibri"/>
                          <a:cs typeface="Arial"/>
                        </a:rPr>
                        <a:t>Targets not Achieved</a:t>
                      </a:r>
                      <a:endParaRPr lang="en-ZA" sz="1600" b="1"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en-ZA"/>
                    </a:p>
                  </a:txBody>
                  <a:tcPr/>
                </a:tc>
                <a:tc gridSpan="2">
                  <a:txBody>
                    <a:bodyPr/>
                    <a:lstStyle/>
                    <a:p>
                      <a:pPr algn="ctr">
                        <a:lnSpc>
                          <a:spcPct val="107000"/>
                        </a:lnSpc>
                        <a:spcAft>
                          <a:spcPts val="0"/>
                        </a:spcAft>
                      </a:pPr>
                      <a:r>
                        <a:rPr lang="en-GB" sz="1600" b="1" dirty="0" smtClean="0">
                          <a:solidFill>
                            <a:schemeClr val="tx1"/>
                          </a:solidFill>
                          <a:latin typeface="Tw Cen MT" panose="020B0602020104020603" pitchFamily="34" charset="0"/>
                          <a:ea typeface="Calibri"/>
                          <a:cs typeface="Arial"/>
                        </a:rPr>
                        <a:t>Percentage Achievement</a:t>
                      </a:r>
                      <a:endParaRPr lang="en-ZA" sz="1600" b="1"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en-ZA"/>
                    </a:p>
                  </a:txBody>
                  <a:tcPr/>
                </a:tc>
              </a:tr>
              <a:tr h="585387">
                <a:tc vMerge="1">
                  <a:txBody>
                    <a:bodyPr/>
                    <a:lstStyle/>
                    <a:p>
                      <a:pPr algn="ctr">
                        <a:lnSpc>
                          <a:spcPct val="107000"/>
                        </a:lnSpc>
                        <a:spcAft>
                          <a:spcPts val="0"/>
                        </a:spcAft>
                      </a:pPr>
                      <a:endParaRPr lang="en-ZA" sz="1600" b="1"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Aft>
                          <a:spcPts val="0"/>
                        </a:spcAft>
                      </a:pPr>
                      <a:r>
                        <a:rPr lang="en-ZA" sz="1600" b="1" dirty="0" smtClean="0">
                          <a:solidFill>
                            <a:schemeClr val="tx1"/>
                          </a:solidFill>
                          <a:latin typeface="Tw Cen MT" panose="020B0602020104020603" pitchFamily="34" charset="0"/>
                          <a:ea typeface="Calibri"/>
                          <a:cs typeface="Times New Roman"/>
                        </a:rPr>
                        <a:t>2</a:t>
                      </a:r>
                      <a:r>
                        <a:rPr lang="en-ZA" sz="1600" b="1" baseline="30000" dirty="0" smtClean="0">
                          <a:solidFill>
                            <a:schemeClr val="tx1"/>
                          </a:solidFill>
                          <a:latin typeface="Tw Cen MT" panose="020B0602020104020603" pitchFamily="34" charset="0"/>
                          <a:ea typeface="Calibri"/>
                          <a:cs typeface="Times New Roman"/>
                        </a:rPr>
                        <a:t>nd</a:t>
                      </a:r>
                      <a:r>
                        <a:rPr lang="en-ZA" sz="1600" b="1" dirty="0" smtClean="0">
                          <a:solidFill>
                            <a:schemeClr val="tx1"/>
                          </a:solidFill>
                          <a:latin typeface="Tw Cen MT" panose="020B0602020104020603" pitchFamily="34" charset="0"/>
                          <a:ea typeface="Calibri"/>
                          <a:cs typeface="Times New Roman"/>
                        </a:rPr>
                        <a:t> Quarter</a:t>
                      </a:r>
                      <a:endParaRPr lang="en-ZA" sz="1600" b="1"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07000"/>
                        </a:lnSpc>
                        <a:spcAft>
                          <a:spcPts val="0"/>
                        </a:spcAft>
                      </a:pPr>
                      <a:r>
                        <a:rPr lang="en-ZA" sz="1600" b="1" dirty="0" smtClean="0">
                          <a:solidFill>
                            <a:schemeClr val="tx1"/>
                          </a:solidFill>
                          <a:latin typeface="Tw Cen MT" panose="020B0602020104020603" pitchFamily="34" charset="0"/>
                          <a:ea typeface="Calibri"/>
                          <a:cs typeface="Times New Roman"/>
                        </a:rPr>
                        <a:t>3</a:t>
                      </a:r>
                      <a:r>
                        <a:rPr lang="en-ZA" sz="1600" b="1" baseline="30000" dirty="0" smtClean="0">
                          <a:solidFill>
                            <a:schemeClr val="tx1"/>
                          </a:solidFill>
                          <a:latin typeface="Tw Cen MT" panose="020B0602020104020603" pitchFamily="34" charset="0"/>
                          <a:ea typeface="Calibri"/>
                          <a:cs typeface="Times New Roman"/>
                        </a:rPr>
                        <a:t>rd</a:t>
                      </a:r>
                      <a:r>
                        <a:rPr lang="en-ZA" sz="1600" b="1" dirty="0" smtClean="0">
                          <a:solidFill>
                            <a:schemeClr val="tx1"/>
                          </a:solidFill>
                          <a:latin typeface="Tw Cen MT" panose="020B0602020104020603" pitchFamily="34" charset="0"/>
                          <a:ea typeface="Calibri"/>
                          <a:cs typeface="Times New Roman"/>
                        </a:rPr>
                        <a:t> Quarter </a:t>
                      </a:r>
                      <a:endParaRPr lang="en-ZA" sz="1600" b="1"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07000"/>
                        </a:lnSpc>
                        <a:spcAft>
                          <a:spcPts val="0"/>
                        </a:spcAft>
                      </a:pPr>
                      <a:r>
                        <a:rPr lang="en-ZA" sz="1600" b="1" dirty="0" smtClean="0">
                          <a:solidFill>
                            <a:schemeClr val="tx1"/>
                          </a:solidFill>
                          <a:latin typeface="Tw Cen MT" panose="020B0602020104020603" pitchFamily="34" charset="0"/>
                          <a:ea typeface="Calibri"/>
                          <a:cs typeface="Times New Roman"/>
                        </a:rPr>
                        <a:t>2</a:t>
                      </a:r>
                      <a:r>
                        <a:rPr lang="en-ZA" sz="1600" b="1" baseline="30000" dirty="0" smtClean="0">
                          <a:solidFill>
                            <a:schemeClr val="tx1"/>
                          </a:solidFill>
                          <a:latin typeface="Tw Cen MT" panose="020B0602020104020603" pitchFamily="34" charset="0"/>
                          <a:ea typeface="Calibri"/>
                          <a:cs typeface="Times New Roman"/>
                        </a:rPr>
                        <a:t>nd</a:t>
                      </a:r>
                      <a:r>
                        <a:rPr lang="en-ZA" sz="1600" b="1" dirty="0" smtClean="0">
                          <a:solidFill>
                            <a:schemeClr val="tx1"/>
                          </a:solidFill>
                          <a:latin typeface="Tw Cen MT" panose="020B0602020104020603" pitchFamily="34" charset="0"/>
                          <a:ea typeface="Calibri"/>
                          <a:cs typeface="Times New Roman"/>
                        </a:rPr>
                        <a:t> Quarter</a:t>
                      </a:r>
                      <a:endParaRPr lang="en-ZA" sz="1600" b="1"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07000"/>
                        </a:lnSpc>
                        <a:spcAft>
                          <a:spcPts val="0"/>
                        </a:spcAft>
                      </a:pPr>
                      <a:r>
                        <a:rPr lang="en-ZA" sz="1600" b="1" dirty="0" smtClean="0">
                          <a:solidFill>
                            <a:schemeClr val="tx1"/>
                          </a:solidFill>
                          <a:latin typeface="Tw Cen MT" panose="020B0602020104020603" pitchFamily="34" charset="0"/>
                          <a:ea typeface="Calibri"/>
                          <a:cs typeface="Times New Roman"/>
                        </a:rPr>
                        <a:t>3</a:t>
                      </a:r>
                      <a:r>
                        <a:rPr lang="en-ZA" sz="1600" b="1" baseline="30000" dirty="0" smtClean="0">
                          <a:solidFill>
                            <a:schemeClr val="tx1"/>
                          </a:solidFill>
                          <a:latin typeface="Tw Cen MT" panose="020B0602020104020603" pitchFamily="34" charset="0"/>
                          <a:ea typeface="Calibri"/>
                          <a:cs typeface="Times New Roman"/>
                        </a:rPr>
                        <a:t>rd</a:t>
                      </a:r>
                      <a:r>
                        <a:rPr lang="en-ZA" sz="1600" b="1" dirty="0" smtClean="0">
                          <a:solidFill>
                            <a:schemeClr val="tx1"/>
                          </a:solidFill>
                          <a:latin typeface="Tw Cen MT" panose="020B0602020104020603" pitchFamily="34" charset="0"/>
                          <a:ea typeface="Calibri"/>
                          <a:cs typeface="Times New Roman"/>
                        </a:rPr>
                        <a:t> Quarter </a:t>
                      </a:r>
                      <a:endParaRPr lang="en-ZA" sz="1600" b="1"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07000"/>
                        </a:lnSpc>
                        <a:spcAft>
                          <a:spcPts val="0"/>
                        </a:spcAft>
                      </a:pPr>
                      <a:r>
                        <a:rPr lang="en-ZA" sz="1600" b="1" dirty="0" smtClean="0">
                          <a:solidFill>
                            <a:schemeClr val="tx1"/>
                          </a:solidFill>
                          <a:latin typeface="Tw Cen MT" panose="020B0602020104020603" pitchFamily="34" charset="0"/>
                          <a:ea typeface="Calibri"/>
                          <a:cs typeface="Times New Roman"/>
                        </a:rPr>
                        <a:t>2</a:t>
                      </a:r>
                      <a:r>
                        <a:rPr lang="en-ZA" sz="1600" b="1" baseline="30000" dirty="0" smtClean="0">
                          <a:solidFill>
                            <a:schemeClr val="tx1"/>
                          </a:solidFill>
                          <a:latin typeface="Tw Cen MT" panose="020B0602020104020603" pitchFamily="34" charset="0"/>
                          <a:ea typeface="Calibri"/>
                          <a:cs typeface="Times New Roman"/>
                        </a:rPr>
                        <a:t>nd</a:t>
                      </a:r>
                      <a:r>
                        <a:rPr lang="en-ZA" sz="1600" b="1" dirty="0" smtClean="0">
                          <a:solidFill>
                            <a:schemeClr val="tx1"/>
                          </a:solidFill>
                          <a:latin typeface="Tw Cen MT" panose="020B0602020104020603" pitchFamily="34" charset="0"/>
                          <a:ea typeface="Calibri"/>
                          <a:cs typeface="Times New Roman"/>
                        </a:rPr>
                        <a:t> Quarter </a:t>
                      </a:r>
                      <a:endParaRPr lang="en-ZA" sz="1600" b="1"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07000"/>
                        </a:lnSpc>
                        <a:spcAft>
                          <a:spcPts val="0"/>
                        </a:spcAft>
                      </a:pPr>
                      <a:r>
                        <a:rPr lang="en-ZA" sz="1600" b="1" dirty="0" smtClean="0">
                          <a:solidFill>
                            <a:schemeClr val="tx1"/>
                          </a:solidFill>
                          <a:latin typeface="Tw Cen MT" panose="020B0602020104020603" pitchFamily="34" charset="0"/>
                          <a:ea typeface="Calibri"/>
                          <a:cs typeface="Times New Roman"/>
                        </a:rPr>
                        <a:t>3</a:t>
                      </a:r>
                      <a:r>
                        <a:rPr lang="en-ZA" sz="1600" b="1" baseline="30000" dirty="0" smtClean="0">
                          <a:solidFill>
                            <a:schemeClr val="tx1"/>
                          </a:solidFill>
                          <a:latin typeface="Tw Cen MT" panose="020B0602020104020603" pitchFamily="34" charset="0"/>
                          <a:ea typeface="Calibri"/>
                          <a:cs typeface="Times New Roman"/>
                        </a:rPr>
                        <a:t>rd</a:t>
                      </a:r>
                      <a:r>
                        <a:rPr lang="en-ZA" sz="1600" b="1" dirty="0" smtClean="0">
                          <a:solidFill>
                            <a:schemeClr val="tx1"/>
                          </a:solidFill>
                          <a:latin typeface="Tw Cen MT" panose="020B0602020104020603" pitchFamily="34" charset="0"/>
                          <a:ea typeface="Calibri"/>
                          <a:cs typeface="Times New Roman"/>
                        </a:rPr>
                        <a:t> Quarter </a:t>
                      </a:r>
                      <a:endParaRPr lang="en-ZA" sz="1600" b="1"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07000"/>
                        </a:lnSpc>
                        <a:spcAft>
                          <a:spcPts val="0"/>
                        </a:spcAft>
                      </a:pPr>
                      <a:r>
                        <a:rPr lang="en-ZA" sz="1600" b="1" dirty="0" smtClean="0">
                          <a:solidFill>
                            <a:schemeClr val="tx1"/>
                          </a:solidFill>
                          <a:latin typeface="Tw Cen MT" panose="020B0602020104020603" pitchFamily="34" charset="0"/>
                          <a:ea typeface="Calibri"/>
                          <a:cs typeface="Times New Roman"/>
                        </a:rPr>
                        <a:t>2</a:t>
                      </a:r>
                      <a:r>
                        <a:rPr lang="en-ZA" sz="1600" b="1" baseline="30000" dirty="0" smtClean="0">
                          <a:solidFill>
                            <a:schemeClr val="tx1"/>
                          </a:solidFill>
                          <a:latin typeface="Tw Cen MT" panose="020B0602020104020603" pitchFamily="34" charset="0"/>
                          <a:ea typeface="Calibri"/>
                          <a:cs typeface="Times New Roman"/>
                        </a:rPr>
                        <a:t>nd</a:t>
                      </a:r>
                      <a:r>
                        <a:rPr lang="en-ZA" sz="1600" b="1" dirty="0" smtClean="0">
                          <a:solidFill>
                            <a:schemeClr val="tx1"/>
                          </a:solidFill>
                          <a:latin typeface="Tw Cen MT" panose="020B0602020104020603" pitchFamily="34" charset="0"/>
                          <a:ea typeface="Calibri"/>
                          <a:cs typeface="Times New Roman"/>
                        </a:rPr>
                        <a:t> Quarter </a:t>
                      </a:r>
                      <a:endParaRPr lang="en-ZA" sz="1600" b="1"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07000"/>
                        </a:lnSpc>
                        <a:spcAft>
                          <a:spcPts val="0"/>
                        </a:spcAft>
                      </a:pPr>
                      <a:r>
                        <a:rPr lang="en-ZA" sz="1600" b="1" dirty="0" smtClean="0">
                          <a:solidFill>
                            <a:schemeClr val="tx1"/>
                          </a:solidFill>
                          <a:latin typeface="Tw Cen MT" panose="020B0602020104020603" pitchFamily="34" charset="0"/>
                          <a:ea typeface="Calibri"/>
                          <a:cs typeface="Times New Roman"/>
                        </a:rPr>
                        <a:t>3</a:t>
                      </a:r>
                      <a:r>
                        <a:rPr lang="en-ZA" sz="1600" b="1" baseline="30000" dirty="0" smtClean="0">
                          <a:solidFill>
                            <a:schemeClr val="tx1"/>
                          </a:solidFill>
                          <a:latin typeface="Tw Cen MT" panose="020B0602020104020603" pitchFamily="34" charset="0"/>
                          <a:ea typeface="Calibri"/>
                          <a:cs typeface="Times New Roman"/>
                        </a:rPr>
                        <a:t>rd</a:t>
                      </a:r>
                      <a:r>
                        <a:rPr lang="en-ZA" sz="1600" b="1" dirty="0" smtClean="0">
                          <a:solidFill>
                            <a:schemeClr val="tx1"/>
                          </a:solidFill>
                          <a:latin typeface="Tw Cen MT" panose="020B0602020104020603" pitchFamily="34" charset="0"/>
                          <a:ea typeface="Calibri"/>
                          <a:cs typeface="Times New Roman"/>
                        </a:rPr>
                        <a:t> Quarter </a:t>
                      </a:r>
                      <a:endParaRPr lang="en-ZA" sz="1600" b="1"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414346">
                <a:tc>
                  <a:txBody>
                    <a:bodyPr/>
                    <a:lstStyle/>
                    <a:p>
                      <a:pPr>
                        <a:lnSpc>
                          <a:spcPct val="107000"/>
                        </a:lnSpc>
                        <a:spcAft>
                          <a:spcPts val="0"/>
                        </a:spcAft>
                      </a:pPr>
                      <a:r>
                        <a:rPr lang="en-GB" sz="1600" b="0" dirty="0">
                          <a:solidFill>
                            <a:schemeClr val="tx1"/>
                          </a:solidFill>
                          <a:latin typeface="Tw Cen MT" panose="020B0602020104020603" pitchFamily="34" charset="0"/>
                          <a:ea typeface="Calibri"/>
                          <a:cs typeface="Arial"/>
                        </a:rPr>
                        <a:t>Administration</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Aft>
                          <a:spcPts val="800"/>
                        </a:spcAft>
                      </a:pPr>
                      <a:r>
                        <a:rPr lang="en-ZA" sz="1600" b="0" dirty="0" smtClean="0">
                          <a:solidFill>
                            <a:schemeClr val="tx1"/>
                          </a:solidFill>
                          <a:latin typeface="Tw Cen MT" panose="020B0602020104020603" pitchFamily="34" charset="0"/>
                          <a:ea typeface="Calibri"/>
                          <a:cs typeface="Times New Roman"/>
                        </a:rPr>
                        <a:t>8</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r>
                        <a:rPr lang="en-ZA" sz="1600" b="0" dirty="0" smtClean="0">
                          <a:solidFill>
                            <a:schemeClr val="tx1"/>
                          </a:solidFill>
                          <a:latin typeface="Tw Cen MT" panose="020B0602020104020603" pitchFamily="34" charset="0"/>
                          <a:ea typeface="Calibri"/>
                          <a:cs typeface="Times New Roman"/>
                        </a:rPr>
                        <a:t>8</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r>
                        <a:rPr lang="en-ZA" sz="1600" b="0" dirty="0" smtClean="0">
                          <a:solidFill>
                            <a:schemeClr val="tx1"/>
                          </a:solidFill>
                          <a:latin typeface="Tw Cen MT" panose="020B0602020104020603" pitchFamily="34" charset="0"/>
                          <a:ea typeface="Calibri"/>
                          <a:cs typeface="Times New Roman"/>
                        </a:rPr>
                        <a:t>8</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800"/>
                        </a:spcAft>
                      </a:pPr>
                      <a:r>
                        <a:rPr lang="en-ZA" sz="1600" b="0" dirty="0" smtClean="0">
                          <a:solidFill>
                            <a:schemeClr val="tx1"/>
                          </a:solidFill>
                          <a:latin typeface="Tw Cen MT" panose="020B0602020104020603" pitchFamily="34" charset="0"/>
                          <a:ea typeface="Calibri"/>
                          <a:cs typeface="Times New Roman"/>
                        </a:rPr>
                        <a:t>7</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800"/>
                        </a:spcAft>
                      </a:pPr>
                      <a:r>
                        <a:rPr lang="en-ZA" sz="1600" b="0" dirty="0" smtClean="0">
                          <a:solidFill>
                            <a:schemeClr val="bg1"/>
                          </a:solidFill>
                          <a:latin typeface="Tw Cen MT" panose="020B0602020104020603" pitchFamily="34" charset="0"/>
                          <a:ea typeface="Calibri"/>
                          <a:cs typeface="Times New Roman"/>
                        </a:rPr>
                        <a:t>0</a:t>
                      </a:r>
                      <a:endParaRPr lang="en-ZA" sz="1600" b="0" dirty="0">
                        <a:solidFill>
                          <a:schemeClr val="bg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07000"/>
                        </a:lnSpc>
                        <a:spcAft>
                          <a:spcPts val="800"/>
                        </a:spcAft>
                      </a:pPr>
                      <a:r>
                        <a:rPr lang="en-ZA" sz="1600" b="0" dirty="0" smtClean="0">
                          <a:solidFill>
                            <a:schemeClr val="bg1"/>
                          </a:solidFill>
                          <a:latin typeface="Tw Cen MT" panose="020B0602020104020603" pitchFamily="34" charset="0"/>
                          <a:ea typeface="Calibri"/>
                          <a:cs typeface="Times New Roman"/>
                        </a:rPr>
                        <a:t>1</a:t>
                      </a:r>
                      <a:endParaRPr lang="en-ZA" sz="1600" b="0" dirty="0">
                        <a:solidFill>
                          <a:schemeClr val="bg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07000"/>
                        </a:lnSpc>
                        <a:spcAft>
                          <a:spcPts val="800"/>
                        </a:spcAft>
                      </a:pPr>
                      <a:r>
                        <a:rPr lang="en-ZA" sz="1600" b="0" dirty="0" smtClean="0">
                          <a:solidFill>
                            <a:schemeClr val="tx1"/>
                          </a:solidFill>
                          <a:latin typeface="Tw Cen MT" panose="020B0602020104020603" pitchFamily="34" charset="0"/>
                          <a:ea typeface="Calibri"/>
                          <a:cs typeface="Times New Roman"/>
                        </a:rPr>
                        <a:t>100%</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r>
                        <a:rPr lang="en-ZA" sz="1600" b="0" dirty="0" smtClean="0">
                          <a:solidFill>
                            <a:schemeClr val="tx1"/>
                          </a:solidFill>
                          <a:latin typeface="Tw Cen MT" panose="020B0602020104020603" pitchFamily="34" charset="0"/>
                          <a:ea typeface="Calibri"/>
                          <a:cs typeface="Times New Roman"/>
                        </a:rPr>
                        <a:t>88%</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498848">
                <a:tc>
                  <a:txBody>
                    <a:bodyPr/>
                    <a:lstStyle/>
                    <a:p>
                      <a:pPr>
                        <a:lnSpc>
                          <a:spcPct val="107000"/>
                        </a:lnSpc>
                        <a:spcAft>
                          <a:spcPts val="0"/>
                        </a:spcAft>
                      </a:pPr>
                      <a:r>
                        <a:rPr lang="en-GB" sz="1600" b="0" dirty="0">
                          <a:solidFill>
                            <a:schemeClr val="tx1"/>
                          </a:solidFill>
                          <a:latin typeface="Tw Cen MT" panose="020B0602020104020603" pitchFamily="34" charset="0"/>
                          <a:ea typeface="Calibri"/>
                          <a:cs typeface="Arial"/>
                        </a:rPr>
                        <a:t>Policy, Research and Analysis</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Aft>
                          <a:spcPts val="800"/>
                        </a:spcAft>
                      </a:pPr>
                      <a:r>
                        <a:rPr lang="en-ZA" sz="1600" b="0" dirty="0" smtClean="0">
                          <a:solidFill>
                            <a:schemeClr val="tx1"/>
                          </a:solidFill>
                          <a:latin typeface="Tw Cen MT" panose="020B0602020104020603" pitchFamily="34" charset="0"/>
                          <a:ea typeface="Calibri"/>
                          <a:cs typeface="Times New Roman"/>
                        </a:rPr>
                        <a:t>7</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r>
                        <a:rPr lang="en-ZA" sz="1600" b="0" dirty="0" smtClean="0">
                          <a:solidFill>
                            <a:schemeClr val="tx1"/>
                          </a:solidFill>
                          <a:latin typeface="Tw Cen MT" panose="020B0602020104020603" pitchFamily="34" charset="0"/>
                          <a:ea typeface="Calibri"/>
                          <a:cs typeface="Times New Roman"/>
                        </a:rPr>
                        <a:t>8</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r>
                        <a:rPr lang="en-ZA" sz="1600" b="0" dirty="0" smtClean="0">
                          <a:solidFill>
                            <a:schemeClr val="tx1"/>
                          </a:solidFill>
                          <a:latin typeface="Tw Cen MT" panose="020B0602020104020603" pitchFamily="34" charset="0"/>
                          <a:ea typeface="Calibri"/>
                          <a:cs typeface="Times New Roman"/>
                        </a:rPr>
                        <a:t>5</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800"/>
                        </a:spcAft>
                      </a:pPr>
                      <a:r>
                        <a:rPr lang="en-ZA" sz="1600" b="0" dirty="0" smtClean="0">
                          <a:solidFill>
                            <a:schemeClr val="tx1"/>
                          </a:solidFill>
                          <a:latin typeface="Tw Cen MT" panose="020B0602020104020603" pitchFamily="34" charset="0"/>
                          <a:ea typeface="Calibri"/>
                          <a:cs typeface="Times New Roman"/>
                        </a:rPr>
                        <a:t>8</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800"/>
                        </a:spcAft>
                      </a:pPr>
                      <a:r>
                        <a:rPr lang="en-ZA" sz="1600" b="0" dirty="0" smtClean="0">
                          <a:solidFill>
                            <a:schemeClr val="bg1"/>
                          </a:solidFill>
                          <a:latin typeface="Tw Cen MT" panose="020B0602020104020603" pitchFamily="34" charset="0"/>
                          <a:ea typeface="Calibri"/>
                          <a:cs typeface="Times New Roman"/>
                        </a:rPr>
                        <a:t>2</a:t>
                      </a:r>
                      <a:endParaRPr lang="en-ZA" sz="1600" b="0" dirty="0">
                        <a:solidFill>
                          <a:schemeClr val="bg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07000"/>
                        </a:lnSpc>
                        <a:spcAft>
                          <a:spcPts val="800"/>
                        </a:spcAft>
                      </a:pPr>
                      <a:r>
                        <a:rPr lang="en-ZA" sz="1600" b="0" dirty="0" smtClean="0">
                          <a:solidFill>
                            <a:schemeClr val="bg1"/>
                          </a:solidFill>
                          <a:latin typeface="Tw Cen MT" panose="020B0602020104020603" pitchFamily="34" charset="0"/>
                          <a:ea typeface="Calibri"/>
                          <a:cs typeface="Times New Roman"/>
                        </a:rPr>
                        <a:t>0</a:t>
                      </a:r>
                      <a:endParaRPr lang="en-ZA" sz="1600" b="0" dirty="0">
                        <a:solidFill>
                          <a:schemeClr val="bg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07000"/>
                        </a:lnSpc>
                        <a:spcAft>
                          <a:spcPts val="800"/>
                        </a:spcAft>
                      </a:pPr>
                      <a:r>
                        <a:rPr lang="en-ZA" sz="1600" b="0" dirty="0" smtClean="0">
                          <a:solidFill>
                            <a:schemeClr val="tx1"/>
                          </a:solidFill>
                          <a:latin typeface="Tw Cen MT" panose="020B0602020104020603" pitchFamily="34" charset="0"/>
                          <a:ea typeface="Calibri"/>
                          <a:cs typeface="Times New Roman"/>
                        </a:rPr>
                        <a:t>71%</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r>
                        <a:rPr lang="en-ZA" sz="1600" b="0" dirty="0" smtClean="0">
                          <a:solidFill>
                            <a:schemeClr val="tx1"/>
                          </a:solidFill>
                          <a:latin typeface="Tw Cen MT" panose="020B0602020104020603" pitchFamily="34" charset="0"/>
                          <a:ea typeface="Calibri"/>
                          <a:cs typeface="Times New Roman"/>
                        </a:rPr>
                        <a:t>100%</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42695">
                <a:tc>
                  <a:txBody>
                    <a:bodyPr/>
                    <a:lstStyle/>
                    <a:p>
                      <a:pPr>
                        <a:lnSpc>
                          <a:spcPct val="107000"/>
                        </a:lnSpc>
                        <a:spcAft>
                          <a:spcPts val="0"/>
                        </a:spcAft>
                      </a:pPr>
                      <a:r>
                        <a:rPr lang="en-GB" sz="1600" b="0" dirty="0">
                          <a:solidFill>
                            <a:schemeClr val="tx1"/>
                          </a:solidFill>
                          <a:latin typeface="Tw Cen MT" panose="020B0602020104020603" pitchFamily="34" charset="0"/>
                          <a:ea typeface="Calibri"/>
                          <a:cs typeface="Arial"/>
                        </a:rPr>
                        <a:t>Labour Relations and </a:t>
                      </a:r>
                      <a:r>
                        <a:rPr lang="en-GB" sz="1600" b="0" dirty="0" smtClean="0">
                          <a:solidFill>
                            <a:schemeClr val="tx1"/>
                          </a:solidFill>
                          <a:latin typeface="Tw Cen MT" panose="020B0602020104020603" pitchFamily="34" charset="0"/>
                          <a:ea typeface="Calibri"/>
                          <a:cs typeface="Arial"/>
                        </a:rPr>
                        <a:t>Human</a:t>
                      </a:r>
                      <a:r>
                        <a:rPr lang="en-GB" sz="1600" b="0" baseline="0" dirty="0" smtClean="0">
                          <a:solidFill>
                            <a:schemeClr val="tx1"/>
                          </a:solidFill>
                          <a:latin typeface="Tw Cen MT" panose="020B0602020104020603" pitchFamily="34" charset="0"/>
                          <a:ea typeface="Calibri"/>
                          <a:cs typeface="Arial"/>
                        </a:rPr>
                        <a:t> Resource Management</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Aft>
                          <a:spcPts val="800"/>
                        </a:spcAft>
                      </a:pPr>
                      <a:r>
                        <a:rPr lang="en-ZA" sz="1600" b="0" dirty="0" smtClean="0">
                          <a:solidFill>
                            <a:schemeClr val="tx1"/>
                          </a:solidFill>
                          <a:latin typeface="Tw Cen MT" panose="020B0602020104020603" pitchFamily="34" charset="0"/>
                          <a:ea typeface="Calibri"/>
                          <a:cs typeface="Times New Roman"/>
                        </a:rPr>
                        <a:t>8</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r>
                        <a:rPr lang="en-ZA" sz="1600" b="0" dirty="0" smtClean="0">
                          <a:solidFill>
                            <a:schemeClr val="tx1"/>
                          </a:solidFill>
                          <a:latin typeface="Tw Cen MT" panose="020B0602020104020603" pitchFamily="34" charset="0"/>
                          <a:ea typeface="Calibri"/>
                          <a:cs typeface="Times New Roman"/>
                        </a:rPr>
                        <a:t>6</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r>
                        <a:rPr lang="en-ZA" sz="1600" b="0" dirty="0" smtClean="0">
                          <a:solidFill>
                            <a:schemeClr val="tx1"/>
                          </a:solidFill>
                          <a:latin typeface="Tw Cen MT" panose="020B0602020104020603" pitchFamily="34" charset="0"/>
                          <a:ea typeface="Calibri"/>
                          <a:cs typeface="Times New Roman"/>
                        </a:rPr>
                        <a:t>6</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800"/>
                        </a:spcAft>
                      </a:pPr>
                      <a:r>
                        <a:rPr lang="en-ZA" sz="1600" b="0" dirty="0" smtClean="0">
                          <a:solidFill>
                            <a:schemeClr val="tx1"/>
                          </a:solidFill>
                          <a:latin typeface="Tw Cen MT" panose="020B0602020104020603" pitchFamily="34" charset="0"/>
                          <a:ea typeface="Calibri"/>
                          <a:cs typeface="Times New Roman"/>
                        </a:rPr>
                        <a:t>5</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800"/>
                        </a:spcAft>
                      </a:pPr>
                      <a:r>
                        <a:rPr lang="en-ZA" sz="1600" b="0" dirty="0" smtClean="0">
                          <a:solidFill>
                            <a:schemeClr val="bg1"/>
                          </a:solidFill>
                          <a:latin typeface="Tw Cen MT" panose="020B0602020104020603" pitchFamily="34" charset="0"/>
                          <a:ea typeface="Calibri"/>
                          <a:cs typeface="Times New Roman"/>
                        </a:rPr>
                        <a:t>2</a:t>
                      </a:r>
                      <a:endParaRPr lang="en-ZA" sz="1600" b="0" dirty="0">
                        <a:solidFill>
                          <a:schemeClr val="bg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07000"/>
                        </a:lnSpc>
                        <a:spcAft>
                          <a:spcPts val="800"/>
                        </a:spcAft>
                      </a:pPr>
                      <a:r>
                        <a:rPr lang="en-ZA" sz="1600" b="0" dirty="0" smtClean="0">
                          <a:solidFill>
                            <a:schemeClr val="bg1"/>
                          </a:solidFill>
                          <a:latin typeface="Tw Cen MT" panose="020B0602020104020603" pitchFamily="34" charset="0"/>
                          <a:ea typeface="Calibri"/>
                          <a:cs typeface="Times New Roman"/>
                        </a:rPr>
                        <a:t>1</a:t>
                      </a:r>
                      <a:endParaRPr lang="en-ZA" sz="1600" b="0" dirty="0">
                        <a:solidFill>
                          <a:schemeClr val="bg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07000"/>
                        </a:lnSpc>
                        <a:spcAft>
                          <a:spcPts val="800"/>
                        </a:spcAft>
                      </a:pPr>
                      <a:r>
                        <a:rPr lang="en-ZA" sz="1600" b="0" dirty="0" smtClean="0">
                          <a:solidFill>
                            <a:schemeClr val="tx1"/>
                          </a:solidFill>
                          <a:latin typeface="Tw Cen MT" panose="020B0602020104020603" pitchFamily="34" charset="0"/>
                          <a:ea typeface="Calibri"/>
                          <a:cs typeface="Times New Roman"/>
                        </a:rPr>
                        <a:t>75%</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r>
                        <a:rPr lang="en-ZA" sz="1600" b="0" dirty="0" smtClean="0">
                          <a:solidFill>
                            <a:schemeClr val="tx1"/>
                          </a:solidFill>
                          <a:latin typeface="Tw Cen MT" panose="020B0602020104020603" pitchFamily="34" charset="0"/>
                          <a:ea typeface="Calibri"/>
                          <a:cs typeface="Times New Roman"/>
                        </a:rPr>
                        <a:t>83%</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33400">
                <a:tc>
                  <a:txBody>
                    <a:bodyPr/>
                    <a:lstStyle/>
                    <a:p>
                      <a:pPr>
                        <a:lnSpc>
                          <a:spcPct val="107000"/>
                        </a:lnSpc>
                        <a:spcAft>
                          <a:spcPts val="0"/>
                        </a:spcAft>
                      </a:pPr>
                      <a:r>
                        <a:rPr lang="en-ZA" sz="1600" b="0" dirty="0">
                          <a:solidFill>
                            <a:schemeClr val="tx1"/>
                          </a:solidFill>
                          <a:latin typeface="Tw Cen MT" panose="020B0602020104020603" pitchFamily="34" charset="0"/>
                          <a:ea typeface="Calibri"/>
                          <a:cs typeface="Calibri"/>
                        </a:rPr>
                        <a:t>Government’s Chief Information Officer</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Aft>
                          <a:spcPts val="800"/>
                        </a:spcAft>
                      </a:pPr>
                      <a:r>
                        <a:rPr lang="en-ZA" sz="1600" b="0" dirty="0" smtClean="0">
                          <a:solidFill>
                            <a:schemeClr val="tx1"/>
                          </a:solidFill>
                          <a:latin typeface="Tw Cen MT" panose="020B0602020104020603" pitchFamily="34" charset="0"/>
                          <a:ea typeface="Calibri"/>
                          <a:cs typeface="Times New Roman"/>
                        </a:rPr>
                        <a:t>4</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r>
                        <a:rPr lang="en-ZA" sz="1600" b="0" dirty="0" smtClean="0">
                          <a:solidFill>
                            <a:schemeClr val="tx1"/>
                          </a:solidFill>
                          <a:latin typeface="Tw Cen MT" panose="020B0602020104020603" pitchFamily="34" charset="0"/>
                          <a:ea typeface="Calibri"/>
                          <a:cs typeface="Times New Roman"/>
                        </a:rPr>
                        <a:t>4</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r>
                        <a:rPr lang="en-ZA" sz="1600" b="0" dirty="0" smtClean="0">
                          <a:solidFill>
                            <a:schemeClr val="tx1"/>
                          </a:solidFill>
                          <a:latin typeface="Tw Cen MT" panose="020B0602020104020603" pitchFamily="34" charset="0"/>
                          <a:ea typeface="Calibri"/>
                          <a:cs typeface="Times New Roman"/>
                        </a:rPr>
                        <a:t>4</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800"/>
                        </a:spcAft>
                      </a:pPr>
                      <a:r>
                        <a:rPr lang="en-ZA" sz="1600" b="0" dirty="0" smtClean="0">
                          <a:solidFill>
                            <a:schemeClr val="tx1"/>
                          </a:solidFill>
                          <a:latin typeface="Tw Cen MT" panose="020B0602020104020603" pitchFamily="34" charset="0"/>
                          <a:ea typeface="Calibri"/>
                          <a:cs typeface="Times New Roman"/>
                        </a:rPr>
                        <a:t>4</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800"/>
                        </a:spcAft>
                      </a:pPr>
                      <a:r>
                        <a:rPr lang="en-ZA" sz="1600" b="0" dirty="0" smtClean="0">
                          <a:solidFill>
                            <a:schemeClr val="bg1"/>
                          </a:solidFill>
                          <a:latin typeface="Tw Cen MT" panose="020B0602020104020603" pitchFamily="34" charset="0"/>
                          <a:ea typeface="Calibri"/>
                          <a:cs typeface="Times New Roman"/>
                        </a:rPr>
                        <a:t>0</a:t>
                      </a:r>
                      <a:endParaRPr lang="en-ZA" sz="1600" b="0" dirty="0">
                        <a:solidFill>
                          <a:schemeClr val="bg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07000"/>
                        </a:lnSpc>
                        <a:spcAft>
                          <a:spcPts val="800"/>
                        </a:spcAft>
                      </a:pPr>
                      <a:r>
                        <a:rPr lang="en-ZA" sz="1600" b="0" dirty="0" smtClean="0">
                          <a:solidFill>
                            <a:schemeClr val="bg1"/>
                          </a:solidFill>
                          <a:latin typeface="Tw Cen MT" panose="020B0602020104020603" pitchFamily="34" charset="0"/>
                          <a:ea typeface="Calibri"/>
                          <a:cs typeface="Times New Roman"/>
                        </a:rPr>
                        <a:t>0</a:t>
                      </a:r>
                      <a:endParaRPr lang="en-ZA" sz="1600" b="0" dirty="0">
                        <a:solidFill>
                          <a:schemeClr val="bg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07000"/>
                        </a:lnSpc>
                        <a:spcAft>
                          <a:spcPts val="800"/>
                        </a:spcAft>
                      </a:pPr>
                      <a:r>
                        <a:rPr lang="en-ZA" sz="1600" b="0" dirty="0" smtClean="0">
                          <a:solidFill>
                            <a:schemeClr val="tx1"/>
                          </a:solidFill>
                          <a:latin typeface="Tw Cen MT" panose="020B0602020104020603" pitchFamily="34" charset="0"/>
                          <a:ea typeface="Calibri"/>
                          <a:cs typeface="Times New Roman"/>
                        </a:rPr>
                        <a:t>100%</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r>
                        <a:rPr lang="en-ZA" sz="1600" b="0" dirty="0" smtClean="0">
                          <a:solidFill>
                            <a:schemeClr val="tx1"/>
                          </a:solidFill>
                          <a:latin typeface="Tw Cen MT" panose="020B0602020104020603" pitchFamily="34" charset="0"/>
                          <a:ea typeface="Calibri"/>
                          <a:cs typeface="Times New Roman"/>
                        </a:rPr>
                        <a:t>100%</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498848">
                <a:tc>
                  <a:txBody>
                    <a:bodyPr/>
                    <a:lstStyle/>
                    <a:p>
                      <a:pPr>
                        <a:lnSpc>
                          <a:spcPct val="107000"/>
                        </a:lnSpc>
                        <a:spcAft>
                          <a:spcPts val="0"/>
                        </a:spcAft>
                      </a:pPr>
                      <a:r>
                        <a:rPr lang="en-ZA" sz="1600" b="0" dirty="0">
                          <a:solidFill>
                            <a:schemeClr val="tx1"/>
                          </a:solidFill>
                          <a:latin typeface="Tw Cen MT" panose="020B0602020104020603" pitchFamily="34" charset="0"/>
                          <a:ea typeface="Calibri"/>
                          <a:cs typeface="Calibri"/>
                        </a:rPr>
                        <a:t>Service Delivery Support</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Aft>
                          <a:spcPts val="800"/>
                        </a:spcAft>
                      </a:pPr>
                      <a:r>
                        <a:rPr lang="en-ZA" sz="1600" b="0" dirty="0" smtClean="0">
                          <a:solidFill>
                            <a:schemeClr val="tx1"/>
                          </a:solidFill>
                          <a:latin typeface="Tw Cen MT" panose="020B0602020104020603" pitchFamily="34" charset="0"/>
                          <a:ea typeface="Calibri"/>
                          <a:cs typeface="Times New Roman"/>
                        </a:rPr>
                        <a:t>5</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r>
                        <a:rPr lang="en-ZA" sz="1600" b="0" dirty="0" smtClean="0">
                          <a:solidFill>
                            <a:schemeClr val="tx1"/>
                          </a:solidFill>
                          <a:latin typeface="Tw Cen MT" panose="020B0602020104020603" pitchFamily="34" charset="0"/>
                          <a:ea typeface="Calibri"/>
                          <a:cs typeface="Times New Roman"/>
                        </a:rPr>
                        <a:t>5</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r>
                        <a:rPr lang="en-ZA" sz="1600" b="0" dirty="0" smtClean="0">
                          <a:solidFill>
                            <a:schemeClr val="tx1"/>
                          </a:solidFill>
                          <a:latin typeface="Tw Cen MT" panose="020B0602020104020603" pitchFamily="34" charset="0"/>
                          <a:ea typeface="Calibri"/>
                          <a:cs typeface="Times New Roman"/>
                        </a:rPr>
                        <a:t>5</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800"/>
                        </a:spcAft>
                      </a:pPr>
                      <a:r>
                        <a:rPr lang="en-ZA" sz="1600" b="0" dirty="0" smtClean="0">
                          <a:solidFill>
                            <a:schemeClr val="tx1"/>
                          </a:solidFill>
                          <a:latin typeface="Tw Cen MT" panose="020B0602020104020603" pitchFamily="34" charset="0"/>
                          <a:ea typeface="Calibri"/>
                          <a:cs typeface="Times New Roman"/>
                        </a:rPr>
                        <a:t>5</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800"/>
                        </a:spcAft>
                      </a:pPr>
                      <a:r>
                        <a:rPr lang="en-ZA" sz="1600" b="0" dirty="0" smtClean="0">
                          <a:solidFill>
                            <a:schemeClr val="bg1"/>
                          </a:solidFill>
                          <a:latin typeface="Tw Cen MT" panose="020B0602020104020603" pitchFamily="34" charset="0"/>
                          <a:ea typeface="Calibri"/>
                          <a:cs typeface="Times New Roman"/>
                        </a:rPr>
                        <a:t>0</a:t>
                      </a:r>
                      <a:endParaRPr lang="en-ZA" sz="1600" b="0" dirty="0">
                        <a:solidFill>
                          <a:schemeClr val="bg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07000"/>
                        </a:lnSpc>
                        <a:spcAft>
                          <a:spcPts val="800"/>
                        </a:spcAft>
                      </a:pPr>
                      <a:r>
                        <a:rPr lang="en-ZA" sz="1600" b="0" dirty="0" smtClean="0">
                          <a:solidFill>
                            <a:schemeClr val="bg1"/>
                          </a:solidFill>
                          <a:latin typeface="Tw Cen MT" panose="020B0602020104020603" pitchFamily="34" charset="0"/>
                          <a:ea typeface="Calibri"/>
                          <a:cs typeface="Times New Roman"/>
                        </a:rPr>
                        <a:t>0</a:t>
                      </a:r>
                      <a:endParaRPr lang="en-ZA" sz="1600" b="0" dirty="0">
                        <a:solidFill>
                          <a:schemeClr val="bg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07000"/>
                        </a:lnSpc>
                        <a:spcAft>
                          <a:spcPts val="800"/>
                        </a:spcAft>
                      </a:pPr>
                      <a:r>
                        <a:rPr lang="en-ZA" sz="1600" b="0" dirty="0" smtClean="0">
                          <a:solidFill>
                            <a:schemeClr val="tx1"/>
                          </a:solidFill>
                          <a:latin typeface="Tw Cen MT" panose="020B0602020104020603" pitchFamily="34" charset="0"/>
                          <a:ea typeface="Calibri"/>
                          <a:cs typeface="Times New Roman"/>
                        </a:rPr>
                        <a:t>100%</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r>
                        <a:rPr lang="en-ZA" sz="1600" b="0" dirty="0" smtClean="0">
                          <a:solidFill>
                            <a:schemeClr val="tx1"/>
                          </a:solidFill>
                          <a:latin typeface="Tw Cen MT" panose="020B0602020104020603" pitchFamily="34" charset="0"/>
                          <a:ea typeface="Calibri"/>
                          <a:cs typeface="Times New Roman"/>
                        </a:rPr>
                        <a:t>100%</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453664">
                <a:tc>
                  <a:txBody>
                    <a:bodyPr/>
                    <a:lstStyle/>
                    <a:p>
                      <a:pPr>
                        <a:lnSpc>
                          <a:spcPct val="107000"/>
                        </a:lnSpc>
                        <a:spcAft>
                          <a:spcPts val="0"/>
                        </a:spcAft>
                      </a:pPr>
                      <a:r>
                        <a:rPr lang="en-ZA" sz="1600" b="0" dirty="0">
                          <a:solidFill>
                            <a:schemeClr val="tx1"/>
                          </a:solidFill>
                          <a:latin typeface="Tw Cen MT" panose="020B0602020104020603" pitchFamily="34" charset="0"/>
                          <a:ea typeface="Calibri"/>
                          <a:cs typeface="Calibri"/>
                        </a:rPr>
                        <a:t>Governance of Public Administration</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Aft>
                          <a:spcPts val="800"/>
                        </a:spcAft>
                      </a:pPr>
                      <a:r>
                        <a:rPr lang="en-ZA" sz="1600" b="0" dirty="0" smtClean="0">
                          <a:solidFill>
                            <a:schemeClr val="tx1"/>
                          </a:solidFill>
                          <a:latin typeface="Tw Cen MT" panose="020B0602020104020603" pitchFamily="34" charset="0"/>
                          <a:ea typeface="Calibri"/>
                          <a:cs typeface="Times New Roman"/>
                        </a:rPr>
                        <a:t>9</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r>
                        <a:rPr lang="en-ZA" sz="1600" b="0" dirty="0" smtClean="0">
                          <a:solidFill>
                            <a:schemeClr val="tx1"/>
                          </a:solidFill>
                          <a:latin typeface="Tw Cen MT" panose="020B0602020104020603" pitchFamily="34" charset="0"/>
                          <a:ea typeface="Calibri"/>
                          <a:cs typeface="Times New Roman"/>
                        </a:rPr>
                        <a:t>11</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r>
                        <a:rPr lang="en-ZA" sz="1600" b="0" dirty="0" smtClean="0">
                          <a:solidFill>
                            <a:schemeClr val="tx1"/>
                          </a:solidFill>
                          <a:latin typeface="Tw Cen MT" panose="020B0602020104020603" pitchFamily="34" charset="0"/>
                          <a:ea typeface="Calibri"/>
                          <a:cs typeface="Times New Roman"/>
                        </a:rPr>
                        <a:t>8</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800"/>
                        </a:spcAft>
                      </a:pPr>
                      <a:r>
                        <a:rPr lang="en-ZA" sz="1600" b="0" dirty="0" smtClean="0">
                          <a:solidFill>
                            <a:schemeClr val="tx1"/>
                          </a:solidFill>
                          <a:latin typeface="Tw Cen MT" panose="020B0602020104020603" pitchFamily="34" charset="0"/>
                          <a:ea typeface="Calibri"/>
                          <a:cs typeface="Times New Roman"/>
                        </a:rPr>
                        <a:t>11</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800"/>
                        </a:spcAft>
                      </a:pPr>
                      <a:r>
                        <a:rPr lang="en-ZA" sz="1600" b="0" dirty="0" smtClean="0">
                          <a:solidFill>
                            <a:schemeClr val="bg1"/>
                          </a:solidFill>
                          <a:latin typeface="Tw Cen MT" panose="020B0602020104020603" pitchFamily="34" charset="0"/>
                          <a:ea typeface="Calibri"/>
                          <a:cs typeface="Times New Roman"/>
                        </a:rPr>
                        <a:t>1</a:t>
                      </a:r>
                      <a:endParaRPr lang="en-ZA" sz="1600" b="0" dirty="0">
                        <a:solidFill>
                          <a:schemeClr val="bg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07000"/>
                        </a:lnSpc>
                        <a:spcAft>
                          <a:spcPts val="800"/>
                        </a:spcAft>
                      </a:pPr>
                      <a:r>
                        <a:rPr lang="en-ZA" sz="1600" b="0" dirty="0" smtClean="0">
                          <a:solidFill>
                            <a:schemeClr val="bg1"/>
                          </a:solidFill>
                          <a:latin typeface="Tw Cen MT" panose="020B0602020104020603" pitchFamily="34" charset="0"/>
                          <a:ea typeface="Calibri"/>
                          <a:cs typeface="Times New Roman"/>
                        </a:rPr>
                        <a:t>0</a:t>
                      </a:r>
                      <a:endParaRPr lang="en-ZA" sz="1600" b="0" dirty="0">
                        <a:solidFill>
                          <a:schemeClr val="bg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07000"/>
                        </a:lnSpc>
                        <a:spcAft>
                          <a:spcPts val="800"/>
                        </a:spcAft>
                      </a:pPr>
                      <a:r>
                        <a:rPr lang="en-ZA" sz="1600" b="0" dirty="0" smtClean="0">
                          <a:solidFill>
                            <a:schemeClr val="tx1"/>
                          </a:solidFill>
                          <a:latin typeface="Tw Cen MT" panose="020B0602020104020603" pitchFamily="34" charset="0"/>
                          <a:ea typeface="Calibri"/>
                          <a:cs typeface="Times New Roman"/>
                        </a:rPr>
                        <a:t>89%</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r>
                        <a:rPr lang="en-ZA" sz="1600" b="0" dirty="0" smtClean="0">
                          <a:solidFill>
                            <a:schemeClr val="tx1"/>
                          </a:solidFill>
                          <a:latin typeface="Tw Cen MT" panose="020B0602020104020603" pitchFamily="34" charset="0"/>
                          <a:ea typeface="Calibri"/>
                          <a:cs typeface="Times New Roman"/>
                        </a:rPr>
                        <a:t>100%</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453664">
                <a:tc>
                  <a:txBody>
                    <a:bodyPr/>
                    <a:lstStyle/>
                    <a:p>
                      <a:pPr>
                        <a:lnSpc>
                          <a:spcPct val="107000"/>
                        </a:lnSpc>
                        <a:spcAft>
                          <a:spcPts val="0"/>
                        </a:spcAft>
                      </a:pPr>
                      <a:r>
                        <a:rPr lang="en-ZA" sz="1600" b="1" dirty="0" smtClean="0">
                          <a:solidFill>
                            <a:schemeClr val="tx1"/>
                          </a:solidFill>
                          <a:latin typeface="Tw Cen MT" panose="020B0602020104020603" pitchFamily="34" charset="0"/>
                          <a:ea typeface="Calibri"/>
                          <a:cs typeface="Times New Roman"/>
                        </a:rPr>
                        <a:t>Overall Performance</a:t>
                      </a:r>
                      <a:endParaRPr lang="en-ZA" sz="1600" b="1"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07000"/>
                        </a:lnSpc>
                        <a:spcAft>
                          <a:spcPts val="800"/>
                        </a:spcAft>
                      </a:pPr>
                      <a:r>
                        <a:rPr lang="en-ZA" sz="1600" b="1" dirty="0" smtClean="0">
                          <a:solidFill>
                            <a:schemeClr val="tx1"/>
                          </a:solidFill>
                          <a:latin typeface="Tw Cen MT" panose="020B0602020104020603" pitchFamily="34" charset="0"/>
                          <a:ea typeface="Calibri"/>
                          <a:cs typeface="Times New Roman"/>
                        </a:rPr>
                        <a:t>41</a:t>
                      </a:r>
                      <a:endParaRPr lang="en-ZA" sz="1600" b="1"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r>
                        <a:rPr lang="en-ZA" sz="1600" b="1" dirty="0" smtClean="0">
                          <a:solidFill>
                            <a:schemeClr val="tx1"/>
                          </a:solidFill>
                          <a:latin typeface="Tw Cen MT" panose="020B0602020104020603" pitchFamily="34" charset="0"/>
                          <a:ea typeface="Calibri"/>
                          <a:cs typeface="Times New Roman"/>
                        </a:rPr>
                        <a:t>42</a:t>
                      </a:r>
                      <a:endParaRPr lang="en-ZA" sz="1600" b="1"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r>
                        <a:rPr lang="en-ZA" sz="1600" b="1" dirty="0" smtClean="0">
                          <a:solidFill>
                            <a:schemeClr val="tx1"/>
                          </a:solidFill>
                          <a:latin typeface="Tw Cen MT" panose="020B0602020104020603" pitchFamily="34" charset="0"/>
                          <a:ea typeface="Calibri"/>
                          <a:cs typeface="Times New Roman"/>
                        </a:rPr>
                        <a:t>36</a:t>
                      </a:r>
                      <a:endParaRPr lang="en-ZA" sz="1600" b="1"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800"/>
                        </a:spcAft>
                      </a:pPr>
                      <a:r>
                        <a:rPr lang="en-ZA" sz="1600" b="1" dirty="0" smtClean="0">
                          <a:solidFill>
                            <a:schemeClr val="tx1"/>
                          </a:solidFill>
                          <a:latin typeface="Tw Cen MT" panose="020B0602020104020603" pitchFamily="34" charset="0"/>
                          <a:ea typeface="Calibri"/>
                          <a:cs typeface="Times New Roman"/>
                        </a:rPr>
                        <a:t>40</a:t>
                      </a:r>
                      <a:endParaRPr lang="en-ZA" sz="1600" b="1"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800"/>
                        </a:spcAft>
                      </a:pPr>
                      <a:r>
                        <a:rPr lang="en-ZA" sz="1600" b="1" dirty="0" smtClean="0">
                          <a:solidFill>
                            <a:schemeClr val="bg1"/>
                          </a:solidFill>
                          <a:latin typeface="Tw Cen MT" panose="020B0602020104020603" pitchFamily="34" charset="0"/>
                          <a:ea typeface="Calibri"/>
                          <a:cs typeface="Times New Roman"/>
                        </a:rPr>
                        <a:t>5</a:t>
                      </a:r>
                      <a:endParaRPr lang="en-ZA" sz="1600" b="1" dirty="0">
                        <a:solidFill>
                          <a:schemeClr val="bg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07000"/>
                        </a:lnSpc>
                        <a:spcAft>
                          <a:spcPts val="800"/>
                        </a:spcAft>
                      </a:pPr>
                      <a:r>
                        <a:rPr lang="en-ZA" sz="1600" b="1" dirty="0" smtClean="0">
                          <a:solidFill>
                            <a:schemeClr val="bg1"/>
                          </a:solidFill>
                          <a:latin typeface="Tw Cen MT" panose="020B0602020104020603" pitchFamily="34" charset="0"/>
                          <a:ea typeface="Calibri"/>
                          <a:cs typeface="Times New Roman"/>
                        </a:rPr>
                        <a:t>2</a:t>
                      </a:r>
                      <a:endParaRPr lang="en-ZA" sz="1600" b="1" dirty="0">
                        <a:solidFill>
                          <a:schemeClr val="bg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07000"/>
                        </a:lnSpc>
                        <a:spcAft>
                          <a:spcPts val="800"/>
                        </a:spcAft>
                      </a:pPr>
                      <a:r>
                        <a:rPr lang="en-ZA" sz="1600" b="1" dirty="0" smtClean="0">
                          <a:solidFill>
                            <a:schemeClr val="tx1"/>
                          </a:solidFill>
                          <a:latin typeface="Tw Cen MT" panose="020B0602020104020603" pitchFamily="34" charset="0"/>
                          <a:ea typeface="Calibri"/>
                          <a:cs typeface="Times New Roman"/>
                        </a:rPr>
                        <a:t>88%</a:t>
                      </a:r>
                      <a:endParaRPr lang="en-ZA" sz="1600" b="1"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en-ZA" sz="1600" b="1" dirty="0" smtClean="0">
                          <a:solidFill>
                            <a:schemeClr val="tx1"/>
                          </a:solidFill>
                          <a:latin typeface="Tw Cen MT" panose="020B0602020104020603" pitchFamily="34" charset="0"/>
                          <a:ea typeface="Calibri"/>
                          <a:cs typeface="Times New Roman"/>
                        </a:rPr>
                        <a:t>95%</a:t>
                      </a:r>
                      <a:endParaRPr lang="en-ZA" sz="1600" b="1"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r>
            </a:tbl>
          </a:graphicData>
        </a:graphic>
      </p:graphicFrame>
      <p:sp>
        <p:nvSpPr>
          <p:cNvPr id="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5</a:t>
            </a:fld>
            <a:endParaRPr lang="en-US" sz="1400" b="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815997427"/>
              </p:ext>
            </p:extLst>
          </p:nvPr>
        </p:nvGraphicFramePr>
        <p:xfrm>
          <a:off x="1043608" y="1174397"/>
          <a:ext cx="7920880" cy="3786252"/>
        </p:xfrm>
        <a:graphic>
          <a:graphicData uri="http://schemas.openxmlformats.org/drawingml/2006/table">
            <a:tbl>
              <a:tblPr firstRow="1" bandRow="1">
                <a:tableStyleId>{5940675A-B579-460E-94D1-54222C63F5DA}</a:tableStyleId>
              </a:tblPr>
              <a:tblGrid>
                <a:gridCol w="2160241"/>
                <a:gridCol w="5760639"/>
              </a:tblGrid>
              <a:tr h="5511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kern="1200" baseline="0" dirty="0" smtClean="0">
                          <a:solidFill>
                            <a:schemeClr val="tx1"/>
                          </a:solidFill>
                          <a:effectLst/>
                          <a:latin typeface="Tw Cen MT" panose="020B0602020104020603" pitchFamily="34" charset="0"/>
                          <a:ea typeface="+mn-ea"/>
                          <a:cs typeface="+mn-cs"/>
                        </a:rPr>
                        <a:t>Issue directive on other designated categories of employees to submit financial disclosure forms</a:t>
                      </a:r>
                      <a:endParaRPr kumimoji="0" lang="en-ZA" sz="1600" b="0" kern="1200" dirty="0" smtClean="0">
                        <a:solidFill>
                          <a:schemeClr val="tx1"/>
                        </a:solidFill>
                        <a:effectLst/>
                        <a:latin typeface="Tw Cen MT" panose="020B0602020104020603" pitchFamily="34" charset="0"/>
                        <a:ea typeface="+mn-ea"/>
                        <a:cs typeface="+mn-cs"/>
                      </a:endParaRPr>
                    </a:p>
                  </a:txBody>
                  <a:tcPr>
                    <a:solidFill>
                      <a:schemeClr val="accent2">
                        <a:lumMod val="40000"/>
                        <a:lumOff val="60000"/>
                      </a:schemeClr>
                    </a:solidFill>
                  </a:tcPr>
                </a:tc>
              </a:tr>
              <a:tr h="245886">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dirty="0" smtClean="0">
                          <a:solidFill>
                            <a:schemeClr val="tx1"/>
                          </a:solidFill>
                          <a:latin typeface="Tw Cen MT" pitchFamily="34" charset="0"/>
                          <a:ea typeface="Times New Roman"/>
                          <a:cs typeface="Arial" pitchFamily="34" charset="0"/>
                        </a:rPr>
                        <a:t>2</a:t>
                      </a:r>
                      <a:r>
                        <a:rPr lang="en-ZA" sz="1600" b="1" baseline="30000" dirty="0" smtClean="0">
                          <a:solidFill>
                            <a:schemeClr val="tx1"/>
                          </a:solidFill>
                          <a:latin typeface="Tw Cen MT" pitchFamily="34" charset="0"/>
                          <a:ea typeface="Times New Roman"/>
                          <a:cs typeface="Arial" pitchFamily="34" charset="0"/>
                        </a:rPr>
                        <a:t>nd</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Target (5)</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r>
              <a:tr h="11422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Consultation with relevant role players to identify and designate other categories of employees finalised</a:t>
                      </a:r>
                    </a:p>
                  </a:txBody>
                  <a:tcPr marL="68580" marR="68580" marT="0" marB="0">
                    <a:solidFill>
                      <a:schemeClr val="bg1"/>
                    </a:solidFill>
                  </a:tcPr>
                </a:tc>
                <a:tc>
                  <a:txBody>
                    <a:bodyPr/>
                    <a:lstStyle/>
                    <a:p>
                      <a:pPr marL="0" lvl="0" indent="0">
                        <a:buFont typeface="Arial" panose="020B0604020202020204" pitchFamily="34" charset="0"/>
                        <a:buNone/>
                      </a:pPr>
                      <a:r>
                        <a:rPr kumimoji="0" lang="en-US" sz="1600" kern="1200" dirty="0" smtClean="0">
                          <a:solidFill>
                            <a:schemeClr val="tx1"/>
                          </a:solidFill>
                          <a:effectLst/>
                          <a:latin typeface="Tw Cen MT" panose="020B0602020104020603" pitchFamily="34" charset="0"/>
                          <a:ea typeface="+mn-ea"/>
                          <a:cs typeface="+mn-cs"/>
                        </a:rPr>
                        <a:t>The</a:t>
                      </a:r>
                      <a:r>
                        <a:rPr kumimoji="0" lang="en-US" sz="1600" kern="1200" baseline="0" dirty="0" smtClean="0">
                          <a:solidFill>
                            <a:schemeClr val="tx1"/>
                          </a:solidFill>
                          <a:effectLst/>
                          <a:latin typeface="Tw Cen MT" panose="020B0602020104020603" pitchFamily="34" charset="0"/>
                          <a:ea typeface="+mn-ea"/>
                          <a:cs typeface="+mn-cs"/>
                        </a:rPr>
                        <a:t> d</a:t>
                      </a:r>
                      <a:r>
                        <a:rPr kumimoji="0" lang="en-US" sz="1600" kern="1200" dirty="0" smtClean="0">
                          <a:solidFill>
                            <a:schemeClr val="tx1"/>
                          </a:solidFill>
                          <a:effectLst/>
                          <a:latin typeface="Tw Cen MT" panose="020B0602020104020603" pitchFamily="34" charset="0"/>
                          <a:ea typeface="+mn-ea"/>
                          <a:cs typeface="+mn-cs"/>
                        </a:rPr>
                        <a:t>raft proposal on the identified other categories of employees to be designated was tabled at the DPSA EXCO and circulated to all members of MANCO for comments and inputs</a:t>
                      </a:r>
                      <a:endParaRPr kumimoji="0" lang="en-ZA" sz="1600" kern="1200" dirty="0" smtClean="0">
                        <a:solidFill>
                          <a:schemeClr val="tx1"/>
                        </a:solidFill>
                        <a:effectLst/>
                        <a:latin typeface="Tw Cen MT" panose="020B0602020104020603" pitchFamily="34" charset="0"/>
                        <a:ea typeface="+mn-ea"/>
                        <a:cs typeface="+mn-cs"/>
                      </a:endParaRPr>
                    </a:p>
                    <a:p>
                      <a:pPr marL="285750" indent="-285750">
                        <a:buFont typeface="Arial" panose="020B0604020202020204" pitchFamily="34" charset="0"/>
                        <a:buChar char="•"/>
                      </a:pPr>
                      <a:endParaRPr kumimoji="0" lang="en-ZA" sz="1600" kern="1200" dirty="0" smtClean="0">
                        <a:solidFill>
                          <a:schemeClr val="tx1"/>
                        </a:solidFill>
                        <a:effectLst/>
                        <a:latin typeface="Tw Cen MT" panose="020B0602020104020603" pitchFamily="34" charset="0"/>
                        <a:ea typeface="+mn-ea"/>
                        <a:cs typeface="+mn-cs"/>
                      </a:endParaRPr>
                    </a:p>
                    <a:p>
                      <a:pPr marL="0" indent="0">
                        <a:buFont typeface="Arial" panose="020B0604020202020204" pitchFamily="34" charset="0"/>
                        <a:buNone/>
                      </a:pPr>
                      <a:r>
                        <a:rPr kumimoji="0" lang="en-ZA" sz="1600" kern="1200" dirty="0" smtClean="0">
                          <a:solidFill>
                            <a:schemeClr val="tx1"/>
                          </a:solidFill>
                          <a:effectLst/>
                          <a:latin typeface="Tw Cen MT" panose="020B0602020104020603" pitchFamily="34" charset="0"/>
                          <a:ea typeface="+mn-ea"/>
                          <a:cs typeface="+mn-cs"/>
                        </a:rPr>
                        <a:t>The document was amended taking into account the comments and inputs received</a:t>
                      </a:r>
                      <a:endParaRPr lang="en-ZA" sz="1600" b="0" dirty="0">
                        <a:solidFill>
                          <a:srgbClr val="F87818"/>
                        </a:solidFill>
                        <a:effectLst/>
                        <a:latin typeface="Tw Cen MT" pitchFamily="34" charset="0"/>
                        <a:ea typeface="Calibri"/>
                        <a:cs typeface="Arial" pitchFamily="34" charset="0"/>
                      </a:endParaRPr>
                    </a:p>
                  </a:txBody>
                  <a:tcPr marL="68580" marR="68580" marT="0" marB="0">
                    <a:solidFill>
                      <a:schemeClr val="bg1"/>
                    </a:solidFill>
                  </a:tcPr>
                </a:tc>
              </a:tr>
              <a:tr h="245886">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dirty="0" smtClean="0">
                          <a:effectLst/>
                          <a:latin typeface="Tw Cen MT" pitchFamily="34" charset="0"/>
                          <a:ea typeface="Calibri"/>
                          <a:cs typeface="Arial" pitchFamily="34" charset="0"/>
                        </a:rPr>
                        <a:t>3</a:t>
                      </a:r>
                      <a:r>
                        <a:rPr lang="en-ZA" sz="1600" b="1" baseline="30000" dirty="0" smtClean="0">
                          <a:effectLst/>
                          <a:latin typeface="Tw Cen MT" pitchFamily="34" charset="0"/>
                          <a:ea typeface="Calibri"/>
                          <a:cs typeface="Arial" pitchFamily="34" charset="0"/>
                        </a:rPr>
                        <a:t>rd</a:t>
                      </a:r>
                      <a:r>
                        <a:rPr lang="en-ZA" sz="1600" b="1" dirty="0" smtClean="0">
                          <a:effectLst/>
                          <a:latin typeface="Tw Cen MT" pitchFamily="34" charset="0"/>
                          <a:ea typeface="Calibri"/>
                          <a:cs typeface="Arial" pitchFamily="34" charset="0"/>
                        </a:rPr>
                        <a:t> </a:t>
                      </a:r>
                      <a:r>
                        <a:rPr lang="en-ZA" sz="1600" b="1" dirty="0" smtClean="0">
                          <a:solidFill>
                            <a:schemeClr val="tx1"/>
                          </a:solidFill>
                          <a:latin typeface="Tw Cen MT" pitchFamily="34" charset="0"/>
                          <a:ea typeface="Times New Roman"/>
                          <a:cs typeface="Arial" pitchFamily="34" charset="0"/>
                        </a:rPr>
                        <a:t>Quarter</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Target (9)</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r>
              <a:tr h="6751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Directive on other designated</a:t>
                      </a:r>
                      <a:r>
                        <a:rPr kumimoji="0" lang="en-ZA" sz="1600" kern="1200" baseline="0" dirty="0" smtClean="0">
                          <a:solidFill>
                            <a:schemeClr val="tx1"/>
                          </a:solidFill>
                          <a:effectLst/>
                          <a:latin typeface="Tw Cen MT" panose="020B0602020104020603" pitchFamily="34" charset="0"/>
                          <a:ea typeface="+mn-ea"/>
                          <a:cs typeface="+mn-cs"/>
                        </a:rPr>
                        <a:t> categories of employees to submit financial disclosure forms submitted for approval</a:t>
                      </a:r>
                      <a:endParaRPr kumimoji="0" lang="en-ZA" sz="1600" kern="1200" dirty="0" smtClean="0">
                        <a:solidFill>
                          <a:schemeClr val="tx1"/>
                        </a:solidFill>
                        <a:effectLst/>
                        <a:latin typeface="Tw Cen MT" panose="020B0602020104020603" pitchFamily="34" charset="0"/>
                        <a:ea typeface="+mn-ea"/>
                        <a:cs typeface="+mn-cs"/>
                      </a:endParaRPr>
                    </a:p>
                  </a:txBody>
                  <a:tcPr marL="68580" marR="68580" marT="0" marB="0">
                    <a:solidFill>
                      <a:schemeClr val="bg1"/>
                    </a:solidFill>
                  </a:tcPr>
                </a:tc>
                <a:tc>
                  <a:txBody>
                    <a:bodyPr/>
                    <a:lstStyle/>
                    <a:p>
                      <a:r>
                        <a:rPr kumimoji="0" lang="en-ZA" sz="1600" kern="1200" dirty="0" smtClean="0">
                          <a:solidFill>
                            <a:schemeClr val="tx1"/>
                          </a:solidFill>
                          <a:effectLst/>
                          <a:latin typeface="Tw Cen MT" panose="020B0602020104020603" pitchFamily="34" charset="0"/>
                          <a:ea typeface="+mn-ea"/>
                          <a:cs typeface="+mn-cs"/>
                        </a:rPr>
                        <a:t>A Cabinet Memorandum has been drafted</a:t>
                      </a:r>
                      <a:endParaRPr lang="en-ZA" sz="1600" b="0" dirty="0">
                        <a:solidFill>
                          <a:schemeClr val="bg1"/>
                        </a:solidFill>
                        <a:effectLst/>
                        <a:latin typeface="Tw Cen MT" pitchFamily="34" charset="0"/>
                        <a:ea typeface="Calibri"/>
                        <a:cs typeface="Arial" pitchFamily="34" charset="0"/>
                      </a:endParaRPr>
                    </a:p>
                  </a:txBody>
                  <a:tcPr marL="68580" marR="68580" marT="0" marB="0">
                    <a:solidFill>
                      <a:schemeClr val="bg1"/>
                    </a:solidFill>
                  </a:tcPr>
                </a:tc>
              </a:tr>
            </a:tbl>
          </a:graphicData>
        </a:graphic>
      </p:graphicFrame>
      <p:sp>
        <p:nvSpPr>
          <p:cNvPr id="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50</a:t>
            </a:fld>
            <a:endParaRPr lang="en-US" sz="1400" b="0" dirty="0"/>
          </a:p>
        </p:txBody>
      </p:sp>
      <p:sp>
        <p:nvSpPr>
          <p:cNvPr id="6" name="Title 1"/>
          <p:cNvSpPr>
            <a:spLocks noGrp="1"/>
          </p:cNvSpPr>
          <p:nvPr>
            <p:ph type="title"/>
          </p:nvPr>
        </p:nvSpPr>
        <p:spPr>
          <a:xfrm>
            <a:off x="971600" y="0"/>
            <a:ext cx="8172400" cy="908794"/>
          </a:xfrm>
        </p:spPr>
        <p:txBody>
          <a:bodyPr>
            <a:normAutofit/>
          </a:bodyPr>
          <a:lstStyle/>
          <a:p>
            <a:pPr algn="ctr"/>
            <a:r>
              <a:rPr lang="en-ZA" sz="2400" b="1" dirty="0">
                <a:solidFill>
                  <a:schemeClr val="accent5">
                    <a:lumMod val="60000"/>
                    <a:lumOff val="40000"/>
                  </a:schemeClr>
                </a:solidFill>
              </a:rPr>
              <a:t>PROGRAMME 6: </a:t>
            </a:r>
            <a:r>
              <a:rPr lang="en-ZA" sz="2400" b="1" dirty="0" smtClean="0">
                <a:solidFill>
                  <a:schemeClr val="accent5">
                    <a:lumMod val="60000"/>
                    <a:lumOff val="40000"/>
                  </a:schemeClr>
                </a:solidFill>
              </a:rPr>
              <a:t>GPA (8)</a:t>
            </a:r>
            <a:br>
              <a:rPr lang="en-ZA" sz="2400" b="1" dirty="0" smtClean="0">
                <a:solidFill>
                  <a:schemeClr val="accent5">
                    <a:lumMod val="60000"/>
                    <a:lumOff val="40000"/>
                  </a:schemeClr>
                </a:solidFill>
              </a:rPr>
            </a:br>
            <a:r>
              <a:rPr lang="en-ZA" sz="2400" b="1" dirty="0" smtClean="0">
                <a:solidFill>
                  <a:schemeClr val="accent4">
                    <a:lumMod val="75000"/>
                  </a:schemeClr>
                </a:solidFill>
              </a:rPr>
              <a:t>2</a:t>
            </a:r>
            <a:r>
              <a:rPr lang="en-ZA" sz="2400" b="1" baseline="30000" dirty="0" smtClean="0">
                <a:solidFill>
                  <a:schemeClr val="accent4">
                    <a:lumMod val="75000"/>
                  </a:schemeClr>
                </a:solidFill>
              </a:rPr>
              <a:t>ND</a:t>
            </a:r>
            <a:r>
              <a:rPr lang="en-ZA" sz="2400" b="1" dirty="0" smtClean="0">
                <a:solidFill>
                  <a:schemeClr val="accent4">
                    <a:lumMod val="75000"/>
                  </a:schemeClr>
                </a:solidFill>
              </a:rPr>
              <a:t>  &amp; 3</a:t>
            </a:r>
            <a:r>
              <a:rPr lang="en-ZA" sz="2400" b="1" baseline="30000" dirty="0" smtClean="0">
                <a:solidFill>
                  <a:schemeClr val="accent4">
                    <a:lumMod val="75000"/>
                  </a:schemeClr>
                </a:solidFill>
              </a:rPr>
              <a:t>RD</a:t>
            </a:r>
            <a:r>
              <a:rPr lang="en-ZA" sz="2400" b="1" dirty="0" smtClean="0">
                <a:solidFill>
                  <a:schemeClr val="accent4">
                    <a:lumMod val="75000"/>
                  </a:schemeClr>
                </a:solidFill>
              </a:rPr>
              <a:t> QUARTER </a:t>
            </a:r>
            <a:r>
              <a:rPr lang="en-ZA" sz="2400" b="1" dirty="0">
                <a:solidFill>
                  <a:schemeClr val="accent4">
                    <a:lumMod val="75000"/>
                  </a:schemeClr>
                </a:solidFill>
              </a:rPr>
              <a:t>TARGETS ACHIEVED</a:t>
            </a:r>
            <a:endParaRPr lang="en-ZA" sz="2400" b="1" dirty="0"/>
          </a:p>
        </p:txBody>
      </p:sp>
    </p:spTree>
    <p:extLst>
      <p:ext uri="{BB962C8B-B14F-4D97-AF65-F5344CB8AC3E}">
        <p14:creationId xmlns:p14="http://schemas.microsoft.com/office/powerpoint/2010/main" xmlns="" val="31748568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0"/>
          <p:cNvGraphicFramePr>
            <a:graphicFrameLocks/>
          </p:cNvGraphicFramePr>
          <p:nvPr>
            <p:extLst>
              <p:ext uri="{D42A27DB-BD31-4B8C-83A1-F6EECF244321}">
                <p14:modId xmlns:p14="http://schemas.microsoft.com/office/powerpoint/2010/main" xmlns="" val="1838638068"/>
              </p:ext>
            </p:extLst>
          </p:nvPr>
        </p:nvGraphicFramePr>
        <p:xfrm>
          <a:off x="1115616" y="1196752"/>
          <a:ext cx="7920879" cy="3332183"/>
        </p:xfrm>
        <a:graphic>
          <a:graphicData uri="http://schemas.openxmlformats.org/drawingml/2006/table">
            <a:tbl>
              <a:tblPr firstRow="1" bandRow="1">
                <a:tableStyleId>{5940675A-B579-460E-94D1-54222C63F5DA}</a:tableStyleId>
              </a:tblPr>
              <a:tblGrid>
                <a:gridCol w="2160240"/>
                <a:gridCol w="5760639"/>
              </a:tblGrid>
              <a:tr h="572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r>
                        <a:rPr kumimoji="0" lang="en-ZA" sz="1600" kern="1200" dirty="0" smtClean="0">
                          <a:solidFill>
                            <a:schemeClr val="tx1"/>
                          </a:solidFill>
                          <a:effectLst/>
                          <a:latin typeface="Tw Cen MT" panose="020B0602020104020603" pitchFamily="34" charset="0"/>
                          <a:ea typeface="+mn-ea"/>
                          <a:cs typeface="+mn-cs"/>
                        </a:rPr>
                        <a:t>Monitor and report on implementation of electronic submission of financial disclosure forms</a:t>
                      </a:r>
                      <a:endParaRPr lang="en-ZA" sz="1600" b="0" dirty="0">
                        <a:latin typeface="Tw Cen MT" pitchFamily="34" charset="0"/>
                        <a:cs typeface="Arial" pitchFamily="34" charset="0"/>
                      </a:endParaRPr>
                    </a:p>
                  </a:txBody>
                  <a:tcPr>
                    <a:solidFill>
                      <a:schemeClr val="accent2">
                        <a:lumMod val="40000"/>
                        <a:lumOff val="60000"/>
                      </a:schemeClr>
                    </a:solidFill>
                  </a:tcPr>
                </a:tc>
              </a:tr>
              <a:tr h="318778">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dirty="0" smtClean="0">
                          <a:solidFill>
                            <a:schemeClr val="tx1"/>
                          </a:solidFill>
                          <a:latin typeface="Tw Cen MT" pitchFamily="34" charset="0"/>
                          <a:ea typeface="Times New Roman"/>
                          <a:cs typeface="Arial" pitchFamily="34" charset="0"/>
                        </a:rPr>
                        <a:t>2</a:t>
                      </a:r>
                      <a:r>
                        <a:rPr lang="en-ZA" sz="1600" b="1" baseline="30000" dirty="0" smtClean="0">
                          <a:solidFill>
                            <a:schemeClr val="tx1"/>
                          </a:solidFill>
                          <a:latin typeface="Tw Cen MT" pitchFamily="34" charset="0"/>
                          <a:ea typeface="Times New Roman"/>
                          <a:cs typeface="Arial" pitchFamily="34" charset="0"/>
                        </a:rPr>
                        <a:t>nd</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Target (6)</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r>
              <a:tr h="9160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Data on the submission of Financial Disclosure Forms collected from the E-Disclosure System </a:t>
                      </a:r>
                    </a:p>
                  </a:txBody>
                  <a:tcPr marL="68580" marR="68580" marT="0" marB="0">
                    <a:solidFill>
                      <a:schemeClr val="bg1"/>
                    </a:solidFill>
                  </a:tcPr>
                </a:tc>
                <a:tc>
                  <a:txBody>
                    <a:bodyPr/>
                    <a:lstStyle/>
                    <a:p>
                      <a:r>
                        <a:rPr kumimoji="0" lang="en-ZA" sz="1600" kern="1200" dirty="0" smtClean="0">
                          <a:solidFill>
                            <a:schemeClr val="tx1"/>
                          </a:solidFill>
                          <a:effectLst/>
                          <a:latin typeface="Tw Cen MT" panose="020B0602020104020603" pitchFamily="34" charset="0"/>
                          <a:ea typeface="+mn-ea"/>
                          <a:cs typeface="+mn-cs"/>
                        </a:rPr>
                        <a:t>A fact sheet on the submission of Financial Disclosure Forms on the e-Disclosure system was developed and submitted</a:t>
                      </a:r>
                      <a:endParaRPr lang="en-ZA" sz="1600" b="1" dirty="0">
                        <a:solidFill>
                          <a:srgbClr val="C00000"/>
                        </a:solidFill>
                        <a:effectLst/>
                        <a:latin typeface="Tw Cen MT" pitchFamily="34" charset="0"/>
                        <a:ea typeface="Calibri"/>
                        <a:cs typeface="Arial" pitchFamily="34" charset="0"/>
                      </a:endParaRPr>
                    </a:p>
                  </a:txBody>
                  <a:tcPr marL="68580" marR="68580" marT="0" marB="0">
                    <a:solidFill>
                      <a:schemeClr val="bg1"/>
                    </a:solidFill>
                  </a:tcPr>
                </a:tc>
              </a:tr>
              <a:tr h="267684">
                <a:tc>
                  <a:txBody>
                    <a:bodyPr/>
                    <a:lstStyle/>
                    <a:p>
                      <a:r>
                        <a:rPr lang="en-ZA" sz="1600" b="1" dirty="0" smtClean="0">
                          <a:effectLst/>
                          <a:latin typeface="Tw Cen MT" pitchFamily="34" charset="0"/>
                          <a:ea typeface="Calibri"/>
                          <a:cs typeface="Arial" pitchFamily="34" charset="0"/>
                        </a:rPr>
                        <a:t>3</a:t>
                      </a:r>
                      <a:r>
                        <a:rPr lang="en-ZA" sz="1600" b="1" baseline="30000" dirty="0" smtClean="0">
                          <a:effectLst/>
                          <a:latin typeface="Tw Cen MT" pitchFamily="34" charset="0"/>
                          <a:ea typeface="Calibri"/>
                          <a:cs typeface="Arial" pitchFamily="34" charset="0"/>
                        </a:rPr>
                        <a:t>rd</a:t>
                      </a:r>
                      <a:r>
                        <a:rPr lang="en-ZA" sz="1600" b="1" dirty="0" smtClean="0">
                          <a:effectLst/>
                          <a:latin typeface="Tw Cen MT" pitchFamily="34" charset="0"/>
                          <a:ea typeface="Calibri"/>
                          <a:cs typeface="Arial" pitchFamily="34" charset="0"/>
                        </a:rPr>
                        <a:t> </a:t>
                      </a:r>
                      <a:r>
                        <a:rPr lang="en-ZA" sz="1600" b="1" dirty="0" smtClean="0">
                          <a:solidFill>
                            <a:schemeClr val="tx1"/>
                          </a:solidFill>
                          <a:latin typeface="Tw Cen MT" pitchFamily="34" charset="0"/>
                          <a:ea typeface="Times New Roman"/>
                          <a:cs typeface="Arial" pitchFamily="34" charset="0"/>
                        </a:rPr>
                        <a:t>Quarter</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Target (10)</a:t>
                      </a:r>
                      <a:endParaRPr lang="en-ZA" sz="1600" b="1" dirty="0">
                        <a:effectLst/>
                        <a:latin typeface="Tw Cen MT" pitchFamily="34" charset="0"/>
                        <a:ea typeface="Calibri"/>
                        <a:cs typeface="Arial" pitchFamily="34" charset="0"/>
                      </a:endParaRPr>
                    </a:p>
                  </a:txBody>
                  <a:tcPr marL="68580" marR="68580" marT="0" marB="0">
                    <a:solidFill>
                      <a:schemeClr val="accent1">
                        <a:lumMod val="60000"/>
                        <a:lumOff val="4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r>
              <a:tr h="1191241">
                <a:tc>
                  <a:txBody>
                    <a:bodyPr/>
                    <a:lstStyle/>
                    <a:p>
                      <a:r>
                        <a:rPr kumimoji="0" lang="en-ZA" sz="1600" kern="1200" dirty="0" smtClean="0">
                          <a:solidFill>
                            <a:schemeClr val="tx1"/>
                          </a:solidFill>
                          <a:effectLst/>
                          <a:latin typeface="Tw Cen MT" panose="020B0602020104020603" pitchFamily="34" charset="0"/>
                          <a:ea typeface="+mn-ea"/>
                          <a:cs typeface="+mn-cs"/>
                        </a:rPr>
                        <a:t>Data on the submission of Financial Disclosure Forms collected from the E-Disclosure System </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r>
                        <a:rPr kumimoji="0" lang="en-ZA" sz="1600" kern="1200" dirty="0" smtClean="0">
                          <a:solidFill>
                            <a:schemeClr val="tx1"/>
                          </a:solidFill>
                          <a:effectLst/>
                          <a:latin typeface="Tw Cen MT" panose="020B0602020104020603" pitchFamily="34" charset="0"/>
                          <a:ea typeface="+mn-ea"/>
                          <a:cs typeface="+mn-cs"/>
                        </a:rPr>
                        <a:t>The</a:t>
                      </a:r>
                      <a:r>
                        <a:rPr kumimoji="0" lang="en-ZA" sz="1600" kern="1200" baseline="0" dirty="0" smtClean="0">
                          <a:solidFill>
                            <a:schemeClr val="tx1"/>
                          </a:solidFill>
                          <a:effectLst/>
                          <a:latin typeface="Tw Cen MT" panose="020B0602020104020603" pitchFamily="34" charset="0"/>
                          <a:ea typeface="+mn-ea"/>
                          <a:cs typeface="+mn-cs"/>
                        </a:rPr>
                        <a:t> r</a:t>
                      </a:r>
                      <a:r>
                        <a:rPr kumimoji="0" lang="en-ZA" sz="1600" kern="1200" dirty="0" smtClean="0">
                          <a:solidFill>
                            <a:schemeClr val="tx1"/>
                          </a:solidFill>
                          <a:effectLst/>
                          <a:latin typeface="Tw Cen MT" panose="020B0602020104020603" pitchFamily="34" charset="0"/>
                          <a:ea typeface="+mn-ea"/>
                          <a:cs typeface="+mn-cs"/>
                        </a:rPr>
                        <a:t>eport on the performance of other remunerative work by members of the SMS compiled</a:t>
                      </a:r>
                      <a:endParaRPr lang="en-ZA" sz="1600" b="1" dirty="0">
                        <a:solidFill>
                          <a:srgbClr val="C00000"/>
                        </a:solidFill>
                        <a:effectLst/>
                        <a:latin typeface="Tw Cen MT" pitchFamily="34" charset="0"/>
                        <a:ea typeface="Calibri"/>
                        <a:cs typeface="Arial" pitchFamily="34" charset="0"/>
                      </a:endParaRPr>
                    </a:p>
                  </a:txBody>
                  <a:tcPr marL="68580" marR="68580" marT="0" marB="0">
                    <a:solidFill>
                      <a:schemeClr val="bg1"/>
                    </a:solidFill>
                  </a:tcPr>
                </a:tc>
              </a:tr>
            </a:tbl>
          </a:graphicData>
        </a:graphic>
      </p:graphicFrame>
      <p:sp>
        <p:nvSpPr>
          <p:cNvPr id="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51</a:t>
            </a:fld>
            <a:endParaRPr lang="en-US" sz="1400" b="0" dirty="0"/>
          </a:p>
        </p:txBody>
      </p:sp>
      <p:sp>
        <p:nvSpPr>
          <p:cNvPr id="6" name="Title 1"/>
          <p:cNvSpPr>
            <a:spLocks noGrp="1"/>
          </p:cNvSpPr>
          <p:nvPr>
            <p:ph type="title"/>
          </p:nvPr>
        </p:nvSpPr>
        <p:spPr>
          <a:xfrm>
            <a:off x="971600" y="0"/>
            <a:ext cx="8172400" cy="908794"/>
          </a:xfrm>
        </p:spPr>
        <p:txBody>
          <a:bodyPr>
            <a:normAutofit/>
          </a:bodyPr>
          <a:lstStyle/>
          <a:p>
            <a:pPr algn="ctr"/>
            <a:r>
              <a:rPr lang="en-ZA" sz="2400" b="1" dirty="0">
                <a:solidFill>
                  <a:schemeClr val="accent5">
                    <a:lumMod val="60000"/>
                    <a:lumOff val="40000"/>
                  </a:schemeClr>
                </a:solidFill>
              </a:rPr>
              <a:t>PROGRAMME 6: </a:t>
            </a:r>
            <a:r>
              <a:rPr lang="en-ZA" sz="2400" b="1" dirty="0" smtClean="0">
                <a:solidFill>
                  <a:schemeClr val="accent5">
                    <a:lumMod val="60000"/>
                    <a:lumOff val="40000"/>
                  </a:schemeClr>
                </a:solidFill>
              </a:rPr>
              <a:t>GPA (</a:t>
            </a:r>
            <a:r>
              <a:rPr lang="en-ZA" sz="2400" b="1" dirty="0">
                <a:solidFill>
                  <a:schemeClr val="accent5">
                    <a:lumMod val="60000"/>
                    <a:lumOff val="40000"/>
                  </a:schemeClr>
                </a:solidFill>
              </a:rPr>
              <a:t>9</a:t>
            </a:r>
            <a:r>
              <a:rPr lang="en-ZA" sz="2400" b="1" dirty="0" smtClean="0">
                <a:solidFill>
                  <a:schemeClr val="accent5">
                    <a:lumMod val="60000"/>
                    <a:lumOff val="40000"/>
                  </a:schemeClr>
                </a:solidFill>
              </a:rPr>
              <a:t>)</a:t>
            </a:r>
            <a:br>
              <a:rPr lang="en-ZA" sz="2400" b="1" dirty="0" smtClean="0">
                <a:solidFill>
                  <a:schemeClr val="accent5">
                    <a:lumMod val="60000"/>
                    <a:lumOff val="40000"/>
                  </a:schemeClr>
                </a:solidFill>
              </a:rPr>
            </a:br>
            <a:r>
              <a:rPr lang="en-ZA" sz="2400" b="1" dirty="0" smtClean="0">
                <a:solidFill>
                  <a:schemeClr val="accent4">
                    <a:lumMod val="75000"/>
                  </a:schemeClr>
                </a:solidFill>
              </a:rPr>
              <a:t>2</a:t>
            </a:r>
            <a:r>
              <a:rPr lang="en-ZA" sz="2400" b="1" baseline="30000" dirty="0" smtClean="0">
                <a:solidFill>
                  <a:schemeClr val="accent4">
                    <a:lumMod val="75000"/>
                  </a:schemeClr>
                </a:solidFill>
              </a:rPr>
              <a:t>ND</a:t>
            </a:r>
            <a:r>
              <a:rPr lang="en-ZA" sz="2400" b="1" dirty="0" smtClean="0">
                <a:solidFill>
                  <a:schemeClr val="accent4">
                    <a:lumMod val="75000"/>
                  </a:schemeClr>
                </a:solidFill>
              </a:rPr>
              <a:t>  &amp; 3</a:t>
            </a:r>
            <a:r>
              <a:rPr lang="en-ZA" sz="2400" b="1" baseline="30000" dirty="0" smtClean="0">
                <a:solidFill>
                  <a:schemeClr val="accent4">
                    <a:lumMod val="75000"/>
                  </a:schemeClr>
                </a:solidFill>
              </a:rPr>
              <a:t>RD</a:t>
            </a:r>
            <a:r>
              <a:rPr lang="en-ZA" sz="2400" b="1" dirty="0" smtClean="0">
                <a:solidFill>
                  <a:schemeClr val="accent4">
                    <a:lumMod val="75000"/>
                  </a:schemeClr>
                </a:solidFill>
              </a:rPr>
              <a:t> QUARTER </a:t>
            </a:r>
            <a:r>
              <a:rPr lang="en-ZA" sz="2400" b="1" dirty="0">
                <a:solidFill>
                  <a:schemeClr val="accent4">
                    <a:lumMod val="75000"/>
                  </a:schemeClr>
                </a:solidFill>
              </a:rPr>
              <a:t>TARGETS ACHIEVED</a:t>
            </a:r>
            <a:endParaRPr lang="en-ZA" sz="2400" b="1" dirty="0"/>
          </a:p>
        </p:txBody>
      </p:sp>
    </p:spTree>
    <p:extLst>
      <p:ext uri="{BB962C8B-B14F-4D97-AF65-F5344CB8AC3E}">
        <p14:creationId xmlns:p14="http://schemas.microsoft.com/office/powerpoint/2010/main" xmlns="" val="2695546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0"/>
          <p:cNvGraphicFramePr>
            <a:graphicFrameLocks/>
          </p:cNvGraphicFramePr>
          <p:nvPr>
            <p:extLst>
              <p:ext uri="{D42A27DB-BD31-4B8C-83A1-F6EECF244321}">
                <p14:modId xmlns:p14="http://schemas.microsoft.com/office/powerpoint/2010/main" xmlns="" val="4018846130"/>
              </p:ext>
            </p:extLst>
          </p:nvPr>
        </p:nvGraphicFramePr>
        <p:xfrm>
          <a:off x="1115617" y="1196752"/>
          <a:ext cx="7632848" cy="4921058"/>
        </p:xfrm>
        <a:graphic>
          <a:graphicData uri="http://schemas.openxmlformats.org/drawingml/2006/table">
            <a:tbl>
              <a:tblPr firstRow="1" bandRow="1">
                <a:tableStyleId>{5940675A-B579-460E-94D1-54222C63F5DA}</a:tableStyleId>
              </a:tblPr>
              <a:tblGrid>
                <a:gridCol w="2081686"/>
                <a:gridCol w="5551162"/>
              </a:tblGrid>
              <a:tr h="6155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r>
                        <a:rPr kumimoji="0" lang="en-ZA" sz="1600" kern="1200" dirty="0" smtClean="0">
                          <a:solidFill>
                            <a:schemeClr val="tx1"/>
                          </a:solidFill>
                          <a:effectLst/>
                          <a:latin typeface="Tw Cen MT" panose="020B0602020104020603" pitchFamily="34" charset="0"/>
                          <a:ea typeface="+mn-ea"/>
                          <a:cs typeface="+mn-cs"/>
                        </a:rPr>
                        <a:t>Conduct 10 workshops with departments to</a:t>
                      </a:r>
                      <a:r>
                        <a:rPr kumimoji="0" lang="en-ZA" sz="1600" kern="1200" baseline="0" dirty="0" smtClean="0">
                          <a:solidFill>
                            <a:schemeClr val="tx1"/>
                          </a:solidFill>
                          <a:effectLst/>
                          <a:latin typeface="Tw Cen MT" panose="020B0602020104020603" pitchFamily="34" charset="0"/>
                          <a:ea typeface="+mn-ea"/>
                          <a:cs typeface="+mn-cs"/>
                        </a:rPr>
                        <a:t> </a:t>
                      </a:r>
                      <a:r>
                        <a:rPr kumimoji="0" lang="en-ZA" sz="1600" kern="1200" dirty="0" smtClean="0">
                          <a:solidFill>
                            <a:schemeClr val="tx1"/>
                          </a:solidFill>
                          <a:effectLst/>
                          <a:latin typeface="Tw Cen MT" panose="020B0602020104020603" pitchFamily="34" charset="0"/>
                          <a:ea typeface="+mn-ea"/>
                          <a:cs typeface="+mn-cs"/>
                        </a:rPr>
                        <a:t>support the implementation of the Directive on Other Remunerative Work to prohibit public servants from doing business with the state</a:t>
                      </a:r>
                      <a:endParaRPr lang="en-ZA" sz="1600" b="0" dirty="0">
                        <a:latin typeface="Tw Cen MT" pitchFamily="34" charset="0"/>
                        <a:cs typeface="Arial" pitchFamily="34" charset="0"/>
                      </a:endParaRPr>
                    </a:p>
                  </a:txBody>
                  <a:tcPr>
                    <a:solidFill>
                      <a:schemeClr val="accent2">
                        <a:lumMod val="40000"/>
                        <a:lumOff val="60000"/>
                      </a:schemeClr>
                    </a:solidFill>
                  </a:tcPr>
                </a:tc>
              </a:tr>
              <a:tr h="343009">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dirty="0" smtClean="0">
                          <a:solidFill>
                            <a:schemeClr val="tx1"/>
                          </a:solidFill>
                          <a:latin typeface="Tw Cen MT" pitchFamily="34" charset="0"/>
                          <a:ea typeface="Times New Roman"/>
                          <a:cs typeface="Arial" pitchFamily="34" charset="0"/>
                        </a:rPr>
                        <a:t>2</a:t>
                      </a:r>
                      <a:r>
                        <a:rPr lang="en-ZA" sz="1600" b="1" baseline="30000" dirty="0" smtClean="0">
                          <a:solidFill>
                            <a:schemeClr val="tx1"/>
                          </a:solidFill>
                          <a:latin typeface="Tw Cen MT" pitchFamily="34" charset="0"/>
                          <a:ea typeface="Times New Roman"/>
                          <a:cs typeface="Arial" pitchFamily="34" charset="0"/>
                        </a:rPr>
                        <a:t>nd</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Target (7)</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r>
              <a:tr h="1281792">
                <a:tc>
                  <a:txBody>
                    <a:bodyPr/>
                    <a:lstStyle/>
                    <a:p>
                      <a:r>
                        <a:rPr kumimoji="0" lang="en-ZA" sz="1600" kern="1200" dirty="0" smtClean="0">
                          <a:solidFill>
                            <a:schemeClr val="tx1"/>
                          </a:solidFill>
                          <a:effectLst/>
                          <a:latin typeface="Tw Cen MT" panose="020B0602020104020603" pitchFamily="34" charset="0"/>
                          <a:ea typeface="+mn-ea"/>
                          <a:cs typeface="+mn-cs"/>
                        </a:rPr>
                        <a:t>3 workshops conducted to provide implementation support to departments on the implementation </a:t>
                      </a:r>
                      <a:r>
                        <a:rPr kumimoji="0" lang="en-US" sz="1600" kern="1200" dirty="0" smtClean="0">
                          <a:solidFill>
                            <a:schemeClr val="tx1"/>
                          </a:solidFill>
                          <a:effectLst/>
                          <a:latin typeface="Tw Cen MT" panose="020B0602020104020603" pitchFamily="34" charset="0"/>
                          <a:ea typeface="+mn-ea"/>
                          <a:cs typeface="+mn-cs"/>
                        </a:rPr>
                        <a:t>of the </a:t>
                      </a:r>
                      <a:r>
                        <a:rPr kumimoji="0" lang="en-ZA" sz="1600" kern="1200" dirty="0" smtClean="0">
                          <a:solidFill>
                            <a:schemeClr val="tx1"/>
                          </a:solidFill>
                          <a:effectLst/>
                          <a:latin typeface="Tw Cen MT" panose="020B0602020104020603" pitchFamily="34" charset="0"/>
                          <a:ea typeface="+mn-ea"/>
                          <a:cs typeface="+mn-cs"/>
                        </a:rPr>
                        <a:t>Directive</a:t>
                      </a:r>
                      <a:r>
                        <a:rPr kumimoji="0" lang="en-US" sz="1600" kern="1200" dirty="0" smtClean="0">
                          <a:solidFill>
                            <a:schemeClr val="tx1"/>
                          </a:solidFill>
                          <a:effectLst/>
                          <a:latin typeface="Tw Cen MT" panose="020B0602020104020603" pitchFamily="34" charset="0"/>
                          <a:ea typeface="+mn-ea"/>
                          <a:cs typeface="+mn-cs"/>
                        </a:rPr>
                        <a:t> on Other Remunerative</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lvl="0"/>
                      <a:r>
                        <a:rPr kumimoji="0" lang="en-US" sz="1600" kern="1200" dirty="0" smtClean="0">
                          <a:solidFill>
                            <a:schemeClr val="tx1"/>
                          </a:solidFill>
                          <a:effectLst/>
                          <a:latin typeface="Tw Cen MT" panose="020B0602020104020603" pitchFamily="34" charset="0"/>
                          <a:ea typeface="+mn-ea"/>
                          <a:cs typeface="+mn-cs"/>
                        </a:rPr>
                        <a:t>Three workshops were conducted to provide implementation support on the Directive to the</a:t>
                      </a:r>
                      <a:r>
                        <a:rPr kumimoji="0" lang="en-US" sz="1600" kern="1200" baseline="0" dirty="0" smtClean="0">
                          <a:solidFill>
                            <a:schemeClr val="tx1"/>
                          </a:solidFill>
                          <a:effectLst/>
                          <a:latin typeface="Tw Cen MT" panose="020B0602020104020603" pitchFamily="34" charset="0"/>
                          <a:ea typeface="+mn-ea"/>
                          <a:cs typeface="+mn-cs"/>
                        </a:rPr>
                        <a:t> </a:t>
                      </a:r>
                      <a:r>
                        <a:rPr kumimoji="0" lang="en-ZA" sz="1600" kern="1200" dirty="0" smtClean="0">
                          <a:solidFill>
                            <a:schemeClr val="tx1"/>
                          </a:solidFill>
                          <a:effectLst/>
                          <a:latin typeface="Tw Cen MT" panose="020B0602020104020603" pitchFamily="34" charset="0"/>
                          <a:ea typeface="+mn-ea"/>
                          <a:cs typeface="+mn-cs"/>
                        </a:rPr>
                        <a:t>Office of the Chief Justice Ethics Committee</a:t>
                      </a:r>
                      <a:r>
                        <a:rPr kumimoji="0" lang="en-ZA" sz="1600" kern="1200" baseline="0" dirty="0" smtClean="0">
                          <a:solidFill>
                            <a:schemeClr val="tx1"/>
                          </a:solidFill>
                          <a:effectLst/>
                          <a:latin typeface="Tw Cen MT" panose="020B0602020104020603" pitchFamily="34" charset="0"/>
                          <a:ea typeface="+mn-ea"/>
                          <a:cs typeface="+mn-cs"/>
                        </a:rPr>
                        <a:t> on </a:t>
                      </a:r>
                      <a:r>
                        <a:rPr kumimoji="0" lang="en-ZA" sz="1600" kern="1200" dirty="0" smtClean="0">
                          <a:solidFill>
                            <a:schemeClr val="tx1"/>
                          </a:solidFill>
                          <a:effectLst/>
                          <a:latin typeface="Tw Cen MT" panose="020B0602020104020603" pitchFamily="34" charset="0"/>
                          <a:ea typeface="+mn-ea"/>
                          <a:cs typeface="+mn-cs"/>
                        </a:rPr>
                        <a:t>20 September 2016,</a:t>
                      </a:r>
                      <a:r>
                        <a:rPr kumimoji="0" lang="en-ZA" sz="1600" kern="1200" baseline="0" dirty="0" smtClean="0">
                          <a:solidFill>
                            <a:schemeClr val="tx1"/>
                          </a:solidFill>
                          <a:effectLst/>
                          <a:latin typeface="Tw Cen MT" panose="020B0602020104020603" pitchFamily="34" charset="0"/>
                          <a:ea typeface="+mn-ea"/>
                          <a:cs typeface="+mn-cs"/>
                        </a:rPr>
                        <a:t> </a:t>
                      </a:r>
                      <a:r>
                        <a:rPr kumimoji="0" lang="en-ZA" sz="1600" kern="1200" dirty="0" smtClean="0">
                          <a:solidFill>
                            <a:schemeClr val="tx1"/>
                          </a:solidFill>
                          <a:effectLst/>
                          <a:latin typeface="Tw Cen MT" panose="020B0602020104020603" pitchFamily="34" charset="0"/>
                          <a:ea typeface="+mn-ea"/>
                          <a:cs typeface="+mn-cs"/>
                        </a:rPr>
                        <a:t>North</a:t>
                      </a:r>
                      <a:r>
                        <a:rPr kumimoji="0" lang="en-ZA" sz="1600" kern="1200" baseline="0" dirty="0" smtClean="0">
                          <a:solidFill>
                            <a:schemeClr val="tx1"/>
                          </a:solidFill>
                          <a:effectLst/>
                          <a:latin typeface="Tw Cen MT" panose="020B0602020104020603" pitchFamily="34" charset="0"/>
                          <a:ea typeface="+mn-ea"/>
                          <a:cs typeface="+mn-cs"/>
                        </a:rPr>
                        <a:t> West</a:t>
                      </a:r>
                      <a:r>
                        <a:rPr kumimoji="0" lang="en-ZA" sz="1600" kern="1200" dirty="0" smtClean="0">
                          <a:solidFill>
                            <a:schemeClr val="tx1"/>
                          </a:solidFill>
                          <a:effectLst/>
                          <a:latin typeface="Tw Cen MT" panose="020B0602020104020603" pitchFamily="34" charset="0"/>
                          <a:ea typeface="+mn-ea"/>
                          <a:cs typeface="+mn-cs"/>
                        </a:rPr>
                        <a:t> Provincial Anti-Corruption Technical and Ethics Committee meeting</a:t>
                      </a:r>
                      <a:r>
                        <a:rPr kumimoji="0" lang="en-ZA" sz="1600" kern="1200" baseline="0" dirty="0" smtClean="0">
                          <a:solidFill>
                            <a:schemeClr val="tx1"/>
                          </a:solidFill>
                          <a:effectLst/>
                          <a:latin typeface="Tw Cen MT" panose="020B0602020104020603" pitchFamily="34" charset="0"/>
                          <a:ea typeface="+mn-ea"/>
                          <a:cs typeface="+mn-cs"/>
                        </a:rPr>
                        <a:t> on </a:t>
                      </a:r>
                      <a:r>
                        <a:rPr kumimoji="0" lang="en-ZA" sz="1600" kern="1200" dirty="0" smtClean="0">
                          <a:solidFill>
                            <a:schemeClr val="tx1"/>
                          </a:solidFill>
                          <a:effectLst/>
                          <a:latin typeface="Tw Cen MT" panose="020B0602020104020603" pitchFamily="34" charset="0"/>
                          <a:ea typeface="+mn-ea"/>
                          <a:cs typeface="+mn-cs"/>
                        </a:rPr>
                        <a:t>22 September 2016 and the</a:t>
                      </a:r>
                      <a:r>
                        <a:rPr kumimoji="0" lang="en-ZA" sz="1600" kern="1200" baseline="0" dirty="0" smtClean="0">
                          <a:solidFill>
                            <a:schemeClr val="tx1"/>
                          </a:solidFill>
                          <a:effectLst/>
                          <a:latin typeface="Tw Cen MT" panose="020B0602020104020603" pitchFamily="34" charset="0"/>
                          <a:ea typeface="+mn-ea"/>
                          <a:cs typeface="+mn-cs"/>
                        </a:rPr>
                        <a:t> </a:t>
                      </a:r>
                      <a:r>
                        <a:rPr kumimoji="0" lang="en-ZA" sz="1600" kern="1200" dirty="0" smtClean="0">
                          <a:solidFill>
                            <a:schemeClr val="tx1"/>
                          </a:solidFill>
                          <a:effectLst/>
                          <a:latin typeface="Tw Cen MT" panose="020B0602020104020603" pitchFamily="34" charset="0"/>
                          <a:ea typeface="+mn-ea"/>
                          <a:cs typeface="+mn-cs"/>
                        </a:rPr>
                        <a:t>National Prosecuting Authority Ethics Officers</a:t>
                      </a:r>
                      <a:r>
                        <a:rPr kumimoji="0" lang="en-ZA" sz="1600" kern="1200" baseline="0" dirty="0" smtClean="0">
                          <a:solidFill>
                            <a:schemeClr val="tx1"/>
                          </a:solidFill>
                          <a:effectLst/>
                          <a:latin typeface="Tw Cen MT" panose="020B0602020104020603" pitchFamily="34" charset="0"/>
                          <a:ea typeface="+mn-ea"/>
                          <a:cs typeface="+mn-cs"/>
                        </a:rPr>
                        <a:t> on </a:t>
                      </a:r>
                      <a:r>
                        <a:rPr kumimoji="0" lang="en-ZA" sz="1600" kern="1200" dirty="0" smtClean="0">
                          <a:solidFill>
                            <a:schemeClr val="tx1"/>
                          </a:solidFill>
                          <a:effectLst/>
                          <a:latin typeface="Tw Cen MT" panose="020B0602020104020603" pitchFamily="34" charset="0"/>
                          <a:ea typeface="+mn-ea"/>
                          <a:cs typeface="+mn-cs"/>
                        </a:rPr>
                        <a:t>26 September 2016</a:t>
                      </a:r>
                      <a:endParaRPr lang="en-ZA" sz="1600" dirty="0" smtClean="0">
                        <a:effectLst/>
                        <a:latin typeface="Tw Cen MT" panose="020B0602020104020603" pitchFamily="34" charset="0"/>
                      </a:endParaRPr>
                    </a:p>
                    <a:p>
                      <a:endParaRPr lang="en-ZA" sz="1600" b="1" dirty="0">
                        <a:solidFill>
                          <a:srgbClr val="C00000"/>
                        </a:solidFill>
                        <a:effectLst/>
                        <a:latin typeface="Tw Cen MT" pitchFamily="34" charset="0"/>
                        <a:ea typeface="Calibri"/>
                        <a:cs typeface="Arial" pitchFamily="34" charset="0"/>
                      </a:endParaRPr>
                    </a:p>
                  </a:txBody>
                  <a:tcPr marL="68580" marR="68580" marT="0" marB="0">
                    <a:solidFill>
                      <a:schemeClr val="bg1"/>
                    </a:solidFill>
                  </a:tcPr>
                </a:tc>
              </a:tr>
              <a:tr h="341329">
                <a:tc>
                  <a:txBody>
                    <a:bodyPr/>
                    <a:lstStyle/>
                    <a:p>
                      <a:r>
                        <a:rPr lang="en-ZA" sz="1600" b="1" dirty="0" smtClean="0">
                          <a:effectLst/>
                          <a:latin typeface="Tw Cen MT" pitchFamily="34" charset="0"/>
                          <a:ea typeface="Calibri"/>
                          <a:cs typeface="Arial" pitchFamily="34" charset="0"/>
                        </a:rPr>
                        <a:t>3</a:t>
                      </a:r>
                      <a:r>
                        <a:rPr lang="en-ZA" sz="1600" b="1" baseline="30000" dirty="0" smtClean="0">
                          <a:effectLst/>
                          <a:latin typeface="Tw Cen MT" pitchFamily="34" charset="0"/>
                          <a:ea typeface="Calibri"/>
                          <a:cs typeface="Arial" pitchFamily="34" charset="0"/>
                        </a:rPr>
                        <a:t>rd</a:t>
                      </a:r>
                      <a:r>
                        <a:rPr lang="en-ZA" sz="1600" b="1" dirty="0" smtClean="0">
                          <a:effectLst/>
                          <a:latin typeface="Tw Cen MT" pitchFamily="34" charset="0"/>
                          <a:ea typeface="Calibri"/>
                          <a:cs typeface="Arial" pitchFamily="34" charset="0"/>
                        </a:rPr>
                        <a:t> </a:t>
                      </a:r>
                      <a:r>
                        <a:rPr lang="en-ZA" sz="1600" b="1" dirty="0" smtClean="0">
                          <a:solidFill>
                            <a:schemeClr val="tx1"/>
                          </a:solidFill>
                          <a:latin typeface="Tw Cen MT" pitchFamily="34" charset="0"/>
                          <a:ea typeface="Times New Roman"/>
                          <a:cs typeface="Arial" pitchFamily="34" charset="0"/>
                        </a:rPr>
                        <a:t>Quarter</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Target</a:t>
                      </a:r>
                      <a:endParaRPr lang="en-ZA" sz="1600" b="1" dirty="0">
                        <a:effectLst/>
                        <a:latin typeface="Tw Cen MT" pitchFamily="34" charset="0"/>
                        <a:ea typeface="Calibri"/>
                        <a:cs typeface="Arial" pitchFamily="34" charset="0"/>
                      </a:endParaRPr>
                    </a:p>
                  </a:txBody>
                  <a:tcPr marL="68580" marR="68580" marT="0" marB="0">
                    <a:solidFill>
                      <a:schemeClr val="accent1">
                        <a:lumMod val="60000"/>
                        <a:lumOff val="4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r>
              <a:tr h="1281792">
                <a:tc>
                  <a:txBody>
                    <a:bodyPr/>
                    <a:lstStyle/>
                    <a:p>
                      <a:r>
                        <a:rPr kumimoji="0" lang="en-ZA" sz="1600" kern="1200" dirty="0" smtClean="0">
                          <a:solidFill>
                            <a:schemeClr val="tx1"/>
                          </a:solidFill>
                          <a:effectLst/>
                          <a:latin typeface="Tw Cen MT" panose="020B0602020104020603" pitchFamily="34" charset="0"/>
                          <a:ea typeface="+mn-ea"/>
                          <a:cs typeface="+mn-cs"/>
                        </a:rPr>
                        <a:t>3 workshops conducted to provide implementation support to departments on the implementation </a:t>
                      </a:r>
                      <a:r>
                        <a:rPr kumimoji="0" lang="en-US" sz="1600" kern="1200" dirty="0" smtClean="0">
                          <a:solidFill>
                            <a:schemeClr val="tx1"/>
                          </a:solidFill>
                          <a:effectLst/>
                          <a:latin typeface="Tw Cen MT" panose="020B0602020104020603" pitchFamily="34" charset="0"/>
                          <a:ea typeface="+mn-ea"/>
                          <a:cs typeface="+mn-cs"/>
                        </a:rPr>
                        <a:t>of the </a:t>
                      </a:r>
                      <a:r>
                        <a:rPr kumimoji="0" lang="en-ZA" sz="1600" kern="1200" dirty="0" smtClean="0">
                          <a:solidFill>
                            <a:schemeClr val="tx1"/>
                          </a:solidFill>
                          <a:effectLst/>
                          <a:latin typeface="Tw Cen MT" panose="020B0602020104020603" pitchFamily="34" charset="0"/>
                          <a:ea typeface="+mn-ea"/>
                          <a:cs typeface="+mn-cs"/>
                        </a:rPr>
                        <a:t>Directive</a:t>
                      </a:r>
                      <a:r>
                        <a:rPr kumimoji="0" lang="en-US" sz="1600" kern="1200" dirty="0" smtClean="0">
                          <a:solidFill>
                            <a:schemeClr val="tx1"/>
                          </a:solidFill>
                          <a:effectLst/>
                          <a:latin typeface="Tw Cen MT" panose="020B0602020104020603" pitchFamily="34" charset="0"/>
                          <a:ea typeface="+mn-ea"/>
                          <a:cs typeface="+mn-cs"/>
                        </a:rPr>
                        <a:t> on Other Remunerative</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r>
                        <a:rPr kumimoji="0" lang="en-ZA" sz="1600" kern="1200" dirty="0" smtClean="0">
                          <a:solidFill>
                            <a:schemeClr val="tx1"/>
                          </a:solidFill>
                          <a:effectLst/>
                          <a:latin typeface="Tw Cen MT" panose="020B0602020104020603" pitchFamily="34" charset="0"/>
                          <a:ea typeface="+mn-ea"/>
                          <a:cs typeface="+mn-cs"/>
                        </a:rPr>
                        <a:t>13 workshops were conducted (with 9 provinces as well as 3 in house workshops which was attended by various national departments and other stakeholders). Furthermore a workshop was also held for NSG</a:t>
                      </a:r>
                      <a:endParaRPr lang="en-ZA" sz="1600" b="1" dirty="0">
                        <a:solidFill>
                          <a:srgbClr val="C00000"/>
                        </a:solidFill>
                        <a:effectLst/>
                        <a:latin typeface="Tw Cen MT" pitchFamily="34" charset="0"/>
                        <a:ea typeface="Calibri"/>
                        <a:cs typeface="Arial" pitchFamily="34" charset="0"/>
                      </a:endParaRPr>
                    </a:p>
                  </a:txBody>
                  <a:tcPr marL="68580" marR="68580" marT="0" marB="0">
                    <a:solidFill>
                      <a:schemeClr val="bg1"/>
                    </a:solidFill>
                  </a:tcPr>
                </a:tc>
              </a:tr>
            </a:tbl>
          </a:graphicData>
        </a:graphic>
      </p:graphicFrame>
      <p:sp>
        <p:nvSpPr>
          <p:cNvPr id="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52</a:t>
            </a:fld>
            <a:endParaRPr lang="en-US" sz="1400" b="0" dirty="0"/>
          </a:p>
        </p:txBody>
      </p:sp>
      <p:sp>
        <p:nvSpPr>
          <p:cNvPr id="6" name="Title 1"/>
          <p:cNvSpPr>
            <a:spLocks noGrp="1"/>
          </p:cNvSpPr>
          <p:nvPr>
            <p:ph type="title"/>
          </p:nvPr>
        </p:nvSpPr>
        <p:spPr>
          <a:xfrm>
            <a:off x="971600" y="0"/>
            <a:ext cx="8172400" cy="908794"/>
          </a:xfrm>
        </p:spPr>
        <p:txBody>
          <a:bodyPr>
            <a:normAutofit/>
          </a:bodyPr>
          <a:lstStyle/>
          <a:p>
            <a:pPr algn="ctr"/>
            <a:r>
              <a:rPr lang="en-ZA" sz="2400" b="1" dirty="0">
                <a:solidFill>
                  <a:schemeClr val="accent5">
                    <a:lumMod val="60000"/>
                    <a:lumOff val="40000"/>
                  </a:schemeClr>
                </a:solidFill>
              </a:rPr>
              <a:t>PROGRAMME 6: </a:t>
            </a:r>
            <a:r>
              <a:rPr lang="en-ZA" sz="2400" b="1" dirty="0" smtClean="0">
                <a:solidFill>
                  <a:schemeClr val="accent5">
                    <a:lumMod val="60000"/>
                    <a:lumOff val="40000"/>
                  </a:schemeClr>
                </a:solidFill>
              </a:rPr>
              <a:t>GPA (10)</a:t>
            </a:r>
            <a:br>
              <a:rPr lang="en-ZA" sz="2400" b="1" dirty="0" smtClean="0">
                <a:solidFill>
                  <a:schemeClr val="accent5">
                    <a:lumMod val="60000"/>
                    <a:lumOff val="40000"/>
                  </a:schemeClr>
                </a:solidFill>
              </a:rPr>
            </a:br>
            <a:r>
              <a:rPr lang="en-ZA" sz="2400" b="1" dirty="0" smtClean="0">
                <a:solidFill>
                  <a:schemeClr val="accent4">
                    <a:lumMod val="75000"/>
                  </a:schemeClr>
                </a:solidFill>
              </a:rPr>
              <a:t>2</a:t>
            </a:r>
            <a:r>
              <a:rPr lang="en-ZA" sz="2400" b="1" baseline="30000" dirty="0" smtClean="0">
                <a:solidFill>
                  <a:schemeClr val="accent4">
                    <a:lumMod val="75000"/>
                  </a:schemeClr>
                </a:solidFill>
              </a:rPr>
              <a:t>ND</a:t>
            </a:r>
            <a:r>
              <a:rPr lang="en-ZA" sz="2400" b="1" dirty="0" smtClean="0">
                <a:solidFill>
                  <a:schemeClr val="accent4">
                    <a:lumMod val="75000"/>
                  </a:schemeClr>
                </a:solidFill>
              </a:rPr>
              <a:t>  &amp; 3</a:t>
            </a:r>
            <a:r>
              <a:rPr lang="en-ZA" sz="2400" b="1" baseline="30000" dirty="0" smtClean="0">
                <a:solidFill>
                  <a:schemeClr val="accent4">
                    <a:lumMod val="75000"/>
                  </a:schemeClr>
                </a:solidFill>
              </a:rPr>
              <a:t>RD</a:t>
            </a:r>
            <a:r>
              <a:rPr lang="en-ZA" sz="2400" b="1" dirty="0" smtClean="0">
                <a:solidFill>
                  <a:schemeClr val="accent4">
                    <a:lumMod val="75000"/>
                  </a:schemeClr>
                </a:solidFill>
              </a:rPr>
              <a:t> QUARTER </a:t>
            </a:r>
            <a:r>
              <a:rPr lang="en-ZA" sz="2400" b="1" dirty="0">
                <a:solidFill>
                  <a:schemeClr val="accent4">
                    <a:lumMod val="75000"/>
                  </a:schemeClr>
                </a:solidFill>
              </a:rPr>
              <a:t>TARGETS ACHIEVED</a:t>
            </a:r>
            <a:endParaRPr lang="en-ZA" sz="2400" b="1" dirty="0"/>
          </a:p>
        </p:txBody>
      </p:sp>
    </p:spTree>
    <p:extLst>
      <p:ext uri="{BB962C8B-B14F-4D97-AF65-F5344CB8AC3E}">
        <p14:creationId xmlns:p14="http://schemas.microsoft.com/office/powerpoint/2010/main" xmlns="" val="28847453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0"/>
          <p:cNvGraphicFramePr>
            <a:graphicFrameLocks/>
          </p:cNvGraphicFramePr>
          <p:nvPr>
            <p:extLst>
              <p:ext uri="{D42A27DB-BD31-4B8C-83A1-F6EECF244321}">
                <p14:modId xmlns:p14="http://schemas.microsoft.com/office/powerpoint/2010/main" xmlns="" val="8483527"/>
              </p:ext>
            </p:extLst>
          </p:nvPr>
        </p:nvGraphicFramePr>
        <p:xfrm>
          <a:off x="1115616" y="1196753"/>
          <a:ext cx="7920879" cy="2754855"/>
        </p:xfrm>
        <a:graphic>
          <a:graphicData uri="http://schemas.openxmlformats.org/drawingml/2006/table">
            <a:tbl>
              <a:tblPr firstRow="1" bandRow="1">
                <a:tableStyleId>{5940675A-B579-460E-94D1-54222C63F5DA}</a:tableStyleId>
              </a:tblPr>
              <a:tblGrid>
                <a:gridCol w="2160240"/>
                <a:gridCol w="5760639"/>
              </a:tblGrid>
              <a:tr h="5422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r>
                        <a:rPr kumimoji="0" lang="en-ZA" sz="1600" kern="1200" dirty="0" smtClean="0">
                          <a:solidFill>
                            <a:schemeClr val="tx1"/>
                          </a:solidFill>
                          <a:effectLst/>
                          <a:latin typeface="Tw Cen MT" panose="020B0602020104020603" pitchFamily="34" charset="0"/>
                          <a:ea typeface="+mn-ea"/>
                          <a:cs typeface="+mn-cs"/>
                        </a:rPr>
                        <a:t>Analyse whistle blowing in the Public Service and submit an analysis report </a:t>
                      </a:r>
                      <a:endParaRPr lang="en-ZA" sz="1600" b="0" dirty="0">
                        <a:latin typeface="Tw Cen MT" pitchFamily="34" charset="0"/>
                        <a:cs typeface="Arial" pitchFamily="34" charset="0"/>
                      </a:endParaRPr>
                    </a:p>
                  </a:txBody>
                  <a:tcPr>
                    <a:solidFill>
                      <a:schemeClr val="accent2">
                        <a:lumMod val="40000"/>
                        <a:lumOff val="60000"/>
                      </a:schemeClr>
                    </a:solidFill>
                  </a:tcPr>
                </a:tc>
              </a:tr>
              <a:tr h="246012">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dirty="0" smtClean="0">
                          <a:solidFill>
                            <a:schemeClr val="tx1"/>
                          </a:solidFill>
                          <a:latin typeface="Tw Cen MT" pitchFamily="34" charset="0"/>
                          <a:ea typeface="Times New Roman"/>
                          <a:cs typeface="Arial" pitchFamily="34" charset="0"/>
                        </a:rPr>
                        <a:t>2</a:t>
                      </a:r>
                      <a:r>
                        <a:rPr lang="en-ZA" sz="1600" b="1" baseline="30000" dirty="0" smtClean="0">
                          <a:solidFill>
                            <a:schemeClr val="tx1"/>
                          </a:solidFill>
                          <a:latin typeface="Tw Cen MT" pitchFamily="34" charset="0"/>
                          <a:ea typeface="Times New Roman"/>
                          <a:cs typeface="Arial" pitchFamily="34" charset="0"/>
                        </a:rPr>
                        <a:t>nd</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Target (8)</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r>
              <a:tr h="684995">
                <a:tc>
                  <a:txBody>
                    <a:bodyPr/>
                    <a:lstStyle/>
                    <a:p>
                      <a:r>
                        <a:rPr kumimoji="0" lang="en-ZA" sz="1600" kern="1200" dirty="0" smtClean="0">
                          <a:solidFill>
                            <a:schemeClr val="tx1"/>
                          </a:solidFill>
                          <a:effectLst/>
                          <a:latin typeface="Tw Cen MT" panose="020B0602020104020603" pitchFamily="34" charset="0"/>
                          <a:ea typeface="+mn-ea"/>
                          <a:cs typeface="+mn-cs"/>
                        </a:rPr>
                        <a:t>Analysis of information on whistle blowing in the Public Service completed</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r>
                        <a:rPr kumimoji="0" lang="en-ZA" sz="1600" kern="1200" dirty="0" smtClean="0">
                          <a:solidFill>
                            <a:schemeClr val="tx1"/>
                          </a:solidFill>
                          <a:effectLst/>
                          <a:latin typeface="Tw Cen MT" panose="020B0602020104020603" pitchFamily="34" charset="0"/>
                          <a:ea typeface="+mn-ea"/>
                          <a:cs typeface="+mn-cs"/>
                        </a:rPr>
                        <a:t>An analysis of information on whistle blowing in the Public Service was conducted and a report was drafted</a:t>
                      </a:r>
                      <a:endParaRPr lang="en-ZA" sz="1600" b="1" dirty="0">
                        <a:solidFill>
                          <a:srgbClr val="C00000"/>
                        </a:solidFill>
                        <a:effectLst/>
                        <a:latin typeface="Tw Cen MT" pitchFamily="34" charset="0"/>
                        <a:ea typeface="Calibri"/>
                        <a:cs typeface="Arial" pitchFamily="34" charset="0"/>
                      </a:endParaRPr>
                    </a:p>
                  </a:txBody>
                  <a:tcPr marL="68580" marR="68580" marT="0" marB="0">
                    <a:solidFill>
                      <a:schemeClr val="bg1"/>
                    </a:solidFill>
                  </a:tcPr>
                </a:tc>
              </a:tr>
              <a:tr h="245754">
                <a:tc>
                  <a:txBody>
                    <a:bodyPr/>
                    <a:lstStyle/>
                    <a:p>
                      <a:r>
                        <a:rPr lang="en-ZA" sz="1600" b="1" dirty="0" smtClean="0">
                          <a:effectLst/>
                          <a:latin typeface="Tw Cen MT" pitchFamily="34" charset="0"/>
                          <a:ea typeface="Calibri"/>
                          <a:cs typeface="Arial" pitchFamily="34" charset="0"/>
                        </a:rPr>
                        <a:t>3</a:t>
                      </a:r>
                      <a:r>
                        <a:rPr lang="en-ZA" sz="1600" b="1" baseline="30000" dirty="0" smtClean="0">
                          <a:effectLst/>
                          <a:latin typeface="Tw Cen MT" pitchFamily="34" charset="0"/>
                          <a:ea typeface="Calibri"/>
                          <a:cs typeface="Arial" pitchFamily="34" charset="0"/>
                        </a:rPr>
                        <a:t>rd</a:t>
                      </a:r>
                      <a:r>
                        <a:rPr lang="en-ZA" sz="1600" b="1" dirty="0" smtClean="0">
                          <a:effectLst/>
                          <a:latin typeface="Tw Cen MT" pitchFamily="34" charset="0"/>
                          <a:ea typeface="Calibri"/>
                          <a:cs typeface="Arial" pitchFamily="34" charset="0"/>
                        </a:rPr>
                        <a:t> </a:t>
                      </a:r>
                      <a:r>
                        <a:rPr lang="en-ZA" sz="1600" b="1" dirty="0" smtClean="0">
                          <a:solidFill>
                            <a:schemeClr val="tx1"/>
                          </a:solidFill>
                          <a:latin typeface="Tw Cen MT" pitchFamily="34" charset="0"/>
                          <a:ea typeface="Times New Roman"/>
                          <a:cs typeface="Arial" pitchFamily="34" charset="0"/>
                        </a:rPr>
                        <a:t>Quarter</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Target (11)</a:t>
                      </a:r>
                      <a:endParaRPr lang="en-ZA" sz="1600" b="1" dirty="0">
                        <a:effectLst/>
                        <a:latin typeface="Tw Cen MT" pitchFamily="34" charset="0"/>
                        <a:ea typeface="Calibri"/>
                        <a:cs typeface="Arial" pitchFamily="34" charset="0"/>
                      </a:endParaRPr>
                    </a:p>
                  </a:txBody>
                  <a:tcPr marL="68580" marR="68580" marT="0" marB="0">
                    <a:solidFill>
                      <a:schemeClr val="accent1">
                        <a:lumMod val="60000"/>
                        <a:lumOff val="4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r>
              <a:tr h="919323">
                <a:tc>
                  <a:txBody>
                    <a:bodyPr/>
                    <a:lstStyle/>
                    <a:p>
                      <a:r>
                        <a:rPr kumimoji="0" lang="en-ZA" sz="1600" kern="1200" dirty="0" smtClean="0">
                          <a:solidFill>
                            <a:schemeClr val="tx1"/>
                          </a:solidFill>
                          <a:effectLst/>
                          <a:latin typeface="Tw Cen MT" panose="020B0602020104020603" pitchFamily="34" charset="0"/>
                          <a:ea typeface="+mn-ea"/>
                          <a:cs typeface="+mn-cs"/>
                        </a:rPr>
                        <a:t>Draft report on whistle blowing in the Public Service compiled</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r>
                        <a:rPr kumimoji="0" lang="en-ZA" sz="1600" kern="1200" dirty="0" smtClean="0">
                          <a:solidFill>
                            <a:schemeClr val="tx1"/>
                          </a:solidFill>
                          <a:effectLst/>
                          <a:latin typeface="Tw Cen MT" panose="020B0602020104020603" pitchFamily="34" charset="0"/>
                          <a:ea typeface="+mn-ea"/>
                          <a:cs typeface="+mn-cs"/>
                        </a:rPr>
                        <a:t>The</a:t>
                      </a:r>
                      <a:r>
                        <a:rPr kumimoji="0" lang="en-ZA" sz="1600" kern="1200" baseline="0" dirty="0" smtClean="0">
                          <a:solidFill>
                            <a:schemeClr val="tx1"/>
                          </a:solidFill>
                          <a:effectLst/>
                          <a:latin typeface="Tw Cen MT" panose="020B0602020104020603" pitchFamily="34" charset="0"/>
                          <a:ea typeface="+mn-ea"/>
                          <a:cs typeface="+mn-cs"/>
                        </a:rPr>
                        <a:t> d</a:t>
                      </a:r>
                      <a:r>
                        <a:rPr kumimoji="0" lang="en-ZA" sz="1600" kern="1200" dirty="0" smtClean="0">
                          <a:solidFill>
                            <a:schemeClr val="tx1"/>
                          </a:solidFill>
                          <a:effectLst/>
                          <a:latin typeface="Tw Cen MT" panose="020B0602020104020603" pitchFamily="34" charset="0"/>
                          <a:ea typeface="+mn-ea"/>
                          <a:cs typeface="+mn-cs"/>
                        </a:rPr>
                        <a:t>raft report on whistle blowing in the Public Service was compiled and submitted</a:t>
                      </a:r>
                      <a:endParaRPr lang="en-ZA" sz="1600" b="1" dirty="0">
                        <a:solidFill>
                          <a:srgbClr val="C00000"/>
                        </a:solidFill>
                        <a:effectLst/>
                        <a:latin typeface="Tw Cen MT" pitchFamily="34" charset="0"/>
                        <a:ea typeface="Calibri"/>
                        <a:cs typeface="Arial" pitchFamily="34" charset="0"/>
                      </a:endParaRPr>
                    </a:p>
                  </a:txBody>
                  <a:tcPr marL="68580" marR="68580" marT="0" marB="0">
                    <a:solidFill>
                      <a:schemeClr val="bg1"/>
                    </a:solidFill>
                  </a:tcPr>
                </a:tc>
              </a:tr>
            </a:tbl>
          </a:graphicData>
        </a:graphic>
      </p:graphicFrame>
      <p:sp>
        <p:nvSpPr>
          <p:cNvPr id="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53</a:t>
            </a:fld>
            <a:endParaRPr lang="en-US" sz="1400" b="0" dirty="0"/>
          </a:p>
        </p:txBody>
      </p:sp>
      <p:sp>
        <p:nvSpPr>
          <p:cNvPr id="6" name="Title 1"/>
          <p:cNvSpPr>
            <a:spLocks noGrp="1"/>
          </p:cNvSpPr>
          <p:nvPr>
            <p:ph type="title"/>
          </p:nvPr>
        </p:nvSpPr>
        <p:spPr>
          <a:xfrm>
            <a:off x="971600" y="0"/>
            <a:ext cx="8172400" cy="908794"/>
          </a:xfrm>
        </p:spPr>
        <p:txBody>
          <a:bodyPr>
            <a:normAutofit/>
          </a:bodyPr>
          <a:lstStyle/>
          <a:p>
            <a:pPr algn="ctr"/>
            <a:r>
              <a:rPr lang="en-ZA" sz="2400" b="1" dirty="0">
                <a:solidFill>
                  <a:schemeClr val="accent5">
                    <a:lumMod val="60000"/>
                    <a:lumOff val="40000"/>
                  </a:schemeClr>
                </a:solidFill>
              </a:rPr>
              <a:t>PROGRAMME 6: </a:t>
            </a:r>
            <a:r>
              <a:rPr lang="en-ZA" sz="2400" b="1" dirty="0" smtClean="0">
                <a:solidFill>
                  <a:schemeClr val="accent5">
                    <a:lumMod val="60000"/>
                    <a:lumOff val="40000"/>
                  </a:schemeClr>
                </a:solidFill>
              </a:rPr>
              <a:t>GPA (11)</a:t>
            </a:r>
            <a:br>
              <a:rPr lang="en-ZA" sz="2400" b="1" dirty="0" smtClean="0">
                <a:solidFill>
                  <a:schemeClr val="accent5">
                    <a:lumMod val="60000"/>
                    <a:lumOff val="40000"/>
                  </a:schemeClr>
                </a:solidFill>
              </a:rPr>
            </a:br>
            <a:r>
              <a:rPr lang="en-ZA" sz="2400" b="1" dirty="0" smtClean="0">
                <a:solidFill>
                  <a:schemeClr val="accent4">
                    <a:lumMod val="75000"/>
                  </a:schemeClr>
                </a:solidFill>
              </a:rPr>
              <a:t>2</a:t>
            </a:r>
            <a:r>
              <a:rPr lang="en-ZA" sz="2400" b="1" baseline="30000" dirty="0" smtClean="0">
                <a:solidFill>
                  <a:schemeClr val="accent4">
                    <a:lumMod val="75000"/>
                  </a:schemeClr>
                </a:solidFill>
              </a:rPr>
              <a:t>ND</a:t>
            </a:r>
            <a:r>
              <a:rPr lang="en-ZA" sz="2400" b="1" dirty="0" smtClean="0">
                <a:solidFill>
                  <a:schemeClr val="accent4">
                    <a:lumMod val="75000"/>
                  </a:schemeClr>
                </a:solidFill>
              </a:rPr>
              <a:t>  &amp; 3</a:t>
            </a:r>
            <a:r>
              <a:rPr lang="en-ZA" sz="2400" b="1" baseline="30000" dirty="0" smtClean="0">
                <a:solidFill>
                  <a:schemeClr val="accent4">
                    <a:lumMod val="75000"/>
                  </a:schemeClr>
                </a:solidFill>
              </a:rPr>
              <a:t>RD</a:t>
            </a:r>
            <a:r>
              <a:rPr lang="en-ZA" sz="2400" b="1" dirty="0" smtClean="0">
                <a:solidFill>
                  <a:schemeClr val="accent4">
                    <a:lumMod val="75000"/>
                  </a:schemeClr>
                </a:solidFill>
              </a:rPr>
              <a:t> QUARTER </a:t>
            </a:r>
            <a:r>
              <a:rPr lang="en-ZA" sz="2400" b="1" dirty="0">
                <a:solidFill>
                  <a:schemeClr val="accent4">
                    <a:lumMod val="75000"/>
                  </a:schemeClr>
                </a:solidFill>
              </a:rPr>
              <a:t>TARGETS ACHIEVED</a:t>
            </a:r>
            <a:endParaRPr lang="en-ZA" sz="2400" b="1" dirty="0"/>
          </a:p>
        </p:txBody>
      </p:sp>
    </p:spTree>
    <p:extLst>
      <p:ext uri="{BB962C8B-B14F-4D97-AF65-F5344CB8AC3E}">
        <p14:creationId xmlns:p14="http://schemas.microsoft.com/office/powerpoint/2010/main" xmlns="" val="12930766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2099637318"/>
              </p:ext>
            </p:extLst>
          </p:nvPr>
        </p:nvGraphicFramePr>
        <p:xfrm>
          <a:off x="1115616" y="914811"/>
          <a:ext cx="7892950" cy="4964304"/>
        </p:xfrm>
        <a:graphic>
          <a:graphicData uri="http://schemas.openxmlformats.org/drawingml/2006/table">
            <a:tbl>
              <a:tblPr firstRow="1" bandRow="1">
                <a:tableStyleId>{5940675A-B579-460E-94D1-54222C63F5DA}</a:tableStyleId>
              </a:tblPr>
              <a:tblGrid>
                <a:gridCol w="2016224"/>
                <a:gridCol w="2376264"/>
                <a:gridCol w="2160240"/>
                <a:gridCol w="1340222"/>
              </a:tblGrid>
              <a:tr h="5699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i="0" dirty="0" smtClean="0">
                          <a:solidFill>
                            <a:schemeClr val="tx1"/>
                          </a:solidFill>
                          <a:latin typeface="Tw Cen MT" pitchFamily="34" charset="0"/>
                          <a:ea typeface="Calibri"/>
                          <a:cs typeface="Times New Roman"/>
                        </a:rPr>
                        <a:t>Annual Target</a:t>
                      </a:r>
                    </a:p>
                  </a:txBody>
                  <a:tcPr>
                    <a:solidFill>
                      <a:schemeClr val="accent2">
                        <a:lumMod val="40000"/>
                        <a:lumOff val="60000"/>
                      </a:schemeClr>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Support 5</a:t>
                      </a:r>
                      <a:r>
                        <a:rPr kumimoji="0" lang="en-ZA" sz="1600" kern="1200" baseline="0" dirty="0" smtClean="0">
                          <a:solidFill>
                            <a:schemeClr val="tx1"/>
                          </a:solidFill>
                          <a:effectLst/>
                          <a:latin typeface="Tw Cen MT" panose="020B0602020104020603" pitchFamily="34" charset="0"/>
                          <a:ea typeface="+mn-ea"/>
                          <a:cs typeface="+mn-cs"/>
                        </a:rPr>
                        <a:t> </a:t>
                      </a:r>
                      <a:r>
                        <a:rPr kumimoji="0" lang="en-ZA" sz="1600" kern="1200" dirty="0" smtClean="0">
                          <a:solidFill>
                            <a:schemeClr val="tx1"/>
                          </a:solidFill>
                          <a:effectLst/>
                          <a:latin typeface="Tw Cen MT" panose="020B0602020104020603" pitchFamily="34" charset="0"/>
                          <a:ea typeface="+mn-ea"/>
                          <a:cs typeface="+mn-cs"/>
                        </a:rPr>
                        <a:t>departments to strengthen their internal Human Resources Capacity </a:t>
                      </a:r>
                    </a:p>
                  </a:txBody>
                  <a:tcPr>
                    <a:solidFill>
                      <a:schemeClr val="accent2">
                        <a:lumMod val="40000"/>
                        <a:lumOff val="60000"/>
                      </a:schemeClr>
                    </a:solidFill>
                  </a:tcPr>
                </a:tc>
                <a:tc hMerge="1">
                  <a:txBody>
                    <a:bodyPr/>
                    <a:lstStyle/>
                    <a:p>
                      <a:endParaRPr lang="en-ZA" dirty="0"/>
                    </a:p>
                  </a:txBody>
                  <a:tcPr/>
                </a:tc>
                <a:tc hMerge="1">
                  <a:txBody>
                    <a:bodyPr/>
                    <a:lstStyle/>
                    <a:p>
                      <a:endParaRPr lang="en-ZA" dirty="0"/>
                    </a:p>
                  </a:txBody>
                  <a:tcPr/>
                </a:tc>
              </a:tr>
              <a:tr h="762628">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400" b="1" i="0" baseline="0" dirty="0" smtClean="0">
                          <a:solidFill>
                            <a:schemeClr val="tx1"/>
                          </a:solidFill>
                          <a:latin typeface="Tw Cen MT" pitchFamily="34" charset="0"/>
                          <a:ea typeface="Times New Roman"/>
                          <a:cs typeface="Times New Roman"/>
                        </a:rPr>
                        <a:t>2</a:t>
                      </a:r>
                      <a:r>
                        <a:rPr lang="en-ZA" sz="1400" b="1" i="0" baseline="30000" dirty="0" smtClean="0">
                          <a:solidFill>
                            <a:schemeClr val="tx1"/>
                          </a:solidFill>
                          <a:latin typeface="Tw Cen MT" pitchFamily="34" charset="0"/>
                          <a:ea typeface="Times New Roman"/>
                          <a:cs typeface="Times New Roman"/>
                        </a:rPr>
                        <a:t>nd</a:t>
                      </a:r>
                      <a:r>
                        <a:rPr lang="en-ZA" sz="1400" b="1" i="0" baseline="0" dirty="0" smtClean="0">
                          <a:solidFill>
                            <a:schemeClr val="tx1"/>
                          </a:solidFill>
                          <a:latin typeface="Tw Cen MT" pitchFamily="34" charset="0"/>
                          <a:ea typeface="Times New Roman"/>
                          <a:cs typeface="Times New Roman"/>
                        </a:rPr>
                        <a:t>  </a:t>
                      </a:r>
                      <a:r>
                        <a:rPr lang="en-ZA" sz="1400" b="1" i="0" dirty="0" smtClean="0">
                          <a:solidFill>
                            <a:schemeClr val="tx1"/>
                          </a:solidFill>
                          <a:latin typeface="Tw Cen MT" pitchFamily="34" charset="0"/>
                          <a:ea typeface="Times New Roman"/>
                          <a:cs typeface="Times New Roman"/>
                        </a:rPr>
                        <a:t>Quarter</a:t>
                      </a:r>
                      <a:r>
                        <a:rPr lang="en-ZA" sz="1400" b="1" i="0" baseline="0" dirty="0" smtClean="0">
                          <a:solidFill>
                            <a:schemeClr val="tx1"/>
                          </a:solidFill>
                          <a:latin typeface="Tw Cen MT" pitchFamily="34" charset="0"/>
                          <a:ea typeface="Times New Roman"/>
                          <a:cs typeface="Times New Roman"/>
                        </a:rPr>
                        <a:t> </a:t>
                      </a:r>
                      <a:r>
                        <a:rPr lang="en-ZA" sz="1400" b="1" i="0" dirty="0" smtClean="0">
                          <a:solidFill>
                            <a:schemeClr val="tx1"/>
                          </a:solidFill>
                          <a:latin typeface="Tw Cen MT" pitchFamily="34" charset="0"/>
                          <a:ea typeface="Times New Roman"/>
                          <a:cs typeface="Times New Roman"/>
                        </a:rPr>
                        <a:t>Target (1)</a:t>
                      </a:r>
                      <a:endParaRPr lang="en-ZA" sz="1400" b="1" i="0" dirty="0" smtClean="0">
                        <a:solidFill>
                          <a:schemeClr val="tx1"/>
                        </a:solidFill>
                        <a:latin typeface="Tw Cen MT" pitchFamily="34" charset="0"/>
                        <a:ea typeface="Calibri"/>
                        <a:cs typeface="Times New Roman"/>
                      </a:endParaRPr>
                    </a:p>
                  </a:txBody>
                  <a:tcPr marL="68580" marR="68580" marT="0" marB="0">
                    <a:solidFill>
                      <a:schemeClr val="accent4">
                        <a:lumMod val="60000"/>
                        <a:lumOff val="40000"/>
                      </a:schemeClr>
                    </a:solidFill>
                  </a:tcPr>
                </a:tc>
                <a:tc>
                  <a:txBody>
                    <a:bodyPr/>
                    <a:lstStyle/>
                    <a:p>
                      <a:pPr>
                        <a:lnSpc>
                          <a:spcPct val="115000"/>
                        </a:lnSpc>
                        <a:spcAft>
                          <a:spcPts val="0"/>
                        </a:spcAft>
                      </a:pPr>
                      <a:r>
                        <a:rPr lang="en-ZA" sz="1400" b="1" i="0" dirty="0" smtClean="0">
                          <a:solidFill>
                            <a:schemeClr val="tx1"/>
                          </a:solidFill>
                          <a:latin typeface="Tw Cen MT" pitchFamily="34" charset="0"/>
                          <a:ea typeface="Calibri"/>
                          <a:cs typeface="Times New Roman"/>
                        </a:rPr>
                        <a:t>Reported</a:t>
                      </a:r>
                      <a:r>
                        <a:rPr lang="en-ZA" sz="1400" b="1" i="0" baseline="0" dirty="0" smtClean="0">
                          <a:solidFill>
                            <a:schemeClr val="tx1"/>
                          </a:solidFill>
                          <a:latin typeface="Tw Cen MT" pitchFamily="34" charset="0"/>
                          <a:ea typeface="Calibri"/>
                          <a:cs typeface="Times New Roman"/>
                        </a:rPr>
                        <a:t> Progress</a:t>
                      </a:r>
                      <a:endParaRPr lang="en-ZA" sz="1400" b="1" i="0" dirty="0">
                        <a:solidFill>
                          <a:schemeClr val="tx1"/>
                        </a:solidFill>
                        <a:latin typeface="Tw Cen MT" pitchFamily="34" charset="0"/>
                        <a:ea typeface="Calibri"/>
                        <a:cs typeface="Times New Roman"/>
                      </a:endParaRPr>
                    </a:p>
                  </a:txBody>
                  <a:tcPr marL="68580" marR="68580" marT="0" marB="0">
                    <a:solidFill>
                      <a:schemeClr val="accent4">
                        <a:lumMod val="60000"/>
                        <a:lumOff val="40000"/>
                      </a:schemeClr>
                    </a:solidFill>
                  </a:tcPr>
                </a:tc>
                <a:tc>
                  <a:txBody>
                    <a:bodyPr/>
                    <a:lstStyle/>
                    <a:p>
                      <a:pPr>
                        <a:lnSpc>
                          <a:spcPct val="115000"/>
                        </a:lnSpc>
                        <a:spcAft>
                          <a:spcPts val="0"/>
                        </a:spcAft>
                      </a:pPr>
                      <a:r>
                        <a:rPr lang="en-ZA" sz="1400" b="1" i="0" dirty="0" smtClean="0">
                          <a:solidFill>
                            <a:schemeClr val="tx1"/>
                          </a:solidFill>
                          <a:latin typeface="Tw Cen MT" pitchFamily="34" charset="0"/>
                          <a:ea typeface="Calibri"/>
                          <a:cs typeface="Times New Roman"/>
                        </a:rPr>
                        <a:t>Reasons</a:t>
                      </a:r>
                      <a:r>
                        <a:rPr lang="en-ZA" sz="1400" b="1" i="0" baseline="0" dirty="0" smtClean="0">
                          <a:solidFill>
                            <a:schemeClr val="tx1"/>
                          </a:solidFill>
                          <a:latin typeface="Tw Cen MT" pitchFamily="34" charset="0"/>
                          <a:ea typeface="Calibri"/>
                          <a:cs typeface="Times New Roman"/>
                        </a:rPr>
                        <a:t> for the Variance</a:t>
                      </a:r>
                      <a:endParaRPr lang="en-ZA" sz="1400" b="1" i="0" dirty="0">
                        <a:solidFill>
                          <a:schemeClr val="tx1"/>
                        </a:solidFill>
                        <a:latin typeface="Tw Cen MT" pitchFamily="34" charset="0"/>
                        <a:ea typeface="Calibri"/>
                        <a:cs typeface="Times New Roman"/>
                      </a:endParaRPr>
                    </a:p>
                  </a:txBody>
                  <a:tcPr marL="68580" marR="68580" marT="0" marB="0">
                    <a:solidFill>
                      <a:schemeClr val="accent4">
                        <a:lumMod val="60000"/>
                        <a:lumOff val="40000"/>
                      </a:schemeClr>
                    </a:solidFill>
                  </a:tcPr>
                </a:tc>
                <a:tc>
                  <a:txBody>
                    <a:bodyPr/>
                    <a:lstStyle/>
                    <a:p>
                      <a:pPr>
                        <a:lnSpc>
                          <a:spcPct val="115000"/>
                        </a:lnSpc>
                        <a:spcAft>
                          <a:spcPts val="0"/>
                        </a:spcAft>
                      </a:pPr>
                      <a:r>
                        <a:rPr lang="en-ZA" sz="1400" b="1" i="0" dirty="0" smtClean="0">
                          <a:solidFill>
                            <a:schemeClr val="tx1"/>
                          </a:solidFill>
                          <a:latin typeface="Tw Cen MT" pitchFamily="34" charset="0"/>
                          <a:ea typeface="Calibri"/>
                          <a:cs typeface="Times New Roman"/>
                        </a:rPr>
                        <a:t>Action to address the non-achievement of the 2</a:t>
                      </a:r>
                      <a:r>
                        <a:rPr lang="en-ZA" sz="1400" b="1" i="0" baseline="30000" dirty="0" smtClean="0">
                          <a:solidFill>
                            <a:schemeClr val="tx1"/>
                          </a:solidFill>
                          <a:latin typeface="Tw Cen MT" pitchFamily="34" charset="0"/>
                          <a:ea typeface="Calibri"/>
                          <a:cs typeface="Times New Roman"/>
                        </a:rPr>
                        <a:t>nd</a:t>
                      </a:r>
                      <a:r>
                        <a:rPr lang="en-ZA" sz="1400" b="1" i="0" baseline="0" dirty="0" smtClean="0">
                          <a:solidFill>
                            <a:schemeClr val="tx1"/>
                          </a:solidFill>
                          <a:latin typeface="Tw Cen MT" pitchFamily="34" charset="0"/>
                          <a:ea typeface="Calibri"/>
                          <a:cs typeface="Times New Roman"/>
                        </a:rPr>
                        <a:t> </a:t>
                      </a:r>
                      <a:r>
                        <a:rPr lang="en-ZA" sz="1400" b="1" i="0" dirty="0" smtClean="0">
                          <a:solidFill>
                            <a:schemeClr val="tx1"/>
                          </a:solidFill>
                          <a:latin typeface="Tw Cen MT" pitchFamily="34" charset="0"/>
                          <a:ea typeface="Calibri"/>
                          <a:cs typeface="Times New Roman"/>
                        </a:rPr>
                        <a:t>Quarter Target</a:t>
                      </a:r>
                      <a:endParaRPr lang="en-ZA" sz="1400" b="1" i="0" dirty="0">
                        <a:solidFill>
                          <a:schemeClr val="tx1"/>
                        </a:solidFill>
                        <a:latin typeface="Tw Cen MT" pitchFamily="34" charset="0"/>
                        <a:ea typeface="Calibri"/>
                        <a:cs typeface="Times New Roman"/>
                      </a:endParaRPr>
                    </a:p>
                  </a:txBody>
                  <a:tcPr marL="68580" marR="68580" marT="0" marB="0">
                    <a:solidFill>
                      <a:schemeClr val="accent4">
                        <a:lumMod val="60000"/>
                        <a:lumOff val="40000"/>
                      </a:schemeClr>
                    </a:solidFill>
                  </a:tcPr>
                </a:tc>
              </a:tr>
              <a:tr h="2470763">
                <a:tc>
                  <a:txBody>
                    <a:bodyPr/>
                    <a:lstStyle/>
                    <a:p>
                      <a:r>
                        <a:rPr kumimoji="0" lang="en-ZA" sz="1400" kern="1200" dirty="0" smtClean="0">
                          <a:solidFill>
                            <a:schemeClr val="tx1"/>
                          </a:solidFill>
                          <a:effectLst/>
                          <a:latin typeface="Tw Cen MT" panose="020B0602020104020603" pitchFamily="34" charset="0"/>
                          <a:ea typeface="+mn-ea"/>
                          <a:cs typeface="+mn-cs"/>
                        </a:rPr>
                        <a:t>Project plans, Memorandum of Understanding developed</a:t>
                      </a:r>
                      <a:r>
                        <a:rPr kumimoji="0" lang="en-ZA" sz="1400" kern="1200" baseline="0" dirty="0" smtClean="0">
                          <a:solidFill>
                            <a:schemeClr val="tx1"/>
                          </a:solidFill>
                          <a:effectLst/>
                          <a:latin typeface="Tw Cen MT" panose="020B0602020104020603" pitchFamily="34" charset="0"/>
                          <a:ea typeface="+mn-ea"/>
                          <a:cs typeface="+mn-cs"/>
                        </a:rPr>
                        <a:t> </a:t>
                      </a:r>
                      <a:r>
                        <a:rPr kumimoji="0" lang="en-ZA" sz="1400" kern="1200" dirty="0" smtClean="0">
                          <a:solidFill>
                            <a:schemeClr val="tx1"/>
                          </a:solidFill>
                          <a:effectLst/>
                          <a:latin typeface="Tw Cen MT" panose="020B0602020104020603" pitchFamily="34" charset="0"/>
                          <a:ea typeface="+mn-ea"/>
                          <a:cs typeface="+mn-cs"/>
                        </a:rPr>
                        <a:t>and deployment to the 5</a:t>
                      </a:r>
                      <a:r>
                        <a:rPr kumimoji="0" lang="en-ZA" sz="1400" kern="1200" baseline="0" dirty="0" smtClean="0">
                          <a:solidFill>
                            <a:schemeClr val="tx1"/>
                          </a:solidFill>
                          <a:effectLst/>
                          <a:latin typeface="Tw Cen MT" panose="020B0602020104020603" pitchFamily="34" charset="0"/>
                          <a:ea typeface="+mn-ea"/>
                          <a:cs typeface="+mn-cs"/>
                        </a:rPr>
                        <a:t> </a:t>
                      </a:r>
                      <a:r>
                        <a:rPr kumimoji="0" lang="en-ZA" sz="1400" kern="1200" dirty="0" smtClean="0">
                          <a:solidFill>
                            <a:schemeClr val="tx1"/>
                          </a:solidFill>
                          <a:effectLst/>
                          <a:latin typeface="Tw Cen MT" panose="020B0602020104020603" pitchFamily="34" charset="0"/>
                          <a:ea typeface="+mn-ea"/>
                          <a:cs typeface="+mn-cs"/>
                        </a:rPr>
                        <a:t>departments finalised</a:t>
                      </a:r>
                      <a:endParaRPr kumimoji="0" lang="en-ZA" sz="1400" kern="1200" dirty="0">
                        <a:solidFill>
                          <a:schemeClr val="tx1"/>
                        </a:solidFill>
                        <a:effectLst/>
                        <a:latin typeface="Tw Cen MT" panose="020B0602020104020603" pitchFamily="34" charset="0"/>
                        <a:ea typeface="+mn-ea"/>
                        <a:cs typeface="+mn-cs"/>
                      </a:endParaRPr>
                    </a:p>
                  </a:txBody>
                  <a:tcPr marL="68580" marR="68580" marT="0" marB="0">
                    <a:solidFill>
                      <a:schemeClr val="bg1"/>
                    </a:solidFill>
                  </a:tcPr>
                </a:tc>
                <a:tc>
                  <a:txBody>
                    <a:bodyPr/>
                    <a:lstStyle/>
                    <a:p>
                      <a:pPr marL="0" marR="0" lvl="0" indent="0" algn="l" defTabSz="914400" rtl="0" eaLnBrk="1" fontAlgn="auto" latinLnBrk="0" hangingPunct="1">
                        <a:lnSpc>
                          <a:spcPct val="115000"/>
                        </a:lnSpc>
                        <a:spcBef>
                          <a:spcPts val="0"/>
                        </a:spcBef>
                        <a:spcAft>
                          <a:spcPts val="0"/>
                        </a:spcAft>
                        <a:buClrTx/>
                        <a:buSzTx/>
                        <a:buFont typeface="Wingdings" panose="05000000000000000000" pitchFamily="2" charset="2"/>
                        <a:buNone/>
                        <a:tabLst/>
                        <a:defRPr/>
                      </a:pPr>
                      <a:r>
                        <a:rPr kumimoji="0" lang="en-US" sz="1400" kern="1200" dirty="0" smtClean="0">
                          <a:solidFill>
                            <a:schemeClr val="bg1"/>
                          </a:solidFill>
                          <a:effectLst/>
                          <a:latin typeface="Tw Cen MT" panose="020B0602020104020603" pitchFamily="34" charset="0"/>
                          <a:ea typeface="+mn-ea"/>
                          <a:cs typeface="+mn-cs"/>
                        </a:rPr>
                        <a:t>Further stakeholder engagements and assembling of multi-disciplinary teams took place</a:t>
                      </a:r>
                      <a:r>
                        <a:rPr kumimoji="0" lang="en-US" sz="1400" kern="1200" baseline="0" dirty="0" smtClean="0">
                          <a:solidFill>
                            <a:schemeClr val="bg1"/>
                          </a:solidFill>
                          <a:effectLst/>
                          <a:latin typeface="Tw Cen MT" panose="020B0602020104020603" pitchFamily="34" charset="0"/>
                          <a:ea typeface="+mn-ea"/>
                          <a:cs typeface="+mn-cs"/>
                        </a:rPr>
                        <a:t> </a:t>
                      </a:r>
                      <a:r>
                        <a:rPr kumimoji="0" lang="en-US" sz="1400" kern="1200" dirty="0" smtClean="0">
                          <a:solidFill>
                            <a:schemeClr val="bg1"/>
                          </a:solidFill>
                          <a:effectLst/>
                          <a:latin typeface="Tw Cen MT" panose="020B0602020104020603" pitchFamily="34" charset="0"/>
                          <a:ea typeface="+mn-ea"/>
                          <a:cs typeface="+mn-cs"/>
                        </a:rPr>
                        <a:t>with</a:t>
                      </a:r>
                      <a:r>
                        <a:rPr kumimoji="0" lang="en-US" sz="1400" kern="1200" baseline="0" dirty="0" smtClean="0">
                          <a:solidFill>
                            <a:schemeClr val="bg1"/>
                          </a:solidFill>
                          <a:effectLst/>
                          <a:latin typeface="Tw Cen MT" panose="020B0602020104020603" pitchFamily="34" charset="0"/>
                          <a:ea typeface="+mn-ea"/>
                          <a:cs typeface="+mn-cs"/>
                        </a:rPr>
                        <a:t> the </a:t>
                      </a:r>
                      <a:r>
                        <a:rPr kumimoji="0" lang="en-US" sz="1400" kern="1200" dirty="0" smtClean="0">
                          <a:solidFill>
                            <a:schemeClr val="bg1"/>
                          </a:solidFill>
                          <a:effectLst/>
                          <a:latin typeface="Tw Cen MT" panose="020B0602020104020603" pitchFamily="34" charset="0"/>
                          <a:ea typeface="+mn-ea"/>
                          <a:cs typeface="+mn-cs"/>
                        </a:rPr>
                        <a:t>Military Ombudsman (MO), the North West Office of the Premier , the Border Management Authority (BMA), the Limpopo Department of Economic Development and the Department of Environment and Tourism (LEDET)</a:t>
                      </a:r>
                      <a:endParaRPr kumimoji="0" lang="en-ZA" sz="1400" kern="1200" dirty="0" smtClean="0">
                        <a:solidFill>
                          <a:schemeClr val="bg1"/>
                        </a:solidFill>
                        <a:effectLst/>
                        <a:latin typeface="Tw Cen MT" panose="020B0602020104020603" pitchFamily="34" charset="0"/>
                        <a:ea typeface="+mn-ea"/>
                        <a:cs typeface="+mn-cs"/>
                      </a:endParaRPr>
                    </a:p>
                  </a:txBody>
                  <a:tcPr marL="114300" marR="114300" marT="0" marB="0">
                    <a:solidFill>
                      <a:srgbClr val="C00000"/>
                    </a:solidFill>
                  </a:tcPr>
                </a:tc>
                <a:tc>
                  <a:txBody>
                    <a:bodyPr/>
                    <a:lstStyle/>
                    <a:p>
                      <a:pPr algn="l">
                        <a:lnSpc>
                          <a:spcPct val="106000"/>
                        </a:lnSpc>
                        <a:spcAft>
                          <a:spcPts val="0"/>
                        </a:spcAft>
                      </a:pPr>
                      <a:r>
                        <a:rPr kumimoji="0" lang="en-ZA" sz="1400" kern="1200" dirty="0" smtClean="0">
                          <a:solidFill>
                            <a:schemeClr val="tx1"/>
                          </a:solidFill>
                          <a:effectLst/>
                          <a:latin typeface="Tw Cen MT" panose="020B0602020104020603" pitchFamily="34" charset="0"/>
                          <a:ea typeface="+mn-ea"/>
                          <a:cs typeface="+mn-cs"/>
                        </a:rPr>
                        <a:t>The development of project plans is anticipated to take long and thus affect the timely implementation of the project. As a result the support to departments is being provided on the basis of</a:t>
                      </a:r>
                      <a:r>
                        <a:rPr kumimoji="0" lang="en-ZA" sz="1400" kern="1200" baseline="0" dirty="0" smtClean="0">
                          <a:solidFill>
                            <a:schemeClr val="tx1"/>
                          </a:solidFill>
                          <a:effectLst/>
                          <a:latin typeface="Tw Cen MT" panose="020B0602020104020603" pitchFamily="34" charset="0"/>
                          <a:ea typeface="+mn-ea"/>
                          <a:cs typeface="+mn-cs"/>
                        </a:rPr>
                        <a:t> Director-General to Director-General letters which clarify expectations</a:t>
                      </a:r>
                      <a:endParaRPr lang="en-ZA" sz="1400" dirty="0">
                        <a:effectLst/>
                        <a:latin typeface="Tw Cen MT" panose="020B0602020104020603" pitchFamily="34" charset="0"/>
                        <a:ea typeface="Times New Roman" panose="02020603050405020304" pitchFamily="18" charset="0"/>
                      </a:endParaRPr>
                    </a:p>
                  </a:txBody>
                  <a:tcPr marL="114300" marR="114300" marT="0" marB="0">
                    <a:solidFill>
                      <a:schemeClr val="bg1"/>
                    </a:solidFill>
                  </a:tcPr>
                </a:tc>
                <a:tc>
                  <a:txBody>
                    <a:bodyPr/>
                    <a:lstStyle/>
                    <a:p>
                      <a:pPr algn="l">
                        <a:lnSpc>
                          <a:spcPct val="106000"/>
                        </a:lnSpc>
                        <a:spcAft>
                          <a:spcPts val="0"/>
                        </a:spcAft>
                      </a:pPr>
                      <a:r>
                        <a:rPr kumimoji="0" lang="en-ZA" sz="1400" kern="1200" dirty="0" smtClean="0">
                          <a:solidFill>
                            <a:schemeClr val="tx1"/>
                          </a:solidFill>
                          <a:effectLst/>
                          <a:latin typeface="Tw Cen MT" panose="020B0602020104020603" pitchFamily="34" charset="0"/>
                          <a:ea typeface="+mn-ea"/>
                          <a:cs typeface="+mn-cs"/>
                        </a:rPr>
                        <a:t>A request to remove the development of project plans from the 2016/17</a:t>
                      </a:r>
                      <a:r>
                        <a:rPr kumimoji="0" lang="en-ZA" sz="1400" kern="1200" baseline="0" dirty="0" smtClean="0">
                          <a:solidFill>
                            <a:schemeClr val="tx1"/>
                          </a:solidFill>
                          <a:effectLst/>
                          <a:latin typeface="Tw Cen MT" panose="020B0602020104020603" pitchFamily="34" charset="0"/>
                          <a:ea typeface="+mn-ea"/>
                          <a:cs typeface="+mn-cs"/>
                        </a:rPr>
                        <a:t> </a:t>
                      </a:r>
                      <a:r>
                        <a:rPr kumimoji="0" lang="en-ZA" sz="1400" kern="1200" dirty="0" smtClean="0">
                          <a:solidFill>
                            <a:schemeClr val="tx1"/>
                          </a:solidFill>
                          <a:effectLst/>
                          <a:latin typeface="Tw Cen MT" panose="020B0602020104020603" pitchFamily="34" charset="0"/>
                          <a:ea typeface="+mn-ea"/>
                          <a:cs typeface="+mn-cs"/>
                        </a:rPr>
                        <a:t>APP has been approved by the Minister</a:t>
                      </a:r>
                      <a:endParaRPr lang="en-ZA" sz="1400" dirty="0">
                        <a:effectLst/>
                        <a:latin typeface="Tw Cen MT" panose="020B0602020104020603" pitchFamily="34" charset="0"/>
                        <a:ea typeface="Times New Roman" panose="02020603050405020304" pitchFamily="18" charset="0"/>
                      </a:endParaRPr>
                    </a:p>
                  </a:txBody>
                  <a:tcPr marL="114300" marR="114300" marT="0" marB="0">
                    <a:solidFill>
                      <a:schemeClr val="bg1"/>
                    </a:solidFill>
                  </a:tcPr>
                </a:tc>
              </a:tr>
            </a:tbl>
          </a:graphicData>
        </a:graphic>
      </p:graphicFrame>
      <p:sp>
        <p:nvSpPr>
          <p:cNvPr id="5" name="Title 1"/>
          <p:cNvSpPr>
            <a:spLocks noGrp="1"/>
          </p:cNvSpPr>
          <p:nvPr>
            <p:ph type="title"/>
          </p:nvPr>
        </p:nvSpPr>
        <p:spPr>
          <a:xfrm>
            <a:off x="971600" y="0"/>
            <a:ext cx="8172400" cy="908794"/>
          </a:xfrm>
        </p:spPr>
        <p:txBody>
          <a:bodyPr>
            <a:normAutofit/>
          </a:bodyPr>
          <a:lstStyle/>
          <a:p>
            <a:pPr algn="ctr"/>
            <a:r>
              <a:rPr lang="en-ZA" sz="2400" b="1" dirty="0">
                <a:solidFill>
                  <a:schemeClr val="accent5">
                    <a:lumMod val="60000"/>
                    <a:lumOff val="40000"/>
                  </a:schemeClr>
                </a:solidFill>
              </a:rPr>
              <a:t>PROGRAMME 6: </a:t>
            </a:r>
            <a:r>
              <a:rPr lang="en-ZA" sz="2400" b="1" dirty="0" smtClean="0">
                <a:solidFill>
                  <a:schemeClr val="accent5">
                    <a:lumMod val="60000"/>
                    <a:lumOff val="40000"/>
                  </a:schemeClr>
                </a:solidFill>
              </a:rPr>
              <a:t>GPA (12)</a:t>
            </a:r>
            <a:br>
              <a:rPr lang="en-ZA" sz="2400" b="1" dirty="0" smtClean="0">
                <a:solidFill>
                  <a:schemeClr val="accent5">
                    <a:lumMod val="60000"/>
                    <a:lumOff val="40000"/>
                  </a:schemeClr>
                </a:solidFill>
              </a:rPr>
            </a:br>
            <a:r>
              <a:rPr lang="en-ZA" sz="2400" b="1" dirty="0" smtClean="0">
                <a:solidFill>
                  <a:schemeClr val="accent4">
                    <a:lumMod val="75000"/>
                  </a:schemeClr>
                </a:solidFill>
              </a:rPr>
              <a:t>2</a:t>
            </a:r>
            <a:r>
              <a:rPr lang="en-ZA" sz="2400" b="1" baseline="30000" dirty="0" smtClean="0">
                <a:solidFill>
                  <a:schemeClr val="accent4">
                    <a:lumMod val="75000"/>
                  </a:schemeClr>
                </a:solidFill>
              </a:rPr>
              <a:t>ND</a:t>
            </a:r>
            <a:r>
              <a:rPr lang="en-ZA" sz="2400" b="1" dirty="0" smtClean="0">
                <a:solidFill>
                  <a:schemeClr val="accent4">
                    <a:lumMod val="75000"/>
                  </a:schemeClr>
                </a:solidFill>
              </a:rPr>
              <a:t> QUARTER TARGET NOT ACHIEVED</a:t>
            </a:r>
            <a:endParaRPr lang="en-ZA" sz="2400" b="1" dirty="0"/>
          </a:p>
        </p:txBody>
      </p:sp>
      <p:sp>
        <p:nvSpPr>
          <p:cNvPr id="4" name="Rectangle 3"/>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r>
              <a:rPr lang="en-US" sz="1400" b="0" dirty="0" smtClean="0"/>
              <a:t>54</a:t>
            </a:r>
            <a:endParaRPr lang="en-US" sz="1400" b="0" dirty="0"/>
          </a:p>
        </p:txBody>
      </p:sp>
    </p:spTree>
    <p:extLst>
      <p:ext uri="{BB962C8B-B14F-4D97-AF65-F5344CB8AC3E}">
        <p14:creationId xmlns:p14="http://schemas.microsoft.com/office/powerpoint/2010/main" xmlns="" val="5970045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883464599"/>
              </p:ext>
            </p:extLst>
          </p:nvPr>
        </p:nvGraphicFramePr>
        <p:xfrm>
          <a:off x="1187624" y="980728"/>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r>
              <a:rPr lang="en-US" sz="1400" dirty="0" smtClean="0"/>
              <a:t>55</a:t>
            </a:r>
            <a:endParaRPr lang="en-US" sz="1400" b="0" dirty="0"/>
          </a:p>
        </p:txBody>
      </p:sp>
    </p:spTree>
    <p:extLst>
      <p:ext uri="{BB962C8B-B14F-4D97-AF65-F5344CB8AC3E}">
        <p14:creationId xmlns:p14="http://schemas.microsoft.com/office/powerpoint/2010/main" xmlns="" val="34609441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729"/>
            <a:ext cx="8100392" cy="1143000"/>
          </a:xfrm>
        </p:spPr>
        <p:txBody>
          <a:bodyPr>
            <a:noAutofit/>
          </a:bodyPr>
          <a:lstStyle/>
          <a:p>
            <a:pPr algn="ctr"/>
            <a:r>
              <a:rPr lang="en-ZA" sz="2400" b="1" dirty="0" smtClean="0">
                <a:solidFill>
                  <a:schemeClr val="tx2"/>
                </a:solidFill>
              </a:rPr>
              <a:t>OVERALL ACHIEVEMENT OF 3</a:t>
            </a:r>
            <a:r>
              <a:rPr lang="en-ZA" sz="2400" b="1" baseline="30000" dirty="0" smtClean="0">
                <a:solidFill>
                  <a:schemeClr val="tx2"/>
                </a:solidFill>
              </a:rPr>
              <a:t>RD</a:t>
            </a:r>
            <a:r>
              <a:rPr lang="en-ZA" sz="2400" b="1" dirty="0" smtClean="0">
                <a:solidFill>
                  <a:schemeClr val="tx2"/>
                </a:solidFill>
              </a:rPr>
              <a:t> QUARTER </a:t>
            </a:r>
            <a:br>
              <a:rPr lang="en-ZA" sz="2400" b="1" dirty="0" smtClean="0">
                <a:solidFill>
                  <a:schemeClr val="tx2"/>
                </a:solidFill>
              </a:rPr>
            </a:br>
            <a:r>
              <a:rPr lang="en-ZA" sz="2400" b="1" dirty="0">
                <a:solidFill>
                  <a:schemeClr val="tx2"/>
                </a:solidFill>
              </a:rPr>
              <a:t>TARGETS NOT ACHIEVED</a:t>
            </a:r>
            <a:r>
              <a:rPr lang="en-ZA" sz="2400" b="1" dirty="0" smtClean="0">
                <a:solidFill>
                  <a:schemeClr val="tx2"/>
                </a:solidFill>
              </a:rPr>
              <a:t/>
            </a:r>
            <a:br>
              <a:rPr lang="en-ZA" sz="2400" b="1" dirty="0" smtClean="0">
                <a:solidFill>
                  <a:schemeClr val="tx2"/>
                </a:solidFill>
              </a:rPr>
            </a:br>
            <a:r>
              <a:rPr lang="en-ZA" sz="2400" b="1" dirty="0" smtClean="0">
                <a:solidFill>
                  <a:schemeClr val="accent5">
                    <a:lumMod val="60000"/>
                    <a:lumOff val="40000"/>
                  </a:schemeClr>
                </a:solidFill>
              </a:rPr>
              <a:t> As at 30 January 2017</a:t>
            </a:r>
            <a:endParaRPr lang="en-ZA" sz="2400" dirty="0">
              <a:solidFill>
                <a:schemeClr val="accent5">
                  <a:lumMod val="60000"/>
                  <a:lumOff val="40000"/>
                </a:schemeClr>
              </a:solidFill>
            </a:endParaRPr>
          </a:p>
        </p:txBody>
      </p:sp>
      <p:sp>
        <p:nvSpPr>
          <p:cNvPr id="6" name="Content Placeholder 5"/>
          <p:cNvSpPr>
            <a:spLocks noGrp="1"/>
          </p:cNvSpPr>
          <p:nvPr>
            <p:ph sz="half" idx="2"/>
          </p:nvPr>
        </p:nvSpPr>
        <p:spPr>
          <a:xfrm>
            <a:off x="5076056" y="1524000"/>
            <a:ext cx="3857632" cy="4663440"/>
          </a:xfrm>
        </p:spPr>
        <p:txBody>
          <a:bodyPr>
            <a:normAutofit/>
          </a:bodyPr>
          <a:lstStyle/>
          <a:p>
            <a:pPr>
              <a:buClrTx/>
            </a:pPr>
            <a:r>
              <a:rPr lang="en-ZA" sz="1600" dirty="0" smtClean="0">
                <a:latin typeface="Tw Cen MT" panose="020B0602020104020603" pitchFamily="34" charset="0"/>
              </a:rPr>
              <a:t>There were 2 not achieved 3</a:t>
            </a:r>
            <a:r>
              <a:rPr lang="en-ZA" sz="1600" baseline="30000" dirty="0" smtClean="0">
                <a:latin typeface="Tw Cen MT" panose="020B0602020104020603" pitchFamily="34" charset="0"/>
              </a:rPr>
              <a:t>rd</a:t>
            </a:r>
            <a:r>
              <a:rPr lang="en-ZA" sz="1600" dirty="0" smtClean="0">
                <a:latin typeface="Tw Cen MT" panose="020B0602020104020603" pitchFamily="34" charset="0"/>
              </a:rPr>
              <a:t> quarter targets.</a:t>
            </a:r>
          </a:p>
          <a:p>
            <a:pPr>
              <a:buClrTx/>
            </a:pPr>
            <a:endParaRPr lang="en-ZA" sz="1600" dirty="0" smtClean="0">
              <a:latin typeface="Tw Cen MT" panose="020B0602020104020603" pitchFamily="34" charset="0"/>
            </a:endParaRPr>
          </a:p>
          <a:p>
            <a:pPr>
              <a:buClrTx/>
            </a:pPr>
            <a:r>
              <a:rPr lang="en-ZA" sz="1600" dirty="0" smtClean="0">
                <a:latin typeface="Tw Cen MT" panose="020B0602020104020603" pitchFamily="34" charset="0"/>
              </a:rPr>
              <a:t>As at 30 January 2017, 1 target was achieved and 1 target was still not achieved.</a:t>
            </a:r>
          </a:p>
          <a:p>
            <a:pPr>
              <a:buClrTx/>
            </a:pPr>
            <a:endParaRPr lang="en-ZA" sz="1600" dirty="0">
              <a:latin typeface="Tw Cen MT" panose="020B0602020104020603" pitchFamily="34" charset="0"/>
            </a:endParaRPr>
          </a:p>
          <a:p>
            <a:pPr>
              <a:buClrTx/>
            </a:pPr>
            <a:r>
              <a:rPr lang="en-ZA" sz="1600" dirty="0" smtClean="0">
                <a:latin typeface="Tw Cen MT" panose="020B0602020104020603" pitchFamily="34" charset="0"/>
              </a:rPr>
              <a:t>The 1 target not achieved is from Programme 3: Labour Relations and Human Resource Management.</a:t>
            </a:r>
          </a:p>
          <a:p>
            <a:pPr>
              <a:buClrTx/>
            </a:pPr>
            <a:endParaRPr lang="en-ZA" sz="1600" dirty="0">
              <a:latin typeface="Tw Cen MT" panose="020B0602020104020603" pitchFamily="34" charset="0"/>
            </a:endParaRPr>
          </a:p>
          <a:p>
            <a:pPr>
              <a:buClrTx/>
            </a:pPr>
            <a:r>
              <a:rPr lang="en-ZA" sz="1600" dirty="0" smtClean="0">
                <a:latin typeface="Tw Cen MT" panose="020B0602020104020603" pitchFamily="34" charset="0"/>
              </a:rPr>
              <a:t>The updated achievement for the 3</a:t>
            </a:r>
            <a:r>
              <a:rPr lang="en-ZA" sz="1600" baseline="30000" dirty="0" smtClean="0">
                <a:latin typeface="Tw Cen MT" panose="020B0602020104020603" pitchFamily="34" charset="0"/>
              </a:rPr>
              <a:t>rd</a:t>
            </a:r>
            <a:r>
              <a:rPr lang="en-ZA" sz="1600" dirty="0" smtClean="0">
                <a:latin typeface="Tw Cen MT" panose="020B0602020104020603" pitchFamily="34" charset="0"/>
              </a:rPr>
              <a:t> Quarter is now at </a:t>
            </a:r>
            <a:r>
              <a:rPr lang="en-ZA" sz="1600" b="1" dirty="0" smtClean="0">
                <a:solidFill>
                  <a:schemeClr val="accent3">
                    <a:lumMod val="75000"/>
                  </a:schemeClr>
                </a:solidFill>
                <a:latin typeface="Tw Cen MT" panose="020B0602020104020603" pitchFamily="34" charset="0"/>
              </a:rPr>
              <a:t>98%</a:t>
            </a:r>
          </a:p>
        </p:txBody>
      </p:sp>
      <p:graphicFrame>
        <p:nvGraphicFramePr>
          <p:cNvPr id="7" name="Chart 6"/>
          <p:cNvGraphicFramePr/>
          <p:nvPr>
            <p:extLst/>
          </p:nvPr>
        </p:nvGraphicFramePr>
        <p:xfrm>
          <a:off x="1073898" y="1430986"/>
          <a:ext cx="396044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r>
              <a:rPr lang="en-US" sz="1400" dirty="0" smtClean="0"/>
              <a:t>56</a:t>
            </a:r>
            <a:endParaRPr lang="en-US" sz="1400" b="0" dirty="0"/>
          </a:p>
        </p:txBody>
      </p:sp>
    </p:spTree>
    <p:extLst>
      <p:ext uri="{BB962C8B-B14F-4D97-AF65-F5344CB8AC3E}">
        <p14:creationId xmlns:p14="http://schemas.microsoft.com/office/powerpoint/2010/main" xmlns="" val="21897251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119547356"/>
              </p:ext>
            </p:extLst>
          </p:nvPr>
        </p:nvGraphicFramePr>
        <p:xfrm>
          <a:off x="1115619" y="1066805"/>
          <a:ext cx="7848873" cy="4627182"/>
        </p:xfrm>
        <a:graphic>
          <a:graphicData uri="http://schemas.openxmlformats.org/drawingml/2006/table">
            <a:tbl>
              <a:tblPr firstRow="1" bandRow="1">
                <a:tableStyleId>{5940675A-B579-460E-94D1-54222C63F5DA}</a:tableStyleId>
              </a:tblPr>
              <a:tblGrid>
                <a:gridCol w="1728189"/>
                <a:gridCol w="2016224"/>
                <a:gridCol w="1869348"/>
                <a:gridCol w="2235112"/>
              </a:tblGrid>
              <a:tr h="3206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b="1" i="0" kern="1200" dirty="0" smtClean="0">
                          <a:solidFill>
                            <a:schemeClr val="dk1"/>
                          </a:solidFill>
                          <a:latin typeface="Tw Cen MT" pitchFamily="34" charset="0"/>
                          <a:ea typeface="+mn-ea"/>
                          <a:cs typeface="+mn-cs"/>
                        </a:rPr>
                        <a:t>Sub-Programme</a:t>
                      </a:r>
                      <a:endParaRPr lang="en-ZA" sz="1600" b="1" i="0" dirty="0" smtClean="0">
                        <a:latin typeface="Tw Cen MT" pitchFamily="34" charset="0"/>
                        <a:ea typeface="Calibri"/>
                        <a:cs typeface="Times New Roman"/>
                      </a:endParaRPr>
                    </a:p>
                  </a:txBody>
                  <a:tcPr>
                    <a:solidFill>
                      <a:schemeClr val="accent4">
                        <a:lumMod val="20000"/>
                        <a:lumOff val="80000"/>
                      </a:schemeClr>
                    </a:solidFill>
                  </a:tcPr>
                </a:tc>
                <a:tc gridSpan="3">
                  <a:txBody>
                    <a:bodyPr/>
                    <a:lstStyle/>
                    <a:p>
                      <a:r>
                        <a:rPr kumimoji="0" lang="en-ZA" sz="1600" b="1" kern="1200" dirty="0" smtClean="0">
                          <a:solidFill>
                            <a:schemeClr val="tx1"/>
                          </a:solidFill>
                          <a:latin typeface="Tw Cen MT" pitchFamily="34" charset="0"/>
                          <a:ea typeface="+mn-ea"/>
                          <a:cs typeface="+mn-cs"/>
                        </a:rPr>
                        <a:t>Corporate</a:t>
                      </a:r>
                      <a:r>
                        <a:rPr kumimoji="0" lang="en-ZA" sz="1600" b="1" kern="1200" baseline="0" dirty="0" smtClean="0">
                          <a:solidFill>
                            <a:schemeClr val="tx1"/>
                          </a:solidFill>
                          <a:latin typeface="Tw Cen MT" pitchFamily="34" charset="0"/>
                          <a:ea typeface="+mn-ea"/>
                          <a:cs typeface="+mn-cs"/>
                        </a:rPr>
                        <a:t> Communication and Technology Management</a:t>
                      </a:r>
                      <a:endParaRPr lang="en-ZA" sz="1600" b="1" dirty="0">
                        <a:latin typeface="Tw Cen MT" pitchFamily="34" charset="0"/>
                        <a:cs typeface="Arial" pitchFamily="34" charset="0"/>
                      </a:endParaRPr>
                    </a:p>
                  </a:txBody>
                  <a:tcPr>
                    <a:solidFill>
                      <a:schemeClr val="accent4">
                        <a:lumMod val="20000"/>
                        <a:lumOff val="80000"/>
                      </a:schemeClr>
                    </a:solidFill>
                  </a:tcPr>
                </a:tc>
                <a:tc hMerge="1">
                  <a:txBody>
                    <a:bodyPr/>
                    <a:lstStyle/>
                    <a:p>
                      <a:endParaRPr lang="en-ZA"/>
                    </a:p>
                  </a:txBody>
                  <a:tcPr/>
                </a:tc>
                <a:tc hMerge="1">
                  <a:txBody>
                    <a:bodyPr/>
                    <a:lstStyle/>
                    <a:p>
                      <a:endParaRPr lang="en-ZA" dirty="0"/>
                    </a:p>
                  </a:txBody>
                  <a:tcPr/>
                </a:tc>
              </a:tr>
              <a:tr h="5538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i="0" dirty="0" smtClean="0">
                          <a:solidFill>
                            <a:schemeClr val="tx1"/>
                          </a:solidFill>
                          <a:latin typeface="Tw Cen MT" pitchFamily="34" charset="0"/>
                          <a:ea typeface="Calibri"/>
                          <a:cs typeface="Times New Roman"/>
                        </a:rPr>
                        <a:t>Annual Target</a:t>
                      </a:r>
                    </a:p>
                    <a:p>
                      <a:endParaRPr lang="en-ZA" sz="1600" b="0" i="0" dirty="0">
                        <a:latin typeface="Tw Cen MT" pitchFamily="34" charset="0"/>
                      </a:endParaRPr>
                    </a:p>
                  </a:txBody>
                  <a:tcPr>
                    <a:solidFill>
                      <a:schemeClr val="accent2">
                        <a:lumMod val="40000"/>
                        <a:lumOff val="60000"/>
                      </a:schemeClr>
                    </a:solidFill>
                  </a:tcPr>
                </a:tc>
                <a:tc gridSpan="3">
                  <a:txBody>
                    <a:bodyPr/>
                    <a:lstStyle/>
                    <a:p>
                      <a:pPr lvl="0"/>
                      <a:r>
                        <a:rPr kumimoji="0" lang="en-ZA" sz="1600" kern="1200" dirty="0" smtClean="0">
                          <a:solidFill>
                            <a:schemeClr val="tx1"/>
                          </a:solidFill>
                          <a:effectLst/>
                          <a:latin typeface="Tw Cen MT" panose="020B0602020104020603" pitchFamily="34" charset="0"/>
                          <a:ea typeface="+mn-ea"/>
                          <a:cs typeface="+mn-cs"/>
                        </a:rPr>
                        <a:t>Submit quarterly reports on the implementation of the Communication plan to EXCO</a:t>
                      </a:r>
                      <a:endParaRPr kumimoji="0" lang="en-ZA" sz="1600" kern="1200" dirty="0">
                        <a:solidFill>
                          <a:schemeClr val="tx1"/>
                        </a:solidFill>
                        <a:effectLst/>
                        <a:latin typeface="Tw Cen MT" panose="020B0602020104020603" pitchFamily="34" charset="0"/>
                        <a:ea typeface="+mn-ea"/>
                        <a:cs typeface="+mn-cs"/>
                      </a:endParaRPr>
                    </a:p>
                  </a:txBody>
                  <a:tcPr>
                    <a:solidFill>
                      <a:schemeClr val="accent2">
                        <a:lumMod val="40000"/>
                        <a:lumOff val="60000"/>
                      </a:schemeClr>
                    </a:solidFill>
                  </a:tcPr>
                </a:tc>
                <a:tc hMerge="1">
                  <a:txBody>
                    <a:bodyPr/>
                    <a:lstStyle/>
                    <a:p>
                      <a:endParaRPr lang="en-ZA"/>
                    </a:p>
                  </a:txBody>
                  <a:tcPr/>
                </a:tc>
                <a:tc hMerge="1">
                  <a:txBody>
                    <a:bodyPr/>
                    <a:lstStyle/>
                    <a:p>
                      <a:endParaRPr lang="en-ZA" dirty="0"/>
                    </a:p>
                  </a:txBody>
                  <a:tcPr/>
                </a:tc>
              </a:tr>
              <a:tr h="524964">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i="0" baseline="0" dirty="0" smtClean="0">
                          <a:solidFill>
                            <a:schemeClr val="tx1"/>
                          </a:solidFill>
                          <a:latin typeface="Tw Cen MT" pitchFamily="34" charset="0"/>
                          <a:ea typeface="Times New Roman"/>
                          <a:cs typeface="Times New Roman"/>
                        </a:rPr>
                        <a:t>3</a:t>
                      </a:r>
                      <a:r>
                        <a:rPr lang="en-ZA" sz="1600" b="1" i="0" baseline="30000" dirty="0" smtClean="0">
                          <a:solidFill>
                            <a:schemeClr val="tx1"/>
                          </a:solidFill>
                          <a:latin typeface="Tw Cen MT" pitchFamily="34" charset="0"/>
                          <a:ea typeface="Times New Roman"/>
                          <a:cs typeface="Times New Roman"/>
                        </a:rPr>
                        <a:t>rd</a:t>
                      </a:r>
                      <a:r>
                        <a:rPr lang="en-ZA" sz="1600" b="1" i="0" baseline="0" dirty="0" smtClean="0">
                          <a:solidFill>
                            <a:schemeClr val="tx1"/>
                          </a:solidFill>
                          <a:latin typeface="Tw Cen MT" pitchFamily="34" charset="0"/>
                          <a:ea typeface="Times New Roman"/>
                          <a:cs typeface="Times New Roman"/>
                        </a:rPr>
                        <a:t>  </a:t>
                      </a:r>
                      <a:r>
                        <a:rPr lang="en-ZA" sz="1600" b="1" i="0" dirty="0" smtClean="0">
                          <a:solidFill>
                            <a:schemeClr val="tx1"/>
                          </a:solidFill>
                          <a:latin typeface="Tw Cen MT" pitchFamily="34" charset="0"/>
                          <a:ea typeface="Times New Roman"/>
                          <a:cs typeface="Times New Roman"/>
                        </a:rPr>
                        <a:t>Quarter</a:t>
                      </a:r>
                      <a:r>
                        <a:rPr lang="en-ZA" sz="1600" b="1" i="0" baseline="0" dirty="0" smtClean="0">
                          <a:solidFill>
                            <a:schemeClr val="tx1"/>
                          </a:solidFill>
                          <a:latin typeface="Tw Cen MT" pitchFamily="34" charset="0"/>
                          <a:ea typeface="Times New Roman"/>
                          <a:cs typeface="Times New Roman"/>
                        </a:rPr>
                        <a:t> </a:t>
                      </a:r>
                      <a:r>
                        <a:rPr lang="en-ZA" sz="1600" b="1" i="0" dirty="0" smtClean="0">
                          <a:solidFill>
                            <a:schemeClr val="tx1"/>
                          </a:solidFill>
                          <a:latin typeface="Tw Cen MT" pitchFamily="34" charset="0"/>
                          <a:ea typeface="Times New Roman"/>
                          <a:cs typeface="Times New Roman"/>
                        </a:rPr>
                        <a:t>Target</a:t>
                      </a:r>
                      <a:endParaRPr lang="en-ZA" sz="1600" b="1" i="0" dirty="0" smtClean="0">
                        <a:solidFill>
                          <a:schemeClr val="tx1"/>
                        </a:solidFill>
                        <a:latin typeface="Tw Cen MT" pitchFamily="34" charset="0"/>
                        <a:ea typeface="Calibri"/>
                        <a:cs typeface="Times New Roman"/>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i="0" baseline="0" dirty="0" smtClean="0">
                          <a:solidFill>
                            <a:schemeClr val="tx1"/>
                          </a:solidFill>
                          <a:latin typeface="Tw Cen MT" pitchFamily="34" charset="0"/>
                          <a:ea typeface="Calibri"/>
                          <a:cs typeface="Times New Roman"/>
                        </a:rPr>
                        <a:t>Progress as at 31 December 2016</a:t>
                      </a:r>
                      <a:endParaRPr lang="en-ZA" sz="1600" b="1" i="0" dirty="0">
                        <a:solidFill>
                          <a:schemeClr val="tx1"/>
                        </a:solidFill>
                        <a:latin typeface="Tw Cen MT" pitchFamily="34" charset="0"/>
                        <a:ea typeface="Calibri"/>
                        <a:cs typeface="Times New Roman"/>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i="0" dirty="0" smtClean="0">
                          <a:solidFill>
                            <a:schemeClr val="tx1"/>
                          </a:solidFill>
                          <a:latin typeface="Tw Cen MT" pitchFamily="34" charset="0"/>
                          <a:ea typeface="Calibri"/>
                          <a:cs typeface="Times New Roman"/>
                        </a:rPr>
                        <a:t>Reason</a:t>
                      </a:r>
                      <a:r>
                        <a:rPr lang="en-ZA" sz="1600" b="1" i="0" baseline="0" dirty="0" smtClean="0">
                          <a:solidFill>
                            <a:schemeClr val="tx1"/>
                          </a:solidFill>
                          <a:latin typeface="Tw Cen MT" pitchFamily="34" charset="0"/>
                          <a:ea typeface="Calibri"/>
                          <a:cs typeface="Times New Roman"/>
                        </a:rPr>
                        <a:t> for Non Achievement</a:t>
                      </a:r>
                      <a:endParaRPr lang="en-ZA" sz="1600" b="1" i="0" dirty="0">
                        <a:solidFill>
                          <a:schemeClr val="tx1"/>
                        </a:solidFill>
                        <a:latin typeface="Tw Cen MT" pitchFamily="34" charset="0"/>
                        <a:ea typeface="Calibri"/>
                        <a:cs typeface="Times New Roman"/>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i="0" dirty="0" smtClean="0">
                          <a:solidFill>
                            <a:schemeClr val="tx1"/>
                          </a:solidFill>
                          <a:latin typeface="Tw Cen MT" pitchFamily="34" charset="0"/>
                          <a:ea typeface="Calibri"/>
                          <a:cs typeface="Times New Roman"/>
                        </a:rPr>
                        <a:t>Progress Update as at 30</a:t>
                      </a:r>
                      <a:r>
                        <a:rPr lang="en-ZA" sz="1600" b="1" i="0" baseline="0" dirty="0" smtClean="0">
                          <a:solidFill>
                            <a:schemeClr val="tx1"/>
                          </a:solidFill>
                          <a:latin typeface="Tw Cen MT" pitchFamily="34" charset="0"/>
                          <a:ea typeface="Calibri"/>
                          <a:cs typeface="Times New Roman"/>
                        </a:rPr>
                        <a:t> January 2017</a:t>
                      </a:r>
                      <a:endParaRPr lang="en-ZA" sz="1600" b="1" i="0" dirty="0">
                        <a:solidFill>
                          <a:schemeClr val="tx1"/>
                        </a:solidFill>
                        <a:latin typeface="Tw Cen MT" pitchFamily="34" charset="0"/>
                        <a:ea typeface="Calibri"/>
                        <a:cs typeface="Times New Roman"/>
                      </a:endParaRPr>
                    </a:p>
                  </a:txBody>
                  <a:tcPr marL="68580" marR="68580" marT="0" marB="0">
                    <a:solidFill>
                      <a:schemeClr val="accent4">
                        <a:lumMod val="40000"/>
                        <a:lumOff val="60000"/>
                      </a:schemeClr>
                    </a:solidFill>
                  </a:tcPr>
                </a:tc>
              </a:tr>
              <a:tr h="2546869">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3</a:t>
                      </a:r>
                      <a:r>
                        <a:rPr kumimoji="0" lang="en-ZA" sz="1600" kern="1200" baseline="30000" dirty="0" smtClean="0">
                          <a:solidFill>
                            <a:schemeClr val="tx1"/>
                          </a:solidFill>
                          <a:effectLst/>
                          <a:latin typeface="Tw Cen MT" panose="020B0602020104020603" pitchFamily="34" charset="0"/>
                          <a:ea typeface="+mn-ea"/>
                          <a:cs typeface="+mn-cs"/>
                        </a:rPr>
                        <a:t>rd</a:t>
                      </a:r>
                      <a:r>
                        <a:rPr kumimoji="0" lang="en-ZA" sz="1600" kern="1200" dirty="0" smtClean="0">
                          <a:solidFill>
                            <a:schemeClr val="tx1"/>
                          </a:solidFill>
                          <a:effectLst/>
                          <a:latin typeface="Tw Cen MT" panose="020B0602020104020603" pitchFamily="34" charset="0"/>
                          <a:ea typeface="+mn-ea"/>
                          <a:cs typeface="+mn-cs"/>
                        </a:rPr>
                        <a:t>  quarter  report on the implementation of Communication Campaigns compiled and submitted to the Executive Committee</a:t>
                      </a:r>
                      <a:endParaRPr lang="en-ZA" sz="1600" b="0" dirty="0" smtClean="0">
                        <a:solidFill>
                          <a:schemeClr val="tx1"/>
                        </a:solidFill>
                        <a:effectLst/>
                        <a:latin typeface="Tw Cen MT" pitchFamily="34" charset="0"/>
                        <a:ea typeface="Calibri"/>
                        <a:cs typeface="Arial" pitchFamily="34" charset="0"/>
                      </a:endParaRPr>
                    </a:p>
                  </a:txBody>
                  <a:tcPr marL="68580" marR="68580" marT="0" marB="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b="1" kern="1200" dirty="0" smtClean="0">
                          <a:solidFill>
                            <a:schemeClr val="bg1"/>
                          </a:solidFill>
                          <a:effectLst/>
                          <a:latin typeface="Tw Cen MT" panose="020B0602020104020603" pitchFamily="34" charset="0"/>
                          <a:ea typeface="+mn-ea"/>
                          <a:cs typeface="+mn-cs"/>
                        </a:rPr>
                        <a:t>NOT ACHIEVED</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ZA" sz="1600" kern="1200" dirty="0" smtClean="0">
                        <a:solidFill>
                          <a:schemeClr val="bg1"/>
                        </a:solidFill>
                        <a:effectLst/>
                        <a:latin typeface="Tw Cen MT" panose="020B0602020104020603"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bg1"/>
                          </a:solidFill>
                          <a:effectLst/>
                          <a:latin typeface="Tw Cen MT" panose="020B0602020104020603" pitchFamily="34" charset="0"/>
                          <a:ea typeface="+mn-ea"/>
                          <a:cs typeface="+mn-cs"/>
                        </a:rPr>
                        <a:t>The 3</a:t>
                      </a:r>
                      <a:r>
                        <a:rPr kumimoji="0" lang="en-ZA" sz="1600" kern="1200" baseline="30000" dirty="0" smtClean="0">
                          <a:solidFill>
                            <a:schemeClr val="bg1"/>
                          </a:solidFill>
                          <a:effectLst/>
                          <a:latin typeface="Tw Cen MT" panose="020B0602020104020603" pitchFamily="34" charset="0"/>
                          <a:ea typeface="+mn-ea"/>
                          <a:cs typeface="+mn-cs"/>
                        </a:rPr>
                        <a:t>rd</a:t>
                      </a:r>
                      <a:r>
                        <a:rPr kumimoji="0" lang="en-ZA" sz="1600" kern="1200" dirty="0" smtClean="0">
                          <a:solidFill>
                            <a:schemeClr val="bg1"/>
                          </a:solidFill>
                          <a:effectLst/>
                          <a:latin typeface="Tw Cen MT" panose="020B0602020104020603" pitchFamily="34" charset="0"/>
                          <a:ea typeface="+mn-ea"/>
                          <a:cs typeface="+mn-cs"/>
                        </a:rPr>
                        <a:t>  quarter  report on the implementation of Communication Campaigns was compiled and submitted to the Deputy</a:t>
                      </a:r>
                      <a:r>
                        <a:rPr kumimoji="0" lang="en-ZA" sz="1600" kern="1200" baseline="0" dirty="0" smtClean="0">
                          <a:solidFill>
                            <a:schemeClr val="bg1"/>
                          </a:solidFill>
                          <a:effectLst/>
                          <a:latin typeface="Tw Cen MT" panose="020B0602020104020603" pitchFamily="34" charset="0"/>
                          <a:ea typeface="+mn-ea"/>
                          <a:cs typeface="+mn-cs"/>
                        </a:rPr>
                        <a:t> </a:t>
                      </a:r>
                      <a:r>
                        <a:rPr kumimoji="0" lang="en-ZA" sz="1600" kern="1200" dirty="0" smtClean="0">
                          <a:solidFill>
                            <a:schemeClr val="bg1"/>
                          </a:solidFill>
                          <a:effectLst/>
                          <a:latin typeface="Tw Cen MT" panose="020B0602020104020603" pitchFamily="34" charset="0"/>
                          <a:ea typeface="+mn-ea"/>
                          <a:cs typeface="+mn-cs"/>
                        </a:rPr>
                        <a:t>Director-General: Corporate Services</a:t>
                      </a:r>
                    </a:p>
                    <a:p>
                      <a:endParaRPr kumimoji="0" lang="en-ZA" sz="1600" b="0" i="0" kern="1200" dirty="0" smtClean="0">
                        <a:solidFill>
                          <a:schemeClr val="bg1"/>
                        </a:solidFill>
                        <a:latin typeface="Tw Cen MT" pitchFamily="34" charset="0"/>
                        <a:ea typeface="+mn-ea"/>
                        <a:cs typeface="+mn-cs"/>
                      </a:endParaRPr>
                    </a:p>
                  </a:txBody>
                  <a:tcPr marL="68580" marR="68580" marT="0" marB="0">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b="0" i="0" kern="1200" dirty="0" smtClean="0">
                          <a:solidFill>
                            <a:schemeClr val="tx1"/>
                          </a:solidFill>
                          <a:latin typeface="Tw Cen MT" pitchFamily="34" charset="0"/>
                          <a:ea typeface="+mn-ea"/>
                          <a:cs typeface="+mn-cs"/>
                        </a:rPr>
                        <a:t>The report was not submitted to the Executive</a:t>
                      </a:r>
                      <a:r>
                        <a:rPr kumimoji="0" lang="en-ZA" sz="1600" b="0" i="0" kern="1200" baseline="0" dirty="0" smtClean="0">
                          <a:solidFill>
                            <a:schemeClr val="tx1"/>
                          </a:solidFill>
                          <a:latin typeface="Tw Cen MT" pitchFamily="34" charset="0"/>
                          <a:ea typeface="+mn-ea"/>
                          <a:cs typeface="+mn-cs"/>
                        </a:rPr>
                        <a:t> Committee on time</a:t>
                      </a:r>
                      <a:endParaRPr kumimoji="0" lang="en-ZA" sz="1600" b="0" i="0" kern="1200" dirty="0" smtClean="0">
                        <a:solidFill>
                          <a:schemeClr val="tx1"/>
                        </a:solidFill>
                        <a:latin typeface="Tw Cen MT" pitchFamily="34" charset="0"/>
                        <a:ea typeface="+mn-ea"/>
                        <a:cs typeface="+mn-cs"/>
                      </a:endParaRPr>
                    </a:p>
                    <a:p>
                      <a:endParaRPr kumimoji="0" lang="en-ZA" sz="1600" b="0" i="0" kern="1200" dirty="0" smtClean="0">
                        <a:solidFill>
                          <a:schemeClr val="tx1"/>
                        </a:solidFill>
                        <a:latin typeface="Tw Cen MT" pitchFamily="34" charset="0"/>
                        <a:ea typeface="+mn-ea"/>
                        <a:cs typeface="+mn-cs"/>
                      </a:endParaRPr>
                    </a:p>
                  </a:txBody>
                  <a:tcPr marL="68580" marR="68580" marT="0" marB="0">
                    <a:solidFill>
                      <a:schemeClr val="bg1"/>
                    </a:solidFill>
                  </a:tcPr>
                </a:tc>
                <a:tc>
                  <a:txBody>
                    <a:bodyPr/>
                    <a:lstStyle/>
                    <a:p>
                      <a:pPr marL="0" indent="0">
                        <a:buFont typeface="Arial" panose="020B0604020202020204" pitchFamily="34" charset="0"/>
                        <a:buNone/>
                      </a:pPr>
                      <a:r>
                        <a:rPr kumimoji="0" lang="en-ZA" sz="1600" b="1" kern="1200" dirty="0" smtClean="0">
                          <a:solidFill>
                            <a:schemeClr val="bg1"/>
                          </a:solidFill>
                          <a:effectLst/>
                          <a:latin typeface="Tw Cen MT" panose="020B0602020104020603" pitchFamily="34" charset="0"/>
                          <a:ea typeface="+mn-ea"/>
                          <a:cs typeface="+mn-cs"/>
                        </a:rPr>
                        <a:t>ACHIEVED</a:t>
                      </a:r>
                    </a:p>
                    <a:p>
                      <a:pPr marL="0" indent="0">
                        <a:buFont typeface="Arial" panose="020B0604020202020204" pitchFamily="34" charset="0"/>
                        <a:buNone/>
                      </a:pPr>
                      <a:endParaRPr kumimoji="0" lang="en-ZA" sz="1600" kern="1200" dirty="0" smtClean="0">
                        <a:solidFill>
                          <a:schemeClr val="bg1"/>
                        </a:solidFill>
                        <a:effectLst/>
                        <a:latin typeface="Tw Cen MT" panose="020B0602020104020603" pitchFamily="34" charset="0"/>
                        <a:ea typeface="+mn-ea"/>
                        <a:cs typeface="+mn-cs"/>
                      </a:endParaRPr>
                    </a:p>
                    <a:p>
                      <a:pPr marL="0" indent="0">
                        <a:buFont typeface="Arial" panose="020B0604020202020204" pitchFamily="34" charset="0"/>
                        <a:buNone/>
                      </a:pPr>
                      <a:r>
                        <a:rPr kumimoji="0" lang="en-ZA" sz="1600" kern="1200" dirty="0" smtClean="0">
                          <a:solidFill>
                            <a:schemeClr val="bg1"/>
                          </a:solidFill>
                          <a:effectLst/>
                          <a:latin typeface="Tw Cen MT" panose="020B0602020104020603" pitchFamily="34" charset="0"/>
                          <a:ea typeface="+mn-ea"/>
                          <a:cs typeface="+mn-cs"/>
                        </a:rPr>
                        <a:t>The</a:t>
                      </a:r>
                      <a:r>
                        <a:rPr kumimoji="0" lang="en-ZA" sz="1600" kern="1200" baseline="0" dirty="0" smtClean="0">
                          <a:solidFill>
                            <a:schemeClr val="bg1"/>
                          </a:solidFill>
                          <a:effectLst/>
                          <a:latin typeface="Tw Cen MT" panose="020B0602020104020603" pitchFamily="34" charset="0"/>
                          <a:ea typeface="+mn-ea"/>
                          <a:cs typeface="+mn-cs"/>
                        </a:rPr>
                        <a:t> 3</a:t>
                      </a:r>
                      <a:r>
                        <a:rPr kumimoji="0" lang="en-ZA" sz="1600" kern="1200" baseline="30000" dirty="0" smtClean="0">
                          <a:solidFill>
                            <a:schemeClr val="bg1"/>
                          </a:solidFill>
                          <a:effectLst/>
                          <a:latin typeface="Tw Cen MT" panose="020B0602020104020603" pitchFamily="34" charset="0"/>
                          <a:ea typeface="+mn-ea"/>
                          <a:cs typeface="+mn-cs"/>
                        </a:rPr>
                        <a:t>rd</a:t>
                      </a:r>
                      <a:r>
                        <a:rPr kumimoji="0" lang="en-ZA" sz="1600" kern="1200" baseline="0" dirty="0" smtClean="0">
                          <a:solidFill>
                            <a:schemeClr val="bg1"/>
                          </a:solidFill>
                          <a:effectLst/>
                          <a:latin typeface="Tw Cen MT" panose="020B0602020104020603" pitchFamily="34" charset="0"/>
                          <a:ea typeface="+mn-ea"/>
                          <a:cs typeface="+mn-cs"/>
                        </a:rPr>
                        <a:t> quarter report has since been submitted to the Executive Committee</a:t>
                      </a:r>
                      <a:endParaRPr kumimoji="0" lang="en-ZA" sz="1600" kern="1200" dirty="0" smtClean="0">
                        <a:solidFill>
                          <a:schemeClr val="bg1"/>
                        </a:solidFill>
                        <a:effectLst/>
                        <a:latin typeface="Tw Cen MT" panose="020B0602020104020603" pitchFamily="34" charset="0"/>
                        <a:ea typeface="+mn-ea"/>
                        <a:cs typeface="+mn-cs"/>
                      </a:endParaRPr>
                    </a:p>
                  </a:txBody>
                  <a:tcPr marL="68580" marR="68580" marT="0" marB="0">
                    <a:solidFill>
                      <a:srgbClr val="00B050"/>
                    </a:solidFill>
                  </a:tcPr>
                </a:tc>
              </a:tr>
            </a:tbl>
          </a:graphicData>
        </a:graphic>
      </p:graphicFrame>
      <p:sp>
        <p:nvSpPr>
          <p:cNvPr id="5" name="Rectangle 4"/>
          <p:cNvSpPr/>
          <p:nvPr/>
        </p:nvSpPr>
        <p:spPr>
          <a:xfrm>
            <a:off x="1043608" y="0"/>
            <a:ext cx="8100392" cy="830997"/>
          </a:xfrm>
          <a:prstGeom prst="rect">
            <a:avLst/>
          </a:prstGeom>
        </p:spPr>
        <p:txBody>
          <a:bodyPr wrap="square">
            <a:spAutoFit/>
          </a:bodyPr>
          <a:lstStyle/>
          <a:p>
            <a:pPr algn="ctr"/>
            <a:r>
              <a:rPr lang="en-ZA" sz="2400" b="1" dirty="0">
                <a:solidFill>
                  <a:schemeClr val="accent5">
                    <a:lumMod val="60000"/>
                    <a:lumOff val="40000"/>
                  </a:schemeClr>
                </a:solidFill>
              </a:rPr>
              <a:t>PROGRAMME 1:  </a:t>
            </a:r>
            <a:r>
              <a:rPr lang="en-ZA" sz="2400" b="1" dirty="0" smtClean="0">
                <a:solidFill>
                  <a:schemeClr val="accent5">
                    <a:lumMod val="60000"/>
                    <a:lumOff val="40000"/>
                  </a:schemeClr>
                </a:solidFill>
              </a:rPr>
              <a:t>ADMIN </a:t>
            </a:r>
          </a:p>
          <a:p>
            <a:pPr algn="ctr"/>
            <a:r>
              <a:rPr lang="en-ZA" sz="2400" b="1" dirty="0" smtClean="0">
                <a:solidFill>
                  <a:schemeClr val="accent4">
                    <a:lumMod val="75000"/>
                  </a:schemeClr>
                </a:solidFill>
              </a:rPr>
              <a:t>3</a:t>
            </a:r>
            <a:r>
              <a:rPr lang="en-ZA" sz="2400" b="1" baseline="30000" dirty="0" smtClean="0">
                <a:solidFill>
                  <a:schemeClr val="accent4">
                    <a:lumMod val="75000"/>
                  </a:schemeClr>
                </a:solidFill>
              </a:rPr>
              <a:t>RD</a:t>
            </a:r>
            <a:r>
              <a:rPr lang="en-ZA" sz="2400" b="1" dirty="0" smtClean="0">
                <a:solidFill>
                  <a:schemeClr val="accent4">
                    <a:lumMod val="75000"/>
                  </a:schemeClr>
                </a:solidFill>
              </a:rPr>
              <a:t> QUARTER TARGET </a:t>
            </a:r>
            <a:r>
              <a:rPr lang="en-ZA" sz="2400" b="1" dirty="0">
                <a:solidFill>
                  <a:schemeClr val="accent4">
                    <a:lumMod val="75000"/>
                  </a:schemeClr>
                </a:solidFill>
              </a:rPr>
              <a:t>NOT ACHIEVED </a:t>
            </a:r>
            <a:endParaRPr lang="en-ZA" sz="2400" b="1" dirty="0"/>
          </a:p>
        </p:txBody>
      </p:sp>
      <p:sp>
        <p:nvSpPr>
          <p:cNvPr id="6" name="Rectangle 5"/>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r>
              <a:rPr lang="en-US" sz="1400" dirty="0" smtClean="0"/>
              <a:t>57</a:t>
            </a:r>
            <a:endParaRPr lang="en-US" sz="1400" b="0" dirty="0"/>
          </a:p>
        </p:txBody>
      </p:sp>
    </p:spTree>
    <p:extLst>
      <p:ext uri="{BB962C8B-B14F-4D97-AF65-F5344CB8AC3E}">
        <p14:creationId xmlns:p14="http://schemas.microsoft.com/office/powerpoint/2010/main" xmlns="" val="24747246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3569044476"/>
              </p:ext>
            </p:extLst>
          </p:nvPr>
        </p:nvGraphicFramePr>
        <p:xfrm>
          <a:off x="1043608" y="1124744"/>
          <a:ext cx="7920880" cy="5314946"/>
        </p:xfrm>
        <a:graphic>
          <a:graphicData uri="http://schemas.openxmlformats.org/drawingml/2006/table">
            <a:tbl>
              <a:tblPr firstRow="1" bandRow="1">
                <a:tableStyleId>{5940675A-B579-460E-94D1-54222C63F5DA}</a:tableStyleId>
              </a:tblPr>
              <a:tblGrid>
                <a:gridCol w="1872208"/>
                <a:gridCol w="1800200"/>
                <a:gridCol w="1800200"/>
                <a:gridCol w="2448272"/>
              </a:tblGrid>
              <a:tr h="5681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200" b="1" i="0" kern="1200" dirty="0" smtClean="0">
                          <a:solidFill>
                            <a:schemeClr val="dk1"/>
                          </a:solidFill>
                          <a:latin typeface="Tw Cen MT" pitchFamily="34" charset="0"/>
                          <a:ea typeface="+mn-ea"/>
                          <a:cs typeface="+mn-cs"/>
                        </a:rPr>
                        <a:t>Sub-Programme</a:t>
                      </a:r>
                      <a:endParaRPr lang="en-ZA" sz="1200" b="1" i="0" dirty="0" smtClean="0">
                        <a:latin typeface="Tw Cen MT" pitchFamily="34" charset="0"/>
                        <a:ea typeface="Calibri"/>
                        <a:cs typeface="Times New Roman"/>
                      </a:endParaRPr>
                    </a:p>
                  </a:txBody>
                  <a:tcPr>
                    <a:solidFill>
                      <a:schemeClr val="accent4">
                        <a:lumMod val="20000"/>
                        <a:lumOff val="80000"/>
                      </a:schemeClr>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200" b="1" kern="1200" dirty="0" smtClean="0">
                          <a:solidFill>
                            <a:schemeClr val="tx1"/>
                          </a:solidFill>
                          <a:effectLst/>
                          <a:latin typeface="Tw Cen MT" panose="020B0602020104020603" pitchFamily="34" charset="0"/>
                          <a:ea typeface="+mn-ea"/>
                          <a:cs typeface="+mn-cs"/>
                        </a:rPr>
                        <a:t>Human Resource Planning, Performance and Practices</a:t>
                      </a:r>
                      <a:endParaRPr lang="en-ZA" sz="1200" b="1" dirty="0" smtClean="0">
                        <a:solidFill>
                          <a:srgbClr val="FF0000"/>
                        </a:solidFill>
                        <a:latin typeface="Tw Cen MT" pitchFamily="34" charset="0"/>
                        <a:cs typeface="Arial" pitchFamily="34" charset="0"/>
                      </a:endParaRPr>
                    </a:p>
                  </a:txBody>
                  <a:tcPr>
                    <a:solidFill>
                      <a:schemeClr val="accent4">
                        <a:lumMod val="20000"/>
                        <a:lumOff val="80000"/>
                      </a:schemeClr>
                    </a:solidFill>
                  </a:tcPr>
                </a:tc>
                <a:tc hMerge="1">
                  <a:txBody>
                    <a:bodyPr/>
                    <a:lstStyle/>
                    <a:p>
                      <a:endParaRPr lang="en-ZA"/>
                    </a:p>
                  </a:txBody>
                  <a:tcPr/>
                </a:tc>
                <a:tc hMerge="1">
                  <a:txBody>
                    <a:bodyPr/>
                    <a:lstStyle/>
                    <a:p>
                      <a:endParaRPr lang="en-ZA" dirty="0"/>
                    </a:p>
                  </a:txBody>
                  <a:tcPr/>
                </a:tc>
              </a:tr>
              <a:tr h="6433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i="0" dirty="0" smtClean="0">
                          <a:solidFill>
                            <a:schemeClr val="tx1"/>
                          </a:solidFill>
                          <a:latin typeface="Tw Cen MT" pitchFamily="34" charset="0"/>
                          <a:ea typeface="Calibri"/>
                          <a:cs typeface="Times New Roman"/>
                        </a:rPr>
                        <a:t>Annual Target</a:t>
                      </a:r>
                    </a:p>
                    <a:p>
                      <a:endParaRPr lang="en-ZA" sz="1200" b="0" i="0" dirty="0">
                        <a:latin typeface="Tw Cen MT" pitchFamily="34" charset="0"/>
                      </a:endParaRPr>
                    </a:p>
                  </a:txBody>
                  <a:tcPr>
                    <a:solidFill>
                      <a:schemeClr val="accent2">
                        <a:lumMod val="40000"/>
                        <a:lumOff val="60000"/>
                      </a:schemeClr>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200" kern="1200" dirty="0" smtClean="0">
                          <a:solidFill>
                            <a:schemeClr val="tx1"/>
                          </a:solidFill>
                          <a:effectLst/>
                          <a:latin typeface="Tw Cen MT" panose="020B0602020104020603" pitchFamily="34" charset="0"/>
                          <a:ea typeface="+mn-ea"/>
                          <a:cs typeface="+mn-cs"/>
                        </a:rPr>
                        <a:t>Revise the current Senior Management Service PMDS and submit for approval Subject to approval; issue the approved Revised PMDS for implementation</a:t>
                      </a:r>
                      <a:endParaRPr lang="en-ZA" sz="1200" b="0" dirty="0" smtClean="0">
                        <a:latin typeface="Tw Cen MT" pitchFamily="34" charset="0"/>
                        <a:cs typeface="Arial" pitchFamily="34" charset="0"/>
                      </a:endParaRPr>
                    </a:p>
                  </a:txBody>
                  <a:tcPr>
                    <a:solidFill>
                      <a:schemeClr val="accent2">
                        <a:lumMod val="40000"/>
                        <a:lumOff val="60000"/>
                      </a:schemeClr>
                    </a:solidFill>
                  </a:tcPr>
                </a:tc>
                <a:tc hMerge="1">
                  <a:txBody>
                    <a:bodyPr/>
                    <a:lstStyle/>
                    <a:p>
                      <a:endParaRPr lang="en-ZA"/>
                    </a:p>
                  </a:txBody>
                  <a:tcPr/>
                </a:tc>
                <a:tc hMerge="1">
                  <a:txBody>
                    <a:bodyPr/>
                    <a:lstStyle/>
                    <a:p>
                      <a:endParaRPr lang="en-ZA" dirty="0"/>
                    </a:p>
                  </a:txBody>
                  <a:tcPr/>
                </a:tc>
              </a:tr>
              <a:tr h="631643">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200" b="1" i="0" baseline="0" dirty="0" smtClean="0">
                          <a:solidFill>
                            <a:schemeClr val="tx1"/>
                          </a:solidFill>
                          <a:latin typeface="Tw Cen MT" pitchFamily="34" charset="0"/>
                          <a:ea typeface="Times New Roman"/>
                          <a:cs typeface="Times New Roman"/>
                        </a:rPr>
                        <a:t>3</a:t>
                      </a:r>
                      <a:r>
                        <a:rPr lang="en-ZA" sz="1200" b="1" i="0" baseline="30000" dirty="0" smtClean="0">
                          <a:solidFill>
                            <a:schemeClr val="tx1"/>
                          </a:solidFill>
                          <a:latin typeface="Tw Cen MT" pitchFamily="34" charset="0"/>
                          <a:ea typeface="Times New Roman"/>
                          <a:cs typeface="Times New Roman"/>
                        </a:rPr>
                        <a:t>rd</a:t>
                      </a:r>
                      <a:r>
                        <a:rPr lang="en-ZA" sz="1200" b="1" i="0" baseline="0" dirty="0" smtClean="0">
                          <a:solidFill>
                            <a:schemeClr val="tx1"/>
                          </a:solidFill>
                          <a:latin typeface="Tw Cen MT" pitchFamily="34" charset="0"/>
                          <a:ea typeface="Times New Roman"/>
                          <a:cs typeface="Times New Roman"/>
                        </a:rPr>
                        <a:t> </a:t>
                      </a:r>
                      <a:r>
                        <a:rPr lang="en-ZA" sz="1200" b="1" i="0" dirty="0" smtClean="0">
                          <a:solidFill>
                            <a:schemeClr val="tx1"/>
                          </a:solidFill>
                          <a:latin typeface="Tw Cen MT" pitchFamily="34" charset="0"/>
                          <a:ea typeface="Times New Roman"/>
                          <a:cs typeface="Times New Roman"/>
                        </a:rPr>
                        <a:t>Quarter</a:t>
                      </a:r>
                      <a:r>
                        <a:rPr lang="en-ZA" sz="1200" b="1" i="0" baseline="0" dirty="0" smtClean="0">
                          <a:solidFill>
                            <a:schemeClr val="tx1"/>
                          </a:solidFill>
                          <a:latin typeface="Tw Cen MT" pitchFamily="34" charset="0"/>
                          <a:ea typeface="Times New Roman"/>
                          <a:cs typeface="Times New Roman"/>
                        </a:rPr>
                        <a:t> </a:t>
                      </a:r>
                      <a:r>
                        <a:rPr lang="en-ZA" sz="1200" b="1" i="0" dirty="0" smtClean="0">
                          <a:solidFill>
                            <a:schemeClr val="tx1"/>
                          </a:solidFill>
                          <a:latin typeface="Tw Cen MT" pitchFamily="34" charset="0"/>
                          <a:ea typeface="Times New Roman"/>
                          <a:cs typeface="Times New Roman"/>
                        </a:rPr>
                        <a:t>Target</a:t>
                      </a:r>
                      <a:endParaRPr lang="en-ZA" sz="1200" b="1" i="0" dirty="0" smtClean="0">
                        <a:solidFill>
                          <a:schemeClr val="tx1"/>
                        </a:solidFill>
                        <a:latin typeface="Tw Cen MT" pitchFamily="34" charset="0"/>
                        <a:ea typeface="Calibri"/>
                        <a:cs typeface="Times New Roman"/>
                      </a:endParaRPr>
                    </a:p>
                  </a:txBody>
                  <a:tcPr marL="68580" marR="68580" marT="0" marB="0">
                    <a:solidFill>
                      <a:schemeClr val="accent4">
                        <a:lumMod val="60000"/>
                        <a:lumOff val="40000"/>
                      </a:schemeClr>
                    </a:solidFill>
                  </a:tcPr>
                </a:tc>
                <a:tc>
                  <a:txBody>
                    <a:bodyPr/>
                    <a:lstStyle/>
                    <a:p>
                      <a:pPr>
                        <a:lnSpc>
                          <a:spcPct val="115000"/>
                        </a:lnSpc>
                        <a:spcAft>
                          <a:spcPts val="0"/>
                        </a:spcAft>
                      </a:pPr>
                      <a:r>
                        <a:rPr lang="en-ZA" sz="1200" b="1" i="0" baseline="0" dirty="0" smtClean="0">
                          <a:solidFill>
                            <a:schemeClr val="tx1"/>
                          </a:solidFill>
                          <a:latin typeface="Tw Cen MT" pitchFamily="34" charset="0"/>
                          <a:ea typeface="Calibri"/>
                          <a:cs typeface="Times New Roman"/>
                        </a:rPr>
                        <a:t>Progress as at 31 December 2016</a:t>
                      </a:r>
                      <a:endParaRPr lang="en-ZA" sz="1200" b="1" i="0" dirty="0">
                        <a:solidFill>
                          <a:schemeClr val="tx1"/>
                        </a:solidFill>
                        <a:latin typeface="Tw Cen MT" pitchFamily="34" charset="0"/>
                        <a:ea typeface="Calibri"/>
                        <a:cs typeface="Times New Roman"/>
                      </a:endParaRPr>
                    </a:p>
                  </a:txBody>
                  <a:tcPr marL="68580" marR="68580" marT="0" marB="0">
                    <a:solidFill>
                      <a:schemeClr val="accent4">
                        <a:lumMod val="60000"/>
                        <a:lumOff val="4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b="1" i="0" dirty="0" smtClean="0">
                          <a:solidFill>
                            <a:schemeClr val="tx1"/>
                          </a:solidFill>
                          <a:latin typeface="Tw Cen MT" pitchFamily="34" charset="0"/>
                          <a:ea typeface="Calibri"/>
                          <a:cs typeface="Times New Roman"/>
                        </a:rPr>
                        <a:t>Reason</a:t>
                      </a:r>
                      <a:r>
                        <a:rPr lang="en-ZA" sz="1200" b="1" i="0" baseline="0" dirty="0" smtClean="0">
                          <a:solidFill>
                            <a:schemeClr val="tx1"/>
                          </a:solidFill>
                          <a:latin typeface="Tw Cen MT" pitchFamily="34" charset="0"/>
                          <a:ea typeface="Calibri"/>
                          <a:cs typeface="Times New Roman"/>
                        </a:rPr>
                        <a:t> for Non Achievement</a:t>
                      </a:r>
                      <a:endParaRPr lang="en-ZA" sz="1200" b="1" i="0" dirty="0" smtClean="0">
                        <a:solidFill>
                          <a:schemeClr val="tx1"/>
                        </a:solidFill>
                        <a:latin typeface="Tw Cen MT" pitchFamily="34" charset="0"/>
                        <a:ea typeface="Calibri"/>
                        <a:cs typeface="Times New Roman"/>
                      </a:endParaRPr>
                    </a:p>
                  </a:txBody>
                  <a:tcPr marL="68580" marR="68580" marT="0" marB="0">
                    <a:solidFill>
                      <a:schemeClr val="accent4">
                        <a:lumMod val="60000"/>
                        <a:lumOff val="4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b="1" i="0" dirty="0" smtClean="0">
                          <a:solidFill>
                            <a:schemeClr val="tx1"/>
                          </a:solidFill>
                          <a:latin typeface="Tw Cen MT" pitchFamily="34" charset="0"/>
                          <a:ea typeface="Calibri"/>
                          <a:cs typeface="Times New Roman"/>
                        </a:rPr>
                        <a:t>Progress Update as at 30</a:t>
                      </a:r>
                      <a:r>
                        <a:rPr lang="en-ZA" sz="1200" b="1" i="0" baseline="0" dirty="0" smtClean="0">
                          <a:solidFill>
                            <a:schemeClr val="tx1"/>
                          </a:solidFill>
                          <a:latin typeface="Tw Cen MT" pitchFamily="34" charset="0"/>
                          <a:ea typeface="Calibri"/>
                          <a:cs typeface="Times New Roman"/>
                        </a:rPr>
                        <a:t> January 2017</a:t>
                      </a:r>
                      <a:endParaRPr lang="en-ZA" sz="1200" b="1" i="0" dirty="0" smtClean="0">
                        <a:solidFill>
                          <a:schemeClr val="tx1"/>
                        </a:solidFill>
                        <a:latin typeface="Tw Cen MT" pitchFamily="34" charset="0"/>
                        <a:ea typeface="Calibri"/>
                        <a:cs typeface="Times New Roman"/>
                      </a:endParaRPr>
                    </a:p>
                  </a:txBody>
                  <a:tcPr marL="68580" marR="68580" marT="0" marB="0">
                    <a:solidFill>
                      <a:schemeClr val="accent4">
                        <a:lumMod val="60000"/>
                        <a:lumOff val="40000"/>
                      </a:schemeClr>
                    </a:solidFill>
                  </a:tcPr>
                </a:tc>
              </a:tr>
              <a:tr h="3471783">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ZA" sz="1200" kern="1200" dirty="0" smtClean="0">
                          <a:solidFill>
                            <a:schemeClr val="tx1"/>
                          </a:solidFill>
                          <a:effectLst/>
                          <a:latin typeface="Tw Cen MT" panose="020B0602020104020603" pitchFamily="34" charset="0"/>
                          <a:ea typeface="+mn-ea"/>
                          <a:cs typeface="+mn-cs"/>
                        </a:rPr>
                        <a:t>Final Revised Senior Management Service PMDS developed and submitted for approval </a:t>
                      </a:r>
                      <a:endParaRPr lang="en-ZA" sz="1200" b="0" dirty="0" smtClean="0">
                        <a:effectLst/>
                        <a:latin typeface="Tw Cen MT" pitchFamily="34" charset="0"/>
                        <a:ea typeface="Calibri"/>
                        <a:cs typeface="Arial" pitchFamily="34" charset="0"/>
                      </a:endParaRPr>
                    </a:p>
                    <a:p>
                      <a:pPr>
                        <a:lnSpc>
                          <a:spcPct val="115000"/>
                        </a:lnSpc>
                        <a:spcAft>
                          <a:spcPts val="0"/>
                        </a:spcAft>
                      </a:pPr>
                      <a:endParaRPr lang="en-ZA" sz="12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lvl="0"/>
                      <a:r>
                        <a:rPr kumimoji="0" lang="en-ZA" sz="1200" b="1" kern="1200" dirty="0" smtClean="0">
                          <a:solidFill>
                            <a:schemeClr val="bg1"/>
                          </a:solidFill>
                          <a:effectLst/>
                          <a:latin typeface="Tw Cen MT" panose="020B0602020104020603" pitchFamily="34" charset="0"/>
                          <a:ea typeface="+mn-ea"/>
                          <a:cs typeface="+mn-cs"/>
                        </a:rPr>
                        <a:t>NOT ACHIEVED</a:t>
                      </a:r>
                    </a:p>
                    <a:p>
                      <a:pPr lvl="0"/>
                      <a:endParaRPr kumimoji="0" lang="en-ZA" sz="1200" kern="1200" dirty="0" smtClean="0">
                        <a:solidFill>
                          <a:schemeClr val="bg1"/>
                        </a:solidFill>
                        <a:effectLst/>
                        <a:latin typeface="Tw Cen MT" panose="020B0602020104020603" pitchFamily="34" charset="0"/>
                        <a:ea typeface="+mn-ea"/>
                        <a:cs typeface="+mn-cs"/>
                      </a:endParaRPr>
                    </a:p>
                    <a:p>
                      <a:pPr lvl="0"/>
                      <a:r>
                        <a:rPr kumimoji="0" lang="en-ZA" sz="1200" kern="1200" dirty="0" smtClean="0">
                          <a:solidFill>
                            <a:schemeClr val="bg1"/>
                          </a:solidFill>
                          <a:effectLst/>
                          <a:latin typeface="Tw Cen MT" panose="020B0602020104020603" pitchFamily="34" charset="0"/>
                          <a:ea typeface="+mn-ea"/>
                          <a:cs typeface="+mn-cs"/>
                        </a:rPr>
                        <a:t>The draft revised PMDS for SMS developed. Since the PMDS for SMS has been developed on the same architecture of that of the PMDS for HODs, the submission to obtain the Minister’s approval had been kept in abeyance until Cabinet approval for the PMDS for HODs has been obtained</a:t>
                      </a:r>
                      <a:endParaRPr kumimoji="0" lang="en-ZA" sz="1200" b="0" i="0" kern="1200" dirty="0" smtClean="0">
                        <a:solidFill>
                          <a:schemeClr val="bg1"/>
                        </a:solidFill>
                        <a:latin typeface="Tw Cen MT" pitchFamily="34" charset="0"/>
                        <a:ea typeface="+mn-ea"/>
                        <a:cs typeface="+mn-cs"/>
                      </a:endParaRPr>
                    </a:p>
                  </a:txBody>
                  <a:tcPr marL="68580" marR="68580" marT="0" marB="0">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200" kern="1200" dirty="0" smtClean="0">
                          <a:solidFill>
                            <a:schemeClr val="tx1"/>
                          </a:solidFill>
                          <a:effectLst/>
                          <a:latin typeface="Tw Cen MT" panose="020B0602020104020603" pitchFamily="34" charset="0"/>
                          <a:ea typeface="+mn-ea"/>
                          <a:cs typeface="+mn-cs"/>
                        </a:rPr>
                        <a:t>The draft PMDS for SMS and the supporting documents have been developed but have not been submitted for approval, as we await Cabinet’s approval for the PMDS for HODs</a:t>
                      </a:r>
                      <a:endParaRPr kumimoji="0" lang="en-ZA" sz="1200" b="0" i="0" kern="1200" dirty="0" smtClean="0">
                        <a:solidFill>
                          <a:schemeClr val="tx1"/>
                        </a:solidFill>
                        <a:latin typeface="Tw Cen MT" pitchFamily="34" charset="0"/>
                        <a:ea typeface="+mn-ea"/>
                        <a:cs typeface="+mn-cs"/>
                      </a:endParaRPr>
                    </a:p>
                  </a:txBody>
                  <a:tcPr marL="68580" marR="68580" marT="0" marB="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200" b="1" kern="1200" dirty="0" smtClean="0">
                          <a:solidFill>
                            <a:schemeClr val="bg1"/>
                          </a:solidFill>
                          <a:effectLst/>
                          <a:latin typeface="Tw Cen MT" panose="020B0602020104020603" pitchFamily="34" charset="0"/>
                          <a:ea typeface="+mn-ea"/>
                          <a:cs typeface="+mn-cs"/>
                        </a:rPr>
                        <a:t>NOT ACHIEVED</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ZA" sz="1200" kern="1200" dirty="0" smtClean="0">
                        <a:solidFill>
                          <a:schemeClr val="bg1"/>
                        </a:solidFill>
                        <a:effectLst/>
                        <a:latin typeface="Tw Cen MT" panose="020B0602020104020603"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ZA" sz="1200" kern="1200" dirty="0" smtClean="0">
                          <a:solidFill>
                            <a:schemeClr val="bg1"/>
                          </a:solidFill>
                          <a:effectLst/>
                          <a:latin typeface="Tw Cen MT" panose="020B0602020104020603" pitchFamily="34" charset="0"/>
                          <a:ea typeface="+mn-ea"/>
                          <a:cs typeface="+mn-cs"/>
                        </a:rPr>
                        <a:t>The submission to obtain final inputs on the Cabinet Memorandum from the Presidency was kept in abeyance  in order to obtain Legal Services’ opinion on some of the recommendations contained in the Cabinet Memorandum. The revised PMDS for HODs and the Cabinet Memorandum have been amended to incorporate the inputs from Legal Services.  The submission is on route to the Director-General for signature </a:t>
                      </a:r>
                    </a:p>
                  </a:txBody>
                  <a:tcPr marL="68580" marR="68580" marT="0" marB="0">
                    <a:solidFill>
                      <a:schemeClr val="accent3"/>
                    </a:solidFill>
                  </a:tcPr>
                </a:tc>
              </a:tr>
            </a:tbl>
          </a:graphicData>
        </a:graphic>
      </p:graphicFrame>
      <p:sp>
        <p:nvSpPr>
          <p:cNvPr id="5" name="Title 1"/>
          <p:cNvSpPr>
            <a:spLocks noGrp="1"/>
          </p:cNvSpPr>
          <p:nvPr>
            <p:ph type="title"/>
          </p:nvPr>
        </p:nvSpPr>
        <p:spPr>
          <a:xfrm>
            <a:off x="964170" y="0"/>
            <a:ext cx="8179830" cy="1058317"/>
          </a:xfrm>
        </p:spPr>
        <p:txBody>
          <a:bodyPr>
            <a:normAutofit/>
          </a:bodyPr>
          <a:lstStyle/>
          <a:p>
            <a:pPr algn="ctr"/>
            <a:r>
              <a:rPr lang="en-ZA" sz="2400" b="1" dirty="0">
                <a:solidFill>
                  <a:schemeClr val="accent5">
                    <a:lumMod val="60000"/>
                    <a:lumOff val="40000"/>
                  </a:schemeClr>
                </a:solidFill>
              </a:rPr>
              <a:t>PROGRAMME 3: </a:t>
            </a:r>
            <a:r>
              <a:rPr lang="en-ZA" sz="2400" b="1" dirty="0" smtClean="0">
                <a:solidFill>
                  <a:schemeClr val="accent5">
                    <a:lumMod val="60000"/>
                    <a:lumOff val="40000"/>
                  </a:schemeClr>
                </a:solidFill>
              </a:rPr>
              <a:t>LR&amp;HRM</a:t>
            </a:r>
            <a:r>
              <a:rPr lang="en-ZA" sz="2400" b="1" dirty="0"/>
              <a:t/>
            </a:r>
            <a:br>
              <a:rPr lang="en-ZA" sz="2400" b="1" dirty="0"/>
            </a:br>
            <a:r>
              <a:rPr lang="en-ZA" sz="2400" b="1" dirty="0" smtClean="0">
                <a:solidFill>
                  <a:schemeClr val="accent4">
                    <a:lumMod val="75000"/>
                  </a:schemeClr>
                </a:solidFill>
              </a:rPr>
              <a:t>3</a:t>
            </a:r>
            <a:r>
              <a:rPr lang="en-ZA" sz="2400" b="1" baseline="30000" dirty="0" smtClean="0">
                <a:solidFill>
                  <a:schemeClr val="accent4">
                    <a:lumMod val="75000"/>
                  </a:schemeClr>
                </a:solidFill>
              </a:rPr>
              <a:t>RD</a:t>
            </a:r>
            <a:r>
              <a:rPr lang="en-ZA" sz="2400" b="1" dirty="0" smtClean="0">
                <a:solidFill>
                  <a:schemeClr val="accent4">
                    <a:lumMod val="75000"/>
                  </a:schemeClr>
                </a:solidFill>
              </a:rPr>
              <a:t> QUARTER TARGET NOT ACHIEVED</a:t>
            </a:r>
            <a:endParaRPr lang="en-ZA" sz="2400" b="1" dirty="0"/>
          </a:p>
        </p:txBody>
      </p:sp>
      <p:sp>
        <p:nvSpPr>
          <p:cNvPr id="6"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r>
              <a:rPr lang="en-US" sz="1400" dirty="0" smtClean="0"/>
              <a:t>58</a:t>
            </a:r>
            <a:endParaRPr lang="en-US" sz="1400" b="0" dirty="0"/>
          </a:p>
        </p:txBody>
      </p:sp>
    </p:spTree>
    <p:extLst>
      <p:ext uri="{BB962C8B-B14F-4D97-AF65-F5344CB8AC3E}">
        <p14:creationId xmlns:p14="http://schemas.microsoft.com/office/powerpoint/2010/main" xmlns="" val="2440268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3139502616"/>
              </p:ext>
            </p:extLst>
          </p:nvPr>
        </p:nvGraphicFramePr>
        <p:xfrm>
          <a:off x="1187624" y="980728"/>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r>
              <a:rPr lang="en-US" sz="1400" dirty="0" smtClean="0"/>
              <a:t>59</a:t>
            </a:r>
            <a:endParaRPr lang="en-US" sz="1400" b="0" dirty="0"/>
          </a:p>
        </p:txBody>
      </p:sp>
    </p:spTree>
    <p:extLst>
      <p:ext uri="{BB962C8B-B14F-4D97-AF65-F5344CB8AC3E}">
        <p14:creationId xmlns:p14="http://schemas.microsoft.com/office/powerpoint/2010/main" xmlns="" val="2486801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0"/>
            <a:ext cx="7890080" cy="801960"/>
          </a:xfrm>
        </p:spPr>
        <p:txBody>
          <a:bodyPr>
            <a:noAutofit/>
          </a:bodyPr>
          <a:lstStyle/>
          <a:p>
            <a:pPr algn="ctr"/>
            <a:r>
              <a:rPr lang="en-ZA" sz="2400" b="1" dirty="0" smtClean="0">
                <a:solidFill>
                  <a:schemeClr val="accent5">
                    <a:lumMod val="60000"/>
                    <a:lumOff val="40000"/>
                  </a:schemeClr>
                </a:solidFill>
              </a:rPr>
              <a:t>PROGRAMME 1:  ADMINISTRATION (ADMIN) (1)</a:t>
            </a:r>
            <a:br>
              <a:rPr lang="en-ZA" sz="2400" b="1" dirty="0" smtClean="0">
                <a:solidFill>
                  <a:schemeClr val="accent5">
                    <a:lumMod val="60000"/>
                    <a:lumOff val="40000"/>
                  </a:schemeClr>
                </a:solidFill>
              </a:rPr>
            </a:br>
            <a:r>
              <a:rPr lang="en-ZA" sz="2400" b="1" dirty="0">
                <a:solidFill>
                  <a:schemeClr val="accent5"/>
                </a:solidFill>
              </a:rPr>
              <a:t>OVERALL </a:t>
            </a:r>
            <a:r>
              <a:rPr lang="en-ZA" sz="2400" b="1" dirty="0" smtClean="0">
                <a:solidFill>
                  <a:schemeClr val="accent5"/>
                </a:solidFill>
              </a:rPr>
              <a:t>PERFORMANCE</a:t>
            </a:r>
            <a:endParaRPr lang="en-ZA" sz="2400" b="1" dirty="0">
              <a:solidFill>
                <a:schemeClr val="accent5"/>
              </a:solidFill>
            </a:endParaRPr>
          </a:p>
        </p:txBody>
      </p:sp>
      <p:sp>
        <p:nvSpPr>
          <p:cNvPr id="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6</a:t>
            </a:fld>
            <a:endParaRPr lang="en-US" sz="1400" b="0" dirty="0"/>
          </a:p>
        </p:txBody>
      </p:sp>
      <p:graphicFrame>
        <p:nvGraphicFramePr>
          <p:cNvPr id="9" name="Chart 8"/>
          <p:cNvGraphicFramePr/>
          <p:nvPr>
            <p:extLst>
              <p:ext uri="{D42A27DB-BD31-4B8C-83A1-F6EECF244321}">
                <p14:modId xmlns:p14="http://schemas.microsoft.com/office/powerpoint/2010/main" xmlns="" val="377699458"/>
              </p:ext>
            </p:extLst>
          </p:nvPr>
        </p:nvGraphicFramePr>
        <p:xfrm>
          <a:off x="1043608" y="1124744"/>
          <a:ext cx="3960440"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p:nvPr>
            <p:extLst>
              <p:ext uri="{D42A27DB-BD31-4B8C-83A1-F6EECF244321}">
                <p14:modId xmlns:p14="http://schemas.microsoft.com/office/powerpoint/2010/main" xmlns="" val="2819216563"/>
              </p:ext>
            </p:extLst>
          </p:nvPr>
        </p:nvGraphicFramePr>
        <p:xfrm>
          <a:off x="4973248" y="1052736"/>
          <a:ext cx="3960440" cy="406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619672" y="260648"/>
            <a:ext cx="6858000" cy="336947"/>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ZA" sz="2400" b="1" dirty="0" smtClean="0">
                <a:solidFill>
                  <a:schemeClr val="accent5"/>
                </a:solidFill>
                <a:latin typeface="+mn-lt"/>
              </a:rPr>
              <a:t>2</a:t>
            </a:r>
            <a:r>
              <a:rPr lang="en-ZA" sz="2400" b="1" baseline="30000" dirty="0" smtClean="0">
                <a:solidFill>
                  <a:schemeClr val="accent5"/>
                </a:solidFill>
                <a:latin typeface="+mn-lt"/>
              </a:rPr>
              <a:t>ND</a:t>
            </a:r>
            <a:r>
              <a:rPr lang="en-ZA" sz="2400" b="1" dirty="0" smtClean="0">
                <a:solidFill>
                  <a:schemeClr val="accent5"/>
                </a:solidFill>
                <a:latin typeface="+mn-lt"/>
              </a:rPr>
              <a:t> &amp; 3</a:t>
            </a:r>
            <a:r>
              <a:rPr lang="en-ZA" sz="2400" b="1" baseline="30000" dirty="0" smtClean="0">
                <a:solidFill>
                  <a:schemeClr val="accent5"/>
                </a:solidFill>
                <a:latin typeface="+mn-lt"/>
              </a:rPr>
              <a:t>RD</a:t>
            </a:r>
            <a:r>
              <a:rPr lang="en-ZA" sz="2400" b="1" dirty="0" smtClean="0">
                <a:solidFill>
                  <a:schemeClr val="accent5"/>
                </a:solidFill>
                <a:latin typeface="+mn-lt"/>
              </a:rPr>
              <a:t> QUARTER EXPENDITURE</a:t>
            </a:r>
            <a:endParaRPr lang="en-ZA" sz="2400" b="1" dirty="0">
              <a:solidFill>
                <a:schemeClr val="accent5"/>
              </a:solidFill>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xmlns="" val="1459994489"/>
              </p:ext>
            </p:extLst>
          </p:nvPr>
        </p:nvGraphicFramePr>
        <p:xfrm>
          <a:off x="1115616" y="1450200"/>
          <a:ext cx="7635579" cy="1944120"/>
        </p:xfrm>
        <a:graphic>
          <a:graphicData uri="http://schemas.openxmlformats.org/drawingml/2006/table">
            <a:tbl>
              <a:tblPr/>
              <a:tblGrid>
                <a:gridCol w="4176464"/>
                <a:gridCol w="1764994"/>
                <a:gridCol w="1694121"/>
              </a:tblGrid>
              <a:tr h="416256">
                <a:tc>
                  <a:txBody>
                    <a:bodyPr/>
                    <a:lstStyle/>
                    <a:p>
                      <a:pPr algn="l" fontAlgn="b"/>
                      <a:r>
                        <a:rPr lang="en-ZA" sz="1800" b="1" i="0" u="none" strike="noStrike" dirty="0" smtClean="0">
                          <a:solidFill>
                            <a:srgbClr val="000000"/>
                          </a:solidFill>
                          <a:latin typeface="Tw Cen MT" panose="020B0602020104020603" pitchFamily="34" charset="0"/>
                          <a:cs typeface="Arial" pitchFamily="34" charset="0"/>
                        </a:rPr>
                        <a:t>PERIOD</a:t>
                      </a:r>
                      <a:endParaRPr lang="en-ZA" sz="1800" b="1" i="0" u="none" strike="noStrike" dirty="0">
                        <a:solidFill>
                          <a:srgbClr val="000000"/>
                        </a:solidFill>
                        <a:latin typeface="Tw Cen MT" panose="020B0602020104020603" pitchFamily="34" charset="0"/>
                        <a:cs typeface="Arial" pitchFamily="34" charset="0"/>
                      </a:endParaRPr>
                    </a:p>
                  </a:txBody>
                  <a:tcPr marL="4776" marR="4776" marT="477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algn="r" defTabSz="914400" rtl="0" eaLnBrk="1" fontAlgn="b" latinLnBrk="0" hangingPunct="1">
                        <a:spcAft>
                          <a:spcPts val="0"/>
                        </a:spcAft>
                      </a:pPr>
                      <a:r>
                        <a:rPr kumimoji="0" lang="en-ZA" sz="1800" b="1" kern="1200" dirty="0" smtClean="0">
                          <a:solidFill>
                            <a:schemeClr val="tx1"/>
                          </a:solidFill>
                          <a:latin typeface="Tw Cen MT" panose="020B0602020104020603" pitchFamily="34" charset="0"/>
                          <a:ea typeface="Times New Roman"/>
                          <a:cs typeface="Times New Roman"/>
                        </a:rPr>
                        <a:t>2</a:t>
                      </a:r>
                      <a:r>
                        <a:rPr kumimoji="0" lang="en-ZA" sz="1800" b="1" kern="1200" baseline="30000" dirty="0" smtClean="0">
                          <a:solidFill>
                            <a:schemeClr val="tx1"/>
                          </a:solidFill>
                          <a:latin typeface="Tw Cen MT" panose="020B0602020104020603" pitchFamily="34" charset="0"/>
                          <a:ea typeface="Times New Roman"/>
                          <a:cs typeface="Times New Roman"/>
                        </a:rPr>
                        <a:t>ND</a:t>
                      </a:r>
                      <a:r>
                        <a:rPr kumimoji="0" lang="en-ZA" sz="1800" b="1" kern="1200" dirty="0" smtClean="0">
                          <a:solidFill>
                            <a:schemeClr val="tx1"/>
                          </a:solidFill>
                          <a:latin typeface="Tw Cen MT" panose="020B0602020104020603" pitchFamily="34" charset="0"/>
                          <a:ea typeface="Times New Roman"/>
                          <a:cs typeface="Times New Roman"/>
                        </a:rPr>
                        <a:t> QUARTER</a:t>
                      </a:r>
                    </a:p>
                    <a:p>
                      <a:pPr marL="0" algn="r" defTabSz="914400" rtl="0" eaLnBrk="1" fontAlgn="b" latinLnBrk="0" hangingPunct="1">
                        <a:spcAft>
                          <a:spcPts val="0"/>
                        </a:spcAft>
                      </a:pPr>
                      <a:r>
                        <a:rPr kumimoji="0" lang="en-ZA" sz="1800" b="1" kern="1200" dirty="0" smtClean="0">
                          <a:solidFill>
                            <a:schemeClr val="tx1"/>
                          </a:solidFill>
                          <a:latin typeface="Tw Cen MT" panose="020B0602020104020603" pitchFamily="34" charset="0"/>
                          <a:ea typeface="Times New Roman"/>
                          <a:cs typeface="Times New Roman"/>
                        </a:rPr>
                        <a:t>(30</a:t>
                      </a:r>
                      <a:r>
                        <a:rPr kumimoji="0" lang="en-ZA" sz="1800" b="1" kern="1200" baseline="0" dirty="0" smtClean="0">
                          <a:solidFill>
                            <a:schemeClr val="tx1"/>
                          </a:solidFill>
                          <a:latin typeface="Tw Cen MT" panose="020B0602020104020603" pitchFamily="34" charset="0"/>
                          <a:ea typeface="Times New Roman"/>
                          <a:cs typeface="Times New Roman"/>
                        </a:rPr>
                        <a:t> SEP 2016)</a:t>
                      </a:r>
                      <a:endParaRPr kumimoji="0" lang="en-ZA" sz="1800" b="1" kern="1200" dirty="0">
                        <a:solidFill>
                          <a:schemeClr val="tx1"/>
                        </a:solidFill>
                        <a:latin typeface="Tw Cen MT" panose="020B0602020104020603" pitchFamily="34" charset="0"/>
                        <a:ea typeface="Times New Roman"/>
                        <a:cs typeface="Times New Roman"/>
                      </a:endParaRPr>
                    </a:p>
                  </a:txBody>
                  <a:tcPr marL="4776" marR="4776" marT="477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ZA" sz="1800" b="1" kern="1200" dirty="0" smtClean="0">
                          <a:solidFill>
                            <a:schemeClr val="tx1"/>
                          </a:solidFill>
                          <a:latin typeface="Tw Cen MT" panose="020B0602020104020603" pitchFamily="34" charset="0"/>
                          <a:ea typeface="Times New Roman"/>
                          <a:cs typeface="Times New Roman"/>
                        </a:rPr>
                        <a:t>3</a:t>
                      </a:r>
                      <a:r>
                        <a:rPr kumimoji="0" lang="en-ZA" sz="1800" b="1" kern="1200" baseline="30000" dirty="0" smtClean="0">
                          <a:solidFill>
                            <a:schemeClr val="tx1"/>
                          </a:solidFill>
                          <a:latin typeface="Tw Cen MT" panose="020B0602020104020603" pitchFamily="34" charset="0"/>
                          <a:ea typeface="Times New Roman"/>
                          <a:cs typeface="Times New Roman"/>
                        </a:rPr>
                        <a:t>RD</a:t>
                      </a:r>
                      <a:r>
                        <a:rPr kumimoji="0" lang="en-ZA" sz="1800" b="1" kern="1200" dirty="0" smtClean="0">
                          <a:solidFill>
                            <a:schemeClr val="tx1"/>
                          </a:solidFill>
                          <a:latin typeface="Tw Cen MT" panose="020B0602020104020603" pitchFamily="34" charset="0"/>
                          <a:ea typeface="Times New Roman"/>
                          <a:cs typeface="Times New Roman"/>
                        </a:rPr>
                        <a:t> QUARTER</a:t>
                      </a:r>
                    </a:p>
                    <a:p>
                      <a:pPr algn="ctr" fontAlgn="b"/>
                      <a:r>
                        <a:rPr lang="en-ZA" sz="1800" b="1" i="0" u="none" strike="noStrike" dirty="0" smtClean="0">
                          <a:solidFill>
                            <a:srgbClr val="000000"/>
                          </a:solidFill>
                          <a:latin typeface="Tw Cen MT" panose="020B0602020104020603" pitchFamily="34" charset="0"/>
                          <a:cs typeface="Arial" pitchFamily="34" charset="0"/>
                        </a:rPr>
                        <a:t>(31 DEC</a:t>
                      </a:r>
                      <a:r>
                        <a:rPr lang="en-ZA" sz="1800" b="1" i="0" u="none" strike="noStrike" baseline="0" dirty="0" smtClean="0">
                          <a:solidFill>
                            <a:srgbClr val="000000"/>
                          </a:solidFill>
                          <a:latin typeface="Tw Cen MT" panose="020B0602020104020603" pitchFamily="34" charset="0"/>
                          <a:cs typeface="Arial" pitchFamily="34" charset="0"/>
                        </a:rPr>
                        <a:t> 2016)</a:t>
                      </a:r>
                      <a:endParaRPr lang="en-ZA" sz="1800" b="1" i="0" u="none" strike="noStrike" dirty="0">
                        <a:solidFill>
                          <a:srgbClr val="000000"/>
                        </a:solidFill>
                        <a:latin typeface="Tw Cen MT" panose="020B0602020104020603" pitchFamily="34" charset="0"/>
                        <a:cs typeface="Arial" pitchFamily="34" charset="0"/>
                      </a:endParaRPr>
                    </a:p>
                  </a:txBody>
                  <a:tcPr marL="4776" marR="4776" marT="477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r>
              <a:tr h="210516">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ZA" sz="1800" b="1" i="0" u="none" strike="noStrike" dirty="0" smtClean="0">
                          <a:solidFill>
                            <a:srgbClr val="000000"/>
                          </a:solidFill>
                          <a:latin typeface="Tw Cen MT" panose="020B0602020104020603" pitchFamily="34" charset="0"/>
                          <a:cs typeface="Arial" pitchFamily="34" charset="0"/>
                        </a:rPr>
                        <a:t>DESCRIPTION</a:t>
                      </a:r>
                    </a:p>
                  </a:txBody>
                  <a:tcPr marL="4776" marR="4776" marT="477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ZA" sz="1800" b="1" kern="1200" dirty="0" smtClean="0">
                          <a:solidFill>
                            <a:schemeClr val="tx1"/>
                          </a:solidFill>
                          <a:latin typeface="Tw Cen MT" panose="020B0602020104020603" pitchFamily="34" charset="0"/>
                          <a:ea typeface="Times New Roman"/>
                          <a:cs typeface="Times New Roman"/>
                        </a:rPr>
                        <a:t>R’000</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hMerge="1">
                  <a:txBody>
                    <a:bodyPr/>
                    <a:lstStyle/>
                    <a:p>
                      <a:endParaRPr lang="en-ZA"/>
                    </a:p>
                  </a:txBody>
                  <a:tcPr/>
                </a:tc>
              </a:tr>
              <a:tr h="224147">
                <a:tc>
                  <a:txBody>
                    <a:bodyPr/>
                    <a:lstStyle/>
                    <a:p>
                      <a:pPr algn="l" fontAlgn="b"/>
                      <a:r>
                        <a:rPr lang="en-ZA" sz="1800" b="0" i="0" u="none" strike="noStrike" dirty="0" smtClean="0">
                          <a:solidFill>
                            <a:srgbClr val="000000"/>
                          </a:solidFill>
                          <a:latin typeface="Tw Cen MT" panose="020B0602020104020603" pitchFamily="34" charset="0"/>
                          <a:cs typeface="Arial" pitchFamily="34" charset="0"/>
                        </a:rPr>
                        <a:t>Budget</a:t>
                      </a:r>
                      <a:endParaRPr lang="en-ZA" sz="1800" b="0" i="0" u="none" strike="noStrike" dirty="0">
                        <a:solidFill>
                          <a:srgbClr val="000000"/>
                        </a:solidFill>
                        <a:latin typeface="Tw Cen MT" panose="020B0602020104020603" pitchFamily="34" charset="0"/>
                        <a:cs typeface="Arial" pitchFamily="34" charset="0"/>
                      </a:endParaRPr>
                    </a:p>
                  </a:txBody>
                  <a:tcPr marL="4776" marR="4776" marT="477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algn="r" defTabSz="914400" rtl="0" eaLnBrk="1" fontAlgn="b" latinLnBrk="0" hangingPunct="1">
                        <a:spcAft>
                          <a:spcPts val="0"/>
                        </a:spcAft>
                      </a:pPr>
                      <a:r>
                        <a:rPr kumimoji="0" lang="en-ZA" sz="1800" b="0" kern="1200" dirty="0" smtClean="0">
                          <a:solidFill>
                            <a:schemeClr val="tx1"/>
                          </a:solidFill>
                          <a:latin typeface="Tw Cen MT" panose="020B0602020104020603" pitchFamily="34" charset="0"/>
                          <a:ea typeface="Times New Roman"/>
                          <a:cs typeface="Times New Roman"/>
                        </a:rPr>
                        <a:t>    779 846</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r" defTabSz="914400" rtl="0" eaLnBrk="1" fontAlgn="b" latinLnBrk="0" hangingPunct="1">
                        <a:spcAft>
                          <a:spcPts val="0"/>
                        </a:spcAft>
                      </a:pPr>
                      <a:r>
                        <a:rPr kumimoji="0" lang="en-ZA" sz="1800" b="0" kern="1200" dirty="0" smtClean="0">
                          <a:solidFill>
                            <a:schemeClr val="tx1"/>
                          </a:solidFill>
                          <a:latin typeface="Tw Cen MT" panose="020B0602020104020603" pitchFamily="34" charset="0"/>
                          <a:ea typeface="Times New Roman"/>
                          <a:cs typeface="Times New Roman"/>
                        </a:rPr>
                        <a:t>    779 846</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r>
              <a:tr h="241478">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en-ZA" sz="1800" b="0" i="0" u="none" strike="noStrike" kern="1200" dirty="0" smtClean="0">
                          <a:solidFill>
                            <a:srgbClr val="000000"/>
                          </a:solidFill>
                          <a:latin typeface="Tw Cen MT" panose="020B0602020104020603" pitchFamily="34" charset="0"/>
                          <a:ea typeface="+mn-ea"/>
                          <a:cs typeface="Arial" pitchFamily="34" charset="0"/>
                        </a:rPr>
                        <a:t>Actual Expenditure </a:t>
                      </a:r>
                    </a:p>
                    <a:p>
                      <a:pPr marL="0" marR="0" indent="0" algn="l" defTabSz="914400" rtl="0" eaLnBrk="1" fontAlgn="b" latinLnBrk="0" hangingPunct="1">
                        <a:lnSpc>
                          <a:spcPct val="100000"/>
                        </a:lnSpc>
                        <a:spcBef>
                          <a:spcPts val="0"/>
                        </a:spcBef>
                        <a:spcAft>
                          <a:spcPts val="0"/>
                        </a:spcAft>
                        <a:buClrTx/>
                        <a:buSzTx/>
                        <a:buFontTx/>
                        <a:buNone/>
                        <a:tabLst/>
                        <a:defRPr/>
                      </a:pPr>
                      <a:r>
                        <a:rPr kumimoji="0" lang="en-ZA" sz="1800" b="1" i="0" u="none" strike="noStrike" kern="1200" dirty="0" smtClean="0">
                          <a:solidFill>
                            <a:srgbClr val="000000"/>
                          </a:solidFill>
                          <a:latin typeface="Tw Cen MT" panose="020B0602020104020603" pitchFamily="34" charset="0"/>
                          <a:ea typeface="+mn-ea"/>
                          <a:cs typeface="Arial" pitchFamily="34" charset="0"/>
                        </a:rPr>
                        <a:t>(% Spent Against Budget)</a:t>
                      </a:r>
                    </a:p>
                  </a:txBody>
                  <a:tcPr marL="4776" marR="4776" marT="477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algn="r" defTabSz="914400" rtl="0" eaLnBrk="1" fontAlgn="b" latinLnBrk="0" hangingPunct="1">
                        <a:spcAft>
                          <a:spcPts val="0"/>
                        </a:spcAft>
                      </a:pPr>
                      <a:r>
                        <a:rPr kumimoji="0" lang="en-ZA" sz="1800" b="0" kern="1200" dirty="0" smtClean="0">
                          <a:solidFill>
                            <a:schemeClr val="tx1"/>
                          </a:solidFill>
                          <a:latin typeface="Tw Cen MT" panose="020B0602020104020603" pitchFamily="34" charset="0"/>
                          <a:ea typeface="Times New Roman"/>
                          <a:cs typeface="Times New Roman"/>
                        </a:rPr>
                        <a:t>395 332 </a:t>
                      </a:r>
                    </a:p>
                    <a:p>
                      <a:pPr marL="0" algn="r" defTabSz="914400" rtl="0" eaLnBrk="1" fontAlgn="b" latinLnBrk="0" hangingPunct="1">
                        <a:spcAft>
                          <a:spcPts val="0"/>
                        </a:spcAft>
                      </a:pPr>
                      <a:r>
                        <a:rPr kumimoji="0" lang="en-ZA" sz="1800" b="1" kern="1200" dirty="0" smtClean="0">
                          <a:solidFill>
                            <a:schemeClr val="tx1"/>
                          </a:solidFill>
                          <a:latin typeface="Tw Cen MT" panose="020B0602020104020603" pitchFamily="34" charset="0"/>
                          <a:ea typeface="Times New Roman"/>
                          <a:cs typeface="Times New Roman"/>
                        </a:rPr>
                        <a:t>(50.69)</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kumimoji="0" lang="en-ZA" sz="1800" b="0" kern="1200" dirty="0" smtClean="0">
                          <a:solidFill>
                            <a:schemeClr val="tx1"/>
                          </a:solidFill>
                          <a:latin typeface="Tw Cen MT" panose="020B0602020104020603" pitchFamily="34" charset="0"/>
                          <a:ea typeface="Times New Roman"/>
                          <a:cs typeface="Times New Roman"/>
                        </a:rPr>
                        <a:t>582</a:t>
                      </a:r>
                      <a:r>
                        <a:rPr kumimoji="0" lang="en-ZA" sz="1800" b="0" kern="1200" baseline="0" dirty="0" smtClean="0">
                          <a:solidFill>
                            <a:schemeClr val="tx1"/>
                          </a:solidFill>
                          <a:latin typeface="Tw Cen MT" panose="020B0602020104020603" pitchFamily="34" charset="0"/>
                          <a:ea typeface="Times New Roman"/>
                          <a:cs typeface="Times New Roman"/>
                        </a:rPr>
                        <a:t> 929 </a:t>
                      </a:r>
                    </a:p>
                    <a:p>
                      <a:pPr marL="0" marR="0" indent="0" algn="r" defTabSz="914400" rtl="0" eaLnBrk="1" fontAlgn="b" latinLnBrk="0" hangingPunct="1">
                        <a:lnSpc>
                          <a:spcPct val="100000"/>
                        </a:lnSpc>
                        <a:spcBef>
                          <a:spcPts val="0"/>
                        </a:spcBef>
                        <a:spcAft>
                          <a:spcPts val="0"/>
                        </a:spcAft>
                        <a:buClrTx/>
                        <a:buSzTx/>
                        <a:buFontTx/>
                        <a:buNone/>
                        <a:tabLst/>
                        <a:defRPr/>
                      </a:pPr>
                      <a:r>
                        <a:rPr kumimoji="0" lang="en-ZA" sz="1800" b="1" kern="1200" baseline="0" dirty="0" smtClean="0">
                          <a:solidFill>
                            <a:schemeClr val="tx1"/>
                          </a:solidFill>
                          <a:latin typeface="Tw Cen MT" panose="020B0602020104020603" pitchFamily="34" charset="0"/>
                          <a:ea typeface="Times New Roman"/>
                          <a:cs typeface="Times New Roman"/>
                        </a:rPr>
                        <a:t>(</a:t>
                      </a:r>
                      <a:r>
                        <a:rPr kumimoji="0" lang="en-ZA" sz="1800" b="1" kern="1200" dirty="0" smtClean="0">
                          <a:solidFill>
                            <a:schemeClr val="tx1"/>
                          </a:solidFill>
                          <a:latin typeface="Tw Cen MT" panose="020B0602020104020603" pitchFamily="34" charset="0"/>
                          <a:ea typeface="Times New Roman"/>
                          <a:cs typeface="Times New Roman"/>
                        </a:rPr>
                        <a:t>74.75)</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r>
              <a:tr h="27003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en-ZA" sz="1800" b="0" i="0" u="none" strike="noStrike" kern="1200" dirty="0" smtClean="0">
                          <a:solidFill>
                            <a:srgbClr val="000000"/>
                          </a:solidFill>
                          <a:latin typeface="Tw Cen MT" panose="020B0602020104020603" pitchFamily="34" charset="0"/>
                          <a:ea typeface="+mn-ea"/>
                          <a:cs typeface="Arial" pitchFamily="34" charset="0"/>
                        </a:rPr>
                        <a:t>Budget Unspent</a:t>
                      </a:r>
                    </a:p>
                  </a:txBody>
                  <a:tcPr marL="4776" marR="4776" marT="477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algn="r" defTabSz="914400" rtl="0" eaLnBrk="1" fontAlgn="b" latinLnBrk="0" hangingPunct="1">
                        <a:spcAft>
                          <a:spcPts val="0"/>
                        </a:spcAft>
                      </a:pPr>
                      <a:r>
                        <a:rPr kumimoji="0" lang="en-ZA" sz="1800" b="0" kern="1200" dirty="0" smtClean="0">
                          <a:solidFill>
                            <a:schemeClr val="tx1"/>
                          </a:solidFill>
                          <a:latin typeface="Tw Cen MT" panose="020B0602020104020603" pitchFamily="34" charset="0"/>
                          <a:ea typeface="Times New Roman"/>
                          <a:cs typeface="Times New Roman"/>
                        </a:rPr>
                        <a:t>384 514</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r" defTabSz="914400" rtl="0" eaLnBrk="1" fontAlgn="b" latinLnBrk="0" hangingPunct="1">
                        <a:spcAft>
                          <a:spcPts val="0"/>
                        </a:spcAft>
                      </a:pPr>
                      <a:r>
                        <a:rPr kumimoji="0" lang="en-ZA" sz="1800" b="0" kern="1200" dirty="0" smtClean="0">
                          <a:solidFill>
                            <a:schemeClr val="tx1"/>
                          </a:solidFill>
                          <a:latin typeface="Tw Cen MT" panose="020B0602020104020603" pitchFamily="34" charset="0"/>
                          <a:ea typeface="Times New Roman"/>
                          <a:cs typeface="Times New Roman"/>
                        </a:rPr>
                        <a:t>196</a:t>
                      </a:r>
                      <a:r>
                        <a:rPr kumimoji="0" lang="en-ZA" sz="1800" b="0" kern="1200" baseline="0" dirty="0" smtClean="0">
                          <a:solidFill>
                            <a:schemeClr val="tx1"/>
                          </a:solidFill>
                          <a:latin typeface="Tw Cen MT" panose="020B0602020104020603" pitchFamily="34" charset="0"/>
                          <a:ea typeface="Times New Roman"/>
                          <a:cs typeface="Times New Roman"/>
                        </a:rPr>
                        <a:t> 918</a:t>
                      </a:r>
                      <a:endParaRPr kumimoji="0" lang="en-ZA" sz="1800" b="0" kern="1200" dirty="0" smtClean="0">
                        <a:solidFill>
                          <a:schemeClr val="tx1"/>
                        </a:solidFill>
                        <a:latin typeface="Tw Cen MT" panose="020B0602020104020603" pitchFamily="34" charset="0"/>
                        <a:ea typeface="Times New Roman"/>
                        <a:cs typeface="Times New Roman"/>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r>
            </a:tbl>
          </a:graphicData>
        </a:graphic>
      </p:graphicFrame>
      <p:sp>
        <p:nvSpPr>
          <p:cNvPr id="7"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r>
              <a:rPr lang="en-US" sz="1400" dirty="0" smtClean="0"/>
              <a:t>60</a:t>
            </a:r>
            <a:endParaRPr lang="en-US" sz="1400" b="0" dirty="0"/>
          </a:p>
        </p:txBody>
      </p:sp>
    </p:spTree>
    <p:extLst>
      <p:ext uri="{BB962C8B-B14F-4D97-AF65-F5344CB8AC3E}">
        <p14:creationId xmlns:p14="http://schemas.microsoft.com/office/powerpoint/2010/main" xmlns="" val="12870413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11560" y="33490"/>
            <a:ext cx="8393008" cy="841003"/>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ZA" sz="2400" b="1" dirty="0" smtClean="0">
                <a:solidFill>
                  <a:schemeClr val="accent5"/>
                </a:solidFill>
                <a:latin typeface="+mn-lt"/>
              </a:rPr>
              <a:t>2</a:t>
            </a:r>
            <a:r>
              <a:rPr lang="en-ZA" sz="2400" b="1" baseline="30000" dirty="0" smtClean="0">
                <a:solidFill>
                  <a:schemeClr val="accent5"/>
                </a:solidFill>
                <a:latin typeface="+mn-lt"/>
              </a:rPr>
              <a:t>ND</a:t>
            </a:r>
            <a:r>
              <a:rPr lang="en-ZA" sz="2400" b="1" dirty="0" smtClean="0">
                <a:solidFill>
                  <a:schemeClr val="accent5"/>
                </a:solidFill>
                <a:latin typeface="+mn-lt"/>
              </a:rPr>
              <a:t> &amp; 3</a:t>
            </a:r>
            <a:r>
              <a:rPr lang="en-ZA" sz="2400" b="1" baseline="30000" dirty="0" smtClean="0">
                <a:solidFill>
                  <a:schemeClr val="accent5"/>
                </a:solidFill>
                <a:latin typeface="+mn-lt"/>
              </a:rPr>
              <a:t>RD</a:t>
            </a:r>
            <a:r>
              <a:rPr lang="en-ZA" sz="2400" b="1" dirty="0" smtClean="0">
                <a:solidFill>
                  <a:schemeClr val="accent5"/>
                </a:solidFill>
                <a:latin typeface="+mn-lt"/>
              </a:rPr>
              <a:t> QUARTER EXPENDITURE PER PROGRAMME (1)</a:t>
            </a:r>
            <a:endParaRPr lang="en-ZA" sz="2400" b="1" dirty="0">
              <a:solidFill>
                <a:schemeClr val="accent5"/>
              </a:solidFill>
              <a:latin typeface="+mn-lt"/>
            </a:endParaRPr>
          </a:p>
        </p:txBody>
      </p:sp>
      <p:graphicFrame>
        <p:nvGraphicFramePr>
          <p:cNvPr id="3" name="Table 2"/>
          <p:cNvGraphicFramePr>
            <a:graphicFrameLocks noGrp="1"/>
          </p:cNvGraphicFramePr>
          <p:nvPr>
            <p:extLst>
              <p:ext uri="{D42A27DB-BD31-4B8C-83A1-F6EECF244321}">
                <p14:modId xmlns:p14="http://schemas.microsoft.com/office/powerpoint/2010/main" xmlns="" val="2358952911"/>
              </p:ext>
            </p:extLst>
          </p:nvPr>
        </p:nvGraphicFramePr>
        <p:xfrm>
          <a:off x="179513" y="1265214"/>
          <a:ext cx="8825056" cy="5116537"/>
        </p:xfrm>
        <a:graphic>
          <a:graphicData uri="http://schemas.openxmlformats.org/drawingml/2006/table">
            <a:tbl>
              <a:tblPr firstRow="1" firstCol="1" bandRow="1">
                <a:tableStyleId>{5C22544A-7EE6-4342-B048-85BDC9FD1C3A}</a:tableStyleId>
              </a:tblPr>
              <a:tblGrid>
                <a:gridCol w="1113951"/>
                <a:gridCol w="935438"/>
                <a:gridCol w="935438"/>
                <a:gridCol w="1007394"/>
                <a:gridCol w="791524"/>
                <a:gridCol w="1079352"/>
                <a:gridCol w="1007394"/>
                <a:gridCol w="935438"/>
                <a:gridCol w="1019127"/>
              </a:tblGrid>
              <a:tr h="287534">
                <a:tc>
                  <a:txBody>
                    <a:bodyPr/>
                    <a:lstStyle/>
                    <a:p>
                      <a:pPr>
                        <a:spcAft>
                          <a:spcPts val="0"/>
                        </a:spcAft>
                      </a:pPr>
                      <a:r>
                        <a:rPr lang="en-ZA" sz="1200" dirty="0" smtClean="0">
                          <a:solidFill>
                            <a:schemeClr val="tx1"/>
                          </a:solidFill>
                          <a:effectLst/>
                          <a:latin typeface="Tw Cen MT" panose="020B0602020104020603" pitchFamily="34" charset="0"/>
                          <a:ea typeface="Times New Roman" panose="02020603050405020304" pitchFamily="18" charset="0"/>
                          <a:cs typeface="Times New Roman" panose="02020603050405020304" pitchFamily="18" charset="0"/>
                        </a:rPr>
                        <a:t>PERIOD</a:t>
                      </a:r>
                      <a:endParaRPr lang="en-ZA" sz="1200" dirty="0">
                        <a:solidFill>
                          <a:schemeClr val="tx1"/>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1">
                        <a:lumMod val="20000"/>
                        <a:lumOff val="80000"/>
                      </a:schemeClr>
                    </a:solidFill>
                  </a:tcPr>
                </a:tc>
                <a:tc gridSpan="4">
                  <a:txBody>
                    <a:bodyPr/>
                    <a:lstStyle/>
                    <a:p>
                      <a:pPr algn="ctr">
                        <a:spcAft>
                          <a:spcPts val="0"/>
                        </a:spcAft>
                      </a:pPr>
                      <a:r>
                        <a:rPr lang="en-ZA" sz="1200" dirty="0" smtClean="0">
                          <a:solidFill>
                            <a:schemeClr val="tx1"/>
                          </a:solidFill>
                          <a:effectLst/>
                          <a:latin typeface="Tw Cen MT" panose="020B0602020104020603" pitchFamily="34" charset="0"/>
                          <a:ea typeface="Calibri" panose="020F0502020204030204" pitchFamily="34" charset="0"/>
                          <a:cs typeface="Times New Roman" panose="02020603050405020304" pitchFamily="18" charset="0"/>
                        </a:rPr>
                        <a:t>2</a:t>
                      </a:r>
                      <a:r>
                        <a:rPr lang="en-ZA" sz="1200" baseline="30000" dirty="0" smtClean="0">
                          <a:solidFill>
                            <a:schemeClr val="tx1"/>
                          </a:solidFill>
                          <a:effectLst/>
                          <a:latin typeface="Tw Cen MT" panose="020B0602020104020603" pitchFamily="34" charset="0"/>
                          <a:ea typeface="Calibri" panose="020F0502020204030204" pitchFamily="34" charset="0"/>
                          <a:cs typeface="Times New Roman" panose="02020603050405020304" pitchFamily="18" charset="0"/>
                        </a:rPr>
                        <a:t>ND</a:t>
                      </a:r>
                      <a:r>
                        <a:rPr lang="en-ZA" sz="1200" baseline="0" dirty="0" smtClean="0">
                          <a:solidFill>
                            <a:schemeClr val="tx1"/>
                          </a:solidFill>
                          <a:effectLst/>
                          <a:latin typeface="Tw Cen MT" panose="020B0602020104020603" pitchFamily="34" charset="0"/>
                          <a:ea typeface="Calibri" panose="020F0502020204030204" pitchFamily="34" charset="0"/>
                          <a:cs typeface="Times New Roman" panose="02020603050405020304" pitchFamily="18" charset="0"/>
                        </a:rPr>
                        <a:t> QUARTER</a:t>
                      </a:r>
                    </a:p>
                  </a:txBody>
                  <a:tcPr marL="51435" marR="51435" marT="0" marB="0" anchor="b">
                    <a:solidFill>
                      <a:schemeClr val="accent1">
                        <a:lumMod val="20000"/>
                        <a:lumOff val="80000"/>
                      </a:schemeClr>
                    </a:solidFill>
                  </a:tcPr>
                </a:tc>
                <a:tc hMerge="1">
                  <a:txBody>
                    <a:bodyPr/>
                    <a:lstStyle/>
                    <a:p>
                      <a:pPr>
                        <a:spcAft>
                          <a:spcPts val="0"/>
                        </a:spcAft>
                      </a:pPr>
                      <a:endParaRPr lang="en-ZA" sz="18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hMerge="1">
                  <a:txBody>
                    <a:bodyPr/>
                    <a:lstStyle/>
                    <a:p>
                      <a:pPr>
                        <a:spcAft>
                          <a:spcPts val="0"/>
                        </a:spcAft>
                      </a:pPr>
                      <a:endParaRPr lang="en-ZA" sz="18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hMerge="1">
                  <a:txBody>
                    <a:bodyPr/>
                    <a:lstStyle/>
                    <a:p>
                      <a:pPr>
                        <a:spcAft>
                          <a:spcPts val="0"/>
                        </a:spcAft>
                      </a:pPr>
                      <a:endParaRPr lang="en-ZA" sz="18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gridSpan="4">
                  <a:txBody>
                    <a:bodyPr/>
                    <a:lstStyle/>
                    <a:p>
                      <a:pPr algn="ctr">
                        <a:spcAft>
                          <a:spcPts val="0"/>
                        </a:spcAft>
                      </a:pPr>
                      <a:r>
                        <a:rPr lang="en-ZA" sz="1200" dirty="0" smtClean="0">
                          <a:solidFill>
                            <a:schemeClr val="tx1"/>
                          </a:solidFill>
                          <a:effectLst/>
                          <a:latin typeface="Tw Cen MT" panose="020B0602020104020603" pitchFamily="34" charset="0"/>
                          <a:ea typeface="Calibri" panose="020F0502020204030204" pitchFamily="34" charset="0"/>
                          <a:cs typeface="Times New Roman" panose="02020603050405020304" pitchFamily="18" charset="0"/>
                        </a:rPr>
                        <a:t>3</a:t>
                      </a:r>
                      <a:r>
                        <a:rPr lang="en-ZA" sz="1200" baseline="30000" dirty="0" smtClean="0">
                          <a:solidFill>
                            <a:schemeClr val="tx1"/>
                          </a:solidFill>
                          <a:effectLst/>
                          <a:latin typeface="Tw Cen MT" panose="020B0602020104020603" pitchFamily="34" charset="0"/>
                          <a:ea typeface="Calibri" panose="020F0502020204030204" pitchFamily="34" charset="0"/>
                          <a:cs typeface="Times New Roman" panose="02020603050405020304" pitchFamily="18" charset="0"/>
                        </a:rPr>
                        <a:t>RD</a:t>
                      </a:r>
                      <a:r>
                        <a:rPr lang="en-ZA" sz="1200" dirty="0" smtClean="0">
                          <a:solidFill>
                            <a:schemeClr val="tx1"/>
                          </a:solidFill>
                          <a:effectLst/>
                          <a:latin typeface="Tw Cen MT" panose="020B0602020104020603" pitchFamily="34" charset="0"/>
                          <a:ea typeface="Calibri" panose="020F0502020204030204" pitchFamily="34" charset="0"/>
                          <a:cs typeface="Times New Roman" panose="02020603050405020304" pitchFamily="18" charset="0"/>
                        </a:rPr>
                        <a:t> QUARTER</a:t>
                      </a:r>
                      <a:endParaRPr lang="en-ZA" sz="1200" dirty="0">
                        <a:solidFill>
                          <a:schemeClr val="tx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51435" marR="51435" marT="0" marB="0" anchor="b">
                    <a:solidFill>
                      <a:schemeClr val="accent2"/>
                    </a:solidFill>
                  </a:tcPr>
                </a:tc>
                <a:tc hMerge="1">
                  <a:txBody>
                    <a:bodyPr/>
                    <a:lstStyle/>
                    <a:p>
                      <a:pPr>
                        <a:spcAft>
                          <a:spcPts val="0"/>
                        </a:spcAft>
                      </a:pPr>
                      <a:endParaRPr lang="en-ZA" sz="18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hMerge="1">
                  <a:txBody>
                    <a:bodyPr/>
                    <a:lstStyle/>
                    <a:p>
                      <a:pPr>
                        <a:spcAft>
                          <a:spcPts val="0"/>
                        </a:spcAft>
                      </a:pPr>
                      <a:endParaRPr lang="en-ZA" sz="18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hMerge="1">
                  <a:txBody>
                    <a:bodyPr/>
                    <a:lstStyle/>
                    <a:p>
                      <a:pPr>
                        <a:spcAft>
                          <a:spcPts val="0"/>
                        </a:spcAft>
                      </a:pPr>
                      <a:endParaRPr lang="en-ZA" sz="18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r>
              <a:tr h="754512">
                <a:tc>
                  <a:txBody>
                    <a:bodyPr/>
                    <a:lstStyle/>
                    <a:p>
                      <a:pPr>
                        <a:spcAft>
                          <a:spcPts val="0"/>
                        </a:spcAft>
                      </a:pPr>
                      <a:r>
                        <a:rPr lang="en-ZA" sz="1200" dirty="0" smtClean="0">
                          <a:solidFill>
                            <a:schemeClr val="tx1"/>
                          </a:solidFill>
                          <a:effectLst/>
                          <a:latin typeface="Tw Cen MT" panose="020B0602020104020603" pitchFamily="34" charset="0"/>
                        </a:rPr>
                        <a:t>DESCRIP-TION</a:t>
                      </a:r>
                      <a:endParaRPr lang="en-ZA" sz="1200" dirty="0">
                        <a:solidFill>
                          <a:schemeClr val="tx1"/>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solidFill>
                      <a:schemeClr val="bg2"/>
                    </a:solidFill>
                  </a:tcPr>
                </a:tc>
                <a:tc>
                  <a:txBody>
                    <a:bodyPr/>
                    <a:lstStyle/>
                    <a:p>
                      <a:pPr algn="ctr">
                        <a:spcAft>
                          <a:spcPts val="0"/>
                        </a:spcAft>
                      </a:pPr>
                      <a:r>
                        <a:rPr lang="en-ZA" sz="1200" b="1" dirty="0" smtClean="0">
                          <a:solidFill>
                            <a:schemeClr val="tx1"/>
                          </a:solidFill>
                          <a:effectLst/>
                          <a:latin typeface="Tw Cen MT" panose="020B0602020104020603" pitchFamily="34" charset="0"/>
                          <a:ea typeface="Calibri" panose="020F0502020204030204" pitchFamily="34" charset="0"/>
                          <a:cs typeface="Arial" panose="020B0604020202020204" pitchFamily="34" charset="0"/>
                        </a:rPr>
                        <a:t>ADJUST-ED BUDGET</a:t>
                      </a:r>
                    </a:p>
                    <a:p>
                      <a:pPr marL="0" marR="0" indent="0" algn="ctr" defTabSz="914400"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effectLst/>
                          <a:latin typeface="Tw Cen MT" panose="020B0602020104020603" pitchFamily="34" charset="0"/>
                          <a:ea typeface="Calibri" panose="020F0502020204030204" pitchFamily="34" charset="0"/>
                          <a:cs typeface="Times New Roman" panose="02020603050405020304" pitchFamily="18" charset="0"/>
                        </a:rPr>
                        <a:t>R’000</a:t>
                      </a:r>
                    </a:p>
                  </a:txBody>
                  <a:tcPr marL="51435" marR="51435" marT="0" marB="0">
                    <a:solidFill>
                      <a:schemeClr val="bg2"/>
                    </a:solidFill>
                  </a:tcPr>
                </a:tc>
                <a:tc>
                  <a:txBody>
                    <a:bodyPr/>
                    <a:lstStyle/>
                    <a:p>
                      <a:pPr algn="ctr">
                        <a:spcAft>
                          <a:spcPts val="0"/>
                        </a:spcAft>
                      </a:pPr>
                      <a:r>
                        <a:rPr lang="en-ZA" sz="1200" b="1" dirty="0" smtClean="0">
                          <a:solidFill>
                            <a:schemeClr val="tx1"/>
                          </a:solidFill>
                          <a:effectLst/>
                          <a:latin typeface="Tw Cen MT" panose="020B0602020104020603" pitchFamily="34" charset="0"/>
                          <a:ea typeface="Calibri" panose="020F0502020204030204" pitchFamily="34" charset="0"/>
                          <a:cs typeface="Arial" panose="020B0604020202020204" pitchFamily="34" charset="0"/>
                        </a:rPr>
                        <a:t>EXPEND-ITURE</a:t>
                      </a:r>
                    </a:p>
                    <a:p>
                      <a:pPr marL="0" marR="0" indent="0" algn="ctr" defTabSz="914400"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effectLst/>
                          <a:latin typeface="Tw Cen MT" panose="020B0602020104020603" pitchFamily="34" charset="0"/>
                          <a:ea typeface="Calibri" panose="020F0502020204030204" pitchFamily="34" charset="0"/>
                          <a:cs typeface="Times New Roman" panose="02020603050405020304" pitchFamily="18" charset="0"/>
                        </a:rPr>
                        <a:t>R’000</a:t>
                      </a:r>
                    </a:p>
                    <a:p>
                      <a:pPr algn="ctr">
                        <a:spcAft>
                          <a:spcPts val="0"/>
                        </a:spcAft>
                      </a:pPr>
                      <a:endParaRPr lang="en-ZA" sz="1200" dirty="0">
                        <a:solidFill>
                          <a:schemeClr val="tx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51435" marR="51435" marT="0" marB="0">
                    <a:solidFill>
                      <a:schemeClr val="bg2"/>
                    </a:solidFill>
                  </a:tcPr>
                </a:tc>
                <a:tc>
                  <a:txBody>
                    <a:bodyPr/>
                    <a:lstStyle/>
                    <a:p>
                      <a:pPr algn="ctr">
                        <a:spcAft>
                          <a:spcPts val="0"/>
                        </a:spcAft>
                      </a:pPr>
                      <a:r>
                        <a:rPr lang="en-ZA" sz="1200" b="1" dirty="0" smtClean="0">
                          <a:solidFill>
                            <a:schemeClr val="tx1"/>
                          </a:solidFill>
                          <a:effectLst/>
                          <a:latin typeface="Tw Cen MT" panose="020B0602020104020603" pitchFamily="34" charset="0"/>
                          <a:ea typeface="Calibri" panose="020F0502020204030204" pitchFamily="34" charset="0"/>
                          <a:cs typeface="Arial" panose="020B0604020202020204" pitchFamily="34" charset="0"/>
                        </a:rPr>
                        <a:t>AVAILABLE BUDGET</a:t>
                      </a:r>
                    </a:p>
                    <a:p>
                      <a:pPr marL="0" marR="0" indent="0" algn="ctr" defTabSz="914400"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effectLst/>
                          <a:latin typeface="Tw Cen MT" panose="020B0602020104020603" pitchFamily="34" charset="0"/>
                          <a:ea typeface="Calibri" panose="020F0502020204030204" pitchFamily="34" charset="0"/>
                          <a:cs typeface="Times New Roman" panose="02020603050405020304" pitchFamily="18" charset="0"/>
                        </a:rPr>
                        <a:t>R’000</a:t>
                      </a:r>
                    </a:p>
                  </a:txBody>
                  <a:tcPr marL="51435" marR="51435" marT="0" marB="0">
                    <a:solidFill>
                      <a:schemeClr val="bg2"/>
                    </a:solidFill>
                  </a:tcPr>
                </a:tc>
                <a:tc>
                  <a:txBody>
                    <a:bodyPr/>
                    <a:lstStyle/>
                    <a:p>
                      <a:pPr algn="ctr">
                        <a:spcAft>
                          <a:spcPts val="0"/>
                        </a:spcAft>
                      </a:pPr>
                      <a:r>
                        <a:rPr lang="en-ZA" sz="1200" b="1" dirty="0" smtClean="0">
                          <a:solidFill>
                            <a:schemeClr val="tx1"/>
                          </a:solidFill>
                          <a:effectLst/>
                          <a:latin typeface="Tw Cen MT" panose="020B0602020104020603" pitchFamily="34" charset="0"/>
                          <a:ea typeface="Calibri" panose="020F0502020204030204" pitchFamily="34" charset="0"/>
                          <a:cs typeface="Arial" panose="020B0604020202020204" pitchFamily="34" charset="0"/>
                        </a:rPr>
                        <a:t>% ON BUDGET</a:t>
                      </a:r>
                      <a:endParaRPr lang="en-ZA" sz="1200" dirty="0">
                        <a:solidFill>
                          <a:schemeClr val="tx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51435" marR="51435" marT="0" marB="0">
                    <a:solidFill>
                      <a:schemeClr val="bg2"/>
                    </a:solidFill>
                  </a:tcPr>
                </a:tc>
                <a:tc>
                  <a:txBody>
                    <a:bodyPr/>
                    <a:lstStyle/>
                    <a:p>
                      <a:pPr algn="ctr">
                        <a:spcAft>
                          <a:spcPts val="0"/>
                        </a:spcAft>
                      </a:pPr>
                      <a:r>
                        <a:rPr lang="en-ZA" sz="1200" b="1" dirty="0" smtClean="0">
                          <a:solidFill>
                            <a:schemeClr val="tx1"/>
                          </a:solidFill>
                          <a:effectLst/>
                          <a:latin typeface="Tw Cen MT" panose="020B0602020104020603" pitchFamily="34" charset="0"/>
                          <a:ea typeface="Times New Roman" panose="02020603050405020304" pitchFamily="18" charset="0"/>
                          <a:cs typeface="Times New Roman" panose="02020603050405020304" pitchFamily="18" charset="0"/>
                        </a:rPr>
                        <a:t>FINAL BUDGET</a:t>
                      </a:r>
                    </a:p>
                    <a:p>
                      <a:pPr marL="0" marR="0" indent="0" algn="ctr" defTabSz="914400"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effectLst/>
                          <a:latin typeface="Tw Cen MT" panose="020B0602020104020603" pitchFamily="34" charset="0"/>
                          <a:ea typeface="Calibri" panose="020F0502020204030204" pitchFamily="34" charset="0"/>
                          <a:cs typeface="Times New Roman" panose="02020603050405020304" pitchFamily="18" charset="0"/>
                        </a:rPr>
                        <a:t>R’000</a:t>
                      </a:r>
                    </a:p>
                  </a:txBody>
                  <a:tcPr marL="51435" marR="51435" marT="0" marB="0">
                    <a:solidFill>
                      <a:schemeClr val="bg2"/>
                    </a:solidFill>
                  </a:tcPr>
                </a:tc>
                <a:tc>
                  <a:txBody>
                    <a:bodyPr/>
                    <a:lstStyle/>
                    <a:p>
                      <a:pPr algn="ctr">
                        <a:spcAft>
                          <a:spcPts val="0"/>
                        </a:spcAft>
                      </a:pPr>
                      <a:r>
                        <a:rPr lang="en-ZA" sz="1200" b="1" dirty="0" smtClean="0">
                          <a:solidFill>
                            <a:schemeClr val="tx1"/>
                          </a:solidFill>
                          <a:effectLst/>
                          <a:latin typeface="Tw Cen MT" panose="020B0602020104020603" pitchFamily="34" charset="0"/>
                          <a:ea typeface="Times New Roman" panose="02020603050405020304" pitchFamily="18" charset="0"/>
                          <a:cs typeface="Times New Roman" panose="02020603050405020304" pitchFamily="18" charset="0"/>
                        </a:rPr>
                        <a:t>ACTUAL  </a:t>
                      </a:r>
                    </a:p>
                    <a:p>
                      <a:pPr marL="0" marR="0" indent="0" algn="ctr" defTabSz="914400"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effectLst/>
                          <a:latin typeface="Tw Cen MT" panose="020B0602020104020603" pitchFamily="34" charset="0"/>
                          <a:ea typeface="Calibri" panose="020F0502020204030204" pitchFamily="34" charset="0"/>
                          <a:cs typeface="Times New Roman" panose="02020603050405020304" pitchFamily="18" charset="0"/>
                        </a:rPr>
                        <a:t>R’000</a:t>
                      </a:r>
                    </a:p>
                    <a:p>
                      <a:pPr algn="ctr">
                        <a:spcAft>
                          <a:spcPts val="0"/>
                        </a:spcAft>
                      </a:pPr>
                      <a:endParaRPr lang="en-ZA" sz="1200" dirty="0">
                        <a:solidFill>
                          <a:schemeClr val="tx1"/>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solidFill>
                      <a:schemeClr val="bg2"/>
                    </a:solidFill>
                  </a:tcPr>
                </a:tc>
                <a:tc>
                  <a:txBody>
                    <a:bodyPr/>
                    <a:lstStyle/>
                    <a:p>
                      <a:pPr algn="ctr">
                        <a:spcAft>
                          <a:spcPts val="0"/>
                        </a:spcAft>
                      </a:pPr>
                      <a:r>
                        <a:rPr lang="en-ZA" sz="1200" b="1" dirty="0" smtClean="0">
                          <a:solidFill>
                            <a:schemeClr val="tx1"/>
                          </a:solidFill>
                          <a:effectLst/>
                          <a:latin typeface="Tw Cen MT" panose="020B0602020104020603" pitchFamily="34" charset="0"/>
                          <a:ea typeface="Times New Roman" panose="02020603050405020304" pitchFamily="18" charset="0"/>
                          <a:cs typeface="Times New Roman" panose="02020603050405020304" pitchFamily="18" charset="0"/>
                        </a:rPr>
                        <a:t>AVAILABLE BUDGET</a:t>
                      </a:r>
                    </a:p>
                    <a:p>
                      <a:pPr marL="0" marR="0" indent="0" algn="ctr" defTabSz="914400"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effectLst/>
                          <a:latin typeface="Tw Cen MT" panose="020B0602020104020603" pitchFamily="34" charset="0"/>
                          <a:ea typeface="Calibri" panose="020F0502020204030204" pitchFamily="34" charset="0"/>
                          <a:cs typeface="Times New Roman" panose="02020603050405020304" pitchFamily="18" charset="0"/>
                        </a:rPr>
                        <a:t>R’000</a:t>
                      </a:r>
                    </a:p>
                  </a:txBody>
                  <a:tcPr marL="51435" marR="51435" marT="0" marB="0">
                    <a:solidFill>
                      <a:schemeClr val="bg2"/>
                    </a:solidFill>
                  </a:tcPr>
                </a:tc>
                <a:tc>
                  <a:txBody>
                    <a:bodyPr/>
                    <a:lstStyle/>
                    <a:p>
                      <a:pPr algn="ctr">
                        <a:spcAft>
                          <a:spcPts val="0"/>
                        </a:spcAft>
                      </a:pPr>
                      <a:r>
                        <a:rPr lang="en-ZA" sz="1200" b="1" dirty="0" smtClean="0">
                          <a:solidFill>
                            <a:schemeClr val="tx1"/>
                          </a:solidFill>
                          <a:effectLst/>
                          <a:latin typeface="Tw Cen MT" panose="020B0602020104020603" pitchFamily="34" charset="0"/>
                          <a:ea typeface="Times New Roman" panose="02020603050405020304" pitchFamily="18" charset="0"/>
                          <a:cs typeface="Times New Roman" panose="02020603050405020304" pitchFamily="18" charset="0"/>
                        </a:rPr>
                        <a:t>% ON BUDGET </a:t>
                      </a:r>
                      <a:endParaRPr lang="en-ZA" sz="1200" dirty="0">
                        <a:solidFill>
                          <a:schemeClr val="tx1"/>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solidFill>
                      <a:schemeClr val="bg2"/>
                    </a:solidFill>
                  </a:tcPr>
                </a:tc>
              </a:tr>
              <a:tr h="465611">
                <a:tc>
                  <a:txBody>
                    <a:bodyPr/>
                    <a:lstStyle/>
                    <a:p>
                      <a:pPr algn="l" fontAlgn="b"/>
                      <a:r>
                        <a:rPr lang="en-ZA" sz="1200" b="0" i="0" u="none" strike="noStrike" dirty="0">
                          <a:solidFill>
                            <a:srgbClr val="000000"/>
                          </a:solidFill>
                          <a:effectLst/>
                          <a:latin typeface="Tw Cen MT" panose="020B0602020104020603" pitchFamily="34" charset="0"/>
                        </a:rPr>
                        <a:t> Administration </a:t>
                      </a:r>
                    </a:p>
                  </a:txBody>
                  <a:tcPr marL="0" marR="0" marT="0" marB="0" anchor="b">
                    <a:solidFill>
                      <a:schemeClr val="bg2"/>
                    </a:solidFill>
                  </a:tcPr>
                </a:tc>
                <a:tc>
                  <a:txBody>
                    <a:bodyPr/>
                    <a:lstStyle/>
                    <a:p>
                      <a:pPr algn="r" rtl="0" fontAlgn="ctr"/>
                      <a:r>
                        <a:rPr lang="en-ZA" sz="1200" b="0" i="0" u="none" strike="noStrike" dirty="0">
                          <a:solidFill>
                            <a:srgbClr val="000000"/>
                          </a:solidFill>
                          <a:effectLst/>
                          <a:latin typeface="Tw Cen MT" panose="020B0602020104020603" pitchFamily="34" charset="0"/>
                        </a:rPr>
                        <a:t>       222 984 </a:t>
                      </a:r>
                    </a:p>
                  </a:txBody>
                  <a:tcPr marL="7144" marR="7144" marT="7144" marB="0" anchor="b">
                    <a:solidFill>
                      <a:schemeClr val="accent1">
                        <a:lumMod val="20000"/>
                        <a:lumOff val="80000"/>
                      </a:schemeClr>
                    </a:solidFill>
                  </a:tcPr>
                </a:tc>
                <a:tc>
                  <a:txBody>
                    <a:bodyPr/>
                    <a:lstStyle/>
                    <a:p>
                      <a:pPr algn="r" rtl="0" fontAlgn="ctr"/>
                      <a:r>
                        <a:rPr lang="en-ZA" sz="1200" b="0" i="0" u="none" strike="noStrike" dirty="0">
                          <a:solidFill>
                            <a:srgbClr val="000000"/>
                          </a:solidFill>
                          <a:effectLst/>
                          <a:latin typeface="Tw Cen MT" panose="020B0602020104020603" pitchFamily="34" charset="0"/>
                        </a:rPr>
                        <a:t>       123 401 </a:t>
                      </a:r>
                    </a:p>
                  </a:txBody>
                  <a:tcPr marL="7144" marR="7144" marT="7144" marB="0" anchor="b">
                    <a:solidFill>
                      <a:schemeClr val="accent1">
                        <a:lumMod val="20000"/>
                        <a:lumOff val="80000"/>
                      </a:schemeClr>
                    </a:solidFill>
                  </a:tcPr>
                </a:tc>
                <a:tc>
                  <a:txBody>
                    <a:bodyPr/>
                    <a:lstStyle/>
                    <a:p>
                      <a:pPr algn="r" rtl="0" fontAlgn="ctr"/>
                      <a:r>
                        <a:rPr lang="en-ZA" sz="1200" b="0" i="0" u="none" strike="noStrike" dirty="0">
                          <a:solidFill>
                            <a:srgbClr val="000000"/>
                          </a:solidFill>
                          <a:effectLst/>
                          <a:latin typeface="Tw Cen MT" panose="020B0602020104020603" pitchFamily="34" charset="0"/>
                        </a:rPr>
                        <a:t>         99 583 </a:t>
                      </a:r>
                    </a:p>
                  </a:txBody>
                  <a:tcPr marL="7144" marR="7144" marT="7144" marB="0" anchor="b">
                    <a:solidFill>
                      <a:schemeClr val="accent1">
                        <a:lumMod val="20000"/>
                        <a:lumOff val="80000"/>
                      </a:schemeClr>
                    </a:solidFill>
                  </a:tcPr>
                </a:tc>
                <a:tc>
                  <a:txBody>
                    <a:bodyPr/>
                    <a:lstStyle/>
                    <a:p>
                      <a:pPr algn="r" rtl="0" fontAlgn="ctr"/>
                      <a:r>
                        <a:rPr lang="en-ZA" sz="1200" b="0" i="0" u="none" strike="noStrike" dirty="0" smtClean="0">
                          <a:solidFill>
                            <a:srgbClr val="000000"/>
                          </a:solidFill>
                          <a:effectLst/>
                          <a:latin typeface="Tw Cen MT" panose="020B0602020104020603" pitchFamily="34" charset="0"/>
                        </a:rPr>
                        <a:t>55.34</a:t>
                      </a:r>
                      <a:endParaRPr lang="en-ZA" sz="1200" b="0" i="0" u="none" strike="noStrike" dirty="0">
                        <a:solidFill>
                          <a:srgbClr val="000000"/>
                        </a:solidFill>
                        <a:effectLst/>
                        <a:latin typeface="Tw Cen MT" panose="020B0602020104020603" pitchFamily="34" charset="0"/>
                      </a:endParaRPr>
                    </a:p>
                  </a:txBody>
                  <a:tcPr marL="7144" marR="7144" marT="7144" marB="0" anchor="b">
                    <a:solidFill>
                      <a:schemeClr val="accent1">
                        <a:lumMod val="20000"/>
                        <a:lumOff val="80000"/>
                      </a:schemeClr>
                    </a:solidFill>
                  </a:tcPr>
                </a:tc>
                <a:tc>
                  <a:txBody>
                    <a:bodyPr/>
                    <a:lstStyle/>
                    <a:p>
                      <a:pPr algn="r">
                        <a:spcAft>
                          <a:spcPts val="0"/>
                        </a:spcAft>
                      </a:pPr>
                      <a:r>
                        <a:rPr lang="en-ZA" sz="12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222 984 </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2"/>
                    </a:solidFill>
                  </a:tcPr>
                </a:tc>
                <a:tc>
                  <a:txBody>
                    <a:bodyPr/>
                    <a:lstStyle/>
                    <a:p>
                      <a:pPr algn="r">
                        <a:spcAft>
                          <a:spcPts val="0"/>
                        </a:spcAft>
                      </a:pPr>
                      <a:r>
                        <a:rPr lang="en-ZA" sz="12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a:t>
                      </a:r>
                      <a:r>
                        <a:rPr lang="en-ZA" sz="1200" dirty="0" smtClean="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a:t>
                      </a:r>
                      <a:r>
                        <a:rPr lang="en-ZA" sz="12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179 679 </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2"/>
                    </a:solidFill>
                  </a:tcPr>
                </a:tc>
                <a:tc>
                  <a:txBody>
                    <a:bodyPr/>
                    <a:lstStyle/>
                    <a:p>
                      <a:pPr algn="r">
                        <a:spcAft>
                          <a:spcPts val="0"/>
                        </a:spcAft>
                      </a:pPr>
                      <a:r>
                        <a:rPr lang="en-ZA" sz="12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43 305 </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2"/>
                    </a:solidFill>
                  </a:tcPr>
                </a:tc>
                <a:tc>
                  <a:txBody>
                    <a:bodyPr/>
                    <a:lstStyle/>
                    <a:p>
                      <a:pPr algn="r">
                        <a:spcAft>
                          <a:spcPts val="0"/>
                        </a:spcAft>
                      </a:pPr>
                      <a:r>
                        <a:rPr lang="en-ZA" sz="1200" dirty="0" smtClean="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80.58</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2"/>
                    </a:solidFill>
                  </a:tcPr>
                </a:tc>
              </a:tr>
              <a:tr h="465611">
                <a:tc>
                  <a:txBody>
                    <a:bodyPr/>
                    <a:lstStyle/>
                    <a:p>
                      <a:pPr algn="l" fontAlgn="b"/>
                      <a:r>
                        <a:rPr lang="en-ZA" sz="1200" b="0" i="0" u="none" strike="noStrike" dirty="0">
                          <a:solidFill>
                            <a:srgbClr val="000000"/>
                          </a:solidFill>
                          <a:effectLst/>
                          <a:latin typeface="Tw Cen MT" panose="020B0602020104020603" pitchFamily="34" charset="0"/>
                        </a:rPr>
                        <a:t> </a:t>
                      </a:r>
                      <a:r>
                        <a:rPr lang="en-ZA" sz="1200" b="0" i="0" u="none" strike="noStrike" dirty="0" smtClean="0">
                          <a:solidFill>
                            <a:srgbClr val="000000"/>
                          </a:solidFill>
                          <a:effectLst/>
                          <a:latin typeface="Tw Cen MT" panose="020B0602020104020603" pitchFamily="34" charset="0"/>
                        </a:rPr>
                        <a:t>Policy, </a:t>
                      </a:r>
                      <a:r>
                        <a:rPr lang="en-ZA" sz="1200" b="0" i="0" u="none" strike="noStrike" dirty="0">
                          <a:solidFill>
                            <a:srgbClr val="000000"/>
                          </a:solidFill>
                          <a:effectLst/>
                          <a:latin typeface="Tw Cen MT" panose="020B0602020104020603" pitchFamily="34" charset="0"/>
                        </a:rPr>
                        <a:t>Research and Analysis </a:t>
                      </a:r>
                    </a:p>
                  </a:txBody>
                  <a:tcPr marL="0" marR="0" marT="0" marB="0" anchor="b">
                    <a:solidFill>
                      <a:schemeClr val="bg2"/>
                    </a:solidFill>
                  </a:tcPr>
                </a:tc>
                <a:tc>
                  <a:txBody>
                    <a:bodyPr/>
                    <a:lstStyle/>
                    <a:p>
                      <a:pPr algn="r" rtl="0" fontAlgn="ctr"/>
                      <a:r>
                        <a:rPr lang="en-ZA" sz="1200" b="0" i="0" u="none" strike="noStrike" dirty="0">
                          <a:solidFill>
                            <a:srgbClr val="000000"/>
                          </a:solidFill>
                          <a:effectLst/>
                          <a:latin typeface="Tw Cen MT" panose="020B0602020104020603" pitchFamily="34" charset="0"/>
                        </a:rPr>
                        <a:t>         28 303 </a:t>
                      </a:r>
                    </a:p>
                  </a:txBody>
                  <a:tcPr marL="7144" marR="7144" marT="7144" marB="0" anchor="b">
                    <a:solidFill>
                      <a:schemeClr val="accent1">
                        <a:lumMod val="20000"/>
                        <a:lumOff val="80000"/>
                      </a:schemeClr>
                    </a:solidFill>
                  </a:tcPr>
                </a:tc>
                <a:tc>
                  <a:txBody>
                    <a:bodyPr/>
                    <a:lstStyle/>
                    <a:p>
                      <a:pPr algn="r" rtl="0" fontAlgn="ctr"/>
                      <a:r>
                        <a:rPr lang="en-ZA" sz="1200" b="0" i="0" u="none" strike="noStrike" dirty="0">
                          <a:solidFill>
                            <a:srgbClr val="000000"/>
                          </a:solidFill>
                          <a:effectLst/>
                          <a:latin typeface="Tw Cen MT" panose="020B0602020104020603" pitchFamily="34" charset="0"/>
                        </a:rPr>
                        <a:t>         14 779 </a:t>
                      </a:r>
                    </a:p>
                  </a:txBody>
                  <a:tcPr marL="7144" marR="7144" marT="7144" marB="0" anchor="b">
                    <a:solidFill>
                      <a:schemeClr val="accent1">
                        <a:lumMod val="20000"/>
                        <a:lumOff val="80000"/>
                      </a:schemeClr>
                    </a:solidFill>
                  </a:tcPr>
                </a:tc>
                <a:tc>
                  <a:txBody>
                    <a:bodyPr/>
                    <a:lstStyle/>
                    <a:p>
                      <a:pPr algn="r" rtl="0" fontAlgn="ctr"/>
                      <a:r>
                        <a:rPr lang="en-ZA" sz="1200" b="0" i="0" u="none" strike="noStrike" dirty="0">
                          <a:solidFill>
                            <a:srgbClr val="000000"/>
                          </a:solidFill>
                          <a:effectLst/>
                          <a:latin typeface="Tw Cen MT" panose="020B0602020104020603" pitchFamily="34" charset="0"/>
                        </a:rPr>
                        <a:t>         13 524 </a:t>
                      </a:r>
                    </a:p>
                  </a:txBody>
                  <a:tcPr marL="7144" marR="7144" marT="7144" marB="0" anchor="b">
                    <a:solidFill>
                      <a:schemeClr val="accent1">
                        <a:lumMod val="20000"/>
                        <a:lumOff val="80000"/>
                      </a:schemeClr>
                    </a:solidFill>
                  </a:tcPr>
                </a:tc>
                <a:tc>
                  <a:txBody>
                    <a:bodyPr/>
                    <a:lstStyle/>
                    <a:p>
                      <a:pPr algn="r" rtl="0" fontAlgn="ctr"/>
                      <a:r>
                        <a:rPr lang="en-ZA" sz="1200" b="0" i="0" u="none" strike="noStrike" dirty="0" smtClean="0">
                          <a:solidFill>
                            <a:srgbClr val="000000"/>
                          </a:solidFill>
                          <a:effectLst/>
                          <a:latin typeface="Tw Cen MT" panose="020B0602020104020603" pitchFamily="34" charset="0"/>
                        </a:rPr>
                        <a:t>52.22</a:t>
                      </a:r>
                      <a:endParaRPr lang="en-ZA" sz="1200" b="0" i="0" u="none" strike="noStrike" dirty="0">
                        <a:solidFill>
                          <a:srgbClr val="000000"/>
                        </a:solidFill>
                        <a:effectLst/>
                        <a:latin typeface="Tw Cen MT" panose="020B0602020104020603" pitchFamily="34" charset="0"/>
                      </a:endParaRPr>
                    </a:p>
                  </a:txBody>
                  <a:tcPr marL="7144" marR="7144" marT="7144" marB="0" anchor="b">
                    <a:solidFill>
                      <a:schemeClr val="accent1">
                        <a:lumMod val="20000"/>
                        <a:lumOff val="80000"/>
                      </a:schemeClr>
                    </a:solidFill>
                  </a:tcPr>
                </a:tc>
                <a:tc>
                  <a:txBody>
                    <a:bodyPr/>
                    <a:lstStyle/>
                    <a:p>
                      <a:pPr algn="r">
                        <a:spcAft>
                          <a:spcPts val="0"/>
                        </a:spcAft>
                      </a:pPr>
                      <a:r>
                        <a:rPr lang="en-ZA" sz="12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28 303 </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2"/>
                    </a:solidFill>
                  </a:tcPr>
                </a:tc>
                <a:tc>
                  <a:txBody>
                    <a:bodyPr/>
                    <a:lstStyle/>
                    <a:p>
                      <a:pPr algn="r">
                        <a:spcAft>
                          <a:spcPts val="0"/>
                        </a:spcAft>
                      </a:pPr>
                      <a:r>
                        <a:rPr lang="en-ZA" sz="12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22 815 </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2"/>
                    </a:solidFill>
                  </a:tcPr>
                </a:tc>
                <a:tc>
                  <a:txBody>
                    <a:bodyPr/>
                    <a:lstStyle/>
                    <a:p>
                      <a:pPr algn="r">
                        <a:spcAft>
                          <a:spcPts val="0"/>
                        </a:spcAft>
                      </a:pPr>
                      <a:r>
                        <a:rPr lang="en-ZA" sz="12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5 488 </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2"/>
                    </a:solidFill>
                  </a:tcPr>
                </a:tc>
                <a:tc>
                  <a:txBody>
                    <a:bodyPr/>
                    <a:lstStyle/>
                    <a:p>
                      <a:pPr algn="r">
                        <a:spcAft>
                          <a:spcPts val="0"/>
                        </a:spcAft>
                      </a:pPr>
                      <a:r>
                        <a:rPr lang="en-ZA" sz="1200" dirty="0" smtClean="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80.61</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2"/>
                    </a:solidFill>
                  </a:tcPr>
                </a:tc>
              </a:tr>
              <a:tr h="915330">
                <a:tc>
                  <a:txBody>
                    <a:bodyPr/>
                    <a:lstStyle/>
                    <a:p>
                      <a:pPr algn="l" fontAlgn="b"/>
                      <a:r>
                        <a:rPr lang="en-ZA" sz="1200" b="0" i="0" u="none" strike="noStrike" dirty="0">
                          <a:solidFill>
                            <a:srgbClr val="000000"/>
                          </a:solidFill>
                          <a:effectLst/>
                          <a:latin typeface="Tw Cen MT" panose="020B0602020104020603" pitchFamily="34" charset="0"/>
                        </a:rPr>
                        <a:t> Labour Relations and Human Resource Management </a:t>
                      </a:r>
                    </a:p>
                  </a:txBody>
                  <a:tcPr marL="0" marR="0" marT="0" marB="0" anchor="b">
                    <a:solidFill>
                      <a:schemeClr val="bg2"/>
                    </a:solidFill>
                  </a:tcPr>
                </a:tc>
                <a:tc>
                  <a:txBody>
                    <a:bodyPr/>
                    <a:lstStyle/>
                    <a:p>
                      <a:pPr algn="r" rtl="0" fontAlgn="ctr"/>
                      <a:r>
                        <a:rPr lang="en-ZA" sz="1200" b="0" i="0" u="none" strike="noStrike" dirty="0">
                          <a:solidFill>
                            <a:srgbClr val="000000"/>
                          </a:solidFill>
                          <a:effectLst/>
                          <a:latin typeface="Tw Cen MT" panose="020B0602020104020603" pitchFamily="34" charset="0"/>
                        </a:rPr>
                        <a:t>         77 464 </a:t>
                      </a:r>
                    </a:p>
                  </a:txBody>
                  <a:tcPr marL="7144" marR="7144" marT="7144" marB="0" anchor="b">
                    <a:solidFill>
                      <a:schemeClr val="accent1">
                        <a:lumMod val="20000"/>
                        <a:lumOff val="80000"/>
                      </a:schemeClr>
                    </a:solidFill>
                  </a:tcPr>
                </a:tc>
                <a:tc>
                  <a:txBody>
                    <a:bodyPr/>
                    <a:lstStyle/>
                    <a:p>
                      <a:pPr algn="r" rtl="0" fontAlgn="ctr"/>
                      <a:r>
                        <a:rPr lang="en-ZA" sz="1200" b="0" i="0" u="none" strike="noStrike" dirty="0">
                          <a:solidFill>
                            <a:srgbClr val="000000"/>
                          </a:solidFill>
                          <a:effectLst/>
                          <a:latin typeface="Tw Cen MT" panose="020B0602020104020603" pitchFamily="34" charset="0"/>
                        </a:rPr>
                        <a:t>         31 608 </a:t>
                      </a:r>
                    </a:p>
                  </a:txBody>
                  <a:tcPr marL="7144" marR="7144" marT="7144" marB="0" anchor="b">
                    <a:solidFill>
                      <a:schemeClr val="accent1">
                        <a:lumMod val="20000"/>
                        <a:lumOff val="80000"/>
                      </a:schemeClr>
                    </a:solidFill>
                  </a:tcPr>
                </a:tc>
                <a:tc>
                  <a:txBody>
                    <a:bodyPr/>
                    <a:lstStyle/>
                    <a:p>
                      <a:pPr algn="r" rtl="0" fontAlgn="ctr"/>
                      <a:r>
                        <a:rPr lang="en-ZA" sz="1200" b="0" i="0" u="none" strike="noStrike" dirty="0">
                          <a:solidFill>
                            <a:srgbClr val="000000"/>
                          </a:solidFill>
                          <a:effectLst/>
                          <a:latin typeface="Tw Cen MT" panose="020B0602020104020603" pitchFamily="34" charset="0"/>
                        </a:rPr>
                        <a:t>         45 856 </a:t>
                      </a:r>
                    </a:p>
                  </a:txBody>
                  <a:tcPr marL="7144" marR="7144" marT="7144" marB="0" anchor="b">
                    <a:solidFill>
                      <a:schemeClr val="accent1">
                        <a:lumMod val="20000"/>
                        <a:lumOff val="80000"/>
                      </a:schemeClr>
                    </a:solidFill>
                  </a:tcPr>
                </a:tc>
                <a:tc>
                  <a:txBody>
                    <a:bodyPr/>
                    <a:lstStyle/>
                    <a:p>
                      <a:pPr algn="r" rtl="0" fontAlgn="ctr"/>
                      <a:r>
                        <a:rPr lang="en-ZA" sz="1200" b="0" i="0" u="none" strike="noStrike" dirty="0" smtClean="0">
                          <a:solidFill>
                            <a:srgbClr val="000000"/>
                          </a:solidFill>
                          <a:effectLst/>
                          <a:latin typeface="Tw Cen MT" panose="020B0602020104020603" pitchFamily="34" charset="0"/>
                        </a:rPr>
                        <a:t>40.80</a:t>
                      </a:r>
                      <a:endParaRPr lang="en-ZA" sz="1200" b="0" i="0" u="none" strike="noStrike" dirty="0">
                        <a:solidFill>
                          <a:srgbClr val="000000"/>
                        </a:solidFill>
                        <a:effectLst/>
                        <a:latin typeface="Tw Cen MT" panose="020B0602020104020603" pitchFamily="34" charset="0"/>
                      </a:endParaRPr>
                    </a:p>
                  </a:txBody>
                  <a:tcPr marL="7144" marR="7144" marT="7144" marB="0" anchor="b">
                    <a:solidFill>
                      <a:schemeClr val="accent1">
                        <a:lumMod val="20000"/>
                        <a:lumOff val="80000"/>
                      </a:schemeClr>
                    </a:solidFill>
                  </a:tcPr>
                </a:tc>
                <a:tc>
                  <a:txBody>
                    <a:bodyPr/>
                    <a:lstStyle/>
                    <a:p>
                      <a:pPr algn="r">
                        <a:spcAft>
                          <a:spcPts val="0"/>
                        </a:spcAft>
                      </a:pPr>
                      <a:r>
                        <a:rPr lang="en-ZA" sz="12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77 464 </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2"/>
                    </a:solidFill>
                  </a:tcPr>
                </a:tc>
                <a:tc>
                  <a:txBody>
                    <a:bodyPr/>
                    <a:lstStyle/>
                    <a:p>
                      <a:pPr algn="r">
                        <a:spcAft>
                          <a:spcPts val="0"/>
                        </a:spcAft>
                      </a:pPr>
                      <a:r>
                        <a:rPr lang="en-ZA" sz="12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48 014 </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2"/>
                    </a:solidFill>
                  </a:tcPr>
                </a:tc>
                <a:tc>
                  <a:txBody>
                    <a:bodyPr/>
                    <a:lstStyle/>
                    <a:p>
                      <a:pPr algn="r">
                        <a:spcAft>
                          <a:spcPts val="0"/>
                        </a:spcAft>
                      </a:pPr>
                      <a:r>
                        <a:rPr lang="en-ZA" sz="12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29 450 </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2"/>
                    </a:solidFill>
                  </a:tcPr>
                </a:tc>
                <a:tc>
                  <a:txBody>
                    <a:bodyPr/>
                    <a:lstStyle/>
                    <a:p>
                      <a:pPr algn="r">
                        <a:spcAft>
                          <a:spcPts val="0"/>
                        </a:spcAft>
                      </a:pPr>
                      <a:r>
                        <a:rPr lang="en-ZA" sz="1200" dirty="0" smtClean="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61.98</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2"/>
                    </a:solidFill>
                  </a:tcPr>
                </a:tc>
              </a:tr>
              <a:tr h="610219">
                <a:tc>
                  <a:txBody>
                    <a:bodyPr/>
                    <a:lstStyle/>
                    <a:p>
                      <a:pPr algn="l" fontAlgn="b"/>
                      <a:r>
                        <a:rPr lang="en-ZA" sz="1200" b="0" i="0" u="none" strike="noStrike" dirty="0" smtClean="0">
                          <a:solidFill>
                            <a:srgbClr val="000000"/>
                          </a:solidFill>
                          <a:effectLst/>
                          <a:latin typeface="Tw Cen MT" panose="020B0602020104020603" pitchFamily="34" charset="0"/>
                        </a:rPr>
                        <a:t>Government’s Chief </a:t>
                      </a:r>
                      <a:r>
                        <a:rPr lang="en-ZA" sz="1200" b="0" i="0" u="none" strike="noStrike" dirty="0">
                          <a:solidFill>
                            <a:srgbClr val="000000"/>
                          </a:solidFill>
                          <a:effectLst/>
                          <a:latin typeface="Tw Cen MT" panose="020B0602020104020603" pitchFamily="34" charset="0"/>
                        </a:rPr>
                        <a:t>Information Officer </a:t>
                      </a:r>
                    </a:p>
                  </a:txBody>
                  <a:tcPr marL="0" marR="0" marT="0" marB="0" anchor="b">
                    <a:solidFill>
                      <a:schemeClr val="bg2"/>
                    </a:solidFill>
                  </a:tcPr>
                </a:tc>
                <a:tc>
                  <a:txBody>
                    <a:bodyPr/>
                    <a:lstStyle/>
                    <a:p>
                      <a:pPr algn="r" rtl="0" fontAlgn="ctr"/>
                      <a:r>
                        <a:rPr lang="en-ZA" sz="1200" b="0" i="0" u="none" strike="noStrike" dirty="0">
                          <a:solidFill>
                            <a:srgbClr val="000000"/>
                          </a:solidFill>
                          <a:effectLst/>
                          <a:latin typeface="Tw Cen MT" panose="020B0602020104020603" pitchFamily="34" charset="0"/>
                        </a:rPr>
                        <a:t>         18 865 </a:t>
                      </a:r>
                    </a:p>
                  </a:txBody>
                  <a:tcPr marL="7144" marR="7144" marT="7144" marB="0" anchor="b">
                    <a:solidFill>
                      <a:schemeClr val="accent1">
                        <a:lumMod val="20000"/>
                        <a:lumOff val="80000"/>
                      </a:schemeClr>
                    </a:solidFill>
                  </a:tcPr>
                </a:tc>
                <a:tc>
                  <a:txBody>
                    <a:bodyPr/>
                    <a:lstStyle/>
                    <a:p>
                      <a:pPr algn="r" rtl="0" fontAlgn="ctr"/>
                      <a:r>
                        <a:rPr lang="en-ZA" sz="1200" b="0" i="0" u="none" strike="noStrike">
                          <a:solidFill>
                            <a:srgbClr val="000000"/>
                          </a:solidFill>
                          <a:effectLst/>
                          <a:latin typeface="Tw Cen MT" panose="020B0602020104020603" pitchFamily="34" charset="0"/>
                        </a:rPr>
                        <a:t>            7 838 </a:t>
                      </a:r>
                    </a:p>
                  </a:txBody>
                  <a:tcPr marL="7144" marR="7144" marT="7144" marB="0" anchor="b">
                    <a:solidFill>
                      <a:schemeClr val="accent1">
                        <a:lumMod val="20000"/>
                        <a:lumOff val="80000"/>
                      </a:schemeClr>
                    </a:solidFill>
                  </a:tcPr>
                </a:tc>
                <a:tc>
                  <a:txBody>
                    <a:bodyPr/>
                    <a:lstStyle/>
                    <a:p>
                      <a:pPr algn="r" rtl="0" fontAlgn="ctr"/>
                      <a:r>
                        <a:rPr lang="en-ZA" sz="1200" b="0" i="0" u="none" strike="noStrike" dirty="0">
                          <a:solidFill>
                            <a:srgbClr val="000000"/>
                          </a:solidFill>
                          <a:effectLst/>
                          <a:latin typeface="Tw Cen MT" panose="020B0602020104020603" pitchFamily="34" charset="0"/>
                        </a:rPr>
                        <a:t>         11 027 </a:t>
                      </a:r>
                    </a:p>
                  </a:txBody>
                  <a:tcPr marL="7144" marR="7144" marT="7144" marB="0" anchor="b">
                    <a:solidFill>
                      <a:schemeClr val="accent1">
                        <a:lumMod val="20000"/>
                        <a:lumOff val="80000"/>
                      </a:schemeClr>
                    </a:solidFill>
                  </a:tcPr>
                </a:tc>
                <a:tc>
                  <a:txBody>
                    <a:bodyPr/>
                    <a:lstStyle/>
                    <a:p>
                      <a:pPr algn="r" rtl="0" fontAlgn="ctr"/>
                      <a:r>
                        <a:rPr lang="en-ZA" sz="1200" b="0" i="0" u="none" strike="noStrike" dirty="0" smtClean="0">
                          <a:solidFill>
                            <a:srgbClr val="000000"/>
                          </a:solidFill>
                          <a:effectLst/>
                          <a:latin typeface="Tw Cen MT" panose="020B0602020104020603" pitchFamily="34" charset="0"/>
                        </a:rPr>
                        <a:t>41.55</a:t>
                      </a:r>
                      <a:endParaRPr lang="en-ZA" sz="1200" b="0" i="0" u="none" strike="noStrike" dirty="0">
                        <a:solidFill>
                          <a:srgbClr val="000000"/>
                        </a:solidFill>
                        <a:effectLst/>
                        <a:latin typeface="Tw Cen MT" panose="020B0602020104020603" pitchFamily="34" charset="0"/>
                      </a:endParaRPr>
                    </a:p>
                  </a:txBody>
                  <a:tcPr marL="7144" marR="7144" marT="7144" marB="0" anchor="b">
                    <a:solidFill>
                      <a:schemeClr val="accent1">
                        <a:lumMod val="20000"/>
                        <a:lumOff val="80000"/>
                      </a:schemeClr>
                    </a:solidFill>
                  </a:tcPr>
                </a:tc>
                <a:tc>
                  <a:txBody>
                    <a:bodyPr/>
                    <a:lstStyle/>
                    <a:p>
                      <a:pPr algn="r">
                        <a:spcAft>
                          <a:spcPts val="0"/>
                        </a:spcAft>
                      </a:pPr>
                      <a:r>
                        <a:rPr lang="en-ZA" sz="12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18 865 </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2"/>
                    </a:solidFill>
                  </a:tcPr>
                </a:tc>
                <a:tc>
                  <a:txBody>
                    <a:bodyPr/>
                    <a:lstStyle/>
                    <a:p>
                      <a:pPr algn="r">
                        <a:spcAft>
                          <a:spcPts val="0"/>
                        </a:spcAft>
                      </a:pPr>
                      <a:r>
                        <a:rPr lang="en-ZA" sz="12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12 211 </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2"/>
                    </a:solidFill>
                  </a:tcPr>
                </a:tc>
                <a:tc>
                  <a:txBody>
                    <a:bodyPr/>
                    <a:lstStyle/>
                    <a:p>
                      <a:pPr algn="r">
                        <a:spcAft>
                          <a:spcPts val="0"/>
                        </a:spcAft>
                      </a:pPr>
                      <a:r>
                        <a:rPr lang="en-ZA" sz="12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6 654 </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2"/>
                    </a:solidFill>
                  </a:tcPr>
                </a:tc>
                <a:tc>
                  <a:txBody>
                    <a:bodyPr/>
                    <a:lstStyle/>
                    <a:p>
                      <a:pPr algn="r">
                        <a:spcAft>
                          <a:spcPts val="0"/>
                        </a:spcAft>
                      </a:pPr>
                      <a:r>
                        <a:rPr lang="en-ZA" sz="1200" dirty="0" smtClean="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64.73</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2"/>
                    </a:solidFill>
                  </a:tcPr>
                </a:tc>
              </a:tr>
              <a:tr h="465611">
                <a:tc>
                  <a:txBody>
                    <a:bodyPr/>
                    <a:lstStyle/>
                    <a:p>
                      <a:pPr algn="l" fontAlgn="b"/>
                      <a:r>
                        <a:rPr lang="en-ZA" sz="1200" b="0" i="0" u="none" strike="noStrike" dirty="0" smtClean="0">
                          <a:solidFill>
                            <a:srgbClr val="000000"/>
                          </a:solidFill>
                          <a:effectLst/>
                          <a:latin typeface="Tw Cen MT" panose="020B0602020104020603" pitchFamily="34" charset="0"/>
                        </a:rPr>
                        <a:t>Service </a:t>
                      </a:r>
                      <a:r>
                        <a:rPr lang="en-ZA" sz="1200" b="0" i="0" u="none" strike="noStrike" dirty="0">
                          <a:solidFill>
                            <a:srgbClr val="000000"/>
                          </a:solidFill>
                          <a:effectLst/>
                          <a:latin typeface="Tw Cen MT" panose="020B0602020104020603" pitchFamily="34" charset="0"/>
                        </a:rPr>
                        <a:t>Delivery Support </a:t>
                      </a:r>
                    </a:p>
                  </a:txBody>
                  <a:tcPr marL="0" marR="0" marT="0" marB="0" anchor="b">
                    <a:solidFill>
                      <a:schemeClr val="bg2"/>
                    </a:solidFill>
                  </a:tcPr>
                </a:tc>
                <a:tc>
                  <a:txBody>
                    <a:bodyPr/>
                    <a:lstStyle/>
                    <a:p>
                      <a:pPr algn="r" rtl="0" fontAlgn="ctr"/>
                      <a:r>
                        <a:rPr lang="en-ZA" sz="1200" b="0" i="0" u="none" strike="noStrike" dirty="0">
                          <a:solidFill>
                            <a:srgbClr val="000000"/>
                          </a:solidFill>
                          <a:effectLst/>
                          <a:latin typeface="Tw Cen MT" panose="020B0602020104020603" pitchFamily="34" charset="0"/>
                        </a:rPr>
                        <a:t>         53 362 </a:t>
                      </a:r>
                    </a:p>
                  </a:txBody>
                  <a:tcPr marL="7144" marR="7144" marT="7144" marB="0" anchor="b">
                    <a:solidFill>
                      <a:schemeClr val="accent1">
                        <a:lumMod val="20000"/>
                        <a:lumOff val="80000"/>
                      </a:schemeClr>
                    </a:solidFill>
                  </a:tcPr>
                </a:tc>
                <a:tc>
                  <a:txBody>
                    <a:bodyPr/>
                    <a:lstStyle/>
                    <a:p>
                      <a:pPr algn="r" rtl="0" fontAlgn="ctr"/>
                      <a:r>
                        <a:rPr lang="en-ZA" sz="1200" b="0" i="0" u="none" strike="noStrike" dirty="0">
                          <a:solidFill>
                            <a:srgbClr val="000000"/>
                          </a:solidFill>
                          <a:effectLst/>
                          <a:latin typeface="Tw Cen MT" panose="020B0602020104020603" pitchFamily="34" charset="0"/>
                        </a:rPr>
                        <a:t>         30 428 </a:t>
                      </a:r>
                    </a:p>
                  </a:txBody>
                  <a:tcPr marL="7144" marR="7144" marT="7144" marB="0" anchor="b">
                    <a:solidFill>
                      <a:schemeClr val="accent1">
                        <a:lumMod val="20000"/>
                        <a:lumOff val="80000"/>
                      </a:schemeClr>
                    </a:solidFill>
                  </a:tcPr>
                </a:tc>
                <a:tc>
                  <a:txBody>
                    <a:bodyPr/>
                    <a:lstStyle/>
                    <a:p>
                      <a:pPr algn="r" rtl="0" fontAlgn="ctr"/>
                      <a:r>
                        <a:rPr lang="en-ZA" sz="1200" b="0" i="0" u="none" strike="noStrike">
                          <a:solidFill>
                            <a:srgbClr val="000000"/>
                          </a:solidFill>
                          <a:effectLst/>
                          <a:latin typeface="Tw Cen MT" panose="020B0602020104020603" pitchFamily="34" charset="0"/>
                        </a:rPr>
                        <a:t>         22 934 </a:t>
                      </a:r>
                    </a:p>
                  </a:txBody>
                  <a:tcPr marL="7144" marR="7144" marT="7144" marB="0" anchor="b">
                    <a:solidFill>
                      <a:schemeClr val="accent1">
                        <a:lumMod val="20000"/>
                        <a:lumOff val="80000"/>
                      </a:schemeClr>
                    </a:solidFill>
                  </a:tcPr>
                </a:tc>
                <a:tc>
                  <a:txBody>
                    <a:bodyPr/>
                    <a:lstStyle/>
                    <a:p>
                      <a:pPr algn="r" rtl="0" fontAlgn="ctr"/>
                      <a:r>
                        <a:rPr lang="en-ZA" sz="1200" b="0" i="0" u="none" strike="noStrike" dirty="0" smtClean="0">
                          <a:solidFill>
                            <a:srgbClr val="000000"/>
                          </a:solidFill>
                          <a:effectLst/>
                          <a:latin typeface="Tw Cen MT" panose="020B0602020104020603" pitchFamily="34" charset="0"/>
                        </a:rPr>
                        <a:t>57.02</a:t>
                      </a:r>
                      <a:endParaRPr lang="en-ZA" sz="1200" b="0" i="0" u="none" strike="noStrike" dirty="0">
                        <a:solidFill>
                          <a:srgbClr val="000000"/>
                        </a:solidFill>
                        <a:effectLst/>
                        <a:latin typeface="Tw Cen MT" panose="020B0602020104020603" pitchFamily="34" charset="0"/>
                      </a:endParaRPr>
                    </a:p>
                  </a:txBody>
                  <a:tcPr marL="7144" marR="7144" marT="7144" marB="0" anchor="b">
                    <a:solidFill>
                      <a:schemeClr val="accent1">
                        <a:lumMod val="20000"/>
                        <a:lumOff val="80000"/>
                      </a:schemeClr>
                    </a:solidFill>
                  </a:tcPr>
                </a:tc>
                <a:tc>
                  <a:txBody>
                    <a:bodyPr/>
                    <a:lstStyle/>
                    <a:p>
                      <a:pPr algn="r">
                        <a:spcAft>
                          <a:spcPts val="0"/>
                        </a:spcAft>
                      </a:pPr>
                      <a:r>
                        <a:rPr lang="en-ZA" sz="12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53 362 </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2"/>
                    </a:solidFill>
                  </a:tcPr>
                </a:tc>
                <a:tc>
                  <a:txBody>
                    <a:bodyPr/>
                    <a:lstStyle/>
                    <a:p>
                      <a:pPr algn="r">
                        <a:spcAft>
                          <a:spcPts val="0"/>
                        </a:spcAft>
                      </a:pPr>
                      <a:r>
                        <a:rPr lang="en-ZA" sz="12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42 022 </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2"/>
                    </a:solidFill>
                  </a:tcPr>
                </a:tc>
                <a:tc>
                  <a:txBody>
                    <a:bodyPr/>
                    <a:lstStyle/>
                    <a:p>
                      <a:pPr algn="r">
                        <a:spcAft>
                          <a:spcPts val="0"/>
                        </a:spcAft>
                      </a:pPr>
                      <a:r>
                        <a:rPr lang="en-ZA" sz="12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11340</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2"/>
                    </a:solidFill>
                  </a:tcPr>
                </a:tc>
                <a:tc>
                  <a:txBody>
                    <a:bodyPr/>
                    <a:lstStyle/>
                    <a:p>
                      <a:pPr algn="r">
                        <a:spcAft>
                          <a:spcPts val="0"/>
                        </a:spcAft>
                      </a:pPr>
                      <a:r>
                        <a:rPr lang="en-ZA" sz="1200" dirty="0" smtClean="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78.75</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2"/>
                    </a:solidFill>
                  </a:tcPr>
                </a:tc>
              </a:tr>
              <a:tr h="686498">
                <a:tc>
                  <a:txBody>
                    <a:bodyPr/>
                    <a:lstStyle/>
                    <a:p>
                      <a:pPr algn="l" fontAlgn="b"/>
                      <a:r>
                        <a:rPr lang="en-ZA" sz="1200" b="0" i="0" u="none" strike="noStrike" dirty="0" smtClean="0">
                          <a:solidFill>
                            <a:srgbClr val="000000"/>
                          </a:solidFill>
                          <a:effectLst/>
                          <a:latin typeface="Tw Cen MT" panose="020B0602020104020603" pitchFamily="34" charset="0"/>
                        </a:rPr>
                        <a:t>Governance </a:t>
                      </a:r>
                      <a:r>
                        <a:rPr lang="en-ZA" sz="1200" b="0" i="0" u="none" strike="noStrike" dirty="0">
                          <a:solidFill>
                            <a:srgbClr val="000000"/>
                          </a:solidFill>
                          <a:effectLst/>
                          <a:latin typeface="Tw Cen MT" panose="020B0602020104020603" pitchFamily="34" charset="0"/>
                        </a:rPr>
                        <a:t>of Public Administration </a:t>
                      </a:r>
                    </a:p>
                  </a:txBody>
                  <a:tcPr marL="0" marR="0" marT="0" marB="0" anchor="b">
                    <a:solidFill>
                      <a:schemeClr val="bg2"/>
                    </a:solidFill>
                  </a:tcPr>
                </a:tc>
                <a:tc>
                  <a:txBody>
                    <a:bodyPr/>
                    <a:lstStyle/>
                    <a:p>
                      <a:pPr algn="r" rtl="0" fontAlgn="ctr"/>
                      <a:r>
                        <a:rPr lang="en-ZA" sz="1200" b="0" i="0" u="none" strike="noStrike" dirty="0">
                          <a:solidFill>
                            <a:srgbClr val="000000"/>
                          </a:solidFill>
                          <a:effectLst/>
                          <a:latin typeface="Tw Cen MT" panose="020B0602020104020603" pitchFamily="34" charset="0"/>
                        </a:rPr>
                        <a:t>         46 474 </a:t>
                      </a:r>
                    </a:p>
                  </a:txBody>
                  <a:tcPr marL="7144" marR="7144" marT="7144" marB="0" anchor="b">
                    <a:solidFill>
                      <a:schemeClr val="accent1">
                        <a:lumMod val="20000"/>
                        <a:lumOff val="80000"/>
                      </a:schemeClr>
                    </a:solidFill>
                  </a:tcPr>
                </a:tc>
                <a:tc>
                  <a:txBody>
                    <a:bodyPr/>
                    <a:lstStyle/>
                    <a:p>
                      <a:pPr algn="r" rtl="0" fontAlgn="ctr"/>
                      <a:r>
                        <a:rPr lang="en-ZA" sz="1200" b="0" i="0" u="none" strike="noStrike" dirty="0">
                          <a:solidFill>
                            <a:srgbClr val="000000"/>
                          </a:solidFill>
                          <a:effectLst/>
                          <a:latin typeface="Tw Cen MT" panose="020B0602020104020603" pitchFamily="34" charset="0"/>
                        </a:rPr>
                        <a:t>         21 763 </a:t>
                      </a:r>
                    </a:p>
                  </a:txBody>
                  <a:tcPr marL="7144" marR="7144" marT="7144" marB="0" anchor="b">
                    <a:solidFill>
                      <a:schemeClr val="accent1">
                        <a:lumMod val="20000"/>
                        <a:lumOff val="80000"/>
                      </a:schemeClr>
                    </a:solidFill>
                  </a:tcPr>
                </a:tc>
                <a:tc>
                  <a:txBody>
                    <a:bodyPr/>
                    <a:lstStyle/>
                    <a:p>
                      <a:pPr algn="r" rtl="0" fontAlgn="ctr"/>
                      <a:r>
                        <a:rPr lang="en-ZA" sz="1200" b="0" i="0" u="none" strike="noStrike" dirty="0">
                          <a:solidFill>
                            <a:srgbClr val="000000"/>
                          </a:solidFill>
                          <a:effectLst/>
                          <a:latin typeface="Tw Cen MT" panose="020B0602020104020603" pitchFamily="34" charset="0"/>
                        </a:rPr>
                        <a:t>         24 711 </a:t>
                      </a:r>
                    </a:p>
                  </a:txBody>
                  <a:tcPr marL="7144" marR="7144" marT="7144" marB="0" anchor="b">
                    <a:solidFill>
                      <a:schemeClr val="accent1">
                        <a:lumMod val="20000"/>
                        <a:lumOff val="80000"/>
                      </a:schemeClr>
                    </a:solidFill>
                  </a:tcPr>
                </a:tc>
                <a:tc>
                  <a:txBody>
                    <a:bodyPr/>
                    <a:lstStyle/>
                    <a:p>
                      <a:pPr algn="r" rtl="0" fontAlgn="ctr"/>
                      <a:r>
                        <a:rPr lang="en-ZA" sz="1200" b="0" i="0" u="none" strike="noStrike" dirty="0" smtClean="0">
                          <a:solidFill>
                            <a:srgbClr val="000000"/>
                          </a:solidFill>
                          <a:effectLst/>
                          <a:latin typeface="Tw Cen MT" panose="020B0602020104020603" pitchFamily="34" charset="0"/>
                        </a:rPr>
                        <a:t>46.83</a:t>
                      </a:r>
                      <a:endParaRPr lang="en-ZA" sz="1200" b="0" i="0" u="none" strike="noStrike" dirty="0">
                        <a:solidFill>
                          <a:srgbClr val="000000"/>
                        </a:solidFill>
                        <a:effectLst/>
                        <a:latin typeface="Tw Cen MT" panose="020B0602020104020603" pitchFamily="34" charset="0"/>
                      </a:endParaRPr>
                    </a:p>
                  </a:txBody>
                  <a:tcPr marL="7144" marR="7144" marT="7144" marB="0" anchor="b">
                    <a:solidFill>
                      <a:schemeClr val="accent1">
                        <a:lumMod val="20000"/>
                        <a:lumOff val="80000"/>
                      </a:schemeClr>
                    </a:solidFill>
                  </a:tcPr>
                </a:tc>
                <a:tc>
                  <a:txBody>
                    <a:bodyPr/>
                    <a:lstStyle/>
                    <a:p>
                      <a:pPr algn="r">
                        <a:spcAft>
                          <a:spcPts val="0"/>
                        </a:spcAft>
                      </a:pPr>
                      <a:r>
                        <a:rPr lang="en-ZA" sz="120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46 474 </a:t>
                      </a:r>
                      <a:endParaRPr lang="en-ZA" sz="120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2"/>
                    </a:solidFill>
                  </a:tcPr>
                </a:tc>
                <a:tc>
                  <a:txBody>
                    <a:bodyPr/>
                    <a:lstStyle/>
                    <a:p>
                      <a:pPr algn="r">
                        <a:spcAft>
                          <a:spcPts val="0"/>
                        </a:spcAft>
                      </a:pPr>
                      <a:r>
                        <a:rPr lang="en-ZA" sz="12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31 913 </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2"/>
                    </a:solidFill>
                  </a:tcPr>
                </a:tc>
                <a:tc>
                  <a:txBody>
                    <a:bodyPr/>
                    <a:lstStyle/>
                    <a:p>
                      <a:pPr algn="r">
                        <a:spcAft>
                          <a:spcPts val="0"/>
                        </a:spcAft>
                      </a:pPr>
                      <a:r>
                        <a:rPr lang="en-ZA" sz="12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14 561 </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2"/>
                    </a:solidFill>
                  </a:tcPr>
                </a:tc>
                <a:tc>
                  <a:txBody>
                    <a:bodyPr/>
                    <a:lstStyle/>
                    <a:p>
                      <a:pPr algn="r">
                        <a:spcAft>
                          <a:spcPts val="0"/>
                        </a:spcAft>
                      </a:pPr>
                      <a:r>
                        <a:rPr lang="en-ZA" sz="1200" dirty="0" smtClean="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68.67</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2"/>
                    </a:solidFill>
                  </a:tcPr>
                </a:tc>
              </a:tr>
              <a:tr h="465611">
                <a:tc>
                  <a:txBody>
                    <a:bodyPr/>
                    <a:lstStyle/>
                    <a:p>
                      <a:pPr>
                        <a:spcAft>
                          <a:spcPts val="0"/>
                        </a:spcAft>
                      </a:pPr>
                      <a:r>
                        <a:rPr lang="en-ZA" sz="1200" b="1" dirty="0" smtClean="0">
                          <a:solidFill>
                            <a:schemeClr val="tx1"/>
                          </a:solidFill>
                          <a:effectLst/>
                          <a:latin typeface="Tw Cen MT" panose="020B0602020104020603" pitchFamily="34" charset="0"/>
                        </a:rPr>
                        <a:t>TOTAL </a:t>
                      </a:r>
                      <a:r>
                        <a:rPr lang="en-ZA" sz="1200" b="1" dirty="0">
                          <a:solidFill>
                            <a:schemeClr val="tx1"/>
                          </a:solidFill>
                          <a:effectLst/>
                          <a:latin typeface="Tw Cen MT" panose="020B0602020104020603" pitchFamily="34" charset="0"/>
                        </a:rPr>
                        <a:t>DPSA</a:t>
                      </a:r>
                      <a:endParaRPr lang="en-ZA" sz="1200" b="1" dirty="0">
                        <a:solidFill>
                          <a:schemeClr val="tx1"/>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bg2"/>
                    </a:solidFill>
                  </a:tcPr>
                </a:tc>
                <a:tc>
                  <a:txBody>
                    <a:bodyPr/>
                    <a:lstStyle/>
                    <a:p>
                      <a:pPr algn="r" rtl="0" fontAlgn="ctr"/>
                      <a:r>
                        <a:rPr lang="en-ZA" sz="1200" b="1" i="0" u="none" strike="noStrike" dirty="0">
                          <a:solidFill>
                            <a:srgbClr val="000000"/>
                          </a:solidFill>
                          <a:effectLst/>
                          <a:latin typeface="Tw Cen MT" panose="020B0602020104020603" pitchFamily="34" charset="0"/>
                        </a:rPr>
                        <a:t>       447 452 </a:t>
                      </a:r>
                    </a:p>
                  </a:txBody>
                  <a:tcPr marL="7144" marR="7144" marT="7144" marB="0" anchor="b">
                    <a:solidFill>
                      <a:schemeClr val="bg2"/>
                    </a:solidFill>
                  </a:tcPr>
                </a:tc>
                <a:tc>
                  <a:txBody>
                    <a:bodyPr/>
                    <a:lstStyle/>
                    <a:p>
                      <a:pPr algn="r" rtl="0" fontAlgn="ctr"/>
                      <a:r>
                        <a:rPr lang="en-ZA" sz="1200" b="1" i="0" u="none" strike="noStrike" dirty="0">
                          <a:solidFill>
                            <a:srgbClr val="000000"/>
                          </a:solidFill>
                          <a:effectLst/>
                          <a:latin typeface="Tw Cen MT" panose="020B0602020104020603" pitchFamily="34" charset="0"/>
                        </a:rPr>
                        <a:t>       229 817 </a:t>
                      </a:r>
                    </a:p>
                  </a:txBody>
                  <a:tcPr marL="7144" marR="7144" marT="7144" marB="0" anchor="b">
                    <a:solidFill>
                      <a:schemeClr val="bg2"/>
                    </a:solidFill>
                  </a:tcPr>
                </a:tc>
                <a:tc>
                  <a:txBody>
                    <a:bodyPr/>
                    <a:lstStyle/>
                    <a:p>
                      <a:pPr algn="r" rtl="0" fontAlgn="ctr"/>
                      <a:r>
                        <a:rPr lang="en-ZA" sz="1200" b="1" i="0" u="none" strike="noStrike" dirty="0">
                          <a:solidFill>
                            <a:srgbClr val="000000"/>
                          </a:solidFill>
                          <a:effectLst/>
                          <a:latin typeface="Tw Cen MT" panose="020B0602020104020603" pitchFamily="34" charset="0"/>
                        </a:rPr>
                        <a:t>       217 635 </a:t>
                      </a:r>
                    </a:p>
                  </a:txBody>
                  <a:tcPr marL="7144" marR="7144" marT="7144" marB="0" anchor="b">
                    <a:solidFill>
                      <a:schemeClr val="bg2"/>
                    </a:solidFill>
                  </a:tcPr>
                </a:tc>
                <a:tc>
                  <a:txBody>
                    <a:bodyPr/>
                    <a:lstStyle/>
                    <a:p>
                      <a:pPr algn="r" rtl="0" fontAlgn="ctr"/>
                      <a:r>
                        <a:rPr lang="en-ZA" sz="1200" b="1" i="0" u="none" strike="noStrike" dirty="0" smtClean="0">
                          <a:solidFill>
                            <a:srgbClr val="000000"/>
                          </a:solidFill>
                          <a:effectLst/>
                          <a:latin typeface="Tw Cen MT" panose="020B0602020104020603" pitchFamily="34" charset="0"/>
                        </a:rPr>
                        <a:t>51.36</a:t>
                      </a:r>
                      <a:endParaRPr lang="en-ZA" sz="1200" b="1" i="0" u="none" strike="noStrike" dirty="0">
                        <a:solidFill>
                          <a:srgbClr val="000000"/>
                        </a:solidFill>
                        <a:effectLst/>
                        <a:latin typeface="Tw Cen MT" panose="020B0602020104020603" pitchFamily="34" charset="0"/>
                      </a:endParaRPr>
                    </a:p>
                  </a:txBody>
                  <a:tcPr marL="7144" marR="7144" marT="7144" marB="0" anchor="b">
                    <a:solidFill>
                      <a:schemeClr val="bg2"/>
                    </a:solidFill>
                  </a:tcPr>
                </a:tc>
                <a:tc>
                  <a:txBody>
                    <a:bodyPr/>
                    <a:lstStyle/>
                    <a:p>
                      <a:pPr algn="r">
                        <a:spcAft>
                          <a:spcPts val="0"/>
                        </a:spcAft>
                      </a:pPr>
                      <a:r>
                        <a:rPr lang="en-ZA" sz="1200" b="1"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447 452 </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bg2"/>
                    </a:solidFill>
                  </a:tcPr>
                </a:tc>
                <a:tc>
                  <a:txBody>
                    <a:bodyPr/>
                    <a:lstStyle/>
                    <a:p>
                      <a:pPr algn="r">
                        <a:spcAft>
                          <a:spcPts val="0"/>
                        </a:spcAft>
                      </a:pPr>
                      <a:r>
                        <a:rPr lang="en-ZA" sz="1200" b="1"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336 654 </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bg2"/>
                    </a:solidFill>
                  </a:tcPr>
                </a:tc>
                <a:tc>
                  <a:txBody>
                    <a:bodyPr/>
                    <a:lstStyle/>
                    <a:p>
                      <a:pPr algn="r">
                        <a:spcAft>
                          <a:spcPts val="0"/>
                        </a:spcAft>
                      </a:pPr>
                      <a:r>
                        <a:rPr lang="en-ZA" sz="1200" b="1"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110 798 </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bg2"/>
                    </a:solidFill>
                  </a:tcPr>
                </a:tc>
                <a:tc>
                  <a:txBody>
                    <a:bodyPr/>
                    <a:lstStyle/>
                    <a:p>
                      <a:pPr algn="r">
                        <a:spcAft>
                          <a:spcPts val="0"/>
                        </a:spcAft>
                      </a:pPr>
                      <a:r>
                        <a:rPr lang="en-ZA" sz="1200" b="1" dirty="0" smtClean="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75.24</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bg2"/>
                    </a:solidFill>
                  </a:tcPr>
                </a:tc>
              </a:tr>
            </a:tbl>
          </a:graphicData>
        </a:graphic>
      </p:graphicFrame>
      <p:sp>
        <p:nvSpPr>
          <p:cNvPr id="6"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r>
              <a:rPr lang="en-US" sz="1400" dirty="0" smtClean="0"/>
              <a:t>61</a:t>
            </a:r>
            <a:endParaRPr lang="en-US" sz="1400" b="0" dirty="0"/>
          </a:p>
        </p:txBody>
      </p:sp>
    </p:spTree>
    <p:extLst>
      <p:ext uri="{BB962C8B-B14F-4D97-AF65-F5344CB8AC3E}">
        <p14:creationId xmlns:p14="http://schemas.microsoft.com/office/powerpoint/2010/main" xmlns="" val="16857760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312542" y="-10616"/>
            <a:ext cx="7816944" cy="841003"/>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ZA" sz="2400" b="1" dirty="0" smtClean="0">
                <a:solidFill>
                  <a:schemeClr val="accent5"/>
                </a:solidFill>
                <a:latin typeface="+mn-lt"/>
              </a:rPr>
              <a:t>2</a:t>
            </a:r>
            <a:r>
              <a:rPr lang="en-ZA" sz="2400" b="1" baseline="30000" dirty="0" smtClean="0">
                <a:solidFill>
                  <a:schemeClr val="accent5"/>
                </a:solidFill>
                <a:latin typeface="+mn-lt"/>
              </a:rPr>
              <a:t>ND</a:t>
            </a:r>
            <a:r>
              <a:rPr lang="en-ZA" sz="2400" b="1" dirty="0" smtClean="0">
                <a:solidFill>
                  <a:schemeClr val="accent5"/>
                </a:solidFill>
                <a:latin typeface="+mn-lt"/>
              </a:rPr>
              <a:t> &amp; 3</a:t>
            </a:r>
            <a:r>
              <a:rPr lang="en-ZA" sz="2400" b="1" baseline="30000" dirty="0" smtClean="0">
                <a:solidFill>
                  <a:schemeClr val="accent5"/>
                </a:solidFill>
                <a:latin typeface="+mn-lt"/>
              </a:rPr>
              <a:t>RD</a:t>
            </a:r>
            <a:r>
              <a:rPr lang="en-ZA" sz="2400" b="1" dirty="0" smtClean="0">
                <a:solidFill>
                  <a:schemeClr val="accent5"/>
                </a:solidFill>
                <a:latin typeface="+mn-lt"/>
              </a:rPr>
              <a:t> QUARTER EXPENDITURE PER PROGRAMME (2)</a:t>
            </a:r>
            <a:endParaRPr lang="en-ZA" sz="2400" b="1" dirty="0">
              <a:solidFill>
                <a:schemeClr val="accent5"/>
              </a:solidFill>
              <a:latin typeface="+mn-lt"/>
            </a:endParaRPr>
          </a:p>
        </p:txBody>
      </p:sp>
      <p:graphicFrame>
        <p:nvGraphicFramePr>
          <p:cNvPr id="3" name="Table 2"/>
          <p:cNvGraphicFramePr>
            <a:graphicFrameLocks noGrp="1"/>
          </p:cNvGraphicFramePr>
          <p:nvPr>
            <p:extLst>
              <p:ext uri="{D42A27DB-BD31-4B8C-83A1-F6EECF244321}">
                <p14:modId xmlns:p14="http://schemas.microsoft.com/office/powerpoint/2010/main" xmlns="" val="320442957"/>
              </p:ext>
            </p:extLst>
          </p:nvPr>
        </p:nvGraphicFramePr>
        <p:xfrm>
          <a:off x="179512" y="1052736"/>
          <a:ext cx="8784977" cy="4205037"/>
        </p:xfrm>
        <a:graphic>
          <a:graphicData uri="http://schemas.openxmlformats.org/drawingml/2006/table">
            <a:tbl>
              <a:tblPr firstRow="1" firstCol="1" bandRow="1">
                <a:tableStyleId>{5C22544A-7EE6-4342-B048-85BDC9FD1C3A}</a:tableStyleId>
              </a:tblPr>
              <a:tblGrid>
                <a:gridCol w="1146080"/>
                <a:gridCol w="942152"/>
                <a:gridCol w="864096"/>
                <a:gridCol w="936104"/>
                <a:gridCol w="792088"/>
                <a:gridCol w="936104"/>
                <a:gridCol w="1080120"/>
                <a:gridCol w="1080120"/>
                <a:gridCol w="1008113"/>
              </a:tblGrid>
              <a:tr h="327690">
                <a:tc>
                  <a:txBody>
                    <a:bodyPr/>
                    <a:lstStyle/>
                    <a:p>
                      <a:pPr>
                        <a:spcAft>
                          <a:spcPts val="0"/>
                        </a:spcAft>
                      </a:pPr>
                      <a:r>
                        <a:rPr lang="en-ZA" sz="1200" dirty="0" smtClean="0">
                          <a:solidFill>
                            <a:schemeClr val="tx1"/>
                          </a:solidFill>
                          <a:effectLst/>
                          <a:latin typeface="Tw Cen MT" panose="020B0602020104020603" pitchFamily="34" charset="0"/>
                          <a:ea typeface="Times New Roman" panose="02020603050405020304" pitchFamily="18" charset="0"/>
                          <a:cs typeface="Times New Roman" panose="02020603050405020304" pitchFamily="18" charset="0"/>
                        </a:rPr>
                        <a:t>PERIOD</a:t>
                      </a:r>
                      <a:endParaRPr lang="en-ZA" sz="1200" dirty="0">
                        <a:solidFill>
                          <a:schemeClr val="tx1"/>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1">
                        <a:lumMod val="20000"/>
                        <a:lumOff val="80000"/>
                      </a:schemeClr>
                    </a:solidFill>
                  </a:tcPr>
                </a:tc>
                <a:tc gridSpan="4">
                  <a:txBody>
                    <a:bodyPr/>
                    <a:lstStyle/>
                    <a:p>
                      <a:pPr algn="ctr">
                        <a:spcAft>
                          <a:spcPts val="0"/>
                        </a:spcAft>
                      </a:pPr>
                      <a:r>
                        <a:rPr lang="en-ZA" sz="1200" dirty="0" smtClean="0">
                          <a:solidFill>
                            <a:schemeClr val="tx1"/>
                          </a:solidFill>
                          <a:effectLst/>
                          <a:latin typeface="Tw Cen MT" panose="020B0602020104020603" pitchFamily="34" charset="0"/>
                          <a:ea typeface="Calibri" panose="020F0502020204030204" pitchFamily="34" charset="0"/>
                          <a:cs typeface="Times New Roman" panose="02020603050405020304" pitchFamily="18" charset="0"/>
                        </a:rPr>
                        <a:t>2</a:t>
                      </a:r>
                      <a:r>
                        <a:rPr lang="en-ZA" sz="1200" baseline="30000" dirty="0" smtClean="0">
                          <a:solidFill>
                            <a:schemeClr val="tx1"/>
                          </a:solidFill>
                          <a:effectLst/>
                          <a:latin typeface="Tw Cen MT" panose="020B0602020104020603" pitchFamily="34" charset="0"/>
                          <a:ea typeface="Calibri" panose="020F0502020204030204" pitchFamily="34" charset="0"/>
                          <a:cs typeface="Times New Roman" panose="02020603050405020304" pitchFamily="18" charset="0"/>
                        </a:rPr>
                        <a:t>ND</a:t>
                      </a:r>
                      <a:r>
                        <a:rPr lang="en-ZA" sz="1200" baseline="0" dirty="0" smtClean="0">
                          <a:solidFill>
                            <a:schemeClr val="tx1"/>
                          </a:solidFill>
                          <a:effectLst/>
                          <a:latin typeface="Tw Cen MT" panose="020B0602020104020603" pitchFamily="34" charset="0"/>
                          <a:ea typeface="Calibri" panose="020F0502020204030204" pitchFamily="34" charset="0"/>
                          <a:cs typeface="Times New Roman" panose="02020603050405020304" pitchFamily="18" charset="0"/>
                        </a:rPr>
                        <a:t> QUARTER</a:t>
                      </a:r>
                    </a:p>
                  </a:txBody>
                  <a:tcPr marL="51435" marR="51435" marT="0" marB="0" anchor="b">
                    <a:solidFill>
                      <a:schemeClr val="accent1">
                        <a:lumMod val="20000"/>
                        <a:lumOff val="80000"/>
                      </a:schemeClr>
                    </a:solidFill>
                  </a:tcPr>
                </a:tc>
                <a:tc hMerge="1">
                  <a:txBody>
                    <a:bodyPr/>
                    <a:lstStyle/>
                    <a:p>
                      <a:pPr>
                        <a:spcAft>
                          <a:spcPts val="0"/>
                        </a:spcAft>
                      </a:pPr>
                      <a:endParaRPr lang="en-ZA" sz="18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hMerge="1">
                  <a:txBody>
                    <a:bodyPr/>
                    <a:lstStyle/>
                    <a:p>
                      <a:pPr>
                        <a:spcAft>
                          <a:spcPts val="0"/>
                        </a:spcAft>
                      </a:pPr>
                      <a:endParaRPr lang="en-ZA" sz="18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hMerge="1">
                  <a:txBody>
                    <a:bodyPr/>
                    <a:lstStyle/>
                    <a:p>
                      <a:pPr>
                        <a:spcAft>
                          <a:spcPts val="0"/>
                        </a:spcAft>
                      </a:pPr>
                      <a:endParaRPr lang="en-ZA" sz="18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gridSpan="4">
                  <a:txBody>
                    <a:bodyPr/>
                    <a:lstStyle/>
                    <a:p>
                      <a:pPr algn="ctr">
                        <a:spcAft>
                          <a:spcPts val="0"/>
                        </a:spcAft>
                      </a:pPr>
                      <a:r>
                        <a:rPr lang="en-ZA" sz="1200" dirty="0" smtClean="0">
                          <a:solidFill>
                            <a:schemeClr val="tx1"/>
                          </a:solidFill>
                          <a:effectLst/>
                          <a:latin typeface="Tw Cen MT" panose="020B0602020104020603" pitchFamily="34" charset="0"/>
                          <a:ea typeface="Calibri" panose="020F0502020204030204" pitchFamily="34" charset="0"/>
                          <a:cs typeface="Times New Roman" panose="02020603050405020304" pitchFamily="18" charset="0"/>
                        </a:rPr>
                        <a:t>3</a:t>
                      </a:r>
                      <a:r>
                        <a:rPr lang="en-ZA" sz="1200" baseline="30000" dirty="0" smtClean="0">
                          <a:solidFill>
                            <a:schemeClr val="tx1"/>
                          </a:solidFill>
                          <a:effectLst/>
                          <a:latin typeface="Tw Cen MT" panose="020B0602020104020603" pitchFamily="34" charset="0"/>
                          <a:ea typeface="Calibri" panose="020F0502020204030204" pitchFamily="34" charset="0"/>
                          <a:cs typeface="Times New Roman" panose="02020603050405020304" pitchFamily="18" charset="0"/>
                        </a:rPr>
                        <a:t>RD</a:t>
                      </a:r>
                      <a:r>
                        <a:rPr lang="en-ZA" sz="1200" dirty="0" smtClean="0">
                          <a:solidFill>
                            <a:schemeClr val="tx1"/>
                          </a:solidFill>
                          <a:effectLst/>
                          <a:latin typeface="Tw Cen MT" panose="020B0602020104020603" pitchFamily="34" charset="0"/>
                          <a:ea typeface="Calibri" panose="020F0502020204030204" pitchFamily="34" charset="0"/>
                          <a:cs typeface="Times New Roman" panose="02020603050405020304" pitchFamily="18" charset="0"/>
                        </a:rPr>
                        <a:t> QUARTER</a:t>
                      </a:r>
                      <a:endParaRPr lang="en-ZA" sz="1200" dirty="0">
                        <a:solidFill>
                          <a:schemeClr val="tx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51435" marR="51435" marT="0" marB="0" anchor="b">
                    <a:solidFill>
                      <a:schemeClr val="accent2"/>
                    </a:solidFill>
                  </a:tcPr>
                </a:tc>
                <a:tc hMerge="1">
                  <a:txBody>
                    <a:bodyPr/>
                    <a:lstStyle/>
                    <a:p>
                      <a:pPr>
                        <a:spcAft>
                          <a:spcPts val="0"/>
                        </a:spcAft>
                      </a:pPr>
                      <a:endParaRPr lang="en-ZA" sz="18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hMerge="1">
                  <a:txBody>
                    <a:bodyPr/>
                    <a:lstStyle/>
                    <a:p>
                      <a:pPr>
                        <a:spcAft>
                          <a:spcPts val="0"/>
                        </a:spcAft>
                      </a:pPr>
                      <a:endParaRPr lang="en-ZA" sz="18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hMerge="1">
                  <a:txBody>
                    <a:bodyPr/>
                    <a:lstStyle/>
                    <a:p>
                      <a:pPr>
                        <a:spcAft>
                          <a:spcPts val="0"/>
                        </a:spcAft>
                      </a:pPr>
                      <a:endParaRPr lang="en-ZA" sz="18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r>
              <a:tr h="680422">
                <a:tc>
                  <a:txBody>
                    <a:bodyPr/>
                    <a:lstStyle/>
                    <a:p>
                      <a:pPr>
                        <a:spcAft>
                          <a:spcPts val="0"/>
                        </a:spcAft>
                      </a:pPr>
                      <a:r>
                        <a:rPr lang="en-ZA" sz="1200" dirty="0" smtClean="0">
                          <a:solidFill>
                            <a:schemeClr val="tx1"/>
                          </a:solidFill>
                          <a:effectLst/>
                          <a:latin typeface="Tw Cen MT" panose="020B0602020104020603" pitchFamily="34" charset="0"/>
                        </a:rPr>
                        <a:t>DESCRIPTION</a:t>
                      </a:r>
                      <a:endParaRPr lang="en-ZA" sz="1200" dirty="0">
                        <a:solidFill>
                          <a:schemeClr val="tx1"/>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solidFill>
                      <a:schemeClr val="bg2"/>
                    </a:solidFill>
                  </a:tcPr>
                </a:tc>
                <a:tc>
                  <a:txBody>
                    <a:bodyPr/>
                    <a:lstStyle/>
                    <a:p>
                      <a:pPr algn="ctr">
                        <a:spcAft>
                          <a:spcPts val="0"/>
                        </a:spcAft>
                      </a:pPr>
                      <a:r>
                        <a:rPr lang="en-ZA" sz="1200" b="1" dirty="0" smtClean="0">
                          <a:solidFill>
                            <a:schemeClr val="tx1"/>
                          </a:solidFill>
                          <a:effectLst/>
                          <a:latin typeface="Tw Cen MT" panose="020B0602020104020603" pitchFamily="34" charset="0"/>
                          <a:ea typeface="Calibri" panose="020F0502020204030204" pitchFamily="34" charset="0"/>
                          <a:cs typeface="Arial" panose="020B0604020202020204" pitchFamily="34" charset="0"/>
                        </a:rPr>
                        <a:t>ADJUSTED BUDGET</a:t>
                      </a:r>
                    </a:p>
                    <a:p>
                      <a:pPr marL="0" marR="0" indent="0" algn="ctr" defTabSz="914400"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effectLst/>
                          <a:latin typeface="Tw Cen MT" panose="020B0602020104020603" pitchFamily="34" charset="0"/>
                          <a:ea typeface="Calibri" panose="020F0502020204030204" pitchFamily="34" charset="0"/>
                          <a:cs typeface="Times New Roman" panose="02020603050405020304" pitchFamily="18" charset="0"/>
                        </a:rPr>
                        <a:t>R’000</a:t>
                      </a:r>
                    </a:p>
                  </a:txBody>
                  <a:tcPr marL="51435" marR="51435" marT="0" marB="0">
                    <a:solidFill>
                      <a:schemeClr val="bg2"/>
                    </a:solidFill>
                  </a:tcPr>
                </a:tc>
                <a:tc>
                  <a:txBody>
                    <a:bodyPr/>
                    <a:lstStyle/>
                    <a:p>
                      <a:pPr algn="ctr">
                        <a:spcAft>
                          <a:spcPts val="0"/>
                        </a:spcAft>
                      </a:pPr>
                      <a:r>
                        <a:rPr lang="en-ZA" sz="1200" b="1" dirty="0" smtClean="0">
                          <a:solidFill>
                            <a:schemeClr val="tx1"/>
                          </a:solidFill>
                          <a:effectLst/>
                          <a:latin typeface="Tw Cen MT" panose="020B0602020104020603" pitchFamily="34" charset="0"/>
                          <a:ea typeface="Calibri" panose="020F0502020204030204" pitchFamily="34" charset="0"/>
                          <a:cs typeface="Arial" panose="020B0604020202020204" pitchFamily="34" charset="0"/>
                        </a:rPr>
                        <a:t>EXPENDI-TURE</a:t>
                      </a:r>
                    </a:p>
                    <a:p>
                      <a:pPr marL="0" marR="0" indent="0" algn="ctr" defTabSz="914400"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effectLst/>
                          <a:latin typeface="Tw Cen MT" panose="020B0602020104020603" pitchFamily="34" charset="0"/>
                          <a:ea typeface="Calibri" panose="020F0502020204030204" pitchFamily="34" charset="0"/>
                          <a:cs typeface="Times New Roman" panose="02020603050405020304" pitchFamily="18" charset="0"/>
                        </a:rPr>
                        <a:t>R’000</a:t>
                      </a:r>
                    </a:p>
                    <a:p>
                      <a:pPr algn="ctr">
                        <a:spcAft>
                          <a:spcPts val="0"/>
                        </a:spcAft>
                      </a:pPr>
                      <a:endParaRPr lang="en-ZA" sz="1200" dirty="0">
                        <a:solidFill>
                          <a:schemeClr val="tx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51435" marR="51435" marT="0" marB="0">
                    <a:solidFill>
                      <a:schemeClr val="bg2"/>
                    </a:solidFill>
                  </a:tcPr>
                </a:tc>
                <a:tc>
                  <a:txBody>
                    <a:bodyPr/>
                    <a:lstStyle/>
                    <a:p>
                      <a:pPr algn="ctr">
                        <a:spcAft>
                          <a:spcPts val="0"/>
                        </a:spcAft>
                      </a:pPr>
                      <a:r>
                        <a:rPr lang="en-ZA" sz="1200" b="1" dirty="0" smtClean="0">
                          <a:solidFill>
                            <a:schemeClr val="tx1"/>
                          </a:solidFill>
                          <a:effectLst/>
                          <a:latin typeface="Tw Cen MT" panose="020B0602020104020603" pitchFamily="34" charset="0"/>
                          <a:ea typeface="Calibri" panose="020F0502020204030204" pitchFamily="34" charset="0"/>
                          <a:cs typeface="Arial" panose="020B0604020202020204" pitchFamily="34" charset="0"/>
                        </a:rPr>
                        <a:t>AVAILABLE BUDGET</a:t>
                      </a:r>
                    </a:p>
                    <a:p>
                      <a:pPr marL="0" marR="0" indent="0" algn="ctr" defTabSz="914400"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effectLst/>
                          <a:latin typeface="Tw Cen MT" panose="020B0602020104020603" pitchFamily="34" charset="0"/>
                          <a:ea typeface="Calibri" panose="020F0502020204030204" pitchFamily="34" charset="0"/>
                          <a:cs typeface="Times New Roman" panose="02020603050405020304" pitchFamily="18" charset="0"/>
                        </a:rPr>
                        <a:t>R’000</a:t>
                      </a:r>
                    </a:p>
                  </a:txBody>
                  <a:tcPr marL="51435" marR="51435" marT="0" marB="0">
                    <a:solidFill>
                      <a:schemeClr val="bg2"/>
                    </a:solidFill>
                  </a:tcPr>
                </a:tc>
                <a:tc>
                  <a:txBody>
                    <a:bodyPr/>
                    <a:lstStyle/>
                    <a:p>
                      <a:pPr algn="ctr">
                        <a:spcAft>
                          <a:spcPts val="0"/>
                        </a:spcAft>
                      </a:pPr>
                      <a:r>
                        <a:rPr lang="en-ZA" sz="1200" b="1" dirty="0" smtClean="0">
                          <a:solidFill>
                            <a:schemeClr val="tx1"/>
                          </a:solidFill>
                          <a:effectLst/>
                          <a:latin typeface="Tw Cen MT" panose="020B0602020104020603" pitchFamily="34" charset="0"/>
                          <a:ea typeface="Calibri" panose="020F0502020204030204" pitchFamily="34" charset="0"/>
                          <a:cs typeface="Arial" panose="020B0604020202020204" pitchFamily="34" charset="0"/>
                        </a:rPr>
                        <a:t>% ON BUD-GET</a:t>
                      </a:r>
                      <a:endParaRPr lang="en-ZA" sz="1200" dirty="0">
                        <a:solidFill>
                          <a:schemeClr val="tx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51435" marR="51435" marT="0" marB="0">
                    <a:solidFill>
                      <a:schemeClr val="bg2"/>
                    </a:solidFill>
                  </a:tcPr>
                </a:tc>
                <a:tc>
                  <a:txBody>
                    <a:bodyPr/>
                    <a:lstStyle/>
                    <a:p>
                      <a:pPr algn="ctr">
                        <a:spcAft>
                          <a:spcPts val="0"/>
                        </a:spcAft>
                      </a:pPr>
                      <a:r>
                        <a:rPr lang="en-ZA" sz="1200" b="1" dirty="0" smtClean="0">
                          <a:solidFill>
                            <a:schemeClr val="tx1"/>
                          </a:solidFill>
                          <a:effectLst/>
                          <a:latin typeface="Tw Cen MT" panose="020B0602020104020603" pitchFamily="34" charset="0"/>
                          <a:ea typeface="Times New Roman" panose="02020603050405020304" pitchFamily="18" charset="0"/>
                          <a:cs typeface="Times New Roman" panose="02020603050405020304" pitchFamily="18" charset="0"/>
                        </a:rPr>
                        <a:t>FINAL BUDGET</a:t>
                      </a:r>
                    </a:p>
                    <a:p>
                      <a:pPr marL="0" marR="0" indent="0" algn="ctr" defTabSz="914400"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effectLst/>
                          <a:latin typeface="Tw Cen MT" panose="020B0602020104020603" pitchFamily="34" charset="0"/>
                          <a:ea typeface="Calibri" panose="020F0502020204030204" pitchFamily="34" charset="0"/>
                          <a:cs typeface="Times New Roman" panose="02020603050405020304" pitchFamily="18" charset="0"/>
                        </a:rPr>
                        <a:t>R’000</a:t>
                      </a:r>
                    </a:p>
                  </a:txBody>
                  <a:tcPr marL="51435" marR="51435" marT="0" marB="0">
                    <a:solidFill>
                      <a:schemeClr val="bg2"/>
                    </a:solidFill>
                  </a:tcPr>
                </a:tc>
                <a:tc>
                  <a:txBody>
                    <a:bodyPr/>
                    <a:lstStyle/>
                    <a:p>
                      <a:pPr algn="ctr">
                        <a:spcAft>
                          <a:spcPts val="0"/>
                        </a:spcAft>
                      </a:pPr>
                      <a:r>
                        <a:rPr lang="en-ZA" sz="1200" b="1" dirty="0" smtClean="0">
                          <a:solidFill>
                            <a:schemeClr val="tx1"/>
                          </a:solidFill>
                          <a:effectLst/>
                          <a:latin typeface="Tw Cen MT" panose="020B0602020104020603" pitchFamily="34" charset="0"/>
                          <a:ea typeface="Times New Roman" panose="02020603050405020304" pitchFamily="18" charset="0"/>
                          <a:cs typeface="Times New Roman" panose="02020603050405020304" pitchFamily="18" charset="0"/>
                        </a:rPr>
                        <a:t>ACTUAL  </a:t>
                      </a:r>
                    </a:p>
                    <a:p>
                      <a:pPr marL="0" marR="0" indent="0" algn="ctr" defTabSz="914400"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effectLst/>
                          <a:latin typeface="Tw Cen MT" panose="020B0602020104020603" pitchFamily="34" charset="0"/>
                          <a:ea typeface="Calibri" panose="020F0502020204030204" pitchFamily="34" charset="0"/>
                          <a:cs typeface="Times New Roman" panose="02020603050405020304" pitchFamily="18" charset="0"/>
                        </a:rPr>
                        <a:t>R’000</a:t>
                      </a:r>
                    </a:p>
                    <a:p>
                      <a:pPr algn="ctr">
                        <a:spcAft>
                          <a:spcPts val="0"/>
                        </a:spcAft>
                      </a:pPr>
                      <a:endParaRPr lang="en-ZA" sz="1200" dirty="0">
                        <a:solidFill>
                          <a:schemeClr val="tx1"/>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solidFill>
                      <a:schemeClr val="bg2"/>
                    </a:solidFill>
                  </a:tcPr>
                </a:tc>
                <a:tc>
                  <a:txBody>
                    <a:bodyPr/>
                    <a:lstStyle/>
                    <a:p>
                      <a:pPr algn="ctr">
                        <a:spcAft>
                          <a:spcPts val="0"/>
                        </a:spcAft>
                      </a:pPr>
                      <a:r>
                        <a:rPr lang="en-ZA" sz="1200" b="1" dirty="0" smtClean="0">
                          <a:solidFill>
                            <a:schemeClr val="tx1"/>
                          </a:solidFill>
                          <a:effectLst/>
                          <a:latin typeface="Tw Cen MT" panose="020B0602020104020603" pitchFamily="34" charset="0"/>
                          <a:ea typeface="Times New Roman" panose="02020603050405020304" pitchFamily="18" charset="0"/>
                          <a:cs typeface="Times New Roman" panose="02020603050405020304" pitchFamily="18" charset="0"/>
                        </a:rPr>
                        <a:t>AVAILABLE BUDGET</a:t>
                      </a:r>
                    </a:p>
                    <a:p>
                      <a:pPr marL="0" marR="0" indent="0" algn="ctr" defTabSz="914400"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effectLst/>
                          <a:latin typeface="Tw Cen MT" panose="020B0602020104020603" pitchFamily="34" charset="0"/>
                          <a:ea typeface="Calibri" panose="020F0502020204030204" pitchFamily="34" charset="0"/>
                          <a:cs typeface="Times New Roman" panose="02020603050405020304" pitchFamily="18" charset="0"/>
                        </a:rPr>
                        <a:t>R’000</a:t>
                      </a:r>
                    </a:p>
                  </a:txBody>
                  <a:tcPr marL="51435" marR="51435" marT="0" marB="0">
                    <a:solidFill>
                      <a:schemeClr val="bg2"/>
                    </a:solidFill>
                  </a:tcPr>
                </a:tc>
                <a:tc>
                  <a:txBody>
                    <a:bodyPr/>
                    <a:lstStyle/>
                    <a:p>
                      <a:pPr algn="ctr">
                        <a:spcAft>
                          <a:spcPts val="0"/>
                        </a:spcAft>
                      </a:pPr>
                      <a:r>
                        <a:rPr lang="en-ZA" sz="1200" b="1" dirty="0" smtClean="0">
                          <a:solidFill>
                            <a:schemeClr val="tx1"/>
                          </a:solidFill>
                          <a:effectLst/>
                          <a:latin typeface="Tw Cen MT" panose="020B0602020104020603" pitchFamily="34" charset="0"/>
                          <a:ea typeface="Times New Roman" panose="02020603050405020304" pitchFamily="18" charset="0"/>
                          <a:cs typeface="Times New Roman" panose="02020603050405020304" pitchFamily="18" charset="0"/>
                        </a:rPr>
                        <a:t>% ON BUD-GET </a:t>
                      </a:r>
                      <a:endParaRPr lang="en-ZA" sz="1200" dirty="0">
                        <a:solidFill>
                          <a:schemeClr val="tx1"/>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solidFill>
                      <a:schemeClr val="bg2"/>
                    </a:solidFill>
                  </a:tcPr>
                </a:tc>
              </a:tr>
              <a:tr h="524966">
                <a:tc>
                  <a:txBody>
                    <a:bodyPr/>
                    <a:lstStyle/>
                    <a:p>
                      <a:pPr algn="l" fontAlgn="b"/>
                      <a:r>
                        <a:rPr lang="en-ZA" sz="1200" b="0" i="0" u="none" strike="noStrike" dirty="0" smtClean="0">
                          <a:solidFill>
                            <a:srgbClr val="000000"/>
                          </a:solidFill>
                          <a:effectLst/>
                          <a:latin typeface="Tw Cen MT" panose="020B0602020104020603" pitchFamily="34" charset="0"/>
                        </a:rPr>
                        <a:t>Centre </a:t>
                      </a:r>
                      <a:r>
                        <a:rPr lang="en-ZA" sz="1200" b="0" i="0" u="none" strike="noStrike" dirty="0">
                          <a:solidFill>
                            <a:srgbClr val="000000"/>
                          </a:solidFill>
                          <a:effectLst/>
                          <a:latin typeface="Tw Cen MT" panose="020B0602020104020603" pitchFamily="34" charset="0"/>
                        </a:rPr>
                        <a:t>for Public Service Innovation </a:t>
                      </a:r>
                    </a:p>
                  </a:txBody>
                  <a:tcPr marL="0" marR="0" marT="0" marB="0" anchor="b">
                    <a:solidFill>
                      <a:schemeClr val="bg2"/>
                    </a:solidFill>
                  </a:tcPr>
                </a:tc>
                <a:tc>
                  <a:txBody>
                    <a:bodyPr/>
                    <a:lstStyle/>
                    <a:p>
                      <a:pPr algn="r" rtl="0" fontAlgn="ctr"/>
                      <a:r>
                        <a:rPr lang="en-ZA" sz="1200" b="0" i="0" u="none" strike="noStrike" dirty="0">
                          <a:solidFill>
                            <a:srgbClr val="000000"/>
                          </a:solidFill>
                          <a:effectLst/>
                          <a:latin typeface="Tw Cen MT" panose="020B0602020104020603" pitchFamily="34" charset="0"/>
                        </a:rPr>
                        <a:t>         32 094 </a:t>
                      </a:r>
                    </a:p>
                  </a:txBody>
                  <a:tcPr marL="7144" marR="7144" marT="7144" marB="0" anchor="b">
                    <a:solidFill>
                      <a:schemeClr val="accent1">
                        <a:lumMod val="20000"/>
                        <a:lumOff val="80000"/>
                      </a:schemeClr>
                    </a:solidFill>
                  </a:tcPr>
                </a:tc>
                <a:tc>
                  <a:txBody>
                    <a:bodyPr/>
                    <a:lstStyle/>
                    <a:p>
                      <a:pPr algn="r" rtl="0" fontAlgn="ctr"/>
                      <a:r>
                        <a:rPr lang="en-ZA" sz="1200" b="0" i="0" u="none" strike="noStrike">
                          <a:solidFill>
                            <a:srgbClr val="000000"/>
                          </a:solidFill>
                          <a:effectLst/>
                          <a:latin typeface="Tw Cen MT" panose="020B0602020104020603" pitchFamily="34" charset="0"/>
                        </a:rPr>
                        <a:t>         16 061 </a:t>
                      </a:r>
                    </a:p>
                  </a:txBody>
                  <a:tcPr marL="7144" marR="7144" marT="7144" marB="0" anchor="b">
                    <a:solidFill>
                      <a:schemeClr val="accent1">
                        <a:lumMod val="20000"/>
                        <a:lumOff val="80000"/>
                      </a:schemeClr>
                    </a:solidFill>
                  </a:tcPr>
                </a:tc>
                <a:tc>
                  <a:txBody>
                    <a:bodyPr/>
                    <a:lstStyle/>
                    <a:p>
                      <a:pPr algn="r" rtl="0" fontAlgn="ctr"/>
                      <a:r>
                        <a:rPr lang="en-ZA" sz="1200" b="0" i="0" u="none" strike="noStrike" dirty="0">
                          <a:solidFill>
                            <a:srgbClr val="000000"/>
                          </a:solidFill>
                          <a:effectLst/>
                          <a:latin typeface="Tw Cen MT" panose="020B0602020104020603" pitchFamily="34" charset="0"/>
                        </a:rPr>
                        <a:t>         16 033 </a:t>
                      </a:r>
                    </a:p>
                  </a:txBody>
                  <a:tcPr marL="7144" marR="7144" marT="7144" marB="0" anchor="b">
                    <a:solidFill>
                      <a:schemeClr val="accent1">
                        <a:lumMod val="20000"/>
                        <a:lumOff val="80000"/>
                      </a:schemeClr>
                    </a:solidFill>
                  </a:tcPr>
                </a:tc>
                <a:tc>
                  <a:txBody>
                    <a:bodyPr/>
                    <a:lstStyle/>
                    <a:p>
                      <a:pPr algn="r" rtl="0" fontAlgn="ctr"/>
                      <a:r>
                        <a:rPr lang="en-ZA" sz="1200" b="0" i="0" u="none" strike="noStrike" dirty="0" smtClean="0">
                          <a:solidFill>
                            <a:srgbClr val="000000"/>
                          </a:solidFill>
                          <a:effectLst/>
                          <a:latin typeface="Tw Cen MT" panose="020B0602020104020603" pitchFamily="34" charset="0"/>
                        </a:rPr>
                        <a:t>50.04</a:t>
                      </a:r>
                      <a:endParaRPr lang="en-ZA" sz="1200" b="0" i="0" u="none" strike="noStrike" dirty="0">
                        <a:solidFill>
                          <a:srgbClr val="000000"/>
                        </a:solidFill>
                        <a:effectLst/>
                        <a:latin typeface="Tw Cen MT" panose="020B0602020104020603" pitchFamily="34" charset="0"/>
                      </a:endParaRPr>
                    </a:p>
                  </a:txBody>
                  <a:tcPr marL="7144" marR="7144" marT="7144" marB="0" anchor="b">
                    <a:solidFill>
                      <a:schemeClr val="accent1">
                        <a:lumMod val="20000"/>
                        <a:lumOff val="80000"/>
                      </a:schemeClr>
                    </a:solidFill>
                  </a:tcPr>
                </a:tc>
                <a:tc>
                  <a:txBody>
                    <a:bodyPr/>
                    <a:lstStyle/>
                    <a:p>
                      <a:pPr algn="r">
                        <a:spcAft>
                          <a:spcPts val="0"/>
                        </a:spcAft>
                      </a:pPr>
                      <a:r>
                        <a:rPr lang="en-ZA" sz="12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a:t>
                      </a:r>
                      <a:r>
                        <a:rPr lang="en-ZA" sz="1200" dirty="0" smtClean="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a:t>
                      </a:r>
                      <a:r>
                        <a:rPr lang="en-ZA" sz="12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32 094 </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2"/>
                    </a:solidFill>
                  </a:tcPr>
                </a:tc>
                <a:tc>
                  <a:txBody>
                    <a:bodyPr/>
                    <a:lstStyle/>
                    <a:p>
                      <a:pPr algn="r">
                        <a:spcAft>
                          <a:spcPts val="0"/>
                        </a:spcAft>
                      </a:pPr>
                      <a:r>
                        <a:rPr lang="en-ZA" sz="12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24 882 </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2"/>
                    </a:solidFill>
                  </a:tcPr>
                </a:tc>
                <a:tc>
                  <a:txBody>
                    <a:bodyPr/>
                    <a:lstStyle/>
                    <a:p>
                      <a:pPr algn="r">
                        <a:spcAft>
                          <a:spcPts val="0"/>
                        </a:spcAft>
                      </a:pPr>
                      <a:r>
                        <a:rPr lang="en-ZA" sz="12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7 212 </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2"/>
                    </a:solidFill>
                  </a:tcPr>
                </a:tc>
                <a:tc>
                  <a:txBody>
                    <a:bodyPr/>
                    <a:lstStyle/>
                    <a:p>
                      <a:pPr algn="r">
                        <a:spcAft>
                          <a:spcPts val="0"/>
                        </a:spcAft>
                      </a:pPr>
                      <a:r>
                        <a:rPr lang="en-ZA" sz="1200" dirty="0" smtClean="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77.53</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2"/>
                    </a:solidFill>
                  </a:tcPr>
                </a:tc>
              </a:tr>
              <a:tr h="432048">
                <a:tc>
                  <a:txBody>
                    <a:bodyPr/>
                    <a:lstStyle/>
                    <a:p>
                      <a:pPr algn="l" fontAlgn="b"/>
                      <a:r>
                        <a:rPr lang="en-ZA" sz="1200" b="0" i="0" u="none" strike="noStrike" dirty="0">
                          <a:solidFill>
                            <a:srgbClr val="000000"/>
                          </a:solidFill>
                          <a:effectLst/>
                          <a:latin typeface="Tw Cen MT" panose="020B0602020104020603" pitchFamily="34" charset="0"/>
                        </a:rPr>
                        <a:t> National School of </a:t>
                      </a:r>
                      <a:r>
                        <a:rPr lang="en-ZA" sz="1200" b="0" i="0" u="none" strike="noStrike" dirty="0" smtClean="0">
                          <a:solidFill>
                            <a:srgbClr val="000000"/>
                          </a:solidFill>
                          <a:effectLst/>
                          <a:latin typeface="Tw Cen MT" panose="020B0602020104020603" pitchFamily="34" charset="0"/>
                        </a:rPr>
                        <a:t>Government</a:t>
                      </a:r>
                    </a:p>
                    <a:p>
                      <a:pPr algn="l" fontAlgn="b"/>
                      <a:endParaRPr lang="en-ZA" sz="1200" b="0" i="0" u="none" strike="noStrike" dirty="0" smtClean="0">
                        <a:solidFill>
                          <a:srgbClr val="000000"/>
                        </a:solidFill>
                        <a:effectLst/>
                        <a:latin typeface="Tw Cen MT" panose="020B0602020104020603" pitchFamily="34" charset="0"/>
                      </a:endParaRPr>
                    </a:p>
                    <a:p>
                      <a:pPr algn="l" fontAlgn="b"/>
                      <a:r>
                        <a:rPr lang="en-ZA" sz="1200" b="0" i="0" u="none" strike="noStrike" dirty="0" smtClean="0">
                          <a:solidFill>
                            <a:srgbClr val="000000"/>
                          </a:solidFill>
                          <a:effectLst/>
                          <a:latin typeface="Tw Cen MT" panose="020B0602020104020603" pitchFamily="34" charset="0"/>
                        </a:rPr>
                        <a:t> </a:t>
                      </a:r>
                      <a:endParaRPr lang="en-ZA" sz="1200" b="0" i="0" u="none" strike="noStrike" dirty="0">
                        <a:solidFill>
                          <a:srgbClr val="000000"/>
                        </a:solidFill>
                        <a:effectLst/>
                        <a:latin typeface="Tw Cen MT" panose="020B0602020104020603" pitchFamily="34" charset="0"/>
                      </a:endParaRPr>
                    </a:p>
                  </a:txBody>
                  <a:tcPr marL="0" marR="0" marT="0" marB="0" anchor="b">
                    <a:solidFill>
                      <a:schemeClr val="bg2"/>
                    </a:solidFill>
                  </a:tcPr>
                </a:tc>
                <a:tc>
                  <a:txBody>
                    <a:bodyPr/>
                    <a:lstStyle/>
                    <a:p>
                      <a:pPr algn="r" rtl="0" fontAlgn="ctr"/>
                      <a:r>
                        <a:rPr lang="en-ZA" sz="1200" b="0" i="0" u="none" strike="noStrike" dirty="0">
                          <a:solidFill>
                            <a:srgbClr val="000000"/>
                          </a:solidFill>
                          <a:effectLst/>
                          <a:latin typeface="Tw Cen MT" panose="020B0602020104020603" pitchFamily="34" charset="0"/>
                        </a:rPr>
                        <a:t>         71 067 </a:t>
                      </a:r>
                    </a:p>
                  </a:txBody>
                  <a:tcPr marL="7144" marR="7144" marT="7144" marB="0" anchor="b">
                    <a:solidFill>
                      <a:schemeClr val="accent1">
                        <a:lumMod val="20000"/>
                        <a:lumOff val="80000"/>
                      </a:schemeClr>
                    </a:solidFill>
                  </a:tcPr>
                </a:tc>
                <a:tc>
                  <a:txBody>
                    <a:bodyPr/>
                    <a:lstStyle/>
                    <a:p>
                      <a:pPr algn="r" rtl="0" fontAlgn="ctr"/>
                      <a:r>
                        <a:rPr lang="en-ZA" sz="1200" b="0" i="0" u="none" strike="noStrike">
                          <a:solidFill>
                            <a:srgbClr val="000000"/>
                          </a:solidFill>
                          <a:effectLst/>
                          <a:latin typeface="Tw Cen MT" panose="020B0602020104020603" pitchFamily="34" charset="0"/>
                        </a:rPr>
                        <a:t>         26 394 </a:t>
                      </a:r>
                    </a:p>
                  </a:txBody>
                  <a:tcPr marL="7144" marR="7144" marT="7144" marB="0" anchor="b">
                    <a:solidFill>
                      <a:schemeClr val="accent1">
                        <a:lumMod val="20000"/>
                        <a:lumOff val="80000"/>
                      </a:schemeClr>
                    </a:solidFill>
                  </a:tcPr>
                </a:tc>
                <a:tc>
                  <a:txBody>
                    <a:bodyPr/>
                    <a:lstStyle/>
                    <a:p>
                      <a:pPr algn="r" rtl="0" fontAlgn="ctr"/>
                      <a:r>
                        <a:rPr lang="en-ZA" sz="1200" b="0" i="0" u="none" strike="noStrike">
                          <a:solidFill>
                            <a:srgbClr val="000000"/>
                          </a:solidFill>
                          <a:effectLst/>
                          <a:latin typeface="Tw Cen MT" panose="020B0602020104020603" pitchFamily="34" charset="0"/>
                        </a:rPr>
                        <a:t>         44 673 </a:t>
                      </a:r>
                    </a:p>
                  </a:txBody>
                  <a:tcPr marL="7144" marR="7144" marT="7144" marB="0" anchor="b">
                    <a:solidFill>
                      <a:schemeClr val="accent1">
                        <a:lumMod val="20000"/>
                        <a:lumOff val="80000"/>
                      </a:schemeClr>
                    </a:solidFill>
                  </a:tcPr>
                </a:tc>
                <a:tc>
                  <a:txBody>
                    <a:bodyPr/>
                    <a:lstStyle/>
                    <a:p>
                      <a:pPr algn="r" rtl="0" fontAlgn="ctr"/>
                      <a:r>
                        <a:rPr lang="en-ZA" sz="1200" b="0" i="0" u="none" strike="noStrike" dirty="0" smtClean="0">
                          <a:solidFill>
                            <a:srgbClr val="000000"/>
                          </a:solidFill>
                          <a:effectLst/>
                          <a:latin typeface="Tw Cen MT" panose="020B0602020104020603" pitchFamily="34" charset="0"/>
                        </a:rPr>
                        <a:t>37.14</a:t>
                      </a:r>
                      <a:endParaRPr lang="en-ZA" sz="1200" b="0" i="0" u="none" strike="noStrike" dirty="0">
                        <a:solidFill>
                          <a:srgbClr val="000000"/>
                        </a:solidFill>
                        <a:effectLst/>
                        <a:latin typeface="Tw Cen MT" panose="020B0602020104020603" pitchFamily="34" charset="0"/>
                      </a:endParaRPr>
                    </a:p>
                  </a:txBody>
                  <a:tcPr marL="7144" marR="7144" marT="7144" marB="0" anchor="b">
                    <a:solidFill>
                      <a:schemeClr val="accent1">
                        <a:lumMod val="20000"/>
                        <a:lumOff val="80000"/>
                      </a:schemeClr>
                    </a:solidFill>
                  </a:tcPr>
                </a:tc>
                <a:tc>
                  <a:txBody>
                    <a:bodyPr/>
                    <a:lstStyle/>
                    <a:p>
                      <a:pPr algn="r">
                        <a:spcAft>
                          <a:spcPts val="0"/>
                        </a:spcAft>
                      </a:pPr>
                      <a:r>
                        <a:rPr lang="en-ZA" sz="12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a:t>
                      </a:r>
                      <a:r>
                        <a:rPr lang="en-ZA" sz="1200" dirty="0" smtClean="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a:t>
                      </a:r>
                      <a:r>
                        <a:rPr lang="en-ZA" sz="12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71 067 </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2"/>
                    </a:solidFill>
                  </a:tcPr>
                </a:tc>
                <a:tc>
                  <a:txBody>
                    <a:bodyPr/>
                    <a:lstStyle/>
                    <a:p>
                      <a:pPr algn="r">
                        <a:spcAft>
                          <a:spcPts val="0"/>
                        </a:spcAft>
                      </a:pPr>
                      <a:r>
                        <a:rPr lang="en-ZA" sz="12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40 720 </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2"/>
                    </a:solidFill>
                  </a:tcPr>
                </a:tc>
                <a:tc>
                  <a:txBody>
                    <a:bodyPr/>
                    <a:lstStyle/>
                    <a:p>
                      <a:pPr algn="r">
                        <a:spcAft>
                          <a:spcPts val="0"/>
                        </a:spcAft>
                      </a:pPr>
                      <a:r>
                        <a:rPr lang="en-ZA" sz="12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30 347 </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2"/>
                    </a:solidFill>
                  </a:tcPr>
                </a:tc>
                <a:tc>
                  <a:txBody>
                    <a:bodyPr/>
                    <a:lstStyle/>
                    <a:p>
                      <a:pPr algn="r">
                        <a:spcAft>
                          <a:spcPts val="0"/>
                        </a:spcAft>
                      </a:pPr>
                      <a:r>
                        <a:rPr lang="en-ZA" sz="1200" dirty="0" smtClean="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57.30</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2"/>
                    </a:solidFill>
                  </a:tcPr>
                </a:tc>
              </a:tr>
              <a:tr h="609181">
                <a:tc>
                  <a:txBody>
                    <a:bodyPr/>
                    <a:lstStyle/>
                    <a:p>
                      <a:pPr algn="l" fontAlgn="b"/>
                      <a:r>
                        <a:rPr lang="en-ZA" sz="1200" b="0" i="0" u="none" strike="noStrike" dirty="0">
                          <a:solidFill>
                            <a:srgbClr val="000000"/>
                          </a:solidFill>
                          <a:effectLst/>
                          <a:latin typeface="Tw Cen MT" panose="020B0602020104020603" pitchFamily="34" charset="0"/>
                        </a:rPr>
                        <a:t> </a:t>
                      </a:r>
                      <a:r>
                        <a:rPr lang="en-ZA" sz="1200" b="0" i="0" u="none" strike="noStrike" dirty="0" smtClean="0">
                          <a:solidFill>
                            <a:srgbClr val="000000"/>
                          </a:solidFill>
                          <a:effectLst/>
                          <a:latin typeface="Tw Cen MT" panose="020B0602020104020603" pitchFamily="34" charset="0"/>
                        </a:rPr>
                        <a:t>Public </a:t>
                      </a:r>
                      <a:r>
                        <a:rPr lang="en-ZA" sz="1200" b="0" i="0" u="none" strike="noStrike" dirty="0">
                          <a:solidFill>
                            <a:srgbClr val="000000"/>
                          </a:solidFill>
                          <a:effectLst/>
                          <a:latin typeface="Tw Cen MT" panose="020B0602020104020603" pitchFamily="34" charset="0"/>
                        </a:rPr>
                        <a:t>Service Commission  </a:t>
                      </a:r>
                      <a:endParaRPr lang="en-ZA" sz="1200" b="0" i="0" u="none" strike="noStrike" dirty="0" smtClean="0">
                        <a:solidFill>
                          <a:srgbClr val="000000"/>
                        </a:solidFill>
                        <a:effectLst/>
                        <a:latin typeface="Tw Cen MT" panose="020B0602020104020603" pitchFamily="34" charset="0"/>
                      </a:endParaRPr>
                    </a:p>
                    <a:p>
                      <a:pPr algn="l" fontAlgn="b"/>
                      <a:endParaRPr lang="en-ZA" sz="1200" b="0" i="0" u="none" strike="noStrike" dirty="0" smtClean="0">
                        <a:solidFill>
                          <a:srgbClr val="000000"/>
                        </a:solidFill>
                        <a:effectLst/>
                        <a:latin typeface="Tw Cen MT" panose="020B0602020104020603" pitchFamily="34" charset="0"/>
                      </a:endParaRPr>
                    </a:p>
                    <a:p>
                      <a:pPr algn="l" fontAlgn="b"/>
                      <a:endParaRPr lang="en-ZA" sz="1200" b="0" i="0" u="none" strike="noStrike" dirty="0">
                        <a:solidFill>
                          <a:srgbClr val="000000"/>
                        </a:solidFill>
                        <a:effectLst/>
                        <a:latin typeface="Tw Cen MT" panose="020B0602020104020603" pitchFamily="34" charset="0"/>
                      </a:endParaRPr>
                    </a:p>
                  </a:txBody>
                  <a:tcPr marL="0" marR="0" marT="0" marB="0" anchor="b">
                    <a:solidFill>
                      <a:schemeClr val="bg2"/>
                    </a:solidFill>
                  </a:tcPr>
                </a:tc>
                <a:tc>
                  <a:txBody>
                    <a:bodyPr/>
                    <a:lstStyle/>
                    <a:p>
                      <a:pPr algn="r" rtl="0" fontAlgn="ctr"/>
                      <a:r>
                        <a:rPr lang="en-ZA" sz="1200" b="0" i="0" u="none" strike="noStrike" dirty="0">
                          <a:solidFill>
                            <a:srgbClr val="000000"/>
                          </a:solidFill>
                          <a:effectLst/>
                          <a:latin typeface="Tw Cen MT" panose="020B0602020104020603" pitchFamily="34" charset="0"/>
                        </a:rPr>
                        <a:t>       229 233 </a:t>
                      </a:r>
                    </a:p>
                  </a:txBody>
                  <a:tcPr marL="7144" marR="7144" marT="7144" marB="0" anchor="b">
                    <a:solidFill>
                      <a:schemeClr val="accent1">
                        <a:lumMod val="20000"/>
                        <a:lumOff val="80000"/>
                      </a:schemeClr>
                    </a:solidFill>
                  </a:tcPr>
                </a:tc>
                <a:tc>
                  <a:txBody>
                    <a:bodyPr/>
                    <a:lstStyle/>
                    <a:p>
                      <a:pPr algn="r" rtl="0" fontAlgn="ctr"/>
                      <a:r>
                        <a:rPr lang="en-ZA" sz="1200" b="0" i="0" u="none" strike="noStrike">
                          <a:solidFill>
                            <a:srgbClr val="000000"/>
                          </a:solidFill>
                          <a:effectLst/>
                          <a:latin typeface="Tw Cen MT" panose="020B0602020104020603" pitchFamily="34" charset="0"/>
                        </a:rPr>
                        <a:t>       123 060 </a:t>
                      </a:r>
                    </a:p>
                  </a:txBody>
                  <a:tcPr marL="7144" marR="7144" marT="7144" marB="0" anchor="b">
                    <a:solidFill>
                      <a:schemeClr val="accent1">
                        <a:lumMod val="20000"/>
                        <a:lumOff val="80000"/>
                      </a:schemeClr>
                    </a:solidFill>
                  </a:tcPr>
                </a:tc>
                <a:tc>
                  <a:txBody>
                    <a:bodyPr/>
                    <a:lstStyle/>
                    <a:p>
                      <a:pPr algn="r" rtl="0" fontAlgn="ctr"/>
                      <a:r>
                        <a:rPr lang="en-ZA" sz="1200" b="0" i="0" u="none" strike="noStrike">
                          <a:solidFill>
                            <a:srgbClr val="000000"/>
                          </a:solidFill>
                          <a:effectLst/>
                          <a:latin typeface="Tw Cen MT" panose="020B0602020104020603" pitchFamily="34" charset="0"/>
                        </a:rPr>
                        <a:t>       106 173 </a:t>
                      </a:r>
                    </a:p>
                  </a:txBody>
                  <a:tcPr marL="7144" marR="7144" marT="7144" marB="0" anchor="b">
                    <a:solidFill>
                      <a:schemeClr val="accent1">
                        <a:lumMod val="20000"/>
                        <a:lumOff val="80000"/>
                      </a:schemeClr>
                    </a:solidFill>
                  </a:tcPr>
                </a:tc>
                <a:tc>
                  <a:txBody>
                    <a:bodyPr/>
                    <a:lstStyle/>
                    <a:p>
                      <a:pPr algn="r" rtl="0" fontAlgn="ctr"/>
                      <a:r>
                        <a:rPr lang="en-ZA" sz="1200" b="0" i="0" u="none" strike="noStrike" dirty="0" smtClean="0">
                          <a:solidFill>
                            <a:srgbClr val="000000"/>
                          </a:solidFill>
                          <a:effectLst/>
                          <a:latin typeface="Tw Cen MT" panose="020B0602020104020603" pitchFamily="34" charset="0"/>
                        </a:rPr>
                        <a:t>53.68</a:t>
                      </a:r>
                      <a:endParaRPr lang="en-ZA" sz="1200" b="0" i="0" u="none" strike="noStrike" dirty="0">
                        <a:solidFill>
                          <a:srgbClr val="000000"/>
                        </a:solidFill>
                        <a:effectLst/>
                        <a:latin typeface="Tw Cen MT" panose="020B0602020104020603" pitchFamily="34" charset="0"/>
                      </a:endParaRPr>
                    </a:p>
                  </a:txBody>
                  <a:tcPr marL="7144" marR="7144" marT="7144" marB="0" anchor="b">
                    <a:solidFill>
                      <a:schemeClr val="accent1">
                        <a:lumMod val="20000"/>
                        <a:lumOff val="80000"/>
                      </a:schemeClr>
                    </a:solidFill>
                  </a:tcPr>
                </a:tc>
                <a:tc>
                  <a:txBody>
                    <a:bodyPr/>
                    <a:lstStyle/>
                    <a:p>
                      <a:pPr algn="r">
                        <a:spcAft>
                          <a:spcPts val="0"/>
                        </a:spcAft>
                      </a:pPr>
                      <a:r>
                        <a:rPr lang="en-ZA" sz="12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a:t>
                      </a:r>
                      <a:r>
                        <a:rPr lang="en-ZA" sz="1200" dirty="0" smtClean="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a:t>
                      </a:r>
                      <a:r>
                        <a:rPr lang="en-ZA" sz="12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229 233 </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2"/>
                    </a:solidFill>
                  </a:tcPr>
                </a:tc>
                <a:tc>
                  <a:txBody>
                    <a:bodyPr/>
                    <a:lstStyle/>
                    <a:p>
                      <a:pPr algn="r">
                        <a:spcAft>
                          <a:spcPts val="0"/>
                        </a:spcAft>
                      </a:pPr>
                      <a:r>
                        <a:rPr lang="en-ZA" sz="12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180 672 </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2"/>
                    </a:solidFill>
                  </a:tcPr>
                </a:tc>
                <a:tc>
                  <a:txBody>
                    <a:bodyPr/>
                    <a:lstStyle/>
                    <a:p>
                      <a:pPr algn="r">
                        <a:spcAft>
                          <a:spcPts val="0"/>
                        </a:spcAft>
                      </a:pPr>
                      <a:r>
                        <a:rPr lang="en-ZA" sz="12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48 561 </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2"/>
                    </a:solidFill>
                  </a:tcPr>
                </a:tc>
                <a:tc>
                  <a:txBody>
                    <a:bodyPr/>
                    <a:lstStyle/>
                    <a:p>
                      <a:pPr algn="r">
                        <a:spcAft>
                          <a:spcPts val="0"/>
                        </a:spcAft>
                      </a:pPr>
                      <a:r>
                        <a:rPr lang="en-ZA" sz="1200" dirty="0" smtClean="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78.82</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2"/>
                    </a:solidFill>
                  </a:tcPr>
                </a:tc>
              </a:tr>
              <a:tr h="337160">
                <a:tc>
                  <a:txBody>
                    <a:bodyPr/>
                    <a:lstStyle/>
                    <a:p>
                      <a:pPr>
                        <a:spcAft>
                          <a:spcPts val="0"/>
                        </a:spcAft>
                      </a:pPr>
                      <a:endParaRPr lang="en-ZA" sz="1200" b="1" dirty="0" smtClean="0">
                        <a:solidFill>
                          <a:schemeClr val="tx1"/>
                        </a:solidFill>
                        <a:effectLst/>
                        <a:latin typeface="Tw Cen MT" panose="020B0602020104020603" pitchFamily="34" charset="0"/>
                      </a:endParaRPr>
                    </a:p>
                    <a:p>
                      <a:pPr>
                        <a:spcAft>
                          <a:spcPts val="0"/>
                        </a:spcAft>
                      </a:pPr>
                      <a:r>
                        <a:rPr lang="en-ZA" sz="1200" b="1" dirty="0" smtClean="0">
                          <a:solidFill>
                            <a:schemeClr val="tx1"/>
                          </a:solidFill>
                          <a:effectLst/>
                          <a:latin typeface="Tw Cen MT" panose="020B0602020104020603" pitchFamily="34" charset="0"/>
                        </a:rPr>
                        <a:t>TOTAL ENTITIES</a:t>
                      </a:r>
                    </a:p>
                    <a:p>
                      <a:pPr>
                        <a:spcAft>
                          <a:spcPts val="0"/>
                        </a:spcAft>
                      </a:pPr>
                      <a:endParaRPr lang="en-ZA" sz="1200" b="1" dirty="0">
                        <a:solidFill>
                          <a:schemeClr val="tx1"/>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4">
                        <a:lumMod val="40000"/>
                        <a:lumOff val="60000"/>
                      </a:schemeClr>
                    </a:solidFill>
                  </a:tcPr>
                </a:tc>
                <a:tc>
                  <a:txBody>
                    <a:bodyPr/>
                    <a:lstStyle/>
                    <a:p>
                      <a:pPr algn="r" rtl="0" fontAlgn="ctr"/>
                      <a:r>
                        <a:rPr lang="en-ZA" sz="1200" b="1" i="0" u="none" strike="noStrike" dirty="0">
                          <a:solidFill>
                            <a:srgbClr val="000000"/>
                          </a:solidFill>
                          <a:effectLst/>
                          <a:latin typeface="Tw Cen MT" panose="020B0602020104020603" pitchFamily="34" charset="0"/>
                        </a:rPr>
                        <a:t>       332 394 </a:t>
                      </a:r>
                    </a:p>
                  </a:txBody>
                  <a:tcPr marL="7144" marR="7144" marT="7144" marB="0" anchor="b">
                    <a:solidFill>
                      <a:schemeClr val="accent4">
                        <a:lumMod val="40000"/>
                        <a:lumOff val="60000"/>
                      </a:schemeClr>
                    </a:solidFill>
                  </a:tcPr>
                </a:tc>
                <a:tc>
                  <a:txBody>
                    <a:bodyPr/>
                    <a:lstStyle/>
                    <a:p>
                      <a:pPr algn="r" rtl="0" fontAlgn="ctr"/>
                      <a:r>
                        <a:rPr lang="en-ZA" sz="1200" b="1" i="0" u="none" strike="noStrike" dirty="0">
                          <a:solidFill>
                            <a:srgbClr val="000000"/>
                          </a:solidFill>
                          <a:effectLst/>
                          <a:latin typeface="Tw Cen MT" panose="020B0602020104020603" pitchFamily="34" charset="0"/>
                        </a:rPr>
                        <a:t>       165 515 </a:t>
                      </a:r>
                    </a:p>
                  </a:txBody>
                  <a:tcPr marL="7144" marR="7144" marT="7144" marB="0" anchor="b">
                    <a:solidFill>
                      <a:schemeClr val="accent4">
                        <a:lumMod val="40000"/>
                        <a:lumOff val="60000"/>
                      </a:schemeClr>
                    </a:solidFill>
                  </a:tcPr>
                </a:tc>
                <a:tc>
                  <a:txBody>
                    <a:bodyPr/>
                    <a:lstStyle/>
                    <a:p>
                      <a:pPr algn="r" rtl="0" fontAlgn="ctr"/>
                      <a:r>
                        <a:rPr lang="en-ZA" sz="1200" b="1" i="0" u="none" strike="noStrike" dirty="0">
                          <a:solidFill>
                            <a:srgbClr val="000000"/>
                          </a:solidFill>
                          <a:effectLst/>
                          <a:latin typeface="Tw Cen MT" panose="020B0602020104020603" pitchFamily="34" charset="0"/>
                        </a:rPr>
                        <a:t>       166 879 </a:t>
                      </a:r>
                    </a:p>
                  </a:txBody>
                  <a:tcPr marL="7144" marR="7144" marT="7144" marB="0" anchor="b">
                    <a:solidFill>
                      <a:schemeClr val="accent4">
                        <a:lumMod val="40000"/>
                        <a:lumOff val="60000"/>
                      </a:schemeClr>
                    </a:solidFill>
                  </a:tcPr>
                </a:tc>
                <a:tc>
                  <a:txBody>
                    <a:bodyPr/>
                    <a:lstStyle/>
                    <a:p>
                      <a:pPr algn="r" rtl="0" fontAlgn="ctr"/>
                      <a:r>
                        <a:rPr lang="en-ZA" sz="1200" b="1" i="0" u="none" strike="noStrike" dirty="0" smtClean="0">
                          <a:solidFill>
                            <a:srgbClr val="000000"/>
                          </a:solidFill>
                          <a:effectLst/>
                          <a:latin typeface="Tw Cen MT" panose="020B0602020104020603" pitchFamily="34" charset="0"/>
                        </a:rPr>
                        <a:t>49.79</a:t>
                      </a:r>
                      <a:endParaRPr lang="en-ZA" sz="1200" b="1" i="0" u="none" strike="noStrike" dirty="0">
                        <a:solidFill>
                          <a:srgbClr val="000000"/>
                        </a:solidFill>
                        <a:effectLst/>
                        <a:latin typeface="Tw Cen MT" panose="020B0602020104020603" pitchFamily="34" charset="0"/>
                      </a:endParaRPr>
                    </a:p>
                  </a:txBody>
                  <a:tcPr marL="7144" marR="7144" marT="7144" marB="0" anchor="b">
                    <a:solidFill>
                      <a:schemeClr val="accent4">
                        <a:lumMod val="40000"/>
                        <a:lumOff val="60000"/>
                      </a:schemeClr>
                    </a:solidFill>
                  </a:tcPr>
                </a:tc>
                <a:tc>
                  <a:txBody>
                    <a:bodyPr/>
                    <a:lstStyle/>
                    <a:p>
                      <a:pPr algn="r">
                        <a:spcAft>
                          <a:spcPts val="0"/>
                        </a:spcAft>
                      </a:pPr>
                      <a:r>
                        <a:rPr lang="en-ZA" sz="1200" b="1"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a:t>
                      </a:r>
                      <a:r>
                        <a:rPr lang="en-ZA" sz="1200" b="1" dirty="0" smtClean="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a:t>
                      </a:r>
                      <a:r>
                        <a:rPr lang="en-ZA" sz="1200" b="1"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332 394 </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4">
                        <a:lumMod val="40000"/>
                        <a:lumOff val="60000"/>
                      </a:schemeClr>
                    </a:solidFill>
                  </a:tcPr>
                </a:tc>
                <a:tc>
                  <a:txBody>
                    <a:bodyPr/>
                    <a:lstStyle/>
                    <a:p>
                      <a:pPr algn="r">
                        <a:spcAft>
                          <a:spcPts val="0"/>
                        </a:spcAft>
                      </a:pPr>
                      <a:r>
                        <a:rPr lang="en-ZA" sz="1200" b="1"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246 274 </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4">
                        <a:lumMod val="40000"/>
                        <a:lumOff val="60000"/>
                      </a:schemeClr>
                    </a:solidFill>
                  </a:tcPr>
                </a:tc>
                <a:tc>
                  <a:txBody>
                    <a:bodyPr/>
                    <a:lstStyle/>
                    <a:p>
                      <a:pPr algn="r">
                        <a:spcAft>
                          <a:spcPts val="0"/>
                        </a:spcAft>
                      </a:pPr>
                      <a:r>
                        <a:rPr lang="en-ZA" sz="1200" b="1"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86 120 </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4">
                        <a:lumMod val="40000"/>
                        <a:lumOff val="60000"/>
                      </a:schemeClr>
                    </a:solidFill>
                  </a:tcPr>
                </a:tc>
                <a:tc>
                  <a:txBody>
                    <a:bodyPr/>
                    <a:lstStyle/>
                    <a:p>
                      <a:pPr algn="r">
                        <a:spcAft>
                          <a:spcPts val="0"/>
                        </a:spcAft>
                      </a:pPr>
                      <a:r>
                        <a:rPr lang="en-ZA" sz="1200" b="1" dirty="0" smtClean="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74.09</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4">
                        <a:lumMod val="40000"/>
                        <a:lumOff val="60000"/>
                      </a:schemeClr>
                    </a:solidFill>
                  </a:tcPr>
                </a:tc>
              </a:tr>
              <a:tr h="609181">
                <a:tc>
                  <a:txBody>
                    <a:bodyPr/>
                    <a:lstStyle/>
                    <a:p>
                      <a:pPr>
                        <a:spcAft>
                          <a:spcPts val="0"/>
                        </a:spcAft>
                      </a:pPr>
                      <a:r>
                        <a:rPr lang="en-ZA" sz="1200" b="1" dirty="0" smtClean="0">
                          <a:solidFill>
                            <a:schemeClr val="tx1"/>
                          </a:solidFill>
                          <a:effectLst/>
                          <a:latin typeface="Tw Cen MT" panose="020B0602020104020603" pitchFamily="34" charset="0"/>
                          <a:ea typeface="+mn-ea"/>
                          <a:cs typeface="+mn-cs"/>
                        </a:rPr>
                        <a:t>GRAND</a:t>
                      </a:r>
                      <a:r>
                        <a:rPr lang="en-ZA" sz="1200" b="1" baseline="0" dirty="0" smtClean="0">
                          <a:solidFill>
                            <a:schemeClr val="tx1"/>
                          </a:solidFill>
                          <a:effectLst/>
                          <a:latin typeface="Tw Cen MT" panose="020B0602020104020603" pitchFamily="34" charset="0"/>
                          <a:ea typeface="+mn-ea"/>
                          <a:cs typeface="+mn-cs"/>
                        </a:rPr>
                        <a:t> TOTAL</a:t>
                      </a:r>
                      <a:endParaRPr lang="en-ZA" sz="1200" b="1" dirty="0">
                        <a:solidFill>
                          <a:schemeClr val="tx1"/>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bg2"/>
                    </a:solidFill>
                  </a:tcPr>
                </a:tc>
                <a:tc>
                  <a:txBody>
                    <a:bodyPr/>
                    <a:lstStyle/>
                    <a:p>
                      <a:pPr algn="r" rtl="0" fontAlgn="ctr"/>
                      <a:r>
                        <a:rPr lang="en-ZA" sz="1200" b="1" i="0" u="none" strike="noStrike" dirty="0">
                          <a:solidFill>
                            <a:srgbClr val="000000"/>
                          </a:solidFill>
                          <a:effectLst/>
                          <a:latin typeface="Tw Cen MT" panose="020B0602020104020603" pitchFamily="34" charset="0"/>
                        </a:rPr>
                        <a:t>       779 846 </a:t>
                      </a:r>
                    </a:p>
                  </a:txBody>
                  <a:tcPr marL="7144" marR="7144" marT="7144" marB="0" anchor="b">
                    <a:solidFill>
                      <a:schemeClr val="bg2"/>
                    </a:solidFill>
                  </a:tcPr>
                </a:tc>
                <a:tc>
                  <a:txBody>
                    <a:bodyPr/>
                    <a:lstStyle/>
                    <a:p>
                      <a:pPr algn="r" rtl="0" fontAlgn="ctr"/>
                      <a:r>
                        <a:rPr lang="en-ZA" sz="1200" b="1" i="0" u="none" strike="noStrike" dirty="0">
                          <a:solidFill>
                            <a:srgbClr val="000000"/>
                          </a:solidFill>
                          <a:effectLst/>
                          <a:latin typeface="Tw Cen MT" panose="020B0602020104020603" pitchFamily="34" charset="0"/>
                        </a:rPr>
                        <a:t>       395 332 </a:t>
                      </a:r>
                    </a:p>
                  </a:txBody>
                  <a:tcPr marL="7144" marR="7144" marT="7144" marB="0" anchor="b">
                    <a:solidFill>
                      <a:schemeClr val="bg2"/>
                    </a:solidFill>
                  </a:tcPr>
                </a:tc>
                <a:tc>
                  <a:txBody>
                    <a:bodyPr/>
                    <a:lstStyle/>
                    <a:p>
                      <a:pPr algn="r" rtl="0" fontAlgn="ctr"/>
                      <a:r>
                        <a:rPr lang="en-ZA" sz="1200" b="1" i="0" u="none" strike="noStrike" dirty="0">
                          <a:solidFill>
                            <a:srgbClr val="000000"/>
                          </a:solidFill>
                          <a:effectLst/>
                          <a:latin typeface="Tw Cen MT" panose="020B0602020104020603" pitchFamily="34" charset="0"/>
                        </a:rPr>
                        <a:t>       384 514 </a:t>
                      </a:r>
                    </a:p>
                  </a:txBody>
                  <a:tcPr marL="7144" marR="7144" marT="7144" marB="0" anchor="b">
                    <a:solidFill>
                      <a:schemeClr val="bg2"/>
                    </a:solidFill>
                  </a:tcPr>
                </a:tc>
                <a:tc>
                  <a:txBody>
                    <a:bodyPr/>
                    <a:lstStyle/>
                    <a:p>
                      <a:pPr algn="r" rtl="0" fontAlgn="ctr"/>
                      <a:r>
                        <a:rPr lang="en-ZA" sz="1200" b="1" i="0" u="none" strike="noStrike" dirty="0" smtClean="0">
                          <a:solidFill>
                            <a:srgbClr val="000000"/>
                          </a:solidFill>
                          <a:effectLst/>
                          <a:latin typeface="Tw Cen MT" panose="020B0602020104020603" pitchFamily="34" charset="0"/>
                        </a:rPr>
                        <a:t>50.69</a:t>
                      </a:r>
                      <a:endParaRPr lang="en-ZA" sz="1200" b="1" i="0" u="none" strike="noStrike" dirty="0">
                        <a:solidFill>
                          <a:srgbClr val="000000"/>
                        </a:solidFill>
                        <a:effectLst/>
                        <a:latin typeface="Tw Cen MT" panose="020B0602020104020603" pitchFamily="34" charset="0"/>
                      </a:endParaRPr>
                    </a:p>
                  </a:txBody>
                  <a:tcPr marL="7144" marR="7144" marT="7144" marB="0" anchor="b">
                    <a:solidFill>
                      <a:schemeClr val="bg2"/>
                    </a:solidFill>
                  </a:tcPr>
                </a:tc>
                <a:tc>
                  <a:txBody>
                    <a:bodyPr/>
                    <a:lstStyle/>
                    <a:p>
                      <a:pPr algn="r">
                        <a:spcAft>
                          <a:spcPts val="0"/>
                        </a:spcAft>
                      </a:pPr>
                      <a:r>
                        <a:rPr lang="en-ZA" sz="1200" b="1"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779 846 </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bg2"/>
                    </a:solidFill>
                  </a:tcPr>
                </a:tc>
                <a:tc>
                  <a:txBody>
                    <a:bodyPr/>
                    <a:lstStyle/>
                    <a:p>
                      <a:pPr algn="r">
                        <a:spcAft>
                          <a:spcPts val="0"/>
                        </a:spcAft>
                      </a:pPr>
                      <a:r>
                        <a:rPr lang="en-ZA" sz="1200" b="1"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582 929 </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bg2"/>
                    </a:solidFill>
                  </a:tcPr>
                </a:tc>
                <a:tc>
                  <a:txBody>
                    <a:bodyPr/>
                    <a:lstStyle/>
                    <a:p>
                      <a:pPr algn="r">
                        <a:spcAft>
                          <a:spcPts val="0"/>
                        </a:spcAft>
                      </a:pPr>
                      <a:r>
                        <a:rPr lang="en-ZA" sz="1200" b="1"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196 918 </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bg2"/>
                    </a:solidFill>
                  </a:tcPr>
                </a:tc>
                <a:tc>
                  <a:txBody>
                    <a:bodyPr/>
                    <a:lstStyle/>
                    <a:p>
                      <a:pPr algn="r">
                        <a:spcAft>
                          <a:spcPts val="0"/>
                        </a:spcAft>
                      </a:pPr>
                      <a:r>
                        <a:rPr lang="en-ZA" sz="1200" b="1" dirty="0" smtClean="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74.75</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bg2"/>
                    </a:solidFill>
                  </a:tcPr>
                </a:tc>
              </a:tr>
            </a:tbl>
          </a:graphicData>
        </a:graphic>
      </p:graphicFrame>
      <p:sp>
        <p:nvSpPr>
          <p:cNvPr id="6"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r>
              <a:rPr lang="en-US" sz="1400" dirty="0" smtClean="0"/>
              <a:t>62</a:t>
            </a:r>
            <a:endParaRPr lang="en-US" sz="1400" b="0" dirty="0"/>
          </a:p>
        </p:txBody>
      </p:sp>
    </p:spTree>
    <p:extLst>
      <p:ext uri="{BB962C8B-B14F-4D97-AF65-F5344CB8AC3E}">
        <p14:creationId xmlns:p14="http://schemas.microsoft.com/office/powerpoint/2010/main" xmlns="" val="18113749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619672" y="116632"/>
            <a:ext cx="6858000" cy="841003"/>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ZA" sz="2400" b="1" dirty="0" smtClean="0">
                <a:solidFill>
                  <a:schemeClr val="accent5"/>
                </a:solidFill>
                <a:latin typeface="+mn-lt"/>
              </a:rPr>
              <a:t>2</a:t>
            </a:r>
            <a:r>
              <a:rPr lang="en-ZA" sz="2400" b="1" baseline="30000" dirty="0" smtClean="0">
                <a:solidFill>
                  <a:schemeClr val="accent5"/>
                </a:solidFill>
                <a:latin typeface="+mn-lt"/>
              </a:rPr>
              <a:t>ND</a:t>
            </a:r>
            <a:r>
              <a:rPr lang="en-ZA" sz="2400" b="1" dirty="0" smtClean="0">
                <a:solidFill>
                  <a:schemeClr val="accent5"/>
                </a:solidFill>
                <a:latin typeface="+mn-lt"/>
              </a:rPr>
              <a:t> &amp; 3</a:t>
            </a:r>
            <a:r>
              <a:rPr lang="en-ZA" sz="2400" b="1" baseline="30000" dirty="0" smtClean="0">
                <a:solidFill>
                  <a:schemeClr val="accent5"/>
                </a:solidFill>
                <a:latin typeface="+mn-lt"/>
              </a:rPr>
              <a:t>RD</a:t>
            </a:r>
            <a:r>
              <a:rPr lang="en-ZA" sz="2400" b="1" dirty="0" smtClean="0">
                <a:solidFill>
                  <a:schemeClr val="accent5"/>
                </a:solidFill>
                <a:latin typeface="+mn-lt"/>
              </a:rPr>
              <a:t> EXPENDITURE PER ECONOMIC CLASSIFICATION</a:t>
            </a:r>
            <a:endParaRPr lang="en-ZA" sz="2400" b="1" dirty="0">
              <a:solidFill>
                <a:schemeClr val="accent5"/>
              </a:solidFill>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xmlns="" val="1012258770"/>
              </p:ext>
            </p:extLst>
          </p:nvPr>
        </p:nvGraphicFramePr>
        <p:xfrm>
          <a:off x="107504" y="1299253"/>
          <a:ext cx="9036497" cy="4866053"/>
        </p:xfrm>
        <a:graphic>
          <a:graphicData uri="http://schemas.openxmlformats.org/drawingml/2006/table">
            <a:tbl>
              <a:tblPr firstRow="1" firstCol="1" bandRow="1">
                <a:tableStyleId>{5C22544A-7EE6-4342-B048-85BDC9FD1C3A}</a:tableStyleId>
              </a:tblPr>
              <a:tblGrid>
                <a:gridCol w="1182935"/>
                <a:gridCol w="1038685"/>
                <a:gridCol w="1015724"/>
                <a:gridCol w="996260"/>
                <a:gridCol w="782775"/>
                <a:gridCol w="1138582"/>
                <a:gridCol w="1067421"/>
                <a:gridCol w="996260"/>
                <a:gridCol w="817855"/>
              </a:tblGrid>
              <a:tr h="3149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effectLst/>
                          <a:latin typeface="Tw Cen MT" panose="020B0602020104020603" pitchFamily="34" charset="0"/>
                          <a:ea typeface="Times New Roman" panose="02020603050405020304" pitchFamily="18" charset="0"/>
                          <a:cs typeface="Times New Roman" panose="02020603050405020304" pitchFamily="18" charset="0"/>
                        </a:rPr>
                        <a:t>PERIOD</a:t>
                      </a:r>
                    </a:p>
                  </a:txBody>
                  <a:tcPr marL="51435" marR="51435" marT="0" marB="0" anchor="ctr">
                    <a:lnB w="12700" cap="flat" cmpd="sng" algn="ctr">
                      <a:solidFill>
                        <a:schemeClr val="bg1"/>
                      </a:solidFill>
                      <a:prstDash val="solid"/>
                      <a:round/>
                      <a:headEnd type="none" w="med" len="med"/>
                      <a:tailEnd type="none" w="med" len="med"/>
                    </a:lnB>
                    <a:solidFill>
                      <a:schemeClr val="bg2"/>
                    </a:solidFill>
                  </a:tcPr>
                </a:tc>
                <a:tc gridSpan="4">
                  <a:txBody>
                    <a:bodyPr/>
                    <a:lstStyle/>
                    <a:p>
                      <a:pPr algn="ctr">
                        <a:spcAft>
                          <a:spcPts val="0"/>
                        </a:spcAft>
                      </a:pPr>
                      <a:r>
                        <a:rPr lang="en-ZA" sz="1200" dirty="0" smtClean="0">
                          <a:solidFill>
                            <a:schemeClr val="tx1"/>
                          </a:solidFill>
                          <a:effectLst/>
                          <a:latin typeface="Tw Cen MT" panose="020B0602020104020603" pitchFamily="34" charset="0"/>
                          <a:ea typeface="Calibri" panose="020F0502020204030204" pitchFamily="34" charset="0"/>
                          <a:cs typeface="Times New Roman" panose="02020603050405020304" pitchFamily="18" charset="0"/>
                        </a:rPr>
                        <a:t>2</a:t>
                      </a:r>
                      <a:r>
                        <a:rPr lang="en-ZA" sz="1200" baseline="30000" dirty="0" smtClean="0">
                          <a:solidFill>
                            <a:schemeClr val="tx1"/>
                          </a:solidFill>
                          <a:effectLst/>
                          <a:latin typeface="Tw Cen MT" panose="020B0602020104020603" pitchFamily="34" charset="0"/>
                          <a:ea typeface="Calibri" panose="020F0502020204030204" pitchFamily="34" charset="0"/>
                          <a:cs typeface="Times New Roman" panose="02020603050405020304" pitchFamily="18" charset="0"/>
                        </a:rPr>
                        <a:t>ND</a:t>
                      </a:r>
                      <a:r>
                        <a:rPr lang="en-ZA" sz="1200" baseline="0" dirty="0" smtClean="0">
                          <a:solidFill>
                            <a:schemeClr val="tx1"/>
                          </a:solidFill>
                          <a:effectLst/>
                          <a:latin typeface="Tw Cen MT" panose="020B0602020104020603" pitchFamily="34" charset="0"/>
                          <a:ea typeface="Calibri" panose="020F0502020204030204" pitchFamily="34" charset="0"/>
                          <a:cs typeface="Times New Roman" panose="02020603050405020304" pitchFamily="18" charset="0"/>
                        </a:rPr>
                        <a:t> QUARTER</a:t>
                      </a:r>
                    </a:p>
                  </a:txBody>
                  <a:tcPr marL="51435" marR="51435" marT="0" marB="0" anchor="ctr">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pPr>
                        <a:spcAft>
                          <a:spcPts val="0"/>
                        </a:spcAft>
                      </a:pPr>
                      <a:endParaRPr lang="en-ZA" sz="1800" dirty="0">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pPr>
                        <a:spcAft>
                          <a:spcPts val="0"/>
                        </a:spcAft>
                      </a:pPr>
                      <a:endParaRPr lang="en-ZA" sz="1800" dirty="0">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pPr>
                        <a:spcAft>
                          <a:spcPts val="0"/>
                        </a:spcAft>
                      </a:pPr>
                      <a:endParaRPr lang="en-ZA" sz="1800" dirty="0">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bg1"/>
                      </a:solidFill>
                      <a:prstDash val="solid"/>
                      <a:round/>
                      <a:headEnd type="none" w="med" len="med"/>
                      <a:tailEnd type="none" w="med" len="med"/>
                    </a:lnB>
                    <a:solidFill>
                      <a:schemeClr val="accent1">
                        <a:lumMod val="20000"/>
                        <a:lumOff val="80000"/>
                      </a:schemeClr>
                    </a:solidFill>
                  </a:tcPr>
                </a:tc>
                <a:tc gridSpan="4">
                  <a:txBody>
                    <a:bodyPr/>
                    <a:lstStyle/>
                    <a:p>
                      <a:pPr algn="ctr">
                        <a:spcAft>
                          <a:spcPts val="0"/>
                        </a:spcAft>
                      </a:pPr>
                      <a:r>
                        <a:rPr lang="en-ZA" sz="1200" dirty="0" smtClean="0">
                          <a:solidFill>
                            <a:schemeClr val="tx1"/>
                          </a:solidFill>
                          <a:effectLst/>
                          <a:latin typeface="Tw Cen MT" panose="020B0602020104020603" pitchFamily="34" charset="0"/>
                          <a:ea typeface="Calibri" panose="020F0502020204030204" pitchFamily="34" charset="0"/>
                          <a:cs typeface="Times New Roman" panose="02020603050405020304" pitchFamily="18" charset="0"/>
                        </a:rPr>
                        <a:t>3</a:t>
                      </a:r>
                      <a:r>
                        <a:rPr lang="en-ZA" sz="1200" baseline="30000" dirty="0" smtClean="0">
                          <a:solidFill>
                            <a:schemeClr val="tx1"/>
                          </a:solidFill>
                          <a:effectLst/>
                          <a:latin typeface="Tw Cen MT" panose="020B0602020104020603" pitchFamily="34" charset="0"/>
                          <a:ea typeface="Calibri" panose="020F0502020204030204" pitchFamily="34" charset="0"/>
                          <a:cs typeface="Times New Roman" panose="02020603050405020304" pitchFamily="18" charset="0"/>
                        </a:rPr>
                        <a:t>RD</a:t>
                      </a:r>
                      <a:r>
                        <a:rPr lang="en-ZA" sz="1200" dirty="0" smtClean="0">
                          <a:solidFill>
                            <a:schemeClr val="tx1"/>
                          </a:solidFill>
                          <a:effectLst/>
                          <a:latin typeface="Tw Cen MT" panose="020B0602020104020603" pitchFamily="34" charset="0"/>
                          <a:ea typeface="Calibri" panose="020F0502020204030204" pitchFamily="34" charset="0"/>
                          <a:cs typeface="Times New Roman" panose="02020603050405020304" pitchFamily="18" charset="0"/>
                        </a:rPr>
                        <a:t> QUARTER</a:t>
                      </a:r>
                      <a:endParaRPr lang="en-ZA" sz="1200" dirty="0">
                        <a:solidFill>
                          <a:schemeClr val="tx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51435" marR="51435" marT="0" marB="0" anchor="ctr">
                    <a:lnB w="12700" cap="flat" cmpd="sng" algn="ctr">
                      <a:solidFill>
                        <a:schemeClr val="bg1"/>
                      </a:solidFill>
                      <a:prstDash val="solid"/>
                      <a:round/>
                      <a:headEnd type="none" w="med" len="med"/>
                      <a:tailEnd type="none" w="med" len="med"/>
                    </a:lnB>
                    <a:solidFill>
                      <a:schemeClr val="accent2"/>
                    </a:solidFill>
                  </a:tcPr>
                </a:tc>
                <a:tc hMerge="1">
                  <a:txBody>
                    <a:bodyPr/>
                    <a:lstStyle/>
                    <a:p>
                      <a:pPr>
                        <a:spcAft>
                          <a:spcPts val="0"/>
                        </a:spcAft>
                      </a:pPr>
                      <a:endParaRPr lang="en-ZA" sz="1800" dirty="0">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pPr>
                        <a:spcAft>
                          <a:spcPts val="0"/>
                        </a:spcAft>
                      </a:pPr>
                      <a:endParaRPr lang="en-ZA" sz="1800" dirty="0">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pPr>
                        <a:spcAft>
                          <a:spcPts val="0"/>
                        </a:spcAft>
                      </a:pPr>
                      <a:endParaRPr lang="en-ZA" sz="1800" dirty="0">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bg1"/>
                      </a:solidFill>
                      <a:prstDash val="solid"/>
                      <a:round/>
                      <a:headEnd type="none" w="med" len="med"/>
                      <a:tailEnd type="none" w="med" len="med"/>
                    </a:lnB>
                    <a:solidFill>
                      <a:schemeClr val="accent1">
                        <a:lumMod val="20000"/>
                        <a:lumOff val="80000"/>
                      </a:schemeClr>
                    </a:solidFill>
                  </a:tcPr>
                </a:tc>
              </a:tr>
              <a:tr h="1060411">
                <a:tc>
                  <a:txBody>
                    <a:bodyPr/>
                    <a:lstStyle/>
                    <a:p>
                      <a:pPr>
                        <a:spcAft>
                          <a:spcPts val="0"/>
                        </a:spcAft>
                      </a:pPr>
                      <a:r>
                        <a:rPr lang="en-ZA" sz="1200" dirty="0" smtClean="0">
                          <a:solidFill>
                            <a:schemeClr val="tx1"/>
                          </a:solidFill>
                          <a:effectLst/>
                          <a:latin typeface="Tw Cen MT" panose="020B0602020104020603" pitchFamily="34" charset="0"/>
                        </a:rPr>
                        <a:t>DESCRIPTION</a:t>
                      </a:r>
                      <a:endParaRPr lang="en-ZA" sz="1200" dirty="0">
                        <a:solidFill>
                          <a:schemeClr val="tx1"/>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spcAft>
                          <a:spcPts val="0"/>
                        </a:spcAft>
                      </a:pPr>
                      <a:r>
                        <a:rPr lang="en-ZA" sz="1200" b="1" dirty="0" smtClean="0">
                          <a:solidFill>
                            <a:srgbClr val="000000"/>
                          </a:solidFill>
                          <a:effectLst/>
                          <a:latin typeface="Tw Cen MT" panose="020B0602020104020603" pitchFamily="34" charset="0"/>
                          <a:ea typeface="Calibri" panose="020F0502020204030204" pitchFamily="34" charset="0"/>
                          <a:cs typeface="Arial" panose="020B0604020202020204" pitchFamily="34" charset="0"/>
                        </a:rPr>
                        <a:t>ADJUSTED BUDGET</a:t>
                      </a:r>
                    </a:p>
                    <a:p>
                      <a:pPr algn="ctr">
                        <a:spcAft>
                          <a:spcPts val="0"/>
                        </a:spcAft>
                      </a:pPr>
                      <a:r>
                        <a:rPr lang="en-ZA" sz="1200" b="1" dirty="0" smtClean="0">
                          <a:solidFill>
                            <a:srgbClr val="000000"/>
                          </a:solidFill>
                          <a:effectLst/>
                          <a:latin typeface="Tw Cen MT" panose="020B0602020104020603" pitchFamily="34" charset="0"/>
                          <a:ea typeface="Calibri" panose="020F0502020204030204" pitchFamily="34" charset="0"/>
                          <a:cs typeface="Arial" panose="020B0604020202020204" pitchFamily="34" charset="0"/>
                        </a:rPr>
                        <a:t>R'000</a:t>
                      </a:r>
                    </a:p>
                  </a:txBody>
                  <a:tcPr marL="51435" marR="5143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spcAft>
                          <a:spcPts val="0"/>
                        </a:spcAft>
                      </a:pPr>
                      <a:r>
                        <a:rPr lang="en-ZA" sz="1200" b="1" dirty="0" smtClean="0">
                          <a:solidFill>
                            <a:schemeClr val="tx1"/>
                          </a:solidFill>
                          <a:effectLst/>
                          <a:latin typeface="Tw Cen MT" panose="020B0602020104020603" pitchFamily="34" charset="0"/>
                          <a:ea typeface="Calibri" panose="020F0502020204030204" pitchFamily="34" charset="0"/>
                          <a:cs typeface="Arial" panose="020B0604020202020204" pitchFamily="34" charset="0"/>
                        </a:rPr>
                        <a:t>EXPENDI-TURE</a:t>
                      </a:r>
                    </a:p>
                    <a:p>
                      <a:pPr marL="0" marR="0" indent="0" algn="ctr" defTabSz="914400"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effectLst/>
                          <a:latin typeface="Tw Cen MT" panose="020B0602020104020603" pitchFamily="34" charset="0"/>
                          <a:ea typeface="Calibri" panose="020F0502020204030204" pitchFamily="34" charset="0"/>
                          <a:cs typeface="Times New Roman" panose="02020603050405020304" pitchFamily="18" charset="0"/>
                        </a:rPr>
                        <a:t>R’000</a:t>
                      </a:r>
                    </a:p>
                    <a:p>
                      <a:pPr algn="ctr">
                        <a:spcAft>
                          <a:spcPts val="0"/>
                        </a:spcAft>
                      </a:pPr>
                      <a:endParaRPr lang="en-ZA" sz="1200" dirty="0">
                        <a:effectLst/>
                        <a:latin typeface="Tw Cen MT" panose="020B0602020104020603" pitchFamily="34" charset="0"/>
                        <a:ea typeface="Calibri" panose="020F0502020204030204" pitchFamily="34" charset="0"/>
                        <a:cs typeface="Times New Roman" panose="02020603050405020304" pitchFamily="18" charset="0"/>
                      </a:endParaRPr>
                    </a:p>
                  </a:txBody>
                  <a:tcPr marL="51435" marR="5143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spcAft>
                          <a:spcPts val="0"/>
                        </a:spcAft>
                      </a:pPr>
                      <a:r>
                        <a:rPr lang="en-ZA" sz="1200" b="1" dirty="0" smtClean="0">
                          <a:solidFill>
                            <a:srgbClr val="000000"/>
                          </a:solidFill>
                          <a:effectLst/>
                          <a:latin typeface="Tw Cen MT" panose="020B0602020104020603" pitchFamily="34" charset="0"/>
                          <a:ea typeface="Calibri" panose="020F0502020204030204" pitchFamily="34" charset="0"/>
                          <a:cs typeface="Arial" panose="020B0604020202020204" pitchFamily="34" charset="0"/>
                        </a:rPr>
                        <a:t>AVAILABLE BUDGET</a:t>
                      </a:r>
                    </a:p>
                    <a:p>
                      <a:pPr marL="0" marR="0" indent="0" algn="ctr" defTabSz="914400" rtl="0" eaLnBrk="1" fontAlgn="auto" latinLnBrk="0" hangingPunct="1">
                        <a:lnSpc>
                          <a:spcPct val="100000"/>
                        </a:lnSpc>
                        <a:spcBef>
                          <a:spcPts val="0"/>
                        </a:spcBef>
                        <a:spcAft>
                          <a:spcPts val="0"/>
                        </a:spcAft>
                        <a:buClrTx/>
                        <a:buSzTx/>
                        <a:buFontTx/>
                        <a:buNone/>
                        <a:tabLst/>
                        <a:defRPr/>
                      </a:pPr>
                      <a:r>
                        <a:rPr lang="en-ZA" sz="1200" b="1" dirty="0" smtClean="0">
                          <a:solidFill>
                            <a:srgbClr val="000000"/>
                          </a:solidFill>
                          <a:effectLst/>
                          <a:latin typeface="Tw Cen MT" panose="020B0602020104020603" pitchFamily="34" charset="0"/>
                          <a:ea typeface="Calibri" panose="020F0502020204030204" pitchFamily="34" charset="0"/>
                          <a:cs typeface="Arial" panose="020B0604020202020204" pitchFamily="34" charset="0"/>
                        </a:rPr>
                        <a:t> R'000 </a:t>
                      </a:r>
                      <a:endParaRPr lang="en-ZA" sz="1200" dirty="0" smtClean="0">
                        <a:effectLst/>
                        <a:latin typeface="Tw Cen MT" panose="020B0602020104020603" pitchFamily="34" charset="0"/>
                        <a:ea typeface="Calibri" panose="020F0502020204030204" pitchFamily="34" charset="0"/>
                        <a:cs typeface="Times New Roman" panose="02020603050405020304" pitchFamily="18" charset="0"/>
                      </a:endParaRPr>
                    </a:p>
                  </a:txBody>
                  <a:tcPr marL="51435" marR="5143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spcAft>
                          <a:spcPts val="0"/>
                        </a:spcAft>
                      </a:pPr>
                      <a:r>
                        <a:rPr lang="en-ZA" sz="1200" b="1" dirty="0" smtClean="0">
                          <a:solidFill>
                            <a:srgbClr val="000000"/>
                          </a:solidFill>
                          <a:effectLst/>
                          <a:latin typeface="Tw Cen MT" panose="020B0602020104020603" pitchFamily="34" charset="0"/>
                          <a:ea typeface="Calibri" panose="020F0502020204030204" pitchFamily="34" charset="0"/>
                          <a:cs typeface="Arial" panose="020B0604020202020204" pitchFamily="34" charset="0"/>
                        </a:rPr>
                        <a:t>% ON BUDGET </a:t>
                      </a:r>
                      <a:endParaRPr lang="en-ZA" sz="1200" dirty="0">
                        <a:effectLst/>
                        <a:latin typeface="Tw Cen MT" panose="020B0602020104020603" pitchFamily="34" charset="0"/>
                        <a:ea typeface="Calibri" panose="020F0502020204030204" pitchFamily="34" charset="0"/>
                        <a:cs typeface="Times New Roman" panose="02020603050405020304" pitchFamily="18" charset="0"/>
                      </a:endParaRPr>
                    </a:p>
                  </a:txBody>
                  <a:tcPr marL="51435" marR="5143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spcAft>
                          <a:spcPts val="0"/>
                        </a:spcAft>
                      </a:pPr>
                      <a:r>
                        <a:rPr lang="en-ZA" sz="1200" b="1" dirty="0" smtClean="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FINAL BUDGET</a:t>
                      </a:r>
                    </a:p>
                    <a:p>
                      <a:pPr algn="ctr">
                        <a:spcAft>
                          <a:spcPts val="0"/>
                        </a:spcAft>
                      </a:pPr>
                      <a:r>
                        <a:rPr lang="en-ZA" sz="1200" b="1" dirty="0" smtClean="0">
                          <a:solidFill>
                            <a:srgbClr val="000000"/>
                          </a:solidFill>
                          <a:effectLst/>
                          <a:latin typeface="Tw Cen MT" panose="020B0602020104020603" pitchFamily="34" charset="0"/>
                          <a:ea typeface="Calibri" panose="020F0502020204030204" pitchFamily="34" charset="0"/>
                          <a:cs typeface="Arial" panose="020B0604020202020204" pitchFamily="34" charset="0"/>
                        </a:rPr>
                        <a:t>R'000</a:t>
                      </a:r>
                    </a:p>
                  </a:txBody>
                  <a:tcPr marL="51435" marR="5143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spcAft>
                          <a:spcPts val="0"/>
                        </a:spcAft>
                      </a:pPr>
                      <a:r>
                        <a:rPr lang="en-ZA" sz="1200" b="1" dirty="0" smtClean="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ACTUAL  </a:t>
                      </a:r>
                      <a:r>
                        <a:rPr lang="en-ZA" sz="1200" b="1" dirty="0" smtClean="0">
                          <a:solidFill>
                            <a:srgbClr val="000000"/>
                          </a:solidFill>
                          <a:effectLst/>
                          <a:latin typeface="Tw Cen MT" panose="020B0602020104020603" pitchFamily="34" charset="0"/>
                          <a:ea typeface="Calibri" panose="020F0502020204030204" pitchFamily="34" charset="0"/>
                          <a:cs typeface="Arial" panose="020B0604020202020204" pitchFamily="34" charset="0"/>
                        </a:rPr>
                        <a:t>R'000</a:t>
                      </a:r>
                    </a:p>
                    <a:p>
                      <a:pPr algn="ctr">
                        <a:spcAft>
                          <a:spcPts val="0"/>
                        </a:spcAft>
                      </a:pP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spcAft>
                          <a:spcPts val="0"/>
                        </a:spcAft>
                      </a:pPr>
                      <a:r>
                        <a:rPr lang="en-ZA" sz="1200" b="1" dirty="0" smtClean="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AVAILABLE BUDGET</a:t>
                      </a:r>
                    </a:p>
                    <a:p>
                      <a:pPr marL="0" marR="0" indent="0" algn="ctr" defTabSz="914400" rtl="0" eaLnBrk="1" fontAlgn="auto" latinLnBrk="0" hangingPunct="1">
                        <a:lnSpc>
                          <a:spcPct val="100000"/>
                        </a:lnSpc>
                        <a:spcBef>
                          <a:spcPts val="0"/>
                        </a:spcBef>
                        <a:spcAft>
                          <a:spcPts val="0"/>
                        </a:spcAft>
                        <a:buClrTx/>
                        <a:buSzTx/>
                        <a:buFontTx/>
                        <a:buNone/>
                        <a:tabLst/>
                        <a:defRPr/>
                      </a:pPr>
                      <a:r>
                        <a:rPr lang="en-ZA" sz="1200" b="1" dirty="0" smtClean="0">
                          <a:solidFill>
                            <a:srgbClr val="000000"/>
                          </a:solidFill>
                          <a:effectLst/>
                          <a:latin typeface="Tw Cen MT" panose="020B0602020104020603" pitchFamily="34" charset="0"/>
                          <a:ea typeface="Calibri" panose="020F0502020204030204" pitchFamily="34" charset="0"/>
                          <a:cs typeface="Arial" panose="020B0604020202020204" pitchFamily="34" charset="0"/>
                        </a:rPr>
                        <a:t>R'000</a:t>
                      </a:r>
                    </a:p>
                  </a:txBody>
                  <a:tcPr marL="51435" marR="5143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spcAft>
                          <a:spcPts val="0"/>
                        </a:spcAft>
                      </a:pPr>
                      <a:r>
                        <a:rPr lang="en-ZA" sz="1200" b="1" dirty="0" smtClean="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ON BUDGET </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r>
              <a:tr h="539082">
                <a:tc>
                  <a:txBody>
                    <a:bodyPr/>
                    <a:lstStyle/>
                    <a:p>
                      <a:pPr>
                        <a:spcAft>
                          <a:spcPts val="0"/>
                        </a:spcAft>
                      </a:pPr>
                      <a:r>
                        <a:rPr lang="en-ZA" sz="1200" b="0" dirty="0" smtClean="0">
                          <a:solidFill>
                            <a:schemeClr val="tx1"/>
                          </a:solidFill>
                          <a:effectLst/>
                          <a:latin typeface="Tw Cen MT" panose="020B0602020104020603" pitchFamily="34" charset="0"/>
                        </a:rPr>
                        <a:t>Compensation </a:t>
                      </a:r>
                      <a:r>
                        <a:rPr lang="en-ZA" sz="1200" b="0" dirty="0">
                          <a:solidFill>
                            <a:schemeClr val="tx1"/>
                          </a:solidFill>
                          <a:effectLst/>
                          <a:latin typeface="Tw Cen MT" panose="020B0602020104020603" pitchFamily="34" charset="0"/>
                        </a:rPr>
                        <a:t>of Employees </a:t>
                      </a:r>
                      <a:endParaRPr lang="en-ZA" sz="1200" b="0" dirty="0">
                        <a:solidFill>
                          <a:schemeClr val="tx1"/>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lnT w="12700" cap="flat" cmpd="sng" algn="ctr">
                      <a:solidFill>
                        <a:schemeClr val="bg1"/>
                      </a:solidFill>
                      <a:prstDash val="solid"/>
                      <a:round/>
                      <a:headEnd type="none" w="med" len="med"/>
                      <a:tailEnd type="none" w="med" len="med"/>
                    </a:lnT>
                    <a:solidFill>
                      <a:schemeClr val="bg2"/>
                    </a:solidFill>
                  </a:tcPr>
                </a:tc>
                <a:tc>
                  <a:txBody>
                    <a:bodyPr/>
                    <a:lstStyle/>
                    <a:p>
                      <a:pPr algn="r" rtl="0" fontAlgn="ctr"/>
                      <a:r>
                        <a:rPr lang="en-ZA" sz="1200" b="0" i="0" u="none" strike="noStrike" dirty="0">
                          <a:solidFill>
                            <a:srgbClr val="000000"/>
                          </a:solidFill>
                          <a:effectLst/>
                          <a:latin typeface="Tw Cen MT" panose="020B0602020104020603" pitchFamily="34" charset="0"/>
                        </a:rPr>
                        <a:t>       270 469 </a:t>
                      </a:r>
                    </a:p>
                  </a:txBody>
                  <a:tcPr marL="7144" marR="7144" marT="7144" marB="0" anchor="b">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r" rtl="0" fontAlgn="ctr"/>
                      <a:r>
                        <a:rPr lang="en-ZA" sz="1200" b="0" i="0" u="none" strike="noStrike" dirty="0">
                          <a:solidFill>
                            <a:srgbClr val="000000"/>
                          </a:solidFill>
                          <a:effectLst/>
                          <a:latin typeface="Tw Cen MT" panose="020B0602020104020603" pitchFamily="34" charset="0"/>
                        </a:rPr>
                        <a:t>       126 772 </a:t>
                      </a:r>
                    </a:p>
                  </a:txBody>
                  <a:tcPr marL="7144" marR="7144" marT="7144" marB="0" anchor="b">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r" rtl="0" fontAlgn="ctr"/>
                      <a:r>
                        <a:rPr lang="en-ZA" sz="1200" b="0" i="0" u="none" strike="noStrike" dirty="0">
                          <a:solidFill>
                            <a:srgbClr val="000000"/>
                          </a:solidFill>
                          <a:effectLst/>
                          <a:latin typeface="Tw Cen MT" panose="020B0602020104020603" pitchFamily="34" charset="0"/>
                        </a:rPr>
                        <a:t>       143 697 </a:t>
                      </a:r>
                    </a:p>
                  </a:txBody>
                  <a:tcPr marL="7144" marR="7144" marT="7144" marB="0" anchor="b">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r" rtl="0" fontAlgn="ctr"/>
                      <a:r>
                        <a:rPr lang="en-ZA" sz="1200" b="0" i="0" u="none" strike="noStrike" dirty="0" smtClean="0">
                          <a:solidFill>
                            <a:srgbClr val="000000"/>
                          </a:solidFill>
                          <a:effectLst/>
                          <a:latin typeface="Tw Cen MT" panose="020B0602020104020603" pitchFamily="34" charset="0"/>
                        </a:rPr>
                        <a:t>46.87</a:t>
                      </a:r>
                      <a:endParaRPr lang="en-ZA" sz="1200" b="0" i="0" u="none" strike="noStrike" dirty="0">
                        <a:solidFill>
                          <a:srgbClr val="000000"/>
                        </a:solidFill>
                        <a:effectLst/>
                        <a:latin typeface="Tw Cen MT" panose="020B0602020104020603" pitchFamily="34" charset="0"/>
                      </a:endParaRPr>
                    </a:p>
                  </a:txBody>
                  <a:tcPr marL="7144" marR="7144" marT="7144" marB="0" anchor="b">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r">
                        <a:spcAft>
                          <a:spcPts val="0"/>
                        </a:spcAft>
                      </a:pPr>
                      <a:r>
                        <a:rPr lang="en-ZA" sz="12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270 469 </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lnT w="12700" cap="flat" cmpd="sng" algn="ctr">
                      <a:solidFill>
                        <a:schemeClr val="bg1"/>
                      </a:solidFill>
                      <a:prstDash val="solid"/>
                      <a:round/>
                      <a:headEnd type="none" w="med" len="med"/>
                      <a:tailEnd type="none" w="med" len="med"/>
                    </a:lnT>
                    <a:solidFill>
                      <a:schemeClr val="accent2"/>
                    </a:solidFill>
                  </a:tcPr>
                </a:tc>
                <a:tc>
                  <a:txBody>
                    <a:bodyPr/>
                    <a:lstStyle/>
                    <a:p>
                      <a:pPr algn="r">
                        <a:spcAft>
                          <a:spcPts val="0"/>
                        </a:spcAft>
                      </a:pPr>
                      <a:r>
                        <a:rPr lang="en-ZA" sz="12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a:t>
                      </a:r>
                      <a:r>
                        <a:rPr lang="en-ZA" sz="1200" dirty="0" smtClean="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a:t>
                      </a:r>
                      <a:r>
                        <a:rPr lang="en-ZA" sz="12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191 510 </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lnT w="12700" cap="flat" cmpd="sng" algn="ctr">
                      <a:solidFill>
                        <a:schemeClr val="bg1"/>
                      </a:solidFill>
                      <a:prstDash val="solid"/>
                      <a:round/>
                      <a:headEnd type="none" w="med" len="med"/>
                      <a:tailEnd type="none" w="med" len="med"/>
                    </a:lnT>
                    <a:solidFill>
                      <a:schemeClr val="accent2"/>
                    </a:solidFill>
                  </a:tcPr>
                </a:tc>
                <a:tc>
                  <a:txBody>
                    <a:bodyPr/>
                    <a:lstStyle/>
                    <a:p>
                      <a:pPr algn="r">
                        <a:spcAft>
                          <a:spcPts val="0"/>
                        </a:spcAft>
                      </a:pPr>
                      <a:r>
                        <a:rPr lang="en-ZA" sz="12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78 959 </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lnT w="12700" cap="flat" cmpd="sng" algn="ctr">
                      <a:solidFill>
                        <a:schemeClr val="bg1"/>
                      </a:solidFill>
                      <a:prstDash val="solid"/>
                      <a:round/>
                      <a:headEnd type="none" w="med" len="med"/>
                      <a:tailEnd type="none" w="med" len="med"/>
                    </a:lnT>
                    <a:solidFill>
                      <a:schemeClr val="accent2"/>
                    </a:solidFill>
                  </a:tcPr>
                </a:tc>
                <a:tc>
                  <a:txBody>
                    <a:bodyPr/>
                    <a:lstStyle/>
                    <a:p>
                      <a:pPr algn="r">
                        <a:spcAft>
                          <a:spcPts val="0"/>
                        </a:spcAft>
                      </a:pPr>
                      <a:r>
                        <a:rPr lang="en-ZA" sz="1200" dirty="0" smtClean="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70.81</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lnT w="12700" cap="flat" cmpd="sng" algn="ctr">
                      <a:solidFill>
                        <a:schemeClr val="bg1"/>
                      </a:solidFill>
                      <a:prstDash val="solid"/>
                      <a:round/>
                      <a:headEnd type="none" w="med" len="med"/>
                      <a:tailEnd type="none" w="med" len="med"/>
                    </a:lnT>
                    <a:solidFill>
                      <a:schemeClr val="accent2"/>
                    </a:solidFill>
                  </a:tcPr>
                </a:tc>
              </a:tr>
              <a:tr h="539082">
                <a:tc>
                  <a:txBody>
                    <a:bodyPr/>
                    <a:lstStyle/>
                    <a:p>
                      <a:pPr>
                        <a:spcAft>
                          <a:spcPts val="0"/>
                        </a:spcAft>
                      </a:pPr>
                      <a:r>
                        <a:rPr lang="en-ZA" sz="1200" b="0" dirty="0" smtClean="0">
                          <a:solidFill>
                            <a:schemeClr val="tx1"/>
                          </a:solidFill>
                          <a:effectLst/>
                          <a:latin typeface="Tw Cen MT" panose="020B0602020104020603" pitchFamily="34" charset="0"/>
                        </a:rPr>
                        <a:t>Goods </a:t>
                      </a:r>
                      <a:r>
                        <a:rPr lang="en-ZA" sz="1200" b="0" dirty="0">
                          <a:solidFill>
                            <a:schemeClr val="tx1"/>
                          </a:solidFill>
                          <a:effectLst/>
                          <a:latin typeface="Tw Cen MT" panose="020B0602020104020603" pitchFamily="34" charset="0"/>
                        </a:rPr>
                        <a:t>and Services </a:t>
                      </a:r>
                      <a:endParaRPr lang="en-ZA" sz="1200" b="0" dirty="0">
                        <a:solidFill>
                          <a:schemeClr val="tx1"/>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bg2"/>
                    </a:solidFill>
                  </a:tcPr>
                </a:tc>
                <a:tc>
                  <a:txBody>
                    <a:bodyPr/>
                    <a:lstStyle/>
                    <a:p>
                      <a:pPr algn="r" rtl="0" fontAlgn="ctr"/>
                      <a:r>
                        <a:rPr lang="en-ZA" sz="1200" b="0" i="0" u="none" strike="noStrike">
                          <a:solidFill>
                            <a:srgbClr val="000000"/>
                          </a:solidFill>
                          <a:effectLst/>
                          <a:latin typeface="Tw Cen MT" panose="020B0602020104020603" pitchFamily="34" charset="0"/>
                        </a:rPr>
                        <a:t>       163 621 </a:t>
                      </a:r>
                    </a:p>
                  </a:txBody>
                  <a:tcPr marL="7144" marR="7144" marT="7144" marB="0" anchor="b">
                    <a:solidFill>
                      <a:schemeClr val="accent1">
                        <a:lumMod val="20000"/>
                        <a:lumOff val="80000"/>
                      </a:schemeClr>
                    </a:solidFill>
                  </a:tcPr>
                </a:tc>
                <a:tc>
                  <a:txBody>
                    <a:bodyPr/>
                    <a:lstStyle/>
                    <a:p>
                      <a:pPr algn="r" rtl="0" fontAlgn="ctr"/>
                      <a:r>
                        <a:rPr lang="en-ZA" sz="1200" b="0" i="0" u="none" strike="noStrike" dirty="0">
                          <a:solidFill>
                            <a:srgbClr val="000000"/>
                          </a:solidFill>
                          <a:effectLst/>
                          <a:latin typeface="Tw Cen MT" panose="020B0602020104020603" pitchFamily="34" charset="0"/>
                        </a:rPr>
                        <a:t>         94 055 </a:t>
                      </a:r>
                    </a:p>
                  </a:txBody>
                  <a:tcPr marL="7144" marR="7144" marT="7144" marB="0" anchor="b">
                    <a:solidFill>
                      <a:schemeClr val="accent1">
                        <a:lumMod val="20000"/>
                        <a:lumOff val="80000"/>
                      </a:schemeClr>
                    </a:solidFill>
                  </a:tcPr>
                </a:tc>
                <a:tc>
                  <a:txBody>
                    <a:bodyPr/>
                    <a:lstStyle/>
                    <a:p>
                      <a:pPr algn="r" rtl="0" fontAlgn="ctr"/>
                      <a:r>
                        <a:rPr lang="en-ZA" sz="1200" b="0" i="0" u="none" strike="noStrike" dirty="0">
                          <a:solidFill>
                            <a:srgbClr val="000000"/>
                          </a:solidFill>
                          <a:effectLst/>
                          <a:latin typeface="Tw Cen MT" panose="020B0602020104020603" pitchFamily="34" charset="0"/>
                        </a:rPr>
                        <a:t>         69 566 </a:t>
                      </a:r>
                    </a:p>
                  </a:txBody>
                  <a:tcPr marL="7144" marR="7144" marT="7144" marB="0" anchor="b">
                    <a:solidFill>
                      <a:schemeClr val="accent1">
                        <a:lumMod val="20000"/>
                        <a:lumOff val="80000"/>
                      </a:schemeClr>
                    </a:solidFill>
                  </a:tcPr>
                </a:tc>
                <a:tc>
                  <a:txBody>
                    <a:bodyPr/>
                    <a:lstStyle/>
                    <a:p>
                      <a:pPr algn="r" rtl="0" fontAlgn="ctr"/>
                      <a:r>
                        <a:rPr lang="en-ZA" sz="1200" b="0" i="0" u="none" strike="noStrike" dirty="0" smtClean="0">
                          <a:solidFill>
                            <a:srgbClr val="000000"/>
                          </a:solidFill>
                          <a:effectLst/>
                          <a:latin typeface="Tw Cen MT" panose="020B0602020104020603" pitchFamily="34" charset="0"/>
                        </a:rPr>
                        <a:t>57.48</a:t>
                      </a:r>
                      <a:endParaRPr lang="en-ZA" sz="1200" b="0" i="0" u="none" strike="noStrike" dirty="0">
                        <a:solidFill>
                          <a:srgbClr val="000000"/>
                        </a:solidFill>
                        <a:effectLst/>
                        <a:latin typeface="Tw Cen MT" panose="020B0602020104020603" pitchFamily="34" charset="0"/>
                      </a:endParaRPr>
                    </a:p>
                  </a:txBody>
                  <a:tcPr marL="7144" marR="7144" marT="7144" marB="0" anchor="b">
                    <a:solidFill>
                      <a:schemeClr val="accent1">
                        <a:lumMod val="20000"/>
                        <a:lumOff val="80000"/>
                      </a:schemeClr>
                    </a:solidFill>
                  </a:tcPr>
                </a:tc>
                <a:tc>
                  <a:txBody>
                    <a:bodyPr/>
                    <a:lstStyle/>
                    <a:p>
                      <a:pPr algn="r">
                        <a:spcAft>
                          <a:spcPts val="0"/>
                        </a:spcAft>
                      </a:pPr>
                      <a:r>
                        <a:rPr lang="en-ZA" sz="12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163 164 </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2"/>
                    </a:solidFill>
                  </a:tcPr>
                </a:tc>
                <a:tc>
                  <a:txBody>
                    <a:bodyPr/>
                    <a:lstStyle/>
                    <a:p>
                      <a:pPr algn="r">
                        <a:spcAft>
                          <a:spcPts val="0"/>
                        </a:spcAft>
                      </a:pPr>
                      <a:r>
                        <a:rPr lang="en-ZA" sz="12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a:t>
                      </a:r>
                      <a:r>
                        <a:rPr lang="en-ZA" sz="1200" dirty="0" smtClean="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130 </a:t>
                      </a:r>
                      <a:r>
                        <a:rPr lang="en-ZA" sz="12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398 </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2"/>
                    </a:solidFill>
                  </a:tcPr>
                </a:tc>
                <a:tc>
                  <a:txBody>
                    <a:bodyPr/>
                    <a:lstStyle/>
                    <a:p>
                      <a:pPr algn="r">
                        <a:spcAft>
                          <a:spcPts val="0"/>
                        </a:spcAft>
                      </a:pPr>
                      <a:r>
                        <a:rPr lang="en-ZA" sz="12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32 766 </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2"/>
                    </a:solidFill>
                  </a:tcPr>
                </a:tc>
                <a:tc>
                  <a:txBody>
                    <a:bodyPr/>
                    <a:lstStyle/>
                    <a:p>
                      <a:pPr algn="r">
                        <a:spcAft>
                          <a:spcPts val="0"/>
                        </a:spcAft>
                      </a:pPr>
                      <a:r>
                        <a:rPr lang="en-ZA" sz="1200" dirty="0" smtClean="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79.92</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2"/>
                    </a:solidFill>
                  </a:tcPr>
                </a:tc>
              </a:tr>
              <a:tr h="795308">
                <a:tc>
                  <a:txBody>
                    <a:bodyPr/>
                    <a:lstStyle/>
                    <a:p>
                      <a:pPr>
                        <a:spcAft>
                          <a:spcPts val="0"/>
                        </a:spcAft>
                      </a:pPr>
                      <a:r>
                        <a:rPr lang="en-ZA" sz="1200" b="0" dirty="0" smtClean="0">
                          <a:solidFill>
                            <a:schemeClr val="tx1"/>
                          </a:solidFill>
                          <a:effectLst/>
                          <a:latin typeface="Tw Cen MT" panose="020B0602020104020603" pitchFamily="34" charset="0"/>
                        </a:rPr>
                        <a:t>Payment </a:t>
                      </a:r>
                      <a:r>
                        <a:rPr lang="en-ZA" sz="1200" b="0" dirty="0">
                          <a:solidFill>
                            <a:schemeClr val="tx1"/>
                          </a:solidFill>
                          <a:effectLst/>
                          <a:latin typeface="Tw Cen MT" panose="020B0602020104020603" pitchFamily="34" charset="0"/>
                        </a:rPr>
                        <a:t>for Financial Assets </a:t>
                      </a:r>
                      <a:endParaRPr lang="en-ZA" sz="1200" b="0" dirty="0">
                        <a:solidFill>
                          <a:schemeClr val="tx1"/>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bg2"/>
                    </a:solidFill>
                  </a:tcPr>
                </a:tc>
                <a:tc>
                  <a:txBody>
                    <a:bodyPr/>
                    <a:lstStyle/>
                    <a:p>
                      <a:pPr algn="r" rtl="0" fontAlgn="ctr"/>
                      <a:r>
                        <a:rPr lang="en-ZA" sz="1200" b="0" i="0" u="none" strike="noStrike" dirty="0">
                          <a:solidFill>
                            <a:srgbClr val="000000"/>
                          </a:solidFill>
                          <a:effectLst/>
                          <a:latin typeface="Tw Cen MT" panose="020B0602020104020603" pitchFamily="34" charset="0"/>
                        </a:rPr>
                        <a:t>                    4 </a:t>
                      </a:r>
                    </a:p>
                  </a:txBody>
                  <a:tcPr marL="7144" marR="7144" marT="7144" marB="0" anchor="b">
                    <a:solidFill>
                      <a:schemeClr val="accent1">
                        <a:lumMod val="20000"/>
                        <a:lumOff val="80000"/>
                      </a:schemeClr>
                    </a:solidFill>
                  </a:tcPr>
                </a:tc>
                <a:tc>
                  <a:txBody>
                    <a:bodyPr/>
                    <a:lstStyle/>
                    <a:p>
                      <a:pPr algn="r" rtl="0" fontAlgn="ctr"/>
                      <a:r>
                        <a:rPr lang="en-ZA" sz="1200" b="0" i="0" u="none" strike="noStrike" dirty="0">
                          <a:solidFill>
                            <a:srgbClr val="000000"/>
                          </a:solidFill>
                          <a:effectLst/>
                          <a:latin typeface="Tw Cen MT" panose="020B0602020104020603" pitchFamily="34" charset="0"/>
                        </a:rPr>
                        <a:t>                    4 </a:t>
                      </a:r>
                    </a:p>
                  </a:txBody>
                  <a:tcPr marL="7144" marR="7144" marT="7144" marB="0" anchor="b">
                    <a:solidFill>
                      <a:schemeClr val="accent1">
                        <a:lumMod val="20000"/>
                        <a:lumOff val="80000"/>
                      </a:schemeClr>
                    </a:solidFill>
                  </a:tcPr>
                </a:tc>
                <a:tc>
                  <a:txBody>
                    <a:bodyPr/>
                    <a:lstStyle/>
                    <a:p>
                      <a:pPr algn="r" rtl="0" fontAlgn="ctr"/>
                      <a:r>
                        <a:rPr lang="en-ZA" sz="1200" b="0" i="0" u="none" strike="noStrike" dirty="0">
                          <a:solidFill>
                            <a:srgbClr val="000000"/>
                          </a:solidFill>
                          <a:effectLst/>
                          <a:latin typeface="Tw Cen MT" panose="020B0602020104020603" pitchFamily="34" charset="0"/>
                        </a:rPr>
                        <a:t>                    </a:t>
                      </a:r>
                      <a:r>
                        <a:rPr lang="en-ZA" sz="1200" b="0" i="0" u="none" strike="noStrike" dirty="0" smtClean="0">
                          <a:solidFill>
                            <a:srgbClr val="000000"/>
                          </a:solidFill>
                          <a:effectLst/>
                          <a:latin typeface="Tw Cen MT" panose="020B0602020104020603" pitchFamily="34" charset="0"/>
                        </a:rPr>
                        <a:t>- </a:t>
                      </a:r>
                      <a:endParaRPr lang="en-ZA" sz="1200" b="0" i="0" u="none" strike="noStrike" dirty="0">
                        <a:solidFill>
                          <a:srgbClr val="000000"/>
                        </a:solidFill>
                        <a:effectLst/>
                        <a:latin typeface="Tw Cen MT" panose="020B0602020104020603" pitchFamily="34" charset="0"/>
                      </a:endParaRPr>
                    </a:p>
                  </a:txBody>
                  <a:tcPr marL="7144" marR="7144" marT="7144" marB="0" anchor="b">
                    <a:solidFill>
                      <a:schemeClr val="accent1">
                        <a:lumMod val="20000"/>
                        <a:lumOff val="80000"/>
                      </a:schemeClr>
                    </a:solidFill>
                  </a:tcPr>
                </a:tc>
                <a:tc>
                  <a:txBody>
                    <a:bodyPr/>
                    <a:lstStyle/>
                    <a:p>
                      <a:pPr algn="r" rtl="0" fontAlgn="ctr"/>
                      <a:r>
                        <a:rPr lang="en-ZA" sz="1200" b="0" i="0" u="none" strike="noStrike" dirty="0" smtClean="0">
                          <a:solidFill>
                            <a:srgbClr val="000000"/>
                          </a:solidFill>
                          <a:effectLst/>
                          <a:latin typeface="Tw Cen MT" panose="020B0602020104020603" pitchFamily="34" charset="0"/>
                        </a:rPr>
                        <a:t>100.00</a:t>
                      </a:r>
                      <a:endParaRPr lang="en-ZA" sz="1200" b="0" i="0" u="none" strike="noStrike" dirty="0">
                        <a:solidFill>
                          <a:srgbClr val="000000"/>
                        </a:solidFill>
                        <a:effectLst/>
                        <a:latin typeface="Tw Cen MT" panose="020B0602020104020603" pitchFamily="34" charset="0"/>
                      </a:endParaRPr>
                    </a:p>
                  </a:txBody>
                  <a:tcPr marL="7144" marR="7144" marT="7144" marB="0" anchor="b">
                    <a:solidFill>
                      <a:schemeClr val="accent1">
                        <a:lumMod val="20000"/>
                        <a:lumOff val="80000"/>
                      </a:schemeClr>
                    </a:solidFill>
                  </a:tcPr>
                </a:tc>
                <a:tc>
                  <a:txBody>
                    <a:bodyPr/>
                    <a:lstStyle/>
                    <a:p>
                      <a:pPr algn="r">
                        <a:spcAft>
                          <a:spcPts val="0"/>
                        </a:spcAft>
                      </a:pPr>
                      <a:r>
                        <a:rPr lang="en-ZA" sz="12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4 </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2"/>
                    </a:solidFill>
                  </a:tcPr>
                </a:tc>
                <a:tc>
                  <a:txBody>
                    <a:bodyPr/>
                    <a:lstStyle/>
                    <a:p>
                      <a:pPr algn="r">
                        <a:spcAft>
                          <a:spcPts val="0"/>
                        </a:spcAft>
                      </a:pPr>
                      <a:r>
                        <a:rPr lang="en-ZA" sz="12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21 </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2"/>
                    </a:solidFill>
                  </a:tcPr>
                </a:tc>
                <a:tc>
                  <a:txBody>
                    <a:bodyPr/>
                    <a:lstStyle/>
                    <a:p>
                      <a:pPr algn="r">
                        <a:spcAft>
                          <a:spcPts val="0"/>
                        </a:spcAft>
                      </a:pPr>
                      <a:r>
                        <a:rPr lang="en-ZA" sz="12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-17 </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2"/>
                    </a:solidFill>
                  </a:tcPr>
                </a:tc>
                <a:tc>
                  <a:txBody>
                    <a:bodyPr/>
                    <a:lstStyle/>
                    <a:p>
                      <a:pPr algn="r">
                        <a:spcAft>
                          <a:spcPts val="0"/>
                        </a:spcAft>
                      </a:pPr>
                      <a:r>
                        <a:rPr lang="en-ZA" sz="1200" dirty="0" smtClean="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525.00</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2"/>
                    </a:solidFill>
                  </a:tcPr>
                </a:tc>
              </a:tr>
              <a:tr h="539082">
                <a:tc>
                  <a:txBody>
                    <a:bodyPr/>
                    <a:lstStyle/>
                    <a:p>
                      <a:pPr>
                        <a:spcAft>
                          <a:spcPts val="0"/>
                        </a:spcAft>
                      </a:pPr>
                      <a:r>
                        <a:rPr lang="en-ZA" sz="1200" b="0" dirty="0" smtClean="0">
                          <a:solidFill>
                            <a:schemeClr val="tx1"/>
                          </a:solidFill>
                          <a:effectLst/>
                          <a:latin typeface="Tw Cen MT" panose="020B0602020104020603" pitchFamily="34" charset="0"/>
                        </a:rPr>
                        <a:t>Transfers </a:t>
                      </a:r>
                      <a:r>
                        <a:rPr lang="en-ZA" sz="1200" b="0" dirty="0">
                          <a:solidFill>
                            <a:schemeClr val="tx1"/>
                          </a:solidFill>
                          <a:effectLst/>
                          <a:latin typeface="Tw Cen MT" panose="020B0602020104020603" pitchFamily="34" charset="0"/>
                        </a:rPr>
                        <a:t>and Subsidies </a:t>
                      </a:r>
                      <a:endParaRPr lang="en-ZA" sz="1200" b="0" dirty="0">
                        <a:solidFill>
                          <a:schemeClr val="tx1"/>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bg2"/>
                    </a:solidFill>
                  </a:tcPr>
                </a:tc>
                <a:tc>
                  <a:txBody>
                    <a:bodyPr/>
                    <a:lstStyle/>
                    <a:p>
                      <a:pPr algn="r" rtl="0" fontAlgn="ctr"/>
                      <a:r>
                        <a:rPr lang="en-ZA" sz="1200" b="0" i="0" u="none" strike="noStrike" dirty="0">
                          <a:solidFill>
                            <a:srgbClr val="000000"/>
                          </a:solidFill>
                          <a:effectLst/>
                          <a:latin typeface="Tw Cen MT" panose="020B0602020104020603" pitchFamily="34" charset="0"/>
                        </a:rPr>
                        <a:t>       335 464 </a:t>
                      </a:r>
                    </a:p>
                  </a:txBody>
                  <a:tcPr marL="7144" marR="7144" marT="7144" marB="0" anchor="b">
                    <a:solidFill>
                      <a:schemeClr val="accent1">
                        <a:lumMod val="20000"/>
                        <a:lumOff val="80000"/>
                      </a:schemeClr>
                    </a:solidFill>
                  </a:tcPr>
                </a:tc>
                <a:tc>
                  <a:txBody>
                    <a:bodyPr/>
                    <a:lstStyle/>
                    <a:p>
                      <a:pPr algn="r" rtl="0" fontAlgn="ctr"/>
                      <a:r>
                        <a:rPr lang="en-ZA" sz="1200" b="0" i="0" u="none" strike="noStrike" dirty="0">
                          <a:solidFill>
                            <a:srgbClr val="000000"/>
                          </a:solidFill>
                          <a:effectLst/>
                          <a:latin typeface="Tw Cen MT" panose="020B0602020104020603" pitchFamily="34" charset="0"/>
                        </a:rPr>
                        <a:t>       166 839 </a:t>
                      </a:r>
                    </a:p>
                  </a:txBody>
                  <a:tcPr marL="7144" marR="7144" marT="7144" marB="0" anchor="b">
                    <a:solidFill>
                      <a:schemeClr val="accent1">
                        <a:lumMod val="20000"/>
                        <a:lumOff val="80000"/>
                      </a:schemeClr>
                    </a:solidFill>
                  </a:tcPr>
                </a:tc>
                <a:tc>
                  <a:txBody>
                    <a:bodyPr/>
                    <a:lstStyle/>
                    <a:p>
                      <a:pPr algn="r" rtl="0" fontAlgn="ctr"/>
                      <a:r>
                        <a:rPr lang="en-ZA" sz="1200" b="0" i="0" u="none" strike="noStrike" dirty="0">
                          <a:solidFill>
                            <a:srgbClr val="000000"/>
                          </a:solidFill>
                          <a:effectLst/>
                          <a:latin typeface="Tw Cen MT" panose="020B0602020104020603" pitchFamily="34" charset="0"/>
                        </a:rPr>
                        <a:t>       168 625 </a:t>
                      </a:r>
                    </a:p>
                  </a:txBody>
                  <a:tcPr marL="7144" marR="7144" marT="7144" marB="0" anchor="b">
                    <a:solidFill>
                      <a:schemeClr val="accent1">
                        <a:lumMod val="20000"/>
                        <a:lumOff val="80000"/>
                      </a:schemeClr>
                    </a:solidFill>
                  </a:tcPr>
                </a:tc>
                <a:tc>
                  <a:txBody>
                    <a:bodyPr/>
                    <a:lstStyle/>
                    <a:p>
                      <a:pPr algn="r" rtl="0" fontAlgn="ctr"/>
                      <a:r>
                        <a:rPr lang="en-ZA" sz="1200" b="0" i="0" u="none" strike="noStrike" dirty="0" smtClean="0">
                          <a:solidFill>
                            <a:srgbClr val="000000"/>
                          </a:solidFill>
                          <a:effectLst/>
                          <a:latin typeface="Tw Cen MT" panose="020B0602020104020603" pitchFamily="34" charset="0"/>
                        </a:rPr>
                        <a:t>49.73</a:t>
                      </a:r>
                      <a:endParaRPr lang="en-ZA" sz="1200" b="0" i="0" u="none" strike="noStrike" dirty="0">
                        <a:solidFill>
                          <a:srgbClr val="000000"/>
                        </a:solidFill>
                        <a:effectLst/>
                        <a:latin typeface="Tw Cen MT" panose="020B0602020104020603" pitchFamily="34" charset="0"/>
                      </a:endParaRPr>
                    </a:p>
                  </a:txBody>
                  <a:tcPr marL="7144" marR="7144" marT="7144" marB="0" anchor="b">
                    <a:solidFill>
                      <a:schemeClr val="accent1">
                        <a:lumMod val="20000"/>
                        <a:lumOff val="80000"/>
                      </a:schemeClr>
                    </a:solidFill>
                  </a:tcPr>
                </a:tc>
                <a:tc>
                  <a:txBody>
                    <a:bodyPr/>
                    <a:lstStyle/>
                    <a:p>
                      <a:pPr algn="r">
                        <a:spcAft>
                          <a:spcPts val="0"/>
                        </a:spcAft>
                      </a:pPr>
                      <a:r>
                        <a:rPr lang="en-ZA" sz="12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335 464 </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2"/>
                    </a:solidFill>
                  </a:tcPr>
                </a:tc>
                <a:tc>
                  <a:txBody>
                    <a:bodyPr/>
                    <a:lstStyle/>
                    <a:p>
                      <a:pPr algn="r">
                        <a:spcAft>
                          <a:spcPts val="0"/>
                        </a:spcAft>
                      </a:pPr>
                      <a:r>
                        <a:rPr lang="en-ZA" sz="12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a:t>
                      </a:r>
                      <a:r>
                        <a:rPr lang="en-ZA" sz="1200" dirty="0" smtClean="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249 </a:t>
                      </a:r>
                      <a:r>
                        <a:rPr lang="en-ZA" sz="12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192 </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2"/>
                    </a:solidFill>
                  </a:tcPr>
                </a:tc>
                <a:tc>
                  <a:txBody>
                    <a:bodyPr/>
                    <a:lstStyle/>
                    <a:p>
                      <a:pPr algn="r">
                        <a:spcAft>
                          <a:spcPts val="0"/>
                        </a:spcAft>
                      </a:pPr>
                      <a:r>
                        <a:rPr lang="en-ZA" sz="12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86 272 </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2"/>
                    </a:solidFill>
                  </a:tcPr>
                </a:tc>
                <a:tc>
                  <a:txBody>
                    <a:bodyPr/>
                    <a:lstStyle/>
                    <a:p>
                      <a:pPr algn="r">
                        <a:spcAft>
                          <a:spcPts val="0"/>
                        </a:spcAft>
                      </a:pPr>
                      <a:r>
                        <a:rPr lang="en-ZA" sz="1200" dirty="0" smtClean="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74.28</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2"/>
                    </a:solidFill>
                  </a:tcPr>
                </a:tc>
              </a:tr>
              <a:tr h="539082">
                <a:tc>
                  <a:txBody>
                    <a:bodyPr/>
                    <a:lstStyle/>
                    <a:p>
                      <a:pPr>
                        <a:spcAft>
                          <a:spcPts val="0"/>
                        </a:spcAft>
                      </a:pPr>
                      <a:r>
                        <a:rPr lang="en-ZA" sz="1200" b="0" dirty="0" smtClean="0">
                          <a:solidFill>
                            <a:schemeClr val="tx1"/>
                          </a:solidFill>
                          <a:effectLst/>
                          <a:latin typeface="Tw Cen MT" panose="020B0602020104020603" pitchFamily="34" charset="0"/>
                        </a:rPr>
                        <a:t>Payment </a:t>
                      </a:r>
                      <a:r>
                        <a:rPr lang="en-ZA" sz="1200" b="0" dirty="0">
                          <a:solidFill>
                            <a:schemeClr val="tx1"/>
                          </a:solidFill>
                          <a:effectLst/>
                          <a:latin typeface="Tw Cen MT" panose="020B0602020104020603" pitchFamily="34" charset="0"/>
                        </a:rPr>
                        <a:t>of Capital Assets </a:t>
                      </a:r>
                      <a:endParaRPr lang="en-ZA" sz="1200" b="0" dirty="0">
                        <a:solidFill>
                          <a:schemeClr val="tx1"/>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bg2"/>
                    </a:solidFill>
                  </a:tcPr>
                </a:tc>
                <a:tc>
                  <a:txBody>
                    <a:bodyPr/>
                    <a:lstStyle/>
                    <a:p>
                      <a:pPr algn="r" rtl="0" fontAlgn="ctr"/>
                      <a:r>
                        <a:rPr lang="en-ZA" sz="1200" b="0" i="0" u="none" strike="noStrike" dirty="0">
                          <a:solidFill>
                            <a:srgbClr val="000000"/>
                          </a:solidFill>
                          <a:effectLst/>
                          <a:latin typeface="Tw Cen MT" panose="020B0602020104020603" pitchFamily="34" charset="0"/>
                        </a:rPr>
                        <a:t>         10 288 </a:t>
                      </a:r>
                    </a:p>
                  </a:txBody>
                  <a:tcPr marL="7144" marR="7144" marT="7144" marB="0" anchor="b">
                    <a:solidFill>
                      <a:schemeClr val="accent1">
                        <a:lumMod val="20000"/>
                        <a:lumOff val="80000"/>
                      </a:schemeClr>
                    </a:solidFill>
                  </a:tcPr>
                </a:tc>
                <a:tc>
                  <a:txBody>
                    <a:bodyPr/>
                    <a:lstStyle/>
                    <a:p>
                      <a:pPr algn="r" rtl="0" fontAlgn="ctr"/>
                      <a:r>
                        <a:rPr lang="en-ZA" sz="1200" b="0" i="0" u="none" strike="noStrike" dirty="0">
                          <a:solidFill>
                            <a:srgbClr val="000000"/>
                          </a:solidFill>
                          <a:effectLst/>
                          <a:latin typeface="Tw Cen MT" panose="020B0602020104020603" pitchFamily="34" charset="0"/>
                        </a:rPr>
                        <a:t>        </a:t>
                      </a:r>
                      <a:r>
                        <a:rPr lang="en-ZA" sz="1200" b="0" i="0" u="none" strike="noStrike" dirty="0" smtClean="0">
                          <a:solidFill>
                            <a:srgbClr val="000000"/>
                          </a:solidFill>
                          <a:effectLst/>
                          <a:latin typeface="Tw Cen MT" panose="020B0602020104020603" pitchFamily="34" charset="0"/>
                        </a:rPr>
                        <a:t>  </a:t>
                      </a:r>
                      <a:r>
                        <a:rPr lang="en-ZA" sz="1200" b="0" i="0" u="none" strike="noStrike" dirty="0">
                          <a:solidFill>
                            <a:srgbClr val="000000"/>
                          </a:solidFill>
                          <a:effectLst/>
                          <a:latin typeface="Tw Cen MT" panose="020B0602020104020603" pitchFamily="34" charset="0"/>
                        </a:rPr>
                        <a:t>7 662 </a:t>
                      </a:r>
                    </a:p>
                  </a:txBody>
                  <a:tcPr marL="7144" marR="7144" marT="7144" marB="0" anchor="b">
                    <a:solidFill>
                      <a:schemeClr val="accent1">
                        <a:lumMod val="20000"/>
                        <a:lumOff val="80000"/>
                      </a:schemeClr>
                    </a:solidFill>
                  </a:tcPr>
                </a:tc>
                <a:tc>
                  <a:txBody>
                    <a:bodyPr/>
                    <a:lstStyle/>
                    <a:p>
                      <a:pPr algn="r" rtl="0" fontAlgn="ctr"/>
                      <a:r>
                        <a:rPr lang="en-ZA" sz="1200" b="0" i="0" u="none" strike="noStrike" dirty="0">
                          <a:solidFill>
                            <a:srgbClr val="000000"/>
                          </a:solidFill>
                          <a:effectLst/>
                          <a:latin typeface="Tw Cen MT" panose="020B0602020104020603" pitchFamily="34" charset="0"/>
                        </a:rPr>
                        <a:t>           </a:t>
                      </a:r>
                      <a:r>
                        <a:rPr lang="en-ZA" sz="1200" b="0" i="0" u="none" strike="noStrike" dirty="0" smtClean="0">
                          <a:solidFill>
                            <a:srgbClr val="000000"/>
                          </a:solidFill>
                          <a:effectLst/>
                          <a:latin typeface="Tw Cen MT" panose="020B0602020104020603" pitchFamily="34" charset="0"/>
                        </a:rPr>
                        <a:t>2 </a:t>
                      </a:r>
                      <a:r>
                        <a:rPr lang="en-ZA" sz="1200" b="0" i="0" u="none" strike="noStrike" dirty="0">
                          <a:solidFill>
                            <a:srgbClr val="000000"/>
                          </a:solidFill>
                          <a:effectLst/>
                          <a:latin typeface="Tw Cen MT" panose="020B0602020104020603" pitchFamily="34" charset="0"/>
                        </a:rPr>
                        <a:t>626 </a:t>
                      </a:r>
                    </a:p>
                  </a:txBody>
                  <a:tcPr marL="7144" marR="7144" marT="7144" marB="0" anchor="b">
                    <a:solidFill>
                      <a:schemeClr val="accent1">
                        <a:lumMod val="20000"/>
                        <a:lumOff val="80000"/>
                      </a:schemeClr>
                    </a:solidFill>
                  </a:tcPr>
                </a:tc>
                <a:tc>
                  <a:txBody>
                    <a:bodyPr/>
                    <a:lstStyle/>
                    <a:p>
                      <a:pPr algn="r" rtl="0" fontAlgn="ctr"/>
                      <a:r>
                        <a:rPr lang="en-ZA" sz="1200" b="0" i="0" u="none" strike="noStrike" dirty="0" smtClean="0">
                          <a:solidFill>
                            <a:srgbClr val="000000"/>
                          </a:solidFill>
                          <a:effectLst/>
                          <a:latin typeface="Tw Cen MT" panose="020B0602020104020603" pitchFamily="34" charset="0"/>
                        </a:rPr>
                        <a:t>74.48</a:t>
                      </a:r>
                      <a:endParaRPr lang="en-ZA" sz="1200" b="0" i="0" u="none" strike="noStrike" dirty="0">
                        <a:solidFill>
                          <a:srgbClr val="000000"/>
                        </a:solidFill>
                        <a:effectLst/>
                        <a:latin typeface="Tw Cen MT" panose="020B0602020104020603" pitchFamily="34" charset="0"/>
                      </a:endParaRPr>
                    </a:p>
                  </a:txBody>
                  <a:tcPr marL="7144" marR="7144" marT="7144" marB="0" anchor="b">
                    <a:solidFill>
                      <a:schemeClr val="accent1">
                        <a:lumMod val="20000"/>
                        <a:lumOff val="80000"/>
                      </a:schemeClr>
                    </a:solidFill>
                  </a:tcPr>
                </a:tc>
                <a:tc>
                  <a:txBody>
                    <a:bodyPr/>
                    <a:lstStyle/>
                    <a:p>
                      <a:pPr algn="r">
                        <a:spcAft>
                          <a:spcPts val="0"/>
                        </a:spcAft>
                      </a:pPr>
                      <a:r>
                        <a:rPr lang="en-ZA" sz="120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10 745 </a:t>
                      </a:r>
                      <a:endParaRPr lang="en-ZA" sz="120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2"/>
                    </a:solidFill>
                  </a:tcPr>
                </a:tc>
                <a:tc>
                  <a:txBody>
                    <a:bodyPr/>
                    <a:lstStyle/>
                    <a:p>
                      <a:pPr algn="r">
                        <a:spcAft>
                          <a:spcPts val="0"/>
                        </a:spcAft>
                      </a:pPr>
                      <a:r>
                        <a:rPr lang="en-ZA" sz="12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a:t>
                      </a:r>
                      <a:r>
                        <a:rPr lang="en-ZA" sz="1200" dirty="0" smtClean="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a:t>
                      </a:r>
                      <a:r>
                        <a:rPr lang="en-ZA" sz="12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11 808 </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2"/>
                    </a:solidFill>
                  </a:tcPr>
                </a:tc>
                <a:tc>
                  <a:txBody>
                    <a:bodyPr/>
                    <a:lstStyle/>
                    <a:p>
                      <a:pPr algn="r">
                        <a:spcAft>
                          <a:spcPts val="0"/>
                        </a:spcAft>
                      </a:pPr>
                      <a:r>
                        <a:rPr lang="en-ZA" sz="12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-1 063 </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2"/>
                    </a:solidFill>
                  </a:tcPr>
                </a:tc>
                <a:tc>
                  <a:txBody>
                    <a:bodyPr/>
                    <a:lstStyle/>
                    <a:p>
                      <a:pPr algn="r">
                        <a:spcAft>
                          <a:spcPts val="0"/>
                        </a:spcAft>
                      </a:pPr>
                      <a:r>
                        <a:rPr lang="en-ZA" sz="1200" dirty="0" smtClean="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109.89</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2"/>
                    </a:solidFill>
                  </a:tcPr>
                </a:tc>
              </a:tr>
              <a:tr h="539082">
                <a:tc>
                  <a:txBody>
                    <a:bodyPr/>
                    <a:lstStyle/>
                    <a:p>
                      <a:pPr>
                        <a:spcAft>
                          <a:spcPts val="0"/>
                        </a:spcAft>
                      </a:pPr>
                      <a:r>
                        <a:rPr lang="en-ZA" sz="1200" dirty="0" smtClean="0">
                          <a:solidFill>
                            <a:schemeClr val="tx1"/>
                          </a:solidFill>
                          <a:effectLst/>
                          <a:latin typeface="Tw Cen MT" panose="020B0602020104020603" pitchFamily="34" charset="0"/>
                        </a:rPr>
                        <a:t>TOTAL</a:t>
                      </a:r>
                      <a:endParaRPr lang="en-ZA" sz="1200" dirty="0">
                        <a:solidFill>
                          <a:schemeClr val="tx1"/>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bg2"/>
                    </a:solidFill>
                  </a:tcPr>
                </a:tc>
                <a:tc>
                  <a:txBody>
                    <a:bodyPr/>
                    <a:lstStyle/>
                    <a:p>
                      <a:pPr algn="r" rtl="0" fontAlgn="ctr"/>
                      <a:r>
                        <a:rPr lang="en-ZA" sz="1200" b="1" i="0" u="none" strike="noStrike" dirty="0">
                          <a:solidFill>
                            <a:srgbClr val="000000"/>
                          </a:solidFill>
                          <a:effectLst/>
                          <a:latin typeface="Tw Cen MT" panose="020B0602020104020603" pitchFamily="34" charset="0"/>
                        </a:rPr>
                        <a:t>       779 846 </a:t>
                      </a:r>
                    </a:p>
                  </a:txBody>
                  <a:tcPr marL="7144" marR="7144" marT="7144" marB="0" anchor="b">
                    <a:solidFill>
                      <a:schemeClr val="bg2"/>
                    </a:solidFill>
                  </a:tcPr>
                </a:tc>
                <a:tc>
                  <a:txBody>
                    <a:bodyPr/>
                    <a:lstStyle/>
                    <a:p>
                      <a:pPr algn="r" rtl="0" fontAlgn="ctr"/>
                      <a:r>
                        <a:rPr lang="en-ZA" sz="1200" b="1" i="0" u="none" strike="noStrike" dirty="0">
                          <a:solidFill>
                            <a:srgbClr val="000000"/>
                          </a:solidFill>
                          <a:effectLst/>
                          <a:latin typeface="Tw Cen MT" panose="020B0602020104020603" pitchFamily="34" charset="0"/>
                        </a:rPr>
                        <a:t>       395 332 </a:t>
                      </a:r>
                    </a:p>
                  </a:txBody>
                  <a:tcPr marL="7144" marR="7144" marT="7144" marB="0" anchor="b">
                    <a:solidFill>
                      <a:schemeClr val="bg2"/>
                    </a:solidFill>
                  </a:tcPr>
                </a:tc>
                <a:tc>
                  <a:txBody>
                    <a:bodyPr/>
                    <a:lstStyle/>
                    <a:p>
                      <a:pPr algn="r" rtl="0" fontAlgn="ctr"/>
                      <a:r>
                        <a:rPr lang="en-ZA" sz="1200" b="1" i="0" u="none" strike="noStrike" dirty="0">
                          <a:solidFill>
                            <a:srgbClr val="000000"/>
                          </a:solidFill>
                          <a:effectLst/>
                          <a:latin typeface="Tw Cen MT" panose="020B0602020104020603" pitchFamily="34" charset="0"/>
                        </a:rPr>
                        <a:t>       384 514 </a:t>
                      </a:r>
                    </a:p>
                  </a:txBody>
                  <a:tcPr marL="7144" marR="7144" marT="7144" marB="0" anchor="b">
                    <a:solidFill>
                      <a:schemeClr val="bg2"/>
                    </a:solidFill>
                  </a:tcPr>
                </a:tc>
                <a:tc>
                  <a:txBody>
                    <a:bodyPr/>
                    <a:lstStyle/>
                    <a:p>
                      <a:pPr algn="r" rtl="0" fontAlgn="ctr"/>
                      <a:r>
                        <a:rPr lang="en-ZA" sz="1200" b="1" i="0" u="none" strike="noStrike" dirty="0" smtClean="0">
                          <a:solidFill>
                            <a:srgbClr val="000000"/>
                          </a:solidFill>
                          <a:effectLst/>
                          <a:latin typeface="Tw Cen MT" panose="020B0602020104020603" pitchFamily="34" charset="0"/>
                        </a:rPr>
                        <a:t>50.69</a:t>
                      </a:r>
                      <a:endParaRPr lang="en-ZA" sz="1200" b="1" i="0" u="none" strike="noStrike" dirty="0">
                        <a:solidFill>
                          <a:srgbClr val="000000"/>
                        </a:solidFill>
                        <a:effectLst/>
                        <a:latin typeface="Tw Cen MT" panose="020B0602020104020603" pitchFamily="34" charset="0"/>
                      </a:endParaRPr>
                    </a:p>
                  </a:txBody>
                  <a:tcPr marL="7144" marR="7144" marT="7144" marB="0" anchor="b">
                    <a:solidFill>
                      <a:schemeClr val="bg2"/>
                    </a:solidFill>
                  </a:tcPr>
                </a:tc>
                <a:tc>
                  <a:txBody>
                    <a:bodyPr/>
                    <a:lstStyle/>
                    <a:p>
                      <a:pPr algn="r">
                        <a:spcAft>
                          <a:spcPts val="0"/>
                        </a:spcAft>
                      </a:pPr>
                      <a:r>
                        <a:rPr lang="en-ZA" sz="1200" b="1"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779 846 </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bg2"/>
                    </a:solidFill>
                  </a:tcPr>
                </a:tc>
                <a:tc>
                  <a:txBody>
                    <a:bodyPr/>
                    <a:lstStyle/>
                    <a:p>
                      <a:pPr algn="r">
                        <a:spcAft>
                          <a:spcPts val="0"/>
                        </a:spcAft>
                      </a:pPr>
                      <a:r>
                        <a:rPr lang="en-ZA" sz="1200" b="1"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582 929 </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bg2"/>
                    </a:solidFill>
                  </a:tcPr>
                </a:tc>
                <a:tc>
                  <a:txBody>
                    <a:bodyPr/>
                    <a:lstStyle/>
                    <a:p>
                      <a:pPr algn="r">
                        <a:spcAft>
                          <a:spcPts val="0"/>
                        </a:spcAft>
                      </a:pPr>
                      <a:r>
                        <a:rPr lang="en-ZA" sz="1200" b="1"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196 917 </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bg2"/>
                    </a:solidFill>
                  </a:tcPr>
                </a:tc>
                <a:tc>
                  <a:txBody>
                    <a:bodyPr/>
                    <a:lstStyle/>
                    <a:p>
                      <a:pPr algn="r">
                        <a:spcAft>
                          <a:spcPts val="0"/>
                        </a:spcAft>
                      </a:pPr>
                      <a:r>
                        <a:rPr lang="en-ZA" sz="1200" b="1" dirty="0" smtClean="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74.75</a:t>
                      </a:r>
                      <a:endParaRPr lang="en-ZA" sz="12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bg2"/>
                    </a:solidFill>
                  </a:tcPr>
                </a:tc>
              </a:tr>
            </a:tbl>
          </a:graphicData>
        </a:graphic>
      </p:graphicFrame>
      <p:sp>
        <p:nvSpPr>
          <p:cNvPr id="6"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r>
              <a:rPr lang="en-US" sz="1400" dirty="0" smtClean="0"/>
              <a:t>63</a:t>
            </a:r>
            <a:endParaRPr lang="en-US" sz="1400" b="0" dirty="0"/>
          </a:p>
        </p:txBody>
      </p:sp>
    </p:spTree>
    <p:extLst>
      <p:ext uri="{BB962C8B-B14F-4D97-AF65-F5344CB8AC3E}">
        <p14:creationId xmlns:p14="http://schemas.microsoft.com/office/powerpoint/2010/main" xmlns="" val="35802641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03648" y="13905"/>
            <a:ext cx="6858000" cy="955104"/>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ZA" sz="2400" b="1" dirty="0" smtClean="0">
                <a:solidFill>
                  <a:schemeClr val="accent5"/>
                </a:solidFill>
                <a:latin typeface="+mn-lt"/>
              </a:rPr>
              <a:t>2</a:t>
            </a:r>
            <a:r>
              <a:rPr lang="en-ZA" sz="2400" b="1" baseline="30000" dirty="0" smtClean="0">
                <a:solidFill>
                  <a:schemeClr val="accent5"/>
                </a:solidFill>
                <a:latin typeface="+mn-lt"/>
              </a:rPr>
              <a:t>ND</a:t>
            </a:r>
            <a:r>
              <a:rPr lang="en-ZA" sz="2400" b="1" dirty="0" smtClean="0">
                <a:solidFill>
                  <a:schemeClr val="accent5"/>
                </a:solidFill>
                <a:latin typeface="+mn-lt"/>
              </a:rPr>
              <a:t> &amp; 3</a:t>
            </a:r>
            <a:r>
              <a:rPr lang="en-ZA" sz="2400" b="1" baseline="30000" dirty="0" smtClean="0">
                <a:solidFill>
                  <a:schemeClr val="accent5"/>
                </a:solidFill>
                <a:latin typeface="+mn-lt"/>
              </a:rPr>
              <a:t>RD</a:t>
            </a:r>
            <a:r>
              <a:rPr lang="en-ZA" sz="2400" b="1" dirty="0" smtClean="0">
                <a:solidFill>
                  <a:schemeClr val="accent5"/>
                </a:solidFill>
                <a:latin typeface="+mn-lt"/>
              </a:rPr>
              <a:t> EXPENDITURE REPORT </a:t>
            </a:r>
          </a:p>
          <a:p>
            <a:r>
              <a:rPr lang="en-ZA" sz="2400" b="1" dirty="0" smtClean="0">
                <a:solidFill>
                  <a:schemeClr val="accent5"/>
                </a:solidFill>
                <a:latin typeface="+mn-lt"/>
              </a:rPr>
              <a:t>ON CONSULTANTS</a:t>
            </a:r>
            <a:endParaRPr lang="en-ZA" sz="2400" b="1" dirty="0">
              <a:solidFill>
                <a:schemeClr val="accent5"/>
              </a:solidFill>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xmlns="" val="3884744348"/>
              </p:ext>
            </p:extLst>
          </p:nvPr>
        </p:nvGraphicFramePr>
        <p:xfrm>
          <a:off x="0" y="1350169"/>
          <a:ext cx="9143999" cy="3635560"/>
        </p:xfrm>
        <a:graphic>
          <a:graphicData uri="http://schemas.openxmlformats.org/drawingml/2006/table">
            <a:tbl>
              <a:tblPr/>
              <a:tblGrid>
                <a:gridCol w="1341515"/>
                <a:gridCol w="1190596"/>
                <a:gridCol w="1116183"/>
                <a:gridCol w="1116183"/>
                <a:gridCol w="818535"/>
                <a:gridCol w="809521"/>
                <a:gridCol w="1050785"/>
                <a:gridCol w="892947"/>
                <a:gridCol w="807734"/>
              </a:tblGrid>
              <a:tr h="212759">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400" b="1" dirty="0" smtClean="0">
                          <a:solidFill>
                            <a:schemeClr val="tx1"/>
                          </a:solidFill>
                          <a:effectLst/>
                          <a:latin typeface="Tw Cen MT" panose="020B0602020104020603" pitchFamily="34" charset="0"/>
                          <a:ea typeface="Times New Roman" panose="02020603050405020304" pitchFamily="18" charset="0"/>
                          <a:cs typeface="Times New Roman" panose="02020603050405020304" pitchFamily="18" charset="0"/>
                        </a:rPr>
                        <a:t>PERIOD</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gridSpan="4">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ZA" sz="1400" b="1" dirty="0" smtClean="0">
                          <a:solidFill>
                            <a:schemeClr val="tx1"/>
                          </a:solidFill>
                          <a:effectLst/>
                          <a:latin typeface="Tw Cen MT" panose="020B0602020104020603" pitchFamily="34" charset="0"/>
                          <a:ea typeface="Calibri" panose="020F0502020204030204" pitchFamily="34" charset="0"/>
                          <a:cs typeface="Times New Roman" panose="02020603050405020304" pitchFamily="18" charset="0"/>
                        </a:rPr>
                        <a:t>2</a:t>
                      </a:r>
                      <a:r>
                        <a:rPr lang="en-ZA" sz="1400" b="1" baseline="30000" dirty="0" smtClean="0">
                          <a:solidFill>
                            <a:schemeClr val="tx1"/>
                          </a:solidFill>
                          <a:effectLst/>
                          <a:latin typeface="Tw Cen MT" panose="020B0602020104020603" pitchFamily="34" charset="0"/>
                          <a:ea typeface="Calibri" panose="020F0502020204030204" pitchFamily="34" charset="0"/>
                          <a:cs typeface="Times New Roman" panose="02020603050405020304" pitchFamily="18" charset="0"/>
                        </a:rPr>
                        <a:t>ND</a:t>
                      </a:r>
                      <a:r>
                        <a:rPr lang="en-ZA" sz="1400" b="1" dirty="0" smtClean="0">
                          <a:solidFill>
                            <a:schemeClr val="tx1"/>
                          </a:solidFill>
                          <a:effectLst/>
                          <a:latin typeface="Tw Cen MT" panose="020B0602020104020603" pitchFamily="34" charset="0"/>
                          <a:ea typeface="Calibri" panose="020F0502020204030204" pitchFamily="34" charset="0"/>
                          <a:cs typeface="Times New Roman" panose="02020603050405020304" pitchFamily="18" charset="0"/>
                        </a:rPr>
                        <a:t> QUARTER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pPr>
                        <a:spcAft>
                          <a:spcPts val="0"/>
                        </a:spcAft>
                      </a:pPr>
                      <a:endParaRPr lang="en-ZA" sz="1800" b="1"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kumimoji="0" lang="en-ZA" sz="1800" b="1" i="0" u="none" strike="noStrike" kern="1200" dirty="0" smtClean="0">
                        <a:solidFill>
                          <a:srgbClr val="000000"/>
                        </a:solidFill>
                        <a:latin typeface="+mn-lt"/>
                        <a:ea typeface="+mn-ea"/>
                        <a:cs typeface="+mn-cs"/>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ZA" sz="1800" b="1" i="0" u="none" strike="noStrike" dirty="0" smtClean="0">
                        <a:solidFill>
                          <a:srgbClr val="000000"/>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effectLst/>
                          <a:latin typeface="Tw Cen MT" panose="020B0602020104020603" pitchFamily="34" charset="0"/>
                          <a:ea typeface="Calibri" panose="020F0502020204030204" pitchFamily="34" charset="0"/>
                          <a:cs typeface="Times New Roman" panose="02020603050405020304" pitchFamily="18" charset="0"/>
                        </a:rPr>
                        <a:t>3</a:t>
                      </a:r>
                      <a:r>
                        <a:rPr lang="en-ZA" sz="1400" b="1" baseline="30000" dirty="0" smtClean="0">
                          <a:solidFill>
                            <a:schemeClr val="tx1"/>
                          </a:solidFill>
                          <a:effectLst/>
                          <a:latin typeface="Tw Cen MT" panose="020B0602020104020603" pitchFamily="34" charset="0"/>
                          <a:ea typeface="Calibri" panose="020F0502020204030204" pitchFamily="34" charset="0"/>
                          <a:cs typeface="Times New Roman" panose="02020603050405020304" pitchFamily="18" charset="0"/>
                        </a:rPr>
                        <a:t>RD</a:t>
                      </a:r>
                      <a:r>
                        <a:rPr lang="en-ZA" sz="1400" b="1" dirty="0" smtClean="0">
                          <a:solidFill>
                            <a:schemeClr val="tx1"/>
                          </a:solidFill>
                          <a:effectLst/>
                          <a:latin typeface="Tw Cen MT" panose="020B0602020104020603" pitchFamily="34" charset="0"/>
                          <a:ea typeface="Calibri" panose="020F0502020204030204" pitchFamily="34" charset="0"/>
                          <a:cs typeface="Times New Roman" panose="02020603050405020304" pitchFamily="18" charset="0"/>
                        </a:rPr>
                        <a:t> QUARTER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ZA" sz="1800" b="1" i="0" u="none" strike="noStrike" dirty="0" smtClean="0">
                        <a:solidFill>
                          <a:srgbClr val="000000"/>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ZA" sz="1800" b="1" i="0" u="none" strike="noStrike" dirty="0" smtClean="0">
                        <a:solidFill>
                          <a:srgbClr val="000000"/>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ZA" sz="1800" b="1" i="0" u="none" strike="noStrike" dirty="0" smtClean="0">
                        <a:solidFill>
                          <a:srgbClr val="000000"/>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822960">
                <a:tc>
                  <a:txBody>
                    <a:bodyPr/>
                    <a:lstStyle/>
                    <a:p>
                      <a:pPr algn="l" fontAlgn="t"/>
                      <a:r>
                        <a:rPr lang="en-ZA" sz="1400" b="1" i="0" u="none" strike="noStrike" dirty="0" smtClean="0">
                          <a:solidFill>
                            <a:srgbClr val="000000"/>
                          </a:solidFill>
                          <a:latin typeface="Tw Cen MT" panose="020B0602020104020603" pitchFamily="34" charset="0"/>
                        </a:rPr>
                        <a:t>DESCRIPTION</a:t>
                      </a:r>
                      <a:endParaRPr lang="en-ZA" sz="1400" b="1" i="0" u="none" strike="noStrike" dirty="0">
                        <a:solidFill>
                          <a:srgbClr val="000000"/>
                        </a:solidFill>
                        <a:latin typeface="Tw Cen MT" panose="020B0602020104020603"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t"/>
                      <a:r>
                        <a:rPr kumimoji="0" lang="en-ZA" sz="1400" b="1" i="0" u="none" strike="noStrike" kern="1200" dirty="0" smtClean="0">
                          <a:solidFill>
                            <a:srgbClr val="000000"/>
                          </a:solidFill>
                          <a:latin typeface="Tw Cen MT" panose="020B0602020104020603" pitchFamily="34" charset="0"/>
                          <a:ea typeface="+mn-ea"/>
                          <a:cs typeface="+mn-cs"/>
                        </a:rPr>
                        <a:t>BUDGET</a:t>
                      </a:r>
                    </a:p>
                    <a:p>
                      <a:pPr algn="ctr" fontAlgn="t"/>
                      <a:r>
                        <a:rPr lang="en-ZA" sz="1400" b="1" i="0" u="none" strike="noStrike" dirty="0" smtClean="0">
                          <a:solidFill>
                            <a:srgbClr val="000000"/>
                          </a:solidFill>
                          <a:latin typeface="Tw Cen MT" panose="020B0602020104020603" pitchFamily="34" charset="0"/>
                        </a:rPr>
                        <a:t> R'000</a:t>
                      </a:r>
                      <a:endParaRPr kumimoji="0" lang="en-ZA" sz="1400" b="1" i="0" u="none" strike="noStrike" kern="1200" dirty="0">
                        <a:solidFill>
                          <a:srgbClr val="000000"/>
                        </a:solidFill>
                        <a:latin typeface="Tw Cen MT" panose="020B0602020104020603" pitchFamily="34" charset="0"/>
                        <a:ea typeface="+mn-ea"/>
                        <a:cs typeface="+mn-cs"/>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spcAft>
                          <a:spcPts val="0"/>
                        </a:spcAft>
                      </a:pPr>
                      <a:r>
                        <a:rPr lang="en-ZA" sz="1400" b="1" dirty="0" smtClean="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ACTUAL </a:t>
                      </a:r>
                    </a:p>
                    <a:p>
                      <a:pPr algn="ctr">
                        <a:spcAft>
                          <a:spcPts val="0"/>
                        </a:spcAft>
                      </a:pPr>
                      <a:r>
                        <a:rPr lang="en-ZA" sz="1400" b="1" i="0" u="none" strike="noStrike" dirty="0" smtClean="0">
                          <a:solidFill>
                            <a:srgbClr val="000000"/>
                          </a:solidFill>
                          <a:latin typeface="Tw Cen MT" panose="020B0602020104020603" pitchFamily="34" charset="0"/>
                        </a:rPr>
                        <a:t>R'000 </a:t>
                      </a: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t"/>
                      <a:r>
                        <a:rPr kumimoji="0" lang="en-ZA" sz="1400" b="1" i="0" u="none" strike="noStrike" kern="1200" dirty="0" smtClean="0">
                          <a:solidFill>
                            <a:srgbClr val="000000"/>
                          </a:solidFill>
                          <a:latin typeface="Tw Cen MT" panose="020B0602020104020603" pitchFamily="34" charset="0"/>
                          <a:ea typeface="+mn-ea"/>
                          <a:cs typeface="+mn-cs"/>
                        </a:rPr>
                        <a:t>AVAILABLE BUDGET</a:t>
                      </a:r>
                    </a:p>
                    <a:p>
                      <a:pPr marL="0" marR="0" indent="0" algn="ctr" defTabSz="914400" rtl="0" eaLnBrk="1" fontAlgn="t" latinLnBrk="0" hangingPunct="1">
                        <a:lnSpc>
                          <a:spcPct val="100000"/>
                        </a:lnSpc>
                        <a:spcBef>
                          <a:spcPts val="0"/>
                        </a:spcBef>
                        <a:spcAft>
                          <a:spcPts val="0"/>
                        </a:spcAft>
                        <a:buClrTx/>
                        <a:buSzTx/>
                        <a:buFontTx/>
                        <a:buNone/>
                        <a:tabLst/>
                        <a:defRPr/>
                      </a:pPr>
                      <a:r>
                        <a:rPr kumimoji="0" lang="en-ZA" sz="1400" b="1" i="0" u="none" strike="noStrike" kern="1200" dirty="0" smtClean="0">
                          <a:solidFill>
                            <a:srgbClr val="000000"/>
                          </a:solidFill>
                          <a:latin typeface="Tw Cen MT" panose="020B0602020104020603" pitchFamily="34" charset="0"/>
                          <a:ea typeface="+mn-ea"/>
                          <a:cs typeface="+mn-cs"/>
                        </a:rPr>
                        <a:t>R'000</a:t>
                      </a: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t"/>
                      <a:r>
                        <a:rPr kumimoji="0" lang="en-ZA" sz="1400" b="1" i="0" u="none" strike="noStrike" kern="1200" dirty="0" smtClean="0">
                          <a:solidFill>
                            <a:srgbClr val="000000"/>
                          </a:solidFill>
                          <a:latin typeface="Tw Cen MT" panose="020B0602020104020603" pitchFamily="34" charset="0"/>
                          <a:ea typeface="+mn-ea"/>
                          <a:cs typeface="+mn-cs"/>
                        </a:rPr>
                        <a:t>% SPENT ON BUDGET</a:t>
                      </a:r>
                    </a:p>
                    <a:p>
                      <a:pPr marL="0" marR="0" indent="0" algn="ctr" defTabSz="914400" rtl="0" eaLnBrk="1" fontAlgn="t" latinLnBrk="0" hangingPunct="1">
                        <a:lnSpc>
                          <a:spcPct val="100000"/>
                        </a:lnSpc>
                        <a:spcBef>
                          <a:spcPts val="0"/>
                        </a:spcBef>
                        <a:spcAft>
                          <a:spcPts val="0"/>
                        </a:spcAft>
                        <a:buClrTx/>
                        <a:buSzTx/>
                        <a:buFontTx/>
                        <a:buNone/>
                        <a:tabLst/>
                        <a:defRPr/>
                      </a:pPr>
                      <a:endParaRPr lang="en-ZA" sz="1400" b="1" i="0" u="none" strike="noStrike" dirty="0" smtClean="0">
                        <a:solidFill>
                          <a:srgbClr val="000000"/>
                        </a:solidFill>
                        <a:latin typeface="Tw Cen MT" panose="020B0602020104020603"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t"/>
                      <a:r>
                        <a:rPr kumimoji="0" lang="en-ZA" sz="1400" b="1" i="0" u="none" strike="noStrike" kern="1200" dirty="0" smtClean="0">
                          <a:solidFill>
                            <a:srgbClr val="000000"/>
                          </a:solidFill>
                          <a:latin typeface="Tw Cen MT" panose="020B0602020104020603" pitchFamily="34" charset="0"/>
                          <a:ea typeface="+mn-ea"/>
                          <a:cs typeface="+mn-cs"/>
                        </a:rPr>
                        <a:t>BUDGET</a:t>
                      </a:r>
                    </a:p>
                    <a:p>
                      <a:pPr marL="0" marR="0" indent="0" algn="ctr" defTabSz="914400" rtl="0" eaLnBrk="1" fontAlgn="t" latinLnBrk="0" hangingPunct="1">
                        <a:lnSpc>
                          <a:spcPct val="100000"/>
                        </a:lnSpc>
                        <a:spcBef>
                          <a:spcPts val="0"/>
                        </a:spcBef>
                        <a:spcAft>
                          <a:spcPts val="0"/>
                        </a:spcAft>
                        <a:buClrTx/>
                        <a:buSzTx/>
                        <a:buFontTx/>
                        <a:buNone/>
                        <a:tabLst/>
                        <a:defRPr/>
                      </a:pPr>
                      <a:r>
                        <a:rPr lang="en-ZA" sz="1400" b="1" i="0" u="none" strike="noStrike" dirty="0" smtClean="0">
                          <a:solidFill>
                            <a:srgbClr val="000000"/>
                          </a:solidFill>
                          <a:latin typeface="Tw Cen MT" panose="020B0602020104020603" pitchFamily="34" charset="0"/>
                        </a:rPr>
                        <a:t>R'000</a:t>
                      </a:r>
                      <a:endParaRPr kumimoji="0" lang="en-ZA" sz="1400" b="1" i="0" u="none" strike="noStrike" kern="1200" dirty="0" smtClean="0">
                        <a:solidFill>
                          <a:srgbClr val="000000"/>
                        </a:solidFill>
                        <a:latin typeface="Tw Cen MT" panose="020B0602020104020603" pitchFamily="34" charset="0"/>
                        <a:ea typeface="+mn-ea"/>
                        <a:cs typeface="+mn-cs"/>
                      </a:endParaRPr>
                    </a:p>
                    <a:p>
                      <a:pPr algn="ctr" fontAlgn="t"/>
                      <a:endParaRPr kumimoji="0" lang="en-ZA" sz="1400" b="1" i="0" u="none" strike="noStrike" kern="1200" dirty="0">
                        <a:solidFill>
                          <a:srgbClr val="000000"/>
                        </a:solidFill>
                        <a:latin typeface="Tw Cen MT" panose="020B0602020104020603" pitchFamily="34" charset="0"/>
                        <a:ea typeface="+mn-ea"/>
                        <a:cs typeface="+mn-cs"/>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spcAft>
                          <a:spcPts val="0"/>
                        </a:spcAft>
                      </a:pPr>
                      <a:r>
                        <a:rPr lang="en-ZA" sz="1400" b="1" dirty="0" smtClean="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ACTUAL  </a:t>
                      </a:r>
                    </a:p>
                    <a:p>
                      <a:pPr algn="ctr">
                        <a:spcAft>
                          <a:spcPts val="0"/>
                        </a:spcAft>
                      </a:pPr>
                      <a:r>
                        <a:rPr lang="en-ZA" sz="1400" b="1" i="0" u="none" strike="noStrike" dirty="0" smtClean="0">
                          <a:solidFill>
                            <a:srgbClr val="000000"/>
                          </a:solidFill>
                          <a:latin typeface="Tw Cen MT" panose="020B0602020104020603" pitchFamily="34" charset="0"/>
                        </a:rPr>
                        <a:t>R'000</a:t>
                      </a:r>
                      <a:endParaRPr kumimoji="0" lang="en-ZA" sz="1400" b="1" i="0" u="none" strike="noStrike" kern="1200" dirty="0" smtClean="0">
                        <a:solidFill>
                          <a:srgbClr val="000000"/>
                        </a:solidFill>
                        <a:latin typeface="Tw Cen MT" panose="020B0602020104020603" pitchFamily="34" charset="0"/>
                        <a:ea typeface="+mn-ea"/>
                        <a:cs typeface="+mn-cs"/>
                      </a:endParaRPr>
                    </a:p>
                    <a:p>
                      <a:pPr algn="ctr">
                        <a:spcAft>
                          <a:spcPts val="0"/>
                        </a:spcAft>
                      </a:pPr>
                      <a:endParaRPr lang="en-ZA" sz="1400" b="1"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t"/>
                      <a:r>
                        <a:rPr kumimoji="0" lang="en-ZA" sz="1400" b="1" i="0" u="none" strike="noStrike" kern="1200" dirty="0" smtClean="0">
                          <a:solidFill>
                            <a:srgbClr val="000000"/>
                          </a:solidFill>
                          <a:latin typeface="Tw Cen MT" panose="020B0602020104020603" pitchFamily="34" charset="0"/>
                          <a:ea typeface="+mn-ea"/>
                          <a:cs typeface="+mn-cs"/>
                        </a:rPr>
                        <a:t>AVAILABLE BUDGET</a:t>
                      </a:r>
                    </a:p>
                    <a:p>
                      <a:pPr algn="ctr" fontAlgn="t"/>
                      <a:r>
                        <a:rPr lang="en-ZA" sz="1400" b="1" i="0" u="none" strike="noStrike" dirty="0" smtClean="0">
                          <a:solidFill>
                            <a:srgbClr val="000000"/>
                          </a:solidFill>
                          <a:latin typeface="Tw Cen MT" panose="020B0602020104020603" pitchFamily="34" charset="0"/>
                        </a:rPr>
                        <a:t>R'000</a:t>
                      </a:r>
                      <a:endParaRPr kumimoji="0" lang="en-ZA" sz="1400" b="1" i="0" u="none" strike="noStrike" kern="1200" dirty="0">
                        <a:solidFill>
                          <a:srgbClr val="000000"/>
                        </a:solidFill>
                        <a:latin typeface="Tw Cen MT" panose="020B0602020104020603" pitchFamily="34" charset="0"/>
                        <a:ea typeface="+mn-ea"/>
                        <a:cs typeface="+mn-cs"/>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t"/>
                      <a:r>
                        <a:rPr kumimoji="0" lang="en-ZA" sz="1400" b="1" i="0" u="none" strike="noStrike" kern="1200" dirty="0" smtClean="0">
                          <a:solidFill>
                            <a:srgbClr val="000000"/>
                          </a:solidFill>
                          <a:latin typeface="Tw Cen MT" panose="020B0602020104020603" pitchFamily="34" charset="0"/>
                          <a:ea typeface="+mn-ea"/>
                          <a:cs typeface="+mn-cs"/>
                        </a:rPr>
                        <a:t>% SPENT ON BUDGET </a:t>
                      </a:r>
                      <a:endParaRPr kumimoji="0" lang="en-ZA" sz="1400" b="1" i="0" u="none" strike="noStrike" kern="1200" dirty="0">
                        <a:solidFill>
                          <a:srgbClr val="000000"/>
                        </a:solidFill>
                        <a:latin typeface="Tw Cen MT" panose="020B0602020104020603" pitchFamily="34" charset="0"/>
                        <a:ea typeface="+mn-ea"/>
                        <a:cs typeface="+mn-cs"/>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r>
              <a:tr h="427844">
                <a:tc>
                  <a:txBody>
                    <a:bodyPr/>
                    <a:lstStyle/>
                    <a:p>
                      <a:pPr algn="l" fontAlgn="b"/>
                      <a:r>
                        <a:rPr lang="en-ZA" sz="1400" b="0" i="0" u="none" strike="noStrike" dirty="0">
                          <a:solidFill>
                            <a:srgbClr val="000000"/>
                          </a:solidFill>
                          <a:latin typeface="Tw Cen MT" panose="020B0602020104020603" pitchFamily="34" charset="0"/>
                        </a:rPr>
                        <a:t>Business Advisory Service</a:t>
                      </a:r>
                    </a:p>
                  </a:txBody>
                  <a:tcPr marL="7144" marR="7144" marT="714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r" rtl="0" fontAlgn="b"/>
                      <a:r>
                        <a:rPr lang="en-ZA" sz="1400" b="0" i="0" u="none" strike="noStrike" dirty="0">
                          <a:solidFill>
                            <a:srgbClr val="000000"/>
                          </a:solidFill>
                          <a:effectLst/>
                          <a:latin typeface="Tw Cen MT" panose="020B0602020104020603" pitchFamily="34" charset="0"/>
                        </a:rPr>
                        <a:t>            6 054 </a:t>
                      </a:r>
                    </a:p>
                  </a:txBody>
                  <a:tcPr marL="7144" marR="7144" marT="714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r" rtl="0" fontAlgn="b"/>
                      <a:r>
                        <a:rPr lang="en-ZA" sz="1400" b="0" i="0" u="none" strike="noStrike" dirty="0">
                          <a:solidFill>
                            <a:srgbClr val="000000"/>
                          </a:solidFill>
                          <a:effectLst/>
                          <a:latin typeface="Tw Cen MT" panose="020B0602020104020603" pitchFamily="34" charset="0"/>
                        </a:rPr>
                        <a:t>            1 454 </a:t>
                      </a:r>
                    </a:p>
                  </a:txBody>
                  <a:tcPr marL="7144" marR="7144" marT="714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r" rtl="0" fontAlgn="b"/>
                      <a:r>
                        <a:rPr lang="en-ZA" sz="1400" b="0" i="0" u="none" strike="noStrike" dirty="0">
                          <a:solidFill>
                            <a:srgbClr val="000000"/>
                          </a:solidFill>
                          <a:effectLst/>
                          <a:latin typeface="Tw Cen MT" panose="020B0602020104020603" pitchFamily="34" charset="0"/>
                        </a:rPr>
                        <a:t>            4 600 </a:t>
                      </a:r>
                    </a:p>
                  </a:txBody>
                  <a:tcPr marL="7144" marR="7144" marT="714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r" rtl="0" fontAlgn="b"/>
                      <a:r>
                        <a:rPr lang="en-ZA" sz="1400" b="0" i="0" u="none" strike="noStrike" dirty="0" smtClean="0">
                          <a:solidFill>
                            <a:srgbClr val="000000"/>
                          </a:solidFill>
                          <a:effectLst/>
                          <a:latin typeface="Tw Cen MT" panose="020B0602020104020603" pitchFamily="34" charset="0"/>
                        </a:rPr>
                        <a:t>24.02</a:t>
                      </a:r>
                      <a:endParaRPr lang="en-ZA" sz="1400" b="0" i="0" u="none" strike="noStrike" dirty="0">
                        <a:solidFill>
                          <a:srgbClr val="000000"/>
                        </a:solidFill>
                        <a:effectLst/>
                        <a:latin typeface="Tw Cen MT" panose="020B0602020104020603" pitchFamily="34" charset="0"/>
                      </a:endParaRPr>
                    </a:p>
                  </a:txBody>
                  <a:tcPr marL="7144" marR="7144" marT="714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r" rtl="0" fontAlgn="b"/>
                      <a:r>
                        <a:rPr lang="en-ZA" sz="1400" b="0" i="0" u="none" strike="noStrike" dirty="0">
                          <a:solidFill>
                            <a:srgbClr val="000000"/>
                          </a:solidFill>
                          <a:effectLst/>
                          <a:latin typeface="Tw Cen MT" panose="020B0602020104020603" pitchFamily="34" charset="0"/>
                        </a:rPr>
                        <a:t>   6 054 </a:t>
                      </a:r>
                    </a:p>
                  </a:txBody>
                  <a:tcPr marL="7144" marR="7144" marT="714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r" rtl="0" fontAlgn="b"/>
                      <a:r>
                        <a:rPr lang="en-ZA" sz="1400" b="0" i="0" u="none" strike="noStrike" dirty="0">
                          <a:solidFill>
                            <a:srgbClr val="000000"/>
                          </a:solidFill>
                          <a:effectLst/>
                          <a:latin typeface="Tw Cen MT" panose="020B0602020104020603" pitchFamily="34" charset="0"/>
                        </a:rPr>
                        <a:t>           2 785 </a:t>
                      </a:r>
                    </a:p>
                  </a:txBody>
                  <a:tcPr marL="7144" marR="7144" marT="714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r" rtl="0" fontAlgn="b"/>
                      <a:r>
                        <a:rPr lang="en-ZA" sz="1400" b="0" i="0" u="none" strike="noStrike" dirty="0">
                          <a:solidFill>
                            <a:srgbClr val="000000"/>
                          </a:solidFill>
                          <a:effectLst/>
                          <a:latin typeface="Tw Cen MT" panose="020B0602020104020603" pitchFamily="34" charset="0"/>
                        </a:rPr>
                        <a:t>       3 269 </a:t>
                      </a:r>
                    </a:p>
                  </a:txBody>
                  <a:tcPr marL="7144" marR="7144" marT="714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r" rtl="0" fontAlgn="b"/>
                      <a:r>
                        <a:rPr lang="en-ZA" sz="1400" b="0" i="0" u="none" strike="noStrike" dirty="0" smtClean="0">
                          <a:solidFill>
                            <a:srgbClr val="000000"/>
                          </a:solidFill>
                          <a:effectLst/>
                          <a:latin typeface="Tw Cen MT" panose="020B0602020104020603" pitchFamily="34" charset="0"/>
                        </a:rPr>
                        <a:t>46.00</a:t>
                      </a:r>
                      <a:endParaRPr lang="en-ZA" sz="1400" b="0" i="0" u="none" strike="noStrike" dirty="0">
                        <a:solidFill>
                          <a:srgbClr val="000000"/>
                        </a:solidFill>
                        <a:effectLst/>
                        <a:latin typeface="Tw Cen MT" panose="020B0602020104020603" pitchFamily="34" charset="0"/>
                      </a:endParaRPr>
                    </a:p>
                  </a:txBody>
                  <a:tcPr marL="7144" marR="7144" marT="714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r>
              <a:tr h="427844">
                <a:tc>
                  <a:txBody>
                    <a:bodyPr/>
                    <a:lstStyle/>
                    <a:p>
                      <a:pPr algn="l" fontAlgn="b"/>
                      <a:r>
                        <a:rPr lang="en-ZA" sz="1400" b="0" i="0" u="none" strike="noStrike" dirty="0">
                          <a:solidFill>
                            <a:srgbClr val="000000"/>
                          </a:solidFill>
                          <a:latin typeface="Tw Cen MT" panose="020B0602020104020603" pitchFamily="34" charset="0"/>
                        </a:rPr>
                        <a:t>Legal Costs</a:t>
                      </a:r>
                    </a:p>
                  </a:txBody>
                  <a:tcPr marL="7144" marR="7144" marT="714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r" rtl="0" fontAlgn="b"/>
                      <a:r>
                        <a:rPr lang="en-ZA" sz="1400" b="0" i="0" u="none" strike="noStrike" dirty="0">
                          <a:solidFill>
                            <a:srgbClr val="000000"/>
                          </a:solidFill>
                          <a:effectLst/>
                          <a:latin typeface="Tw Cen MT" panose="020B0602020104020603" pitchFamily="34" charset="0"/>
                        </a:rPr>
                        <a:t>            1 152 </a:t>
                      </a:r>
                    </a:p>
                  </a:txBody>
                  <a:tcPr marL="7144" marR="7144" marT="714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r" rtl="0" fontAlgn="b"/>
                      <a:r>
                        <a:rPr lang="en-ZA" sz="1400" b="0" i="0" u="none" strike="noStrike" dirty="0">
                          <a:solidFill>
                            <a:srgbClr val="000000"/>
                          </a:solidFill>
                          <a:effectLst/>
                          <a:latin typeface="Tw Cen MT" panose="020B0602020104020603" pitchFamily="34" charset="0"/>
                        </a:rPr>
                        <a:t>               727 </a:t>
                      </a:r>
                    </a:p>
                  </a:txBody>
                  <a:tcPr marL="7144" marR="7144" marT="714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r" rtl="0" fontAlgn="b"/>
                      <a:r>
                        <a:rPr lang="en-ZA" sz="1400" b="0" i="0" u="none" strike="noStrike" dirty="0">
                          <a:solidFill>
                            <a:srgbClr val="000000"/>
                          </a:solidFill>
                          <a:effectLst/>
                          <a:latin typeface="Tw Cen MT" panose="020B0602020104020603" pitchFamily="34" charset="0"/>
                        </a:rPr>
                        <a:t>               425 </a:t>
                      </a:r>
                    </a:p>
                  </a:txBody>
                  <a:tcPr marL="7144" marR="7144" marT="714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r" rtl="0" fontAlgn="b"/>
                      <a:r>
                        <a:rPr lang="en-ZA" sz="1400" b="0" i="0" u="none" strike="noStrike" dirty="0" smtClean="0">
                          <a:solidFill>
                            <a:srgbClr val="000000"/>
                          </a:solidFill>
                          <a:effectLst/>
                          <a:latin typeface="Tw Cen MT" panose="020B0602020104020603" pitchFamily="34" charset="0"/>
                        </a:rPr>
                        <a:t>63.11</a:t>
                      </a:r>
                      <a:endParaRPr lang="en-ZA" sz="1400" b="0" i="0" u="none" strike="noStrike" dirty="0">
                        <a:solidFill>
                          <a:srgbClr val="000000"/>
                        </a:solidFill>
                        <a:effectLst/>
                        <a:latin typeface="Tw Cen MT" panose="020B0602020104020603" pitchFamily="34" charset="0"/>
                      </a:endParaRPr>
                    </a:p>
                  </a:txBody>
                  <a:tcPr marL="7144" marR="7144" marT="714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r" rtl="0" fontAlgn="b"/>
                      <a:r>
                        <a:rPr lang="en-ZA" sz="1400" b="0" i="0" u="none" strike="noStrike" dirty="0">
                          <a:solidFill>
                            <a:srgbClr val="000000"/>
                          </a:solidFill>
                          <a:effectLst/>
                          <a:latin typeface="Tw Cen MT" panose="020B0602020104020603" pitchFamily="34" charset="0"/>
                        </a:rPr>
                        <a:t>   1 152 </a:t>
                      </a:r>
                    </a:p>
                  </a:txBody>
                  <a:tcPr marL="7144" marR="7144" marT="714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r" rtl="0" fontAlgn="b"/>
                      <a:r>
                        <a:rPr lang="en-ZA" sz="1400" b="0" i="0" u="none" strike="noStrike" dirty="0">
                          <a:solidFill>
                            <a:srgbClr val="000000"/>
                          </a:solidFill>
                          <a:effectLst/>
                          <a:latin typeface="Tw Cen MT" panose="020B0602020104020603" pitchFamily="34" charset="0"/>
                        </a:rPr>
                        <a:t>           1 203 </a:t>
                      </a:r>
                    </a:p>
                  </a:txBody>
                  <a:tcPr marL="7144" marR="7144" marT="714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r" rtl="0" fontAlgn="b"/>
                      <a:r>
                        <a:rPr lang="en-ZA" sz="1400" b="0" i="0" u="none" strike="noStrike" dirty="0">
                          <a:solidFill>
                            <a:srgbClr val="000000"/>
                          </a:solidFill>
                          <a:effectLst/>
                          <a:latin typeface="Tw Cen MT" panose="020B0602020104020603" pitchFamily="34" charset="0"/>
                        </a:rPr>
                        <a:t>            -51 </a:t>
                      </a:r>
                    </a:p>
                  </a:txBody>
                  <a:tcPr marL="7144" marR="7144" marT="714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r" rtl="0" fontAlgn="b"/>
                      <a:r>
                        <a:rPr lang="en-ZA" sz="1400" b="0" i="0" u="none" strike="noStrike" dirty="0" smtClean="0">
                          <a:solidFill>
                            <a:srgbClr val="000000"/>
                          </a:solidFill>
                          <a:effectLst/>
                          <a:latin typeface="Tw Cen MT" panose="020B0602020104020603" pitchFamily="34" charset="0"/>
                        </a:rPr>
                        <a:t>104.43</a:t>
                      </a:r>
                      <a:endParaRPr lang="en-ZA" sz="1400" b="0" i="0" u="none" strike="noStrike" dirty="0">
                        <a:solidFill>
                          <a:srgbClr val="000000"/>
                        </a:solidFill>
                        <a:effectLst/>
                        <a:latin typeface="Tw Cen MT" panose="020B0602020104020603" pitchFamily="34" charset="0"/>
                      </a:endParaRPr>
                    </a:p>
                  </a:txBody>
                  <a:tcPr marL="7144" marR="7144" marT="714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r>
              <a:tr h="427844">
                <a:tc>
                  <a:txBody>
                    <a:bodyPr/>
                    <a:lstStyle/>
                    <a:p>
                      <a:pPr algn="l" fontAlgn="b"/>
                      <a:r>
                        <a:rPr lang="en-ZA" sz="1400" b="0" i="0" u="none" strike="noStrike" dirty="0">
                          <a:solidFill>
                            <a:srgbClr val="000000"/>
                          </a:solidFill>
                          <a:latin typeface="Tw Cen MT" panose="020B0602020104020603" pitchFamily="34" charset="0"/>
                        </a:rPr>
                        <a:t>Contractors</a:t>
                      </a:r>
                    </a:p>
                  </a:txBody>
                  <a:tcPr marL="7144" marR="7144" marT="714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r" rtl="0" fontAlgn="b"/>
                      <a:r>
                        <a:rPr lang="en-ZA" sz="1400" b="0" i="0" u="none" strike="noStrike" dirty="0">
                          <a:solidFill>
                            <a:srgbClr val="000000"/>
                          </a:solidFill>
                          <a:effectLst/>
                          <a:latin typeface="Tw Cen MT" panose="020B0602020104020603" pitchFamily="34" charset="0"/>
                        </a:rPr>
                        <a:t>            4 391 </a:t>
                      </a:r>
                    </a:p>
                  </a:txBody>
                  <a:tcPr marL="7144" marR="7144" marT="714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r" rtl="0" fontAlgn="b"/>
                      <a:r>
                        <a:rPr lang="en-ZA" sz="1400" b="0" i="0" u="none" strike="noStrike" dirty="0">
                          <a:solidFill>
                            <a:srgbClr val="000000"/>
                          </a:solidFill>
                          <a:effectLst/>
                          <a:latin typeface="Tw Cen MT" panose="020B0602020104020603" pitchFamily="34" charset="0"/>
                        </a:rPr>
                        <a:t>            2 973 </a:t>
                      </a:r>
                    </a:p>
                  </a:txBody>
                  <a:tcPr marL="7144" marR="7144" marT="714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r" rtl="0" fontAlgn="b"/>
                      <a:r>
                        <a:rPr lang="en-ZA" sz="1400" b="0" i="0" u="none" strike="noStrike" dirty="0">
                          <a:solidFill>
                            <a:srgbClr val="000000"/>
                          </a:solidFill>
                          <a:effectLst/>
                          <a:latin typeface="Tw Cen MT" panose="020B0602020104020603" pitchFamily="34" charset="0"/>
                        </a:rPr>
                        <a:t>            1 418 </a:t>
                      </a:r>
                    </a:p>
                  </a:txBody>
                  <a:tcPr marL="7144" marR="7144" marT="714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r" rtl="0" fontAlgn="b"/>
                      <a:r>
                        <a:rPr lang="en-ZA" sz="1400" b="0" i="0" u="none" strike="noStrike" dirty="0" smtClean="0">
                          <a:solidFill>
                            <a:srgbClr val="000000"/>
                          </a:solidFill>
                          <a:effectLst/>
                          <a:latin typeface="Tw Cen MT" panose="020B0602020104020603" pitchFamily="34" charset="0"/>
                        </a:rPr>
                        <a:t>67.71</a:t>
                      </a:r>
                      <a:endParaRPr lang="en-ZA" sz="1400" b="0" i="0" u="none" strike="noStrike" dirty="0">
                        <a:solidFill>
                          <a:srgbClr val="000000"/>
                        </a:solidFill>
                        <a:effectLst/>
                        <a:latin typeface="Tw Cen MT" panose="020B0602020104020603" pitchFamily="34" charset="0"/>
                      </a:endParaRPr>
                    </a:p>
                  </a:txBody>
                  <a:tcPr marL="7144" marR="7144" marT="714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r" rtl="0" fontAlgn="b"/>
                      <a:r>
                        <a:rPr lang="en-ZA" sz="1400" b="0" i="0" u="none" strike="noStrike" dirty="0">
                          <a:solidFill>
                            <a:srgbClr val="000000"/>
                          </a:solidFill>
                          <a:effectLst/>
                          <a:latin typeface="Tw Cen MT" panose="020B0602020104020603" pitchFamily="34" charset="0"/>
                        </a:rPr>
                        <a:t>   4 391 </a:t>
                      </a:r>
                    </a:p>
                  </a:txBody>
                  <a:tcPr marL="7144" marR="7144" marT="714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r" rtl="0" fontAlgn="b"/>
                      <a:r>
                        <a:rPr lang="en-ZA" sz="1400" b="0" i="0" u="none" strike="noStrike" dirty="0">
                          <a:solidFill>
                            <a:srgbClr val="000000"/>
                          </a:solidFill>
                          <a:effectLst/>
                          <a:latin typeface="Tw Cen MT" panose="020B0602020104020603" pitchFamily="34" charset="0"/>
                        </a:rPr>
                        <a:t>           3 312 </a:t>
                      </a:r>
                    </a:p>
                  </a:txBody>
                  <a:tcPr marL="7144" marR="7144" marT="714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r" rtl="0" fontAlgn="b"/>
                      <a:r>
                        <a:rPr lang="en-ZA" sz="1400" b="0" i="0" u="none" strike="noStrike" dirty="0">
                          <a:solidFill>
                            <a:srgbClr val="000000"/>
                          </a:solidFill>
                          <a:effectLst/>
                          <a:latin typeface="Tw Cen MT" panose="020B0602020104020603" pitchFamily="34" charset="0"/>
                        </a:rPr>
                        <a:t>       1 079 </a:t>
                      </a:r>
                    </a:p>
                  </a:txBody>
                  <a:tcPr marL="7144" marR="7144" marT="714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r" rtl="0" fontAlgn="b"/>
                      <a:r>
                        <a:rPr lang="en-ZA" sz="1400" b="0" i="0" u="none" strike="noStrike" dirty="0" smtClean="0">
                          <a:solidFill>
                            <a:srgbClr val="000000"/>
                          </a:solidFill>
                          <a:effectLst/>
                          <a:latin typeface="Tw Cen MT" panose="020B0602020104020603" pitchFamily="34" charset="0"/>
                        </a:rPr>
                        <a:t>75.43</a:t>
                      </a:r>
                      <a:endParaRPr lang="en-ZA" sz="1400" b="0" i="0" u="none" strike="noStrike" dirty="0">
                        <a:solidFill>
                          <a:srgbClr val="000000"/>
                        </a:solidFill>
                        <a:effectLst/>
                        <a:latin typeface="Tw Cen MT" panose="020B0602020104020603" pitchFamily="34" charset="0"/>
                      </a:endParaRPr>
                    </a:p>
                  </a:txBody>
                  <a:tcPr marL="7144" marR="7144" marT="714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r>
              <a:tr h="638114">
                <a:tc>
                  <a:txBody>
                    <a:bodyPr/>
                    <a:lstStyle/>
                    <a:p>
                      <a:pPr algn="l" fontAlgn="b"/>
                      <a:r>
                        <a:rPr lang="en-ZA" sz="1400" b="0" i="0" u="none" strike="noStrike" dirty="0">
                          <a:solidFill>
                            <a:srgbClr val="000000"/>
                          </a:solidFill>
                          <a:latin typeface="Tw Cen MT" panose="020B0602020104020603" pitchFamily="34" charset="0"/>
                        </a:rPr>
                        <a:t>Agency and Support</a:t>
                      </a:r>
                      <a:r>
                        <a:rPr lang="en-ZA" sz="1400" b="0" i="0" u="none" strike="noStrike" dirty="0" smtClean="0">
                          <a:solidFill>
                            <a:srgbClr val="000000"/>
                          </a:solidFill>
                          <a:latin typeface="Tw Cen MT" panose="020B0602020104020603" pitchFamily="34" charset="0"/>
                        </a:rPr>
                        <a:t>/</a:t>
                      </a:r>
                    </a:p>
                    <a:p>
                      <a:pPr algn="l" fontAlgn="b"/>
                      <a:r>
                        <a:rPr lang="en-ZA" sz="1400" b="0" i="0" u="none" strike="noStrike" dirty="0" smtClean="0">
                          <a:solidFill>
                            <a:srgbClr val="000000"/>
                          </a:solidFill>
                          <a:latin typeface="Tw Cen MT" panose="020B0602020104020603" pitchFamily="34" charset="0"/>
                        </a:rPr>
                        <a:t>Outsourced </a:t>
                      </a:r>
                      <a:r>
                        <a:rPr lang="en-ZA" sz="1400" b="0" i="0" u="none" strike="noStrike" dirty="0">
                          <a:solidFill>
                            <a:srgbClr val="000000"/>
                          </a:solidFill>
                          <a:latin typeface="Tw Cen MT" panose="020B0602020104020603" pitchFamily="34" charset="0"/>
                        </a:rPr>
                        <a:t>Services</a:t>
                      </a:r>
                    </a:p>
                  </a:txBody>
                  <a:tcPr marL="7144" marR="7144" marT="714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r" rtl="0" fontAlgn="b"/>
                      <a:r>
                        <a:rPr lang="en-ZA" sz="1400" b="0" i="0" u="none" strike="noStrike">
                          <a:solidFill>
                            <a:srgbClr val="000000"/>
                          </a:solidFill>
                          <a:effectLst/>
                          <a:latin typeface="Tw Cen MT" panose="020B0602020104020603" pitchFamily="34" charset="0"/>
                        </a:rPr>
                        <a:t>            1 284 </a:t>
                      </a:r>
                    </a:p>
                  </a:txBody>
                  <a:tcPr marL="7144" marR="7144" marT="714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r" rtl="0" fontAlgn="b"/>
                      <a:r>
                        <a:rPr lang="en-ZA" sz="1400" b="0" i="0" u="none" strike="noStrike" dirty="0">
                          <a:solidFill>
                            <a:srgbClr val="000000"/>
                          </a:solidFill>
                          <a:effectLst/>
                          <a:latin typeface="Tw Cen MT" panose="020B0602020104020603" pitchFamily="34" charset="0"/>
                        </a:rPr>
                        <a:t>               666 </a:t>
                      </a:r>
                    </a:p>
                  </a:txBody>
                  <a:tcPr marL="7144" marR="7144" marT="714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r" rtl="0" fontAlgn="b"/>
                      <a:r>
                        <a:rPr lang="en-ZA" sz="1400" b="0" i="0" u="none" strike="noStrike" dirty="0">
                          <a:solidFill>
                            <a:srgbClr val="000000"/>
                          </a:solidFill>
                          <a:effectLst/>
                          <a:latin typeface="Tw Cen MT" panose="020B0602020104020603" pitchFamily="34" charset="0"/>
                        </a:rPr>
                        <a:t>               618 </a:t>
                      </a:r>
                    </a:p>
                  </a:txBody>
                  <a:tcPr marL="7144" marR="7144" marT="714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r" rtl="0" fontAlgn="b"/>
                      <a:r>
                        <a:rPr lang="en-ZA" sz="1400" b="0" i="0" u="none" strike="noStrike" dirty="0" smtClean="0">
                          <a:solidFill>
                            <a:srgbClr val="000000"/>
                          </a:solidFill>
                          <a:effectLst/>
                          <a:latin typeface="Tw Cen MT" panose="020B0602020104020603" pitchFamily="34" charset="0"/>
                        </a:rPr>
                        <a:t>51.87</a:t>
                      </a:r>
                      <a:endParaRPr lang="en-ZA" sz="1400" b="0" i="0" u="none" strike="noStrike" dirty="0">
                        <a:solidFill>
                          <a:srgbClr val="000000"/>
                        </a:solidFill>
                        <a:effectLst/>
                        <a:latin typeface="Tw Cen MT" panose="020B0602020104020603" pitchFamily="34" charset="0"/>
                      </a:endParaRPr>
                    </a:p>
                  </a:txBody>
                  <a:tcPr marL="7144" marR="7144" marT="714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r" rtl="0" fontAlgn="b"/>
                      <a:r>
                        <a:rPr lang="en-ZA" sz="1400" b="0" i="0" u="none" strike="noStrike" dirty="0">
                          <a:solidFill>
                            <a:srgbClr val="000000"/>
                          </a:solidFill>
                          <a:effectLst/>
                          <a:latin typeface="Tw Cen MT" panose="020B0602020104020603" pitchFamily="34" charset="0"/>
                        </a:rPr>
                        <a:t>   1 284 </a:t>
                      </a:r>
                    </a:p>
                  </a:txBody>
                  <a:tcPr marL="7144" marR="7144" marT="714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r" rtl="0" fontAlgn="b"/>
                      <a:r>
                        <a:rPr lang="en-ZA" sz="1400" b="0" i="0" u="none" strike="noStrike" dirty="0">
                          <a:solidFill>
                            <a:srgbClr val="000000"/>
                          </a:solidFill>
                          <a:effectLst/>
                          <a:latin typeface="Tw Cen MT" panose="020B0602020104020603" pitchFamily="34" charset="0"/>
                        </a:rPr>
                        <a:t>           1 013 </a:t>
                      </a:r>
                    </a:p>
                  </a:txBody>
                  <a:tcPr marL="7144" marR="7144" marT="714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r" rtl="0" fontAlgn="b"/>
                      <a:r>
                        <a:rPr lang="en-ZA" sz="1400" b="0" i="0" u="none" strike="noStrike" dirty="0">
                          <a:solidFill>
                            <a:srgbClr val="000000"/>
                          </a:solidFill>
                          <a:effectLst/>
                          <a:latin typeface="Tw Cen MT" panose="020B0602020104020603" pitchFamily="34" charset="0"/>
                        </a:rPr>
                        <a:t>           271 </a:t>
                      </a:r>
                    </a:p>
                  </a:txBody>
                  <a:tcPr marL="7144" marR="7144" marT="714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r" rtl="0" fontAlgn="b"/>
                      <a:r>
                        <a:rPr lang="en-ZA" sz="1400" b="0" i="0" u="none" strike="noStrike" dirty="0" smtClean="0">
                          <a:solidFill>
                            <a:srgbClr val="000000"/>
                          </a:solidFill>
                          <a:effectLst/>
                          <a:latin typeface="Tw Cen MT" panose="020B0602020104020603" pitchFamily="34" charset="0"/>
                        </a:rPr>
                        <a:t>78.89</a:t>
                      </a:r>
                      <a:endParaRPr lang="en-ZA" sz="1400" b="0" i="0" u="none" strike="noStrike" dirty="0">
                        <a:solidFill>
                          <a:srgbClr val="000000"/>
                        </a:solidFill>
                        <a:effectLst/>
                        <a:latin typeface="Tw Cen MT" panose="020B0602020104020603" pitchFamily="34" charset="0"/>
                      </a:endParaRPr>
                    </a:p>
                  </a:txBody>
                  <a:tcPr marL="7144" marR="7144" marT="714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r>
              <a:tr h="418624">
                <a:tc>
                  <a:txBody>
                    <a:bodyPr/>
                    <a:lstStyle/>
                    <a:p>
                      <a:pPr algn="l" fontAlgn="b"/>
                      <a:r>
                        <a:rPr lang="en-ZA" sz="1400" b="1" i="0" u="none" strike="noStrike" dirty="0" smtClean="0">
                          <a:solidFill>
                            <a:srgbClr val="000000"/>
                          </a:solidFill>
                          <a:latin typeface="Tw Cen MT" panose="020B0602020104020603" pitchFamily="34" charset="0"/>
                        </a:rPr>
                        <a:t>TOTAL</a:t>
                      </a:r>
                      <a:endParaRPr lang="en-ZA" sz="1400" b="1" i="0" u="none" strike="noStrike" dirty="0">
                        <a:solidFill>
                          <a:srgbClr val="000000"/>
                        </a:solidFill>
                        <a:latin typeface="Tw Cen MT" panose="020B0602020104020603" pitchFamily="34" charset="0"/>
                      </a:endParaRPr>
                    </a:p>
                  </a:txBody>
                  <a:tcPr marL="7144" marR="7144" marT="714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r" rtl="0" fontAlgn="b"/>
                      <a:r>
                        <a:rPr lang="en-ZA" sz="1400" b="1" i="0" u="none" strike="noStrike" dirty="0">
                          <a:solidFill>
                            <a:srgbClr val="000000"/>
                          </a:solidFill>
                          <a:effectLst/>
                          <a:latin typeface="Tw Cen MT" panose="020B0602020104020603" pitchFamily="34" charset="0"/>
                        </a:rPr>
                        <a:t>         12 881 </a:t>
                      </a:r>
                    </a:p>
                  </a:txBody>
                  <a:tcPr marL="7144" marR="7144" marT="714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r" rtl="0" fontAlgn="b"/>
                      <a:r>
                        <a:rPr lang="en-ZA" sz="1400" b="1" i="0" u="none" strike="noStrike" dirty="0">
                          <a:solidFill>
                            <a:srgbClr val="000000"/>
                          </a:solidFill>
                          <a:effectLst/>
                          <a:latin typeface="Tw Cen MT" panose="020B0602020104020603" pitchFamily="34" charset="0"/>
                        </a:rPr>
                        <a:t>            5 820 </a:t>
                      </a:r>
                    </a:p>
                  </a:txBody>
                  <a:tcPr marL="7144" marR="7144" marT="714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r" rtl="0" fontAlgn="b"/>
                      <a:r>
                        <a:rPr lang="en-ZA" sz="1400" b="1" i="0" u="none" strike="noStrike" dirty="0">
                          <a:solidFill>
                            <a:srgbClr val="000000"/>
                          </a:solidFill>
                          <a:effectLst/>
                          <a:latin typeface="Tw Cen MT" panose="020B0602020104020603" pitchFamily="34" charset="0"/>
                        </a:rPr>
                        <a:t>            7 061 </a:t>
                      </a:r>
                    </a:p>
                  </a:txBody>
                  <a:tcPr marL="7144" marR="7144" marT="714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r" rtl="0" fontAlgn="b"/>
                      <a:r>
                        <a:rPr lang="en-ZA" sz="1400" b="1" i="0" u="none" strike="noStrike" dirty="0" smtClean="0">
                          <a:solidFill>
                            <a:srgbClr val="000000"/>
                          </a:solidFill>
                          <a:effectLst/>
                          <a:latin typeface="Tw Cen MT" panose="020B0602020104020603" pitchFamily="34" charset="0"/>
                        </a:rPr>
                        <a:t>45.18</a:t>
                      </a:r>
                      <a:endParaRPr lang="en-ZA" sz="1400" b="1" i="0" u="none" strike="noStrike" dirty="0">
                        <a:solidFill>
                          <a:srgbClr val="000000"/>
                        </a:solidFill>
                        <a:effectLst/>
                        <a:latin typeface="Tw Cen MT" panose="020B0602020104020603" pitchFamily="34" charset="0"/>
                      </a:endParaRPr>
                    </a:p>
                  </a:txBody>
                  <a:tcPr marL="7144" marR="7144" marT="714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r" rtl="0" fontAlgn="b"/>
                      <a:r>
                        <a:rPr lang="en-ZA" sz="1400" b="1" i="0" u="none" strike="noStrike" dirty="0">
                          <a:solidFill>
                            <a:srgbClr val="000000"/>
                          </a:solidFill>
                          <a:effectLst/>
                          <a:latin typeface="Tw Cen MT" panose="020B0602020104020603" pitchFamily="34" charset="0"/>
                        </a:rPr>
                        <a:t> 12 881 </a:t>
                      </a:r>
                    </a:p>
                  </a:txBody>
                  <a:tcPr marL="7144" marR="7144" marT="714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r" rtl="0" fontAlgn="b"/>
                      <a:r>
                        <a:rPr lang="en-ZA" sz="1400" b="1" i="0" u="none" strike="noStrike" dirty="0">
                          <a:solidFill>
                            <a:srgbClr val="000000"/>
                          </a:solidFill>
                          <a:effectLst/>
                          <a:latin typeface="Tw Cen MT" panose="020B0602020104020603" pitchFamily="34" charset="0"/>
                        </a:rPr>
                        <a:t>           8 313 </a:t>
                      </a:r>
                    </a:p>
                  </a:txBody>
                  <a:tcPr marL="7144" marR="7144" marT="714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r" rtl="0" fontAlgn="b"/>
                      <a:r>
                        <a:rPr lang="en-ZA" sz="1400" b="1" i="0" u="none" strike="noStrike" dirty="0">
                          <a:solidFill>
                            <a:srgbClr val="000000"/>
                          </a:solidFill>
                          <a:effectLst/>
                          <a:latin typeface="Tw Cen MT" panose="020B0602020104020603" pitchFamily="34" charset="0"/>
                        </a:rPr>
                        <a:t>       4 568 </a:t>
                      </a:r>
                    </a:p>
                  </a:txBody>
                  <a:tcPr marL="7144" marR="7144" marT="714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r" rtl="0" fontAlgn="b"/>
                      <a:r>
                        <a:rPr lang="en-ZA" sz="1400" b="1" i="0" u="none" strike="noStrike" dirty="0" smtClean="0">
                          <a:solidFill>
                            <a:srgbClr val="000000"/>
                          </a:solidFill>
                          <a:effectLst/>
                          <a:latin typeface="Tw Cen MT" panose="020B0602020104020603" pitchFamily="34" charset="0"/>
                        </a:rPr>
                        <a:t>64.54</a:t>
                      </a:r>
                      <a:endParaRPr lang="en-ZA" sz="1400" b="1" i="0" u="none" strike="noStrike" dirty="0">
                        <a:solidFill>
                          <a:srgbClr val="000000"/>
                        </a:solidFill>
                        <a:effectLst/>
                        <a:latin typeface="Tw Cen MT" panose="020B0602020104020603" pitchFamily="34" charset="0"/>
                      </a:endParaRPr>
                    </a:p>
                  </a:txBody>
                  <a:tcPr marL="7144" marR="7144" marT="714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r>
            </a:tbl>
          </a:graphicData>
        </a:graphic>
      </p:graphicFrame>
      <p:sp>
        <p:nvSpPr>
          <p:cNvPr id="6" name="Title 1"/>
          <p:cNvSpPr txBox="1">
            <a:spLocks/>
          </p:cNvSpPr>
          <p:nvPr/>
        </p:nvSpPr>
        <p:spPr>
          <a:xfrm>
            <a:off x="0" y="4968974"/>
            <a:ext cx="9144000" cy="1412776"/>
          </a:xfrm>
          <a:prstGeom prst="rect">
            <a:avLst/>
          </a:prstGeom>
          <a:solidFill>
            <a:schemeClr val="bg1"/>
          </a:solidFill>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14313" indent="-214313" algn="l">
              <a:buFont typeface="Arial" panose="020B0604020202020204" pitchFamily="34" charset="0"/>
              <a:buChar char="•"/>
            </a:pPr>
            <a:r>
              <a:rPr lang="en-ZA" sz="1600" dirty="0">
                <a:latin typeface="Tw Cen MT" panose="020B0602020104020603" pitchFamily="34" charset="0"/>
              </a:rPr>
              <a:t>During the 2</a:t>
            </a:r>
            <a:r>
              <a:rPr lang="en-ZA" sz="1600" baseline="30000" dirty="0">
                <a:latin typeface="Tw Cen MT" panose="020B0602020104020603" pitchFamily="34" charset="0"/>
              </a:rPr>
              <a:t>nd</a:t>
            </a:r>
            <a:r>
              <a:rPr lang="en-ZA" sz="1600" dirty="0">
                <a:latin typeface="Tw Cen MT" panose="020B0602020104020603" pitchFamily="34" charset="0"/>
              </a:rPr>
              <a:t> quarter, the total expenditure on consultants (R5 820 million) amounted to 3.57% of the total budget of goods and services (R</a:t>
            </a:r>
            <a:r>
              <a:rPr lang="en-ZA" sz="1600" dirty="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163 164 million)</a:t>
            </a:r>
          </a:p>
          <a:p>
            <a:pPr marL="214313" indent="-214313" algn="l">
              <a:buFont typeface="Arial" panose="020B0604020202020204" pitchFamily="34" charset="0"/>
              <a:buChar char="•"/>
            </a:pPr>
            <a:r>
              <a:rPr lang="en-ZA" sz="1600" dirty="0">
                <a:latin typeface="Tw Cen MT" panose="020B0602020104020603" pitchFamily="34" charset="0"/>
              </a:rPr>
              <a:t>During the 3</a:t>
            </a:r>
            <a:r>
              <a:rPr lang="en-ZA" sz="1600" baseline="30000" dirty="0">
                <a:latin typeface="Tw Cen MT" panose="020B0602020104020603" pitchFamily="34" charset="0"/>
              </a:rPr>
              <a:t>rd</a:t>
            </a:r>
            <a:r>
              <a:rPr lang="en-ZA" sz="1600" dirty="0">
                <a:latin typeface="Tw Cen MT" panose="020B0602020104020603" pitchFamily="34" charset="0"/>
              </a:rPr>
              <a:t> quarter, the total expenditure on consultants (R8 313 million) amounted to 5.09% of the total budget of goods and services (R</a:t>
            </a:r>
            <a:r>
              <a:rPr lang="en-ZA" sz="1600" dirty="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163 164 million)</a:t>
            </a:r>
            <a:endParaRPr lang="en-ZA" sz="1600" dirty="0">
              <a:latin typeface="Tw Cen MT" panose="020B0602020104020603" pitchFamily="34" charset="0"/>
            </a:endParaRPr>
          </a:p>
        </p:txBody>
      </p:sp>
      <p:sp>
        <p:nvSpPr>
          <p:cNvPr id="8"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r>
              <a:rPr lang="en-US" sz="1400" dirty="0" smtClean="0"/>
              <a:t>64</a:t>
            </a:r>
            <a:endParaRPr lang="en-US" sz="1400" b="0" dirty="0"/>
          </a:p>
        </p:txBody>
      </p:sp>
    </p:spTree>
    <p:extLst>
      <p:ext uri="{BB962C8B-B14F-4D97-AF65-F5344CB8AC3E}">
        <p14:creationId xmlns:p14="http://schemas.microsoft.com/office/powerpoint/2010/main" xmlns="" val="271879875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492896"/>
            <a:ext cx="8172400" cy="1656184"/>
          </a:xfrm>
        </p:spPr>
        <p:txBody>
          <a:bodyPr>
            <a:normAutofit/>
          </a:bodyPr>
          <a:lstStyle/>
          <a:p>
            <a:pPr algn="ctr"/>
            <a:r>
              <a:rPr lang="en-ZA" sz="2400" b="1" dirty="0" smtClean="0"/>
              <a:t/>
            </a:r>
            <a:br>
              <a:rPr lang="en-ZA" sz="2400" b="1" dirty="0" smtClean="0"/>
            </a:br>
            <a:r>
              <a:rPr lang="en-ZA" sz="5300" b="1" i="1" dirty="0" smtClean="0">
                <a:solidFill>
                  <a:schemeClr val="accent5">
                    <a:lumMod val="60000"/>
                    <a:lumOff val="40000"/>
                  </a:schemeClr>
                </a:solidFill>
              </a:rPr>
              <a:t>THANK YOU</a:t>
            </a:r>
            <a:endParaRPr lang="en-ZA" sz="5300" b="1" i="1" dirty="0">
              <a:solidFill>
                <a:schemeClr val="accent5">
                  <a:lumMod val="60000"/>
                  <a:lumOff val="40000"/>
                </a:schemeClr>
              </a:solidFill>
            </a:endParaRPr>
          </a:p>
        </p:txBody>
      </p:sp>
      <p:sp>
        <p:nvSpPr>
          <p:cNvPr id="6"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65</a:t>
            </a:fld>
            <a:endParaRPr lang="en-US" sz="1400" b="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0"/>
            <a:ext cx="7366854" cy="792162"/>
          </a:xfrm>
        </p:spPr>
        <p:txBody>
          <a:bodyPr>
            <a:normAutofit fontScale="90000"/>
          </a:bodyPr>
          <a:lstStyle/>
          <a:p>
            <a:pPr algn="ctr"/>
            <a:r>
              <a:rPr lang="en-ZA" sz="2700" dirty="0"/>
              <a:t/>
            </a:r>
            <a:br>
              <a:rPr lang="en-ZA" sz="2700" dirty="0"/>
            </a:br>
            <a:r>
              <a:rPr lang="en-ZA" sz="2700" dirty="0" smtClean="0"/>
              <a:t/>
            </a:r>
            <a:br>
              <a:rPr lang="en-ZA" sz="2700" dirty="0" smtClean="0"/>
            </a:br>
            <a:r>
              <a:rPr lang="en-ZA" sz="2700" b="1" dirty="0" smtClean="0">
                <a:solidFill>
                  <a:schemeClr val="accent5">
                    <a:lumMod val="60000"/>
                    <a:lumOff val="40000"/>
                  </a:schemeClr>
                </a:solidFill>
              </a:rPr>
              <a:t>PROGRAMME </a:t>
            </a:r>
            <a:r>
              <a:rPr lang="en-ZA" sz="2700" b="1" dirty="0">
                <a:solidFill>
                  <a:schemeClr val="accent5">
                    <a:lumMod val="60000"/>
                    <a:lumOff val="40000"/>
                  </a:schemeClr>
                </a:solidFill>
              </a:rPr>
              <a:t>1: </a:t>
            </a:r>
            <a:r>
              <a:rPr lang="en-ZA" sz="2700" b="1" dirty="0" smtClean="0">
                <a:solidFill>
                  <a:schemeClr val="accent5">
                    <a:lumMod val="60000"/>
                    <a:lumOff val="40000"/>
                  </a:schemeClr>
                </a:solidFill>
              </a:rPr>
              <a:t> ADMIN (2)</a:t>
            </a:r>
            <a:r>
              <a:rPr lang="en-ZA" sz="2700" b="1" dirty="0">
                <a:solidFill>
                  <a:schemeClr val="accent5">
                    <a:lumMod val="60000"/>
                    <a:lumOff val="40000"/>
                  </a:schemeClr>
                </a:solidFill>
              </a:rPr>
              <a:t/>
            </a:r>
            <a:br>
              <a:rPr lang="en-ZA" sz="2700" b="1" dirty="0">
                <a:solidFill>
                  <a:schemeClr val="accent5">
                    <a:lumMod val="60000"/>
                    <a:lumOff val="40000"/>
                  </a:schemeClr>
                </a:solidFill>
              </a:rPr>
            </a:br>
            <a:r>
              <a:rPr lang="en-ZA" sz="2700" b="1" dirty="0" smtClean="0">
                <a:solidFill>
                  <a:schemeClr val="accent4">
                    <a:lumMod val="75000"/>
                  </a:schemeClr>
                </a:solidFill>
              </a:rPr>
              <a:t>2</a:t>
            </a:r>
            <a:r>
              <a:rPr lang="en-ZA" sz="2700" b="1" baseline="30000" dirty="0" smtClean="0">
                <a:solidFill>
                  <a:schemeClr val="accent4">
                    <a:lumMod val="75000"/>
                  </a:schemeClr>
                </a:solidFill>
              </a:rPr>
              <a:t>ND</a:t>
            </a:r>
            <a:r>
              <a:rPr lang="en-ZA" sz="2700" b="1" dirty="0" smtClean="0">
                <a:solidFill>
                  <a:schemeClr val="accent4">
                    <a:lumMod val="75000"/>
                  </a:schemeClr>
                </a:solidFill>
              </a:rPr>
              <a:t> &amp; 3</a:t>
            </a:r>
            <a:r>
              <a:rPr lang="en-ZA" sz="2700" b="1" baseline="30000" dirty="0" smtClean="0">
                <a:solidFill>
                  <a:schemeClr val="accent4">
                    <a:lumMod val="75000"/>
                  </a:schemeClr>
                </a:solidFill>
              </a:rPr>
              <a:t>RD</a:t>
            </a:r>
            <a:r>
              <a:rPr lang="en-ZA" sz="2700" b="1" dirty="0" smtClean="0">
                <a:solidFill>
                  <a:schemeClr val="accent4">
                    <a:lumMod val="75000"/>
                  </a:schemeClr>
                </a:solidFill>
              </a:rPr>
              <a:t>  </a:t>
            </a:r>
            <a:r>
              <a:rPr lang="en-ZA" sz="2700" b="1" dirty="0">
                <a:solidFill>
                  <a:schemeClr val="accent4">
                    <a:lumMod val="75000"/>
                  </a:schemeClr>
                </a:solidFill>
              </a:rPr>
              <a:t>QUARTER TARGETS ACHIEVED</a:t>
            </a:r>
            <a:r>
              <a:rPr lang="en-ZA" sz="2400" b="1" dirty="0">
                <a:solidFill>
                  <a:schemeClr val="accent4">
                    <a:lumMod val="75000"/>
                  </a:schemeClr>
                </a:solidFill>
              </a:rPr>
              <a:t/>
            </a:r>
            <a:br>
              <a:rPr lang="en-ZA" sz="2400" b="1" dirty="0">
                <a:solidFill>
                  <a:schemeClr val="accent4">
                    <a:lumMod val="75000"/>
                  </a:schemeClr>
                </a:solidFill>
              </a:rPr>
            </a:br>
            <a:r>
              <a:rPr lang="en-ZA" sz="2700" b="1" dirty="0" smtClean="0">
                <a:solidFill>
                  <a:schemeClr val="accent4">
                    <a:lumMod val="75000"/>
                  </a:schemeClr>
                </a:solidFill>
              </a:rPr>
              <a:t/>
            </a:r>
            <a:br>
              <a:rPr lang="en-ZA" sz="2700" b="1" dirty="0" smtClean="0">
                <a:solidFill>
                  <a:schemeClr val="accent4">
                    <a:lumMod val="75000"/>
                  </a:schemeClr>
                </a:solidFill>
              </a:rPr>
            </a:br>
            <a:r>
              <a:rPr lang="en-ZA" sz="2700" dirty="0" smtClean="0">
                <a:solidFill>
                  <a:srgbClr val="C00000"/>
                </a:solidFill>
              </a:rPr>
              <a:t> </a:t>
            </a:r>
            <a:endParaRPr lang="en-ZA" sz="2700" b="1"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xmlns="" val="4171278392"/>
              </p:ext>
            </p:extLst>
          </p:nvPr>
        </p:nvGraphicFramePr>
        <p:xfrm>
          <a:off x="1043608" y="1124744"/>
          <a:ext cx="7920880" cy="4272301"/>
        </p:xfrm>
        <a:graphic>
          <a:graphicData uri="http://schemas.openxmlformats.org/drawingml/2006/table">
            <a:tbl>
              <a:tblPr firstRow="1" bandRow="1">
                <a:tableStyleId>{5940675A-B579-460E-94D1-54222C63F5DA}</a:tableStyleId>
              </a:tblPr>
              <a:tblGrid>
                <a:gridCol w="2252727"/>
                <a:gridCol w="5668153"/>
              </a:tblGrid>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Submit 2015/16 Annual Financial Statements to the Auditor General by 31 May 2016 and 2016/17 Quarterly Interim Financial Statements to National Treasury by the end of July 2016, September 2016 and January 2017</a:t>
                      </a:r>
                      <a:endParaRPr lang="en-ZA" sz="1600" b="0" dirty="0">
                        <a:latin typeface="Tw Cen MT" pitchFamily="34" charset="0"/>
                        <a:cs typeface="Arial" pitchFamily="34" charset="0"/>
                      </a:endParaRPr>
                    </a:p>
                  </a:txBody>
                  <a:tcPr>
                    <a:solidFill>
                      <a:schemeClr val="accent2">
                        <a:lumMod val="40000"/>
                        <a:lumOff val="60000"/>
                      </a:schemeClr>
                    </a:solidFill>
                  </a:tcPr>
                </a:tc>
              </a:tr>
              <a:tr h="227272">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dirty="0" smtClean="0">
                          <a:solidFill>
                            <a:schemeClr val="tx1"/>
                          </a:solidFill>
                          <a:latin typeface="Tw Cen MT" pitchFamily="34" charset="0"/>
                          <a:ea typeface="Times New Roman"/>
                          <a:cs typeface="Arial" pitchFamily="34" charset="0"/>
                        </a:rPr>
                        <a:t>2</a:t>
                      </a:r>
                      <a:r>
                        <a:rPr lang="en-ZA" sz="1600" b="1" baseline="30000" dirty="0" smtClean="0">
                          <a:solidFill>
                            <a:schemeClr val="tx1"/>
                          </a:solidFill>
                          <a:latin typeface="Tw Cen MT" pitchFamily="34" charset="0"/>
                          <a:ea typeface="Times New Roman"/>
                          <a:cs typeface="Arial" pitchFamily="34" charset="0"/>
                        </a:rPr>
                        <a:t>nd</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 Target (1)</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r>
              <a:tr h="94826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1</a:t>
                      </a:r>
                      <a:r>
                        <a:rPr kumimoji="0" lang="en-ZA" sz="1600" kern="1200" baseline="30000" dirty="0" smtClean="0">
                          <a:solidFill>
                            <a:schemeClr val="tx1"/>
                          </a:solidFill>
                          <a:effectLst/>
                          <a:latin typeface="Tw Cen MT" panose="020B0602020104020603" pitchFamily="34" charset="0"/>
                          <a:ea typeface="+mn-ea"/>
                          <a:cs typeface="+mn-cs"/>
                        </a:rPr>
                        <a:t>st</a:t>
                      </a:r>
                      <a:r>
                        <a:rPr kumimoji="0" lang="en-ZA" sz="1600" kern="1200" dirty="0" smtClean="0">
                          <a:solidFill>
                            <a:schemeClr val="tx1"/>
                          </a:solidFill>
                          <a:effectLst/>
                          <a:latin typeface="Tw Cen MT" panose="020B0602020104020603" pitchFamily="34" charset="0"/>
                          <a:ea typeface="+mn-ea"/>
                          <a:cs typeface="+mn-cs"/>
                        </a:rPr>
                        <a:t> quarter Interim Financial Statements submitted to National Treasury by 31 July 2016</a:t>
                      </a:r>
                    </a:p>
                  </a:txBody>
                  <a:tcPr marL="68580" marR="68580" marT="0" marB="0">
                    <a:solidFill>
                      <a:schemeClr val="bg1"/>
                    </a:solidFill>
                  </a:tcPr>
                </a:tc>
                <a:tc>
                  <a:txBody>
                    <a:bodyPr/>
                    <a:lstStyle/>
                    <a:p>
                      <a:pPr marL="0" lvl="0" indent="0" algn="l">
                        <a:lnSpc>
                          <a:spcPct val="115000"/>
                        </a:lnSpc>
                        <a:spcAft>
                          <a:spcPts val="0"/>
                        </a:spcAft>
                        <a:buFont typeface="Wingdings" panose="05000000000000000000" pitchFamily="2" charset="2"/>
                        <a:buNone/>
                      </a:pPr>
                      <a:r>
                        <a:rPr lang="en-US" sz="1600" dirty="0">
                          <a:effectLst/>
                          <a:latin typeface="Tw Cen MT" panose="020B0602020104020603" pitchFamily="34" charset="0"/>
                          <a:ea typeface="Times New Roman" panose="02020603050405020304" pitchFamily="18" charset="0"/>
                          <a:cs typeface="Times New Roman" panose="02020603050405020304" pitchFamily="18" charset="0"/>
                        </a:rPr>
                        <a:t>The 1</a:t>
                      </a:r>
                      <a:r>
                        <a:rPr lang="en-US" sz="1600" baseline="30000" dirty="0">
                          <a:effectLst/>
                          <a:latin typeface="Tw Cen MT" panose="020B0602020104020603" pitchFamily="34" charset="0"/>
                          <a:ea typeface="Times New Roman" panose="02020603050405020304" pitchFamily="18" charset="0"/>
                          <a:cs typeface="Times New Roman" panose="02020603050405020304" pitchFamily="18" charset="0"/>
                        </a:rPr>
                        <a:t>st</a:t>
                      </a:r>
                      <a:r>
                        <a:rPr lang="en-US" sz="1600" dirty="0">
                          <a:effectLst/>
                          <a:latin typeface="Tw Cen MT" panose="020B0602020104020603" pitchFamily="34" charset="0"/>
                          <a:ea typeface="Times New Roman" panose="02020603050405020304" pitchFamily="18" charset="0"/>
                          <a:cs typeface="Times New Roman" panose="02020603050405020304" pitchFamily="18" charset="0"/>
                        </a:rPr>
                        <a:t> quarter Interim Financial Statements </a:t>
                      </a:r>
                      <a:r>
                        <a:rPr lang="en-US" sz="1600" dirty="0" smtClean="0">
                          <a:effectLst/>
                          <a:latin typeface="Tw Cen MT" panose="020B0602020104020603" pitchFamily="34" charset="0"/>
                          <a:ea typeface="Times New Roman" panose="02020603050405020304" pitchFamily="18" charset="0"/>
                          <a:cs typeface="Times New Roman" panose="02020603050405020304" pitchFamily="18" charset="0"/>
                        </a:rPr>
                        <a:t>were </a:t>
                      </a:r>
                      <a:r>
                        <a:rPr lang="en-US" sz="1600" dirty="0">
                          <a:effectLst/>
                          <a:latin typeface="Tw Cen MT" panose="020B0602020104020603" pitchFamily="34" charset="0"/>
                          <a:ea typeface="Times New Roman" panose="02020603050405020304" pitchFamily="18" charset="0"/>
                          <a:cs typeface="Times New Roman" panose="02020603050405020304" pitchFamily="18" charset="0"/>
                        </a:rPr>
                        <a:t>submitted </a:t>
                      </a:r>
                      <a:r>
                        <a:rPr lang="en-US" sz="1600" dirty="0" smtClean="0">
                          <a:effectLst/>
                          <a:latin typeface="Tw Cen MT" panose="020B0602020104020603" pitchFamily="34" charset="0"/>
                          <a:ea typeface="Times New Roman" panose="02020603050405020304" pitchFamily="18" charset="0"/>
                          <a:cs typeface="Times New Roman" panose="02020603050405020304" pitchFamily="18" charset="0"/>
                        </a:rPr>
                        <a:t>to National </a:t>
                      </a:r>
                      <a:r>
                        <a:rPr lang="en-US" sz="1600" dirty="0">
                          <a:effectLst/>
                          <a:latin typeface="Tw Cen MT" panose="020B0602020104020603" pitchFamily="34" charset="0"/>
                          <a:ea typeface="Times New Roman" panose="02020603050405020304" pitchFamily="18" charset="0"/>
                          <a:cs typeface="Times New Roman" panose="02020603050405020304" pitchFamily="18" charset="0"/>
                        </a:rPr>
                        <a:t>Treasury by 31 July 2016</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114300" marR="114300" marT="0" marB="0">
                    <a:solidFill>
                      <a:schemeClr val="bg1"/>
                    </a:solidFill>
                  </a:tcPr>
                </a:tc>
              </a:tr>
              <a:tr h="315339">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3</a:t>
                      </a:r>
                      <a:r>
                        <a:rPr lang="en-ZA" sz="1600" b="1" baseline="30000" dirty="0" smtClean="0">
                          <a:solidFill>
                            <a:schemeClr val="tx1"/>
                          </a:solidFill>
                          <a:latin typeface="Tw Cen MT" pitchFamily="34" charset="0"/>
                          <a:ea typeface="Times New Roman"/>
                          <a:cs typeface="Arial" pitchFamily="34" charset="0"/>
                        </a:rPr>
                        <a:t>rd</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  Target</a:t>
                      </a:r>
                      <a:r>
                        <a:rPr lang="en-ZA" sz="1600" b="1" baseline="0" dirty="0" smtClean="0">
                          <a:solidFill>
                            <a:schemeClr val="tx1"/>
                          </a:solidFill>
                          <a:latin typeface="Tw Cen MT" pitchFamily="34" charset="0"/>
                          <a:ea typeface="Times New Roman"/>
                          <a:cs typeface="Arial" pitchFamily="34" charset="0"/>
                        </a:rPr>
                        <a:t> (1)</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r>
              <a:tr h="1488082">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2</a:t>
                      </a:r>
                      <a:r>
                        <a:rPr kumimoji="0" lang="en-ZA" sz="1600" kern="1200" baseline="30000" dirty="0" smtClean="0">
                          <a:solidFill>
                            <a:schemeClr val="tx1"/>
                          </a:solidFill>
                          <a:effectLst/>
                          <a:latin typeface="Tw Cen MT" panose="020B0602020104020603" pitchFamily="34" charset="0"/>
                          <a:ea typeface="+mn-ea"/>
                          <a:cs typeface="+mn-cs"/>
                        </a:rPr>
                        <a:t>nd</a:t>
                      </a:r>
                      <a:r>
                        <a:rPr kumimoji="0" lang="en-ZA" sz="1600" kern="1200" dirty="0" smtClean="0">
                          <a:solidFill>
                            <a:schemeClr val="tx1"/>
                          </a:solidFill>
                          <a:effectLst/>
                          <a:latin typeface="Tw Cen MT" panose="020B0602020104020603" pitchFamily="34" charset="0"/>
                          <a:ea typeface="+mn-ea"/>
                          <a:cs typeface="+mn-cs"/>
                        </a:rPr>
                        <a:t> quarter Interim Financial Statements submitted to National Treasury by 31 October 2016</a:t>
                      </a:r>
                    </a:p>
                  </a:txBody>
                  <a:tcPr marL="68580" marR="68580" marT="0" marB="0">
                    <a:solidFill>
                      <a:schemeClr val="bg1"/>
                    </a:solidFill>
                  </a:tcPr>
                </a:tc>
                <a:tc>
                  <a:txBody>
                    <a:bodyPr/>
                    <a:lstStyle/>
                    <a:p>
                      <a:r>
                        <a:rPr kumimoji="0" lang="en-ZA" sz="1600" kern="1200" dirty="0" smtClean="0">
                          <a:solidFill>
                            <a:schemeClr val="tx1"/>
                          </a:solidFill>
                          <a:effectLst/>
                          <a:latin typeface="Tw Cen MT" panose="020B0602020104020603" pitchFamily="34" charset="0"/>
                          <a:ea typeface="+mn-ea"/>
                          <a:cs typeface="+mn-cs"/>
                        </a:rPr>
                        <a:t>The 2</a:t>
                      </a:r>
                      <a:r>
                        <a:rPr kumimoji="0" lang="en-ZA" sz="1600" kern="1200" baseline="30000" dirty="0" smtClean="0">
                          <a:solidFill>
                            <a:schemeClr val="tx1"/>
                          </a:solidFill>
                          <a:effectLst/>
                          <a:latin typeface="Tw Cen MT" panose="020B0602020104020603" pitchFamily="34" charset="0"/>
                          <a:ea typeface="+mn-ea"/>
                          <a:cs typeface="+mn-cs"/>
                        </a:rPr>
                        <a:t>nd</a:t>
                      </a:r>
                      <a:r>
                        <a:rPr kumimoji="0" lang="en-ZA" sz="1600" kern="1200" dirty="0" smtClean="0">
                          <a:solidFill>
                            <a:schemeClr val="tx1"/>
                          </a:solidFill>
                          <a:effectLst/>
                          <a:latin typeface="Tw Cen MT" panose="020B0602020104020603" pitchFamily="34" charset="0"/>
                          <a:ea typeface="+mn-ea"/>
                          <a:cs typeface="+mn-cs"/>
                        </a:rPr>
                        <a:t> quarter Interim Financial Statements were submitted to National Treasury on 31October 2016</a:t>
                      </a:r>
                      <a:endParaRPr lang="en-ZA" sz="1600" b="0" dirty="0">
                        <a:solidFill>
                          <a:schemeClr val="bg1"/>
                        </a:solidFill>
                        <a:effectLst/>
                        <a:latin typeface="Tw Cen MT" pitchFamily="34" charset="0"/>
                        <a:ea typeface="Calibri"/>
                        <a:cs typeface="Arial" pitchFamily="34" charset="0"/>
                      </a:endParaRPr>
                    </a:p>
                  </a:txBody>
                  <a:tcPr marL="68580" marR="68580" marT="0" marB="0">
                    <a:solidFill>
                      <a:schemeClr val="bg1"/>
                    </a:solidFill>
                  </a:tcPr>
                </a:tc>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7</a:t>
            </a:fld>
            <a:endParaRPr lang="en-US" sz="1400" b="0" dirty="0"/>
          </a:p>
        </p:txBody>
      </p:sp>
    </p:spTree>
    <p:extLst>
      <p:ext uri="{BB962C8B-B14F-4D97-AF65-F5344CB8AC3E}">
        <p14:creationId xmlns:p14="http://schemas.microsoft.com/office/powerpoint/2010/main" xmlns="" val="3174856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329471733"/>
              </p:ext>
            </p:extLst>
          </p:nvPr>
        </p:nvGraphicFramePr>
        <p:xfrm>
          <a:off x="1043608" y="980728"/>
          <a:ext cx="7848872" cy="5254760"/>
        </p:xfrm>
        <a:graphic>
          <a:graphicData uri="http://schemas.openxmlformats.org/drawingml/2006/table">
            <a:tbl>
              <a:tblPr firstRow="1" bandRow="1">
                <a:tableStyleId>{5940675A-B579-460E-94D1-54222C63F5DA}</a:tableStyleId>
              </a:tblPr>
              <a:tblGrid>
                <a:gridCol w="2610929"/>
                <a:gridCol w="5237943"/>
              </a:tblGrid>
              <a:tr h="10433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latin typeface="Tw Cen MT" pitchFamily="34" charset="0"/>
                          <a:ea typeface="Calibri"/>
                          <a:cs typeface="Arial" pitchFamily="34" charset="0"/>
                        </a:rPr>
                        <a:t>Annual Target</a:t>
                      </a:r>
                    </a:p>
                    <a:p>
                      <a:endParaRPr lang="en-ZA" sz="14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kern="1200" dirty="0" smtClean="0">
                          <a:solidFill>
                            <a:schemeClr val="tx1"/>
                          </a:solidFill>
                          <a:effectLst/>
                          <a:latin typeface="Tw Cen MT" panose="020B0602020104020603" pitchFamily="34" charset="0"/>
                          <a:ea typeface="+mn-ea"/>
                          <a:cs typeface="+mn-cs"/>
                        </a:rPr>
                        <a:t>Quarterly reports on the implementation of the 2015/16 and 2016/17 Annual Plans and the 2015/16 Annual Report submitted to the National Treasury and the DPME and Parliament by the due date </a:t>
                      </a:r>
                    </a:p>
                  </a:txBody>
                  <a:tcPr>
                    <a:solidFill>
                      <a:schemeClr val="accent2">
                        <a:lumMod val="40000"/>
                        <a:lumOff val="60000"/>
                      </a:schemeClr>
                    </a:solidFill>
                  </a:tcPr>
                </a:tc>
              </a:tr>
              <a:tr h="274247">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400" b="1" dirty="0" smtClean="0">
                          <a:solidFill>
                            <a:schemeClr val="tx1"/>
                          </a:solidFill>
                          <a:latin typeface="Tw Cen MT" pitchFamily="34" charset="0"/>
                          <a:ea typeface="Times New Roman"/>
                          <a:cs typeface="Arial" pitchFamily="34" charset="0"/>
                        </a:rPr>
                        <a:t>2</a:t>
                      </a:r>
                      <a:r>
                        <a:rPr lang="en-ZA" sz="1400" b="1" baseline="30000" dirty="0" smtClean="0">
                          <a:solidFill>
                            <a:schemeClr val="tx1"/>
                          </a:solidFill>
                          <a:latin typeface="Tw Cen MT" pitchFamily="34" charset="0"/>
                          <a:ea typeface="Times New Roman"/>
                          <a:cs typeface="Arial" pitchFamily="34" charset="0"/>
                        </a:rPr>
                        <a:t>nd</a:t>
                      </a:r>
                      <a:r>
                        <a:rPr lang="en-ZA" sz="1400" b="1" baseline="0" dirty="0" smtClean="0">
                          <a:solidFill>
                            <a:schemeClr val="tx1"/>
                          </a:solidFill>
                          <a:latin typeface="Tw Cen MT" pitchFamily="34" charset="0"/>
                          <a:ea typeface="Times New Roman"/>
                          <a:cs typeface="Arial" pitchFamily="34" charset="0"/>
                        </a:rPr>
                        <a:t> </a:t>
                      </a:r>
                      <a:r>
                        <a:rPr lang="en-ZA" sz="1400" b="1" dirty="0" smtClean="0">
                          <a:solidFill>
                            <a:schemeClr val="tx1"/>
                          </a:solidFill>
                          <a:latin typeface="Tw Cen MT" pitchFamily="34" charset="0"/>
                          <a:ea typeface="Times New Roman"/>
                          <a:cs typeface="Arial" pitchFamily="34" charset="0"/>
                        </a:rPr>
                        <a:t>Quarter Target (2)</a:t>
                      </a:r>
                      <a:endParaRPr lang="en-ZA" sz="14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400" b="1" dirty="0" smtClean="0">
                          <a:solidFill>
                            <a:schemeClr val="tx1"/>
                          </a:solidFill>
                          <a:latin typeface="Tw Cen MT" pitchFamily="34" charset="0"/>
                          <a:ea typeface="Calibri"/>
                          <a:cs typeface="Arial" pitchFamily="34" charset="0"/>
                        </a:rPr>
                        <a:t>Reported</a:t>
                      </a:r>
                      <a:r>
                        <a:rPr lang="en-ZA" sz="1400" b="1" baseline="0" dirty="0" smtClean="0">
                          <a:solidFill>
                            <a:schemeClr val="tx1"/>
                          </a:solidFill>
                          <a:latin typeface="Tw Cen MT" pitchFamily="34" charset="0"/>
                          <a:ea typeface="Calibri"/>
                          <a:cs typeface="Arial" pitchFamily="34" charset="0"/>
                        </a:rPr>
                        <a:t> Progress</a:t>
                      </a:r>
                      <a:endParaRPr lang="en-ZA" sz="14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r>
              <a:tr h="1096990">
                <a:tc>
                  <a:txBody>
                    <a:bodyPr/>
                    <a:lstStyle/>
                    <a:p>
                      <a:pPr>
                        <a:lnSpc>
                          <a:spcPct val="115000"/>
                        </a:lnSpc>
                        <a:spcAft>
                          <a:spcPts val="0"/>
                        </a:spcAft>
                      </a:pPr>
                      <a:r>
                        <a:rPr kumimoji="0" lang="en-ZA" sz="1400" kern="1200" dirty="0" smtClean="0">
                          <a:solidFill>
                            <a:schemeClr val="tx1"/>
                          </a:solidFill>
                          <a:effectLst/>
                          <a:latin typeface="Tw Cen MT" panose="020B0602020104020603" pitchFamily="34" charset="0"/>
                          <a:ea typeface="+mn-ea"/>
                          <a:cs typeface="+mn-cs"/>
                        </a:rPr>
                        <a:t>1</a:t>
                      </a:r>
                      <a:r>
                        <a:rPr kumimoji="0" lang="en-ZA" sz="1400" kern="1200" baseline="30000" dirty="0" smtClean="0">
                          <a:solidFill>
                            <a:schemeClr val="tx1"/>
                          </a:solidFill>
                          <a:effectLst/>
                          <a:latin typeface="Tw Cen MT" panose="020B0602020104020603" pitchFamily="34" charset="0"/>
                          <a:ea typeface="+mn-ea"/>
                          <a:cs typeface="+mn-cs"/>
                        </a:rPr>
                        <a:t>st</a:t>
                      </a:r>
                      <a:r>
                        <a:rPr kumimoji="0" lang="en-ZA" sz="1400" kern="1200" baseline="0" dirty="0" smtClean="0">
                          <a:solidFill>
                            <a:schemeClr val="tx1"/>
                          </a:solidFill>
                          <a:effectLst/>
                          <a:latin typeface="Tw Cen MT" panose="020B0602020104020603" pitchFamily="34" charset="0"/>
                          <a:ea typeface="+mn-ea"/>
                          <a:cs typeface="+mn-cs"/>
                        </a:rPr>
                        <a:t> </a:t>
                      </a:r>
                      <a:r>
                        <a:rPr kumimoji="0" lang="en-ZA" sz="1400" kern="1200" dirty="0" smtClean="0">
                          <a:solidFill>
                            <a:schemeClr val="tx1"/>
                          </a:solidFill>
                          <a:effectLst/>
                          <a:latin typeface="Tw Cen MT" panose="020B0602020104020603" pitchFamily="34" charset="0"/>
                          <a:ea typeface="+mn-ea"/>
                          <a:cs typeface="+mn-cs"/>
                        </a:rPr>
                        <a:t>quarter (2016/17) report  submitted to the Executive Authority, National Treasury and the DPME by 31 July 2016</a:t>
                      </a:r>
                      <a:endParaRPr lang="en-ZA" sz="1400" b="0" dirty="0">
                        <a:effectLst/>
                        <a:latin typeface="Tw Cen MT" pitchFamily="34" charset="0"/>
                        <a:ea typeface="Calibri"/>
                        <a:cs typeface="Arial" pitchFamily="34" charset="0"/>
                      </a:endParaRPr>
                    </a:p>
                  </a:txBody>
                  <a:tcPr marL="68580" marR="68580" marT="0" marB="0">
                    <a:solidFill>
                      <a:schemeClr val="bg1"/>
                    </a:solidFill>
                  </a:tcPr>
                </a:tc>
                <a:tc>
                  <a:txBody>
                    <a:bodyPr/>
                    <a:lstStyle/>
                    <a:p>
                      <a:r>
                        <a:rPr kumimoji="0" lang="en-ZA" sz="1400" kern="1200" dirty="0" smtClean="0">
                          <a:solidFill>
                            <a:schemeClr val="tx1"/>
                          </a:solidFill>
                          <a:effectLst/>
                          <a:latin typeface="Tw Cen MT" panose="020B0602020104020603" pitchFamily="34" charset="0"/>
                          <a:ea typeface="+mn-ea"/>
                          <a:cs typeface="+mn-cs"/>
                        </a:rPr>
                        <a:t>The 1</a:t>
                      </a:r>
                      <a:r>
                        <a:rPr kumimoji="0" lang="en-ZA" sz="1400" kern="1200" baseline="30000" dirty="0" smtClean="0">
                          <a:solidFill>
                            <a:schemeClr val="tx1"/>
                          </a:solidFill>
                          <a:effectLst/>
                          <a:latin typeface="Tw Cen MT" panose="020B0602020104020603" pitchFamily="34" charset="0"/>
                          <a:ea typeface="+mn-ea"/>
                          <a:cs typeface="+mn-cs"/>
                        </a:rPr>
                        <a:t>st</a:t>
                      </a:r>
                      <a:r>
                        <a:rPr kumimoji="0" lang="en-ZA" sz="1400" kern="1200" dirty="0" smtClean="0">
                          <a:solidFill>
                            <a:schemeClr val="tx1"/>
                          </a:solidFill>
                          <a:effectLst/>
                          <a:latin typeface="Tw Cen MT" panose="020B0602020104020603" pitchFamily="34" charset="0"/>
                          <a:ea typeface="+mn-ea"/>
                          <a:cs typeface="+mn-cs"/>
                        </a:rPr>
                        <a:t> quarter (2016/17) report was submitted to the Executive Authority, the National Treasury and the DPME by 31 July 2016</a:t>
                      </a:r>
                      <a:endParaRPr lang="en-ZA" sz="1400" dirty="0">
                        <a:latin typeface="Tw Cen MT" panose="020B0602020104020603" pitchFamily="34" charset="0"/>
                      </a:endParaRPr>
                    </a:p>
                  </a:txBody>
                  <a:tcPr marL="68580" marR="68580" marT="0" marB="0">
                    <a:solidFill>
                      <a:schemeClr val="bg1"/>
                    </a:solidFill>
                  </a:tcPr>
                </a:tc>
              </a:tr>
              <a:tr h="249726">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400" b="1" dirty="0" smtClean="0">
                          <a:solidFill>
                            <a:schemeClr val="tx1"/>
                          </a:solidFill>
                          <a:latin typeface="Tw Cen MT" pitchFamily="34" charset="0"/>
                          <a:ea typeface="Times New Roman"/>
                          <a:cs typeface="Arial" pitchFamily="34" charset="0"/>
                        </a:rPr>
                        <a:t>2</a:t>
                      </a:r>
                      <a:r>
                        <a:rPr lang="en-ZA" sz="1400" b="1" baseline="30000" dirty="0" smtClean="0">
                          <a:solidFill>
                            <a:schemeClr val="tx1"/>
                          </a:solidFill>
                          <a:latin typeface="Tw Cen MT" pitchFamily="34" charset="0"/>
                          <a:ea typeface="Times New Roman"/>
                          <a:cs typeface="Arial" pitchFamily="34" charset="0"/>
                        </a:rPr>
                        <a:t>nd</a:t>
                      </a:r>
                      <a:r>
                        <a:rPr lang="en-ZA" sz="1400" b="1" baseline="0" dirty="0" smtClean="0">
                          <a:solidFill>
                            <a:schemeClr val="tx1"/>
                          </a:solidFill>
                          <a:latin typeface="Tw Cen MT" pitchFamily="34" charset="0"/>
                          <a:ea typeface="Times New Roman"/>
                          <a:cs typeface="Arial" pitchFamily="34" charset="0"/>
                        </a:rPr>
                        <a:t> </a:t>
                      </a:r>
                      <a:r>
                        <a:rPr lang="en-ZA" sz="1400" b="1" dirty="0" smtClean="0">
                          <a:solidFill>
                            <a:schemeClr val="tx1"/>
                          </a:solidFill>
                          <a:latin typeface="Tw Cen MT" pitchFamily="34" charset="0"/>
                          <a:ea typeface="Times New Roman"/>
                          <a:cs typeface="Arial" pitchFamily="34" charset="0"/>
                        </a:rPr>
                        <a:t>Quarter Target (3)</a:t>
                      </a:r>
                      <a:endParaRPr lang="en-ZA" sz="14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400" b="1" dirty="0" smtClean="0">
                          <a:solidFill>
                            <a:schemeClr val="tx1"/>
                          </a:solidFill>
                          <a:latin typeface="Tw Cen MT" pitchFamily="34" charset="0"/>
                          <a:ea typeface="Calibri"/>
                          <a:cs typeface="Arial" pitchFamily="34" charset="0"/>
                        </a:rPr>
                        <a:t>Reported</a:t>
                      </a:r>
                      <a:r>
                        <a:rPr lang="en-ZA" sz="1400" b="1" baseline="0" dirty="0" smtClean="0">
                          <a:solidFill>
                            <a:schemeClr val="tx1"/>
                          </a:solidFill>
                          <a:latin typeface="Tw Cen MT" pitchFamily="34" charset="0"/>
                          <a:ea typeface="Calibri"/>
                          <a:cs typeface="Arial" pitchFamily="34" charset="0"/>
                        </a:rPr>
                        <a:t> Progress</a:t>
                      </a:r>
                      <a:endParaRPr lang="en-ZA" sz="14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r>
              <a:tr h="1096990">
                <a:tc>
                  <a:txBody>
                    <a:bodyPr/>
                    <a:lstStyle/>
                    <a:p>
                      <a:pPr>
                        <a:lnSpc>
                          <a:spcPct val="115000"/>
                        </a:lnSpc>
                        <a:spcAft>
                          <a:spcPts val="0"/>
                        </a:spcAft>
                      </a:pPr>
                      <a:r>
                        <a:rPr kumimoji="0" lang="en-ZA" sz="1400" kern="1200" dirty="0" smtClean="0">
                          <a:solidFill>
                            <a:schemeClr val="tx1"/>
                          </a:solidFill>
                          <a:effectLst/>
                          <a:latin typeface="Tw Cen MT" panose="020B0602020104020603" pitchFamily="34" charset="0"/>
                          <a:ea typeface="+mn-ea"/>
                          <a:cs typeface="+mn-cs"/>
                        </a:rPr>
                        <a:t>2015/16 Annual Report submitted to National Treasury and tabled in Parliament by end September 2016</a:t>
                      </a:r>
                      <a:endParaRPr lang="en-ZA" sz="1400" b="0" dirty="0">
                        <a:effectLst/>
                        <a:latin typeface="Tw Cen MT" pitchFamily="34" charset="0"/>
                        <a:ea typeface="Calibri"/>
                        <a:cs typeface="Arial" pitchFamily="34" charset="0"/>
                      </a:endParaRPr>
                    </a:p>
                  </a:txBody>
                  <a:tcPr marL="68580" marR="68580" marT="0" marB="0">
                    <a:solidFill>
                      <a:schemeClr val="bg1"/>
                    </a:solidFill>
                  </a:tcPr>
                </a:tc>
                <a:tc>
                  <a:txBody>
                    <a:bodyPr/>
                    <a:lstStyle/>
                    <a:p>
                      <a:r>
                        <a:rPr kumimoji="0" lang="en-ZA" sz="1400" kern="1200" dirty="0" smtClean="0">
                          <a:solidFill>
                            <a:schemeClr val="tx1"/>
                          </a:solidFill>
                          <a:effectLst/>
                          <a:latin typeface="Tw Cen MT" panose="020B0602020104020603" pitchFamily="34" charset="0"/>
                          <a:ea typeface="+mn-ea"/>
                          <a:cs typeface="+mn-cs"/>
                        </a:rPr>
                        <a:t>The 2015/16 Annual Report was submitted to National Treasury and tabled in Parliament by end September 2016</a:t>
                      </a:r>
                      <a:endParaRPr lang="en-ZA" sz="1400" dirty="0">
                        <a:latin typeface="Tw Cen MT" panose="020B0602020104020603" pitchFamily="34" charset="0"/>
                      </a:endParaRPr>
                    </a:p>
                  </a:txBody>
                  <a:tcPr marL="68580" marR="68580" marT="0" marB="0">
                    <a:solidFill>
                      <a:schemeClr val="bg1"/>
                    </a:solidFill>
                  </a:tcPr>
                </a:tc>
              </a:tr>
              <a:tr h="274247">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400" b="1" baseline="0" dirty="0" smtClean="0">
                          <a:solidFill>
                            <a:schemeClr val="tx1"/>
                          </a:solidFill>
                          <a:latin typeface="Tw Cen MT" pitchFamily="34" charset="0"/>
                          <a:ea typeface="Times New Roman"/>
                          <a:cs typeface="Arial" pitchFamily="34" charset="0"/>
                        </a:rPr>
                        <a:t>3</a:t>
                      </a:r>
                      <a:r>
                        <a:rPr lang="en-ZA" sz="1400" b="1" baseline="30000" dirty="0" smtClean="0">
                          <a:solidFill>
                            <a:schemeClr val="tx1"/>
                          </a:solidFill>
                          <a:latin typeface="Tw Cen MT" pitchFamily="34" charset="0"/>
                          <a:ea typeface="Times New Roman"/>
                          <a:cs typeface="Arial" pitchFamily="34" charset="0"/>
                        </a:rPr>
                        <a:t>rd</a:t>
                      </a:r>
                      <a:r>
                        <a:rPr lang="en-ZA" sz="1400" b="1" baseline="0" dirty="0" smtClean="0">
                          <a:solidFill>
                            <a:schemeClr val="tx1"/>
                          </a:solidFill>
                          <a:latin typeface="Tw Cen MT" pitchFamily="34" charset="0"/>
                          <a:ea typeface="Times New Roman"/>
                          <a:cs typeface="Arial" pitchFamily="34" charset="0"/>
                        </a:rPr>
                        <a:t> </a:t>
                      </a:r>
                      <a:r>
                        <a:rPr lang="en-ZA" sz="1400" b="1" dirty="0" smtClean="0">
                          <a:solidFill>
                            <a:schemeClr val="tx1"/>
                          </a:solidFill>
                          <a:latin typeface="Tw Cen MT" pitchFamily="34" charset="0"/>
                          <a:ea typeface="Times New Roman"/>
                          <a:cs typeface="Arial" pitchFamily="34" charset="0"/>
                        </a:rPr>
                        <a:t>Quarter  Target (2)</a:t>
                      </a:r>
                      <a:endParaRPr lang="en-ZA" sz="1400" b="1" dirty="0" smtClean="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latin typeface="Tw Cen MT" pitchFamily="34" charset="0"/>
                          <a:ea typeface="Calibri"/>
                          <a:cs typeface="Arial" pitchFamily="34" charset="0"/>
                        </a:rPr>
                        <a:t>Reported</a:t>
                      </a:r>
                      <a:r>
                        <a:rPr lang="en-ZA" sz="1400" b="1" baseline="0" dirty="0" smtClean="0">
                          <a:solidFill>
                            <a:schemeClr val="tx1"/>
                          </a:solidFill>
                          <a:latin typeface="Tw Cen MT" pitchFamily="34" charset="0"/>
                          <a:ea typeface="Calibri"/>
                          <a:cs typeface="Arial" pitchFamily="34" charset="0"/>
                        </a:rPr>
                        <a:t> Progress</a:t>
                      </a:r>
                      <a:endParaRPr lang="en-ZA" sz="1400" b="1" dirty="0" smtClean="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r>
              <a:tr h="1219227">
                <a:tc>
                  <a:txBody>
                    <a:bodyPr/>
                    <a:lstStyle/>
                    <a:p>
                      <a:pPr>
                        <a:lnSpc>
                          <a:spcPct val="115000"/>
                        </a:lnSpc>
                        <a:spcAft>
                          <a:spcPts val="0"/>
                        </a:spcAft>
                      </a:pPr>
                      <a:r>
                        <a:rPr kumimoji="0" lang="en-ZA" sz="1400" kern="1200" dirty="0" smtClean="0">
                          <a:solidFill>
                            <a:schemeClr val="tx1"/>
                          </a:solidFill>
                          <a:effectLst/>
                          <a:latin typeface="Tw Cen MT" panose="020B0602020104020603" pitchFamily="34" charset="0"/>
                          <a:ea typeface="+mn-ea"/>
                          <a:cs typeface="+mn-cs"/>
                        </a:rPr>
                        <a:t>2</a:t>
                      </a:r>
                      <a:r>
                        <a:rPr kumimoji="0" lang="en-ZA" sz="1400" kern="1200" baseline="30000" dirty="0" smtClean="0">
                          <a:solidFill>
                            <a:schemeClr val="tx1"/>
                          </a:solidFill>
                          <a:effectLst/>
                          <a:latin typeface="Tw Cen MT" panose="020B0602020104020603" pitchFamily="34" charset="0"/>
                          <a:ea typeface="+mn-ea"/>
                          <a:cs typeface="+mn-cs"/>
                        </a:rPr>
                        <a:t>nd</a:t>
                      </a:r>
                      <a:r>
                        <a:rPr kumimoji="0" lang="en-ZA" sz="1400" kern="1200" dirty="0" smtClean="0">
                          <a:solidFill>
                            <a:schemeClr val="tx1"/>
                          </a:solidFill>
                          <a:effectLst/>
                          <a:latin typeface="Tw Cen MT" panose="020B0602020104020603" pitchFamily="34" charset="0"/>
                          <a:ea typeface="+mn-ea"/>
                          <a:cs typeface="+mn-cs"/>
                        </a:rPr>
                        <a:t>  quarter (2016/17) report submitted to the Executive Authority, National Treasury and the DPME by 31 October 2016</a:t>
                      </a:r>
                      <a:endParaRPr lang="en-ZA" sz="14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marL="0" indent="0">
                        <a:buFont typeface="Arial" panose="020B0604020202020204" pitchFamily="34" charset="0"/>
                        <a:buNone/>
                      </a:pPr>
                      <a:r>
                        <a:rPr kumimoji="0" lang="en-ZA" sz="1400" kern="1200" dirty="0" smtClean="0">
                          <a:solidFill>
                            <a:schemeClr val="tx1"/>
                          </a:solidFill>
                          <a:effectLst/>
                          <a:latin typeface="Tw Cen MT" panose="020B0602020104020603" pitchFamily="34" charset="0"/>
                          <a:ea typeface="+mn-ea"/>
                          <a:cs typeface="+mn-cs"/>
                        </a:rPr>
                        <a:t>The 2</a:t>
                      </a:r>
                      <a:r>
                        <a:rPr kumimoji="0" lang="en-ZA" sz="1400" kern="1200" baseline="30000" dirty="0" smtClean="0">
                          <a:solidFill>
                            <a:schemeClr val="tx1"/>
                          </a:solidFill>
                          <a:effectLst/>
                          <a:latin typeface="Tw Cen MT" panose="020B0602020104020603" pitchFamily="34" charset="0"/>
                          <a:ea typeface="+mn-ea"/>
                          <a:cs typeface="+mn-cs"/>
                        </a:rPr>
                        <a:t>nd</a:t>
                      </a:r>
                      <a:r>
                        <a:rPr kumimoji="0" lang="en-ZA" sz="1400" kern="1200" dirty="0" smtClean="0">
                          <a:solidFill>
                            <a:schemeClr val="tx1"/>
                          </a:solidFill>
                          <a:effectLst/>
                          <a:latin typeface="Tw Cen MT" panose="020B0602020104020603" pitchFamily="34" charset="0"/>
                          <a:ea typeface="+mn-ea"/>
                          <a:cs typeface="+mn-cs"/>
                        </a:rPr>
                        <a:t>  quarter (2016/17) report  was submitted to the Executive Authority, National Treasury and the DPME by 31 October 2016</a:t>
                      </a:r>
                      <a:endParaRPr lang="en-ZA" sz="1400" b="0" dirty="0">
                        <a:solidFill>
                          <a:schemeClr val="bg1"/>
                        </a:solidFill>
                        <a:effectLst/>
                        <a:latin typeface="Tw Cen MT" pitchFamily="34" charset="0"/>
                        <a:ea typeface="Calibri"/>
                        <a:cs typeface="Arial" pitchFamily="34" charset="0"/>
                      </a:endParaRPr>
                    </a:p>
                  </a:txBody>
                  <a:tcPr marL="68580" marR="68580" marT="0" marB="0">
                    <a:solidFill>
                      <a:schemeClr val="bg1"/>
                    </a:solidFill>
                  </a:tcPr>
                </a:tc>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8</a:t>
            </a:fld>
            <a:endParaRPr lang="en-US" sz="1400" b="0" dirty="0"/>
          </a:p>
        </p:txBody>
      </p:sp>
      <p:sp>
        <p:nvSpPr>
          <p:cNvPr id="9" name="Title 1"/>
          <p:cNvSpPr>
            <a:spLocks noGrp="1"/>
          </p:cNvSpPr>
          <p:nvPr>
            <p:ph type="title"/>
          </p:nvPr>
        </p:nvSpPr>
        <p:spPr>
          <a:xfrm>
            <a:off x="1259632" y="0"/>
            <a:ext cx="7366854" cy="792162"/>
          </a:xfrm>
        </p:spPr>
        <p:txBody>
          <a:bodyPr>
            <a:normAutofit fontScale="90000"/>
          </a:bodyPr>
          <a:lstStyle/>
          <a:p>
            <a:pPr algn="ctr"/>
            <a:r>
              <a:rPr lang="en-ZA" sz="2700" b="1" dirty="0" smtClean="0">
                <a:solidFill>
                  <a:schemeClr val="accent5">
                    <a:lumMod val="60000"/>
                    <a:lumOff val="40000"/>
                  </a:schemeClr>
                </a:solidFill>
              </a:rPr>
              <a:t>PROGRAMME </a:t>
            </a:r>
            <a:r>
              <a:rPr lang="en-ZA" sz="2700" b="1" dirty="0">
                <a:solidFill>
                  <a:schemeClr val="accent5">
                    <a:lumMod val="60000"/>
                    <a:lumOff val="40000"/>
                  </a:schemeClr>
                </a:solidFill>
              </a:rPr>
              <a:t>1: </a:t>
            </a:r>
            <a:r>
              <a:rPr lang="en-ZA" sz="2700" b="1" dirty="0" smtClean="0">
                <a:solidFill>
                  <a:schemeClr val="accent5">
                    <a:lumMod val="60000"/>
                    <a:lumOff val="40000"/>
                  </a:schemeClr>
                </a:solidFill>
              </a:rPr>
              <a:t> ADMIN (3)</a:t>
            </a:r>
            <a:r>
              <a:rPr lang="en-ZA" sz="2700" b="1" dirty="0">
                <a:solidFill>
                  <a:schemeClr val="accent5">
                    <a:lumMod val="60000"/>
                    <a:lumOff val="40000"/>
                  </a:schemeClr>
                </a:solidFill>
              </a:rPr>
              <a:t/>
            </a:r>
            <a:br>
              <a:rPr lang="en-ZA" sz="2700" b="1" dirty="0">
                <a:solidFill>
                  <a:schemeClr val="accent5">
                    <a:lumMod val="60000"/>
                    <a:lumOff val="40000"/>
                  </a:schemeClr>
                </a:solidFill>
              </a:rPr>
            </a:br>
            <a:r>
              <a:rPr lang="en-ZA" sz="2700" b="1" dirty="0" smtClean="0">
                <a:solidFill>
                  <a:schemeClr val="accent4">
                    <a:lumMod val="75000"/>
                  </a:schemeClr>
                </a:solidFill>
              </a:rPr>
              <a:t>2</a:t>
            </a:r>
            <a:r>
              <a:rPr lang="en-ZA" sz="2700" b="1" baseline="30000" dirty="0" smtClean="0">
                <a:solidFill>
                  <a:schemeClr val="accent4">
                    <a:lumMod val="75000"/>
                  </a:schemeClr>
                </a:solidFill>
              </a:rPr>
              <a:t>ND</a:t>
            </a:r>
            <a:r>
              <a:rPr lang="en-ZA" sz="2700" b="1" dirty="0" smtClean="0">
                <a:solidFill>
                  <a:schemeClr val="accent4">
                    <a:lumMod val="75000"/>
                  </a:schemeClr>
                </a:solidFill>
              </a:rPr>
              <a:t> &amp; 3</a:t>
            </a:r>
            <a:r>
              <a:rPr lang="en-ZA" sz="2700" b="1" baseline="30000" dirty="0" smtClean="0">
                <a:solidFill>
                  <a:schemeClr val="accent4">
                    <a:lumMod val="75000"/>
                  </a:schemeClr>
                </a:solidFill>
              </a:rPr>
              <a:t>RD</a:t>
            </a:r>
            <a:r>
              <a:rPr lang="en-ZA" sz="2700" b="1" dirty="0" smtClean="0">
                <a:solidFill>
                  <a:schemeClr val="accent4">
                    <a:lumMod val="75000"/>
                  </a:schemeClr>
                </a:solidFill>
              </a:rPr>
              <a:t>  </a:t>
            </a:r>
            <a:r>
              <a:rPr lang="en-ZA" sz="2700" b="1" dirty="0">
                <a:solidFill>
                  <a:schemeClr val="accent4">
                    <a:lumMod val="75000"/>
                  </a:schemeClr>
                </a:solidFill>
              </a:rPr>
              <a:t>QUARTER TARGETS </a:t>
            </a:r>
            <a:r>
              <a:rPr lang="en-ZA" sz="2700" b="1" dirty="0" smtClean="0">
                <a:solidFill>
                  <a:schemeClr val="accent4">
                    <a:lumMod val="75000"/>
                  </a:schemeClr>
                </a:solidFill>
              </a:rPr>
              <a:t>ACHIEVED</a:t>
            </a:r>
            <a:endParaRPr lang="en-ZA" sz="2700" b="1" dirty="0"/>
          </a:p>
        </p:txBody>
      </p:sp>
    </p:spTree>
    <p:extLst>
      <p:ext uri="{BB962C8B-B14F-4D97-AF65-F5344CB8AC3E}">
        <p14:creationId xmlns:p14="http://schemas.microsoft.com/office/powerpoint/2010/main" xmlns="" val="31748568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1624634950"/>
              </p:ext>
            </p:extLst>
          </p:nvPr>
        </p:nvGraphicFramePr>
        <p:xfrm>
          <a:off x="1043608" y="813820"/>
          <a:ext cx="7776865" cy="3424880"/>
        </p:xfrm>
        <a:graphic>
          <a:graphicData uri="http://schemas.openxmlformats.org/drawingml/2006/table">
            <a:tbl>
              <a:tblPr firstRow="1" bandRow="1">
                <a:tableStyleId>{5940675A-B579-460E-94D1-54222C63F5DA}</a:tableStyleId>
              </a:tblPr>
              <a:tblGrid>
                <a:gridCol w="2664296"/>
                <a:gridCol w="5112569"/>
              </a:tblGrid>
              <a:tr h="57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Submit quarterly Internal Audit and risk management performance reports to the Audit and Risk Committees </a:t>
                      </a:r>
                    </a:p>
                  </a:txBody>
                  <a:tcPr>
                    <a:solidFill>
                      <a:schemeClr val="accent2">
                        <a:lumMod val="40000"/>
                        <a:lumOff val="60000"/>
                      </a:schemeClr>
                    </a:solidFill>
                  </a:tcPr>
                </a:tc>
              </a:tr>
              <a:tr h="211596">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dirty="0" smtClean="0">
                          <a:solidFill>
                            <a:schemeClr val="tx1"/>
                          </a:solidFill>
                          <a:latin typeface="Tw Cen MT" pitchFamily="34" charset="0"/>
                          <a:ea typeface="Times New Roman"/>
                          <a:cs typeface="Arial" pitchFamily="34" charset="0"/>
                        </a:rPr>
                        <a:t>2</a:t>
                      </a:r>
                      <a:r>
                        <a:rPr lang="en-ZA" sz="1600" b="1" baseline="30000" dirty="0" smtClean="0">
                          <a:solidFill>
                            <a:schemeClr val="tx1"/>
                          </a:solidFill>
                          <a:latin typeface="Tw Cen MT" pitchFamily="34" charset="0"/>
                          <a:ea typeface="Times New Roman"/>
                          <a:cs typeface="Arial" pitchFamily="34" charset="0"/>
                        </a:rPr>
                        <a:t>nd</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 Target (4)</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r>
              <a:tr h="1151449">
                <a:tc>
                  <a:txBody>
                    <a:bodyPr/>
                    <a:lstStyle/>
                    <a:p>
                      <a:pPr>
                        <a:lnSpc>
                          <a:spcPct val="115000"/>
                        </a:lnSpc>
                        <a:spcAft>
                          <a:spcPts val="0"/>
                        </a:spcAft>
                      </a:pPr>
                      <a:r>
                        <a:rPr kumimoji="0" lang="en-ZA" sz="1600" kern="1200" dirty="0" smtClean="0">
                          <a:solidFill>
                            <a:schemeClr val="tx1"/>
                          </a:solidFill>
                          <a:effectLst/>
                          <a:latin typeface="Tw Cen MT" panose="020B0602020104020603" pitchFamily="34" charset="0"/>
                          <a:ea typeface="+mn-ea"/>
                          <a:cs typeface="+mn-cs"/>
                        </a:rPr>
                        <a:t>1</a:t>
                      </a:r>
                      <a:r>
                        <a:rPr kumimoji="0" lang="en-ZA" sz="1600" kern="1200" baseline="30000" dirty="0" smtClean="0">
                          <a:solidFill>
                            <a:schemeClr val="tx1"/>
                          </a:solidFill>
                          <a:effectLst/>
                          <a:latin typeface="Tw Cen MT" panose="020B0602020104020603" pitchFamily="34" charset="0"/>
                          <a:ea typeface="+mn-ea"/>
                          <a:cs typeface="+mn-cs"/>
                        </a:rPr>
                        <a:t>st</a:t>
                      </a:r>
                      <a:r>
                        <a:rPr kumimoji="0" lang="en-ZA" sz="1600" kern="1200" dirty="0" smtClean="0">
                          <a:solidFill>
                            <a:schemeClr val="tx1"/>
                          </a:solidFill>
                          <a:effectLst/>
                          <a:latin typeface="Tw Cen MT" panose="020B0602020104020603" pitchFamily="34" charset="0"/>
                          <a:ea typeface="+mn-ea"/>
                          <a:cs typeface="+mn-cs"/>
                        </a:rPr>
                        <a:t> quarter Internal Audit  and 2</a:t>
                      </a:r>
                      <a:r>
                        <a:rPr kumimoji="0" lang="en-ZA" sz="1600" kern="1200" baseline="30000" dirty="0" smtClean="0">
                          <a:solidFill>
                            <a:schemeClr val="tx1"/>
                          </a:solidFill>
                          <a:effectLst/>
                          <a:latin typeface="Tw Cen MT" panose="020B0602020104020603" pitchFamily="34" charset="0"/>
                          <a:ea typeface="+mn-ea"/>
                          <a:cs typeface="+mn-cs"/>
                        </a:rPr>
                        <a:t>nd</a:t>
                      </a:r>
                      <a:r>
                        <a:rPr kumimoji="0" lang="en-ZA" sz="1600" kern="1200" dirty="0" smtClean="0">
                          <a:solidFill>
                            <a:schemeClr val="tx1"/>
                          </a:solidFill>
                          <a:effectLst/>
                          <a:latin typeface="Tw Cen MT" panose="020B0602020104020603" pitchFamily="34" charset="0"/>
                          <a:ea typeface="+mn-ea"/>
                          <a:cs typeface="+mn-cs"/>
                        </a:rPr>
                        <a:t>  quarter risk management reports submitted to the Audit and Risk Committee</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marL="0" indent="0">
                        <a:buFont typeface="Arial" panose="020B0604020202020204" pitchFamily="34" charset="0"/>
                        <a:buNone/>
                      </a:pPr>
                      <a:r>
                        <a:rPr kumimoji="0" lang="en-ZA" sz="1600" kern="1200" dirty="0" smtClean="0">
                          <a:solidFill>
                            <a:schemeClr val="tx1"/>
                          </a:solidFill>
                          <a:effectLst/>
                          <a:latin typeface="Tw Cen MT" panose="020B0602020104020603" pitchFamily="34" charset="0"/>
                          <a:ea typeface="+mn-ea"/>
                          <a:cs typeface="+mn-cs"/>
                        </a:rPr>
                        <a:t>The 1</a:t>
                      </a:r>
                      <a:r>
                        <a:rPr kumimoji="0" lang="en-ZA" sz="1600" kern="1200" baseline="30000" dirty="0" smtClean="0">
                          <a:solidFill>
                            <a:schemeClr val="tx1"/>
                          </a:solidFill>
                          <a:effectLst/>
                          <a:latin typeface="Tw Cen MT" panose="020B0602020104020603" pitchFamily="34" charset="0"/>
                          <a:ea typeface="+mn-ea"/>
                          <a:cs typeface="+mn-cs"/>
                        </a:rPr>
                        <a:t>st</a:t>
                      </a:r>
                      <a:r>
                        <a:rPr kumimoji="0" lang="en-ZA" sz="1600" kern="1200" dirty="0" smtClean="0">
                          <a:solidFill>
                            <a:schemeClr val="tx1"/>
                          </a:solidFill>
                          <a:effectLst/>
                          <a:latin typeface="Tw Cen MT" panose="020B0602020104020603" pitchFamily="34" charset="0"/>
                          <a:ea typeface="+mn-ea"/>
                          <a:cs typeface="+mn-cs"/>
                        </a:rPr>
                        <a:t> quarter Internal Audit  and 2</a:t>
                      </a:r>
                      <a:r>
                        <a:rPr kumimoji="0" lang="en-ZA" sz="1600" kern="1200" baseline="30000" dirty="0" smtClean="0">
                          <a:solidFill>
                            <a:schemeClr val="tx1"/>
                          </a:solidFill>
                          <a:effectLst/>
                          <a:latin typeface="Tw Cen MT" panose="020B0602020104020603" pitchFamily="34" charset="0"/>
                          <a:ea typeface="+mn-ea"/>
                          <a:cs typeface="+mn-cs"/>
                        </a:rPr>
                        <a:t>nd</a:t>
                      </a:r>
                      <a:r>
                        <a:rPr kumimoji="0" lang="en-ZA" sz="1600" kern="1200" dirty="0" smtClean="0">
                          <a:solidFill>
                            <a:schemeClr val="tx1"/>
                          </a:solidFill>
                          <a:effectLst/>
                          <a:latin typeface="Tw Cen MT" panose="020B0602020104020603" pitchFamily="34" charset="0"/>
                          <a:ea typeface="+mn-ea"/>
                          <a:cs typeface="+mn-cs"/>
                        </a:rPr>
                        <a:t>  quarter risk management reports were submitted to the Audit and Risk Committee</a:t>
                      </a:r>
                      <a:endParaRPr lang="en-ZA" sz="1600" b="0" dirty="0">
                        <a:solidFill>
                          <a:schemeClr val="bg1"/>
                        </a:solidFill>
                        <a:effectLst/>
                        <a:latin typeface="Tw Cen MT" pitchFamily="34" charset="0"/>
                        <a:ea typeface="Calibri"/>
                        <a:cs typeface="Arial" pitchFamily="34" charset="0"/>
                      </a:endParaRPr>
                    </a:p>
                  </a:txBody>
                  <a:tcPr marL="68580" marR="68580" marT="0" marB="0">
                    <a:solidFill>
                      <a:schemeClr val="bg1"/>
                    </a:solidFill>
                  </a:tcPr>
                </a:tc>
              </a:tr>
              <a:tr h="0">
                <a:tc>
                  <a:txBody>
                    <a:bodyPr/>
                    <a:lstStyle/>
                    <a:p>
                      <a:pPr>
                        <a:lnSpc>
                          <a:spcPct val="115000"/>
                        </a:lnSpc>
                        <a:spcAft>
                          <a:spcPts val="0"/>
                        </a:spcAft>
                      </a:pPr>
                      <a:r>
                        <a:rPr lang="en-ZA" sz="1600" b="1" dirty="0" smtClean="0">
                          <a:effectLst/>
                          <a:latin typeface="Tw Cen MT" pitchFamily="34" charset="0"/>
                          <a:ea typeface="Calibri"/>
                          <a:cs typeface="Arial" pitchFamily="34" charset="0"/>
                        </a:rPr>
                        <a:t>3</a:t>
                      </a:r>
                      <a:r>
                        <a:rPr lang="en-ZA" sz="1600" b="1" baseline="30000" dirty="0" smtClean="0">
                          <a:effectLst/>
                          <a:latin typeface="Tw Cen MT" pitchFamily="34" charset="0"/>
                          <a:ea typeface="Calibri"/>
                          <a:cs typeface="Arial" pitchFamily="34" charset="0"/>
                        </a:rPr>
                        <a:t>rd</a:t>
                      </a:r>
                      <a:r>
                        <a:rPr lang="en-ZA" sz="1600" b="1" dirty="0" smtClean="0">
                          <a:effectLst/>
                          <a:latin typeface="Tw Cen MT" pitchFamily="34" charset="0"/>
                          <a:ea typeface="Calibri"/>
                          <a:cs typeface="Arial" pitchFamily="34" charset="0"/>
                        </a:rPr>
                        <a:t> </a:t>
                      </a:r>
                      <a:r>
                        <a:rPr lang="en-ZA" sz="1600" b="1" dirty="0" smtClean="0">
                          <a:solidFill>
                            <a:schemeClr val="tx1"/>
                          </a:solidFill>
                          <a:latin typeface="Tw Cen MT" pitchFamily="34" charset="0"/>
                          <a:ea typeface="Times New Roman"/>
                          <a:cs typeface="Arial" pitchFamily="34" charset="0"/>
                        </a:rPr>
                        <a:t>Quarter  Target (3)</a:t>
                      </a:r>
                      <a:endParaRPr lang="en-ZA" sz="1600" b="1" dirty="0">
                        <a:effectLst/>
                        <a:latin typeface="Tw Cen MT" pitchFamily="34" charset="0"/>
                        <a:ea typeface="Calibri"/>
                        <a:cs typeface="Arial" pitchFamily="34" charset="0"/>
                      </a:endParaRPr>
                    </a:p>
                  </a:txBody>
                  <a:tcPr marL="68580" marR="68580" marT="0" marB="0">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1">
                        <a:lumMod val="60000"/>
                        <a:lumOff val="40000"/>
                      </a:schemeClr>
                    </a:solidFill>
                  </a:tcPr>
                </a:tc>
              </a:tr>
              <a:tr h="1151449">
                <a:tc>
                  <a:txBody>
                    <a:bodyPr/>
                    <a:lstStyle/>
                    <a:p>
                      <a:pPr>
                        <a:lnSpc>
                          <a:spcPct val="115000"/>
                        </a:lnSpc>
                        <a:spcAft>
                          <a:spcPts val="0"/>
                        </a:spcAft>
                      </a:pPr>
                      <a:r>
                        <a:rPr kumimoji="0" lang="en-ZA" sz="1600" kern="1200" dirty="0" smtClean="0">
                          <a:solidFill>
                            <a:schemeClr val="tx1"/>
                          </a:solidFill>
                          <a:effectLst/>
                          <a:latin typeface="Tw Cen MT" panose="020B0602020104020603" pitchFamily="34" charset="0"/>
                          <a:ea typeface="+mn-ea"/>
                          <a:cs typeface="+mn-cs"/>
                        </a:rPr>
                        <a:t>2</a:t>
                      </a:r>
                      <a:r>
                        <a:rPr kumimoji="0" lang="en-ZA" sz="1600" kern="1200" baseline="30000" dirty="0" smtClean="0">
                          <a:solidFill>
                            <a:schemeClr val="tx1"/>
                          </a:solidFill>
                          <a:effectLst/>
                          <a:latin typeface="Tw Cen MT" panose="020B0602020104020603" pitchFamily="34" charset="0"/>
                          <a:ea typeface="+mn-ea"/>
                          <a:cs typeface="+mn-cs"/>
                        </a:rPr>
                        <a:t>nd</a:t>
                      </a:r>
                      <a:r>
                        <a:rPr kumimoji="0" lang="en-ZA" sz="1600" kern="1200" dirty="0" smtClean="0">
                          <a:solidFill>
                            <a:schemeClr val="tx1"/>
                          </a:solidFill>
                          <a:effectLst/>
                          <a:latin typeface="Tw Cen MT" panose="020B0602020104020603" pitchFamily="34" charset="0"/>
                          <a:ea typeface="+mn-ea"/>
                          <a:cs typeface="+mn-cs"/>
                        </a:rPr>
                        <a:t> quarter Internal Audit  and 3</a:t>
                      </a:r>
                      <a:r>
                        <a:rPr kumimoji="0" lang="en-ZA" sz="1600" kern="1200" baseline="30000" dirty="0" smtClean="0">
                          <a:solidFill>
                            <a:schemeClr val="tx1"/>
                          </a:solidFill>
                          <a:effectLst/>
                          <a:latin typeface="Tw Cen MT" panose="020B0602020104020603" pitchFamily="34" charset="0"/>
                          <a:ea typeface="+mn-ea"/>
                          <a:cs typeface="+mn-cs"/>
                        </a:rPr>
                        <a:t>rd</a:t>
                      </a:r>
                      <a:r>
                        <a:rPr kumimoji="0" lang="en-ZA" sz="1600" kern="1200" dirty="0" smtClean="0">
                          <a:solidFill>
                            <a:schemeClr val="tx1"/>
                          </a:solidFill>
                          <a:effectLst/>
                          <a:latin typeface="Tw Cen MT" panose="020B0602020104020603" pitchFamily="34" charset="0"/>
                          <a:ea typeface="+mn-ea"/>
                          <a:cs typeface="+mn-cs"/>
                        </a:rPr>
                        <a:t>  quarter risk management reports submitted to the Audit and Risk Committee</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marL="0" indent="0">
                        <a:buFont typeface="Arial" panose="020B0604020202020204" pitchFamily="34" charset="0"/>
                        <a:buNone/>
                      </a:pPr>
                      <a:r>
                        <a:rPr kumimoji="0" lang="en-ZA" sz="1600" kern="1200" dirty="0" smtClean="0">
                          <a:solidFill>
                            <a:schemeClr val="tx1"/>
                          </a:solidFill>
                          <a:effectLst/>
                          <a:latin typeface="Tw Cen MT" panose="020B0602020104020603" pitchFamily="34" charset="0"/>
                          <a:ea typeface="+mn-ea"/>
                          <a:cs typeface="+mn-cs"/>
                        </a:rPr>
                        <a:t>The 2</a:t>
                      </a:r>
                      <a:r>
                        <a:rPr kumimoji="0" lang="en-ZA" sz="1600" kern="1200" baseline="30000" dirty="0" smtClean="0">
                          <a:solidFill>
                            <a:schemeClr val="tx1"/>
                          </a:solidFill>
                          <a:effectLst/>
                          <a:latin typeface="Tw Cen MT" panose="020B0602020104020603" pitchFamily="34" charset="0"/>
                          <a:ea typeface="+mn-ea"/>
                          <a:cs typeface="+mn-cs"/>
                        </a:rPr>
                        <a:t>nd</a:t>
                      </a:r>
                      <a:r>
                        <a:rPr kumimoji="0" lang="en-ZA" sz="1600" kern="1200" dirty="0" smtClean="0">
                          <a:solidFill>
                            <a:schemeClr val="tx1"/>
                          </a:solidFill>
                          <a:effectLst/>
                          <a:latin typeface="Tw Cen MT" panose="020B0602020104020603" pitchFamily="34" charset="0"/>
                          <a:ea typeface="+mn-ea"/>
                          <a:cs typeface="+mn-cs"/>
                        </a:rPr>
                        <a:t> quarter Internal Audit  and 3</a:t>
                      </a:r>
                      <a:r>
                        <a:rPr kumimoji="0" lang="en-ZA" sz="1600" kern="1200" baseline="30000" dirty="0" smtClean="0">
                          <a:solidFill>
                            <a:schemeClr val="tx1"/>
                          </a:solidFill>
                          <a:effectLst/>
                          <a:latin typeface="Tw Cen MT" panose="020B0602020104020603" pitchFamily="34" charset="0"/>
                          <a:ea typeface="+mn-ea"/>
                          <a:cs typeface="+mn-cs"/>
                        </a:rPr>
                        <a:t>rd</a:t>
                      </a:r>
                      <a:r>
                        <a:rPr kumimoji="0" lang="en-ZA" sz="1600" kern="1200" dirty="0" smtClean="0">
                          <a:solidFill>
                            <a:schemeClr val="tx1"/>
                          </a:solidFill>
                          <a:effectLst/>
                          <a:latin typeface="Tw Cen MT" panose="020B0602020104020603" pitchFamily="34" charset="0"/>
                          <a:ea typeface="+mn-ea"/>
                          <a:cs typeface="+mn-cs"/>
                        </a:rPr>
                        <a:t> quarter risk management reports were submitted to the Audit and Risk Committee on 10 November 2016</a:t>
                      </a:r>
                      <a:endParaRPr lang="en-ZA" sz="1600" b="0" dirty="0">
                        <a:solidFill>
                          <a:schemeClr val="bg1"/>
                        </a:solidFill>
                        <a:effectLst/>
                        <a:latin typeface="Tw Cen MT" pitchFamily="34" charset="0"/>
                        <a:ea typeface="Calibri"/>
                        <a:cs typeface="Arial" pitchFamily="34" charset="0"/>
                      </a:endParaRPr>
                    </a:p>
                  </a:txBody>
                  <a:tcPr marL="68580" marR="68580" marT="0" marB="0">
                    <a:solidFill>
                      <a:schemeClr val="bg1"/>
                    </a:solidFill>
                  </a:tcPr>
                </a:tc>
              </a:tr>
            </a:tbl>
          </a:graphicData>
        </a:graphic>
      </p:graphicFrame>
      <p:sp>
        <p:nvSpPr>
          <p:cNvPr id="6"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9</a:t>
            </a:fld>
            <a:endParaRPr lang="en-US" sz="1400" b="0" dirty="0"/>
          </a:p>
        </p:txBody>
      </p:sp>
      <p:sp>
        <p:nvSpPr>
          <p:cNvPr id="8" name="Title 1"/>
          <p:cNvSpPr>
            <a:spLocks noGrp="1"/>
          </p:cNvSpPr>
          <p:nvPr>
            <p:ph type="title"/>
          </p:nvPr>
        </p:nvSpPr>
        <p:spPr>
          <a:xfrm>
            <a:off x="1259632" y="0"/>
            <a:ext cx="7416824" cy="792162"/>
          </a:xfrm>
        </p:spPr>
        <p:txBody>
          <a:bodyPr>
            <a:normAutofit fontScale="90000"/>
          </a:bodyPr>
          <a:lstStyle/>
          <a:p>
            <a:pPr algn="ctr"/>
            <a:r>
              <a:rPr lang="en-ZA" sz="2700" dirty="0"/>
              <a:t/>
            </a:r>
            <a:br>
              <a:rPr lang="en-ZA" sz="2700" dirty="0"/>
            </a:br>
            <a:r>
              <a:rPr lang="en-ZA" sz="2700" dirty="0" smtClean="0"/>
              <a:t/>
            </a:r>
            <a:br>
              <a:rPr lang="en-ZA" sz="2700" dirty="0" smtClean="0"/>
            </a:br>
            <a:r>
              <a:rPr lang="en-ZA" sz="2700" b="1" dirty="0" smtClean="0">
                <a:solidFill>
                  <a:schemeClr val="accent5">
                    <a:lumMod val="60000"/>
                    <a:lumOff val="40000"/>
                  </a:schemeClr>
                </a:solidFill>
              </a:rPr>
              <a:t>PROGRAMME </a:t>
            </a:r>
            <a:r>
              <a:rPr lang="en-ZA" sz="2700" b="1" dirty="0">
                <a:solidFill>
                  <a:schemeClr val="accent5">
                    <a:lumMod val="60000"/>
                    <a:lumOff val="40000"/>
                  </a:schemeClr>
                </a:solidFill>
              </a:rPr>
              <a:t>1: </a:t>
            </a:r>
            <a:r>
              <a:rPr lang="en-ZA" sz="2700" b="1" dirty="0" smtClean="0">
                <a:solidFill>
                  <a:schemeClr val="accent5">
                    <a:lumMod val="60000"/>
                    <a:lumOff val="40000"/>
                  </a:schemeClr>
                </a:solidFill>
              </a:rPr>
              <a:t> ADMIN (4)</a:t>
            </a:r>
            <a:r>
              <a:rPr lang="en-ZA" sz="2700" b="1" dirty="0">
                <a:solidFill>
                  <a:schemeClr val="accent5">
                    <a:lumMod val="60000"/>
                    <a:lumOff val="40000"/>
                  </a:schemeClr>
                </a:solidFill>
              </a:rPr>
              <a:t/>
            </a:r>
            <a:br>
              <a:rPr lang="en-ZA" sz="2700" b="1" dirty="0">
                <a:solidFill>
                  <a:schemeClr val="accent5">
                    <a:lumMod val="60000"/>
                    <a:lumOff val="40000"/>
                  </a:schemeClr>
                </a:solidFill>
              </a:rPr>
            </a:br>
            <a:r>
              <a:rPr lang="en-ZA" sz="2700" b="1" dirty="0" smtClean="0">
                <a:solidFill>
                  <a:schemeClr val="accent4">
                    <a:lumMod val="75000"/>
                  </a:schemeClr>
                </a:solidFill>
              </a:rPr>
              <a:t>2</a:t>
            </a:r>
            <a:r>
              <a:rPr lang="en-ZA" sz="2700" b="1" baseline="30000" dirty="0" smtClean="0">
                <a:solidFill>
                  <a:schemeClr val="accent4">
                    <a:lumMod val="75000"/>
                  </a:schemeClr>
                </a:solidFill>
              </a:rPr>
              <a:t>ND</a:t>
            </a:r>
            <a:r>
              <a:rPr lang="en-ZA" sz="2700" b="1" dirty="0" smtClean="0">
                <a:solidFill>
                  <a:schemeClr val="accent4">
                    <a:lumMod val="75000"/>
                  </a:schemeClr>
                </a:solidFill>
              </a:rPr>
              <a:t> &amp; 3</a:t>
            </a:r>
            <a:r>
              <a:rPr lang="en-ZA" sz="2700" b="1" baseline="30000" dirty="0" smtClean="0">
                <a:solidFill>
                  <a:schemeClr val="accent4">
                    <a:lumMod val="75000"/>
                  </a:schemeClr>
                </a:solidFill>
              </a:rPr>
              <a:t>RD</a:t>
            </a:r>
            <a:r>
              <a:rPr lang="en-ZA" sz="2700" b="1" dirty="0" smtClean="0">
                <a:solidFill>
                  <a:schemeClr val="accent4">
                    <a:lumMod val="75000"/>
                  </a:schemeClr>
                </a:solidFill>
              </a:rPr>
              <a:t>  QUARTER TARGETS </a:t>
            </a:r>
            <a:r>
              <a:rPr lang="en-ZA" sz="2700" b="1" dirty="0">
                <a:solidFill>
                  <a:schemeClr val="accent4">
                    <a:lumMod val="75000"/>
                  </a:schemeClr>
                </a:solidFill>
              </a:rPr>
              <a:t>ACHIEVED</a:t>
            </a:r>
            <a:r>
              <a:rPr lang="en-ZA" sz="2400" dirty="0">
                <a:solidFill>
                  <a:schemeClr val="accent4">
                    <a:lumMod val="75000"/>
                  </a:schemeClr>
                </a:solidFill>
              </a:rPr>
              <a:t/>
            </a:r>
            <a:br>
              <a:rPr lang="en-ZA" sz="2400" dirty="0">
                <a:solidFill>
                  <a:schemeClr val="accent4">
                    <a:lumMod val="75000"/>
                  </a:schemeClr>
                </a:solidFill>
              </a:rPr>
            </a:br>
            <a:r>
              <a:rPr lang="en-ZA" sz="2700" dirty="0" smtClean="0">
                <a:solidFill>
                  <a:schemeClr val="accent4">
                    <a:lumMod val="75000"/>
                  </a:schemeClr>
                </a:solidFill>
              </a:rPr>
              <a:t/>
            </a:r>
            <a:br>
              <a:rPr lang="en-ZA" sz="2700" dirty="0" smtClean="0">
                <a:solidFill>
                  <a:schemeClr val="accent4">
                    <a:lumMod val="75000"/>
                  </a:schemeClr>
                </a:solidFill>
              </a:rPr>
            </a:br>
            <a:r>
              <a:rPr lang="en-ZA" sz="2700" dirty="0" smtClean="0">
                <a:solidFill>
                  <a:srgbClr val="C00000"/>
                </a:solidFill>
              </a:rPr>
              <a:t> </a:t>
            </a:r>
            <a:endParaRPr lang="en-ZA" sz="2700" b="1" dirty="0"/>
          </a:p>
        </p:txBody>
      </p:sp>
      <p:graphicFrame>
        <p:nvGraphicFramePr>
          <p:cNvPr id="5" name="Content Placeholder 10"/>
          <p:cNvGraphicFramePr>
            <a:graphicFrameLocks/>
          </p:cNvGraphicFramePr>
          <p:nvPr>
            <p:extLst>
              <p:ext uri="{D42A27DB-BD31-4B8C-83A1-F6EECF244321}">
                <p14:modId xmlns:p14="http://schemas.microsoft.com/office/powerpoint/2010/main" xmlns="" val="1626104151"/>
              </p:ext>
            </p:extLst>
          </p:nvPr>
        </p:nvGraphicFramePr>
        <p:xfrm>
          <a:off x="1043608" y="4293096"/>
          <a:ext cx="7776864" cy="2283320"/>
        </p:xfrm>
        <a:graphic>
          <a:graphicData uri="http://schemas.openxmlformats.org/drawingml/2006/table">
            <a:tbl>
              <a:tblPr firstRow="1" bandRow="1">
                <a:tableStyleId>{5940675A-B579-460E-94D1-54222C63F5DA}</a:tableStyleId>
              </a:tblPr>
              <a:tblGrid>
                <a:gridCol w="2664296"/>
                <a:gridCol w="5112568"/>
              </a:tblGrid>
              <a:tr h="6008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pPr lvl="0"/>
                      <a:r>
                        <a:rPr kumimoji="0" lang="en-ZA" sz="1600" kern="1200" dirty="0" smtClean="0">
                          <a:solidFill>
                            <a:schemeClr val="tx1"/>
                          </a:solidFill>
                          <a:effectLst/>
                          <a:latin typeface="Tw Cen MT" panose="020B0602020104020603" pitchFamily="34" charset="0"/>
                          <a:ea typeface="+mn-ea"/>
                          <a:cs typeface="+mn-cs"/>
                        </a:rPr>
                        <a:t>Submit quarterly reports on the implementation of the Communication plan to EXCO</a:t>
                      </a:r>
                      <a:endParaRPr kumimoji="0" lang="en-ZA" sz="1600" kern="1200" dirty="0">
                        <a:solidFill>
                          <a:schemeClr val="tx1"/>
                        </a:solidFill>
                        <a:effectLst/>
                        <a:latin typeface="Tw Cen MT" panose="020B0602020104020603" pitchFamily="34" charset="0"/>
                        <a:ea typeface="+mn-ea"/>
                        <a:cs typeface="+mn-cs"/>
                      </a:endParaRPr>
                    </a:p>
                  </a:txBody>
                  <a:tcPr>
                    <a:solidFill>
                      <a:schemeClr val="accent2">
                        <a:lumMod val="40000"/>
                        <a:lumOff val="60000"/>
                      </a:schemeClr>
                    </a:solidFill>
                  </a:tcPr>
                </a:tc>
              </a:tr>
              <a:tr h="211596">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dirty="0" smtClean="0">
                          <a:solidFill>
                            <a:schemeClr val="tx1"/>
                          </a:solidFill>
                          <a:latin typeface="Tw Cen MT" pitchFamily="34" charset="0"/>
                          <a:ea typeface="Times New Roman"/>
                          <a:cs typeface="Arial" pitchFamily="34" charset="0"/>
                        </a:rPr>
                        <a:t>2</a:t>
                      </a:r>
                      <a:r>
                        <a:rPr lang="en-ZA" sz="1600" b="1" baseline="30000" dirty="0" smtClean="0">
                          <a:solidFill>
                            <a:schemeClr val="tx1"/>
                          </a:solidFill>
                          <a:latin typeface="Tw Cen MT" pitchFamily="34" charset="0"/>
                          <a:ea typeface="Times New Roman"/>
                          <a:cs typeface="Arial" pitchFamily="34" charset="0"/>
                        </a:rPr>
                        <a:t>nd</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 Target (5)</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r>
              <a:tr h="1195312">
                <a:tc>
                  <a:txBody>
                    <a:bodyPr/>
                    <a:lstStyle/>
                    <a:p>
                      <a:pPr>
                        <a:lnSpc>
                          <a:spcPct val="115000"/>
                        </a:lnSpc>
                        <a:spcAft>
                          <a:spcPts val="0"/>
                        </a:spcAft>
                      </a:pPr>
                      <a:r>
                        <a:rPr kumimoji="0" lang="en-ZA" sz="1600" kern="1200" dirty="0" smtClean="0">
                          <a:solidFill>
                            <a:schemeClr val="tx1"/>
                          </a:solidFill>
                          <a:effectLst/>
                          <a:latin typeface="Tw Cen MT" panose="020B0602020104020603" pitchFamily="34" charset="0"/>
                          <a:ea typeface="+mn-ea"/>
                          <a:cs typeface="+mn-cs"/>
                        </a:rPr>
                        <a:t>2</a:t>
                      </a:r>
                      <a:r>
                        <a:rPr kumimoji="0" lang="en-ZA" sz="1600" kern="1200" baseline="30000" dirty="0" smtClean="0">
                          <a:solidFill>
                            <a:schemeClr val="tx1"/>
                          </a:solidFill>
                          <a:effectLst/>
                          <a:latin typeface="Tw Cen MT" panose="020B0602020104020603" pitchFamily="34" charset="0"/>
                          <a:ea typeface="+mn-ea"/>
                          <a:cs typeface="+mn-cs"/>
                        </a:rPr>
                        <a:t>nd</a:t>
                      </a:r>
                      <a:r>
                        <a:rPr kumimoji="0" lang="en-ZA" sz="1600" kern="1200" dirty="0" smtClean="0">
                          <a:solidFill>
                            <a:schemeClr val="tx1"/>
                          </a:solidFill>
                          <a:effectLst/>
                          <a:latin typeface="Tw Cen MT" panose="020B0602020104020603" pitchFamily="34" charset="0"/>
                          <a:ea typeface="+mn-ea"/>
                          <a:cs typeface="+mn-cs"/>
                        </a:rPr>
                        <a:t> quarter report on the implementation of Communication Campaigns compiled and submitted to the Executive Committee </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marL="0" indent="0">
                        <a:buFont typeface="Arial" panose="020B0604020202020204" pitchFamily="34" charset="0"/>
                        <a:buNone/>
                      </a:pPr>
                      <a:r>
                        <a:rPr kumimoji="0" lang="en-ZA" sz="1600" kern="1200" dirty="0" smtClean="0">
                          <a:solidFill>
                            <a:schemeClr val="tx1"/>
                          </a:solidFill>
                          <a:effectLst/>
                          <a:latin typeface="Tw Cen MT" panose="020B0602020104020603" pitchFamily="34" charset="0"/>
                          <a:ea typeface="+mn-ea"/>
                          <a:cs typeface="+mn-cs"/>
                        </a:rPr>
                        <a:t>The 2</a:t>
                      </a:r>
                      <a:r>
                        <a:rPr kumimoji="0" lang="en-ZA" sz="1600" kern="1200" baseline="30000" dirty="0" smtClean="0">
                          <a:solidFill>
                            <a:schemeClr val="tx1"/>
                          </a:solidFill>
                          <a:effectLst/>
                          <a:latin typeface="Tw Cen MT" panose="020B0602020104020603" pitchFamily="34" charset="0"/>
                          <a:ea typeface="+mn-ea"/>
                          <a:cs typeface="+mn-cs"/>
                        </a:rPr>
                        <a:t>nd</a:t>
                      </a:r>
                      <a:r>
                        <a:rPr kumimoji="0" lang="en-ZA" sz="1600" kern="1200" dirty="0" smtClean="0">
                          <a:solidFill>
                            <a:schemeClr val="tx1"/>
                          </a:solidFill>
                          <a:effectLst/>
                          <a:latin typeface="Tw Cen MT" panose="020B0602020104020603" pitchFamily="34" charset="0"/>
                          <a:ea typeface="+mn-ea"/>
                          <a:cs typeface="+mn-cs"/>
                        </a:rPr>
                        <a:t> quarter report on the implementation of Communication Campaigns was compiled and submitted to the Executive Committee</a:t>
                      </a:r>
                      <a:endParaRPr lang="en-ZA" sz="1600" b="0" dirty="0">
                        <a:solidFill>
                          <a:schemeClr val="bg1"/>
                        </a:solidFill>
                        <a:effectLst/>
                        <a:latin typeface="Tw Cen MT" pitchFamily="34" charset="0"/>
                        <a:ea typeface="Calibri"/>
                        <a:cs typeface="Arial" pitchFamily="34" charset="0"/>
                      </a:endParaRPr>
                    </a:p>
                  </a:txBody>
                  <a:tcPr marL="68580" marR="68580" marT="0" marB="0">
                    <a:solidFill>
                      <a:schemeClr val="bg1"/>
                    </a:solidFill>
                  </a:tcPr>
                </a:tc>
              </a:tr>
            </a:tbl>
          </a:graphicData>
        </a:graphic>
      </p:graphicFrame>
    </p:spTree>
    <p:extLst>
      <p:ext uri="{BB962C8B-B14F-4D97-AF65-F5344CB8AC3E}">
        <p14:creationId xmlns:p14="http://schemas.microsoft.com/office/powerpoint/2010/main" xmlns="" val="31748568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31496</TotalTime>
  <Words>8227</Words>
  <Application>Microsoft Office PowerPoint</Application>
  <PresentationFormat>On-screen Show (4:3)</PresentationFormat>
  <Paragraphs>1157</Paragraphs>
  <Slides>65</Slides>
  <Notes>3</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Solstice</vt:lpstr>
      <vt:lpstr>                                           </vt:lpstr>
      <vt:lpstr>INTRODUCTION</vt:lpstr>
      <vt:lpstr>OVERALL AUDITED QUARTERLY  PERFORMANCE</vt:lpstr>
      <vt:lpstr>QUARTERLY PERFORMANCE TRACKING  1ST, 2ND AND  3RD QUARTER</vt:lpstr>
      <vt:lpstr>CONSOLIDATED  2ND &amp; 3RD QUARTER PERFORMANCE  PER PROGRAMME</vt:lpstr>
      <vt:lpstr>PROGRAMME 1:  ADMINISTRATION (ADMIN) (1) OVERALL PERFORMANCE</vt:lpstr>
      <vt:lpstr>  PROGRAMME 1:  ADMIN (2) 2ND &amp; 3RD  QUARTER TARGETS ACHIEVED   </vt:lpstr>
      <vt:lpstr>PROGRAMME 1:  ADMIN (3) 2ND &amp; 3RD  QUARTER TARGETS ACHIEVED</vt:lpstr>
      <vt:lpstr>  PROGRAMME 1:  ADMIN (4) 2ND &amp; 3RD  QUARTER TARGETS ACHIEVED   </vt:lpstr>
      <vt:lpstr>  PROGRAMME 1:  ADMIN (5) 2ND &amp; 3RD  QUARTER TARGETS ACHIEVED  </vt:lpstr>
      <vt:lpstr>  PROGRAMME 1:  ADMIN (6) 2ND &amp; 3RD  QUARTER TARGETS ACHIEVED   </vt:lpstr>
      <vt:lpstr> PROGRAMME 1:  ADMIN (7) 2ND &amp; 3RD  QUARTER TARGETS ACHIEVED  </vt:lpstr>
      <vt:lpstr>Slide 13</vt:lpstr>
      <vt:lpstr>PROGRAMME 2: POLICY, RESEARCH &amp; ANALYSIS (PR&amp;A) (1) OVERALL PERFORMANCE</vt:lpstr>
      <vt:lpstr>Slide 15</vt:lpstr>
      <vt:lpstr>Slide 16</vt:lpstr>
      <vt:lpstr>Slide 17</vt:lpstr>
      <vt:lpstr>Slide 18</vt:lpstr>
      <vt:lpstr>Slide 19</vt:lpstr>
      <vt:lpstr>Slide 20</vt:lpstr>
      <vt:lpstr>Slide 21</vt:lpstr>
      <vt:lpstr>Slide 22</vt:lpstr>
      <vt:lpstr>Slide 23</vt:lpstr>
      <vt:lpstr>PROGRAMME 3: LABOUR RELATIONS &amp; HUMAN RESOURCE MANAGEMENT (LR&amp;HRM) (1) OVERALL PERFORMANCE</vt:lpstr>
      <vt:lpstr>PROGRAMME 3: LR&amp;HRM (2) 2ND  &amp; 3RD QUARTER TARGETS ACHIEVED</vt:lpstr>
      <vt:lpstr>PROGRAMME 3: LR&amp;HRM (3) 2ND  &amp; 3RD QUARTER TARGETS ACHIEVED</vt:lpstr>
      <vt:lpstr>PROGRAMME 3: LR&amp;HRM (4) 2ND  &amp; 3RD QUARTER TARGETS ACHIEVED</vt:lpstr>
      <vt:lpstr>PROGRAMME 3: LR&amp;HRM (5) 2ND  &amp; 3RD QUARTER TARGETS ACHIEVED</vt:lpstr>
      <vt:lpstr>PROGRAMME 3: LR&amp;HRM (6) 2ND  &amp; 3RD QUARTER TARGETS ACHIEVED</vt:lpstr>
      <vt:lpstr>PROGRAMME 3: LR&amp;HRM (7) 2ND QUARTER TARGETS NOT ACHIEVED</vt:lpstr>
      <vt:lpstr>PROGRAMME 3: LR&amp;HRM (8) 2ND QUARTER TARGETS NOT ACHIEVED</vt:lpstr>
      <vt:lpstr>PROGRAMME 3: LR&amp;HRM (9) 3RD QUARTER TARGETS NOT ACHIEVED</vt:lpstr>
      <vt:lpstr>PROGRAMME 4: GOVERNMENT’S CHIEF INFORMATION OFFICER (GCIO) (1) OVERALL PERFORMANCE</vt:lpstr>
      <vt:lpstr>PROGRAMME 4: GCIO (2) 2ND &amp; 3RD  QUARTER TARGETS ACHIEVED</vt:lpstr>
      <vt:lpstr>PROGRAMME 4: GCIO (3) 2ND &amp; 3RD  QUARTER TARGETS ACHIEVED</vt:lpstr>
      <vt:lpstr>PROGRAMME 4: GCIO (4) 2ND &amp; 3RD  QUARTER TARGETS ACHIEVED</vt:lpstr>
      <vt:lpstr>PROGRAMME 4: GCIO (5) 2ND &amp; 3RD  QUARTER TARGETS ACHIEVED</vt:lpstr>
      <vt:lpstr>PROGRAMME 5: SERVICE DELIVERY  SUPPORT (SDS) (1) OVERALL PERFORMANCE</vt:lpstr>
      <vt:lpstr>PROGRAMME 5: SDS (2) 2ND  &amp; 3RD QUARTER TARGETS ACHIEVED </vt:lpstr>
      <vt:lpstr>PROGRAMME 5: SDS (3) 2ND  &amp; 3RD QUARTER TARGETS ACHIEVED </vt:lpstr>
      <vt:lpstr>PROGRAMME 5: SDS (4) 2ND  &amp; 3RD QUARTER TARGETS ACHIEVED </vt:lpstr>
      <vt:lpstr>PROGRAMME 5: SDS (5) 2ND  &amp; 3RD QUARTER TARGETS ACHIEVED </vt:lpstr>
      <vt:lpstr>PROGRAMME 6: GOVERNANCE OF PUBLIC ADMINISTRATION (GPA) (1) OVERALL PERFORMANCE</vt:lpstr>
      <vt:lpstr>PROGRAMME 6: GPA (2) 2ND  &amp; 3RD QUARTER TARGETS ACHIEVED</vt:lpstr>
      <vt:lpstr>PROGRAMME 6: GPA (3) 2ND  &amp; 3RD QUARTER TARGETS ACHIEVED</vt:lpstr>
      <vt:lpstr>PROGRAMME 6: GPA (4) 2ND  &amp; 3RD QUARTER TARGETS ACHIEVED</vt:lpstr>
      <vt:lpstr>PROGRAMME 6: GPA (5) 2ND  &amp; 3RD QUARTER TARGETS ACHIEVED</vt:lpstr>
      <vt:lpstr>PROGRAMME 6: GPA (6) 2ND  &amp; 3RD QUARTER TARGETS ACHIEVED</vt:lpstr>
      <vt:lpstr>PROGRAMME 6: GPA (7) 2ND  &amp; 3RD QUARTER TARGETS ACHIEVED</vt:lpstr>
      <vt:lpstr>PROGRAMME 6: GPA (8) 2ND  &amp; 3RD QUARTER TARGETS ACHIEVED</vt:lpstr>
      <vt:lpstr>PROGRAMME 6: GPA (9) 2ND  &amp; 3RD QUARTER TARGETS ACHIEVED</vt:lpstr>
      <vt:lpstr>PROGRAMME 6: GPA (10) 2ND  &amp; 3RD QUARTER TARGETS ACHIEVED</vt:lpstr>
      <vt:lpstr>PROGRAMME 6: GPA (11) 2ND  &amp; 3RD QUARTER TARGETS ACHIEVED</vt:lpstr>
      <vt:lpstr>PROGRAMME 6: GPA (12) 2ND QUARTER TARGET NOT ACHIEVED</vt:lpstr>
      <vt:lpstr>Slide 55</vt:lpstr>
      <vt:lpstr>OVERALL ACHIEVEMENT OF 3RD QUARTER  TARGETS NOT ACHIEVED  As at 30 January 2017</vt:lpstr>
      <vt:lpstr>Slide 57</vt:lpstr>
      <vt:lpstr>PROGRAMME 3: LR&amp;HRM 3RD QUARTER TARGET NOT ACHIEVED</vt:lpstr>
      <vt:lpstr>Slide 59</vt:lpstr>
      <vt:lpstr>Slide 60</vt:lpstr>
      <vt:lpstr>Slide 61</vt:lpstr>
      <vt:lpstr>Slide 62</vt:lpstr>
      <vt:lpstr>Slide 63</vt:lpstr>
      <vt:lpstr>Slide 64</vt:lpstr>
      <vt:lpstr> 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Linda Shange</dc:creator>
  <cp:lastModifiedBy>PUMZA</cp:lastModifiedBy>
  <cp:revision>1478</cp:revision>
  <cp:lastPrinted>2017-01-31T12:01:23Z</cp:lastPrinted>
  <dcterms:created xsi:type="dcterms:W3CDTF">2011-08-28T16:11:52Z</dcterms:created>
  <dcterms:modified xsi:type="dcterms:W3CDTF">2017-02-02T11:29:56Z</dcterms:modified>
</cp:coreProperties>
</file>