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307" r:id="rId3"/>
    <p:sldId id="321" r:id="rId4"/>
    <p:sldId id="258" r:id="rId5"/>
    <p:sldId id="294" r:id="rId6"/>
    <p:sldId id="282" r:id="rId7"/>
    <p:sldId id="291" r:id="rId8"/>
    <p:sldId id="276" r:id="rId9"/>
    <p:sldId id="267" r:id="rId10"/>
    <p:sldId id="284" r:id="rId11"/>
    <p:sldId id="285" r:id="rId12"/>
    <p:sldId id="286" r:id="rId13"/>
    <p:sldId id="305" r:id="rId14"/>
    <p:sldId id="306" r:id="rId15"/>
    <p:sldId id="289" r:id="rId16"/>
    <p:sldId id="296" r:id="rId17"/>
    <p:sldId id="298" r:id="rId18"/>
    <p:sldId id="299" r:id="rId19"/>
    <p:sldId id="317" r:id="rId20"/>
    <p:sldId id="318" r:id="rId21"/>
    <p:sldId id="319" r:id="rId22"/>
    <p:sldId id="320" r:id="rId23"/>
    <p:sldId id="312" r:id="rId24"/>
    <p:sldId id="272" r:id="rId2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84" autoAdjust="0"/>
  </p:normalViewPr>
  <p:slideViewPr>
    <p:cSldViewPr snapToGrid="0">
      <p:cViewPr varScale="1">
        <p:scale>
          <a:sx n="84" d="100"/>
          <a:sy n="84" d="100"/>
        </p:scale>
        <p:origin x="624" y="6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57" d="100"/>
          <a:sy n="57" d="100"/>
        </p:scale>
        <p:origin x="-271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8DF6134-5FCD-42DE-A1FF-511DC1A3C093}" type="datetimeFigureOut">
              <a:rPr lang="en-ZA" smtClean="0"/>
              <a:t>31/01/2017</a:t>
            </a:fld>
            <a:endParaRPr lang="en-ZA"/>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04A0B8F-BA90-46B3-BC1A-10A1810E452A}" type="slidenum">
              <a:rPr lang="en-ZA" smtClean="0"/>
              <a:t>‹#›</a:t>
            </a:fld>
            <a:endParaRPr lang="en-ZA"/>
          </a:p>
        </p:txBody>
      </p:sp>
    </p:spTree>
    <p:extLst>
      <p:ext uri="{BB962C8B-B14F-4D97-AF65-F5344CB8AC3E}">
        <p14:creationId xmlns:p14="http://schemas.microsoft.com/office/powerpoint/2010/main" val="59768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2575">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41525" indent="-225425">
              <a:defRPr>
                <a:solidFill>
                  <a:schemeClr val="tx1"/>
                </a:solidFill>
                <a:latin typeface="Arial" panose="020B0604020202020204" pitchFamily="34" charset="0"/>
                <a:cs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196553-A0CE-4538-B377-C825C1B58844}" type="slidenum">
              <a:rPr lang="en-ZA" altLang="en-US" smtClean="0">
                <a:solidFill>
                  <a:srgbClr val="000000"/>
                </a:solidFill>
              </a:rPr>
              <a:pPr/>
              <a:t>1</a:t>
            </a:fld>
            <a:endParaRPr lang="en-ZA" altLang="en-US" smtClean="0">
              <a:solidFill>
                <a:srgbClr val="000000"/>
              </a:solidFill>
            </a:endParaRPr>
          </a:p>
        </p:txBody>
      </p:sp>
    </p:spTree>
    <p:extLst>
      <p:ext uri="{BB962C8B-B14F-4D97-AF65-F5344CB8AC3E}">
        <p14:creationId xmlns:p14="http://schemas.microsoft.com/office/powerpoint/2010/main" val="426787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04A0B8F-BA90-46B3-BC1A-10A1810E452A}" type="slidenum">
              <a:rPr lang="en-ZA" smtClean="0"/>
              <a:t>13</a:t>
            </a:fld>
            <a:endParaRPr lang="en-ZA"/>
          </a:p>
        </p:txBody>
      </p:sp>
    </p:spTree>
    <p:extLst>
      <p:ext uri="{BB962C8B-B14F-4D97-AF65-F5344CB8AC3E}">
        <p14:creationId xmlns:p14="http://schemas.microsoft.com/office/powerpoint/2010/main" val="248838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3243F3-B4E6-4483-A680-7CCECA244452}" type="slidenum">
              <a:rPr lang="en-GB" smtClean="0">
                <a:solidFill>
                  <a:prstClr val="black"/>
                </a:solidFill>
                <a:latin typeface="Arial" pitchFamily="34" charset="0"/>
                <a:cs typeface="Arial" pitchFamily="34" charset="0"/>
              </a:rPr>
              <a:pPr/>
              <a:t>16</a:t>
            </a:fld>
            <a:endParaRPr lang="en-GB" smtClean="0">
              <a:solidFill>
                <a:prstClr val="black"/>
              </a:solidFill>
              <a:latin typeface="Arial" pitchFamily="34" charset="0"/>
              <a:cs typeface="Arial" pitchFamily="34" charset="0"/>
            </a:endParaRPr>
          </a:p>
        </p:txBody>
      </p:sp>
      <p:sp>
        <p:nvSpPr>
          <p:cNvPr id="251907" name="Rectangle 2"/>
          <p:cNvSpPr>
            <a:spLocks noGrp="1" noRot="1" noChangeAspect="1" noTextEdit="1"/>
          </p:cNvSpPr>
          <p:nvPr>
            <p:ph type="sldImg"/>
          </p:nvPr>
        </p:nvSpPr>
        <p:spPr bwMode="auto">
          <a:xfrm>
            <a:off x="409575" y="1233488"/>
            <a:ext cx="5916613" cy="3328987"/>
          </a:xfrm>
          <a:noFill/>
          <a:ln>
            <a:solidFill>
              <a:srgbClr val="000000"/>
            </a:solidFill>
            <a:miter lim="800000"/>
            <a:headEnd/>
            <a:tailEnd/>
          </a:ln>
        </p:spPr>
      </p:sp>
      <p:sp>
        <p:nvSpPr>
          <p:cNvPr id="25190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0346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ZA" altLang="en-US" smtClean="0"/>
              <a:t>Only through collaborative global action that reinforces national, regional and international interventions will we be able to effectively combat this transnational organised crime. </a:t>
            </a:r>
          </a:p>
          <a:p>
            <a:r>
              <a:rPr lang="en-ZA" altLang="en-US" smtClean="0"/>
              <a:t>Holistic, integrated and multidimensional responses, involving all relevant government departments, including conservation authorities, enforcement and intelligence agencies, customs, the prosecuting authorities and other national, regional and international organisations and stakeholders should be implemented by all countries.</a:t>
            </a:r>
          </a:p>
          <a:p>
            <a:endParaRPr lang="en-ZA" altLang="en-US" smtClean="0"/>
          </a:p>
        </p:txBody>
      </p:sp>
      <p:sp>
        <p:nvSpPr>
          <p:cNvPr id="245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CD917-D96A-4D83-8770-88F4A2D04386}" type="slidenum">
              <a:rPr lang="en-ZA" altLang="en-US" smtClean="0">
                <a:cs typeface="Arial" pitchFamily="34" charset="0"/>
              </a:rPr>
              <a:pPr/>
              <a:t>3</a:t>
            </a:fld>
            <a:endParaRPr lang="en-ZA" altLang="en-US" smtClean="0">
              <a:cs typeface="Arial" pitchFamily="34" charset="0"/>
            </a:endParaRPr>
          </a:p>
        </p:txBody>
      </p:sp>
    </p:spTree>
    <p:extLst>
      <p:ext uri="{BB962C8B-B14F-4D97-AF65-F5344CB8AC3E}">
        <p14:creationId xmlns:p14="http://schemas.microsoft.com/office/powerpoint/2010/main" val="413846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2"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0"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85FD4D0-8AD4-40A5-B521-889F5F4726BE}" type="slidenum">
              <a:rPr lang="en-GB" smtClean="0"/>
              <a:pPr eaLnBrk="1" hangingPunct="1"/>
              <a:t>4</a:t>
            </a:fld>
            <a:endParaRPr lang="en-GB" dirty="0"/>
          </a:p>
        </p:txBody>
      </p:sp>
      <p:sp>
        <p:nvSpPr>
          <p:cNvPr id="36867" name="Rectangle 2"/>
          <p:cNvSpPr>
            <a:spLocks noGrp="1" noRot="1" noChangeAspect="1" noTextEdit="1"/>
          </p:cNvSpPr>
          <p:nvPr>
            <p:ph type="sldImg"/>
          </p:nvPr>
        </p:nvSpPr>
        <p:spPr>
          <a:ln/>
        </p:spPr>
      </p:sp>
      <p:sp>
        <p:nvSpPr>
          <p:cNvPr id="36868"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60796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B0F369-2D06-40C0-8BB0-5359545DD5FF}" type="slidenum">
              <a:rPr lang="en-GB" smtClean="0"/>
              <a:pPr>
                <a:defRPr/>
              </a:pPr>
              <a:t>5</a:t>
            </a:fld>
            <a:endParaRPr lang="en-GB"/>
          </a:p>
        </p:txBody>
      </p:sp>
    </p:spTree>
    <p:extLst>
      <p:ext uri="{BB962C8B-B14F-4D97-AF65-F5344CB8AC3E}">
        <p14:creationId xmlns:p14="http://schemas.microsoft.com/office/powerpoint/2010/main" val="180422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50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85989D-DC9C-4F44-88BA-8754106B27EC}" type="slidenum">
              <a:rPr lang="en-US" smtClean="0">
                <a:cs typeface="Arial" pitchFamily="34" charset="0"/>
              </a:rPr>
              <a:pPr/>
              <a:t>6</a:t>
            </a:fld>
            <a:endParaRPr lang="en-US" smtClean="0">
              <a:cs typeface="Arial" pitchFamily="34" charset="0"/>
            </a:endParaRPr>
          </a:p>
        </p:txBody>
      </p:sp>
    </p:spTree>
    <p:extLst>
      <p:ext uri="{BB962C8B-B14F-4D97-AF65-F5344CB8AC3E}">
        <p14:creationId xmlns:p14="http://schemas.microsoft.com/office/powerpoint/2010/main" val="298761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2"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0"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85FD4D0-8AD4-40A5-B521-889F5F4726BE}" type="slidenum">
              <a:rPr lang="en-GB" smtClean="0"/>
              <a:pPr eaLnBrk="1" hangingPunct="1"/>
              <a:t>8</a:t>
            </a:fld>
            <a:endParaRPr lang="en-GB" smtClean="0"/>
          </a:p>
        </p:txBody>
      </p:sp>
      <p:sp>
        <p:nvSpPr>
          <p:cNvPr id="36867" name="Rectangle 2"/>
          <p:cNvSpPr>
            <a:spLocks noGrp="1" noRot="1" noChangeAspect="1" noTextEdit="1"/>
          </p:cNvSpPr>
          <p:nvPr>
            <p:ph type="sldImg"/>
          </p:nvPr>
        </p:nvSpPr>
        <p:spPr>
          <a:ln/>
        </p:spPr>
      </p:sp>
      <p:sp>
        <p:nvSpPr>
          <p:cNvPr id="36868"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1265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2"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0"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85FD4D0-8AD4-40A5-B521-889F5F4726BE}" type="slidenum">
              <a:rPr lang="en-GB" smtClean="0"/>
              <a:pPr eaLnBrk="1" hangingPunct="1"/>
              <a:t>9</a:t>
            </a:fld>
            <a:endParaRPr lang="en-GB" dirty="0" smtClean="0"/>
          </a:p>
        </p:txBody>
      </p:sp>
      <p:sp>
        <p:nvSpPr>
          <p:cNvPr id="36867" name="Rectangle 2"/>
          <p:cNvSpPr>
            <a:spLocks noGrp="1" noRot="1" noChangeAspect="1" noTextEdit="1"/>
          </p:cNvSpPr>
          <p:nvPr>
            <p:ph type="sldImg"/>
          </p:nvPr>
        </p:nvSpPr>
        <p:spPr>
          <a:xfrm>
            <a:off x="409575" y="1233488"/>
            <a:ext cx="5916613" cy="3328987"/>
          </a:xfrm>
          <a:ln/>
        </p:spPr>
      </p:sp>
      <p:sp>
        <p:nvSpPr>
          <p:cNvPr id="36868"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280360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04A0B8F-BA90-46B3-BC1A-10A1810E452A}" type="slidenum">
              <a:rPr lang="en-ZA" smtClean="0"/>
              <a:t>11</a:t>
            </a:fld>
            <a:endParaRPr lang="en-ZA"/>
          </a:p>
        </p:txBody>
      </p:sp>
    </p:spTree>
    <p:extLst>
      <p:ext uri="{BB962C8B-B14F-4D97-AF65-F5344CB8AC3E}">
        <p14:creationId xmlns:p14="http://schemas.microsoft.com/office/powerpoint/2010/main" val="248838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04A0B8F-BA90-46B3-BC1A-10A1810E452A}" type="slidenum">
              <a:rPr lang="en-ZA" smtClean="0"/>
              <a:t>12</a:t>
            </a:fld>
            <a:endParaRPr lang="en-ZA"/>
          </a:p>
        </p:txBody>
      </p:sp>
    </p:spTree>
    <p:extLst>
      <p:ext uri="{BB962C8B-B14F-4D97-AF65-F5344CB8AC3E}">
        <p14:creationId xmlns:p14="http://schemas.microsoft.com/office/powerpoint/2010/main" val="248838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1A8ED6-D332-4957-AE96-F880BE2771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5866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83AE6B-D70F-42D9-A165-F241327A20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42595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55FD18-DCA2-4823-A8C7-08BE495ED9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0639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3FF8C5E-1C27-43EE-943B-351AC9E0EE6D}" type="slidenum">
              <a:rPr lang="en-US" altLang="en-US"/>
              <a:pPr>
                <a:defRPr/>
              </a:pPr>
              <a:t>‹#›</a:t>
            </a:fld>
            <a:endParaRPr lang="en-US" altLang="en-US"/>
          </a:p>
        </p:txBody>
      </p:sp>
    </p:spTree>
    <p:extLst>
      <p:ext uri="{BB962C8B-B14F-4D97-AF65-F5344CB8AC3E}">
        <p14:creationId xmlns:p14="http://schemas.microsoft.com/office/powerpoint/2010/main" val="307759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C9D371-41C8-4F41-B6C9-436886772FE9}" type="slidenum">
              <a:rPr lang="en-US" altLang="en-US"/>
              <a:pPr>
                <a:defRPr/>
              </a:pPr>
              <a:t>‹#›</a:t>
            </a:fld>
            <a:endParaRPr lang="en-US" altLang="en-US"/>
          </a:p>
        </p:txBody>
      </p:sp>
    </p:spTree>
    <p:extLst>
      <p:ext uri="{BB962C8B-B14F-4D97-AF65-F5344CB8AC3E}">
        <p14:creationId xmlns:p14="http://schemas.microsoft.com/office/powerpoint/2010/main" val="3844853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7B1758-0F81-4A23-9910-3BDE78C67AE3}" type="slidenum">
              <a:rPr lang="en-US" altLang="en-US"/>
              <a:pPr>
                <a:defRPr/>
              </a:pPr>
              <a:t>‹#›</a:t>
            </a:fld>
            <a:endParaRPr lang="en-US" altLang="en-US"/>
          </a:p>
        </p:txBody>
      </p:sp>
    </p:spTree>
    <p:extLst>
      <p:ext uri="{BB962C8B-B14F-4D97-AF65-F5344CB8AC3E}">
        <p14:creationId xmlns:p14="http://schemas.microsoft.com/office/powerpoint/2010/main" val="2123808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FB311AF-C5B1-4288-9C45-A3C573D578A3}" type="slidenum">
              <a:rPr lang="en-US" altLang="en-US"/>
              <a:pPr>
                <a:defRPr/>
              </a:pPr>
              <a:t>‹#›</a:t>
            </a:fld>
            <a:endParaRPr lang="en-US" altLang="en-US"/>
          </a:p>
        </p:txBody>
      </p:sp>
    </p:spTree>
    <p:extLst>
      <p:ext uri="{BB962C8B-B14F-4D97-AF65-F5344CB8AC3E}">
        <p14:creationId xmlns:p14="http://schemas.microsoft.com/office/powerpoint/2010/main" val="431655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26AD323-99E4-4C5E-8F25-D191019D19D5}" type="slidenum">
              <a:rPr lang="en-US" altLang="en-US"/>
              <a:pPr>
                <a:defRPr/>
              </a:pPr>
              <a:t>‹#›</a:t>
            </a:fld>
            <a:endParaRPr lang="en-US" altLang="en-US"/>
          </a:p>
        </p:txBody>
      </p:sp>
    </p:spTree>
    <p:extLst>
      <p:ext uri="{BB962C8B-B14F-4D97-AF65-F5344CB8AC3E}">
        <p14:creationId xmlns:p14="http://schemas.microsoft.com/office/powerpoint/2010/main" val="4161743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7686CB0-4BF5-4E1B-96B7-96753067EEA3}" type="slidenum">
              <a:rPr lang="en-US" altLang="en-US"/>
              <a:pPr>
                <a:defRPr/>
              </a:pPr>
              <a:t>‹#›</a:t>
            </a:fld>
            <a:endParaRPr lang="en-US" altLang="en-US"/>
          </a:p>
        </p:txBody>
      </p:sp>
    </p:spTree>
    <p:extLst>
      <p:ext uri="{BB962C8B-B14F-4D97-AF65-F5344CB8AC3E}">
        <p14:creationId xmlns:p14="http://schemas.microsoft.com/office/powerpoint/2010/main" val="3430848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103777F-698D-45EE-BE1D-742795757F13}" type="slidenum">
              <a:rPr lang="en-US" altLang="en-US"/>
              <a:pPr>
                <a:defRPr/>
              </a:pPr>
              <a:t>‹#›</a:t>
            </a:fld>
            <a:endParaRPr lang="en-US" altLang="en-US"/>
          </a:p>
        </p:txBody>
      </p:sp>
    </p:spTree>
    <p:extLst>
      <p:ext uri="{BB962C8B-B14F-4D97-AF65-F5344CB8AC3E}">
        <p14:creationId xmlns:p14="http://schemas.microsoft.com/office/powerpoint/2010/main" val="41647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3239C15-9FD8-4FB5-86AB-97667526BEE4}" type="slidenum">
              <a:rPr lang="en-US" altLang="en-US"/>
              <a:pPr>
                <a:defRPr/>
              </a:pPr>
              <a:t>‹#›</a:t>
            </a:fld>
            <a:endParaRPr lang="en-US" altLang="en-US"/>
          </a:p>
        </p:txBody>
      </p:sp>
    </p:spTree>
    <p:extLst>
      <p:ext uri="{BB962C8B-B14F-4D97-AF65-F5344CB8AC3E}">
        <p14:creationId xmlns:p14="http://schemas.microsoft.com/office/powerpoint/2010/main" val="322697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0B2690-145E-465D-9B61-1745C55FD9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1889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EDEC0A9-730F-4A82-9498-19516626B71C}" type="slidenum">
              <a:rPr lang="en-US" altLang="en-US"/>
              <a:pPr>
                <a:defRPr/>
              </a:pPr>
              <a:t>‹#›</a:t>
            </a:fld>
            <a:endParaRPr lang="en-US" altLang="en-US"/>
          </a:p>
        </p:txBody>
      </p:sp>
    </p:spTree>
    <p:extLst>
      <p:ext uri="{BB962C8B-B14F-4D97-AF65-F5344CB8AC3E}">
        <p14:creationId xmlns:p14="http://schemas.microsoft.com/office/powerpoint/2010/main" val="382337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63FF933-8387-4C11-8137-9A4F95A3F088}" type="slidenum">
              <a:rPr lang="en-US" altLang="en-US"/>
              <a:pPr>
                <a:defRPr/>
              </a:pPr>
              <a:t>‹#›</a:t>
            </a:fld>
            <a:endParaRPr lang="en-US" altLang="en-US"/>
          </a:p>
        </p:txBody>
      </p:sp>
    </p:spTree>
    <p:extLst>
      <p:ext uri="{BB962C8B-B14F-4D97-AF65-F5344CB8AC3E}">
        <p14:creationId xmlns:p14="http://schemas.microsoft.com/office/powerpoint/2010/main" val="1901125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63DB27-D26A-4FCD-9B7F-362790D1F839}" type="slidenum">
              <a:rPr lang="en-US" altLang="en-US"/>
              <a:pPr>
                <a:defRPr/>
              </a:pPr>
              <a:t>‹#›</a:t>
            </a:fld>
            <a:endParaRPr lang="en-US" altLang="en-US"/>
          </a:p>
        </p:txBody>
      </p:sp>
    </p:spTree>
    <p:extLst>
      <p:ext uri="{BB962C8B-B14F-4D97-AF65-F5344CB8AC3E}">
        <p14:creationId xmlns:p14="http://schemas.microsoft.com/office/powerpoint/2010/main" val="224874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0576DB-B201-4FF5-91DC-CCF2007B1E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821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B9B330-1C55-467D-982D-762232F927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829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164EBC7-5BD7-4698-8A00-7D688D3D59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5607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C7A6F6-E377-4596-9EE0-46220B7703E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892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4D86B-AE9C-4E96-956C-4D15F7A8C8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127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9084C7-394E-4CD5-BC42-BAFB958A42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285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7135EB-DE64-4D73-8516-912B0EE448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3788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EDD98F2-73B3-45C7-8CAE-D55FBFF8C25B}" type="slidenum">
              <a:rPr lang="en-US" altLang="en-US">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032918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B377BBFB-C296-4E80-A24A-18813F00B535}"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158634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0.pn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24.png"/><Relationship Id="rId10" Type="http://schemas.openxmlformats.org/officeDocument/2006/relationships/image" Target="../media/image28.jpeg"/><Relationship Id="rId4" Type="http://schemas.openxmlformats.org/officeDocument/2006/relationships/image" Target="../media/image23.jpe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3.xml"/><Relationship Id="rId6" Type="http://schemas.openxmlformats.org/officeDocument/2006/relationships/image" Target="../media/image33.jpeg"/><Relationship Id="rId11" Type="http://schemas.openxmlformats.org/officeDocument/2006/relationships/image" Target="../media/image37.jpeg"/><Relationship Id="rId5" Type="http://schemas.openxmlformats.org/officeDocument/2006/relationships/image" Target="../media/image32.jpeg"/><Relationship Id="rId10" Type="http://schemas.openxmlformats.org/officeDocument/2006/relationships/image" Target="../media/image10.png"/><Relationship Id="rId4" Type="http://schemas.openxmlformats.org/officeDocument/2006/relationships/image" Target="../media/image31.jpe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10.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5"/>
          <p:cNvSpPr>
            <a:spLocks noGrp="1" noChangeArrowheads="1"/>
          </p:cNvSpPr>
          <p:nvPr>
            <p:ph type="subTitle" idx="1"/>
          </p:nvPr>
        </p:nvSpPr>
        <p:spPr>
          <a:xfrm>
            <a:off x="1524000" y="4221164"/>
            <a:ext cx="9144000" cy="1944687"/>
          </a:xfrm>
        </p:spPr>
        <p:txBody>
          <a:bodyPr/>
          <a:lstStyle/>
          <a:p>
            <a:pPr eaLnBrk="1" hangingPunct="1"/>
            <a:r>
              <a:rPr lang="en-US" altLang="en-US" sz="2400" dirty="0" smtClean="0">
                <a:solidFill>
                  <a:srgbClr val="003300"/>
                </a:solidFill>
                <a:latin typeface="Arial Black" panose="020B0A04020102020204" pitchFamily="34" charset="0"/>
              </a:rPr>
              <a:t>Presentation by </a:t>
            </a:r>
            <a:r>
              <a:rPr lang="en-US" altLang="en-US" sz="2400" dirty="0" err="1" smtClean="0">
                <a:solidFill>
                  <a:srgbClr val="003300"/>
                </a:solidFill>
                <a:latin typeface="Arial Black" panose="020B0A04020102020204" pitchFamily="34" charset="0"/>
              </a:rPr>
              <a:t>SANParks</a:t>
            </a:r>
            <a:r>
              <a:rPr lang="en-US" altLang="en-US" sz="2400" dirty="0" smtClean="0">
                <a:solidFill>
                  <a:srgbClr val="003300"/>
                </a:solidFill>
                <a:latin typeface="Arial Black" panose="020B0A04020102020204" pitchFamily="34" charset="0"/>
              </a:rPr>
              <a:t> on Strategies to curb wildlife crime (Rhino poaching)</a:t>
            </a:r>
            <a:endParaRPr lang="en-US" altLang="en-US" sz="2400" dirty="0">
              <a:solidFill>
                <a:srgbClr val="003300"/>
              </a:solidFill>
              <a:latin typeface="Arial Black" panose="020B0A04020102020204" pitchFamily="34" charset="0"/>
            </a:endParaRPr>
          </a:p>
          <a:p>
            <a:pPr eaLnBrk="1" hangingPunct="1"/>
            <a:r>
              <a:rPr lang="en-US" altLang="en-US" sz="2400" dirty="0" smtClean="0">
                <a:solidFill>
                  <a:srgbClr val="003300"/>
                </a:solidFill>
                <a:latin typeface="Arial Black" panose="020B0A04020102020204" pitchFamily="34" charset="0"/>
              </a:rPr>
              <a:t>31 January </a:t>
            </a:r>
            <a:r>
              <a:rPr lang="en-US" altLang="en-US" sz="2400" dirty="0">
                <a:solidFill>
                  <a:srgbClr val="003300"/>
                </a:solidFill>
                <a:latin typeface="Arial Black" panose="020B0A04020102020204" pitchFamily="34" charset="0"/>
              </a:rPr>
              <a:t>2017</a:t>
            </a:r>
          </a:p>
          <a:p>
            <a:pPr eaLnBrk="1" hangingPunct="1"/>
            <a:r>
              <a:rPr lang="en-ZA" altLang="en-US" sz="1600" dirty="0">
                <a:solidFill>
                  <a:srgbClr val="003300"/>
                </a:solidFill>
                <a:latin typeface="Arial Black" panose="020B0A04020102020204" pitchFamily="34" charset="0"/>
              </a:rPr>
              <a:t>Presented by </a:t>
            </a:r>
            <a:r>
              <a:rPr lang="en-ZA" altLang="en-US" sz="1600" dirty="0" smtClean="0">
                <a:solidFill>
                  <a:srgbClr val="003300"/>
                </a:solidFill>
                <a:latin typeface="Arial Black" panose="020B0A04020102020204" pitchFamily="34" charset="0"/>
              </a:rPr>
              <a:t>Mr Fundisile Mketeni: CEO </a:t>
            </a:r>
            <a:r>
              <a:rPr lang="en-ZA" altLang="en-US" sz="1600" dirty="0" err="1" smtClean="0">
                <a:solidFill>
                  <a:srgbClr val="003300"/>
                </a:solidFill>
                <a:latin typeface="Arial Black" panose="020B0A04020102020204" pitchFamily="34" charset="0"/>
              </a:rPr>
              <a:t>SANParks</a:t>
            </a:r>
            <a:endParaRPr lang="en-ZA" altLang="en-US" sz="1600" dirty="0">
              <a:solidFill>
                <a:srgbClr val="003300"/>
              </a:solidFill>
              <a:latin typeface="Arial Black" panose="020B0A04020102020204" pitchFamily="34" charset="0"/>
            </a:endParaRPr>
          </a:p>
          <a:p>
            <a:pPr eaLnBrk="1" hangingPunct="1"/>
            <a:endParaRPr lang="en-ZA" altLang="en-US" sz="1200" b="1" dirty="0">
              <a:solidFill>
                <a:srgbClr val="003300"/>
              </a:solidFill>
              <a:latin typeface="Arial Black" panose="020B0A04020102020204" pitchFamily="34" charset="0"/>
            </a:endParaRPr>
          </a:p>
          <a:p>
            <a:pPr eaLnBrk="1" hangingPunct="1"/>
            <a:endParaRPr lang="en-GB" altLang="en-US" sz="1200" b="1" dirty="0">
              <a:solidFill>
                <a:srgbClr val="003300"/>
              </a:solidFill>
              <a:latin typeface="Arial Black" panose="020B0A04020102020204" pitchFamily="34" charset="0"/>
            </a:endParaRPr>
          </a:p>
          <a:p>
            <a:pPr eaLnBrk="1" hangingPunct="1"/>
            <a:endParaRPr lang="en-US" altLang="en-US" sz="1400" b="1" dirty="0">
              <a:solidFill>
                <a:srgbClr val="003300"/>
              </a:solidFill>
              <a:latin typeface="Arial Black" panose="020B0A04020102020204" pitchFamily="34" charset="0"/>
            </a:endParaRPr>
          </a:p>
        </p:txBody>
      </p:sp>
      <p:pic>
        <p:nvPicPr>
          <p:cNvPr id="61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3476" y="1125538"/>
            <a:ext cx="2379663"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780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1325563"/>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chemeClr val="bg1"/>
                </a:solidFill>
              </a:rPr>
              <a:t> </a:t>
            </a:r>
            <a:endParaRPr lang="en-ZA" b="1" dirty="0">
              <a:solidFill>
                <a:schemeClr val="bg1"/>
              </a:solidFill>
            </a:endParaRPr>
          </a:p>
        </p:txBody>
      </p:sp>
      <p:sp>
        <p:nvSpPr>
          <p:cNvPr id="2" name="Title 1"/>
          <p:cNvSpPr>
            <a:spLocks noGrp="1"/>
          </p:cNvSpPr>
          <p:nvPr>
            <p:ph type="title"/>
          </p:nvPr>
        </p:nvSpPr>
        <p:spPr>
          <a:xfrm>
            <a:off x="248921" y="186401"/>
            <a:ext cx="10515600" cy="952760"/>
          </a:xfrm>
        </p:spPr>
        <p:txBody>
          <a:bodyPr/>
          <a:lstStyle/>
          <a:p>
            <a:r>
              <a:rPr lang="en-ZA" b="1" dirty="0" smtClean="0">
                <a:solidFill>
                  <a:schemeClr val="bg1"/>
                </a:solidFill>
              </a:rPr>
              <a:t>Alliances</a:t>
            </a:r>
            <a:r>
              <a:rPr lang="en-ZA" dirty="0" smtClean="0">
                <a:solidFill>
                  <a:schemeClr val="bg1"/>
                </a:solidFill>
              </a:rPr>
              <a:t> </a:t>
            </a:r>
            <a:endParaRPr lang="en-ZA" dirty="0">
              <a:solidFill>
                <a:schemeClr val="bg1"/>
              </a:solidFill>
            </a:endParaRPr>
          </a:p>
        </p:txBody>
      </p:sp>
      <p:sp>
        <p:nvSpPr>
          <p:cNvPr id="3" name="Content Placeholder 2"/>
          <p:cNvSpPr>
            <a:spLocks noGrp="1"/>
          </p:cNvSpPr>
          <p:nvPr>
            <p:ph idx="1"/>
          </p:nvPr>
        </p:nvSpPr>
        <p:spPr/>
        <p:txBody>
          <a:bodyPr>
            <a:normAutofit lnSpcReduction="10000"/>
          </a:bodyPr>
          <a:lstStyle/>
          <a:p>
            <a:r>
              <a:rPr lang="en-ZA" b="1" dirty="0" smtClean="0"/>
              <a:t>By choice:</a:t>
            </a:r>
          </a:p>
          <a:p>
            <a:pPr lvl="1"/>
            <a:r>
              <a:rPr lang="en-ZA" dirty="0" smtClean="0"/>
              <a:t>CSIR</a:t>
            </a:r>
          </a:p>
          <a:p>
            <a:pPr lvl="1"/>
            <a:r>
              <a:rPr lang="en-ZA" dirty="0" smtClean="0"/>
              <a:t>SA  Wildlife College</a:t>
            </a:r>
          </a:p>
          <a:p>
            <a:pPr lvl="1"/>
            <a:r>
              <a:rPr lang="en-ZA" dirty="0" smtClean="0"/>
              <a:t>Peace Parks Foundation</a:t>
            </a:r>
          </a:p>
          <a:p>
            <a:pPr lvl="1"/>
            <a:r>
              <a:rPr lang="en-ZA" dirty="0" smtClean="0"/>
              <a:t>SHR</a:t>
            </a:r>
          </a:p>
          <a:p>
            <a:pPr lvl="1"/>
            <a:r>
              <a:rPr lang="en-ZA" dirty="0" smtClean="0"/>
              <a:t>Donors</a:t>
            </a:r>
          </a:p>
          <a:p>
            <a:r>
              <a:rPr lang="en-ZA" b="1" dirty="0" smtClean="0"/>
              <a:t>Through design:</a:t>
            </a:r>
          </a:p>
          <a:p>
            <a:pPr lvl="1"/>
            <a:r>
              <a:rPr lang="en-ZA" smtClean="0"/>
              <a:t>NATJOINT structures</a:t>
            </a:r>
            <a:endParaRPr lang="en-ZA" dirty="0" smtClean="0"/>
          </a:p>
          <a:p>
            <a:pPr lvl="1"/>
            <a:r>
              <a:rPr lang="en-ZA" dirty="0" smtClean="0"/>
              <a:t>Mozambique institutions</a:t>
            </a:r>
          </a:p>
          <a:p>
            <a:endParaRPr lang="en-ZA"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41215" y="1511964"/>
            <a:ext cx="1869385" cy="160373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20202" y="3989545"/>
            <a:ext cx="2342348" cy="1105830"/>
          </a:xfrm>
          <a:prstGeom prst="rect">
            <a:avLst/>
          </a:prstGeom>
        </p:spPr>
      </p:pic>
      <p:grpSp>
        <p:nvGrpSpPr>
          <p:cNvPr id="10" name="Group 9"/>
          <p:cNvGrpSpPr/>
          <p:nvPr/>
        </p:nvGrpSpPr>
        <p:grpSpPr>
          <a:xfrm>
            <a:off x="10762550" y="173463"/>
            <a:ext cx="973946" cy="994937"/>
            <a:chOff x="10767701" y="5373975"/>
            <a:chExt cx="1110953" cy="1249822"/>
          </a:xfrm>
        </p:grpSpPr>
        <p:pic>
          <p:nvPicPr>
            <p:cNvPr id="11"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8324" y="3952375"/>
            <a:ext cx="1143000" cy="1143000"/>
          </a:xfrm>
          <a:prstGeom prst="rect">
            <a:avLst/>
          </a:prstGeom>
        </p:spPr>
      </p:pic>
    </p:spTree>
    <p:extLst>
      <p:ext uri="{BB962C8B-B14F-4D97-AF65-F5344CB8AC3E}">
        <p14:creationId xmlns:p14="http://schemas.microsoft.com/office/powerpoint/2010/main" val="3902174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p:cNvSpPr txBox="1">
            <a:spLocks/>
          </p:cNvSpPr>
          <p:nvPr/>
        </p:nvSpPr>
        <p:spPr>
          <a:xfrm>
            <a:off x="0" y="-55843"/>
            <a:ext cx="12192000" cy="1325563"/>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chemeClr val="bg1"/>
                </a:solidFill>
              </a:rPr>
              <a:t> </a:t>
            </a:r>
            <a:endParaRPr lang="en-ZA" b="1" dirty="0">
              <a:solidFill>
                <a:schemeClr val="bg1"/>
              </a:solidFill>
            </a:endParaRPr>
          </a:p>
        </p:txBody>
      </p:sp>
      <p:sp>
        <p:nvSpPr>
          <p:cNvPr id="10" name="Rounded Rectangle 9"/>
          <p:cNvSpPr/>
          <p:nvPr/>
        </p:nvSpPr>
        <p:spPr>
          <a:xfrm>
            <a:off x="1217212" y="1108186"/>
            <a:ext cx="5010101" cy="762000"/>
          </a:xfrm>
          <a:prstGeom prst="roundRect">
            <a:avLst>
              <a:gd name="adj" fmla="val 32784"/>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b="1" dirty="0">
              <a:solidFill>
                <a:schemeClr val="tx1">
                  <a:lumMod val="95000"/>
                  <a:lumOff val="5000"/>
                </a:schemeClr>
              </a:solidFill>
            </a:endParaRPr>
          </a:p>
          <a:p>
            <a:pPr algn="ctr"/>
            <a:r>
              <a:rPr lang="en-US" sz="2400" b="1" cap="small" dirty="0">
                <a:solidFill>
                  <a:schemeClr val="tx1">
                    <a:lumMod val="95000"/>
                    <a:lumOff val="5000"/>
                  </a:schemeClr>
                </a:solidFill>
              </a:rPr>
              <a:t>JOINT OPERATIONS CENTRE</a:t>
            </a:r>
          </a:p>
          <a:p>
            <a:pPr algn="ctr"/>
            <a:endParaRPr lang="en-US" sz="2400" b="1" cap="small" dirty="0">
              <a:solidFill>
                <a:schemeClr val="tx1">
                  <a:lumMod val="95000"/>
                  <a:lumOff val="5000"/>
                </a:schemeClr>
              </a:solidFill>
            </a:endParaRPr>
          </a:p>
        </p:txBody>
      </p:sp>
      <p:grpSp>
        <p:nvGrpSpPr>
          <p:cNvPr id="4" name="Group 30"/>
          <p:cNvGrpSpPr/>
          <p:nvPr/>
        </p:nvGrpSpPr>
        <p:grpSpPr>
          <a:xfrm>
            <a:off x="3152502" y="2372385"/>
            <a:ext cx="3646311" cy="1253433"/>
            <a:chOff x="4321102" y="3530353"/>
            <a:chExt cx="3646310" cy="1253433"/>
          </a:xfrm>
        </p:grpSpPr>
        <p:grpSp>
          <p:nvGrpSpPr>
            <p:cNvPr id="13" name="Group 15"/>
            <p:cNvGrpSpPr/>
            <p:nvPr/>
          </p:nvGrpSpPr>
          <p:grpSpPr>
            <a:xfrm>
              <a:off x="4321102" y="3530353"/>
              <a:ext cx="1143000" cy="1242440"/>
              <a:chOff x="3863902" y="3911353"/>
              <a:chExt cx="1143000" cy="1242440"/>
            </a:xfrm>
          </p:grpSpPr>
          <p:sp>
            <p:nvSpPr>
              <p:cNvPr id="14" name="Rounded Rectangle 13"/>
              <p:cNvSpPr/>
              <p:nvPr/>
            </p:nvSpPr>
            <p:spPr>
              <a:xfrm>
                <a:off x="3863902" y="4467993"/>
                <a:ext cx="1143000" cy="685800"/>
              </a:xfrm>
              <a:prstGeom prst="roundRect">
                <a:avLst>
                  <a:gd name="adj" fmla="val 32784"/>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cap="small" dirty="0">
                    <a:solidFill>
                      <a:schemeClr val="accent3">
                        <a:lumMod val="50000"/>
                      </a:schemeClr>
                    </a:solidFill>
                  </a:rPr>
                  <a:t>SANDF</a:t>
                </a:r>
              </a:p>
            </p:txBody>
          </p:sp>
          <p:pic>
            <p:nvPicPr>
              <p:cNvPr id="28674" name="Picture 2" descr="http://cdn.24.co.za/files/Cms/General/d/1917/b3714fefde104f86b637de301990887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54402" y="3911353"/>
                <a:ext cx="762000" cy="762000"/>
              </a:xfrm>
              <a:prstGeom prst="rect">
                <a:avLst/>
              </a:prstGeom>
              <a:noFill/>
            </p:spPr>
          </p:pic>
        </p:grpSp>
        <p:grpSp>
          <p:nvGrpSpPr>
            <p:cNvPr id="16" name="Group 16"/>
            <p:cNvGrpSpPr/>
            <p:nvPr/>
          </p:nvGrpSpPr>
          <p:grpSpPr>
            <a:xfrm>
              <a:off x="6824412" y="3539094"/>
              <a:ext cx="1143000" cy="1244692"/>
              <a:chOff x="6595812" y="3920094"/>
              <a:chExt cx="1143000" cy="1244692"/>
            </a:xfrm>
          </p:grpSpPr>
          <p:sp>
            <p:nvSpPr>
              <p:cNvPr id="15" name="Rounded Rectangle 14"/>
              <p:cNvSpPr/>
              <p:nvPr/>
            </p:nvSpPr>
            <p:spPr>
              <a:xfrm>
                <a:off x="6595812" y="4478986"/>
                <a:ext cx="1143000" cy="685800"/>
              </a:xfrm>
              <a:prstGeom prst="roundRect">
                <a:avLst>
                  <a:gd name="adj" fmla="val 32784"/>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cap="small" dirty="0">
                    <a:solidFill>
                      <a:srgbClr val="002060"/>
                    </a:solidFill>
                  </a:rPr>
                  <a:t>SAPS</a:t>
                </a:r>
              </a:p>
            </p:txBody>
          </p:sp>
          <p:pic>
            <p:nvPicPr>
              <p:cNvPr id="28676" name="Picture 4" descr="http://www.crwflags.com/fotw/images/z/za)saps.jpg"/>
              <p:cNvPicPr>
                <a:picLocks noChangeAspect="1" noChangeArrowheads="1"/>
              </p:cNvPicPr>
              <p:nvPr/>
            </p:nvPicPr>
            <p:blipFill>
              <a:blip r:embed="rId4" cstate="screen">
                <a:clrChange>
                  <a:clrFrom>
                    <a:srgbClr val="E9E9E9"/>
                  </a:clrFrom>
                  <a:clrTo>
                    <a:srgbClr val="E9E9E9">
                      <a:alpha val="0"/>
                    </a:srgbClr>
                  </a:clrTo>
                </a:clrChange>
                <a:extLst>
                  <a:ext uri="{28A0092B-C50C-407E-A947-70E740481C1C}">
                    <a14:useLocalDpi xmlns:a14="http://schemas.microsoft.com/office/drawing/2010/main"/>
                  </a:ext>
                </a:extLst>
              </a:blip>
              <a:srcRect/>
              <a:stretch>
                <a:fillRect/>
              </a:stretch>
            </p:blipFill>
            <p:spPr bwMode="auto">
              <a:xfrm>
                <a:off x="6757481" y="3920094"/>
                <a:ext cx="814216" cy="794922"/>
              </a:xfrm>
              <a:prstGeom prst="rect">
                <a:avLst/>
              </a:prstGeom>
              <a:noFill/>
            </p:spPr>
          </p:pic>
        </p:grpSp>
      </p:grpSp>
      <p:grpSp>
        <p:nvGrpSpPr>
          <p:cNvPr id="18" name="Group 122"/>
          <p:cNvGrpSpPr/>
          <p:nvPr/>
        </p:nvGrpSpPr>
        <p:grpSpPr>
          <a:xfrm>
            <a:off x="330116" y="2112023"/>
            <a:ext cx="1748009" cy="4614565"/>
            <a:chOff x="508116" y="2360671"/>
            <a:chExt cx="1748009" cy="4614565"/>
          </a:xfrm>
        </p:grpSpPr>
        <p:pic>
          <p:nvPicPr>
            <p:cNvPr id="28696" name="Picture 24" descr="http://www.africaboundadventures.com/sites/default/files/images/SANParks-Logo-2010_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0142" y="2360671"/>
              <a:ext cx="1295400" cy="1295400"/>
            </a:xfrm>
            <a:prstGeom prst="rect">
              <a:avLst/>
            </a:prstGeom>
            <a:noFill/>
          </p:spPr>
        </p:pic>
        <p:grpSp>
          <p:nvGrpSpPr>
            <p:cNvPr id="19" name="Group 121"/>
            <p:cNvGrpSpPr/>
            <p:nvPr/>
          </p:nvGrpSpPr>
          <p:grpSpPr>
            <a:xfrm>
              <a:off x="508116" y="4566085"/>
              <a:ext cx="1748009" cy="2409151"/>
              <a:chOff x="508116" y="4566085"/>
              <a:chExt cx="1748009" cy="2409151"/>
            </a:xfrm>
          </p:grpSpPr>
          <p:sp>
            <p:nvSpPr>
              <p:cNvPr id="58" name="Rounded Rectangle 57"/>
              <p:cNvSpPr/>
              <p:nvPr/>
            </p:nvSpPr>
            <p:spPr>
              <a:xfrm rot="16200000">
                <a:off x="142145" y="5459986"/>
                <a:ext cx="1986930" cy="2746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cap="all" dirty="0"/>
                  <a:t>Special Rangers</a:t>
                </a:r>
              </a:p>
            </p:txBody>
          </p:sp>
          <p:sp>
            <p:nvSpPr>
              <p:cNvPr id="59" name="Rounded Rectangle 58"/>
              <p:cNvSpPr/>
              <p:nvPr/>
            </p:nvSpPr>
            <p:spPr>
              <a:xfrm rot="16200000">
                <a:off x="946571" y="5067975"/>
                <a:ext cx="1330901" cy="3429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cap="all" dirty="0"/>
                  <a:t>Air Wing</a:t>
                </a:r>
              </a:p>
            </p:txBody>
          </p:sp>
          <p:sp>
            <p:nvSpPr>
              <p:cNvPr id="60" name="Rounded Rectangle 59"/>
              <p:cNvSpPr/>
              <p:nvPr/>
            </p:nvSpPr>
            <p:spPr>
              <a:xfrm rot="16200000">
                <a:off x="880099" y="5599211"/>
                <a:ext cx="2409151" cy="342900"/>
              </a:xfrm>
              <a:prstGeom prst="roundRect">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cap="all" dirty="0"/>
                  <a:t>Protection Services</a:t>
                </a:r>
              </a:p>
            </p:txBody>
          </p:sp>
          <p:sp>
            <p:nvSpPr>
              <p:cNvPr id="57" name="Rounded Rectangle 56"/>
              <p:cNvSpPr/>
              <p:nvPr/>
            </p:nvSpPr>
            <p:spPr>
              <a:xfrm rot="16200000">
                <a:off x="-310825" y="5392744"/>
                <a:ext cx="1956060" cy="318177"/>
              </a:xfrm>
              <a:prstGeom prst="roundRect">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cap="all" dirty="0"/>
                  <a:t>Field Rangers</a:t>
                </a:r>
              </a:p>
            </p:txBody>
          </p:sp>
        </p:grpSp>
      </p:grpSp>
      <p:sp>
        <p:nvSpPr>
          <p:cNvPr id="65" name="Title 1"/>
          <p:cNvSpPr txBox="1">
            <a:spLocks/>
          </p:cNvSpPr>
          <p:nvPr/>
        </p:nvSpPr>
        <p:spPr>
          <a:xfrm>
            <a:off x="330116" y="-61025"/>
            <a:ext cx="8486249" cy="1143000"/>
          </a:xfrm>
          <a:prstGeom prst="rect">
            <a:avLst/>
          </a:prstGeom>
        </p:spPr>
        <p:txBody>
          <a:bodyPr/>
          <a:lstStyle/>
          <a:p>
            <a:pPr>
              <a:spcBef>
                <a:spcPct val="0"/>
              </a:spcBef>
              <a:defRPr/>
            </a:pPr>
            <a:r>
              <a:rPr lang="en-ZA" sz="4000" b="1" dirty="0">
                <a:solidFill>
                  <a:schemeClr val="bg1"/>
                </a:solidFill>
              </a:rPr>
              <a:t>Kruger National Park Mission Area </a:t>
            </a:r>
          </a:p>
        </p:txBody>
      </p:sp>
      <p:cxnSp>
        <p:nvCxnSpPr>
          <p:cNvPr id="28691" name="Straight Connector 28690"/>
          <p:cNvCxnSpPr/>
          <p:nvPr/>
        </p:nvCxnSpPr>
        <p:spPr>
          <a:xfrm flipH="1">
            <a:off x="3737040" y="1669501"/>
            <a:ext cx="210" cy="697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97" name="Straight Connector 28696"/>
          <p:cNvCxnSpPr/>
          <p:nvPr/>
        </p:nvCxnSpPr>
        <p:spPr>
          <a:xfrm>
            <a:off x="3708031" y="1949415"/>
            <a:ext cx="25050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274621" y="1949415"/>
            <a:ext cx="24480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274623" y="1949415"/>
            <a:ext cx="1" cy="232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213081" y="1937043"/>
            <a:ext cx="2" cy="244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07977" y="3728219"/>
            <a:ext cx="0" cy="243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62835" y="3965924"/>
            <a:ext cx="1471761" cy="16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9131" y="3945660"/>
            <a:ext cx="0" cy="171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079" y="3982679"/>
            <a:ext cx="0" cy="1419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460637" y="3965924"/>
            <a:ext cx="0" cy="171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936388" y="3997242"/>
            <a:ext cx="0" cy="1572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708030" y="3753893"/>
            <a:ext cx="0" cy="243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2979620" y="3945660"/>
            <a:ext cx="1467623" cy="22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979620" y="3968112"/>
            <a:ext cx="0" cy="171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458132" y="3984867"/>
            <a:ext cx="0" cy="1419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960690" y="3968112"/>
            <a:ext cx="0" cy="171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436441" y="3971568"/>
            <a:ext cx="0" cy="1851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213083" y="3795714"/>
            <a:ext cx="0" cy="243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484674" y="3999427"/>
            <a:ext cx="1916053" cy="10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484674" y="4009933"/>
            <a:ext cx="0" cy="171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963186" y="4026688"/>
            <a:ext cx="0" cy="1419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465743" y="4009933"/>
            <a:ext cx="0" cy="171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1495" y="4041251"/>
            <a:ext cx="0" cy="1572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rot="16200000">
            <a:off x="2382368" y="4593529"/>
            <a:ext cx="1190158" cy="318177"/>
          </a:xfrm>
          <a:prstGeom prst="roundRect">
            <a:avLst/>
          </a:prstGeom>
          <a:solidFill>
            <a:schemeClr val="accent6">
              <a:lumMod val="60000"/>
              <a:lumOff val="40000"/>
            </a:schemeClr>
          </a:solidFill>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cap="all" dirty="0"/>
              <a:t>Infantry</a:t>
            </a:r>
          </a:p>
        </p:txBody>
      </p:sp>
      <p:sp>
        <p:nvSpPr>
          <p:cNvPr id="130" name="Rounded Rectangle 129"/>
          <p:cNvSpPr/>
          <p:nvPr/>
        </p:nvSpPr>
        <p:spPr>
          <a:xfrm rot="16200000">
            <a:off x="3125410" y="4319542"/>
            <a:ext cx="665455" cy="318177"/>
          </a:xfrm>
          <a:prstGeom prst="roundRect">
            <a:avLst/>
          </a:prstGeom>
          <a:solidFill>
            <a:schemeClr val="accent6">
              <a:lumMod val="60000"/>
              <a:lumOff val="40000"/>
            </a:schemeClr>
          </a:solidFill>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BFS</a:t>
            </a:r>
          </a:p>
        </p:txBody>
      </p:sp>
      <p:sp>
        <p:nvSpPr>
          <p:cNvPr id="131" name="Rounded Rectangle 130"/>
          <p:cNvSpPr/>
          <p:nvPr/>
        </p:nvSpPr>
        <p:spPr>
          <a:xfrm rot="16200000">
            <a:off x="2983033" y="4964476"/>
            <a:ext cx="1955319" cy="318177"/>
          </a:xfrm>
          <a:prstGeom prst="roundRect">
            <a:avLst/>
          </a:prstGeom>
          <a:solidFill>
            <a:schemeClr val="accent6">
              <a:lumMod val="60000"/>
              <a:lumOff val="40000"/>
            </a:schemeClr>
          </a:solidFill>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cap="all" dirty="0"/>
              <a:t>Military Police</a:t>
            </a:r>
          </a:p>
        </p:txBody>
      </p:sp>
      <p:sp>
        <p:nvSpPr>
          <p:cNvPr id="132" name="Rounded Rectangle 131"/>
          <p:cNvSpPr/>
          <p:nvPr/>
        </p:nvSpPr>
        <p:spPr>
          <a:xfrm rot="16200000">
            <a:off x="3787606" y="4658085"/>
            <a:ext cx="1319272" cy="318177"/>
          </a:xfrm>
          <a:prstGeom prst="roundRect">
            <a:avLst/>
          </a:prstGeom>
          <a:solidFill>
            <a:schemeClr val="accent6">
              <a:lumMod val="60000"/>
              <a:lumOff val="40000"/>
            </a:schemeClr>
          </a:solidFill>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SAAF ASCO</a:t>
            </a:r>
          </a:p>
        </p:txBody>
      </p:sp>
      <p:sp>
        <p:nvSpPr>
          <p:cNvPr id="136" name="Rounded Rectangle 135"/>
          <p:cNvSpPr/>
          <p:nvPr/>
        </p:nvSpPr>
        <p:spPr>
          <a:xfrm rot="16200000">
            <a:off x="4346569" y="5157864"/>
            <a:ext cx="2271858" cy="318177"/>
          </a:xfrm>
          <a:prstGeom prst="roundRect">
            <a:avLst/>
          </a:prstGeom>
          <a:solidFill>
            <a:schemeClr val="tx2">
              <a:lumMod val="40000"/>
              <a:lumOff val="60000"/>
            </a:schemeClr>
          </a:solidFill>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cap="all" dirty="0"/>
              <a:t>HQ support teams</a:t>
            </a:r>
          </a:p>
        </p:txBody>
      </p:sp>
      <p:sp>
        <p:nvSpPr>
          <p:cNvPr id="137" name="Rounded Rectangle 136"/>
          <p:cNvSpPr/>
          <p:nvPr/>
        </p:nvSpPr>
        <p:spPr>
          <a:xfrm rot="16200000">
            <a:off x="5643468" y="4338365"/>
            <a:ext cx="639437" cy="318177"/>
          </a:xfrm>
          <a:prstGeom prst="roundRect">
            <a:avLst/>
          </a:prstGeom>
          <a:solidFill>
            <a:schemeClr val="tx2">
              <a:lumMod val="40000"/>
              <a:lumOff val="60000"/>
            </a:schemeClr>
          </a:solidFill>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STF</a:t>
            </a:r>
          </a:p>
        </p:txBody>
      </p:sp>
      <p:sp>
        <p:nvSpPr>
          <p:cNvPr id="138" name="Rounded Rectangle 137"/>
          <p:cNvSpPr/>
          <p:nvPr/>
        </p:nvSpPr>
        <p:spPr>
          <a:xfrm rot="16200000">
            <a:off x="5981679" y="4498072"/>
            <a:ext cx="958854" cy="318177"/>
          </a:xfrm>
          <a:prstGeom prst="roundRect">
            <a:avLst/>
          </a:prstGeom>
          <a:solidFill>
            <a:schemeClr val="tx2">
              <a:lumMod val="40000"/>
              <a:lumOff val="60000"/>
            </a:schemeClr>
          </a:solidFill>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cap="all" dirty="0"/>
              <a:t>Canine</a:t>
            </a:r>
          </a:p>
        </p:txBody>
      </p:sp>
      <p:sp>
        <p:nvSpPr>
          <p:cNvPr id="139" name="Rounded Rectangle 138"/>
          <p:cNvSpPr/>
          <p:nvPr/>
        </p:nvSpPr>
        <p:spPr>
          <a:xfrm rot="16200000">
            <a:off x="6524796" y="4449354"/>
            <a:ext cx="833220" cy="318177"/>
          </a:xfrm>
          <a:prstGeom prst="roundRect">
            <a:avLst/>
          </a:prstGeom>
          <a:solidFill>
            <a:schemeClr val="tx2">
              <a:lumMod val="40000"/>
              <a:lumOff val="60000"/>
            </a:schemeClr>
          </a:solidFill>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NIU</a:t>
            </a:r>
          </a:p>
        </p:txBody>
      </p:sp>
      <p:cxnSp>
        <p:nvCxnSpPr>
          <p:cNvPr id="141" name="Straight Connector 140"/>
          <p:cNvCxnSpPr/>
          <p:nvPr/>
        </p:nvCxnSpPr>
        <p:spPr>
          <a:xfrm>
            <a:off x="7390388" y="3997242"/>
            <a:ext cx="10338" cy="2477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Rounded Rectangle 143"/>
          <p:cNvSpPr/>
          <p:nvPr/>
        </p:nvSpPr>
        <p:spPr>
          <a:xfrm rot="16200000">
            <a:off x="6717565" y="4712252"/>
            <a:ext cx="1345642" cy="318177"/>
          </a:xfrm>
          <a:prstGeom prst="roundRect">
            <a:avLst/>
          </a:prstGeom>
          <a:solidFill>
            <a:schemeClr val="tx2">
              <a:lumMod val="40000"/>
              <a:lumOff val="60000"/>
            </a:schemeClr>
          </a:solidFill>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cap="all" dirty="0"/>
              <a:t>Detectives</a:t>
            </a: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90118" y="955069"/>
            <a:ext cx="3016847" cy="4525270"/>
          </a:xfrm>
          <a:prstGeom prst="rect">
            <a:avLst/>
          </a:prstGeom>
          <a:ln>
            <a:noFill/>
          </a:ln>
          <a:effectLst>
            <a:outerShdw blurRad="292100" dist="139700" dir="2700000" algn="tl" rotWithShape="0">
              <a:srgbClr val="333333">
                <a:alpha val="65000"/>
              </a:srgbClr>
            </a:outerShdw>
          </a:effectLst>
        </p:spPr>
      </p:pic>
      <p:grpSp>
        <p:nvGrpSpPr>
          <p:cNvPr id="61" name="Group 60"/>
          <p:cNvGrpSpPr/>
          <p:nvPr/>
        </p:nvGrpSpPr>
        <p:grpSpPr>
          <a:xfrm>
            <a:off x="10762550" y="173463"/>
            <a:ext cx="973946" cy="994937"/>
            <a:chOff x="10767701" y="5373975"/>
            <a:chExt cx="1110953" cy="1249822"/>
          </a:xfrm>
        </p:grpSpPr>
        <p:pic>
          <p:nvPicPr>
            <p:cNvPr id="62"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2"/>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805782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p:cNvSpPr txBox="1">
            <a:spLocks/>
          </p:cNvSpPr>
          <p:nvPr/>
        </p:nvSpPr>
        <p:spPr>
          <a:xfrm>
            <a:off x="0" y="0"/>
            <a:ext cx="12192000" cy="1325563"/>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rPr>
              <a:t>Surveillance, Early Warning, Detection and Tracking (SEDT) Technology</a:t>
            </a:r>
          </a:p>
        </p:txBody>
      </p:sp>
      <p:grpSp>
        <p:nvGrpSpPr>
          <p:cNvPr id="61" name="Group 60"/>
          <p:cNvGrpSpPr/>
          <p:nvPr/>
        </p:nvGrpSpPr>
        <p:grpSpPr>
          <a:xfrm>
            <a:off x="10762550" y="173463"/>
            <a:ext cx="973946" cy="994937"/>
            <a:chOff x="10767701" y="5373975"/>
            <a:chExt cx="1110953" cy="1249822"/>
          </a:xfrm>
        </p:grpSpPr>
        <p:pic>
          <p:nvPicPr>
            <p:cNvPr id="62"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2"/>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64" name="Picture 63"/>
          <p:cNvPicPr>
            <a:picLocks noChangeAspect="1"/>
          </p:cNvPicPr>
          <p:nvPr/>
        </p:nvPicPr>
        <p:blipFill rotWithShape="1">
          <a:blip r:embed="rId4" cstate="print">
            <a:extLst>
              <a:ext uri="{28A0092B-C50C-407E-A947-70E740481C1C}">
                <a14:useLocalDpi xmlns:a14="http://schemas.microsoft.com/office/drawing/2010/main" val="0"/>
              </a:ext>
            </a:extLst>
          </a:blip>
          <a:srcRect l="32500" t="20882" r="22857" b="33104"/>
          <a:stretch/>
        </p:blipFill>
        <p:spPr>
          <a:xfrm>
            <a:off x="3249698" y="1731969"/>
            <a:ext cx="2448125" cy="1671253"/>
          </a:xfrm>
          <a:prstGeom prst="rect">
            <a:avLst/>
          </a:prstGeom>
        </p:spPr>
      </p:pic>
      <p:sp>
        <p:nvSpPr>
          <p:cNvPr id="66" name="Title 1"/>
          <p:cNvSpPr txBox="1">
            <a:spLocks/>
          </p:cNvSpPr>
          <p:nvPr/>
        </p:nvSpPr>
        <p:spPr>
          <a:xfrm>
            <a:off x="4586844" y="1303663"/>
            <a:ext cx="2908721" cy="419425"/>
          </a:xfrm>
          <a:prstGeom prst="rect">
            <a:avLst/>
          </a:prstGeom>
        </p:spPr>
        <p:txBody>
          <a:bodyPr vert="horz" lIns="91440" tIns="45720" rIns="91440" bIns="45720" rtlCol="0" anchor="t" anchorCtr="0">
            <a:noAutofit/>
          </a:bodyPr>
          <a:lstStyle>
            <a:defPPr>
              <a:defRPr lang="en-US"/>
            </a:defPPr>
            <a:lvl1pPr marL="342900" indent="-342900">
              <a:lnSpc>
                <a:spcPct val="100000"/>
              </a:lnSpc>
              <a:spcBef>
                <a:spcPct val="0"/>
              </a:spcBef>
              <a:buFont typeface="Arial" panose="020B0604020202020204" pitchFamily="34" charset="0"/>
              <a:buChar char="•"/>
              <a:defRPr sz="1600">
                <a:latin typeface="Arial" panose="020B0604020202020204" pitchFamily="34" charset="0"/>
                <a:ea typeface="+mj-ea"/>
                <a:cs typeface="Arial" panose="020B0604020202020204" pitchFamily="34" charset="0"/>
              </a:defRPr>
            </a:lvl1pPr>
          </a:lstStyle>
          <a:p>
            <a:pPr marL="0" indent="0" algn="ctr">
              <a:buNone/>
            </a:pPr>
            <a:r>
              <a:rPr lang="en-ZA" b="1" dirty="0" smtClean="0"/>
              <a:t>Area Surveillance</a:t>
            </a:r>
            <a:endParaRPr lang="en-ZA" b="1" dirty="0"/>
          </a:p>
          <a:p>
            <a:pPr marL="0" indent="0" algn="ctr">
              <a:buNone/>
            </a:pPr>
            <a:endParaRPr lang="en-ZA" b="1" dirty="0"/>
          </a:p>
          <a:p>
            <a:pPr algn="ctr"/>
            <a:endParaRPr lang="en-ZA" b="1" dirty="0"/>
          </a:p>
        </p:txBody>
      </p:sp>
      <p:sp>
        <p:nvSpPr>
          <p:cNvPr id="67" name="Title 1"/>
          <p:cNvSpPr txBox="1">
            <a:spLocks/>
          </p:cNvSpPr>
          <p:nvPr/>
        </p:nvSpPr>
        <p:spPr>
          <a:xfrm>
            <a:off x="2978745" y="3429000"/>
            <a:ext cx="2908721" cy="326431"/>
          </a:xfrm>
          <a:prstGeom prst="rect">
            <a:avLst/>
          </a:prstGeom>
        </p:spPr>
        <p:txBody>
          <a:bodyPr vert="horz" lIns="91440" tIns="45720" rIns="91440" bIns="45720" rtlCol="0" anchor="t" anchorCtr="0">
            <a:noAutofit/>
          </a:bodyPr>
          <a:lstStyle>
            <a:defPPr>
              <a:defRPr lang="en-US"/>
            </a:defPPr>
            <a:lvl1pPr marL="342900" indent="-342900">
              <a:lnSpc>
                <a:spcPct val="100000"/>
              </a:lnSpc>
              <a:spcBef>
                <a:spcPct val="0"/>
              </a:spcBef>
              <a:buFont typeface="Arial" panose="020B0604020202020204" pitchFamily="34" charset="0"/>
              <a:buChar char="•"/>
              <a:defRPr sz="1600">
                <a:latin typeface="Arial" panose="020B0604020202020204" pitchFamily="34" charset="0"/>
                <a:ea typeface="+mj-ea"/>
                <a:cs typeface="Arial" panose="020B0604020202020204" pitchFamily="34" charset="0"/>
              </a:defRPr>
            </a:lvl1pPr>
          </a:lstStyle>
          <a:p>
            <a:pPr marL="0" indent="0" algn="ctr">
              <a:buNone/>
            </a:pPr>
            <a:r>
              <a:rPr lang="en-ZA" sz="1400" dirty="0" smtClean="0"/>
              <a:t>Radar &amp; Electro-optic Technology</a:t>
            </a:r>
            <a:endParaRPr lang="en-ZA" sz="1400" dirty="0"/>
          </a:p>
          <a:p>
            <a:pPr marL="0" indent="0" algn="ctr">
              <a:buNone/>
            </a:pPr>
            <a:endParaRPr lang="en-ZA" sz="1400" b="1" dirty="0"/>
          </a:p>
          <a:p>
            <a:pPr algn="ctr"/>
            <a:endParaRPr lang="en-ZA" sz="1400" b="1" dirty="0"/>
          </a:p>
        </p:txBody>
      </p:sp>
      <p:sp>
        <p:nvSpPr>
          <p:cNvPr id="68" name="Title 1"/>
          <p:cNvSpPr txBox="1">
            <a:spLocks/>
          </p:cNvSpPr>
          <p:nvPr/>
        </p:nvSpPr>
        <p:spPr>
          <a:xfrm>
            <a:off x="4586844" y="5771220"/>
            <a:ext cx="2908721" cy="419425"/>
          </a:xfrm>
          <a:prstGeom prst="rect">
            <a:avLst/>
          </a:prstGeom>
          <a:solidFill>
            <a:schemeClr val="bg1"/>
          </a:solidFill>
        </p:spPr>
        <p:txBody>
          <a:bodyPr vert="horz" lIns="91440" tIns="45720" rIns="91440" bIns="45720" rtlCol="0" anchor="t" anchorCtr="0">
            <a:noAutofit/>
          </a:bodyPr>
          <a:lstStyle>
            <a:defPPr>
              <a:defRPr lang="en-US"/>
            </a:defPPr>
            <a:lvl1pPr marL="342900" indent="-342900">
              <a:lnSpc>
                <a:spcPct val="100000"/>
              </a:lnSpc>
              <a:spcBef>
                <a:spcPct val="0"/>
              </a:spcBef>
              <a:buFont typeface="Arial" panose="020B0604020202020204" pitchFamily="34" charset="0"/>
              <a:buChar char="•"/>
              <a:defRPr sz="1600">
                <a:latin typeface="Arial" panose="020B0604020202020204" pitchFamily="34" charset="0"/>
                <a:ea typeface="+mj-ea"/>
                <a:cs typeface="Arial" panose="020B0604020202020204" pitchFamily="34" charset="0"/>
              </a:defRPr>
            </a:lvl1pPr>
          </a:lstStyle>
          <a:p>
            <a:pPr marL="0" indent="0" algn="ctr">
              <a:buNone/>
            </a:pPr>
            <a:r>
              <a:rPr lang="en-ZA" b="1" dirty="0" smtClean="0"/>
              <a:t>Perimeter Surveillance</a:t>
            </a:r>
            <a:endParaRPr lang="en-ZA" b="1" dirty="0"/>
          </a:p>
          <a:p>
            <a:pPr marL="0" indent="0" algn="ctr">
              <a:buNone/>
            </a:pPr>
            <a:endParaRPr lang="en-ZA" b="1" dirty="0"/>
          </a:p>
          <a:p>
            <a:pPr algn="ctr"/>
            <a:endParaRPr lang="en-ZA" b="1" dirty="0"/>
          </a:p>
        </p:txBody>
      </p:sp>
      <p:sp>
        <p:nvSpPr>
          <p:cNvPr id="69" name="Title 1"/>
          <p:cNvSpPr txBox="1">
            <a:spLocks/>
          </p:cNvSpPr>
          <p:nvPr/>
        </p:nvSpPr>
        <p:spPr>
          <a:xfrm>
            <a:off x="2996721" y="3769092"/>
            <a:ext cx="2908721" cy="326431"/>
          </a:xfrm>
          <a:prstGeom prst="rect">
            <a:avLst/>
          </a:prstGeom>
        </p:spPr>
        <p:txBody>
          <a:bodyPr vert="horz" lIns="91440" tIns="45720" rIns="91440" bIns="45720" rtlCol="0" anchor="t" anchorCtr="0">
            <a:noAutofit/>
          </a:bodyPr>
          <a:lstStyle>
            <a:defPPr>
              <a:defRPr lang="en-US"/>
            </a:defPPr>
            <a:lvl1pPr marL="342900" indent="-342900">
              <a:lnSpc>
                <a:spcPct val="100000"/>
              </a:lnSpc>
              <a:spcBef>
                <a:spcPct val="0"/>
              </a:spcBef>
              <a:buFont typeface="Arial" panose="020B0604020202020204" pitchFamily="34" charset="0"/>
              <a:buChar char="•"/>
              <a:defRPr sz="1600">
                <a:latin typeface="Arial" panose="020B0604020202020204" pitchFamily="34" charset="0"/>
                <a:ea typeface="+mj-ea"/>
                <a:cs typeface="Arial" panose="020B0604020202020204" pitchFamily="34" charset="0"/>
              </a:defRPr>
            </a:lvl1pPr>
          </a:lstStyle>
          <a:p>
            <a:pPr marL="0" indent="0" algn="ctr">
              <a:buNone/>
            </a:pPr>
            <a:r>
              <a:rPr lang="en-ZA" sz="1400" dirty="0" smtClean="0"/>
              <a:t>Magnetic Surveillance Technology</a:t>
            </a:r>
            <a:endParaRPr lang="en-ZA" sz="1400" dirty="0"/>
          </a:p>
          <a:p>
            <a:pPr marL="0" indent="0" algn="ctr">
              <a:buNone/>
            </a:pPr>
            <a:endParaRPr lang="en-ZA" sz="1400" b="1" dirty="0"/>
          </a:p>
          <a:p>
            <a:pPr algn="ctr"/>
            <a:endParaRPr lang="en-ZA" sz="1400" b="1" dirty="0"/>
          </a:p>
        </p:txBody>
      </p:sp>
      <p:sp>
        <p:nvSpPr>
          <p:cNvPr id="70" name="Title 1"/>
          <p:cNvSpPr txBox="1">
            <a:spLocks/>
          </p:cNvSpPr>
          <p:nvPr/>
        </p:nvSpPr>
        <p:spPr>
          <a:xfrm>
            <a:off x="6195519" y="3784156"/>
            <a:ext cx="2908721" cy="326431"/>
          </a:xfrm>
          <a:prstGeom prst="rect">
            <a:avLst/>
          </a:prstGeom>
        </p:spPr>
        <p:txBody>
          <a:bodyPr vert="horz" lIns="91440" tIns="45720" rIns="91440" bIns="45720" rtlCol="0" anchor="t" anchorCtr="0">
            <a:noAutofit/>
          </a:bodyPr>
          <a:lstStyle>
            <a:defPPr>
              <a:defRPr lang="en-US"/>
            </a:defPPr>
            <a:lvl1pPr marL="342900" indent="-342900">
              <a:lnSpc>
                <a:spcPct val="100000"/>
              </a:lnSpc>
              <a:spcBef>
                <a:spcPct val="0"/>
              </a:spcBef>
              <a:buFont typeface="Arial" panose="020B0604020202020204" pitchFamily="34" charset="0"/>
              <a:buChar char="•"/>
              <a:defRPr sz="1600">
                <a:latin typeface="Arial" panose="020B0604020202020204" pitchFamily="34" charset="0"/>
                <a:ea typeface="+mj-ea"/>
                <a:cs typeface="Arial" panose="020B0604020202020204" pitchFamily="34" charset="0"/>
              </a:defRPr>
            </a:lvl1pPr>
          </a:lstStyle>
          <a:p>
            <a:pPr marL="0" indent="0" algn="ctr">
              <a:buNone/>
            </a:pPr>
            <a:r>
              <a:rPr lang="en-ZA" sz="1400" dirty="0" smtClean="0"/>
              <a:t>Seismic Surveillance Technology</a:t>
            </a:r>
            <a:endParaRPr lang="en-ZA" sz="1400" dirty="0"/>
          </a:p>
          <a:p>
            <a:pPr marL="0" indent="0" algn="ctr">
              <a:buNone/>
            </a:pPr>
            <a:endParaRPr lang="en-ZA" sz="1400" b="1" dirty="0"/>
          </a:p>
          <a:p>
            <a:pPr algn="ctr"/>
            <a:endParaRPr lang="en-ZA" sz="1400" b="1" dirty="0"/>
          </a:p>
        </p:txBody>
      </p:sp>
      <p:pic>
        <p:nvPicPr>
          <p:cNvPr id="71" name="Picture 70"/>
          <p:cNvPicPr>
            <a:picLocks noChangeAspect="1"/>
          </p:cNvPicPr>
          <p:nvPr/>
        </p:nvPicPr>
        <p:blipFill rotWithShape="1">
          <a:blip r:embed="rId5" cstate="print">
            <a:extLst>
              <a:ext uri="{28A0092B-C50C-407E-A947-70E740481C1C}">
                <a14:useLocalDpi xmlns:a14="http://schemas.microsoft.com/office/drawing/2010/main" val="0"/>
              </a:ext>
            </a:extLst>
          </a:blip>
          <a:srcRect l="10007" t="22699" r="10007" b="36349"/>
          <a:stretch/>
        </p:blipFill>
        <p:spPr>
          <a:xfrm>
            <a:off x="3209042" y="4110587"/>
            <a:ext cx="2448126" cy="1671253"/>
          </a:xfrm>
          <a:prstGeom prst="rect">
            <a:avLst/>
          </a:prstGeom>
        </p:spPr>
      </p:pic>
      <p:pic>
        <p:nvPicPr>
          <p:cNvPr id="72" name="Picture 71"/>
          <p:cNvPicPr>
            <a:picLocks noChangeAspect="1"/>
          </p:cNvPicPr>
          <p:nvPr/>
        </p:nvPicPr>
        <p:blipFill rotWithShape="1">
          <a:blip r:embed="rId6" cstate="print">
            <a:extLst>
              <a:ext uri="{28A0092B-C50C-407E-A947-70E740481C1C}">
                <a14:useLocalDpi xmlns:a14="http://schemas.microsoft.com/office/drawing/2010/main" val="0"/>
              </a:ext>
            </a:extLst>
          </a:blip>
          <a:srcRect l="2978" r="-1"/>
          <a:stretch/>
        </p:blipFill>
        <p:spPr>
          <a:xfrm>
            <a:off x="6433592" y="4110586"/>
            <a:ext cx="2432573" cy="1660633"/>
          </a:xfrm>
          <a:prstGeom prst="rect">
            <a:avLst/>
          </a:prstGeom>
        </p:spPr>
      </p:pic>
      <p:sp>
        <p:nvSpPr>
          <p:cNvPr id="74" name="TextBox 73"/>
          <p:cNvSpPr txBox="1"/>
          <p:nvPr/>
        </p:nvSpPr>
        <p:spPr>
          <a:xfrm>
            <a:off x="4433105" y="6282522"/>
            <a:ext cx="4266745" cy="369332"/>
          </a:xfrm>
          <a:prstGeom prst="rect">
            <a:avLst/>
          </a:prstGeom>
          <a:noFill/>
        </p:spPr>
        <p:txBody>
          <a:bodyPr wrap="none" rtlCol="0">
            <a:spAutoFit/>
          </a:bodyPr>
          <a:lstStyle/>
          <a:p>
            <a:r>
              <a:rPr lang="en-US" b="1" dirty="0" smtClean="0"/>
              <a:t>… enabling Superior Situational Awareness</a:t>
            </a:r>
            <a:endParaRPr lang="en-US" b="1" dirty="0"/>
          </a:p>
        </p:txBody>
      </p:sp>
      <p:sp>
        <p:nvSpPr>
          <p:cNvPr id="75" name="Title 1"/>
          <p:cNvSpPr txBox="1">
            <a:spLocks/>
          </p:cNvSpPr>
          <p:nvPr/>
        </p:nvSpPr>
        <p:spPr>
          <a:xfrm>
            <a:off x="6188461" y="3428999"/>
            <a:ext cx="2908721" cy="326431"/>
          </a:xfrm>
          <a:prstGeom prst="rect">
            <a:avLst/>
          </a:prstGeom>
        </p:spPr>
        <p:txBody>
          <a:bodyPr vert="horz" lIns="91440" tIns="45720" rIns="91440" bIns="45720" rtlCol="0" anchor="t" anchorCtr="0">
            <a:noAutofit/>
          </a:bodyPr>
          <a:lstStyle>
            <a:defPPr>
              <a:defRPr lang="en-US"/>
            </a:defPPr>
            <a:lvl1pPr marL="342900" indent="-342900">
              <a:lnSpc>
                <a:spcPct val="100000"/>
              </a:lnSpc>
              <a:spcBef>
                <a:spcPct val="0"/>
              </a:spcBef>
              <a:buFont typeface="Arial" panose="020B0604020202020204" pitchFamily="34" charset="0"/>
              <a:buChar char="•"/>
              <a:defRPr sz="1600">
                <a:latin typeface="Arial" panose="020B0604020202020204" pitchFamily="34" charset="0"/>
                <a:ea typeface="+mj-ea"/>
                <a:cs typeface="Arial" panose="020B0604020202020204" pitchFamily="34" charset="0"/>
              </a:defRPr>
            </a:lvl1pPr>
          </a:lstStyle>
          <a:p>
            <a:pPr marL="0" indent="0" algn="ctr">
              <a:buNone/>
            </a:pPr>
            <a:r>
              <a:rPr lang="en-ZA" sz="1400" dirty="0" smtClean="0"/>
              <a:t>Acoustic Surveillance Technology</a:t>
            </a:r>
            <a:endParaRPr lang="en-ZA" sz="1400" dirty="0"/>
          </a:p>
        </p:txBody>
      </p:sp>
      <p:pic>
        <p:nvPicPr>
          <p:cNvPr id="77" name="Picture 2" descr="D:\EAM\Presentations\Gunshot detection\Array_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787" t="1618" r="13524" b="16646"/>
          <a:stretch/>
        </p:blipFill>
        <p:spPr bwMode="auto">
          <a:xfrm>
            <a:off x="6418040" y="1757747"/>
            <a:ext cx="2448125" cy="1671253"/>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3494638" y="1826245"/>
            <a:ext cx="1061953" cy="10127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Explosion 2 2"/>
          <p:cNvSpPr/>
          <p:nvPr/>
        </p:nvSpPr>
        <p:spPr>
          <a:xfrm>
            <a:off x="3738686" y="4191712"/>
            <a:ext cx="1836007" cy="149951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80067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p:cNvSpPr txBox="1">
            <a:spLocks/>
          </p:cNvSpPr>
          <p:nvPr/>
        </p:nvSpPr>
        <p:spPr>
          <a:xfrm>
            <a:off x="0" y="0"/>
            <a:ext cx="12192000" cy="1325563"/>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rPr>
              <a:t>System Integration Technology</a:t>
            </a:r>
          </a:p>
        </p:txBody>
      </p:sp>
      <p:sp>
        <p:nvSpPr>
          <p:cNvPr id="65" name="Title 1"/>
          <p:cNvSpPr txBox="1">
            <a:spLocks/>
          </p:cNvSpPr>
          <p:nvPr/>
        </p:nvSpPr>
        <p:spPr>
          <a:xfrm>
            <a:off x="330116" y="220182"/>
            <a:ext cx="8486249" cy="1143000"/>
          </a:xfrm>
          <a:prstGeom prst="rect">
            <a:avLst/>
          </a:prstGeom>
        </p:spPr>
        <p:txBody>
          <a:bodyPr/>
          <a:lstStyle/>
          <a:p>
            <a:pPr>
              <a:spcBef>
                <a:spcPct val="0"/>
              </a:spcBef>
              <a:defRPr/>
            </a:pPr>
            <a:endParaRPr lang="en-ZA" sz="4000" b="1" dirty="0">
              <a:solidFill>
                <a:schemeClr val="bg1"/>
              </a:solidFill>
            </a:endParaRPr>
          </a:p>
        </p:txBody>
      </p:sp>
      <p:grpSp>
        <p:nvGrpSpPr>
          <p:cNvPr id="61" name="Group 60"/>
          <p:cNvGrpSpPr/>
          <p:nvPr/>
        </p:nvGrpSpPr>
        <p:grpSpPr>
          <a:xfrm>
            <a:off x="10762550" y="173463"/>
            <a:ext cx="973946" cy="994937"/>
            <a:chOff x="10767701" y="5373975"/>
            <a:chExt cx="1110953" cy="1249822"/>
          </a:xfrm>
        </p:grpSpPr>
        <p:pic>
          <p:nvPicPr>
            <p:cNvPr id="62"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2"/>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68" name="TextBox 67"/>
          <p:cNvSpPr txBox="1"/>
          <p:nvPr/>
        </p:nvSpPr>
        <p:spPr>
          <a:xfrm>
            <a:off x="3950395" y="6230966"/>
            <a:ext cx="4266745" cy="369332"/>
          </a:xfrm>
          <a:prstGeom prst="rect">
            <a:avLst/>
          </a:prstGeom>
          <a:noFill/>
        </p:spPr>
        <p:txBody>
          <a:bodyPr wrap="none" rtlCol="0">
            <a:spAutoFit/>
          </a:bodyPr>
          <a:lstStyle/>
          <a:p>
            <a:r>
              <a:rPr lang="en-US" b="1" dirty="0" smtClean="0"/>
              <a:t>… enabling Superior Situational Awareness</a:t>
            </a:r>
            <a:endParaRPr lang="en-US" b="1" dirty="0"/>
          </a:p>
        </p:txBody>
      </p:sp>
      <p:pic>
        <p:nvPicPr>
          <p:cNvPr id="8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611" y="3794054"/>
            <a:ext cx="2429185" cy="168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Title 1"/>
          <p:cNvSpPr txBox="1">
            <a:spLocks/>
          </p:cNvSpPr>
          <p:nvPr/>
        </p:nvSpPr>
        <p:spPr>
          <a:xfrm>
            <a:off x="2757543" y="3112467"/>
            <a:ext cx="2908721" cy="326431"/>
          </a:xfrm>
          <a:prstGeom prst="rect">
            <a:avLst/>
          </a:prstGeom>
        </p:spPr>
        <p:txBody>
          <a:bodyPr vert="horz" lIns="91440" tIns="45720" rIns="91440" bIns="45720" rtlCol="0" anchor="t" anchorCtr="0">
            <a:noAutofit/>
          </a:bodyPr>
          <a:lstStyle>
            <a:defPPr>
              <a:defRPr lang="en-US"/>
            </a:defPPr>
            <a:lvl1pPr marL="342900" indent="-342900">
              <a:lnSpc>
                <a:spcPct val="100000"/>
              </a:lnSpc>
              <a:spcBef>
                <a:spcPct val="0"/>
              </a:spcBef>
              <a:buFont typeface="Arial" panose="020B0604020202020204" pitchFamily="34" charset="0"/>
              <a:buChar char="•"/>
              <a:defRPr sz="1600">
                <a:latin typeface="Arial" panose="020B0604020202020204" pitchFamily="34" charset="0"/>
                <a:ea typeface="+mj-ea"/>
                <a:cs typeface="Arial" panose="020B0604020202020204" pitchFamily="34" charset="0"/>
              </a:defRPr>
            </a:lvl1pPr>
          </a:lstStyle>
          <a:p>
            <a:pPr marL="0" indent="0" algn="ctr">
              <a:buNone/>
            </a:pPr>
            <a:r>
              <a:rPr lang="en-ZA" sz="1400" dirty="0" smtClean="0"/>
              <a:t>Collaboration Platform</a:t>
            </a:r>
            <a:endParaRPr lang="en-ZA" sz="1400" dirty="0"/>
          </a:p>
          <a:p>
            <a:pPr marL="0" indent="0" algn="ctr">
              <a:buNone/>
            </a:pPr>
            <a:endParaRPr lang="en-ZA" sz="1400" b="1" dirty="0"/>
          </a:p>
          <a:p>
            <a:pPr algn="ctr"/>
            <a:endParaRPr lang="en-ZA" sz="1400" b="1" dirty="0"/>
          </a:p>
        </p:txBody>
      </p:sp>
      <p:sp>
        <p:nvSpPr>
          <p:cNvPr id="84" name="Title 1"/>
          <p:cNvSpPr txBox="1">
            <a:spLocks/>
          </p:cNvSpPr>
          <p:nvPr/>
        </p:nvSpPr>
        <p:spPr>
          <a:xfrm>
            <a:off x="2775519" y="3452559"/>
            <a:ext cx="2908721" cy="326431"/>
          </a:xfrm>
          <a:prstGeom prst="rect">
            <a:avLst/>
          </a:prstGeom>
        </p:spPr>
        <p:txBody>
          <a:bodyPr vert="horz" lIns="91440" tIns="45720" rIns="91440" bIns="45720" rtlCol="0" anchor="t" anchorCtr="0">
            <a:noAutofit/>
          </a:bodyPr>
          <a:lstStyle>
            <a:defPPr>
              <a:defRPr lang="en-US"/>
            </a:defPPr>
            <a:lvl1pPr marL="342900" indent="-342900">
              <a:lnSpc>
                <a:spcPct val="100000"/>
              </a:lnSpc>
              <a:spcBef>
                <a:spcPct val="0"/>
              </a:spcBef>
              <a:buFont typeface="Arial" panose="020B0604020202020204" pitchFamily="34" charset="0"/>
              <a:buChar char="•"/>
              <a:defRPr sz="1600">
                <a:latin typeface="Arial" panose="020B0604020202020204" pitchFamily="34" charset="0"/>
                <a:ea typeface="+mj-ea"/>
                <a:cs typeface="Arial" panose="020B0604020202020204" pitchFamily="34" charset="0"/>
              </a:defRPr>
            </a:lvl1pPr>
          </a:lstStyle>
          <a:p>
            <a:pPr marL="0" indent="0" algn="ctr">
              <a:buNone/>
            </a:pPr>
            <a:r>
              <a:rPr lang="en-ZA" sz="1400" dirty="0" smtClean="0"/>
              <a:t>Voice Communication</a:t>
            </a:r>
            <a:endParaRPr lang="en-ZA" sz="1400" dirty="0"/>
          </a:p>
          <a:p>
            <a:pPr marL="0" indent="0" algn="ctr">
              <a:buNone/>
            </a:pPr>
            <a:endParaRPr lang="en-ZA" sz="1400" b="1" dirty="0"/>
          </a:p>
          <a:p>
            <a:pPr algn="ctr"/>
            <a:endParaRPr lang="en-ZA" sz="1400" b="1" dirty="0"/>
          </a:p>
        </p:txBody>
      </p:sp>
      <p:sp>
        <p:nvSpPr>
          <p:cNvPr id="85" name="Title 1"/>
          <p:cNvSpPr txBox="1">
            <a:spLocks/>
          </p:cNvSpPr>
          <p:nvPr/>
        </p:nvSpPr>
        <p:spPr>
          <a:xfrm>
            <a:off x="6479820" y="3482687"/>
            <a:ext cx="2908721" cy="326431"/>
          </a:xfrm>
          <a:prstGeom prst="rect">
            <a:avLst/>
          </a:prstGeom>
        </p:spPr>
        <p:txBody>
          <a:bodyPr vert="horz" lIns="91440" tIns="45720" rIns="91440" bIns="45720" rtlCol="0" anchor="t" anchorCtr="0">
            <a:noAutofit/>
          </a:bodyPr>
          <a:lstStyle>
            <a:defPPr>
              <a:defRPr lang="en-US"/>
            </a:defPPr>
            <a:lvl1pPr marL="342900" indent="-342900">
              <a:lnSpc>
                <a:spcPct val="100000"/>
              </a:lnSpc>
              <a:spcBef>
                <a:spcPct val="0"/>
              </a:spcBef>
              <a:buFont typeface="Arial" panose="020B0604020202020204" pitchFamily="34" charset="0"/>
              <a:buChar char="•"/>
              <a:defRPr sz="1600">
                <a:latin typeface="Arial" panose="020B0604020202020204" pitchFamily="34" charset="0"/>
                <a:ea typeface="+mj-ea"/>
                <a:cs typeface="Arial" panose="020B0604020202020204" pitchFamily="34" charset="0"/>
              </a:defRPr>
            </a:lvl1pPr>
          </a:lstStyle>
          <a:p>
            <a:pPr marL="0" indent="0" algn="ctr">
              <a:buNone/>
            </a:pPr>
            <a:r>
              <a:rPr lang="en-ZA" sz="1400" dirty="0" smtClean="0"/>
              <a:t>Communication Integration</a:t>
            </a:r>
            <a:endParaRPr lang="en-ZA" sz="1400" dirty="0"/>
          </a:p>
          <a:p>
            <a:pPr marL="0" indent="0" algn="ctr">
              <a:buNone/>
            </a:pPr>
            <a:endParaRPr lang="en-ZA" sz="1400" b="1" dirty="0"/>
          </a:p>
          <a:p>
            <a:pPr algn="ctr"/>
            <a:endParaRPr lang="en-ZA" sz="1400" b="1" dirty="0"/>
          </a:p>
        </p:txBody>
      </p:sp>
      <p:sp>
        <p:nvSpPr>
          <p:cNvPr id="86" name="Title 1"/>
          <p:cNvSpPr txBox="1">
            <a:spLocks/>
          </p:cNvSpPr>
          <p:nvPr/>
        </p:nvSpPr>
        <p:spPr>
          <a:xfrm>
            <a:off x="6472762" y="3127530"/>
            <a:ext cx="2908721" cy="326431"/>
          </a:xfrm>
          <a:prstGeom prst="rect">
            <a:avLst/>
          </a:prstGeom>
        </p:spPr>
        <p:txBody>
          <a:bodyPr vert="horz" lIns="91440" tIns="45720" rIns="91440" bIns="45720" rtlCol="0" anchor="t" anchorCtr="0">
            <a:noAutofit/>
          </a:bodyPr>
          <a:lstStyle>
            <a:defPPr>
              <a:defRPr lang="en-US"/>
            </a:defPPr>
            <a:lvl1pPr marL="342900" indent="-342900">
              <a:lnSpc>
                <a:spcPct val="100000"/>
              </a:lnSpc>
              <a:spcBef>
                <a:spcPct val="0"/>
              </a:spcBef>
              <a:buFont typeface="Arial" panose="020B0604020202020204" pitchFamily="34" charset="0"/>
              <a:buChar char="•"/>
              <a:defRPr sz="1600">
                <a:latin typeface="Arial" panose="020B0604020202020204" pitchFamily="34" charset="0"/>
                <a:ea typeface="+mj-ea"/>
                <a:cs typeface="Arial" panose="020B0604020202020204" pitchFamily="34" charset="0"/>
              </a:defRPr>
            </a:lvl1pPr>
          </a:lstStyle>
          <a:p>
            <a:pPr marL="0" indent="0" algn="ctr">
              <a:buNone/>
            </a:pPr>
            <a:r>
              <a:rPr lang="en-ZA" sz="1400" dirty="0" smtClean="0"/>
              <a:t>High Speed Data Network</a:t>
            </a:r>
            <a:endParaRPr lang="en-ZA" sz="1400" dirty="0"/>
          </a:p>
        </p:txBody>
      </p:sp>
      <p:pic>
        <p:nvPicPr>
          <p:cNvPr id="87" name="Picture 86"/>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t="8193" b="7700"/>
          <a:stretch/>
        </p:blipFill>
        <p:spPr>
          <a:xfrm>
            <a:off x="2993547" y="1436771"/>
            <a:ext cx="2429185" cy="1675696"/>
          </a:xfrm>
          <a:prstGeom prst="rect">
            <a:avLst/>
          </a:prstGeom>
        </p:spPr>
      </p:pic>
      <p:grpSp>
        <p:nvGrpSpPr>
          <p:cNvPr id="88" name="Group 87"/>
          <p:cNvGrpSpPr/>
          <p:nvPr/>
        </p:nvGrpSpPr>
        <p:grpSpPr>
          <a:xfrm>
            <a:off x="6717893" y="1441605"/>
            <a:ext cx="2428151" cy="1657351"/>
            <a:chOff x="1791734" y="1466849"/>
            <a:chExt cx="2428151" cy="1657351"/>
          </a:xfrm>
        </p:grpSpPr>
        <p:pic>
          <p:nvPicPr>
            <p:cNvPr id="89" name="Picture 88" descr="D:\EAM\SANParks\EAMA-PO\New stuff not on I\HGBF IPZ PMP Final Phase\IPZ_Photos\Coms Backbone\Wildtuin Avontuur 2016 196.JPG"/>
            <p:cNvPicPr/>
            <p:nvPr/>
          </p:nvPicPr>
          <p:blipFill rotWithShape="1">
            <a:blip r:embed="rId7" cstate="print">
              <a:extLst>
                <a:ext uri="{28A0092B-C50C-407E-A947-70E740481C1C}">
                  <a14:useLocalDpi xmlns:a14="http://schemas.microsoft.com/office/drawing/2010/main" val="0"/>
                </a:ext>
              </a:extLst>
            </a:blip>
            <a:srcRect l="15970"/>
            <a:stretch/>
          </p:blipFill>
          <p:spPr bwMode="auto">
            <a:xfrm>
              <a:off x="1791734" y="1466849"/>
              <a:ext cx="1007808" cy="1657350"/>
            </a:xfrm>
            <a:prstGeom prst="rect">
              <a:avLst/>
            </a:prstGeom>
            <a:noFill/>
            <a:ln>
              <a:noFill/>
            </a:ln>
          </p:spPr>
        </p:pic>
        <p:pic>
          <p:nvPicPr>
            <p:cNvPr id="90" name="Picture 89"/>
            <p:cNvPicPr>
              <a:picLocks noChangeAspect="1"/>
            </p:cNvPicPr>
            <p:nvPr/>
          </p:nvPicPr>
          <p:blipFill rotWithShape="1">
            <a:blip r:embed="rId8" cstate="print">
              <a:extLst>
                <a:ext uri="{28A0092B-C50C-407E-A947-70E740481C1C}">
                  <a14:useLocalDpi xmlns:a14="http://schemas.microsoft.com/office/drawing/2010/main" val="0"/>
                </a:ext>
              </a:extLst>
            </a:blip>
            <a:srcRect t="22123" b="40567"/>
            <a:stretch/>
          </p:blipFill>
          <p:spPr>
            <a:xfrm>
              <a:off x="2799542" y="1466849"/>
              <a:ext cx="1420343" cy="800101"/>
            </a:xfrm>
            <a:prstGeom prst="rect">
              <a:avLst/>
            </a:prstGeom>
          </p:spPr>
        </p:pic>
        <p:pic>
          <p:nvPicPr>
            <p:cNvPr id="91" name="Picture 90" descr="D:\EAM\SANParks\EAMA-PO\New stuff not on I\HGBF IPZ PMP Final Phase\IPZ_Photos\Coms Backbone\Wildtuin Avontuur 2016 194.JPG"/>
            <p:cNvPicPr/>
            <p:nvPr/>
          </p:nvPicPr>
          <p:blipFill rotWithShape="1">
            <a:blip r:embed="rId9" cstate="print">
              <a:extLst>
                <a:ext uri="{28A0092B-C50C-407E-A947-70E740481C1C}">
                  <a14:useLocalDpi xmlns:a14="http://schemas.microsoft.com/office/drawing/2010/main" val="0"/>
                </a:ext>
              </a:extLst>
            </a:blip>
            <a:srcRect t="2412" b="54829"/>
            <a:stretch/>
          </p:blipFill>
          <p:spPr bwMode="auto">
            <a:xfrm>
              <a:off x="2799541" y="2266950"/>
              <a:ext cx="1420343" cy="857250"/>
            </a:xfrm>
            <a:prstGeom prst="rect">
              <a:avLst/>
            </a:prstGeom>
            <a:noFill/>
            <a:ln>
              <a:noFill/>
            </a:ln>
            <a:extLst>
              <a:ext uri="{53640926-AAD7-44D8-BBD7-CCE9431645EC}">
                <a14:shadowObscured xmlns:a14="http://schemas.microsoft.com/office/drawing/2010/main"/>
              </a:ext>
            </a:extLst>
          </p:spPr>
        </p:pic>
      </p:grpSp>
      <p:pic>
        <p:nvPicPr>
          <p:cNvPr id="92" name="Picture 3" descr="C:\Users\331470\Pictures\P1090018.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801" b="4798"/>
          <a:stretch/>
        </p:blipFill>
        <p:spPr bwMode="auto">
          <a:xfrm>
            <a:off x="3020879" y="3778990"/>
            <a:ext cx="2417999" cy="1675695"/>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22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1325563"/>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chemeClr val="bg1"/>
                </a:solidFill>
              </a:rPr>
              <a:t> </a:t>
            </a:r>
            <a:endParaRPr lang="en-ZA" b="1" dirty="0">
              <a:solidFill>
                <a:schemeClr val="bg1"/>
              </a:solidFill>
            </a:endParaRPr>
          </a:p>
        </p:txBody>
      </p:sp>
      <p:sp>
        <p:nvSpPr>
          <p:cNvPr id="2" name="Title 1"/>
          <p:cNvSpPr>
            <a:spLocks noGrp="1"/>
          </p:cNvSpPr>
          <p:nvPr>
            <p:ph type="title"/>
          </p:nvPr>
        </p:nvSpPr>
        <p:spPr>
          <a:xfrm>
            <a:off x="264944" y="-9712"/>
            <a:ext cx="11662111" cy="1325563"/>
          </a:xfrm>
        </p:spPr>
        <p:txBody>
          <a:bodyPr>
            <a:normAutofit fontScale="90000"/>
          </a:bodyPr>
          <a:lstStyle/>
          <a:p>
            <a:r>
              <a:rPr lang="en-ZA" b="1" dirty="0" smtClean="0">
                <a:solidFill>
                  <a:schemeClr val="bg1"/>
                </a:solidFill>
              </a:rPr>
              <a:t>Wildlife crime combatting coordinating Centre</a:t>
            </a:r>
            <a:endParaRPr lang="en-ZA" b="1" dirty="0">
              <a:solidFill>
                <a:schemeClr val="bg1"/>
              </a:solidFill>
            </a:endParaRPr>
          </a:p>
        </p:txBody>
      </p:sp>
      <p:sp>
        <p:nvSpPr>
          <p:cNvPr id="3" name="Content Placeholder 2"/>
          <p:cNvSpPr>
            <a:spLocks noGrp="1"/>
          </p:cNvSpPr>
          <p:nvPr>
            <p:ph idx="1"/>
          </p:nvPr>
        </p:nvSpPr>
        <p:spPr>
          <a:xfrm>
            <a:off x="0" y="1493110"/>
            <a:ext cx="8959551" cy="4798695"/>
          </a:xfrm>
        </p:spPr>
        <p:txBody>
          <a:bodyPr>
            <a:normAutofit lnSpcReduction="10000"/>
          </a:bodyPr>
          <a:lstStyle/>
          <a:p>
            <a:pPr lvl="1">
              <a:lnSpc>
                <a:spcPct val="150000"/>
              </a:lnSpc>
            </a:pPr>
            <a:r>
              <a:rPr lang="en-ZA" sz="2800" b="1" dirty="0" smtClean="0"/>
              <a:t>Wildlife crime approach</a:t>
            </a:r>
          </a:p>
          <a:p>
            <a:pPr lvl="1">
              <a:lnSpc>
                <a:spcPct val="150000"/>
              </a:lnSpc>
            </a:pPr>
            <a:r>
              <a:rPr lang="en-ZA" sz="2800" b="1" dirty="0" smtClean="0"/>
              <a:t>Extended investigative capacity</a:t>
            </a:r>
          </a:p>
          <a:p>
            <a:pPr lvl="1">
              <a:lnSpc>
                <a:spcPct val="150000"/>
              </a:lnSpc>
            </a:pPr>
            <a:r>
              <a:rPr lang="en-ZA" sz="2800" b="1" dirty="0" smtClean="0"/>
              <a:t>Alliances (internal and external)</a:t>
            </a:r>
          </a:p>
          <a:p>
            <a:pPr lvl="1">
              <a:lnSpc>
                <a:spcPct val="150000"/>
              </a:lnSpc>
            </a:pPr>
            <a:r>
              <a:rPr lang="en-ZA" sz="2800" b="1" dirty="0" smtClean="0"/>
              <a:t>Mozambique as key partner</a:t>
            </a:r>
          </a:p>
          <a:p>
            <a:pPr lvl="1">
              <a:lnSpc>
                <a:spcPct val="150000"/>
              </a:lnSpc>
            </a:pPr>
            <a:r>
              <a:rPr lang="en-ZA" sz="2800" b="1" dirty="0" smtClean="0"/>
              <a:t>Technology and </a:t>
            </a:r>
            <a:r>
              <a:rPr lang="en-ZA" sz="2800" b="1" i="1" dirty="0" smtClean="0"/>
              <a:t>research (“think tank”)</a:t>
            </a:r>
          </a:p>
          <a:p>
            <a:pPr lvl="1">
              <a:lnSpc>
                <a:spcPct val="150000"/>
              </a:lnSpc>
            </a:pPr>
            <a:r>
              <a:rPr lang="en-ZA" sz="2800" b="1" dirty="0" smtClean="0"/>
              <a:t>Strategic communication (</a:t>
            </a:r>
            <a:r>
              <a:rPr lang="en-ZA" sz="2800" b="1" i="1" dirty="0" smtClean="0"/>
              <a:t>social media</a:t>
            </a:r>
            <a:r>
              <a:rPr lang="en-ZA" sz="2800" b="1" dirty="0" smtClean="0"/>
              <a:t>)</a:t>
            </a:r>
          </a:p>
          <a:p>
            <a:pPr lvl="1">
              <a:lnSpc>
                <a:spcPct val="150000"/>
              </a:lnSpc>
            </a:pPr>
            <a:r>
              <a:rPr lang="en-ZA" sz="2800" b="1" dirty="0" smtClean="0"/>
              <a:t>Resource mobilization</a:t>
            </a:r>
            <a:endParaRPr lang="en-ZA" sz="2800" b="1" dirty="0"/>
          </a:p>
        </p:txBody>
      </p:sp>
      <p:pic>
        <p:nvPicPr>
          <p:cNvPr id="11" name="Picture 2" descr="http://slant.investorplace.com/files/2013/09/Facebook-logo-1817834_png.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55070" y="1560683"/>
            <a:ext cx="953829" cy="890240"/>
          </a:xfrm>
          <a:prstGeom prst="rect">
            <a:avLst/>
          </a:prstGeom>
          <a:noFill/>
        </p:spPr>
      </p:pic>
      <p:pic>
        <p:nvPicPr>
          <p:cNvPr id="12" name="Picture 4" descr="http://www.budgetbuddies.org/BB/sites/default/files/twitter-ic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54944" y="2571477"/>
            <a:ext cx="853954" cy="862603"/>
          </a:xfrm>
          <a:prstGeom prst="rect">
            <a:avLst/>
          </a:prstGeom>
          <a:noFill/>
        </p:spPr>
      </p:pic>
      <p:pic>
        <p:nvPicPr>
          <p:cNvPr id="13" name="Picture 18" descr="http://www.revolution-daily.com/wp-content/uploads/2011/12/str_600_amende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22443" y="1560683"/>
            <a:ext cx="2346960" cy="1760220"/>
          </a:xfrm>
          <a:prstGeom prst="rect">
            <a:avLst/>
          </a:prstGeom>
          <a:noFill/>
        </p:spPr>
      </p:pic>
      <p:pic>
        <p:nvPicPr>
          <p:cNvPr id="14" name="Picture 14" descr="https://www.seoclerks.com/pics/173651-1h0w3w1388937793.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82600" y="2720184"/>
            <a:ext cx="1662332" cy="1658876"/>
          </a:xfrm>
          <a:prstGeom prst="rect">
            <a:avLst/>
          </a:prstGeom>
          <a:noFill/>
        </p:spPr>
      </p:pic>
      <p:pic>
        <p:nvPicPr>
          <p:cNvPr id="15" name="Picture 6" descr="http://smartholidays.co.za/wp-content/uploads/2011/11/Logo-1.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368113" y="3158717"/>
            <a:ext cx="1669528" cy="1655529"/>
          </a:xfrm>
          <a:prstGeom prst="rect">
            <a:avLst/>
          </a:prstGeom>
          <a:noFill/>
        </p:spPr>
      </p:pic>
      <p:pic>
        <p:nvPicPr>
          <p:cNvPr id="16" name="Picture 10" descr="https://fbcdn-profile-a.akamaihd.net/hprofile-ak-ash1/373090_241117659265880_1242182633_n.jpg"/>
          <p:cNvPicPr>
            <a:picLocks noChangeAspect="1" noChangeArrowheads="1"/>
          </p:cNvPicPr>
          <p:nvPr/>
        </p:nvPicPr>
        <p:blipFill>
          <a:blip r:embed="rId7" cstate="email">
            <a:clrChange>
              <a:clrFrom>
                <a:srgbClr val="FFFFFB"/>
              </a:clrFrom>
              <a:clrTo>
                <a:srgbClr val="FFFFFB">
                  <a:alpha val="0"/>
                </a:srgbClr>
              </a:clrTo>
            </a:clrChange>
            <a:extLst>
              <a:ext uri="{28A0092B-C50C-407E-A947-70E740481C1C}">
                <a14:useLocalDpi xmlns:a14="http://schemas.microsoft.com/office/drawing/2010/main"/>
              </a:ext>
            </a:extLst>
          </a:blip>
          <a:srcRect/>
          <a:stretch>
            <a:fillRect/>
          </a:stretch>
        </p:blipFill>
        <p:spPr bwMode="auto">
          <a:xfrm>
            <a:off x="6972110" y="1403447"/>
            <a:ext cx="1362809" cy="1476376"/>
          </a:xfrm>
          <a:prstGeom prst="rect">
            <a:avLst/>
          </a:prstGeom>
          <a:noFill/>
        </p:spPr>
      </p:pic>
      <p:pic>
        <p:nvPicPr>
          <p:cNvPr id="17" name="Picture 8" descr="http://4.bp.blogspot.com/-iX3Mk8pYHL8/T6Fjru-bnsI/AAAAAAAAAm0/VtXph-PaQK4/s1600/574919_370972436271554_100000764036413_952168_786841766_n.jpg"/>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43082" y="3528642"/>
            <a:ext cx="1894917" cy="2679117"/>
          </a:xfrm>
          <a:prstGeom prst="rect">
            <a:avLst/>
          </a:prstGeom>
          <a:noFill/>
        </p:spPr>
      </p:pic>
      <p:pic>
        <p:nvPicPr>
          <p:cNvPr id="18" name="Picture 16" descr="http://www.rhino-revolution.com/images/join-the-revolution.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81204" y="5222282"/>
            <a:ext cx="2075866" cy="1425331"/>
          </a:xfrm>
          <a:prstGeom prst="rect">
            <a:avLst/>
          </a:prstGeom>
          <a:noFill/>
        </p:spPr>
      </p:pic>
      <p:grpSp>
        <p:nvGrpSpPr>
          <p:cNvPr id="20" name="Group 19"/>
          <p:cNvGrpSpPr/>
          <p:nvPr/>
        </p:nvGrpSpPr>
        <p:grpSpPr>
          <a:xfrm>
            <a:off x="10762550" y="173463"/>
            <a:ext cx="973946" cy="994937"/>
            <a:chOff x="10767701" y="5373975"/>
            <a:chExt cx="1110953" cy="1249822"/>
          </a:xfrm>
        </p:grpSpPr>
        <p:pic>
          <p:nvPicPr>
            <p:cNvPr id="21" name="Picture 5"/>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cxnSp>
        <p:nvCxnSpPr>
          <p:cNvPr id="5" name="Straight Arrow Connector 4"/>
          <p:cNvCxnSpPr/>
          <p:nvPr/>
        </p:nvCxnSpPr>
        <p:spPr>
          <a:xfrm>
            <a:off x="5547360" y="5010440"/>
            <a:ext cx="92456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18997" y="4136975"/>
            <a:ext cx="3416756" cy="2232236"/>
          </a:xfrm>
          <a:prstGeom prst="rect">
            <a:avLst/>
          </a:prstGeom>
        </p:spPr>
      </p:pic>
    </p:spTree>
    <p:extLst>
      <p:ext uri="{BB962C8B-B14F-4D97-AF65-F5344CB8AC3E}">
        <p14:creationId xmlns:p14="http://schemas.microsoft.com/office/powerpoint/2010/main" val="2723297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ZA" sz="4000" b="1" dirty="0" smtClean="0">
                <a:latin typeface="Aharoni" panose="02010803020104030203" pitchFamily="2" charset="-79"/>
                <a:cs typeface="Aharoni" panose="02010803020104030203" pitchFamily="2" charset="-79"/>
              </a:rPr>
              <a:t>Chief Ranger </a:t>
            </a:r>
            <a:r>
              <a:rPr lang="en-ZA" sz="4000" b="1" dirty="0" err="1" smtClean="0">
                <a:latin typeface="Aharoni" panose="02010803020104030203" pitchFamily="2" charset="-79"/>
                <a:cs typeface="Aharoni" panose="02010803020104030203" pitchFamily="2" charset="-79"/>
              </a:rPr>
              <a:t>Nicolus</a:t>
            </a:r>
            <a:r>
              <a:rPr lang="en-ZA" sz="4000" b="1" dirty="0" smtClean="0">
                <a:latin typeface="Aharoni" panose="02010803020104030203" pitchFamily="2" charset="-79"/>
                <a:cs typeface="Aharoni" panose="02010803020104030203" pitchFamily="2" charset="-79"/>
              </a:rPr>
              <a:t> Funda</a:t>
            </a:r>
            <a:endParaRPr lang="en-ZA" sz="40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64494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0" y="1"/>
            <a:ext cx="12192000" cy="974724"/>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chemeClr val="bg1"/>
                </a:solidFill>
              </a:rPr>
              <a:t> </a:t>
            </a:r>
            <a:endParaRPr lang="en-ZA" b="1" dirty="0">
              <a:solidFill>
                <a:schemeClr val="bg1"/>
              </a:solidFill>
            </a:endParaRPr>
          </a:p>
        </p:txBody>
      </p:sp>
      <p:sp>
        <p:nvSpPr>
          <p:cNvPr id="26" name="Slide Number Placeholder 2"/>
          <p:cNvSpPr txBox="1">
            <a:spLocks noGrp="1"/>
          </p:cNvSpPr>
          <p:nvPr/>
        </p:nvSpPr>
        <p:spPr bwMode="auto">
          <a:xfrm>
            <a:off x="-1295400" y="6496053"/>
            <a:ext cx="381001" cy="403225"/>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03C3BC5B-3D32-4555-BF81-C1BE9AB3864D}" type="slidenum">
              <a:rPr lang="en-US" sz="1200" b="1">
                <a:solidFill>
                  <a:srgbClr val="9BBB59">
                    <a:lumMod val="50000"/>
                  </a:srgbClr>
                </a:solidFill>
              </a:rPr>
              <a:pPr eaLnBrk="1" hangingPunct="1">
                <a:defRPr/>
              </a:pPr>
              <a:t>16</a:t>
            </a:fld>
            <a:endParaRPr lang="en-US" sz="1200" b="1" dirty="0">
              <a:solidFill>
                <a:srgbClr val="9BBB59">
                  <a:lumMod val="50000"/>
                </a:srgbClr>
              </a:solidFill>
            </a:endParaRPr>
          </a:p>
        </p:txBody>
      </p:sp>
      <p:pic>
        <p:nvPicPr>
          <p:cNvPr id="217093"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921" b="98734" l="9943" r="89675"/>
                    </a14:imgEffect>
                  </a14:imgLayer>
                </a14:imgProps>
              </a:ext>
            </a:extLst>
          </a:blip>
          <a:srcRect/>
          <a:stretch>
            <a:fillRect/>
          </a:stretch>
        </p:blipFill>
        <p:spPr bwMode="auto">
          <a:xfrm>
            <a:off x="1524001" y="974725"/>
            <a:ext cx="3505200" cy="5822950"/>
          </a:xfrm>
          <a:prstGeom prst="rect">
            <a:avLst/>
          </a:prstGeom>
          <a:noFill/>
          <a:ln w="9525">
            <a:noFill/>
            <a:miter lim="800000"/>
            <a:headEnd/>
            <a:tailEnd/>
          </a:ln>
        </p:spPr>
      </p:pic>
      <p:grpSp>
        <p:nvGrpSpPr>
          <p:cNvPr id="2" name="Group 11"/>
          <p:cNvGrpSpPr>
            <a:grpSpLocks/>
          </p:cNvGrpSpPr>
          <p:nvPr/>
        </p:nvGrpSpPr>
        <p:grpSpPr bwMode="auto">
          <a:xfrm>
            <a:off x="1752601" y="1076328"/>
            <a:ext cx="6334126" cy="3267075"/>
            <a:chOff x="609967" y="1075730"/>
            <a:chExt cx="6334126" cy="3267670"/>
          </a:xfrm>
        </p:grpSpPr>
        <p:sp>
          <p:nvSpPr>
            <p:cNvPr id="8" name="Rounded Rectangle 7"/>
            <p:cNvSpPr/>
            <p:nvPr/>
          </p:nvSpPr>
          <p:spPr>
            <a:xfrm>
              <a:off x="609967" y="1075730"/>
              <a:ext cx="3276599" cy="3267670"/>
            </a:xfrm>
            <a:prstGeom prst="roundRect">
              <a:avLst>
                <a:gd name="adj" fmla="val 7344"/>
              </a:avLst>
            </a:prstGeom>
            <a:solidFill>
              <a:schemeClr val="accent2">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200" b="1" i="1" dirty="0">
                  <a:solidFill>
                    <a:prstClr val="black"/>
                  </a:solidFill>
                </a:rPr>
                <a:t>Nxanatseni North &amp; South</a:t>
              </a:r>
            </a:p>
          </p:txBody>
        </p:sp>
        <p:sp>
          <p:nvSpPr>
            <p:cNvPr id="18" name="Rectangle 7"/>
            <p:cNvSpPr>
              <a:spLocks noChangeArrowheads="1"/>
            </p:cNvSpPr>
            <p:nvPr/>
          </p:nvSpPr>
          <p:spPr bwMode="auto">
            <a:xfrm>
              <a:off x="2743567" y="1143000"/>
              <a:ext cx="4200526" cy="990600"/>
            </a:xfrm>
            <a:prstGeom prst="roundRect">
              <a:avLst>
                <a:gd name="adj" fmla="val 9240"/>
              </a:avLst>
            </a:prstGeom>
            <a:solidFill>
              <a:schemeClr val="accent2">
                <a:lumMod val="75000"/>
                <a:alpha val="40000"/>
              </a:schemeClr>
            </a:soli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latin typeface="Arial" panose="020B0604020202020204" pitchFamily="34" charset="0"/>
                  <a:cs typeface="Arial" panose="020B0604020202020204" pitchFamily="34" charset="0"/>
                </a:rPr>
                <a:t>CPZ</a:t>
              </a:r>
            </a:p>
            <a:p>
              <a:pPr algn="ctr">
                <a:defRPr/>
              </a:pPr>
              <a:r>
                <a:rPr lang="en-US" b="1" dirty="0">
                  <a:solidFill>
                    <a:prstClr val="black"/>
                  </a:solidFill>
                  <a:latin typeface="Arial" panose="020B0604020202020204" pitchFamily="34" charset="0"/>
                  <a:cs typeface="Arial" panose="020B0604020202020204" pitchFamily="34" charset="0"/>
                </a:rPr>
                <a:t>Composite Protection Zone</a:t>
              </a:r>
            </a:p>
            <a:p>
              <a:pPr algn="ctr">
                <a:defRPr/>
              </a:pPr>
              <a:r>
                <a:rPr lang="en-ZA" sz="1200" dirty="0">
                  <a:solidFill>
                    <a:prstClr val="black"/>
                  </a:solidFill>
                </a:rPr>
                <a:t>Cross-border co-operation and local community involvement</a:t>
              </a:r>
            </a:p>
            <a:p>
              <a:pPr algn="ctr">
                <a:defRPr/>
              </a:pPr>
              <a:r>
                <a:rPr lang="en-ZA" sz="1200" dirty="0">
                  <a:solidFill>
                    <a:prstClr val="black"/>
                  </a:solidFill>
                </a:rPr>
                <a:t>Rhino guardian approaches</a:t>
              </a:r>
              <a:endParaRPr lang="en-GB" sz="1200" dirty="0">
                <a:solidFill>
                  <a:prstClr val="black"/>
                </a:solidFill>
              </a:endParaRPr>
            </a:p>
          </p:txBody>
        </p:sp>
      </p:grpSp>
      <p:grpSp>
        <p:nvGrpSpPr>
          <p:cNvPr id="3" name="Group 12"/>
          <p:cNvGrpSpPr>
            <a:grpSpLocks/>
          </p:cNvGrpSpPr>
          <p:nvPr/>
        </p:nvGrpSpPr>
        <p:grpSpPr bwMode="auto">
          <a:xfrm>
            <a:off x="1752601" y="3886200"/>
            <a:ext cx="6575249" cy="1828800"/>
            <a:chOff x="609967" y="3886200"/>
            <a:chExt cx="6575610" cy="1828800"/>
          </a:xfrm>
        </p:grpSpPr>
        <p:sp>
          <p:nvSpPr>
            <p:cNvPr id="16" name="Rounded Rectangle 15"/>
            <p:cNvSpPr/>
            <p:nvPr/>
          </p:nvSpPr>
          <p:spPr>
            <a:xfrm>
              <a:off x="609967" y="3886200"/>
              <a:ext cx="2742834" cy="1828800"/>
            </a:xfrm>
            <a:prstGeom prst="roundRect">
              <a:avLst>
                <a:gd name="adj" fmla="val 7344"/>
              </a:avLst>
            </a:pr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200" b="1" i="1" dirty="0">
                  <a:solidFill>
                    <a:prstClr val="black"/>
                  </a:solidFill>
                </a:rPr>
                <a:t>Marula North</a:t>
              </a:r>
            </a:p>
          </p:txBody>
        </p:sp>
        <p:sp>
          <p:nvSpPr>
            <p:cNvPr id="19" name="Rectangle 7"/>
            <p:cNvSpPr>
              <a:spLocks noChangeArrowheads="1"/>
            </p:cNvSpPr>
            <p:nvPr/>
          </p:nvSpPr>
          <p:spPr bwMode="auto">
            <a:xfrm>
              <a:off x="3200767" y="4648200"/>
              <a:ext cx="3984810" cy="808037"/>
            </a:xfrm>
            <a:prstGeom prst="roundRect">
              <a:avLst>
                <a:gd name="adj" fmla="val 9240"/>
              </a:avLst>
            </a:prstGeom>
            <a:solidFill>
              <a:schemeClr val="accent6">
                <a:lumMod val="75000"/>
                <a:alpha val="40000"/>
              </a:schemeClr>
            </a:soli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latin typeface="Arial" panose="020B0604020202020204" pitchFamily="34" charset="0"/>
                  <a:cs typeface="Arial" panose="020B0604020202020204" pitchFamily="34" charset="0"/>
                </a:rPr>
                <a:t>JPZ</a:t>
              </a:r>
            </a:p>
            <a:p>
              <a:pPr algn="ctr">
                <a:defRPr/>
              </a:pPr>
              <a:r>
                <a:rPr lang="en-US" b="1" dirty="0">
                  <a:solidFill>
                    <a:prstClr val="black"/>
                  </a:solidFill>
                  <a:latin typeface="Arial" panose="020B0604020202020204" pitchFamily="34" charset="0"/>
                  <a:cs typeface="Arial" panose="020B0604020202020204" pitchFamily="34" charset="0"/>
                </a:rPr>
                <a:t>Joint Protection Zone</a:t>
              </a:r>
            </a:p>
            <a:p>
              <a:pPr algn="ctr">
                <a:defRPr/>
              </a:pPr>
              <a:r>
                <a:rPr lang="en-ZA" sz="1200" dirty="0">
                  <a:solidFill>
                    <a:prstClr val="black"/>
                  </a:solidFill>
                </a:rPr>
                <a:t>Depend on human intelligence and partner communication</a:t>
              </a:r>
              <a:endParaRPr lang="en-US" sz="1200" dirty="0">
                <a:solidFill>
                  <a:prstClr val="black"/>
                </a:solidFill>
                <a:latin typeface="Arial" panose="020B0604020202020204" pitchFamily="34" charset="0"/>
                <a:cs typeface="Arial" panose="020B0604020202020204" pitchFamily="34" charset="0"/>
              </a:endParaRPr>
            </a:p>
          </p:txBody>
        </p:sp>
      </p:grpSp>
      <p:grpSp>
        <p:nvGrpSpPr>
          <p:cNvPr id="4" name="Group 13"/>
          <p:cNvGrpSpPr>
            <a:grpSpLocks/>
          </p:cNvGrpSpPr>
          <p:nvPr/>
        </p:nvGrpSpPr>
        <p:grpSpPr bwMode="auto">
          <a:xfrm>
            <a:off x="1828802" y="5478466"/>
            <a:ext cx="6346825" cy="1379537"/>
            <a:chOff x="-1447433" y="5486399"/>
            <a:chExt cx="6346760" cy="1379537"/>
          </a:xfrm>
        </p:grpSpPr>
        <p:sp>
          <p:nvSpPr>
            <p:cNvPr id="17" name="Rounded Rectangle 16"/>
            <p:cNvSpPr/>
            <p:nvPr/>
          </p:nvSpPr>
          <p:spPr>
            <a:xfrm>
              <a:off x="-1447433" y="5486399"/>
              <a:ext cx="2514233" cy="1379537"/>
            </a:xfrm>
            <a:prstGeom prst="roundRect">
              <a:avLst>
                <a:gd name="adj" fmla="val 7344"/>
              </a:avLst>
            </a:prstGeom>
            <a:solidFill>
              <a:srgbClr val="FFFF00">
                <a:alpha val="4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200" b="1" i="1" dirty="0">
                  <a:solidFill>
                    <a:prstClr val="black"/>
                  </a:solidFill>
                </a:rPr>
                <a:t>Marula South</a:t>
              </a:r>
            </a:p>
          </p:txBody>
        </p:sp>
        <p:sp>
          <p:nvSpPr>
            <p:cNvPr id="20" name="Rectangle 7"/>
            <p:cNvSpPr>
              <a:spLocks noChangeArrowheads="1"/>
            </p:cNvSpPr>
            <p:nvPr/>
          </p:nvSpPr>
          <p:spPr bwMode="auto">
            <a:xfrm>
              <a:off x="838567" y="5791200"/>
              <a:ext cx="4060760" cy="856380"/>
            </a:xfrm>
            <a:prstGeom prst="roundRect">
              <a:avLst>
                <a:gd name="adj" fmla="val 9240"/>
              </a:avLst>
            </a:prstGeom>
            <a:solidFill>
              <a:srgbClr val="FFFF00">
                <a:alpha val="40000"/>
              </a:srgbClr>
            </a:soli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latin typeface="Arial" panose="020B0604020202020204" pitchFamily="34" charset="0"/>
                  <a:cs typeface="Arial" panose="020B0604020202020204" pitchFamily="34" charset="0"/>
                </a:rPr>
                <a:t>IPZ</a:t>
              </a:r>
            </a:p>
            <a:p>
              <a:pPr algn="ctr">
                <a:defRPr/>
              </a:pPr>
              <a:r>
                <a:rPr lang="en-US" b="1" dirty="0">
                  <a:solidFill>
                    <a:prstClr val="black"/>
                  </a:solidFill>
                  <a:latin typeface="Arial" panose="020B0604020202020204" pitchFamily="34" charset="0"/>
                  <a:cs typeface="Arial" panose="020B0604020202020204" pitchFamily="34" charset="0"/>
                </a:rPr>
                <a:t>Intensive Protection Zone</a:t>
              </a:r>
            </a:p>
            <a:p>
              <a:pPr algn="ctr">
                <a:defRPr/>
              </a:pPr>
              <a:r>
                <a:rPr lang="en-ZA" sz="1200" dirty="0">
                  <a:solidFill>
                    <a:prstClr val="black"/>
                  </a:solidFill>
                </a:rPr>
                <a:t>Use of various Integrated </a:t>
              </a:r>
              <a:r>
                <a:rPr lang="en-ZA" sz="1200" dirty="0" smtClean="0">
                  <a:solidFill>
                    <a:prstClr val="black"/>
                  </a:solidFill>
                </a:rPr>
                <a:t>technology/intelligence </a:t>
              </a:r>
              <a:r>
                <a:rPr lang="en-ZA" sz="1200" dirty="0">
                  <a:solidFill>
                    <a:prstClr val="black"/>
                  </a:solidFill>
                </a:rPr>
                <a:t>enablers</a:t>
              </a:r>
              <a:endParaRPr lang="en-GB" sz="1200" dirty="0">
                <a:solidFill>
                  <a:prstClr val="black"/>
                </a:solidFill>
              </a:endParaRPr>
            </a:p>
          </p:txBody>
        </p:sp>
      </p:grpSp>
      <p:sp>
        <p:nvSpPr>
          <p:cNvPr id="31" name="Rounded Rectangle 30"/>
          <p:cNvSpPr/>
          <p:nvPr/>
        </p:nvSpPr>
        <p:spPr>
          <a:xfrm>
            <a:off x="8445714" y="1237953"/>
            <a:ext cx="2133600" cy="3228110"/>
          </a:xfrm>
          <a:prstGeom prst="roundRect">
            <a:avLst>
              <a:gd name="adj" fmla="val 7344"/>
            </a:avLst>
          </a:pr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000" i="1" dirty="0">
                <a:solidFill>
                  <a:prstClr val="black"/>
                </a:solidFill>
              </a:rPr>
              <a:t>Other Parks and Protected Areas</a:t>
            </a:r>
          </a:p>
        </p:txBody>
      </p:sp>
      <p:sp>
        <p:nvSpPr>
          <p:cNvPr id="22" name="Title 1"/>
          <p:cNvSpPr txBox="1">
            <a:spLocks/>
          </p:cNvSpPr>
          <p:nvPr/>
        </p:nvSpPr>
        <p:spPr>
          <a:xfrm>
            <a:off x="466762" y="94953"/>
            <a:ext cx="11867478" cy="1143000"/>
          </a:xfrm>
          <a:prstGeom prst="rect">
            <a:avLst/>
          </a:prstGeom>
        </p:spPr>
        <p:txBody>
          <a:bodyPr/>
          <a:lstStyle/>
          <a:p>
            <a:pPr>
              <a:spcBef>
                <a:spcPct val="0"/>
              </a:spcBef>
              <a:defRPr/>
            </a:pPr>
            <a:r>
              <a:rPr lang="en-ZA" sz="4000" b="1" dirty="0" smtClean="0">
                <a:solidFill>
                  <a:schemeClr val="bg1"/>
                </a:solidFill>
              </a:rPr>
              <a:t>The zoning approach</a:t>
            </a:r>
            <a:endParaRPr lang="en-ZA" sz="4000" b="1" dirty="0">
              <a:solidFill>
                <a:schemeClr val="bg1"/>
              </a:solidFill>
            </a:endParaRPr>
          </a:p>
        </p:txBody>
      </p:sp>
      <p:grpSp>
        <p:nvGrpSpPr>
          <p:cNvPr id="23" name="Group 22"/>
          <p:cNvGrpSpPr/>
          <p:nvPr/>
        </p:nvGrpSpPr>
        <p:grpSpPr>
          <a:xfrm>
            <a:off x="10762550" y="173463"/>
            <a:ext cx="973946" cy="994937"/>
            <a:chOff x="10767701" y="5373975"/>
            <a:chExt cx="1110953" cy="1249822"/>
          </a:xfrm>
        </p:grpSpPr>
        <p:pic>
          <p:nvPicPr>
            <p:cNvPr id="24"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27" name="Picture 26"/>
          <p:cNvPicPr>
            <a:picLocks noChangeAspect="1"/>
          </p:cNvPicPr>
          <p:nvPr/>
        </p:nvPicPr>
        <p:blipFill>
          <a:blip r:embed="rId6"/>
          <a:stretch>
            <a:fillRect/>
          </a:stretch>
        </p:blipFill>
        <p:spPr>
          <a:xfrm>
            <a:off x="8166247" y="3834969"/>
            <a:ext cx="4025753" cy="3074211"/>
          </a:xfrm>
          <a:prstGeom prst="rect">
            <a:avLst/>
          </a:prstGeom>
        </p:spPr>
      </p:pic>
    </p:spTree>
    <p:extLst>
      <p:ext uri="{BB962C8B-B14F-4D97-AF65-F5344CB8AC3E}">
        <p14:creationId xmlns:p14="http://schemas.microsoft.com/office/powerpoint/2010/main" val="21235833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205" y="1224932"/>
            <a:ext cx="4315870" cy="5633068"/>
          </a:xfrm>
          <a:prstGeom prst="rect">
            <a:avLst/>
          </a:prstGeom>
        </p:spPr>
      </p:pic>
      <p:sp>
        <p:nvSpPr>
          <p:cNvPr id="11" name="Title 1"/>
          <p:cNvSpPr txBox="1">
            <a:spLocks/>
          </p:cNvSpPr>
          <p:nvPr/>
        </p:nvSpPr>
        <p:spPr>
          <a:xfrm>
            <a:off x="0" y="0"/>
            <a:ext cx="12192000" cy="1325563"/>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chemeClr val="bg1"/>
                </a:solidFill>
              </a:rPr>
              <a:t> </a:t>
            </a:r>
            <a:endParaRPr lang="en-ZA" b="1" dirty="0">
              <a:solidFill>
                <a:schemeClr val="bg1"/>
              </a:solidFill>
            </a:endParaRPr>
          </a:p>
        </p:txBody>
      </p:sp>
      <p:sp>
        <p:nvSpPr>
          <p:cNvPr id="2" name="Title 1"/>
          <p:cNvSpPr>
            <a:spLocks noGrp="1"/>
          </p:cNvSpPr>
          <p:nvPr>
            <p:ph type="title"/>
          </p:nvPr>
        </p:nvSpPr>
        <p:spPr>
          <a:xfrm>
            <a:off x="351573" y="173463"/>
            <a:ext cx="10515600" cy="1325563"/>
          </a:xfrm>
        </p:spPr>
        <p:txBody>
          <a:bodyPr/>
          <a:lstStyle/>
          <a:p>
            <a:r>
              <a:rPr lang="en-ZA" b="1" dirty="0" smtClean="0">
                <a:solidFill>
                  <a:schemeClr val="bg1"/>
                </a:solidFill>
              </a:rPr>
              <a:t>Tactical capabilities</a:t>
            </a:r>
            <a:endParaRPr lang="en-ZA" b="1" dirty="0">
              <a:solidFill>
                <a:schemeClr val="bg1"/>
              </a:solidFill>
            </a:endParaRPr>
          </a:p>
        </p:txBody>
      </p:sp>
      <p:sp>
        <p:nvSpPr>
          <p:cNvPr id="8" name="Rectangle 7"/>
          <p:cNvSpPr/>
          <p:nvPr/>
        </p:nvSpPr>
        <p:spPr>
          <a:xfrm>
            <a:off x="4511992" y="1483455"/>
            <a:ext cx="6494991" cy="2594674"/>
          </a:xfrm>
          <a:prstGeom prst="rect">
            <a:avLst/>
          </a:prstGeom>
        </p:spPr>
        <p:txBody>
          <a:bodyPr wrap="square" lIns="94605" tIns="47302" rIns="94605" bIns="47302">
            <a:spAutoFit/>
          </a:bodyPr>
          <a:lstStyle/>
          <a:p>
            <a:pPr marL="354769" indent="-354769" eaLnBrk="0" hangingPunct="0">
              <a:spcBef>
                <a:spcPct val="20000"/>
              </a:spcBef>
              <a:buFontTx/>
              <a:buChar char="•"/>
            </a:pPr>
            <a:r>
              <a:rPr lang="en-GB" sz="2800" dirty="0">
                <a:latin typeface="Calibri" panose="020F0502020204030204" pitchFamily="34" charset="0"/>
              </a:rPr>
              <a:t>Expand air services</a:t>
            </a:r>
          </a:p>
          <a:p>
            <a:pPr marL="354769" indent="-354769" eaLnBrk="0" hangingPunct="0">
              <a:spcBef>
                <a:spcPct val="20000"/>
              </a:spcBef>
              <a:buFontTx/>
              <a:buChar char="•"/>
            </a:pPr>
            <a:r>
              <a:rPr lang="en-GB" sz="2800" dirty="0">
                <a:latin typeface="Calibri" panose="020F0502020204030204" pitchFamily="34" charset="0"/>
              </a:rPr>
              <a:t>Special rangers</a:t>
            </a:r>
          </a:p>
          <a:p>
            <a:pPr marL="354769" indent="-354769" eaLnBrk="0" hangingPunct="0">
              <a:spcBef>
                <a:spcPct val="20000"/>
              </a:spcBef>
              <a:buFontTx/>
              <a:buChar char="•"/>
            </a:pPr>
            <a:r>
              <a:rPr lang="en-GB" sz="2800" dirty="0">
                <a:latin typeface="Calibri" panose="020F0502020204030204" pitchFamily="34" charset="0"/>
              </a:rPr>
              <a:t>Canine capability</a:t>
            </a:r>
          </a:p>
          <a:p>
            <a:pPr marL="354769" indent="-354769" eaLnBrk="0" hangingPunct="0">
              <a:spcBef>
                <a:spcPct val="20000"/>
              </a:spcBef>
              <a:buFontTx/>
              <a:buChar char="•"/>
            </a:pPr>
            <a:r>
              <a:rPr lang="en-ZA" sz="2800" dirty="0">
                <a:latin typeface="Calibri" panose="020F0502020204030204" pitchFamily="34" charset="0"/>
              </a:rPr>
              <a:t>Night enhancement</a:t>
            </a:r>
          </a:p>
          <a:p>
            <a:pPr marL="354769" indent="-354769" eaLnBrk="0" hangingPunct="0">
              <a:spcBef>
                <a:spcPct val="20000"/>
              </a:spcBef>
              <a:buFontTx/>
              <a:buChar char="•"/>
            </a:pPr>
            <a:r>
              <a:rPr lang="en-ZA" sz="2800" b="1" i="1" dirty="0" smtClean="0">
                <a:solidFill>
                  <a:schemeClr val="accent2">
                    <a:lumMod val="75000"/>
                  </a:schemeClr>
                </a:solidFill>
                <a:latin typeface="Calibri" panose="020F0502020204030204" pitchFamily="34" charset="0"/>
              </a:rPr>
              <a:t>PERSISTANT </a:t>
            </a:r>
            <a:r>
              <a:rPr lang="en-ZA" sz="2800" b="1" i="1" dirty="0">
                <a:solidFill>
                  <a:schemeClr val="accent2">
                    <a:lumMod val="75000"/>
                  </a:schemeClr>
                </a:solidFill>
                <a:latin typeface="Calibri" panose="020F0502020204030204" pitchFamily="34" charset="0"/>
              </a:rPr>
              <a:t>AND UNPREDICTABLE</a:t>
            </a:r>
            <a:endParaRPr lang="en-GB" sz="2800" b="1" i="1" dirty="0">
              <a:solidFill>
                <a:schemeClr val="accent2">
                  <a:lumMod val="75000"/>
                </a:schemeClr>
              </a:solidFill>
              <a:latin typeface="Calibri" panose="020F0502020204030204" pitchFamily="34" charset="0"/>
            </a:endParaRPr>
          </a:p>
        </p:txBody>
      </p:sp>
      <p:grpSp>
        <p:nvGrpSpPr>
          <p:cNvPr id="12" name="Group 11"/>
          <p:cNvGrpSpPr/>
          <p:nvPr/>
        </p:nvGrpSpPr>
        <p:grpSpPr>
          <a:xfrm>
            <a:off x="10762550" y="173463"/>
            <a:ext cx="973946" cy="994937"/>
            <a:chOff x="10767701" y="5373975"/>
            <a:chExt cx="1110953" cy="1249822"/>
          </a:xfrm>
        </p:grpSpPr>
        <p:pic>
          <p:nvPicPr>
            <p:cNvPr id="1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0" name="Picture 9"/>
          <p:cNvPicPr>
            <a:picLocks noChangeAspect="1"/>
          </p:cNvPicPr>
          <p:nvPr/>
        </p:nvPicPr>
        <p:blipFill>
          <a:blip r:embed="rId4"/>
          <a:stretch>
            <a:fillRect/>
          </a:stretch>
        </p:blipFill>
        <p:spPr>
          <a:xfrm>
            <a:off x="4854018" y="4041466"/>
            <a:ext cx="4845459" cy="2735231"/>
          </a:xfrm>
          <a:prstGeom prst="rect">
            <a:avLst/>
          </a:prstGeom>
          <a:ln>
            <a:noFill/>
          </a:ln>
          <a:effectLst>
            <a:softEdge rad="112500"/>
          </a:effectLst>
        </p:spPr>
      </p:pic>
    </p:spTree>
    <p:extLst>
      <p:ext uri="{BB962C8B-B14F-4D97-AF65-F5344CB8AC3E}">
        <p14:creationId xmlns:p14="http://schemas.microsoft.com/office/powerpoint/2010/main" val="518821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173" y="1303040"/>
            <a:ext cx="7086533" cy="425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21495" y="0"/>
            <a:ext cx="11867478" cy="1143000"/>
          </a:xfrm>
          <a:prstGeom prst="rect">
            <a:avLst/>
          </a:prstGeom>
        </p:spPr>
        <p:txBody>
          <a:bodyPr/>
          <a:lstStyle/>
          <a:p>
            <a:pPr>
              <a:spcBef>
                <a:spcPct val="0"/>
              </a:spcBef>
              <a:defRPr/>
            </a:pPr>
            <a:r>
              <a:rPr lang="en-ZA" sz="4000" b="1" dirty="0" smtClean="0">
                <a:solidFill>
                  <a:prstClr val="white"/>
                </a:solidFill>
                <a:latin typeface="Calibri" panose="020F0502020204030204"/>
              </a:rPr>
              <a:t>Wildlife crime Stats…</a:t>
            </a:r>
            <a:r>
              <a:rPr lang="en-ZA" sz="4000" b="1" dirty="0" err="1" smtClean="0">
                <a:solidFill>
                  <a:prstClr val="white"/>
                </a:solidFill>
                <a:latin typeface="Calibri" panose="020F0502020204030204"/>
              </a:rPr>
              <a:t>cont</a:t>
            </a:r>
            <a:endParaRPr lang="en-ZA" sz="2000" b="1" dirty="0">
              <a:solidFill>
                <a:prstClr val="white"/>
              </a:solidFill>
              <a:latin typeface="Calibri" panose="020F0502020204030204"/>
            </a:endParaRPr>
          </a:p>
        </p:txBody>
      </p:sp>
    </p:spTree>
    <p:extLst>
      <p:ext uri="{BB962C8B-B14F-4D97-AF65-F5344CB8AC3E}">
        <p14:creationId xmlns:p14="http://schemas.microsoft.com/office/powerpoint/2010/main" val="20817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41" y="1303040"/>
            <a:ext cx="7086533" cy="425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21495" y="0"/>
            <a:ext cx="11867478" cy="1143000"/>
          </a:xfrm>
          <a:prstGeom prst="rect">
            <a:avLst/>
          </a:prstGeom>
        </p:spPr>
        <p:txBody>
          <a:bodyPr/>
          <a:lstStyle/>
          <a:p>
            <a:pPr>
              <a:spcBef>
                <a:spcPct val="0"/>
              </a:spcBef>
              <a:defRPr/>
            </a:pPr>
            <a:r>
              <a:rPr lang="en-ZA" sz="4000" b="1" dirty="0" smtClean="0">
                <a:solidFill>
                  <a:prstClr val="white"/>
                </a:solidFill>
                <a:latin typeface="Calibri" panose="020F0502020204030204"/>
              </a:rPr>
              <a:t>Wildlife crime Stats…</a:t>
            </a:r>
            <a:r>
              <a:rPr lang="en-ZA" sz="4000" b="1" dirty="0" err="1" smtClean="0">
                <a:solidFill>
                  <a:prstClr val="white"/>
                </a:solidFill>
                <a:latin typeface="Calibri" panose="020F0502020204030204"/>
              </a:rPr>
              <a:t>cont</a:t>
            </a:r>
            <a:endParaRPr lang="en-ZA" sz="2000" b="1" dirty="0">
              <a:solidFill>
                <a:prstClr val="white"/>
              </a:solidFill>
              <a:latin typeface="Calibri" panose="020F0502020204030204"/>
            </a:endParaRPr>
          </a:p>
        </p:txBody>
      </p:sp>
    </p:spTree>
    <p:extLst>
      <p:ext uri="{BB962C8B-B14F-4D97-AF65-F5344CB8AC3E}">
        <p14:creationId xmlns:p14="http://schemas.microsoft.com/office/powerpoint/2010/main" val="4036510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279" y="2332037"/>
            <a:ext cx="10972800" cy="4525963"/>
          </a:xfrm>
        </p:spPr>
        <p:txBody>
          <a:bodyPr>
            <a:normAutofit/>
          </a:bodyPr>
          <a:lstStyle/>
          <a:p>
            <a:pPr algn="ctr"/>
            <a:r>
              <a:rPr lang="en-ZA" sz="4400" b="1" dirty="0" smtClean="0">
                <a:latin typeface="Aharoni" panose="02010803020104030203" pitchFamily="2" charset="-79"/>
                <a:cs typeface="Aharoni" panose="02010803020104030203" pitchFamily="2" charset="-79"/>
              </a:rPr>
              <a:t>Maj Gen (ret) Johan Jooste</a:t>
            </a:r>
            <a:endParaRPr lang="en-ZA" sz="44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5636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930" y="1195028"/>
            <a:ext cx="7446573" cy="446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21495" y="0"/>
            <a:ext cx="11867478" cy="1143000"/>
          </a:xfrm>
          <a:prstGeom prst="rect">
            <a:avLst/>
          </a:prstGeom>
        </p:spPr>
        <p:txBody>
          <a:bodyPr/>
          <a:lstStyle/>
          <a:p>
            <a:pPr>
              <a:spcBef>
                <a:spcPct val="0"/>
              </a:spcBef>
              <a:defRPr/>
            </a:pPr>
            <a:r>
              <a:rPr lang="en-ZA" sz="4000" b="1" dirty="0" smtClean="0">
                <a:solidFill>
                  <a:prstClr val="white"/>
                </a:solidFill>
                <a:latin typeface="Calibri" panose="020F0502020204030204"/>
              </a:rPr>
              <a:t>Wildlife crime Stats…</a:t>
            </a:r>
            <a:r>
              <a:rPr lang="en-ZA" sz="4000" b="1" dirty="0" err="1" smtClean="0">
                <a:solidFill>
                  <a:prstClr val="white"/>
                </a:solidFill>
                <a:latin typeface="Calibri" panose="020F0502020204030204"/>
              </a:rPr>
              <a:t>cont</a:t>
            </a:r>
            <a:endParaRPr lang="en-ZA" sz="2000" b="1" dirty="0">
              <a:solidFill>
                <a:prstClr val="white"/>
              </a:solidFill>
              <a:latin typeface="Calibri" panose="020F0502020204030204"/>
            </a:endParaRPr>
          </a:p>
        </p:txBody>
      </p:sp>
    </p:spTree>
    <p:extLst>
      <p:ext uri="{BB962C8B-B14F-4D97-AF65-F5344CB8AC3E}">
        <p14:creationId xmlns:p14="http://schemas.microsoft.com/office/powerpoint/2010/main" val="513022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431" y="1268760"/>
            <a:ext cx="6846507" cy="410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21495" y="0"/>
            <a:ext cx="11867478" cy="1143000"/>
          </a:xfrm>
          <a:prstGeom prst="rect">
            <a:avLst/>
          </a:prstGeom>
        </p:spPr>
        <p:txBody>
          <a:bodyPr/>
          <a:lstStyle/>
          <a:p>
            <a:pPr>
              <a:spcBef>
                <a:spcPct val="0"/>
              </a:spcBef>
              <a:defRPr/>
            </a:pPr>
            <a:r>
              <a:rPr lang="en-ZA" sz="4000" b="1" dirty="0" smtClean="0">
                <a:solidFill>
                  <a:prstClr val="white"/>
                </a:solidFill>
                <a:latin typeface="Calibri" panose="020F0502020204030204"/>
              </a:rPr>
              <a:t>Wildlife crime Stats…</a:t>
            </a:r>
            <a:r>
              <a:rPr lang="en-ZA" sz="4000" b="1" dirty="0" err="1" smtClean="0">
                <a:solidFill>
                  <a:prstClr val="white"/>
                </a:solidFill>
                <a:latin typeface="Calibri" panose="020F0502020204030204"/>
              </a:rPr>
              <a:t>cont</a:t>
            </a:r>
            <a:endParaRPr lang="en-ZA" sz="2000" b="1" dirty="0">
              <a:solidFill>
                <a:prstClr val="white"/>
              </a:solidFill>
              <a:latin typeface="Calibri" panose="020F0502020204030204"/>
            </a:endParaRPr>
          </a:p>
        </p:txBody>
      </p:sp>
    </p:spTree>
    <p:extLst>
      <p:ext uri="{BB962C8B-B14F-4D97-AF65-F5344CB8AC3E}">
        <p14:creationId xmlns:p14="http://schemas.microsoft.com/office/powerpoint/2010/main" val="3752836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168" y="1445469"/>
            <a:ext cx="6605664" cy="39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21495" y="0"/>
            <a:ext cx="11867478" cy="1143000"/>
          </a:xfrm>
          <a:prstGeom prst="rect">
            <a:avLst/>
          </a:prstGeom>
        </p:spPr>
        <p:txBody>
          <a:bodyPr/>
          <a:lstStyle/>
          <a:p>
            <a:pPr>
              <a:spcBef>
                <a:spcPct val="0"/>
              </a:spcBef>
              <a:defRPr/>
            </a:pPr>
            <a:r>
              <a:rPr lang="en-ZA" sz="4000" b="1" dirty="0" smtClean="0">
                <a:solidFill>
                  <a:prstClr val="white"/>
                </a:solidFill>
                <a:latin typeface="Calibri" panose="020F0502020204030204"/>
              </a:rPr>
              <a:t>Wildlife crime Stats…</a:t>
            </a:r>
            <a:r>
              <a:rPr lang="en-ZA" sz="4000" b="1" dirty="0" err="1" smtClean="0">
                <a:solidFill>
                  <a:prstClr val="white"/>
                </a:solidFill>
                <a:latin typeface="Calibri" panose="020F0502020204030204"/>
              </a:rPr>
              <a:t>cont</a:t>
            </a:r>
            <a:endParaRPr lang="en-ZA" sz="2000" b="1" dirty="0">
              <a:solidFill>
                <a:prstClr val="white"/>
              </a:solidFill>
              <a:latin typeface="Calibri" panose="020F0502020204030204"/>
            </a:endParaRPr>
          </a:p>
        </p:txBody>
      </p:sp>
    </p:spTree>
    <p:extLst>
      <p:ext uri="{BB962C8B-B14F-4D97-AF65-F5344CB8AC3E}">
        <p14:creationId xmlns:p14="http://schemas.microsoft.com/office/powerpoint/2010/main" val="392356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1325563"/>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chemeClr val="bg1"/>
                </a:solidFill>
              </a:rPr>
              <a:t> </a:t>
            </a:r>
            <a:endParaRPr lang="en-ZA" b="1" dirty="0">
              <a:solidFill>
                <a:schemeClr val="bg1"/>
              </a:solidFill>
            </a:endParaRPr>
          </a:p>
        </p:txBody>
      </p:sp>
      <p:pic>
        <p:nvPicPr>
          <p:cNvPr id="6"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961" t="3187" r="5027" b="4392"/>
          <a:stretch>
            <a:fillRect/>
          </a:stretch>
        </p:blipFill>
        <p:spPr bwMode="auto">
          <a:xfrm>
            <a:off x="3587598" y="1651239"/>
            <a:ext cx="5016807" cy="355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587010" y="5142368"/>
            <a:ext cx="8686800" cy="914400"/>
          </a:xfrm>
          <a:prstGeom prst="rect">
            <a:avLst/>
          </a:prstGeom>
        </p:spPr>
        <p:txBody>
          <a:bodyPr/>
          <a:lstStyle/>
          <a:p>
            <a:pPr lvl="0" algn="ctr">
              <a:spcBef>
                <a:spcPct val="0"/>
              </a:spcBef>
              <a:defRPr/>
            </a:pPr>
            <a:r>
              <a:rPr lang="en-ZA" sz="2800" b="1" cap="small" dirty="0">
                <a:latin typeface="+mj-lt"/>
                <a:ea typeface="+mj-ea"/>
                <a:cs typeface="+mj-cs"/>
              </a:rPr>
              <a:t>A Global Problem with Severe Regional </a:t>
            </a:r>
            <a:r>
              <a:rPr lang="en-ZA" sz="2800" b="1" cap="small" dirty="0" smtClean="0">
                <a:latin typeface="+mj-lt"/>
                <a:ea typeface="+mj-ea"/>
                <a:cs typeface="+mj-cs"/>
              </a:rPr>
              <a:t>Implications </a:t>
            </a:r>
            <a:endParaRPr lang="en-ZA" sz="2800" b="1" cap="small" dirty="0">
              <a:latin typeface="+mj-lt"/>
              <a:ea typeface="+mj-ea"/>
              <a:cs typeface="+mj-cs"/>
            </a:endParaRPr>
          </a:p>
          <a:p>
            <a:pPr lvl="0" algn="ctr">
              <a:spcBef>
                <a:spcPct val="0"/>
              </a:spcBef>
              <a:defRPr/>
            </a:pPr>
            <a:r>
              <a:rPr lang="en-ZA" sz="2800" b="1" cap="small" dirty="0">
                <a:latin typeface="+mj-lt"/>
                <a:ea typeface="+mj-ea"/>
                <a:cs typeface="+mj-cs"/>
              </a:rPr>
              <a:t>and Catastrophic Local Impact</a:t>
            </a:r>
          </a:p>
        </p:txBody>
      </p:sp>
      <p:sp>
        <p:nvSpPr>
          <p:cNvPr id="12" name="Title 1"/>
          <p:cNvSpPr txBox="1">
            <a:spLocks/>
          </p:cNvSpPr>
          <p:nvPr/>
        </p:nvSpPr>
        <p:spPr>
          <a:xfrm>
            <a:off x="1787562" y="94953"/>
            <a:ext cx="8486248" cy="1143000"/>
          </a:xfrm>
          <a:prstGeom prst="rect">
            <a:avLst/>
          </a:prstGeom>
        </p:spPr>
        <p:txBody>
          <a:bodyPr/>
          <a:lstStyle/>
          <a:p>
            <a:pPr>
              <a:spcBef>
                <a:spcPct val="0"/>
              </a:spcBef>
              <a:defRPr/>
            </a:pPr>
            <a:r>
              <a:rPr lang="en-ZA" sz="4000" b="1" dirty="0">
                <a:solidFill>
                  <a:schemeClr val="bg1"/>
                </a:solidFill>
              </a:rPr>
              <a:t>Beyond enforcement</a:t>
            </a:r>
          </a:p>
        </p:txBody>
      </p:sp>
      <p:grpSp>
        <p:nvGrpSpPr>
          <p:cNvPr id="9" name="Group 8"/>
          <p:cNvGrpSpPr/>
          <p:nvPr/>
        </p:nvGrpSpPr>
        <p:grpSpPr>
          <a:xfrm>
            <a:off x="10762550" y="173463"/>
            <a:ext cx="973946" cy="994937"/>
            <a:chOff x="10767701" y="5373975"/>
            <a:chExt cx="1110953" cy="1249822"/>
          </a:xfrm>
        </p:grpSpPr>
        <p:pic>
          <p:nvPicPr>
            <p:cNvPr id="1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04463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9081076" y="3553133"/>
            <a:ext cx="2780431" cy="3129677"/>
          </a:xfrm>
          <a:prstGeom prst="rect">
            <a:avLst/>
          </a:prstGeom>
        </p:spPr>
      </p:pic>
      <p:pic>
        <p:nvPicPr>
          <p:cNvPr id="25" name="Picture 2" descr="C:\Users\330001\Documents\COMMMUNICATION\GEMS\MONEY_MAKER.BOSS.jpg"/>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020243" y="1267815"/>
            <a:ext cx="3553599" cy="266519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0" y="0"/>
            <a:ext cx="12192000" cy="1325563"/>
          </a:xfrm>
          <a:solidFill>
            <a:srgbClr val="005B1F"/>
          </a:solidFill>
          <a:effectLst>
            <a:outerShdw blurRad="50800" dist="38100" dir="2700000" algn="tl" rotWithShape="0">
              <a:prstClr val="black">
                <a:alpha val="40000"/>
              </a:prstClr>
            </a:outerShdw>
          </a:effectLst>
        </p:spPr>
        <p:txBody>
          <a:bodyPr/>
          <a:lstStyle/>
          <a:p>
            <a:r>
              <a:rPr lang="en-ZA" b="1" dirty="0" smtClean="0">
                <a:solidFill>
                  <a:schemeClr val="bg1"/>
                </a:solidFill>
              </a:rPr>
              <a:t> </a:t>
            </a:r>
            <a:endParaRPr lang="en-ZA" b="1" dirty="0">
              <a:solidFill>
                <a:schemeClr val="bg1"/>
              </a:solidFill>
            </a:endParaRPr>
          </a:p>
        </p:txBody>
      </p:sp>
      <p:grpSp>
        <p:nvGrpSpPr>
          <p:cNvPr id="15" name="Group 14"/>
          <p:cNvGrpSpPr/>
          <p:nvPr/>
        </p:nvGrpSpPr>
        <p:grpSpPr>
          <a:xfrm>
            <a:off x="10762550" y="173463"/>
            <a:ext cx="973946" cy="994937"/>
            <a:chOff x="10767701" y="5373975"/>
            <a:chExt cx="1110953" cy="1249822"/>
          </a:xfrm>
        </p:grpSpPr>
        <p:pic>
          <p:nvPicPr>
            <p:cNvPr id="16"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209922"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75879" y="1703888"/>
            <a:ext cx="5934075" cy="4017962"/>
          </a:xfrm>
          <a:prstGeom prst="rect">
            <a:avLst/>
          </a:prstGeom>
          <a:noFill/>
          <a:ln w="9525">
            <a:noFill/>
            <a:miter lim="800000"/>
            <a:headEnd/>
            <a:tailEnd/>
          </a:ln>
        </p:spPr>
      </p:pic>
      <p:sp>
        <p:nvSpPr>
          <p:cNvPr id="4" name="Curved Up Arrow 3"/>
          <p:cNvSpPr/>
          <p:nvPr/>
        </p:nvSpPr>
        <p:spPr>
          <a:xfrm rot="18870304">
            <a:off x="3498516" y="3662864"/>
            <a:ext cx="1946275" cy="530225"/>
          </a:xfrm>
          <a:prstGeom prst="curvedUpArrow">
            <a:avLst>
              <a:gd name="adj1" fmla="val 25000"/>
              <a:gd name="adj2" fmla="val 50000"/>
              <a:gd name="adj3" fmla="val 30414"/>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solidFill>
                <a:schemeClr val="tx1"/>
              </a:solidFill>
            </a:endParaRPr>
          </a:p>
        </p:txBody>
      </p:sp>
      <p:sp>
        <p:nvSpPr>
          <p:cNvPr id="11" name="Title 1"/>
          <p:cNvSpPr txBox="1">
            <a:spLocks/>
          </p:cNvSpPr>
          <p:nvPr/>
        </p:nvSpPr>
        <p:spPr>
          <a:xfrm>
            <a:off x="900377" y="121540"/>
            <a:ext cx="8486248" cy="1143000"/>
          </a:xfrm>
          <a:prstGeom prst="rect">
            <a:avLst/>
          </a:prstGeom>
        </p:spPr>
        <p:txBody>
          <a:bodyPr/>
          <a:lstStyle/>
          <a:p>
            <a:pPr>
              <a:spcBef>
                <a:spcPct val="0"/>
              </a:spcBef>
              <a:defRPr/>
            </a:pPr>
            <a:r>
              <a:rPr lang="en-ZA" sz="4000" b="1" dirty="0">
                <a:solidFill>
                  <a:schemeClr val="bg1"/>
                </a:solidFill>
              </a:rPr>
              <a:t>IWT global challenge</a:t>
            </a:r>
          </a:p>
        </p:txBody>
      </p:sp>
      <p:sp>
        <p:nvSpPr>
          <p:cNvPr id="2" name="Rectangle 1"/>
          <p:cNvSpPr/>
          <p:nvPr/>
        </p:nvSpPr>
        <p:spPr>
          <a:xfrm>
            <a:off x="6476507" y="4137127"/>
            <a:ext cx="2847775" cy="646331"/>
          </a:xfrm>
          <a:prstGeom prst="rect">
            <a:avLst/>
          </a:prstGeom>
          <a:solidFill>
            <a:schemeClr val="accent6">
              <a:lumMod val="50000"/>
            </a:schemeClr>
          </a:solidFill>
        </p:spPr>
        <p:txBody>
          <a:bodyPr wrap="square">
            <a:spAutoFit/>
          </a:bodyPr>
          <a:lstStyle/>
          <a:p>
            <a:pPr algn="ctr">
              <a:defRPr/>
            </a:pPr>
            <a:r>
              <a:rPr lang="en-ZA" b="1" dirty="0">
                <a:solidFill>
                  <a:schemeClr val="bg1"/>
                </a:solidFill>
              </a:rPr>
              <a:t>Supply sourced largely from </a:t>
            </a:r>
            <a:r>
              <a:rPr lang="en-ZA" b="1" dirty="0" smtClean="0">
                <a:solidFill>
                  <a:schemeClr val="bg1"/>
                </a:solidFill>
              </a:rPr>
              <a:t> </a:t>
            </a:r>
            <a:r>
              <a:rPr lang="en-ZA" b="1" dirty="0">
                <a:solidFill>
                  <a:schemeClr val="bg1"/>
                </a:solidFill>
              </a:rPr>
              <a:t>Africa</a:t>
            </a:r>
          </a:p>
        </p:txBody>
      </p:sp>
      <p:sp>
        <p:nvSpPr>
          <p:cNvPr id="3" name="Rectangle 2"/>
          <p:cNvSpPr/>
          <p:nvPr/>
        </p:nvSpPr>
        <p:spPr>
          <a:xfrm>
            <a:off x="6476507" y="2715232"/>
            <a:ext cx="2866121" cy="646331"/>
          </a:xfrm>
          <a:prstGeom prst="rect">
            <a:avLst/>
          </a:prstGeom>
          <a:solidFill>
            <a:schemeClr val="accent6">
              <a:lumMod val="50000"/>
            </a:schemeClr>
          </a:solidFill>
        </p:spPr>
        <p:txBody>
          <a:bodyPr wrap="square">
            <a:spAutoFit/>
          </a:bodyPr>
          <a:lstStyle/>
          <a:p>
            <a:pPr algn="ctr">
              <a:defRPr/>
            </a:pPr>
            <a:r>
              <a:rPr lang="en-ZA" b="1" dirty="0">
                <a:solidFill>
                  <a:schemeClr val="bg1"/>
                </a:solidFill>
              </a:rPr>
              <a:t>End users market not within </a:t>
            </a:r>
            <a:r>
              <a:rPr lang="en-ZA" b="1" dirty="0" smtClean="0">
                <a:solidFill>
                  <a:schemeClr val="bg1"/>
                </a:solidFill>
              </a:rPr>
              <a:t> </a:t>
            </a:r>
            <a:r>
              <a:rPr lang="en-ZA" b="1" dirty="0">
                <a:solidFill>
                  <a:schemeClr val="bg1"/>
                </a:solidFill>
              </a:rPr>
              <a:t>African control</a:t>
            </a:r>
          </a:p>
        </p:txBody>
      </p:sp>
      <p:cxnSp>
        <p:nvCxnSpPr>
          <p:cNvPr id="6" name="Straight Arrow Connector 5"/>
          <p:cNvCxnSpPr/>
          <p:nvPr/>
        </p:nvCxnSpPr>
        <p:spPr>
          <a:xfrm>
            <a:off x="3461795" y="4392538"/>
            <a:ext cx="2887730" cy="0"/>
          </a:xfrm>
          <a:prstGeom prst="straightConnector1">
            <a:avLst/>
          </a:prstGeom>
          <a:ln w="38100">
            <a:solidFill>
              <a:schemeClr val="accent2">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808194" y="3038397"/>
            <a:ext cx="1541331" cy="9712"/>
          </a:xfrm>
          <a:prstGeom prst="straightConnector1">
            <a:avLst/>
          </a:prstGeom>
          <a:ln w="38100">
            <a:solidFill>
              <a:schemeClr val="accent2">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08676" y="4949107"/>
            <a:ext cx="3462615" cy="1323439"/>
          </a:xfrm>
          <a:prstGeom prst="rect">
            <a:avLst/>
          </a:prstGeom>
          <a:noFill/>
        </p:spPr>
        <p:txBody>
          <a:bodyPr wrap="none" rtlCol="0">
            <a:spAutoFit/>
          </a:bodyPr>
          <a:lstStyle/>
          <a:p>
            <a:r>
              <a:rPr lang="en-ZA"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Poverty</a:t>
            </a:r>
            <a:endParaRPr lang="en-ZA"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TextBox 21"/>
          <p:cNvSpPr txBox="1"/>
          <p:nvPr/>
        </p:nvSpPr>
        <p:spPr>
          <a:xfrm>
            <a:off x="8961697" y="1469639"/>
            <a:ext cx="2774799" cy="1323439"/>
          </a:xfrm>
          <a:prstGeom prst="rect">
            <a:avLst/>
          </a:prstGeom>
          <a:noFill/>
        </p:spPr>
        <p:txBody>
          <a:bodyPr wrap="none" rtlCol="0">
            <a:spAutoFit/>
          </a:bodyPr>
          <a:lstStyle/>
          <a:p>
            <a:r>
              <a:rPr lang="en-ZA"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Greed</a:t>
            </a:r>
            <a:endParaRPr lang="en-ZA"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17058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7020450" y="2415783"/>
            <a:ext cx="3168352" cy="1143000"/>
          </a:xfrm>
          <a:prstGeom prst="rect">
            <a:avLst/>
          </a:prstGeom>
          <a:noFill/>
          <a:ln>
            <a:noFill/>
          </a:ln>
          <a:extLst/>
        </p:spPr>
        <p:txBody>
          <a:bodyPr/>
          <a:lstStyle>
            <a:lvl1pPr algn="ctr" defTabSz="914400" rtl="0" eaLnBrk="0" latinLnBrk="0" hangingPunct="0">
              <a:spcBef>
                <a:spcPct val="0"/>
              </a:spcBef>
              <a:buNone/>
              <a:defRPr sz="4400" kern="1200">
                <a:solidFill>
                  <a:schemeClr val="tx1"/>
                </a:solidFill>
                <a:latin typeface="Arial" pitchFamily="34" charset="0"/>
                <a:ea typeface="+mj-ea"/>
                <a:cs typeface="+mj-cs"/>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spcBef>
                <a:spcPct val="20000"/>
              </a:spcBef>
            </a:pPr>
            <a:endParaRPr lang="en-ZA" sz="4000" b="1" cap="all" dirty="0">
              <a:solidFill>
                <a:srgbClr val="CC3300"/>
              </a:solidFill>
              <a:cs typeface="Arial" panose="020B0604020202020204" pitchFamily="34" charset="0"/>
            </a:endParaRPr>
          </a:p>
        </p:txBody>
      </p:sp>
      <p:sp>
        <p:nvSpPr>
          <p:cNvPr id="11" name="Rectangle 10"/>
          <p:cNvSpPr/>
          <p:nvPr/>
        </p:nvSpPr>
        <p:spPr>
          <a:xfrm>
            <a:off x="9310290" y="1293737"/>
            <a:ext cx="2459927" cy="1384995"/>
          </a:xfrm>
          <a:prstGeom prst="rect">
            <a:avLst/>
          </a:prstGeom>
          <a:solidFill>
            <a:schemeClr val="accent2">
              <a:lumMod val="75000"/>
            </a:schemeClr>
          </a:solidFill>
          <a:ln w="19050">
            <a:solidFill>
              <a:schemeClr val="tx1"/>
            </a:solidFill>
          </a:ln>
        </p:spPr>
        <p:txBody>
          <a:bodyPr wrap="square">
            <a:spAutoFit/>
          </a:bodyPr>
          <a:lstStyle/>
          <a:p>
            <a:r>
              <a:rPr lang="en-US" sz="1400" cap="all" dirty="0">
                <a:solidFill>
                  <a:schemeClr val="bg1"/>
                </a:solidFill>
                <a:latin typeface="Arial" panose="020B0604020202020204" pitchFamily="34" charset="0"/>
                <a:cs typeface="Arial" panose="020B0604020202020204" pitchFamily="34" charset="0"/>
              </a:rPr>
              <a:t>2,000,000ha</a:t>
            </a:r>
          </a:p>
          <a:p>
            <a:pPr lvl="0"/>
            <a:r>
              <a:rPr lang="en-US" sz="1400" cap="all" dirty="0">
                <a:solidFill>
                  <a:schemeClr val="bg1"/>
                </a:solidFill>
                <a:latin typeface="Arial" panose="020B0604020202020204" pitchFamily="34" charset="0"/>
                <a:cs typeface="Arial" panose="020B0604020202020204" pitchFamily="34" charset="0"/>
              </a:rPr>
              <a:t>380km x 60km                   </a:t>
            </a:r>
            <a:r>
              <a:rPr lang="en-US" sz="1400" cap="all" dirty="0" smtClean="0">
                <a:solidFill>
                  <a:schemeClr val="bg1"/>
                </a:solidFill>
                <a:latin typeface="Arial" panose="020B0604020202020204" pitchFamily="34" charset="0"/>
                <a:cs typeface="Arial" panose="020B0604020202020204" pitchFamily="34" charset="0"/>
              </a:rPr>
              <a:t>1.9 </a:t>
            </a:r>
            <a:r>
              <a:rPr lang="en-US" sz="1400" cap="all" dirty="0">
                <a:solidFill>
                  <a:schemeClr val="bg1"/>
                </a:solidFill>
                <a:latin typeface="Arial" panose="020B0604020202020204" pitchFamily="34" charset="0"/>
                <a:cs typeface="Arial" panose="020B0604020202020204" pitchFamily="34" charset="0"/>
              </a:rPr>
              <a:t>million tourists PA</a:t>
            </a:r>
          </a:p>
          <a:p>
            <a:pPr lvl="0"/>
            <a:r>
              <a:rPr lang="en-US" sz="1400" cap="all" dirty="0">
                <a:solidFill>
                  <a:schemeClr val="bg1"/>
                </a:solidFill>
                <a:latin typeface="Arial" panose="020B0604020202020204" pitchFamily="34" charset="0"/>
                <a:cs typeface="Arial" panose="020B0604020202020204" pitchFamily="34" charset="0"/>
              </a:rPr>
              <a:t>20,000 Elephant</a:t>
            </a:r>
          </a:p>
          <a:p>
            <a:pPr lvl="0"/>
            <a:r>
              <a:rPr lang="en-US" sz="1400" cap="all" dirty="0">
                <a:solidFill>
                  <a:schemeClr val="bg1"/>
                </a:solidFill>
                <a:latin typeface="Arial" panose="020B0604020202020204" pitchFamily="34" charset="0"/>
                <a:cs typeface="Arial" panose="020B0604020202020204" pitchFamily="34" charset="0"/>
              </a:rPr>
              <a:t>8,000 Rhino</a:t>
            </a:r>
          </a:p>
          <a:p>
            <a:pPr lvl="0"/>
            <a:r>
              <a:rPr lang="en-US" sz="1400" cap="all" dirty="0">
                <a:solidFill>
                  <a:schemeClr val="bg1"/>
                </a:solidFill>
                <a:latin typeface="Arial" panose="020B0604020202020204" pitchFamily="34" charset="0"/>
                <a:cs typeface="Arial" panose="020B0604020202020204" pitchFamily="34" charset="0"/>
              </a:rPr>
              <a:t>MANY Allies</a:t>
            </a:r>
          </a:p>
        </p:txBody>
      </p:sp>
      <p:pic>
        <p:nvPicPr>
          <p:cNvPr id="13" name="Picture 3"/>
          <p:cNvPicPr>
            <a:picLocks noChangeAspect="1" noChangeArrowheads="1"/>
          </p:cNvPicPr>
          <p:nvPr/>
        </p:nvPicPr>
        <p:blipFill>
          <a:blip r:embed="rId3">
            <a:clrChange>
              <a:clrFrom>
                <a:srgbClr val="E3F1D9"/>
              </a:clrFrom>
              <a:clrTo>
                <a:srgbClr val="E3F1D9">
                  <a:alpha val="0"/>
                </a:srgbClr>
              </a:clrTo>
            </a:clrChange>
            <a:extLst>
              <a:ext uri="{28A0092B-C50C-407E-A947-70E740481C1C}">
                <a14:useLocalDpi xmlns:a14="http://schemas.microsoft.com/office/drawing/2010/main" val="0"/>
              </a:ext>
            </a:extLst>
          </a:blip>
          <a:srcRect/>
          <a:stretch>
            <a:fillRect/>
          </a:stretch>
        </p:blipFill>
        <p:spPr bwMode="auto">
          <a:xfrm>
            <a:off x="2856996" y="1078877"/>
            <a:ext cx="3545185" cy="559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Freeform 18"/>
          <p:cNvSpPr/>
          <p:nvPr/>
        </p:nvSpPr>
        <p:spPr>
          <a:xfrm rot="167079">
            <a:off x="3190744" y="1076311"/>
            <a:ext cx="746537" cy="2958620"/>
          </a:xfrm>
          <a:custGeom>
            <a:avLst/>
            <a:gdLst>
              <a:gd name="connsiteX0" fmla="*/ 472769 w 743113"/>
              <a:gd name="connsiteY0" fmla="*/ 8042 h 3562275"/>
              <a:gd name="connsiteX1" fmla="*/ 321694 w 743113"/>
              <a:gd name="connsiteY1" fmla="*/ 8042 h 3562275"/>
              <a:gd name="connsiteX2" fmla="*/ 297840 w 743113"/>
              <a:gd name="connsiteY2" fmla="*/ 31896 h 3562275"/>
              <a:gd name="connsiteX3" fmla="*/ 289889 w 743113"/>
              <a:gd name="connsiteY3" fmla="*/ 55750 h 3562275"/>
              <a:gd name="connsiteX4" fmla="*/ 313743 w 743113"/>
              <a:gd name="connsiteY4" fmla="*/ 167068 h 3562275"/>
              <a:gd name="connsiteX5" fmla="*/ 321694 w 743113"/>
              <a:gd name="connsiteY5" fmla="*/ 190922 h 3562275"/>
              <a:gd name="connsiteX6" fmla="*/ 329645 w 743113"/>
              <a:gd name="connsiteY6" fmla="*/ 214776 h 3562275"/>
              <a:gd name="connsiteX7" fmla="*/ 329645 w 743113"/>
              <a:gd name="connsiteY7" fmla="*/ 294289 h 3562275"/>
              <a:gd name="connsiteX8" fmla="*/ 305791 w 743113"/>
              <a:gd name="connsiteY8" fmla="*/ 302241 h 3562275"/>
              <a:gd name="connsiteX9" fmla="*/ 242181 w 743113"/>
              <a:gd name="connsiteY9" fmla="*/ 357900 h 3562275"/>
              <a:gd name="connsiteX10" fmla="*/ 194473 w 743113"/>
              <a:gd name="connsiteY10" fmla="*/ 373802 h 3562275"/>
              <a:gd name="connsiteX11" fmla="*/ 186522 w 743113"/>
              <a:gd name="connsiteY11" fmla="*/ 397656 h 3562275"/>
              <a:gd name="connsiteX12" fmla="*/ 154716 w 743113"/>
              <a:gd name="connsiteY12" fmla="*/ 437413 h 3562275"/>
              <a:gd name="connsiteX13" fmla="*/ 162668 w 743113"/>
              <a:gd name="connsiteY13" fmla="*/ 485121 h 3562275"/>
              <a:gd name="connsiteX14" fmla="*/ 178570 w 743113"/>
              <a:gd name="connsiteY14" fmla="*/ 532828 h 3562275"/>
              <a:gd name="connsiteX15" fmla="*/ 162668 w 743113"/>
              <a:gd name="connsiteY15" fmla="*/ 580536 h 3562275"/>
              <a:gd name="connsiteX16" fmla="*/ 114960 w 743113"/>
              <a:gd name="connsiteY16" fmla="*/ 596439 h 3562275"/>
              <a:gd name="connsiteX17" fmla="*/ 75203 w 743113"/>
              <a:gd name="connsiteY17" fmla="*/ 668001 h 3562275"/>
              <a:gd name="connsiteX18" fmla="*/ 59301 w 743113"/>
              <a:gd name="connsiteY18" fmla="*/ 691855 h 3562275"/>
              <a:gd name="connsiteX19" fmla="*/ 35447 w 743113"/>
              <a:gd name="connsiteY19" fmla="*/ 707757 h 3562275"/>
              <a:gd name="connsiteX20" fmla="*/ 11593 w 743113"/>
              <a:gd name="connsiteY20" fmla="*/ 819075 h 3562275"/>
              <a:gd name="connsiteX21" fmla="*/ 35447 w 743113"/>
              <a:gd name="connsiteY21" fmla="*/ 834978 h 3562275"/>
              <a:gd name="connsiteX22" fmla="*/ 83155 w 743113"/>
              <a:gd name="connsiteY22" fmla="*/ 850881 h 3562275"/>
              <a:gd name="connsiteX23" fmla="*/ 130863 w 743113"/>
              <a:gd name="connsiteY23" fmla="*/ 866783 h 3562275"/>
              <a:gd name="connsiteX24" fmla="*/ 154716 w 743113"/>
              <a:gd name="connsiteY24" fmla="*/ 874735 h 3562275"/>
              <a:gd name="connsiteX25" fmla="*/ 202424 w 743113"/>
              <a:gd name="connsiteY25" fmla="*/ 906540 h 3562275"/>
              <a:gd name="connsiteX26" fmla="*/ 194473 w 743113"/>
              <a:gd name="connsiteY26" fmla="*/ 938345 h 3562275"/>
              <a:gd name="connsiteX27" fmla="*/ 154716 w 743113"/>
              <a:gd name="connsiteY27" fmla="*/ 986053 h 3562275"/>
              <a:gd name="connsiteX28" fmla="*/ 138814 w 743113"/>
              <a:gd name="connsiteY28" fmla="*/ 1009907 h 3562275"/>
              <a:gd name="connsiteX29" fmla="*/ 122911 w 743113"/>
              <a:gd name="connsiteY29" fmla="*/ 1065566 h 3562275"/>
              <a:gd name="connsiteX30" fmla="*/ 107009 w 743113"/>
              <a:gd name="connsiteY30" fmla="*/ 1113274 h 3562275"/>
              <a:gd name="connsiteX31" fmla="*/ 91106 w 743113"/>
              <a:gd name="connsiteY31" fmla="*/ 1160981 h 3562275"/>
              <a:gd name="connsiteX32" fmla="*/ 83155 w 743113"/>
              <a:gd name="connsiteY32" fmla="*/ 1184835 h 3562275"/>
              <a:gd name="connsiteX33" fmla="*/ 75203 w 743113"/>
              <a:gd name="connsiteY33" fmla="*/ 1216641 h 3562275"/>
              <a:gd name="connsiteX34" fmla="*/ 51349 w 743113"/>
              <a:gd name="connsiteY34" fmla="*/ 1327959 h 3562275"/>
              <a:gd name="connsiteX35" fmla="*/ 43398 w 743113"/>
              <a:gd name="connsiteY35" fmla="*/ 1351813 h 3562275"/>
              <a:gd name="connsiteX36" fmla="*/ 27496 w 743113"/>
              <a:gd name="connsiteY36" fmla="*/ 1375667 h 3562275"/>
              <a:gd name="connsiteX37" fmla="*/ 11593 w 743113"/>
              <a:gd name="connsiteY37" fmla="*/ 1423375 h 3562275"/>
              <a:gd name="connsiteX38" fmla="*/ 3642 w 743113"/>
              <a:gd name="connsiteY38" fmla="*/ 1447228 h 3562275"/>
              <a:gd name="connsiteX39" fmla="*/ 19544 w 743113"/>
              <a:gd name="connsiteY39" fmla="*/ 1566498 h 3562275"/>
              <a:gd name="connsiteX40" fmla="*/ 51349 w 743113"/>
              <a:gd name="connsiteY40" fmla="*/ 1638060 h 3562275"/>
              <a:gd name="connsiteX41" fmla="*/ 67252 w 743113"/>
              <a:gd name="connsiteY41" fmla="*/ 1685768 h 3562275"/>
              <a:gd name="connsiteX42" fmla="*/ 91106 w 743113"/>
              <a:gd name="connsiteY42" fmla="*/ 1757329 h 3562275"/>
              <a:gd name="connsiteX43" fmla="*/ 107009 w 743113"/>
              <a:gd name="connsiteY43" fmla="*/ 1805037 h 3562275"/>
              <a:gd name="connsiteX44" fmla="*/ 138814 w 743113"/>
              <a:gd name="connsiteY44" fmla="*/ 1876599 h 3562275"/>
              <a:gd name="connsiteX45" fmla="*/ 178570 w 743113"/>
              <a:gd name="connsiteY45" fmla="*/ 1995868 h 3562275"/>
              <a:gd name="connsiteX46" fmla="*/ 194473 w 743113"/>
              <a:gd name="connsiteY46" fmla="*/ 2043576 h 3562275"/>
              <a:gd name="connsiteX47" fmla="*/ 202424 w 743113"/>
              <a:gd name="connsiteY47" fmla="*/ 2067430 h 3562275"/>
              <a:gd name="connsiteX48" fmla="*/ 218327 w 743113"/>
              <a:gd name="connsiteY48" fmla="*/ 2146943 h 3562275"/>
              <a:gd name="connsiteX49" fmla="*/ 250132 w 743113"/>
              <a:gd name="connsiteY49" fmla="*/ 2194651 h 3562275"/>
              <a:gd name="connsiteX50" fmla="*/ 266035 w 743113"/>
              <a:gd name="connsiteY50" fmla="*/ 2218505 h 3562275"/>
              <a:gd name="connsiteX51" fmla="*/ 289889 w 743113"/>
              <a:gd name="connsiteY51" fmla="*/ 2298018 h 3562275"/>
              <a:gd name="connsiteX52" fmla="*/ 297840 w 743113"/>
              <a:gd name="connsiteY52" fmla="*/ 2321872 h 3562275"/>
              <a:gd name="connsiteX53" fmla="*/ 313743 w 743113"/>
              <a:gd name="connsiteY53" fmla="*/ 2345726 h 3562275"/>
              <a:gd name="connsiteX54" fmla="*/ 337596 w 743113"/>
              <a:gd name="connsiteY54" fmla="*/ 2393434 h 3562275"/>
              <a:gd name="connsiteX55" fmla="*/ 361450 w 743113"/>
              <a:gd name="connsiteY55" fmla="*/ 2409336 h 3562275"/>
              <a:gd name="connsiteX56" fmla="*/ 385304 w 743113"/>
              <a:gd name="connsiteY56" fmla="*/ 2496801 h 3562275"/>
              <a:gd name="connsiteX57" fmla="*/ 393256 w 743113"/>
              <a:gd name="connsiteY57" fmla="*/ 2520655 h 3562275"/>
              <a:gd name="connsiteX58" fmla="*/ 417109 w 743113"/>
              <a:gd name="connsiteY58" fmla="*/ 2536557 h 3562275"/>
              <a:gd name="connsiteX59" fmla="*/ 433012 w 743113"/>
              <a:gd name="connsiteY59" fmla="*/ 2560411 h 3562275"/>
              <a:gd name="connsiteX60" fmla="*/ 456866 w 743113"/>
              <a:gd name="connsiteY60" fmla="*/ 2584265 h 3562275"/>
              <a:gd name="connsiteX61" fmla="*/ 464817 w 743113"/>
              <a:gd name="connsiteY61" fmla="*/ 2608119 h 3562275"/>
              <a:gd name="connsiteX62" fmla="*/ 480720 w 743113"/>
              <a:gd name="connsiteY62" fmla="*/ 2862561 h 3562275"/>
              <a:gd name="connsiteX63" fmla="*/ 496623 w 743113"/>
              <a:gd name="connsiteY63" fmla="*/ 2950025 h 3562275"/>
              <a:gd name="connsiteX64" fmla="*/ 512525 w 743113"/>
              <a:gd name="connsiteY64" fmla="*/ 3061343 h 3562275"/>
              <a:gd name="connsiteX65" fmla="*/ 520476 w 743113"/>
              <a:gd name="connsiteY65" fmla="*/ 3117002 h 3562275"/>
              <a:gd name="connsiteX66" fmla="*/ 552282 w 743113"/>
              <a:gd name="connsiteY66" fmla="*/ 3164710 h 3562275"/>
              <a:gd name="connsiteX67" fmla="*/ 568184 w 743113"/>
              <a:gd name="connsiteY67" fmla="*/ 3212418 h 3562275"/>
              <a:gd name="connsiteX68" fmla="*/ 592038 w 743113"/>
              <a:gd name="connsiteY68" fmla="*/ 3331688 h 3562275"/>
              <a:gd name="connsiteX69" fmla="*/ 607941 w 743113"/>
              <a:gd name="connsiteY69" fmla="*/ 3355541 h 3562275"/>
              <a:gd name="connsiteX70" fmla="*/ 623843 w 743113"/>
              <a:gd name="connsiteY70" fmla="*/ 3403249 h 3562275"/>
              <a:gd name="connsiteX71" fmla="*/ 639746 w 743113"/>
              <a:gd name="connsiteY71" fmla="*/ 3466860 h 3562275"/>
              <a:gd name="connsiteX72" fmla="*/ 655649 w 743113"/>
              <a:gd name="connsiteY72" fmla="*/ 3490714 h 3562275"/>
              <a:gd name="connsiteX73" fmla="*/ 727210 w 743113"/>
              <a:gd name="connsiteY73" fmla="*/ 3554324 h 3562275"/>
              <a:gd name="connsiteX74" fmla="*/ 743113 w 743113"/>
              <a:gd name="connsiteY74" fmla="*/ 3562275 h 35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43113" h="3562275">
                <a:moveTo>
                  <a:pt x="472769" y="8042"/>
                </a:moveTo>
                <a:cubicBezTo>
                  <a:pt x="430671" y="4215"/>
                  <a:pt x="365706" y="-7962"/>
                  <a:pt x="321694" y="8042"/>
                </a:cubicBezTo>
                <a:cubicBezTo>
                  <a:pt x="311126" y="11885"/>
                  <a:pt x="305791" y="23945"/>
                  <a:pt x="297840" y="31896"/>
                </a:cubicBezTo>
                <a:cubicBezTo>
                  <a:pt x="295190" y="39847"/>
                  <a:pt x="289889" y="47369"/>
                  <a:pt x="289889" y="55750"/>
                </a:cubicBezTo>
                <a:cubicBezTo>
                  <a:pt x="289889" y="105907"/>
                  <a:pt x="298950" y="122691"/>
                  <a:pt x="313743" y="167068"/>
                </a:cubicBezTo>
                <a:lnTo>
                  <a:pt x="321694" y="190922"/>
                </a:lnTo>
                <a:lnTo>
                  <a:pt x="329645" y="214776"/>
                </a:lnTo>
                <a:cubicBezTo>
                  <a:pt x="331024" y="224426"/>
                  <a:pt x="346992" y="276942"/>
                  <a:pt x="329645" y="294289"/>
                </a:cubicBezTo>
                <a:cubicBezTo>
                  <a:pt x="323718" y="300216"/>
                  <a:pt x="313742" y="299590"/>
                  <a:pt x="305791" y="302241"/>
                </a:cubicBezTo>
                <a:cubicBezTo>
                  <a:pt x="287238" y="330071"/>
                  <a:pt x="281938" y="344648"/>
                  <a:pt x="242181" y="357900"/>
                </a:cubicBezTo>
                <a:lnTo>
                  <a:pt x="194473" y="373802"/>
                </a:lnTo>
                <a:cubicBezTo>
                  <a:pt x="191823" y="381753"/>
                  <a:pt x="191758" y="391111"/>
                  <a:pt x="186522" y="397656"/>
                </a:cubicBezTo>
                <a:cubicBezTo>
                  <a:pt x="145416" y="449039"/>
                  <a:pt x="174704" y="377453"/>
                  <a:pt x="154716" y="437413"/>
                </a:cubicBezTo>
                <a:cubicBezTo>
                  <a:pt x="157367" y="453316"/>
                  <a:pt x="158758" y="469480"/>
                  <a:pt x="162668" y="485121"/>
                </a:cubicBezTo>
                <a:cubicBezTo>
                  <a:pt x="166734" y="501383"/>
                  <a:pt x="178570" y="532828"/>
                  <a:pt x="178570" y="532828"/>
                </a:cubicBezTo>
                <a:cubicBezTo>
                  <a:pt x="173269" y="548731"/>
                  <a:pt x="178571" y="575235"/>
                  <a:pt x="162668" y="580536"/>
                </a:cubicBezTo>
                <a:lnTo>
                  <a:pt x="114960" y="596439"/>
                </a:lnTo>
                <a:cubicBezTo>
                  <a:pt x="100965" y="638426"/>
                  <a:pt x="111659" y="613317"/>
                  <a:pt x="75203" y="668001"/>
                </a:cubicBezTo>
                <a:cubicBezTo>
                  <a:pt x="69902" y="675952"/>
                  <a:pt x="67252" y="686554"/>
                  <a:pt x="59301" y="691855"/>
                </a:cubicBezTo>
                <a:lnTo>
                  <a:pt x="35447" y="707757"/>
                </a:lnTo>
                <a:cubicBezTo>
                  <a:pt x="4483" y="754203"/>
                  <a:pt x="-12921" y="757789"/>
                  <a:pt x="11593" y="819075"/>
                </a:cubicBezTo>
                <a:cubicBezTo>
                  <a:pt x="15142" y="827948"/>
                  <a:pt x="26714" y="831097"/>
                  <a:pt x="35447" y="834978"/>
                </a:cubicBezTo>
                <a:cubicBezTo>
                  <a:pt x="50765" y="841786"/>
                  <a:pt x="67252" y="845580"/>
                  <a:pt x="83155" y="850881"/>
                </a:cubicBezTo>
                <a:lnTo>
                  <a:pt x="130863" y="866783"/>
                </a:lnTo>
                <a:cubicBezTo>
                  <a:pt x="138814" y="869433"/>
                  <a:pt x="147742" y="870086"/>
                  <a:pt x="154716" y="874735"/>
                </a:cubicBezTo>
                <a:lnTo>
                  <a:pt x="202424" y="906540"/>
                </a:lnTo>
                <a:cubicBezTo>
                  <a:pt x="199774" y="917142"/>
                  <a:pt x="198778" y="928301"/>
                  <a:pt x="194473" y="938345"/>
                </a:cubicBezTo>
                <a:cubicBezTo>
                  <a:pt x="184022" y="962731"/>
                  <a:pt x="171573" y="965825"/>
                  <a:pt x="154716" y="986053"/>
                </a:cubicBezTo>
                <a:cubicBezTo>
                  <a:pt x="148598" y="993394"/>
                  <a:pt x="143088" y="1001360"/>
                  <a:pt x="138814" y="1009907"/>
                </a:cubicBezTo>
                <a:cubicBezTo>
                  <a:pt x="132136" y="1023263"/>
                  <a:pt x="126731" y="1052834"/>
                  <a:pt x="122911" y="1065566"/>
                </a:cubicBezTo>
                <a:cubicBezTo>
                  <a:pt x="118094" y="1081622"/>
                  <a:pt x="112310" y="1097371"/>
                  <a:pt x="107009" y="1113274"/>
                </a:cubicBezTo>
                <a:lnTo>
                  <a:pt x="91106" y="1160981"/>
                </a:lnTo>
                <a:cubicBezTo>
                  <a:pt x="88456" y="1168932"/>
                  <a:pt x="85188" y="1176704"/>
                  <a:pt x="83155" y="1184835"/>
                </a:cubicBezTo>
                <a:lnTo>
                  <a:pt x="75203" y="1216641"/>
                </a:lnTo>
                <a:cubicBezTo>
                  <a:pt x="65173" y="1296887"/>
                  <a:pt x="74010" y="1259977"/>
                  <a:pt x="51349" y="1327959"/>
                </a:cubicBezTo>
                <a:cubicBezTo>
                  <a:pt x="48699" y="1335910"/>
                  <a:pt x="48047" y="1344839"/>
                  <a:pt x="43398" y="1351813"/>
                </a:cubicBezTo>
                <a:cubicBezTo>
                  <a:pt x="38097" y="1359764"/>
                  <a:pt x="31377" y="1366934"/>
                  <a:pt x="27496" y="1375667"/>
                </a:cubicBezTo>
                <a:cubicBezTo>
                  <a:pt x="20688" y="1390985"/>
                  <a:pt x="16894" y="1407472"/>
                  <a:pt x="11593" y="1423375"/>
                </a:cubicBezTo>
                <a:lnTo>
                  <a:pt x="3642" y="1447228"/>
                </a:lnTo>
                <a:cubicBezTo>
                  <a:pt x="6289" y="1471050"/>
                  <a:pt x="12406" y="1537947"/>
                  <a:pt x="19544" y="1566498"/>
                </a:cubicBezTo>
                <a:cubicBezTo>
                  <a:pt x="46598" y="1674714"/>
                  <a:pt x="21515" y="1570932"/>
                  <a:pt x="51349" y="1638060"/>
                </a:cubicBezTo>
                <a:cubicBezTo>
                  <a:pt x="58157" y="1653378"/>
                  <a:pt x="61951" y="1669865"/>
                  <a:pt x="67252" y="1685768"/>
                </a:cubicBezTo>
                <a:lnTo>
                  <a:pt x="91106" y="1757329"/>
                </a:lnTo>
                <a:cubicBezTo>
                  <a:pt x="91108" y="1757334"/>
                  <a:pt x="107006" y="1805033"/>
                  <a:pt x="107009" y="1805037"/>
                </a:cubicBezTo>
                <a:cubicBezTo>
                  <a:pt x="132209" y="1842838"/>
                  <a:pt x="119890" y="1819826"/>
                  <a:pt x="138814" y="1876599"/>
                </a:cubicBezTo>
                <a:lnTo>
                  <a:pt x="178570" y="1995868"/>
                </a:lnTo>
                <a:lnTo>
                  <a:pt x="194473" y="2043576"/>
                </a:lnTo>
                <a:lnTo>
                  <a:pt x="202424" y="2067430"/>
                </a:lnTo>
                <a:cubicBezTo>
                  <a:pt x="204399" y="2081254"/>
                  <a:pt x="207653" y="2127729"/>
                  <a:pt x="218327" y="2146943"/>
                </a:cubicBezTo>
                <a:cubicBezTo>
                  <a:pt x="227609" y="2163650"/>
                  <a:pt x="239530" y="2178748"/>
                  <a:pt x="250132" y="2194651"/>
                </a:cubicBezTo>
                <a:lnTo>
                  <a:pt x="266035" y="2218505"/>
                </a:lnTo>
                <a:cubicBezTo>
                  <a:pt x="278052" y="2266576"/>
                  <a:pt x="270529" y="2239938"/>
                  <a:pt x="289889" y="2298018"/>
                </a:cubicBezTo>
                <a:cubicBezTo>
                  <a:pt x="292539" y="2305969"/>
                  <a:pt x="293191" y="2314898"/>
                  <a:pt x="297840" y="2321872"/>
                </a:cubicBezTo>
                <a:lnTo>
                  <a:pt x="313743" y="2345726"/>
                </a:lnTo>
                <a:cubicBezTo>
                  <a:pt x="320209" y="2365126"/>
                  <a:pt x="322183" y="2378021"/>
                  <a:pt x="337596" y="2393434"/>
                </a:cubicBezTo>
                <a:cubicBezTo>
                  <a:pt x="344353" y="2400191"/>
                  <a:pt x="353499" y="2404035"/>
                  <a:pt x="361450" y="2409336"/>
                </a:cubicBezTo>
                <a:cubicBezTo>
                  <a:pt x="372689" y="2465525"/>
                  <a:pt x="365130" y="2436278"/>
                  <a:pt x="385304" y="2496801"/>
                </a:cubicBezTo>
                <a:cubicBezTo>
                  <a:pt x="387954" y="2504752"/>
                  <a:pt x="386282" y="2516006"/>
                  <a:pt x="393256" y="2520655"/>
                </a:cubicBezTo>
                <a:lnTo>
                  <a:pt x="417109" y="2536557"/>
                </a:lnTo>
                <a:cubicBezTo>
                  <a:pt x="422410" y="2544508"/>
                  <a:pt x="426894" y="2553070"/>
                  <a:pt x="433012" y="2560411"/>
                </a:cubicBezTo>
                <a:cubicBezTo>
                  <a:pt x="440211" y="2569050"/>
                  <a:pt x="450629" y="2574909"/>
                  <a:pt x="456866" y="2584265"/>
                </a:cubicBezTo>
                <a:cubicBezTo>
                  <a:pt x="461515" y="2591239"/>
                  <a:pt x="462167" y="2600168"/>
                  <a:pt x="464817" y="2608119"/>
                </a:cubicBezTo>
                <a:cubicBezTo>
                  <a:pt x="469468" y="2701139"/>
                  <a:pt x="471305" y="2773113"/>
                  <a:pt x="480720" y="2862561"/>
                </a:cubicBezTo>
                <a:cubicBezTo>
                  <a:pt x="495682" y="3004706"/>
                  <a:pt x="480938" y="2855916"/>
                  <a:pt x="496623" y="2950025"/>
                </a:cubicBezTo>
                <a:cubicBezTo>
                  <a:pt x="502785" y="2986998"/>
                  <a:pt x="507224" y="3024237"/>
                  <a:pt x="512525" y="3061343"/>
                </a:cubicBezTo>
                <a:cubicBezTo>
                  <a:pt x="515175" y="3079896"/>
                  <a:pt x="510080" y="3101408"/>
                  <a:pt x="520476" y="3117002"/>
                </a:cubicBezTo>
                <a:lnTo>
                  <a:pt x="552282" y="3164710"/>
                </a:lnTo>
                <a:cubicBezTo>
                  <a:pt x="557583" y="3180613"/>
                  <a:pt x="566333" y="3195758"/>
                  <a:pt x="568184" y="3212418"/>
                </a:cubicBezTo>
                <a:cubicBezTo>
                  <a:pt x="571259" y="3240088"/>
                  <a:pt x="573246" y="3303502"/>
                  <a:pt x="592038" y="3331688"/>
                </a:cubicBezTo>
                <a:lnTo>
                  <a:pt x="607941" y="3355541"/>
                </a:lnTo>
                <a:cubicBezTo>
                  <a:pt x="613242" y="3371444"/>
                  <a:pt x="620555" y="3386812"/>
                  <a:pt x="623843" y="3403249"/>
                </a:cubicBezTo>
                <a:cubicBezTo>
                  <a:pt x="626867" y="3418366"/>
                  <a:pt x="631597" y="3450563"/>
                  <a:pt x="639746" y="3466860"/>
                </a:cubicBezTo>
                <a:cubicBezTo>
                  <a:pt x="644020" y="3475407"/>
                  <a:pt x="649300" y="3483571"/>
                  <a:pt x="655649" y="3490714"/>
                </a:cubicBezTo>
                <a:cubicBezTo>
                  <a:pt x="684422" y="3523084"/>
                  <a:pt x="695561" y="3535335"/>
                  <a:pt x="727210" y="3554324"/>
                </a:cubicBezTo>
                <a:cubicBezTo>
                  <a:pt x="732292" y="3557373"/>
                  <a:pt x="737812" y="3559625"/>
                  <a:pt x="743113" y="3562275"/>
                </a:cubicBezTo>
              </a:path>
            </a:pathLst>
          </a:custGeom>
          <a:ln w="3810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0" name="TextBox 19"/>
          <p:cNvSpPr txBox="1"/>
          <p:nvPr/>
        </p:nvSpPr>
        <p:spPr>
          <a:xfrm>
            <a:off x="2558312" y="2881252"/>
            <a:ext cx="992579" cy="369332"/>
          </a:xfrm>
          <a:prstGeom prst="rect">
            <a:avLst/>
          </a:prstGeom>
          <a:noFill/>
        </p:spPr>
        <p:txBody>
          <a:bodyPr wrap="none" rtlCol="0">
            <a:spAutoFit/>
          </a:bodyPr>
          <a:lstStyle/>
          <a:p>
            <a:r>
              <a:rPr lang="en-ZA" b="1" dirty="0">
                <a:latin typeface="Arial Rounded MT Bold" panose="020F0704030504030204" pitchFamily="34" charset="0"/>
              </a:rPr>
              <a:t>221 km</a:t>
            </a:r>
          </a:p>
        </p:txBody>
      </p:sp>
      <p:sp>
        <p:nvSpPr>
          <p:cNvPr id="21" name="Freeform 20"/>
          <p:cNvSpPr/>
          <p:nvPr/>
        </p:nvSpPr>
        <p:spPr>
          <a:xfrm>
            <a:off x="3883509" y="1078877"/>
            <a:ext cx="1323872" cy="2795242"/>
          </a:xfrm>
          <a:custGeom>
            <a:avLst/>
            <a:gdLst>
              <a:gd name="connsiteX0" fmla="*/ 0 w 1323872"/>
              <a:gd name="connsiteY0" fmla="*/ 6976 h 3207376"/>
              <a:gd name="connsiteX1" fmla="*/ 109182 w 1323872"/>
              <a:gd name="connsiteY1" fmla="*/ 6976 h 3207376"/>
              <a:gd name="connsiteX2" fmla="*/ 129654 w 1323872"/>
              <a:gd name="connsiteY2" fmla="*/ 20623 h 3207376"/>
              <a:gd name="connsiteX3" fmla="*/ 136478 w 1323872"/>
              <a:gd name="connsiteY3" fmla="*/ 41095 h 3207376"/>
              <a:gd name="connsiteX4" fmla="*/ 177421 w 1323872"/>
              <a:gd name="connsiteY4" fmla="*/ 68391 h 3207376"/>
              <a:gd name="connsiteX5" fmla="*/ 191069 w 1323872"/>
              <a:gd name="connsiteY5" fmla="*/ 109334 h 3207376"/>
              <a:gd name="connsiteX6" fmla="*/ 197893 w 1323872"/>
              <a:gd name="connsiteY6" fmla="*/ 129805 h 3207376"/>
              <a:gd name="connsiteX7" fmla="*/ 211541 w 1323872"/>
              <a:gd name="connsiteY7" fmla="*/ 150277 h 3207376"/>
              <a:gd name="connsiteX8" fmla="*/ 232012 w 1323872"/>
              <a:gd name="connsiteY8" fmla="*/ 198044 h 3207376"/>
              <a:gd name="connsiteX9" fmla="*/ 245660 w 1323872"/>
              <a:gd name="connsiteY9" fmla="*/ 238988 h 3207376"/>
              <a:gd name="connsiteX10" fmla="*/ 266132 w 1323872"/>
              <a:gd name="connsiteY10" fmla="*/ 300402 h 3207376"/>
              <a:gd name="connsiteX11" fmla="*/ 279779 w 1323872"/>
              <a:gd name="connsiteY11" fmla="*/ 341346 h 3207376"/>
              <a:gd name="connsiteX12" fmla="*/ 286603 w 1323872"/>
              <a:gd name="connsiteY12" fmla="*/ 368641 h 3207376"/>
              <a:gd name="connsiteX13" fmla="*/ 293427 w 1323872"/>
              <a:gd name="connsiteY13" fmla="*/ 389113 h 3207376"/>
              <a:gd name="connsiteX14" fmla="*/ 307075 w 1323872"/>
              <a:gd name="connsiteY14" fmla="*/ 450528 h 3207376"/>
              <a:gd name="connsiteX15" fmla="*/ 320723 w 1323872"/>
              <a:gd name="connsiteY15" fmla="*/ 471000 h 3207376"/>
              <a:gd name="connsiteX16" fmla="*/ 334370 w 1323872"/>
              <a:gd name="connsiteY16" fmla="*/ 511943 h 3207376"/>
              <a:gd name="connsiteX17" fmla="*/ 348018 w 1323872"/>
              <a:gd name="connsiteY17" fmla="*/ 552886 h 3207376"/>
              <a:gd name="connsiteX18" fmla="*/ 354842 w 1323872"/>
              <a:gd name="connsiteY18" fmla="*/ 587005 h 3207376"/>
              <a:gd name="connsiteX19" fmla="*/ 361666 w 1323872"/>
              <a:gd name="connsiteY19" fmla="*/ 614301 h 3207376"/>
              <a:gd name="connsiteX20" fmla="*/ 375314 w 1323872"/>
              <a:gd name="connsiteY20" fmla="*/ 655244 h 3207376"/>
              <a:gd name="connsiteX21" fmla="*/ 395785 w 1323872"/>
              <a:gd name="connsiteY21" fmla="*/ 737131 h 3207376"/>
              <a:gd name="connsiteX22" fmla="*/ 402609 w 1323872"/>
              <a:gd name="connsiteY22" fmla="*/ 757602 h 3207376"/>
              <a:gd name="connsiteX23" fmla="*/ 416257 w 1323872"/>
              <a:gd name="connsiteY23" fmla="*/ 778074 h 3207376"/>
              <a:gd name="connsiteX24" fmla="*/ 436729 w 1323872"/>
              <a:gd name="connsiteY24" fmla="*/ 846313 h 3207376"/>
              <a:gd name="connsiteX25" fmla="*/ 443553 w 1323872"/>
              <a:gd name="connsiteY25" fmla="*/ 866785 h 3207376"/>
              <a:gd name="connsiteX26" fmla="*/ 457200 w 1323872"/>
              <a:gd name="connsiteY26" fmla="*/ 887256 h 3207376"/>
              <a:gd name="connsiteX27" fmla="*/ 477672 w 1323872"/>
              <a:gd name="connsiteY27" fmla="*/ 928200 h 3207376"/>
              <a:gd name="connsiteX28" fmla="*/ 491320 w 1323872"/>
              <a:gd name="connsiteY28" fmla="*/ 996438 h 3207376"/>
              <a:gd name="connsiteX29" fmla="*/ 498144 w 1323872"/>
              <a:gd name="connsiteY29" fmla="*/ 1016910 h 3207376"/>
              <a:gd name="connsiteX30" fmla="*/ 511791 w 1323872"/>
              <a:gd name="connsiteY30" fmla="*/ 1037382 h 3207376"/>
              <a:gd name="connsiteX31" fmla="*/ 518615 w 1323872"/>
              <a:gd name="connsiteY31" fmla="*/ 1057853 h 3207376"/>
              <a:gd name="connsiteX32" fmla="*/ 532263 w 1323872"/>
              <a:gd name="connsiteY32" fmla="*/ 1085149 h 3207376"/>
              <a:gd name="connsiteX33" fmla="*/ 539087 w 1323872"/>
              <a:gd name="connsiteY33" fmla="*/ 1105620 h 3207376"/>
              <a:gd name="connsiteX34" fmla="*/ 559559 w 1323872"/>
              <a:gd name="connsiteY34" fmla="*/ 1146564 h 3207376"/>
              <a:gd name="connsiteX35" fmla="*/ 566382 w 1323872"/>
              <a:gd name="connsiteY35" fmla="*/ 1180683 h 3207376"/>
              <a:gd name="connsiteX36" fmla="*/ 586854 w 1323872"/>
              <a:gd name="connsiteY36" fmla="*/ 1269394 h 3207376"/>
              <a:gd name="connsiteX37" fmla="*/ 600502 w 1323872"/>
              <a:gd name="connsiteY37" fmla="*/ 1371752 h 3207376"/>
              <a:gd name="connsiteX38" fmla="*/ 614150 w 1323872"/>
              <a:gd name="connsiteY38" fmla="*/ 1412695 h 3207376"/>
              <a:gd name="connsiteX39" fmla="*/ 620973 w 1323872"/>
              <a:gd name="connsiteY39" fmla="*/ 1433167 h 3207376"/>
              <a:gd name="connsiteX40" fmla="*/ 634621 w 1323872"/>
              <a:gd name="connsiteY40" fmla="*/ 1453638 h 3207376"/>
              <a:gd name="connsiteX41" fmla="*/ 689212 w 1323872"/>
              <a:gd name="connsiteY41" fmla="*/ 1617411 h 3207376"/>
              <a:gd name="connsiteX42" fmla="*/ 696036 w 1323872"/>
              <a:gd name="connsiteY42" fmla="*/ 1637883 h 3207376"/>
              <a:gd name="connsiteX43" fmla="*/ 723332 w 1323872"/>
              <a:gd name="connsiteY43" fmla="*/ 1678826 h 3207376"/>
              <a:gd name="connsiteX44" fmla="*/ 736979 w 1323872"/>
              <a:gd name="connsiteY44" fmla="*/ 1719770 h 3207376"/>
              <a:gd name="connsiteX45" fmla="*/ 730156 w 1323872"/>
              <a:gd name="connsiteY45" fmla="*/ 1904014 h 3207376"/>
              <a:gd name="connsiteX46" fmla="*/ 723332 w 1323872"/>
              <a:gd name="connsiteY46" fmla="*/ 1924486 h 3207376"/>
              <a:gd name="connsiteX47" fmla="*/ 716508 w 1323872"/>
              <a:gd name="connsiteY47" fmla="*/ 1951782 h 3207376"/>
              <a:gd name="connsiteX48" fmla="*/ 716508 w 1323872"/>
              <a:gd name="connsiteY48" fmla="*/ 2190617 h 3207376"/>
              <a:gd name="connsiteX49" fmla="*/ 750627 w 1323872"/>
              <a:gd name="connsiteY49" fmla="*/ 2245208 h 3207376"/>
              <a:gd name="connsiteX50" fmla="*/ 771099 w 1323872"/>
              <a:gd name="connsiteY50" fmla="*/ 2306623 h 3207376"/>
              <a:gd name="connsiteX51" fmla="*/ 777923 w 1323872"/>
              <a:gd name="connsiteY51" fmla="*/ 2327095 h 3207376"/>
              <a:gd name="connsiteX52" fmla="*/ 791570 w 1323872"/>
              <a:gd name="connsiteY52" fmla="*/ 2347567 h 3207376"/>
              <a:gd name="connsiteX53" fmla="*/ 812042 w 1323872"/>
              <a:gd name="connsiteY53" fmla="*/ 2388510 h 3207376"/>
              <a:gd name="connsiteX54" fmla="*/ 832514 w 1323872"/>
              <a:gd name="connsiteY54" fmla="*/ 2395334 h 3207376"/>
              <a:gd name="connsiteX55" fmla="*/ 852985 w 1323872"/>
              <a:gd name="connsiteY55" fmla="*/ 2408982 h 3207376"/>
              <a:gd name="connsiteX56" fmla="*/ 866633 w 1323872"/>
              <a:gd name="connsiteY56" fmla="*/ 2429453 h 3207376"/>
              <a:gd name="connsiteX57" fmla="*/ 887105 w 1323872"/>
              <a:gd name="connsiteY57" fmla="*/ 2436277 h 3207376"/>
              <a:gd name="connsiteX58" fmla="*/ 907576 w 1323872"/>
              <a:gd name="connsiteY58" fmla="*/ 2449925 h 3207376"/>
              <a:gd name="connsiteX59" fmla="*/ 934872 w 1323872"/>
              <a:gd name="connsiteY59" fmla="*/ 2490868 h 3207376"/>
              <a:gd name="connsiteX60" fmla="*/ 948520 w 1323872"/>
              <a:gd name="connsiteY60" fmla="*/ 2511340 h 3207376"/>
              <a:gd name="connsiteX61" fmla="*/ 968991 w 1323872"/>
              <a:gd name="connsiteY61" fmla="*/ 2524988 h 3207376"/>
              <a:gd name="connsiteX62" fmla="*/ 989463 w 1323872"/>
              <a:gd name="connsiteY62" fmla="*/ 2763823 h 3207376"/>
              <a:gd name="connsiteX63" fmla="*/ 1030406 w 1323872"/>
              <a:gd name="connsiteY63" fmla="*/ 2845710 h 3207376"/>
              <a:gd name="connsiteX64" fmla="*/ 1044054 w 1323872"/>
              <a:gd name="connsiteY64" fmla="*/ 2866182 h 3207376"/>
              <a:gd name="connsiteX65" fmla="*/ 1057702 w 1323872"/>
              <a:gd name="connsiteY65" fmla="*/ 2913949 h 3207376"/>
              <a:gd name="connsiteX66" fmla="*/ 1064526 w 1323872"/>
              <a:gd name="connsiteY66" fmla="*/ 2934420 h 3207376"/>
              <a:gd name="connsiteX67" fmla="*/ 1091821 w 1323872"/>
              <a:gd name="connsiteY67" fmla="*/ 2975364 h 3207376"/>
              <a:gd name="connsiteX68" fmla="*/ 1112293 w 1323872"/>
              <a:gd name="connsiteY68" fmla="*/ 2989011 h 3207376"/>
              <a:gd name="connsiteX69" fmla="*/ 1160060 w 1323872"/>
              <a:gd name="connsiteY69" fmla="*/ 3043602 h 3207376"/>
              <a:gd name="connsiteX70" fmla="*/ 1166884 w 1323872"/>
              <a:gd name="connsiteY70" fmla="*/ 3064074 h 3207376"/>
              <a:gd name="connsiteX71" fmla="*/ 1201003 w 1323872"/>
              <a:gd name="connsiteY71" fmla="*/ 3105017 h 3207376"/>
              <a:gd name="connsiteX72" fmla="*/ 1221475 w 1323872"/>
              <a:gd name="connsiteY72" fmla="*/ 3118665 h 3207376"/>
              <a:gd name="connsiteX73" fmla="*/ 1241947 w 1323872"/>
              <a:gd name="connsiteY73" fmla="*/ 3125489 h 3207376"/>
              <a:gd name="connsiteX74" fmla="*/ 1262418 w 1323872"/>
              <a:gd name="connsiteY74" fmla="*/ 3139137 h 3207376"/>
              <a:gd name="connsiteX75" fmla="*/ 1276066 w 1323872"/>
              <a:gd name="connsiteY75" fmla="*/ 3159608 h 3207376"/>
              <a:gd name="connsiteX76" fmla="*/ 1296538 w 1323872"/>
              <a:gd name="connsiteY76" fmla="*/ 3166432 h 3207376"/>
              <a:gd name="connsiteX77" fmla="*/ 1303362 w 1323872"/>
              <a:gd name="connsiteY77" fmla="*/ 3186904 h 3207376"/>
              <a:gd name="connsiteX78" fmla="*/ 1323833 w 1323872"/>
              <a:gd name="connsiteY78" fmla="*/ 3207376 h 320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3872" h="3207376">
                <a:moveTo>
                  <a:pt x="0" y="6976"/>
                </a:moveTo>
                <a:cubicBezTo>
                  <a:pt x="38811" y="3448"/>
                  <a:pt x="72494" y="-6782"/>
                  <a:pt x="109182" y="6976"/>
                </a:cubicBezTo>
                <a:cubicBezTo>
                  <a:pt x="116861" y="9856"/>
                  <a:pt x="122830" y="16074"/>
                  <a:pt x="129654" y="20623"/>
                </a:cubicBezTo>
                <a:cubicBezTo>
                  <a:pt x="131929" y="27447"/>
                  <a:pt x="131392" y="36009"/>
                  <a:pt x="136478" y="41095"/>
                </a:cubicBezTo>
                <a:cubicBezTo>
                  <a:pt x="148076" y="52693"/>
                  <a:pt x="177421" y="68391"/>
                  <a:pt x="177421" y="68391"/>
                </a:cubicBezTo>
                <a:lnTo>
                  <a:pt x="191069" y="109334"/>
                </a:lnTo>
                <a:cubicBezTo>
                  <a:pt x="193344" y="116158"/>
                  <a:pt x="193903" y="123820"/>
                  <a:pt x="197893" y="129805"/>
                </a:cubicBezTo>
                <a:lnTo>
                  <a:pt x="211541" y="150277"/>
                </a:lnTo>
                <a:cubicBezTo>
                  <a:pt x="229593" y="222484"/>
                  <a:pt x="205084" y="137455"/>
                  <a:pt x="232012" y="198044"/>
                </a:cubicBezTo>
                <a:cubicBezTo>
                  <a:pt x="237855" y="211190"/>
                  <a:pt x="241111" y="225340"/>
                  <a:pt x="245660" y="238988"/>
                </a:cubicBezTo>
                <a:lnTo>
                  <a:pt x="266132" y="300402"/>
                </a:lnTo>
                <a:lnTo>
                  <a:pt x="279779" y="341346"/>
                </a:lnTo>
                <a:cubicBezTo>
                  <a:pt x="282054" y="350444"/>
                  <a:pt x="284027" y="359623"/>
                  <a:pt x="286603" y="368641"/>
                </a:cubicBezTo>
                <a:cubicBezTo>
                  <a:pt x="288579" y="375557"/>
                  <a:pt x="291682" y="382135"/>
                  <a:pt x="293427" y="389113"/>
                </a:cubicBezTo>
                <a:cubicBezTo>
                  <a:pt x="295370" y="396885"/>
                  <a:pt x="302872" y="440722"/>
                  <a:pt x="307075" y="450528"/>
                </a:cubicBezTo>
                <a:cubicBezTo>
                  <a:pt x="310306" y="458066"/>
                  <a:pt x="317392" y="463505"/>
                  <a:pt x="320723" y="471000"/>
                </a:cubicBezTo>
                <a:cubicBezTo>
                  <a:pt x="326566" y="484146"/>
                  <a:pt x="329821" y="498295"/>
                  <a:pt x="334370" y="511943"/>
                </a:cubicBezTo>
                <a:cubicBezTo>
                  <a:pt x="334371" y="511947"/>
                  <a:pt x="348017" y="552883"/>
                  <a:pt x="348018" y="552886"/>
                </a:cubicBezTo>
                <a:cubicBezTo>
                  <a:pt x="350293" y="564259"/>
                  <a:pt x="352326" y="575683"/>
                  <a:pt x="354842" y="587005"/>
                </a:cubicBezTo>
                <a:cubicBezTo>
                  <a:pt x="356877" y="596160"/>
                  <a:pt x="358971" y="605318"/>
                  <a:pt x="361666" y="614301"/>
                </a:cubicBezTo>
                <a:cubicBezTo>
                  <a:pt x="365800" y="628080"/>
                  <a:pt x="375314" y="655244"/>
                  <a:pt x="375314" y="655244"/>
                </a:cubicBezTo>
                <a:cubicBezTo>
                  <a:pt x="384502" y="710375"/>
                  <a:pt x="377763" y="683065"/>
                  <a:pt x="395785" y="737131"/>
                </a:cubicBezTo>
                <a:cubicBezTo>
                  <a:pt x="398060" y="743955"/>
                  <a:pt x="398619" y="751617"/>
                  <a:pt x="402609" y="757602"/>
                </a:cubicBezTo>
                <a:lnTo>
                  <a:pt x="416257" y="778074"/>
                </a:lnTo>
                <a:cubicBezTo>
                  <a:pt x="426570" y="819327"/>
                  <a:pt x="420115" y="796471"/>
                  <a:pt x="436729" y="846313"/>
                </a:cubicBezTo>
                <a:cubicBezTo>
                  <a:pt x="439004" y="853137"/>
                  <a:pt x="439563" y="860800"/>
                  <a:pt x="443553" y="866785"/>
                </a:cubicBezTo>
                <a:cubicBezTo>
                  <a:pt x="448102" y="873609"/>
                  <a:pt x="453532" y="879921"/>
                  <a:pt x="457200" y="887256"/>
                </a:cubicBezTo>
                <a:cubicBezTo>
                  <a:pt x="485450" y="943757"/>
                  <a:pt x="438562" y="869535"/>
                  <a:pt x="477672" y="928200"/>
                </a:cubicBezTo>
                <a:cubicBezTo>
                  <a:pt x="483035" y="960374"/>
                  <a:pt x="483176" y="967934"/>
                  <a:pt x="491320" y="996438"/>
                </a:cubicBezTo>
                <a:cubicBezTo>
                  <a:pt x="493296" y="1003354"/>
                  <a:pt x="494927" y="1010476"/>
                  <a:pt x="498144" y="1016910"/>
                </a:cubicBezTo>
                <a:cubicBezTo>
                  <a:pt x="501812" y="1024245"/>
                  <a:pt x="508123" y="1030047"/>
                  <a:pt x="511791" y="1037382"/>
                </a:cubicBezTo>
                <a:cubicBezTo>
                  <a:pt x="515008" y="1043815"/>
                  <a:pt x="515782" y="1051242"/>
                  <a:pt x="518615" y="1057853"/>
                </a:cubicBezTo>
                <a:cubicBezTo>
                  <a:pt x="522622" y="1067203"/>
                  <a:pt x="528256" y="1075799"/>
                  <a:pt x="532263" y="1085149"/>
                </a:cubicBezTo>
                <a:cubicBezTo>
                  <a:pt x="535096" y="1091760"/>
                  <a:pt x="535870" y="1099187"/>
                  <a:pt x="539087" y="1105620"/>
                </a:cubicBezTo>
                <a:cubicBezTo>
                  <a:pt x="555764" y="1138974"/>
                  <a:pt x="550984" y="1112263"/>
                  <a:pt x="559559" y="1146564"/>
                </a:cubicBezTo>
                <a:cubicBezTo>
                  <a:pt x="562372" y="1157816"/>
                  <a:pt x="563774" y="1169382"/>
                  <a:pt x="566382" y="1180683"/>
                </a:cubicBezTo>
                <a:cubicBezTo>
                  <a:pt x="572163" y="1205736"/>
                  <a:pt x="582955" y="1242104"/>
                  <a:pt x="586854" y="1269394"/>
                </a:cubicBezTo>
                <a:cubicBezTo>
                  <a:pt x="590640" y="1295898"/>
                  <a:pt x="593359" y="1343180"/>
                  <a:pt x="600502" y="1371752"/>
                </a:cubicBezTo>
                <a:cubicBezTo>
                  <a:pt x="603991" y="1385708"/>
                  <a:pt x="609601" y="1399047"/>
                  <a:pt x="614150" y="1412695"/>
                </a:cubicBezTo>
                <a:cubicBezTo>
                  <a:pt x="616425" y="1419519"/>
                  <a:pt x="616983" y="1427182"/>
                  <a:pt x="620973" y="1433167"/>
                </a:cubicBezTo>
                <a:lnTo>
                  <a:pt x="634621" y="1453638"/>
                </a:lnTo>
                <a:lnTo>
                  <a:pt x="689212" y="1617411"/>
                </a:lnTo>
                <a:cubicBezTo>
                  <a:pt x="691487" y="1624235"/>
                  <a:pt x="692046" y="1631898"/>
                  <a:pt x="696036" y="1637883"/>
                </a:cubicBezTo>
                <a:lnTo>
                  <a:pt x="723332" y="1678826"/>
                </a:lnTo>
                <a:cubicBezTo>
                  <a:pt x="727881" y="1692474"/>
                  <a:pt x="737511" y="1705394"/>
                  <a:pt x="736979" y="1719770"/>
                </a:cubicBezTo>
                <a:cubicBezTo>
                  <a:pt x="734705" y="1781185"/>
                  <a:pt x="734244" y="1842693"/>
                  <a:pt x="730156" y="1904014"/>
                </a:cubicBezTo>
                <a:cubicBezTo>
                  <a:pt x="729678" y="1911191"/>
                  <a:pt x="725308" y="1917570"/>
                  <a:pt x="723332" y="1924486"/>
                </a:cubicBezTo>
                <a:cubicBezTo>
                  <a:pt x="720755" y="1933504"/>
                  <a:pt x="718783" y="1942683"/>
                  <a:pt x="716508" y="1951782"/>
                </a:cubicBezTo>
                <a:cubicBezTo>
                  <a:pt x="708586" y="2054772"/>
                  <a:pt x="703703" y="2071107"/>
                  <a:pt x="716508" y="2190617"/>
                </a:cubicBezTo>
                <a:cubicBezTo>
                  <a:pt x="720881" y="2231429"/>
                  <a:pt x="724952" y="2228091"/>
                  <a:pt x="750627" y="2245208"/>
                </a:cubicBezTo>
                <a:lnTo>
                  <a:pt x="771099" y="2306623"/>
                </a:lnTo>
                <a:cubicBezTo>
                  <a:pt x="773374" y="2313447"/>
                  <a:pt x="773933" y="2321110"/>
                  <a:pt x="777923" y="2327095"/>
                </a:cubicBezTo>
                <a:cubicBezTo>
                  <a:pt x="782472" y="2333919"/>
                  <a:pt x="787902" y="2340232"/>
                  <a:pt x="791570" y="2347567"/>
                </a:cubicBezTo>
                <a:cubicBezTo>
                  <a:pt x="799811" y="2364049"/>
                  <a:pt x="795746" y="2375473"/>
                  <a:pt x="812042" y="2388510"/>
                </a:cubicBezTo>
                <a:cubicBezTo>
                  <a:pt x="817659" y="2393004"/>
                  <a:pt x="825690" y="2393059"/>
                  <a:pt x="832514" y="2395334"/>
                </a:cubicBezTo>
                <a:cubicBezTo>
                  <a:pt x="839338" y="2399883"/>
                  <a:pt x="847186" y="2403183"/>
                  <a:pt x="852985" y="2408982"/>
                </a:cubicBezTo>
                <a:cubicBezTo>
                  <a:pt x="858784" y="2414781"/>
                  <a:pt x="860229" y="2424330"/>
                  <a:pt x="866633" y="2429453"/>
                </a:cubicBezTo>
                <a:cubicBezTo>
                  <a:pt x="872250" y="2433946"/>
                  <a:pt x="880281" y="2434002"/>
                  <a:pt x="887105" y="2436277"/>
                </a:cubicBezTo>
                <a:cubicBezTo>
                  <a:pt x="893929" y="2440826"/>
                  <a:pt x="902176" y="2443753"/>
                  <a:pt x="907576" y="2449925"/>
                </a:cubicBezTo>
                <a:cubicBezTo>
                  <a:pt x="918377" y="2462269"/>
                  <a:pt x="925773" y="2477220"/>
                  <a:pt x="934872" y="2490868"/>
                </a:cubicBezTo>
                <a:cubicBezTo>
                  <a:pt x="939421" y="2497692"/>
                  <a:pt x="941696" y="2506791"/>
                  <a:pt x="948520" y="2511340"/>
                </a:cubicBezTo>
                <a:lnTo>
                  <a:pt x="968991" y="2524988"/>
                </a:lnTo>
                <a:cubicBezTo>
                  <a:pt x="1006702" y="2638119"/>
                  <a:pt x="967504" y="2507636"/>
                  <a:pt x="989463" y="2763823"/>
                </a:cubicBezTo>
                <a:cubicBezTo>
                  <a:pt x="992242" y="2796243"/>
                  <a:pt x="1013437" y="2820256"/>
                  <a:pt x="1030406" y="2845710"/>
                </a:cubicBezTo>
                <a:cubicBezTo>
                  <a:pt x="1034955" y="2852534"/>
                  <a:pt x="1041460" y="2858401"/>
                  <a:pt x="1044054" y="2866182"/>
                </a:cubicBezTo>
                <a:cubicBezTo>
                  <a:pt x="1060415" y="2915264"/>
                  <a:pt x="1040565" y="2853971"/>
                  <a:pt x="1057702" y="2913949"/>
                </a:cubicBezTo>
                <a:cubicBezTo>
                  <a:pt x="1059678" y="2920865"/>
                  <a:pt x="1061033" y="2928132"/>
                  <a:pt x="1064526" y="2934420"/>
                </a:cubicBezTo>
                <a:cubicBezTo>
                  <a:pt x="1072492" y="2948759"/>
                  <a:pt x="1078173" y="2966266"/>
                  <a:pt x="1091821" y="2975364"/>
                </a:cubicBezTo>
                <a:lnTo>
                  <a:pt x="1112293" y="2989011"/>
                </a:lnTo>
                <a:cubicBezTo>
                  <a:pt x="1144137" y="3036779"/>
                  <a:pt x="1125940" y="3020857"/>
                  <a:pt x="1160060" y="3043602"/>
                </a:cubicBezTo>
                <a:cubicBezTo>
                  <a:pt x="1162335" y="3050426"/>
                  <a:pt x="1163667" y="3057640"/>
                  <a:pt x="1166884" y="3064074"/>
                </a:cubicBezTo>
                <a:cubicBezTo>
                  <a:pt x="1174552" y="3079410"/>
                  <a:pt x="1188067" y="3094237"/>
                  <a:pt x="1201003" y="3105017"/>
                </a:cubicBezTo>
                <a:cubicBezTo>
                  <a:pt x="1207304" y="3110267"/>
                  <a:pt x="1214139" y="3114997"/>
                  <a:pt x="1221475" y="3118665"/>
                </a:cubicBezTo>
                <a:cubicBezTo>
                  <a:pt x="1227909" y="3121882"/>
                  <a:pt x="1235123" y="3123214"/>
                  <a:pt x="1241947" y="3125489"/>
                </a:cubicBezTo>
                <a:cubicBezTo>
                  <a:pt x="1248771" y="3130038"/>
                  <a:pt x="1256619" y="3133338"/>
                  <a:pt x="1262418" y="3139137"/>
                </a:cubicBezTo>
                <a:cubicBezTo>
                  <a:pt x="1268217" y="3144936"/>
                  <a:pt x="1269662" y="3154485"/>
                  <a:pt x="1276066" y="3159608"/>
                </a:cubicBezTo>
                <a:cubicBezTo>
                  <a:pt x="1281683" y="3164101"/>
                  <a:pt x="1289714" y="3164157"/>
                  <a:pt x="1296538" y="3166432"/>
                </a:cubicBezTo>
                <a:cubicBezTo>
                  <a:pt x="1298813" y="3173256"/>
                  <a:pt x="1298869" y="3181287"/>
                  <a:pt x="1303362" y="3186904"/>
                </a:cubicBezTo>
                <a:cubicBezTo>
                  <a:pt x="1325726" y="3214860"/>
                  <a:pt x="1323833" y="3188732"/>
                  <a:pt x="1323833" y="3207376"/>
                </a:cubicBezTo>
              </a:path>
            </a:pathLst>
          </a:custGeom>
          <a:ln w="38100">
            <a:solidFill>
              <a:srgbClr val="0066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2" name="TextBox 21"/>
          <p:cNvSpPr txBox="1"/>
          <p:nvPr/>
        </p:nvSpPr>
        <p:spPr>
          <a:xfrm>
            <a:off x="4540243" y="2309400"/>
            <a:ext cx="992579" cy="369332"/>
          </a:xfrm>
          <a:prstGeom prst="rect">
            <a:avLst/>
          </a:prstGeom>
          <a:noFill/>
        </p:spPr>
        <p:txBody>
          <a:bodyPr wrap="none" rtlCol="0">
            <a:spAutoFit/>
          </a:bodyPr>
          <a:lstStyle/>
          <a:p>
            <a:r>
              <a:rPr lang="en-ZA" b="1" dirty="0">
                <a:solidFill>
                  <a:srgbClr val="006600"/>
                </a:solidFill>
                <a:latin typeface="Arial Rounded MT Bold" panose="020F0704030504030204" pitchFamily="34" charset="0"/>
              </a:rPr>
              <a:t>186 km</a:t>
            </a:r>
          </a:p>
        </p:txBody>
      </p:sp>
      <p:sp>
        <p:nvSpPr>
          <p:cNvPr id="23" name="Freeform 22"/>
          <p:cNvSpPr/>
          <p:nvPr/>
        </p:nvSpPr>
        <p:spPr>
          <a:xfrm rot="171915">
            <a:off x="5053888" y="3911846"/>
            <a:ext cx="363604" cy="2566040"/>
          </a:xfrm>
          <a:custGeom>
            <a:avLst/>
            <a:gdLst>
              <a:gd name="connsiteX0" fmla="*/ 0 w 299923"/>
              <a:gd name="connsiteY0" fmla="*/ 0 h 2926080"/>
              <a:gd name="connsiteX1" fmla="*/ 7315 w 299923"/>
              <a:gd name="connsiteY1" fmla="*/ 146304 h 2926080"/>
              <a:gd name="connsiteX2" fmla="*/ 21946 w 299923"/>
              <a:gd name="connsiteY2" fmla="*/ 190195 h 2926080"/>
              <a:gd name="connsiteX3" fmla="*/ 29261 w 299923"/>
              <a:gd name="connsiteY3" fmla="*/ 212141 h 2926080"/>
              <a:gd name="connsiteX4" fmla="*/ 36576 w 299923"/>
              <a:gd name="connsiteY4" fmla="*/ 234087 h 2926080"/>
              <a:gd name="connsiteX5" fmla="*/ 58522 w 299923"/>
              <a:gd name="connsiteY5" fmla="*/ 373075 h 2926080"/>
              <a:gd name="connsiteX6" fmla="*/ 87782 w 299923"/>
              <a:gd name="connsiteY6" fmla="*/ 409651 h 2926080"/>
              <a:gd name="connsiteX7" fmla="*/ 95098 w 299923"/>
              <a:gd name="connsiteY7" fmla="*/ 431597 h 2926080"/>
              <a:gd name="connsiteX8" fmla="*/ 109728 w 299923"/>
              <a:gd name="connsiteY8" fmla="*/ 453543 h 2926080"/>
              <a:gd name="connsiteX9" fmla="*/ 131674 w 299923"/>
              <a:gd name="connsiteY9" fmla="*/ 490119 h 2926080"/>
              <a:gd name="connsiteX10" fmla="*/ 153619 w 299923"/>
              <a:gd name="connsiteY10" fmla="*/ 555955 h 2926080"/>
              <a:gd name="connsiteX11" fmla="*/ 160934 w 299923"/>
              <a:gd name="connsiteY11" fmla="*/ 577901 h 2926080"/>
              <a:gd name="connsiteX12" fmla="*/ 175565 w 299923"/>
              <a:gd name="connsiteY12" fmla="*/ 592531 h 2926080"/>
              <a:gd name="connsiteX13" fmla="*/ 197510 w 299923"/>
              <a:gd name="connsiteY13" fmla="*/ 658368 h 2926080"/>
              <a:gd name="connsiteX14" fmla="*/ 204826 w 299923"/>
              <a:gd name="connsiteY14" fmla="*/ 680314 h 2926080"/>
              <a:gd name="connsiteX15" fmla="*/ 212141 w 299923"/>
              <a:gd name="connsiteY15" fmla="*/ 702259 h 2926080"/>
              <a:gd name="connsiteX16" fmla="*/ 226771 w 299923"/>
              <a:gd name="connsiteY16" fmla="*/ 716890 h 2926080"/>
              <a:gd name="connsiteX17" fmla="*/ 248717 w 299923"/>
              <a:gd name="connsiteY17" fmla="*/ 863194 h 2926080"/>
              <a:gd name="connsiteX18" fmla="*/ 234086 w 299923"/>
              <a:gd name="connsiteY18" fmla="*/ 1463040 h 2926080"/>
              <a:gd name="connsiteX19" fmla="*/ 226771 w 299923"/>
              <a:gd name="connsiteY19" fmla="*/ 1484986 h 2926080"/>
              <a:gd name="connsiteX20" fmla="*/ 226771 w 299923"/>
              <a:gd name="connsiteY20" fmla="*/ 1704442 h 2926080"/>
              <a:gd name="connsiteX21" fmla="*/ 234086 w 299923"/>
              <a:gd name="connsiteY21" fmla="*/ 1726387 h 2926080"/>
              <a:gd name="connsiteX22" fmla="*/ 248717 w 299923"/>
              <a:gd name="connsiteY22" fmla="*/ 1960474 h 2926080"/>
              <a:gd name="connsiteX23" fmla="*/ 263347 w 299923"/>
              <a:gd name="connsiteY23" fmla="*/ 2026311 h 2926080"/>
              <a:gd name="connsiteX24" fmla="*/ 270662 w 299923"/>
              <a:gd name="connsiteY24" fmla="*/ 2062887 h 2926080"/>
              <a:gd name="connsiteX25" fmla="*/ 277978 w 299923"/>
              <a:gd name="connsiteY25" fmla="*/ 2245767 h 2926080"/>
              <a:gd name="connsiteX26" fmla="*/ 285293 w 299923"/>
              <a:gd name="connsiteY26" fmla="*/ 2282343 h 2926080"/>
              <a:gd name="connsiteX27" fmla="*/ 299923 w 299923"/>
              <a:gd name="connsiteY27" fmla="*/ 2465223 h 2926080"/>
              <a:gd name="connsiteX28" fmla="*/ 292608 w 299923"/>
              <a:gd name="connsiteY28" fmla="*/ 2545690 h 2926080"/>
              <a:gd name="connsiteX29" fmla="*/ 285293 w 299923"/>
              <a:gd name="connsiteY29" fmla="*/ 2779776 h 2926080"/>
              <a:gd name="connsiteX30" fmla="*/ 270662 w 299923"/>
              <a:gd name="connsiteY30" fmla="*/ 2823667 h 2926080"/>
              <a:gd name="connsiteX31" fmla="*/ 256032 w 299923"/>
              <a:gd name="connsiteY31" fmla="*/ 2889504 h 2926080"/>
              <a:gd name="connsiteX32" fmla="*/ 212141 w 299923"/>
              <a:gd name="connsiteY32" fmla="*/ 292608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9923" h="2926080">
                <a:moveTo>
                  <a:pt x="0" y="0"/>
                </a:moveTo>
                <a:cubicBezTo>
                  <a:pt x="2438" y="48768"/>
                  <a:pt x="1718" y="97797"/>
                  <a:pt x="7315" y="146304"/>
                </a:cubicBezTo>
                <a:cubicBezTo>
                  <a:pt x="9083" y="161624"/>
                  <a:pt x="17069" y="175565"/>
                  <a:pt x="21946" y="190195"/>
                </a:cubicBezTo>
                <a:lnTo>
                  <a:pt x="29261" y="212141"/>
                </a:lnTo>
                <a:lnTo>
                  <a:pt x="36576" y="234087"/>
                </a:lnTo>
                <a:cubicBezTo>
                  <a:pt x="36593" y="234311"/>
                  <a:pt x="37951" y="352502"/>
                  <a:pt x="58522" y="373075"/>
                </a:cubicBezTo>
                <a:cubicBezTo>
                  <a:pt x="72129" y="386683"/>
                  <a:pt x="78554" y="391196"/>
                  <a:pt x="87782" y="409651"/>
                </a:cubicBezTo>
                <a:cubicBezTo>
                  <a:pt x="91231" y="416548"/>
                  <a:pt x="91649" y="424700"/>
                  <a:pt x="95098" y="431597"/>
                </a:cubicBezTo>
                <a:cubicBezTo>
                  <a:pt x="99030" y="439461"/>
                  <a:pt x="105796" y="445679"/>
                  <a:pt x="109728" y="453543"/>
                </a:cubicBezTo>
                <a:cubicBezTo>
                  <a:pt x="128719" y="491526"/>
                  <a:pt x="103097" y="461542"/>
                  <a:pt x="131674" y="490119"/>
                </a:cubicBezTo>
                <a:lnTo>
                  <a:pt x="153619" y="555955"/>
                </a:lnTo>
                <a:cubicBezTo>
                  <a:pt x="156057" y="563270"/>
                  <a:pt x="155481" y="572449"/>
                  <a:pt x="160934" y="577901"/>
                </a:cubicBezTo>
                <a:lnTo>
                  <a:pt x="175565" y="592531"/>
                </a:lnTo>
                <a:lnTo>
                  <a:pt x="197510" y="658368"/>
                </a:lnTo>
                <a:lnTo>
                  <a:pt x="204826" y="680314"/>
                </a:lnTo>
                <a:cubicBezTo>
                  <a:pt x="207264" y="687629"/>
                  <a:pt x="206689" y="696807"/>
                  <a:pt x="212141" y="702259"/>
                </a:cubicBezTo>
                <a:lnTo>
                  <a:pt x="226771" y="716890"/>
                </a:lnTo>
                <a:cubicBezTo>
                  <a:pt x="252225" y="793249"/>
                  <a:pt x="240303" y="745398"/>
                  <a:pt x="248717" y="863194"/>
                </a:cubicBezTo>
                <a:cubicBezTo>
                  <a:pt x="247763" y="916634"/>
                  <a:pt x="243170" y="1331322"/>
                  <a:pt x="234086" y="1463040"/>
                </a:cubicBezTo>
                <a:cubicBezTo>
                  <a:pt x="233555" y="1470733"/>
                  <a:pt x="229209" y="1477671"/>
                  <a:pt x="226771" y="1484986"/>
                </a:cubicBezTo>
                <a:cubicBezTo>
                  <a:pt x="222034" y="1589205"/>
                  <a:pt x="211525" y="1620587"/>
                  <a:pt x="226771" y="1704442"/>
                </a:cubicBezTo>
                <a:cubicBezTo>
                  <a:pt x="228150" y="1712028"/>
                  <a:pt x="231648" y="1719072"/>
                  <a:pt x="234086" y="1726387"/>
                </a:cubicBezTo>
                <a:cubicBezTo>
                  <a:pt x="237226" y="1786039"/>
                  <a:pt x="241851" y="1895244"/>
                  <a:pt x="248717" y="1960474"/>
                </a:cubicBezTo>
                <a:cubicBezTo>
                  <a:pt x="256036" y="2030009"/>
                  <a:pt x="251999" y="1980916"/>
                  <a:pt x="263347" y="2026311"/>
                </a:cubicBezTo>
                <a:cubicBezTo>
                  <a:pt x="266362" y="2038373"/>
                  <a:pt x="268224" y="2050695"/>
                  <a:pt x="270662" y="2062887"/>
                </a:cubicBezTo>
                <a:cubicBezTo>
                  <a:pt x="273101" y="2123847"/>
                  <a:pt x="273920" y="2184893"/>
                  <a:pt x="277978" y="2245767"/>
                </a:cubicBezTo>
                <a:cubicBezTo>
                  <a:pt x="278805" y="2258173"/>
                  <a:pt x="284056" y="2269971"/>
                  <a:pt x="285293" y="2282343"/>
                </a:cubicBezTo>
                <a:cubicBezTo>
                  <a:pt x="291378" y="2343194"/>
                  <a:pt x="299923" y="2465223"/>
                  <a:pt x="299923" y="2465223"/>
                </a:cubicBezTo>
                <a:cubicBezTo>
                  <a:pt x="297485" y="2492045"/>
                  <a:pt x="293859" y="2518786"/>
                  <a:pt x="292608" y="2545690"/>
                </a:cubicBezTo>
                <a:cubicBezTo>
                  <a:pt x="288981" y="2623672"/>
                  <a:pt x="291437" y="2701951"/>
                  <a:pt x="285293" y="2779776"/>
                </a:cubicBezTo>
                <a:cubicBezTo>
                  <a:pt x="284079" y="2795150"/>
                  <a:pt x="270662" y="2823667"/>
                  <a:pt x="270662" y="2823667"/>
                </a:cubicBezTo>
                <a:cubicBezTo>
                  <a:pt x="270112" y="2826969"/>
                  <a:pt x="263862" y="2878542"/>
                  <a:pt x="256032" y="2889504"/>
                </a:cubicBezTo>
                <a:cubicBezTo>
                  <a:pt x="237634" y="2915261"/>
                  <a:pt x="233291" y="2915505"/>
                  <a:pt x="212141" y="2926080"/>
                </a:cubicBezTo>
              </a:path>
            </a:pathLst>
          </a:custGeom>
          <a:ln w="3810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4" name="TextBox 23"/>
          <p:cNvSpPr txBox="1"/>
          <p:nvPr/>
        </p:nvSpPr>
        <p:spPr>
          <a:xfrm>
            <a:off x="5413983" y="6049475"/>
            <a:ext cx="992579" cy="369332"/>
          </a:xfrm>
          <a:prstGeom prst="rect">
            <a:avLst/>
          </a:prstGeom>
          <a:noFill/>
        </p:spPr>
        <p:txBody>
          <a:bodyPr wrap="none" rtlCol="0">
            <a:spAutoFit/>
          </a:bodyPr>
          <a:lstStyle/>
          <a:p>
            <a:r>
              <a:rPr lang="en-ZA" b="1" dirty="0">
                <a:latin typeface="Arial Rounded MT Bold" panose="020F0704030504030204" pitchFamily="34" charset="0"/>
              </a:rPr>
              <a:t>167 km</a:t>
            </a:r>
          </a:p>
        </p:txBody>
      </p:sp>
      <p:sp>
        <p:nvSpPr>
          <p:cNvPr id="25" name="Freeform 24"/>
          <p:cNvSpPr/>
          <p:nvPr/>
        </p:nvSpPr>
        <p:spPr>
          <a:xfrm>
            <a:off x="3811501" y="4175221"/>
            <a:ext cx="1488608" cy="2494140"/>
          </a:xfrm>
          <a:custGeom>
            <a:avLst/>
            <a:gdLst>
              <a:gd name="connsiteX0" fmla="*/ 1624084 w 1624084"/>
              <a:gd name="connsiteY0" fmla="*/ 2696009 h 2907550"/>
              <a:gd name="connsiteX1" fmla="*/ 1589965 w 1624084"/>
              <a:gd name="connsiteY1" fmla="*/ 2682361 h 2907550"/>
              <a:gd name="connsiteX2" fmla="*/ 1583141 w 1624084"/>
              <a:gd name="connsiteY2" fmla="*/ 2661890 h 2907550"/>
              <a:gd name="connsiteX3" fmla="*/ 1569493 w 1624084"/>
              <a:gd name="connsiteY3" fmla="*/ 2641418 h 2907550"/>
              <a:gd name="connsiteX4" fmla="*/ 1542198 w 1624084"/>
              <a:gd name="connsiteY4" fmla="*/ 2600475 h 2907550"/>
              <a:gd name="connsiteX5" fmla="*/ 1535374 w 1624084"/>
              <a:gd name="connsiteY5" fmla="*/ 2580003 h 2907550"/>
              <a:gd name="connsiteX6" fmla="*/ 1487606 w 1624084"/>
              <a:gd name="connsiteY6" fmla="*/ 2580003 h 2907550"/>
              <a:gd name="connsiteX7" fmla="*/ 1446663 w 1624084"/>
              <a:gd name="connsiteY7" fmla="*/ 2600475 h 2907550"/>
              <a:gd name="connsiteX8" fmla="*/ 1405720 w 1624084"/>
              <a:gd name="connsiteY8" fmla="*/ 2620947 h 2907550"/>
              <a:gd name="connsiteX9" fmla="*/ 1351129 w 1624084"/>
              <a:gd name="connsiteY9" fmla="*/ 2614123 h 2907550"/>
              <a:gd name="connsiteX10" fmla="*/ 1310186 w 1624084"/>
              <a:gd name="connsiteY10" fmla="*/ 2580003 h 2907550"/>
              <a:gd name="connsiteX11" fmla="*/ 1289714 w 1624084"/>
              <a:gd name="connsiteY11" fmla="*/ 2573179 h 2907550"/>
              <a:gd name="connsiteX12" fmla="*/ 1255595 w 1624084"/>
              <a:gd name="connsiteY12" fmla="*/ 2539060 h 2907550"/>
              <a:gd name="connsiteX13" fmla="*/ 1207827 w 1624084"/>
              <a:gd name="connsiteY13" fmla="*/ 2552708 h 2907550"/>
              <a:gd name="connsiteX14" fmla="*/ 1201003 w 1624084"/>
              <a:gd name="connsiteY14" fmla="*/ 2573179 h 2907550"/>
              <a:gd name="connsiteX15" fmla="*/ 1201003 w 1624084"/>
              <a:gd name="connsiteY15" fmla="*/ 2648242 h 2907550"/>
              <a:gd name="connsiteX16" fmla="*/ 1160060 w 1624084"/>
              <a:gd name="connsiteY16" fmla="*/ 2675538 h 2907550"/>
              <a:gd name="connsiteX17" fmla="*/ 1139589 w 1624084"/>
              <a:gd name="connsiteY17" fmla="*/ 2689185 h 2907550"/>
              <a:gd name="connsiteX18" fmla="*/ 1044054 w 1624084"/>
              <a:gd name="connsiteY18" fmla="*/ 2702833 h 2907550"/>
              <a:gd name="connsiteX19" fmla="*/ 1003111 w 1624084"/>
              <a:gd name="connsiteY19" fmla="*/ 2716481 h 2907550"/>
              <a:gd name="connsiteX20" fmla="*/ 812042 w 1624084"/>
              <a:gd name="connsiteY20" fmla="*/ 2730129 h 2907550"/>
              <a:gd name="connsiteX21" fmla="*/ 791571 w 1624084"/>
              <a:gd name="connsiteY21" fmla="*/ 2743776 h 2907550"/>
              <a:gd name="connsiteX22" fmla="*/ 784747 w 1624084"/>
              <a:gd name="connsiteY22" fmla="*/ 2764248 h 2907550"/>
              <a:gd name="connsiteX23" fmla="*/ 723332 w 1624084"/>
              <a:gd name="connsiteY23" fmla="*/ 2798367 h 2907550"/>
              <a:gd name="connsiteX24" fmla="*/ 682389 w 1624084"/>
              <a:gd name="connsiteY24" fmla="*/ 2805191 h 2907550"/>
              <a:gd name="connsiteX25" fmla="*/ 661917 w 1624084"/>
              <a:gd name="connsiteY25" fmla="*/ 2812015 h 2907550"/>
              <a:gd name="connsiteX26" fmla="*/ 648269 w 1624084"/>
              <a:gd name="connsiteY26" fmla="*/ 2832487 h 2907550"/>
              <a:gd name="connsiteX27" fmla="*/ 627798 w 1624084"/>
              <a:gd name="connsiteY27" fmla="*/ 2839311 h 2907550"/>
              <a:gd name="connsiteX28" fmla="*/ 559559 w 1624084"/>
              <a:gd name="connsiteY28" fmla="*/ 2846135 h 2907550"/>
              <a:gd name="connsiteX29" fmla="*/ 539087 w 1624084"/>
              <a:gd name="connsiteY29" fmla="*/ 2859782 h 2907550"/>
              <a:gd name="connsiteX30" fmla="*/ 498144 w 1624084"/>
              <a:gd name="connsiteY30" fmla="*/ 2873430 h 2907550"/>
              <a:gd name="connsiteX31" fmla="*/ 477672 w 1624084"/>
              <a:gd name="connsiteY31" fmla="*/ 2887078 h 2907550"/>
              <a:gd name="connsiteX32" fmla="*/ 436729 w 1624084"/>
              <a:gd name="connsiteY32" fmla="*/ 2900726 h 2907550"/>
              <a:gd name="connsiteX33" fmla="*/ 416257 w 1624084"/>
              <a:gd name="connsiteY33" fmla="*/ 2907550 h 2907550"/>
              <a:gd name="connsiteX34" fmla="*/ 375314 w 1624084"/>
              <a:gd name="connsiteY34" fmla="*/ 2880254 h 2907550"/>
              <a:gd name="connsiteX35" fmla="*/ 368490 w 1624084"/>
              <a:gd name="connsiteY35" fmla="*/ 2859782 h 2907550"/>
              <a:gd name="connsiteX36" fmla="*/ 320723 w 1624084"/>
              <a:gd name="connsiteY36" fmla="*/ 2798367 h 2907550"/>
              <a:gd name="connsiteX37" fmla="*/ 300251 w 1624084"/>
              <a:gd name="connsiteY37" fmla="*/ 2784720 h 2907550"/>
              <a:gd name="connsiteX38" fmla="*/ 279780 w 1624084"/>
              <a:gd name="connsiteY38" fmla="*/ 2743776 h 2907550"/>
              <a:gd name="connsiteX39" fmla="*/ 266132 w 1624084"/>
              <a:gd name="connsiteY39" fmla="*/ 2682361 h 2907550"/>
              <a:gd name="connsiteX40" fmla="*/ 238836 w 1624084"/>
              <a:gd name="connsiteY40" fmla="*/ 2641418 h 2907550"/>
              <a:gd name="connsiteX41" fmla="*/ 225189 w 1624084"/>
              <a:gd name="connsiteY41" fmla="*/ 2620947 h 2907550"/>
              <a:gd name="connsiteX42" fmla="*/ 204717 w 1624084"/>
              <a:gd name="connsiteY42" fmla="*/ 2580003 h 2907550"/>
              <a:gd name="connsiteX43" fmla="*/ 191069 w 1624084"/>
              <a:gd name="connsiteY43" fmla="*/ 2525412 h 2907550"/>
              <a:gd name="connsiteX44" fmla="*/ 177421 w 1624084"/>
              <a:gd name="connsiteY44" fmla="*/ 2484469 h 2907550"/>
              <a:gd name="connsiteX45" fmla="*/ 170598 w 1624084"/>
              <a:gd name="connsiteY45" fmla="*/ 2463997 h 2907550"/>
              <a:gd name="connsiteX46" fmla="*/ 163774 w 1624084"/>
              <a:gd name="connsiteY46" fmla="*/ 2443526 h 2907550"/>
              <a:gd name="connsiteX47" fmla="*/ 136478 w 1624084"/>
              <a:gd name="connsiteY47" fmla="*/ 2402582 h 2907550"/>
              <a:gd name="connsiteX48" fmla="*/ 109183 w 1624084"/>
              <a:gd name="connsiteY48" fmla="*/ 2361639 h 2907550"/>
              <a:gd name="connsiteX49" fmla="*/ 95535 w 1624084"/>
              <a:gd name="connsiteY49" fmla="*/ 2320696 h 2907550"/>
              <a:gd name="connsiteX50" fmla="*/ 88711 w 1624084"/>
              <a:gd name="connsiteY50" fmla="*/ 2300224 h 2907550"/>
              <a:gd name="connsiteX51" fmla="*/ 81887 w 1624084"/>
              <a:gd name="connsiteY51" fmla="*/ 2218338 h 2907550"/>
              <a:gd name="connsiteX52" fmla="*/ 75063 w 1624084"/>
              <a:gd name="connsiteY52" fmla="*/ 2197866 h 2907550"/>
              <a:gd name="connsiteX53" fmla="*/ 61415 w 1624084"/>
              <a:gd name="connsiteY53" fmla="*/ 2143275 h 2907550"/>
              <a:gd name="connsiteX54" fmla="*/ 27296 w 1624084"/>
              <a:gd name="connsiteY54" fmla="*/ 2102332 h 2907550"/>
              <a:gd name="connsiteX55" fmla="*/ 13648 w 1624084"/>
              <a:gd name="connsiteY55" fmla="*/ 2061388 h 2907550"/>
              <a:gd name="connsiteX56" fmla="*/ 0 w 1624084"/>
              <a:gd name="connsiteY56" fmla="*/ 1918087 h 2907550"/>
              <a:gd name="connsiteX57" fmla="*/ 27296 w 1624084"/>
              <a:gd name="connsiteY57" fmla="*/ 1836200 h 2907550"/>
              <a:gd name="connsiteX58" fmla="*/ 47768 w 1624084"/>
              <a:gd name="connsiteY58" fmla="*/ 1822553 h 2907550"/>
              <a:gd name="connsiteX59" fmla="*/ 95535 w 1624084"/>
              <a:gd name="connsiteY59" fmla="*/ 1767961 h 2907550"/>
              <a:gd name="connsiteX60" fmla="*/ 156950 w 1624084"/>
              <a:gd name="connsiteY60" fmla="*/ 1720194 h 2907550"/>
              <a:gd name="connsiteX61" fmla="*/ 197893 w 1624084"/>
              <a:gd name="connsiteY61" fmla="*/ 1706547 h 2907550"/>
              <a:gd name="connsiteX62" fmla="*/ 259308 w 1624084"/>
              <a:gd name="connsiteY62" fmla="*/ 1679251 h 2907550"/>
              <a:gd name="connsiteX63" fmla="*/ 279780 w 1624084"/>
              <a:gd name="connsiteY63" fmla="*/ 1672427 h 2907550"/>
              <a:gd name="connsiteX64" fmla="*/ 429905 w 1624084"/>
              <a:gd name="connsiteY64" fmla="*/ 1679251 h 2907550"/>
              <a:gd name="connsiteX65" fmla="*/ 852986 w 1624084"/>
              <a:gd name="connsiteY65" fmla="*/ 1665603 h 2907550"/>
              <a:gd name="connsiteX66" fmla="*/ 873457 w 1624084"/>
              <a:gd name="connsiteY66" fmla="*/ 1658779 h 2907550"/>
              <a:gd name="connsiteX67" fmla="*/ 873457 w 1624084"/>
              <a:gd name="connsiteY67" fmla="*/ 1597364 h 2907550"/>
              <a:gd name="connsiteX68" fmla="*/ 846162 w 1624084"/>
              <a:gd name="connsiteY68" fmla="*/ 1433591 h 2907550"/>
              <a:gd name="connsiteX69" fmla="*/ 832514 w 1624084"/>
              <a:gd name="connsiteY69" fmla="*/ 1392648 h 2907550"/>
              <a:gd name="connsiteX70" fmla="*/ 825690 w 1624084"/>
              <a:gd name="connsiteY70" fmla="*/ 1372176 h 2907550"/>
              <a:gd name="connsiteX71" fmla="*/ 818866 w 1624084"/>
              <a:gd name="connsiteY71" fmla="*/ 1044630 h 2907550"/>
              <a:gd name="connsiteX72" fmla="*/ 764275 w 1624084"/>
              <a:gd name="connsiteY72" fmla="*/ 1017335 h 2907550"/>
              <a:gd name="connsiteX73" fmla="*/ 736980 w 1624084"/>
              <a:gd name="connsiteY73" fmla="*/ 1010511 h 2907550"/>
              <a:gd name="connsiteX74" fmla="*/ 682389 w 1624084"/>
              <a:gd name="connsiteY74" fmla="*/ 996863 h 2907550"/>
              <a:gd name="connsiteX75" fmla="*/ 641445 w 1624084"/>
              <a:gd name="connsiteY75" fmla="*/ 976391 h 2907550"/>
              <a:gd name="connsiteX76" fmla="*/ 627798 w 1624084"/>
              <a:gd name="connsiteY76" fmla="*/ 955920 h 2907550"/>
              <a:gd name="connsiteX77" fmla="*/ 586854 w 1624084"/>
              <a:gd name="connsiteY77" fmla="*/ 928624 h 2907550"/>
              <a:gd name="connsiteX78" fmla="*/ 559559 w 1624084"/>
              <a:gd name="connsiteY78" fmla="*/ 887681 h 2907550"/>
              <a:gd name="connsiteX79" fmla="*/ 552735 w 1624084"/>
              <a:gd name="connsiteY79" fmla="*/ 867209 h 2907550"/>
              <a:gd name="connsiteX80" fmla="*/ 532263 w 1624084"/>
              <a:gd name="connsiteY80" fmla="*/ 860385 h 2907550"/>
              <a:gd name="connsiteX81" fmla="*/ 525439 w 1624084"/>
              <a:gd name="connsiteY81" fmla="*/ 839914 h 2907550"/>
              <a:gd name="connsiteX82" fmla="*/ 504968 w 1624084"/>
              <a:gd name="connsiteY82" fmla="*/ 826266 h 2907550"/>
              <a:gd name="connsiteX83" fmla="*/ 511792 w 1624084"/>
              <a:gd name="connsiteY83" fmla="*/ 798970 h 2907550"/>
              <a:gd name="connsiteX84" fmla="*/ 491320 w 1624084"/>
              <a:gd name="connsiteY84" fmla="*/ 785323 h 2907550"/>
              <a:gd name="connsiteX85" fmla="*/ 443553 w 1624084"/>
              <a:gd name="connsiteY85" fmla="*/ 771675 h 2907550"/>
              <a:gd name="connsiteX86" fmla="*/ 423081 w 1624084"/>
              <a:gd name="connsiteY86" fmla="*/ 703436 h 2907550"/>
              <a:gd name="connsiteX87" fmla="*/ 402609 w 1624084"/>
              <a:gd name="connsiteY87" fmla="*/ 696612 h 2907550"/>
              <a:gd name="connsiteX88" fmla="*/ 354842 w 1624084"/>
              <a:gd name="connsiteY88" fmla="*/ 642021 h 2907550"/>
              <a:gd name="connsiteX89" fmla="*/ 341195 w 1624084"/>
              <a:gd name="connsiteY89" fmla="*/ 621550 h 2907550"/>
              <a:gd name="connsiteX90" fmla="*/ 375314 w 1624084"/>
              <a:gd name="connsiteY90" fmla="*/ 573782 h 2907550"/>
              <a:gd name="connsiteX91" fmla="*/ 388962 w 1624084"/>
              <a:gd name="connsiteY91" fmla="*/ 553311 h 2907550"/>
              <a:gd name="connsiteX92" fmla="*/ 423081 w 1624084"/>
              <a:gd name="connsiteY92" fmla="*/ 526015 h 2907550"/>
              <a:gd name="connsiteX93" fmla="*/ 436729 w 1624084"/>
              <a:gd name="connsiteY93" fmla="*/ 485072 h 2907550"/>
              <a:gd name="connsiteX94" fmla="*/ 443553 w 1624084"/>
              <a:gd name="connsiteY94" fmla="*/ 416833 h 2907550"/>
              <a:gd name="connsiteX95" fmla="*/ 470848 w 1624084"/>
              <a:gd name="connsiteY95" fmla="*/ 375890 h 2907550"/>
              <a:gd name="connsiteX96" fmla="*/ 484496 w 1624084"/>
              <a:gd name="connsiteY96" fmla="*/ 355418 h 2907550"/>
              <a:gd name="connsiteX97" fmla="*/ 504968 w 1624084"/>
              <a:gd name="connsiteY97" fmla="*/ 294003 h 2907550"/>
              <a:gd name="connsiteX98" fmla="*/ 511792 w 1624084"/>
              <a:gd name="connsiteY98" fmla="*/ 273532 h 2907550"/>
              <a:gd name="connsiteX99" fmla="*/ 498144 w 1624084"/>
              <a:gd name="connsiteY99" fmla="*/ 212117 h 2907550"/>
              <a:gd name="connsiteX100" fmla="*/ 484496 w 1624084"/>
              <a:gd name="connsiteY100" fmla="*/ 191645 h 2907550"/>
              <a:gd name="connsiteX101" fmla="*/ 491320 w 1624084"/>
              <a:gd name="connsiteY101" fmla="*/ 164350 h 2907550"/>
              <a:gd name="connsiteX102" fmla="*/ 525439 w 1624084"/>
              <a:gd name="connsiteY102" fmla="*/ 130230 h 2907550"/>
              <a:gd name="connsiteX103" fmla="*/ 545911 w 1624084"/>
              <a:gd name="connsiteY103" fmla="*/ 123406 h 2907550"/>
              <a:gd name="connsiteX104" fmla="*/ 559559 w 1624084"/>
              <a:gd name="connsiteY104" fmla="*/ 102935 h 2907550"/>
              <a:gd name="connsiteX105" fmla="*/ 593678 w 1624084"/>
              <a:gd name="connsiteY105" fmla="*/ 75639 h 2907550"/>
              <a:gd name="connsiteX106" fmla="*/ 607326 w 1624084"/>
              <a:gd name="connsiteY106" fmla="*/ 34696 h 2907550"/>
              <a:gd name="connsiteX107" fmla="*/ 375314 w 1624084"/>
              <a:gd name="connsiteY107" fmla="*/ 21048 h 2907550"/>
              <a:gd name="connsiteX108" fmla="*/ 293427 w 1624084"/>
              <a:gd name="connsiteY108" fmla="*/ 14224 h 2907550"/>
              <a:gd name="connsiteX109" fmla="*/ 232012 w 1624084"/>
              <a:gd name="connsiteY109" fmla="*/ 576 h 2907550"/>
              <a:gd name="connsiteX110" fmla="*/ 177421 w 1624084"/>
              <a:gd name="connsiteY110" fmla="*/ 576 h 290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24084" h="2907550">
                <a:moveTo>
                  <a:pt x="1624084" y="2696009"/>
                </a:moveTo>
                <a:cubicBezTo>
                  <a:pt x="1612711" y="2691460"/>
                  <a:pt x="1599375" y="2690203"/>
                  <a:pt x="1589965" y="2682361"/>
                </a:cubicBezTo>
                <a:cubicBezTo>
                  <a:pt x="1584439" y="2677756"/>
                  <a:pt x="1586358" y="2668323"/>
                  <a:pt x="1583141" y="2661890"/>
                </a:cubicBezTo>
                <a:cubicBezTo>
                  <a:pt x="1579473" y="2654554"/>
                  <a:pt x="1573161" y="2648754"/>
                  <a:pt x="1569493" y="2641418"/>
                </a:cubicBezTo>
                <a:cubicBezTo>
                  <a:pt x="1549741" y="2601916"/>
                  <a:pt x="1581005" y="2639284"/>
                  <a:pt x="1542198" y="2600475"/>
                </a:cubicBezTo>
                <a:cubicBezTo>
                  <a:pt x="1539923" y="2593651"/>
                  <a:pt x="1540460" y="2585089"/>
                  <a:pt x="1535374" y="2580003"/>
                </a:cubicBezTo>
                <a:cubicBezTo>
                  <a:pt x="1521668" y="2566297"/>
                  <a:pt x="1501457" y="2576540"/>
                  <a:pt x="1487606" y="2580003"/>
                </a:cubicBezTo>
                <a:cubicBezTo>
                  <a:pt x="1428940" y="2619115"/>
                  <a:pt x="1503166" y="2572223"/>
                  <a:pt x="1446663" y="2600475"/>
                </a:cubicBezTo>
                <a:cubicBezTo>
                  <a:pt x="1393750" y="2626932"/>
                  <a:pt x="1457178" y="2603794"/>
                  <a:pt x="1405720" y="2620947"/>
                </a:cubicBezTo>
                <a:cubicBezTo>
                  <a:pt x="1387523" y="2618672"/>
                  <a:pt x="1368821" y="2618948"/>
                  <a:pt x="1351129" y="2614123"/>
                </a:cubicBezTo>
                <a:cubicBezTo>
                  <a:pt x="1332235" y="2608970"/>
                  <a:pt x="1325151" y="2589980"/>
                  <a:pt x="1310186" y="2580003"/>
                </a:cubicBezTo>
                <a:cubicBezTo>
                  <a:pt x="1304201" y="2576013"/>
                  <a:pt x="1296538" y="2575454"/>
                  <a:pt x="1289714" y="2573179"/>
                </a:cubicBezTo>
                <a:cubicBezTo>
                  <a:pt x="1282053" y="2561688"/>
                  <a:pt x="1272354" y="2541454"/>
                  <a:pt x="1255595" y="2539060"/>
                </a:cubicBezTo>
                <a:cubicBezTo>
                  <a:pt x="1249597" y="2538203"/>
                  <a:pt x="1215509" y="2550147"/>
                  <a:pt x="1207827" y="2552708"/>
                </a:cubicBezTo>
                <a:cubicBezTo>
                  <a:pt x="1205552" y="2559532"/>
                  <a:pt x="1201003" y="2565986"/>
                  <a:pt x="1201003" y="2573179"/>
                </a:cubicBezTo>
                <a:cubicBezTo>
                  <a:pt x="1201003" y="2601034"/>
                  <a:pt x="1221111" y="2619516"/>
                  <a:pt x="1201003" y="2648242"/>
                </a:cubicBezTo>
                <a:cubicBezTo>
                  <a:pt x="1191597" y="2661680"/>
                  <a:pt x="1173708" y="2666439"/>
                  <a:pt x="1160060" y="2675538"/>
                </a:cubicBezTo>
                <a:cubicBezTo>
                  <a:pt x="1153236" y="2680087"/>
                  <a:pt x="1147369" y="2686592"/>
                  <a:pt x="1139589" y="2689185"/>
                </a:cubicBezTo>
                <a:cubicBezTo>
                  <a:pt x="1095282" y="2703954"/>
                  <a:pt x="1126281" y="2695358"/>
                  <a:pt x="1044054" y="2702833"/>
                </a:cubicBezTo>
                <a:cubicBezTo>
                  <a:pt x="1030406" y="2707382"/>
                  <a:pt x="1017469" y="2715584"/>
                  <a:pt x="1003111" y="2716481"/>
                </a:cubicBezTo>
                <a:cubicBezTo>
                  <a:pt x="866592" y="2725014"/>
                  <a:pt x="930268" y="2720277"/>
                  <a:pt x="812042" y="2730129"/>
                </a:cubicBezTo>
                <a:cubicBezTo>
                  <a:pt x="805218" y="2734678"/>
                  <a:pt x="796694" y="2737372"/>
                  <a:pt x="791571" y="2743776"/>
                </a:cubicBezTo>
                <a:cubicBezTo>
                  <a:pt x="787078" y="2749393"/>
                  <a:pt x="789833" y="2759162"/>
                  <a:pt x="784747" y="2764248"/>
                </a:cubicBezTo>
                <a:cubicBezTo>
                  <a:pt x="769666" y="2779329"/>
                  <a:pt x="745399" y="2793463"/>
                  <a:pt x="723332" y="2798367"/>
                </a:cubicBezTo>
                <a:cubicBezTo>
                  <a:pt x="709826" y="2801368"/>
                  <a:pt x="695895" y="2802190"/>
                  <a:pt x="682389" y="2805191"/>
                </a:cubicBezTo>
                <a:cubicBezTo>
                  <a:pt x="675367" y="2806751"/>
                  <a:pt x="668741" y="2809740"/>
                  <a:pt x="661917" y="2812015"/>
                </a:cubicBezTo>
                <a:cubicBezTo>
                  <a:pt x="657368" y="2818839"/>
                  <a:pt x="654673" y="2827364"/>
                  <a:pt x="648269" y="2832487"/>
                </a:cubicBezTo>
                <a:cubicBezTo>
                  <a:pt x="642652" y="2836980"/>
                  <a:pt x="634907" y="2838217"/>
                  <a:pt x="627798" y="2839311"/>
                </a:cubicBezTo>
                <a:cubicBezTo>
                  <a:pt x="605204" y="2842787"/>
                  <a:pt x="582305" y="2843860"/>
                  <a:pt x="559559" y="2846135"/>
                </a:cubicBezTo>
                <a:cubicBezTo>
                  <a:pt x="552735" y="2850684"/>
                  <a:pt x="546581" y="2856451"/>
                  <a:pt x="539087" y="2859782"/>
                </a:cubicBezTo>
                <a:cubicBezTo>
                  <a:pt x="525941" y="2865625"/>
                  <a:pt x="510114" y="2865450"/>
                  <a:pt x="498144" y="2873430"/>
                </a:cubicBezTo>
                <a:cubicBezTo>
                  <a:pt x="491320" y="2877979"/>
                  <a:pt x="485167" y="2883747"/>
                  <a:pt x="477672" y="2887078"/>
                </a:cubicBezTo>
                <a:cubicBezTo>
                  <a:pt x="464526" y="2892921"/>
                  <a:pt x="450377" y="2896177"/>
                  <a:pt x="436729" y="2900726"/>
                </a:cubicBezTo>
                <a:lnTo>
                  <a:pt x="416257" y="2907550"/>
                </a:lnTo>
                <a:cubicBezTo>
                  <a:pt x="402609" y="2898451"/>
                  <a:pt x="380501" y="2895815"/>
                  <a:pt x="375314" y="2880254"/>
                </a:cubicBezTo>
                <a:cubicBezTo>
                  <a:pt x="373039" y="2873430"/>
                  <a:pt x="371983" y="2866070"/>
                  <a:pt x="368490" y="2859782"/>
                </a:cubicBezTo>
                <a:cubicBezTo>
                  <a:pt x="355372" y="2836170"/>
                  <a:pt x="341302" y="2815516"/>
                  <a:pt x="320723" y="2798367"/>
                </a:cubicBezTo>
                <a:cubicBezTo>
                  <a:pt x="314423" y="2793117"/>
                  <a:pt x="307075" y="2789269"/>
                  <a:pt x="300251" y="2784720"/>
                </a:cubicBezTo>
                <a:cubicBezTo>
                  <a:pt x="286906" y="2764703"/>
                  <a:pt x="285431" y="2766381"/>
                  <a:pt x="279780" y="2743776"/>
                </a:cubicBezTo>
                <a:cubicBezTo>
                  <a:pt x="278703" y="2739470"/>
                  <a:pt x="269634" y="2689365"/>
                  <a:pt x="266132" y="2682361"/>
                </a:cubicBezTo>
                <a:cubicBezTo>
                  <a:pt x="258796" y="2667690"/>
                  <a:pt x="247935" y="2655066"/>
                  <a:pt x="238836" y="2641418"/>
                </a:cubicBezTo>
                <a:cubicBezTo>
                  <a:pt x="234287" y="2634594"/>
                  <a:pt x="227782" y="2628727"/>
                  <a:pt x="225189" y="2620947"/>
                </a:cubicBezTo>
                <a:cubicBezTo>
                  <a:pt x="208038" y="2569493"/>
                  <a:pt x="231173" y="2632913"/>
                  <a:pt x="204717" y="2580003"/>
                </a:cubicBezTo>
                <a:cubicBezTo>
                  <a:pt x="196434" y="2563438"/>
                  <a:pt x="195741" y="2542544"/>
                  <a:pt x="191069" y="2525412"/>
                </a:cubicBezTo>
                <a:cubicBezTo>
                  <a:pt x="187284" y="2511533"/>
                  <a:pt x="181970" y="2498117"/>
                  <a:pt x="177421" y="2484469"/>
                </a:cubicBezTo>
                <a:lnTo>
                  <a:pt x="170598" y="2463997"/>
                </a:lnTo>
                <a:cubicBezTo>
                  <a:pt x="168324" y="2457173"/>
                  <a:pt x="167764" y="2449511"/>
                  <a:pt x="163774" y="2443526"/>
                </a:cubicBezTo>
                <a:cubicBezTo>
                  <a:pt x="154675" y="2429878"/>
                  <a:pt x="141665" y="2418143"/>
                  <a:pt x="136478" y="2402582"/>
                </a:cubicBezTo>
                <a:cubicBezTo>
                  <a:pt x="126602" y="2372956"/>
                  <a:pt x="134740" y="2387197"/>
                  <a:pt x="109183" y="2361639"/>
                </a:cubicBezTo>
                <a:lnTo>
                  <a:pt x="95535" y="2320696"/>
                </a:lnTo>
                <a:lnTo>
                  <a:pt x="88711" y="2300224"/>
                </a:lnTo>
                <a:cubicBezTo>
                  <a:pt x="86436" y="2272929"/>
                  <a:pt x="85507" y="2245488"/>
                  <a:pt x="81887" y="2218338"/>
                </a:cubicBezTo>
                <a:cubicBezTo>
                  <a:pt x="80936" y="2211208"/>
                  <a:pt x="76808" y="2204844"/>
                  <a:pt x="75063" y="2197866"/>
                </a:cubicBezTo>
                <a:cubicBezTo>
                  <a:pt x="71169" y="2182291"/>
                  <a:pt x="69214" y="2158875"/>
                  <a:pt x="61415" y="2143275"/>
                </a:cubicBezTo>
                <a:cubicBezTo>
                  <a:pt x="51913" y="2124271"/>
                  <a:pt x="42391" y="2117426"/>
                  <a:pt x="27296" y="2102332"/>
                </a:cubicBezTo>
                <a:cubicBezTo>
                  <a:pt x="22747" y="2088684"/>
                  <a:pt x="15432" y="2075663"/>
                  <a:pt x="13648" y="2061388"/>
                </a:cubicBezTo>
                <a:cubicBezTo>
                  <a:pt x="3145" y="1977369"/>
                  <a:pt x="8231" y="2025082"/>
                  <a:pt x="0" y="1918087"/>
                </a:cubicBezTo>
                <a:cubicBezTo>
                  <a:pt x="4550" y="1890790"/>
                  <a:pt x="6031" y="1857464"/>
                  <a:pt x="27296" y="1836200"/>
                </a:cubicBezTo>
                <a:cubicBezTo>
                  <a:pt x="33095" y="1830401"/>
                  <a:pt x="40944" y="1827102"/>
                  <a:pt x="47768" y="1822553"/>
                </a:cubicBezTo>
                <a:cubicBezTo>
                  <a:pt x="96670" y="1749197"/>
                  <a:pt x="52886" y="1803502"/>
                  <a:pt x="95535" y="1767961"/>
                </a:cubicBezTo>
                <a:cubicBezTo>
                  <a:pt x="119086" y="1748335"/>
                  <a:pt x="122456" y="1731691"/>
                  <a:pt x="156950" y="1720194"/>
                </a:cubicBezTo>
                <a:lnTo>
                  <a:pt x="197893" y="1706547"/>
                </a:lnTo>
                <a:cubicBezTo>
                  <a:pt x="230335" y="1684919"/>
                  <a:pt x="210585" y="1695492"/>
                  <a:pt x="259308" y="1679251"/>
                </a:cubicBezTo>
                <a:lnTo>
                  <a:pt x="279780" y="1672427"/>
                </a:lnTo>
                <a:cubicBezTo>
                  <a:pt x="329822" y="1674702"/>
                  <a:pt x="379812" y="1679251"/>
                  <a:pt x="429905" y="1679251"/>
                </a:cubicBezTo>
                <a:cubicBezTo>
                  <a:pt x="710024" y="1679251"/>
                  <a:pt x="679038" y="1680099"/>
                  <a:pt x="852986" y="1665603"/>
                </a:cubicBezTo>
                <a:cubicBezTo>
                  <a:pt x="859810" y="1663328"/>
                  <a:pt x="868371" y="1663865"/>
                  <a:pt x="873457" y="1658779"/>
                </a:cubicBezTo>
                <a:cubicBezTo>
                  <a:pt x="888010" y="1644226"/>
                  <a:pt x="875012" y="1608770"/>
                  <a:pt x="873457" y="1597364"/>
                </a:cubicBezTo>
                <a:cubicBezTo>
                  <a:pt x="865200" y="1536813"/>
                  <a:pt x="864757" y="1489375"/>
                  <a:pt x="846162" y="1433591"/>
                </a:cubicBezTo>
                <a:lnTo>
                  <a:pt x="832514" y="1392648"/>
                </a:lnTo>
                <a:lnTo>
                  <a:pt x="825690" y="1372176"/>
                </a:lnTo>
                <a:cubicBezTo>
                  <a:pt x="823415" y="1262994"/>
                  <a:pt x="825279" y="1153647"/>
                  <a:pt x="818866" y="1044630"/>
                </a:cubicBezTo>
                <a:cubicBezTo>
                  <a:pt x="817158" y="1015601"/>
                  <a:pt x="780215" y="1020523"/>
                  <a:pt x="764275" y="1017335"/>
                </a:cubicBezTo>
                <a:cubicBezTo>
                  <a:pt x="755079" y="1015496"/>
                  <a:pt x="746135" y="1012545"/>
                  <a:pt x="736980" y="1010511"/>
                </a:cubicBezTo>
                <a:cubicBezTo>
                  <a:pt x="722963" y="1007396"/>
                  <a:pt x="697023" y="1004180"/>
                  <a:pt x="682389" y="996863"/>
                </a:cubicBezTo>
                <a:cubicBezTo>
                  <a:pt x="629479" y="970407"/>
                  <a:pt x="692899" y="993542"/>
                  <a:pt x="641445" y="976391"/>
                </a:cubicBezTo>
                <a:cubicBezTo>
                  <a:pt x="636896" y="969567"/>
                  <a:pt x="633970" y="961320"/>
                  <a:pt x="627798" y="955920"/>
                </a:cubicBezTo>
                <a:cubicBezTo>
                  <a:pt x="615454" y="945119"/>
                  <a:pt x="586854" y="928624"/>
                  <a:pt x="586854" y="928624"/>
                </a:cubicBezTo>
                <a:cubicBezTo>
                  <a:pt x="577756" y="914976"/>
                  <a:pt x="564746" y="903242"/>
                  <a:pt x="559559" y="887681"/>
                </a:cubicBezTo>
                <a:cubicBezTo>
                  <a:pt x="557284" y="880857"/>
                  <a:pt x="557821" y="872295"/>
                  <a:pt x="552735" y="867209"/>
                </a:cubicBezTo>
                <a:cubicBezTo>
                  <a:pt x="547649" y="862123"/>
                  <a:pt x="539087" y="862660"/>
                  <a:pt x="532263" y="860385"/>
                </a:cubicBezTo>
                <a:cubicBezTo>
                  <a:pt x="529988" y="853561"/>
                  <a:pt x="529932" y="845531"/>
                  <a:pt x="525439" y="839914"/>
                </a:cubicBezTo>
                <a:cubicBezTo>
                  <a:pt x="520316" y="833510"/>
                  <a:pt x="507561" y="834046"/>
                  <a:pt x="504968" y="826266"/>
                </a:cubicBezTo>
                <a:cubicBezTo>
                  <a:pt x="502002" y="817369"/>
                  <a:pt x="509517" y="808069"/>
                  <a:pt x="511792" y="798970"/>
                </a:cubicBezTo>
                <a:cubicBezTo>
                  <a:pt x="504968" y="794421"/>
                  <a:pt x="498655" y="788991"/>
                  <a:pt x="491320" y="785323"/>
                </a:cubicBezTo>
                <a:cubicBezTo>
                  <a:pt x="481530" y="780428"/>
                  <a:pt x="452299" y="773862"/>
                  <a:pt x="443553" y="771675"/>
                </a:cubicBezTo>
                <a:cubicBezTo>
                  <a:pt x="440567" y="750770"/>
                  <a:pt x="443103" y="719453"/>
                  <a:pt x="423081" y="703436"/>
                </a:cubicBezTo>
                <a:cubicBezTo>
                  <a:pt x="417464" y="698942"/>
                  <a:pt x="409433" y="698887"/>
                  <a:pt x="402609" y="696612"/>
                </a:cubicBezTo>
                <a:cubicBezTo>
                  <a:pt x="368491" y="673865"/>
                  <a:pt x="386686" y="689787"/>
                  <a:pt x="354842" y="642021"/>
                </a:cubicBezTo>
                <a:lnTo>
                  <a:pt x="341195" y="621550"/>
                </a:lnTo>
                <a:cubicBezTo>
                  <a:pt x="357117" y="573782"/>
                  <a:pt x="341194" y="585155"/>
                  <a:pt x="375314" y="573782"/>
                </a:cubicBezTo>
                <a:cubicBezTo>
                  <a:pt x="379863" y="566958"/>
                  <a:pt x="382558" y="558434"/>
                  <a:pt x="388962" y="553311"/>
                </a:cubicBezTo>
                <a:cubicBezTo>
                  <a:pt x="418305" y="529837"/>
                  <a:pt x="404199" y="568499"/>
                  <a:pt x="423081" y="526015"/>
                </a:cubicBezTo>
                <a:cubicBezTo>
                  <a:pt x="428924" y="512869"/>
                  <a:pt x="436729" y="485072"/>
                  <a:pt x="436729" y="485072"/>
                </a:cubicBezTo>
                <a:cubicBezTo>
                  <a:pt x="439004" y="462326"/>
                  <a:pt x="436735" y="438652"/>
                  <a:pt x="443553" y="416833"/>
                </a:cubicBezTo>
                <a:cubicBezTo>
                  <a:pt x="448445" y="401177"/>
                  <a:pt x="461750" y="389538"/>
                  <a:pt x="470848" y="375890"/>
                </a:cubicBezTo>
                <a:cubicBezTo>
                  <a:pt x="475397" y="369066"/>
                  <a:pt x="481902" y="363199"/>
                  <a:pt x="484496" y="355418"/>
                </a:cubicBezTo>
                <a:lnTo>
                  <a:pt x="504968" y="294003"/>
                </a:lnTo>
                <a:lnTo>
                  <a:pt x="511792" y="273532"/>
                </a:lnTo>
                <a:cubicBezTo>
                  <a:pt x="509171" y="257805"/>
                  <a:pt x="506544" y="228917"/>
                  <a:pt x="498144" y="212117"/>
                </a:cubicBezTo>
                <a:cubicBezTo>
                  <a:pt x="494476" y="204781"/>
                  <a:pt x="489045" y="198469"/>
                  <a:pt x="484496" y="191645"/>
                </a:cubicBezTo>
                <a:cubicBezTo>
                  <a:pt x="486771" y="182547"/>
                  <a:pt x="487626" y="172970"/>
                  <a:pt x="491320" y="164350"/>
                </a:cubicBezTo>
                <a:cubicBezTo>
                  <a:pt x="498764" y="146981"/>
                  <a:pt x="508897" y="138501"/>
                  <a:pt x="525439" y="130230"/>
                </a:cubicBezTo>
                <a:cubicBezTo>
                  <a:pt x="531873" y="127013"/>
                  <a:pt x="539087" y="125681"/>
                  <a:pt x="545911" y="123406"/>
                </a:cubicBezTo>
                <a:cubicBezTo>
                  <a:pt x="550460" y="116582"/>
                  <a:pt x="553155" y="108058"/>
                  <a:pt x="559559" y="102935"/>
                </a:cubicBezTo>
                <a:cubicBezTo>
                  <a:pt x="588902" y="79461"/>
                  <a:pt x="574796" y="118123"/>
                  <a:pt x="593678" y="75639"/>
                </a:cubicBezTo>
                <a:cubicBezTo>
                  <a:pt x="599521" y="62493"/>
                  <a:pt x="607326" y="34696"/>
                  <a:pt x="607326" y="34696"/>
                </a:cubicBezTo>
                <a:cubicBezTo>
                  <a:pt x="518816" y="5193"/>
                  <a:pt x="604913" y="31727"/>
                  <a:pt x="375314" y="21048"/>
                </a:cubicBezTo>
                <a:cubicBezTo>
                  <a:pt x="347953" y="19775"/>
                  <a:pt x="320723" y="16499"/>
                  <a:pt x="293427" y="14224"/>
                </a:cubicBezTo>
                <a:cubicBezTo>
                  <a:pt x="268910" y="6051"/>
                  <a:pt x="262583" y="2760"/>
                  <a:pt x="232012" y="576"/>
                </a:cubicBezTo>
                <a:cubicBezTo>
                  <a:pt x="213861" y="-720"/>
                  <a:pt x="195618" y="576"/>
                  <a:pt x="177421" y="576"/>
                </a:cubicBezTo>
              </a:path>
            </a:pathLst>
          </a:cu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6" name="TextBox 25"/>
          <p:cNvSpPr txBox="1"/>
          <p:nvPr/>
        </p:nvSpPr>
        <p:spPr>
          <a:xfrm>
            <a:off x="3193232" y="5194866"/>
            <a:ext cx="992579" cy="369332"/>
          </a:xfrm>
          <a:prstGeom prst="rect">
            <a:avLst/>
          </a:prstGeom>
          <a:noFill/>
        </p:spPr>
        <p:txBody>
          <a:bodyPr wrap="none" rtlCol="0">
            <a:spAutoFit/>
          </a:bodyPr>
          <a:lstStyle/>
          <a:p>
            <a:r>
              <a:rPr lang="en-ZA" b="1" dirty="0">
                <a:solidFill>
                  <a:srgbClr val="FF0000"/>
                </a:solidFill>
                <a:latin typeface="Arial Rounded MT Bold" panose="020F0704030504030204" pitchFamily="34" charset="0"/>
              </a:rPr>
              <a:t>282 km</a:t>
            </a:r>
          </a:p>
        </p:txBody>
      </p:sp>
      <p:sp>
        <p:nvSpPr>
          <p:cNvPr id="41" name="Arc 40"/>
          <p:cNvSpPr/>
          <p:nvPr/>
        </p:nvSpPr>
        <p:spPr>
          <a:xfrm rot="10800000">
            <a:off x="2423592" y="719383"/>
            <a:ext cx="3911018" cy="6120678"/>
          </a:xfrm>
          <a:prstGeom prst="arc">
            <a:avLst>
              <a:gd name="adj1" fmla="val 16207308"/>
              <a:gd name="adj2" fmla="val 13065832"/>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5481400" y="5114515"/>
            <a:ext cx="920445" cy="307777"/>
          </a:xfrm>
          <a:prstGeom prst="rect">
            <a:avLst/>
          </a:prstGeom>
          <a:noFill/>
        </p:spPr>
        <p:txBody>
          <a:bodyPr wrap="none" rtlCol="0">
            <a:spAutoFit/>
          </a:bodyPr>
          <a:lstStyle/>
          <a:p>
            <a:r>
              <a:rPr lang="en-ZA" sz="1400" b="1" dirty="0" smtClean="0">
                <a:solidFill>
                  <a:srgbClr val="C00000"/>
                </a:solidFill>
                <a:latin typeface="Arial Rounded MT Bold" panose="020F0704030504030204" pitchFamily="34" charset="0"/>
              </a:rPr>
              <a:t>1000 km</a:t>
            </a:r>
            <a:endParaRPr lang="en-ZA" sz="1400" b="1" dirty="0">
              <a:solidFill>
                <a:srgbClr val="C00000"/>
              </a:solidFill>
              <a:latin typeface="Arial Rounded MT Bold" panose="020F0704030504030204" pitchFamily="34" charset="0"/>
            </a:endParaRPr>
          </a:p>
        </p:txBody>
      </p:sp>
      <p:sp>
        <p:nvSpPr>
          <p:cNvPr id="29" name="Title 1"/>
          <p:cNvSpPr txBox="1">
            <a:spLocks/>
          </p:cNvSpPr>
          <p:nvPr/>
        </p:nvSpPr>
        <p:spPr>
          <a:xfrm>
            <a:off x="0" y="-19164"/>
            <a:ext cx="12082472" cy="1069094"/>
          </a:xfrm>
          <a:prstGeom prst="rect">
            <a:avLst/>
          </a:prstGeom>
          <a:solidFill>
            <a:srgbClr val="005B1F"/>
          </a:solidFill>
          <a:effectLst>
            <a:outerShdw blurRad="50800" dist="38100" dir="2700000" algn="tl" rotWithShape="0">
              <a:prstClr val="black">
                <a:alpha val="4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chemeClr val="bg1"/>
                </a:solidFill>
              </a:rPr>
              <a:t> The reality: Kruger  National Park</a:t>
            </a:r>
            <a:endParaRPr lang="en-ZA" b="1" dirty="0">
              <a:solidFill>
                <a:schemeClr val="bg1"/>
              </a:solidFill>
            </a:endParaRPr>
          </a:p>
        </p:txBody>
      </p:sp>
      <p:grpSp>
        <p:nvGrpSpPr>
          <p:cNvPr id="31" name="Group 30"/>
          <p:cNvGrpSpPr/>
          <p:nvPr/>
        </p:nvGrpSpPr>
        <p:grpSpPr>
          <a:xfrm>
            <a:off x="10762550" y="173463"/>
            <a:ext cx="973946" cy="994937"/>
            <a:chOff x="10767701" y="5373975"/>
            <a:chExt cx="1110953" cy="1249822"/>
          </a:xfrm>
        </p:grpSpPr>
        <p:pic>
          <p:nvPicPr>
            <p:cNvPr id="32"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7" name="Rectangle 26"/>
          <p:cNvSpPr/>
          <p:nvPr/>
        </p:nvSpPr>
        <p:spPr>
          <a:xfrm>
            <a:off x="9117922" y="3944964"/>
            <a:ext cx="2652295" cy="1169551"/>
          </a:xfrm>
          <a:prstGeom prst="rect">
            <a:avLst/>
          </a:prstGeom>
          <a:solidFill>
            <a:schemeClr val="accent2">
              <a:lumMod val="75000"/>
            </a:schemeClr>
          </a:solidFill>
          <a:ln w="19050">
            <a:solidFill>
              <a:schemeClr val="tx1"/>
            </a:solidFill>
          </a:ln>
        </p:spPr>
        <p:txBody>
          <a:bodyPr wrap="square">
            <a:spAutoFit/>
          </a:bodyPr>
          <a:lstStyle/>
          <a:p>
            <a:pPr defTabSz="1527175"/>
            <a:r>
              <a:rPr lang="en-US" sz="1400" cap="all" dirty="0" smtClean="0">
                <a:solidFill>
                  <a:schemeClr val="bg1"/>
                </a:solidFill>
                <a:latin typeface="Arial" panose="020B0604020202020204" pitchFamily="34" charset="0"/>
                <a:cs typeface="Arial" panose="020B0604020202020204" pitchFamily="34" charset="0"/>
              </a:rPr>
              <a:t>Wales</a:t>
            </a:r>
            <a:r>
              <a:rPr lang="en-US" sz="1400" cap="all" dirty="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21,000km²</a:t>
            </a:r>
            <a:endParaRPr lang="en-US" sz="1400" dirty="0">
              <a:solidFill>
                <a:schemeClr val="bg1"/>
              </a:solidFill>
              <a:latin typeface="Arial" panose="020B0604020202020204" pitchFamily="34" charset="0"/>
              <a:cs typeface="Arial" panose="020B0604020202020204" pitchFamily="34" charset="0"/>
            </a:endParaRPr>
          </a:p>
          <a:p>
            <a:endParaRPr lang="en-US" sz="1400" cap="all" dirty="0" smtClean="0">
              <a:solidFill>
                <a:schemeClr val="bg1"/>
              </a:solidFill>
              <a:latin typeface="Arial" panose="020B0604020202020204" pitchFamily="34" charset="0"/>
              <a:cs typeface="Arial" panose="020B0604020202020204" pitchFamily="34" charset="0"/>
            </a:endParaRPr>
          </a:p>
          <a:p>
            <a:pPr defTabSz="1527175"/>
            <a:r>
              <a:rPr lang="en-US" sz="1400" cap="all" dirty="0" smtClean="0">
                <a:solidFill>
                  <a:schemeClr val="bg1"/>
                </a:solidFill>
                <a:latin typeface="Arial" panose="020B0604020202020204" pitchFamily="34" charset="0"/>
                <a:cs typeface="Arial" panose="020B0604020202020204" pitchFamily="34" charset="0"/>
              </a:rPr>
              <a:t>Israel</a:t>
            </a:r>
            <a:r>
              <a:rPr lang="en-US" sz="1400" cap="all" dirty="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20,000km²</a:t>
            </a:r>
          </a:p>
          <a:p>
            <a:pPr defTabSz="1527175"/>
            <a:endParaRPr lang="en-US" sz="1400" dirty="0">
              <a:solidFill>
                <a:schemeClr val="bg1"/>
              </a:solidFill>
              <a:latin typeface="Arial" panose="020B0604020202020204" pitchFamily="34" charset="0"/>
              <a:cs typeface="Arial" panose="020B0604020202020204" pitchFamily="34" charset="0"/>
            </a:endParaRPr>
          </a:p>
          <a:p>
            <a:pPr defTabSz="1527175"/>
            <a:r>
              <a:rPr lang="en-US" sz="1400" cap="all" dirty="0">
                <a:solidFill>
                  <a:schemeClr val="bg1"/>
                </a:solidFill>
                <a:latin typeface="Arial" panose="020B0604020202020204" pitchFamily="34" charset="0"/>
                <a:cs typeface="Arial" panose="020B0604020202020204" pitchFamily="34" charset="0"/>
              </a:rPr>
              <a:t>KRUGER PARK	19,000</a:t>
            </a:r>
            <a:r>
              <a:rPr lang="en-US" sz="1400" dirty="0">
                <a:solidFill>
                  <a:schemeClr val="bg1"/>
                </a:solidFill>
                <a:latin typeface="Arial" panose="020B0604020202020204" pitchFamily="34" charset="0"/>
                <a:cs typeface="Arial" panose="020B0604020202020204" pitchFamily="34" charset="0"/>
              </a:rPr>
              <a:t>km</a:t>
            </a:r>
            <a:r>
              <a:rPr lang="en-US" sz="1400" cap="all" dirty="0">
                <a:solidFill>
                  <a:schemeClr val="bg1"/>
                </a:solidFill>
                <a:latin typeface="Arial" panose="020B0604020202020204" pitchFamily="34" charset="0"/>
                <a:cs typeface="Arial" panose="020B0604020202020204" pitchFamily="34" charset="0"/>
              </a:rPr>
              <a:t>²</a:t>
            </a:r>
          </a:p>
        </p:txBody>
      </p:sp>
    </p:spTree>
    <p:extLst>
      <p:ext uri="{BB962C8B-B14F-4D97-AF65-F5344CB8AC3E}">
        <p14:creationId xmlns:p14="http://schemas.microsoft.com/office/powerpoint/2010/main" val="2904382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5939058" y="1196867"/>
            <a:ext cx="4595977" cy="5558583"/>
          </a:xfrm>
          <a:prstGeom prst="roundRect">
            <a:avLst>
              <a:gd name="adj" fmla="val 6186"/>
            </a:avLst>
          </a:prstGeom>
          <a:solidFill>
            <a:schemeClr val="accent6">
              <a:lumMod val="60000"/>
              <a:lumOff val="4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bIns="0" anchor="t" anchorCtr="0"/>
          <a:lstStyle/>
          <a:p>
            <a:pPr algn="ctr">
              <a:defRPr/>
            </a:pPr>
            <a:r>
              <a:rPr lang="en-US" b="1" dirty="0">
                <a:solidFill>
                  <a:srgbClr val="002060"/>
                </a:solidFill>
              </a:rPr>
              <a:t>Operating concept</a:t>
            </a:r>
          </a:p>
        </p:txBody>
      </p:sp>
      <p:sp>
        <p:nvSpPr>
          <p:cNvPr id="77" name="Title 1"/>
          <p:cNvSpPr txBox="1">
            <a:spLocks/>
          </p:cNvSpPr>
          <p:nvPr/>
        </p:nvSpPr>
        <p:spPr>
          <a:xfrm>
            <a:off x="0" y="0"/>
            <a:ext cx="12192000" cy="1325563"/>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chemeClr val="bg1"/>
                </a:solidFill>
              </a:rPr>
              <a:t> </a:t>
            </a:r>
            <a:endParaRPr lang="en-ZA" b="1" dirty="0">
              <a:solidFill>
                <a:schemeClr val="bg1"/>
              </a:solidFill>
            </a:endParaRPr>
          </a:p>
        </p:txBody>
      </p:sp>
      <p:sp>
        <p:nvSpPr>
          <p:cNvPr id="88" name="Curved Down Arrow 87"/>
          <p:cNvSpPr/>
          <p:nvPr/>
        </p:nvSpPr>
        <p:spPr>
          <a:xfrm>
            <a:off x="3886201" y="1772816"/>
            <a:ext cx="1219200" cy="381000"/>
          </a:xfrm>
          <a:prstGeom prst="curvedDownArrow">
            <a:avLst>
              <a:gd name="adj1" fmla="val 36068"/>
              <a:gd name="adj2" fmla="val 50000"/>
              <a:gd name="adj3" fmla="val 2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5" name="Cloud Callout 84"/>
          <p:cNvSpPr/>
          <p:nvPr/>
        </p:nvSpPr>
        <p:spPr>
          <a:xfrm>
            <a:off x="1847528" y="1482410"/>
            <a:ext cx="2267273" cy="1779240"/>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58553" y="0"/>
            <a:ext cx="10515600" cy="1325563"/>
          </a:xfrm>
        </p:spPr>
        <p:txBody>
          <a:bodyPr/>
          <a:lstStyle/>
          <a:p>
            <a:r>
              <a:rPr lang="en-GB" b="1" dirty="0" smtClean="0">
                <a:solidFill>
                  <a:schemeClr val="bg1"/>
                </a:solidFill>
                <a:latin typeface="+mn-lt"/>
                <a:cs typeface="Arial" charset="0"/>
              </a:rPr>
              <a:t>Whole-of-</a:t>
            </a:r>
            <a:r>
              <a:rPr lang="en-GB" b="1" dirty="0">
                <a:solidFill>
                  <a:schemeClr val="bg1"/>
                </a:solidFill>
                <a:latin typeface="+mn-lt"/>
                <a:cs typeface="Arial" charset="0"/>
              </a:rPr>
              <a:t>S</a:t>
            </a:r>
            <a:r>
              <a:rPr lang="en-GB" b="1" dirty="0" smtClean="0">
                <a:solidFill>
                  <a:schemeClr val="bg1"/>
                </a:solidFill>
                <a:latin typeface="+mn-lt"/>
                <a:cs typeface="Arial" charset="0"/>
              </a:rPr>
              <a:t>ociety approach </a:t>
            </a:r>
            <a:endParaRPr lang="en-GB" b="1" dirty="0">
              <a:solidFill>
                <a:schemeClr val="bg1"/>
              </a:solidFill>
              <a:latin typeface="+mn-lt"/>
            </a:endParaRPr>
          </a:p>
        </p:txBody>
      </p:sp>
      <p:sp>
        <p:nvSpPr>
          <p:cNvPr id="8" name="Rounded Rectangle 7"/>
          <p:cNvSpPr/>
          <p:nvPr/>
        </p:nvSpPr>
        <p:spPr>
          <a:xfrm>
            <a:off x="4343399" y="2819400"/>
            <a:ext cx="1272953" cy="381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a:t>
            </a:r>
            <a:endParaRPr lang="en-GB" dirty="0"/>
          </a:p>
        </p:txBody>
      </p:sp>
      <p:sp>
        <p:nvSpPr>
          <p:cNvPr id="9" name="Rounded Rectangle 8"/>
          <p:cNvSpPr/>
          <p:nvPr/>
        </p:nvSpPr>
        <p:spPr>
          <a:xfrm>
            <a:off x="4343399" y="3962400"/>
            <a:ext cx="1272953" cy="381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Prevention</a:t>
            </a:r>
            <a:endParaRPr lang="en-GB" dirty="0"/>
          </a:p>
        </p:txBody>
      </p:sp>
      <p:sp>
        <p:nvSpPr>
          <p:cNvPr id="10" name="Rounded Rectangle 9"/>
          <p:cNvSpPr/>
          <p:nvPr/>
        </p:nvSpPr>
        <p:spPr>
          <a:xfrm>
            <a:off x="4343399" y="5029200"/>
            <a:ext cx="1272953" cy="381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Response</a:t>
            </a:r>
            <a:endParaRPr lang="en-GB" dirty="0"/>
          </a:p>
        </p:txBody>
      </p:sp>
      <p:sp>
        <p:nvSpPr>
          <p:cNvPr id="11" name="Rounded Rectangle 10"/>
          <p:cNvSpPr/>
          <p:nvPr/>
        </p:nvSpPr>
        <p:spPr>
          <a:xfrm>
            <a:off x="4343399" y="6096000"/>
            <a:ext cx="1272953" cy="381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Evaluation</a:t>
            </a:r>
          </a:p>
        </p:txBody>
      </p:sp>
      <p:sp>
        <p:nvSpPr>
          <p:cNvPr id="12" name="Rectangle 11"/>
          <p:cNvSpPr/>
          <p:nvPr/>
        </p:nvSpPr>
        <p:spPr>
          <a:xfrm>
            <a:off x="6162103" y="2672862"/>
            <a:ext cx="7620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267202" y="2209800"/>
            <a:ext cx="1523173" cy="369332"/>
          </a:xfrm>
          <a:prstGeom prst="rect">
            <a:avLst/>
          </a:prstGeom>
          <a:noFill/>
        </p:spPr>
        <p:txBody>
          <a:bodyPr wrap="none" rtlCol="0">
            <a:spAutoFit/>
          </a:bodyPr>
          <a:lstStyle/>
          <a:p>
            <a:pPr algn="ctr"/>
            <a:r>
              <a:rPr lang="en-US" dirty="0">
                <a:solidFill>
                  <a:srgbClr val="002060"/>
                </a:solidFill>
              </a:rPr>
              <a:t>Security Chain</a:t>
            </a:r>
            <a:endParaRPr lang="en-GB" dirty="0">
              <a:solidFill>
                <a:srgbClr val="002060"/>
              </a:solidFill>
            </a:endParaRPr>
          </a:p>
        </p:txBody>
      </p:sp>
      <p:sp>
        <p:nvSpPr>
          <p:cNvPr id="14" name="TextBox 13"/>
          <p:cNvSpPr txBox="1"/>
          <p:nvPr/>
        </p:nvSpPr>
        <p:spPr>
          <a:xfrm>
            <a:off x="5961505" y="2215662"/>
            <a:ext cx="1323760" cy="369332"/>
          </a:xfrm>
          <a:prstGeom prst="rect">
            <a:avLst/>
          </a:prstGeom>
          <a:noFill/>
        </p:spPr>
        <p:txBody>
          <a:bodyPr wrap="none" rtlCol="0">
            <a:spAutoFit/>
          </a:bodyPr>
          <a:lstStyle/>
          <a:p>
            <a:r>
              <a:rPr lang="en-US" dirty="0">
                <a:solidFill>
                  <a:srgbClr val="002060"/>
                </a:solidFill>
              </a:rPr>
              <a:t>What tasks?</a:t>
            </a:r>
            <a:endParaRPr lang="en-GB" dirty="0">
              <a:solidFill>
                <a:srgbClr val="002060"/>
              </a:solidFill>
            </a:endParaRPr>
          </a:p>
        </p:txBody>
      </p:sp>
      <p:sp>
        <p:nvSpPr>
          <p:cNvPr id="15" name="TextBox 14"/>
          <p:cNvSpPr txBox="1"/>
          <p:nvPr/>
        </p:nvSpPr>
        <p:spPr>
          <a:xfrm>
            <a:off x="7467600" y="2057403"/>
            <a:ext cx="1346522" cy="646331"/>
          </a:xfrm>
          <a:prstGeom prst="rect">
            <a:avLst/>
          </a:prstGeom>
          <a:noFill/>
        </p:spPr>
        <p:txBody>
          <a:bodyPr wrap="none" rtlCol="0">
            <a:spAutoFit/>
          </a:bodyPr>
          <a:lstStyle/>
          <a:p>
            <a:r>
              <a:rPr lang="en-US" dirty="0">
                <a:solidFill>
                  <a:srgbClr val="002060"/>
                </a:solidFill>
              </a:rPr>
              <a:t>With what</a:t>
            </a:r>
          </a:p>
          <a:p>
            <a:r>
              <a:rPr lang="en-US" dirty="0">
                <a:solidFill>
                  <a:srgbClr val="002060"/>
                </a:solidFill>
              </a:rPr>
              <a:t>capabilities?</a:t>
            </a:r>
            <a:endParaRPr lang="en-GB" dirty="0">
              <a:solidFill>
                <a:srgbClr val="002060"/>
              </a:solidFill>
            </a:endParaRPr>
          </a:p>
        </p:txBody>
      </p:sp>
      <p:sp>
        <p:nvSpPr>
          <p:cNvPr id="17" name="TextBox 16"/>
          <p:cNvSpPr txBox="1"/>
          <p:nvPr/>
        </p:nvSpPr>
        <p:spPr>
          <a:xfrm>
            <a:off x="9448800" y="2133600"/>
            <a:ext cx="740908" cy="369332"/>
          </a:xfrm>
          <a:prstGeom prst="rect">
            <a:avLst/>
          </a:prstGeom>
          <a:noFill/>
        </p:spPr>
        <p:txBody>
          <a:bodyPr wrap="none" rtlCol="0">
            <a:spAutoFit/>
          </a:bodyPr>
          <a:lstStyle/>
          <a:p>
            <a:r>
              <a:rPr lang="en-US" dirty="0">
                <a:solidFill>
                  <a:srgbClr val="002060"/>
                </a:solidFill>
              </a:rPr>
              <a:t>Who?</a:t>
            </a:r>
            <a:endParaRPr lang="en-GB" dirty="0">
              <a:solidFill>
                <a:srgbClr val="002060"/>
              </a:solidFill>
            </a:endParaRPr>
          </a:p>
        </p:txBody>
      </p:sp>
      <p:sp>
        <p:nvSpPr>
          <p:cNvPr id="29" name="Rectangle 28"/>
          <p:cNvSpPr/>
          <p:nvPr/>
        </p:nvSpPr>
        <p:spPr>
          <a:xfrm>
            <a:off x="6162103" y="2977662"/>
            <a:ext cx="7620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162103" y="3282462"/>
            <a:ext cx="7620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162103" y="3739662"/>
            <a:ext cx="7620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6162103" y="4044462"/>
            <a:ext cx="7620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6162103" y="4349262"/>
            <a:ext cx="7620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162103" y="4806462"/>
            <a:ext cx="7620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6162103" y="5111262"/>
            <a:ext cx="7620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6162103" y="5416062"/>
            <a:ext cx="7620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6162103" y="5873262"/>
            <a:ext cx="7620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6162103" y="6178062"/>
            <a:ext cx="7620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6162103" y="6482862"/>
            <a:ext cx="7620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p:cNvCxnSpPr>
            <a:stCxn id="9" idx="3"/>
            <a:endCxn id="31" idx="1"/>
          </p:cNvCxnSpPr>
          <p:nvPr/>
        </p:nvCxnSpPr>
        <p:spPr>
          <a:xfrm flipV="1">
            <a:off x="5616352" y="3853962"/>
            <a:ext cx="545750" cy="298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604351" y="2787162"/>
            <a:ext cx="678498"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8" idx="3"/>
          </p:cNvCxnSpPr>
          <p:nvPr/>
        </p:nvCxnSpPr>
        <p:spPr>
          <a:xfrm>
            <a:off x="5616353" y="3009900"/>
            <a:ext cx="612124" cy="73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8" idx="3"/>
            <a:endCxn id="30" idx="1"/>
          </p:cNvCxnSpPr>
          <p:nvPr/>
        </p:nvCxnSpPr>
        <p:spPr>
          <a:xfrm>
            <a:off x="5616352" y="3009900"/>
            <a:ext cx="545750" cy="386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9" idx="3"/>
            <a:endCxn id="32" idx="1"/>
          </p:cNvCxnSpPr>
          <p:nvPr/>
        </p:nvCxnSpPr>
        <p:spPr>
          <a:xfrm>
            <a:off x="5616352" y="4152900"/>
            <a:ext cx="545750"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9" idx="3"/>
            <a:endCxn id="33" idx="1"/>
          </p:cNvCxnSpPr>
          <p:nvPr/>
        </p:nvCxnSpPr>
        <p:spPr>
          <a:xfrm>
            <a:off x="5616352" y="4152900"/>
            <a:ext cx="545750" cy="310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34" idx="1"/>
          </p:cNvCxnSpPr>
          <p:nvPr/>
        </p:nvCxnSpPr>
        <p:spPr>
          <a:xfrm flipV="1">
            <a:off x="5449679" y="4920762"/>
            <a:ext cx="678498"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35" idx="1"/>
          </p:cNvCxnSpPr>
          <p:nvPr/>
        </p:nvCxnSpPr>
        <p:spPr>
          <a:xfrm>
            <a:off x="5449679" y="5225562"/>
            <a:ext cx="6784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36" idx="1"/>
          </p:cNvCxnSpPr>
          <p:nvPr/>
        </p:nvCxnSpPr>
        <p:spPr>
          <a:xfrm>
            <a:off x="5449679" y="5225562"/>
            <a:ext cx="678498"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37" idx="1"/>
          </p:cNvCxnSpPr>
          <p:nvPr/>
        </p:nvCxnSpPr>
        <p:spPr>
          <a:xfrm flipV="1">
            <a:off x="5449679" y="5987562"/>
            <a:ext cx="678498"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38" idx="1"/>
          </p:cNvCxnSpPr>
          <p:nvPr/>
        </p:nvCxnSpPr>
        <p:spPr>
          <a:xfrm>
            <a:off x="5449679" y="6292362"/>
            <a:ext cx="6784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39" idx="1"/>
          </p:cNvCxnSpPr>
          <p:nvPr/>
        </p:nvCxnSpPr>
        <p:spPr>
          <a:xfrm>
            <a:off x="5449679" y="6292362"/>
            <a:ext cx="678498"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D:\Projects\BSG\Proposal\Risk matrix.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6445" y="2047346"/>
            <a:ext cx="795338" cy="733582"/>
          </a:xfrm>
          <a:prstGeom prst="rect">
            <a:avLst/>
          </a:prstGeom>
          <a:noFill/>
        </p:spPr>
      </p:pic>
      <p:sp>
        <p:nvSpPr>
          <p:cNvPr id="86" name="Rectangle 85"/>
          <p:cNvSpPr/>
          <p:nvPr/>
        </p:nvSpPr>
        <p:spPr>
          <a:xfrm>
            <a:off x="2550005" y="1542990"/>
            <a:ext cx="1148391" cy="400110"/>
          </a:xfrm>
          <a:prstGeom prst="rect">
            <a:avLst/>
          </a:prstGeom>
        </p:spPr>
        <p:txBody>
          <a:bodyPr wrap="none">
            <a:spAutoFit/>
          </a:bodyPr>
          <a:lstStyle/>
          <a:p>
            <a:pPr algn="ctr"/>
            <a:r>
              <a:rPr lang="en-US" sz="2000" dirty="0">
                <a:solidFill>
                  <a:srgbClr val="002060"/>
                </a:solidFill>
              </a:rPr>
              <a:t>Foresight</a:t>
            </a:r>
          </a:p>
        </p:txBody>
      </p:sp>
      <p:sp>
        <p:nvSpPr>
          <p:cNvPr id="87" name="Rectangle 86"/>
          <p:cNvSpPr/>
          <p:nvPr/>
        </p:nvSpPr>
        <p:spPr>
          <a:xfrm>
            <a:off x="2133602" y="1995103"/>
            <a:ext cx="1080744" cy="646331"/>
          </a:xfrm>
          <a:prstGeom prst="rect">
            <a:avLst/>
          </a:prstGeom>
        </p:spPr>
        <p:txBody>
          <a:bodyPr wrap="none">
            <a:spAutoFit/>
          </a:bodyPr>
          <a:lstStyle/>
          <a:p>
            <a:pPr algn="ctr"/>
            <a:r>
              <a:rPr lang="en-US" dirty="0">
                <a:solidFill>
                  <a:srgbClr val="002060"/>
                </a:solidFill>
              </a:rPr>
              <a:t>Scenarios</a:t>
            </a:r>
          </a:p>
          <a:p>
            <a:pPr algn="ctr"/>
            <a:r>
              <a:rPr lang="en-US" dirty="0">
                <a:solidFill>
                  <a:srgbClr val="002060"/>
                </a:solidFill>
              </a:rPr>
              <a:t>&amp; Risks</a:t>
            </a:r>
          </a:p>
        </p:txBody>
      </p:sp>
      <p:sp>
        <p:nvSpPr>
          <p:cNvPr id="89" name="Curved Down Arrow 88"/>
          <p:cNvSpPr/>
          <p:nvPr/>
        </p:nvSpPr>
        <p:spPr>
          <a:xfrm>
            <a:off x="5125156" y="1772816"/>
            <a:ext cx="1580444" cy="381000"/>
          </a:xfrm>
          <a:prstGeom prst="curvedDownArrow">
            <a:avLst>
              <a:gd name="adj1" fmla="val 36068"/>
              <a:gd name="adj2" fmla="val 50000"/>
              <a:gd name="adj3" fmla="val 2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0" name="Curved Down Arrow 89"/>
          <p:cNvSpPr/>
          <p:nvPr/>
        </p:nvSpPr>
        <p:spPr>
          <a:xfrm>
            <a:off x="6781801" y="1772816"/>
            <a:ext cx="1371600" cy="381000"/>
          </a:xfrm>
          <a:prstGeom prst="curvedDownArrow">
            <a:avLst>
              <a:gd name="adj1" fmla="val 36068"/>
              <a:gd name="adj2" fmla="val 50000"/>
              <a:gd name="adj3" fmla="val 2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2" name="Rounded Rectangle 91"/>
          <p:cNvSpPr/>
          <p:nvPr/>
        </p:nvSpPr>
        <p:spPr>
          <a:xfrm>
            <a:off x="7392144" y="27432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ounded Rectangle 92"/>
          <p:cNvSpPr/>
          <p:nvPr/>
        </p:nvSpPr>
        <p:spPr>
          <a:xfrm>
            <a:off x="7544544" y="28956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ounded Rectangle 93"/>
          <p:cNvSpPr/>
          <p:nvPr/>
        </p:nvSpPr>
        <p:spPr>
          <a:xfrm>
            <a:off x="7696944" y="30480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ounded Rectangle 94"/>
          <p:cNvSpPr/>
          <p:nvPr/>
        </p:nvSpPr>
        <p:spPr>
          <a:xfrm>
            <a:off x="7849344" y="32004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ounded Rectangle 95"/>
          <p:cNvSpPr/>
          <p:nvPr/>
        </p:nvSpPr>
        <p:spPr>
          <a:xfrm>
            <a:off x="7392144" y="38100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ounded Rectangle 96"/>
          <p:cNvSpPr/>
          <p:nvPr/>
        </p:nvSpPr>
        <p:spPr>
          <a:xfrm>
            <a:off x="7544544" y="39624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ounded Rectangle 97"/>
          <p:cNvSpPr/>
          <p:nvPr/>
        </p:nvSpPr>
        <p:spPr>
          <a:xfrm>
            <a:off x="7696944" y="41148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ounded Rectangle 98"/>
          <p:cNvSpPr/>
          <p:nvPr/>
        </p:nvSpPr>
        <p:spPr>
          <a:xfrm>
            <a:off x="7849344" y="42672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ounded Rectangle 99"/>
          <p:cNvSpPr/>
          <p:nvPr/>
        </p:nvSpPr>
        <p:spPr>
          <a:xfrm>
            <a:off x="7468344" y="48768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ounded Rectangle 100"/>
          <p:cNvSpPr/>
          <p:nvPr/>
        </p:nvSpPr>
        <p:spPr>
          <a:xfrm>
            <a:off x="7620744" y="50292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ounded Rectangle 101"/>
          <p:cNvSpPr/>
          <p:nvPr/>
        </p:nvSpPr>
        <p:spPr>
          <a:xfrm>
            <a:off x="7773144" y="51816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ounded Rectangle 102"/>
          <p:cNvSpPr/>
          <p:nvPr/>
        </p:nvSpPr>
        <p:spPr>
          <a:xfrm>
            <a:off x="7925544" y="53340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ounded Rectangle 103"/>
          <p:cNvSpPr/>
          <p:nvPr/>
        </p:nvSpPr>
        <p:spPr>
          <a:xfrm>
            <a:off x="7468344" y="59436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ounded Rectangle 104"/>
          <p:cNvSpPr/>
          <p:nvPr/>
        </p:nvSpPr>
        <p:spPr>
          <a:xfrm>
            <a:off x="7620744" y="60960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ounded Rectangle 105"/>
          <p:cNvSpPr/>
          <p:nvPr/>
        </p:nvSpPr>
        <p:spPr>
          <a:xfrm>
            <a:off x="7773144" y="62484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ounded Rectangle 106"/>
          <p:cNvSpPr/>
          <p:nvPr/>
        </p:nvSpPr>
        <p:spPr>
          <a:xfrm>
            <a:off x="7925544" y="6400800"/>
            <a:ext cx="685801" cy="228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p:cNvSpPr/>
          <p:nvPr/>
        </p:nvSpPr>
        <p:spPr>
          <a:xfrm>
            <a:off x="8921844" y="2634764"/>
            <a:ext cx="1441356" cy="641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DEA</a:t>
            </a:r>
            <a:endParaRPr lang="en-GB" dirty="0"/>
          </a:p>
        </p:txBody>
      </p:sp>
      <p:sp>
        <p:nvSpPr>
          <p:cNvPr id="62" name="Rectangle 61"/>
          <p:cNvSpPr/>
          <p:nvPr/>
        </p:nvSpPr>
        <p:spPr>
          <a:xfrm>
            <a:off x="8923234" y="5492080"/>
            <a:ext cx="143996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a:t>
            </a:r>
            <a:endParaRPr lang="en-GB" dirty="0"/>
          </a:p>
        </p:txBody>
      </p:sp>
      <p:sp>
        <p:nvSpPr>
          <p:cNvPr id="64" name="Rectangle 63"/>
          <p:cNvSpPr/>
          <p:nvPr/>
        </p:nvSpPr>
        <p:spPr>
          <a:xfrm>
            <a:off x="8923233" y="6140152"/>
            <a:ext cx="143996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Communities</a:t>
            </a:r>
            <a:endParaRPr lang="en-GB" dirty="0"/>
          </a:p>
        </p:txBody>
      </p:sp>
      <p:sp>
        <p:nvSpPr>
          <p:cNvPr id="65" name="Rectangle 64"/>
          <p:cNvSpPr/>
          <p:nvPr/>
        </p:nvSpPr>
        <p:spPr>
          <a:xfrm>
            <a:off x="8921844" y="4259810"/>
            <a:ext cx="14413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NGOs</a:t>
            </a:r>
            <a:endParaRPr lang="en-GB" dirty="0"/>
          </a:p>
        </p:txBody>
      </p:sp>
      <p:sp>
        <p:nvSpPr>
          <p:cNvPr id="67" name="Rectangle 66"/>
          <p:cNvSpPr/>
          <p:nvPr/>
        </p:nvSpPr>
        <p:spPr>
          <a:xfrm>
            <a:off x="8921844" y="3472420"/>
            <a:ext cx="1441356" cy="609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a:t>
            </a:r>
          </a:p>
          <a:p>
            <a:pPr algn="ctr"/>
            <a:r>
              <a:rPr lang="en-US" dirty="0"/>
              <a:t>Security</a:t>
            </a:r>
            <a:endParaRPr lang="en-GB" dirty="0"/>
          </a:p>
        </p:txBody>
      </p:sp>
      <p:sp>
        <p:nvSpPr>
          <p:cNvPr id="70" name="Rounded Rectangle 69"/>
          <p:cNvSpPr/>
          <p:nvPr/>
        </p:nvSpPr>
        <p:spPr>
          <a:xfrm>
            <a:off x="2133601" y="5867400"/>
            <a:ext cx="1981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 of </a:t>
            </a:r>
          </a:p>
          <a:p>
            <a:pPr algn="ctr"/>
            <a:r>
              <a:rPr lang="en-US" dirty="0"/>
              <a:t>Effectiveness</a:t>
            </a:r>
            <a:endParaRPr lang="en-GB" dirty="0"/>
          </a:p>
        </p:txBody>
      </p:sp>
      <p:sp>
        <p:nvSpPr>
          <p:cNvPr id="71" name="Curved Down Arrow 70"/>
          <p:cNvSpPr/>
          <p:nvPr/>
        </p:nvSpPr>
        <p:spPr>
          <a:xfrm>
            <a:off x="8382001" y="1752600"/>
            <a:ext cx="1371600" cy="381000"/>
          </a:xfrm>
          <a:prstGeom prst="curvedDownArrow">
            <a:avLst>
              <a:gd name="adj1" fmla="val 36068"/>
              <a:gd name="adj2" fmla="val 50000"/>
              <a:gd name="adj3" fmla="val 2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pic>
        <p:nvPicPr>
          <p:cNvPr id="1027" name="Picture 3" descr="D:\Projects\BSG\Proposal\map_kruger_national_park.gif"/>
          <p:cNvPicPr>
            <a:picLocks noChangeAspect="1" noChangeArrowheads="1"/>
          </p:cNvPicPr>
          <p:nvPr/>
        </p:nvPicPr>
        <p:blipFill>
          <a:blip r:embed="rId4" cstate="print"/>
          <a:srcRect/>
          <a:stretch>
            <a:fillRect/>
          </a:stretch>
        </p:blipFill>
        <p:spPr bwMode="auto">
          <a:xfrm>
            <a:off x="1919536" y="2743200"/>
            <a:ext cx="2362201" cy="3794598"/>
          </a:xfrm>
          <a:prstGeom prst="rect">
            <a:avLst/>
          </a:prstGeom>
          <a:noFill/>
        </p:spPr>
      </p:pic>
      <p:sp>
        <p:nvSpPr>
          <p:cNvPr id="91" name="Rectangle 90"/>
          <p:cNvSpPr/>
          <p:nvPr/>
        </p:nvSpPr>
        <p:spPr>
          <a:xfrm>
            <a:off x="8923233" y="4869410"/>
            <a:ext cx="14413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a:t>
            </a:r>
          </a:p>
        </p:txBody>
      </p:sp>
      <p:grpSp>
        <p:nvGrpSpPr>
          <p:cNvPr id="74" name="Group 73"/>
          <p:cNvGrpSpPr/>
          <p:nvPr/>
        </p:nvGrpSpPr>
        <p:grpSpPr>
          <a:xfrm>
            <a:off x="10762550" y="173463"/>
            <a:ext cx="973946" cy="994937"/>
            <a:chOff x="10767701" y="5373975"/>
            <a:chExt cx="1110953" cy="1249822"/>
          </a:xfrm>
        </p:grpSpPr>
        <p:pic>
          <p:nvPicPr>
            <p:cNvPr id="76"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1434167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Triangle 32"/>
          <p:cNvSpPr/>
          <p:nvPr/>
        </p:nvSpPr>
        <p:spPr>
          <a:xfrm>
            <a:off x="3575719" y="4015953"/>
            <a:ext cx="2141956" cy="2197631"/>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ight Triangle 34"/>
          <p:cNvSpPr/>
          <p:nvPr/>
        </p:nvSpPr>
        <p:spPr>
          <a:xfrm rot="16200000">
            <a:off x="5726222" y="4015952"/>
            <a:ext cx="2141956" cy="2197631"/>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itle 1"/>
          <p:cNvSpPr txBox="1">
            <a:spLocks/>
          </p:cNvSpPr>
          <p:nvPr/>
        </p:nvSpPr>
        <p:spPr>
          <a:xfrm>
            <a:off x="0" y="0"/>
            <a:ext cx="12192000" cy="1325563"/>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chemeClr val="bg1"/>
                </a:solidFill>
              </a:rPr>
              <a:t> </a:t>
            </a:r>
            <a:endParaRPr lang="en-ZA" b="1" dirty="0">
              <a:solidFill>
                <a:schemeClr val="bg1"/>
              </a:solidFill>
            </a:endParaRPr>
          </a:p>
        </p:txBody>
      </p:sp>
      <p:sp>
        <p:nvSpPr>
          <p:cNvPr id="13" name="Quad Arrow Callout 12"/>
          <p:cNvSpPr/>
          <p:nvPr/>
        </p:nvSpPr>
        <p:spPr>
          <a:xfrm>
            <a:off x="4293064" y="2671495"/>
            <a:ext cx="2849222" cy="2547546"/>
          </a:xfrm>
          <a:prstGeom prst="quadArrowCallou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b="1" dirty="0" smtClean="0">
                <a:solidFill>
                  <a:schemeClr val="tx1"/>
                </a:solidFill>
              </a:rPr>
              <a:t>International collaboration</a:t>
            </a:r>
            <a:endParaRPr lang="en-US" b="1" dirty="0">
              <a:solidFill>
                <a:schemeClr val="tx1"/>
              </a:solidFill>
            </a:endParaRPr>
          </a:p>
        </p:txBody>
      </p:sp>
      <p:grpSp>
        <p:nvGrpSpPr>
          <p:cNvPr id="16" name="Group 15"/>
          <p:cNvGrpSpPr/>
          <p:nvPr/>
        </p:nvGrpSpPr>
        <p:grpSpPr>
          <a:xfrm>
            <a:off x="10762550" y="173463"/>
            <a:ext cx="973946" cy="994937"/>
            <a:chOff x="10767701" y="5373975"/>
            <a:chExt cx="1110953" cy="1249822"/>
          </a:xfrm>
        </p:grpSpPr>
        <p:pic>
          <p:nvPicPr>
            <p:cNvPr id="1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 name="TextBox 2"/>
          <p:cNvSpPr txBox="1"/>
          <p:nvPr/>
        </p:nvSpPr>
        <p:spPr>
          <a:xfrm>
            <a:off x="581114" y="399534"/>
            <a:ext cx="6952352" cy="584775"/>
          </a:xfrm>
          <a:prstGeom prst="rect">
            <a:avLst/>
          </a:prstGeom>
          <a:noFill/>
        </p:spPr>
        <p:txBody>
          <a:bodyPr wrap="none" rtlCol="0">
            <a:spAutoFit/>
          </a:bodyPr>
          <a:lstStyle/>
          <a:p>
            <a:r>
              <a:rPr lang="en-ZA" sz="3200" b="1" dirty="0" smtClean="0">
                <a:solidFill>
                  <a:schemeClr val="bg1"/>
                </a:solidFill>
              </a:rPr>
              <a:t>An integrated approach for South Africa</a:t>
            </a:r>
            <a:endParaRPr lang="en-ZA" sz="3200" b="1" dirty="0">
              <a:solidFill>
                <a:schemeClr val="bg1"/>
              </a:solidFill>
            </a:endParaRPr>
          </a:p>
        </p:txBody>
      </p:sp>
      <p:sp>
        <p:nvSpPr>
          <p:cNvPr id="8" name="Rectangle 7"/>
          <p:cNvSpPr/>
          <p:nvPr/>
        </p:nvSpPr>
        <p:spPr>
          <a:xfrm>
            <a:off x="509954" y="4736256"/>
            <a:ext cx="3862241" cy="1477328"/>
          </a:xfrm>
          <a:prstGeom prst="rect">
            <a:avLst/>
          </a:prstGeom>
        </p:spPr>
        <p:txBody>
          <a:bodyPr wrap="square">
            <a:spAutoFit/>
          </a:bodyPr>
          <a:lstStyle/>
          <a:p>
            <a:pPr algn="r">
              <a:defRPr/>
            </a:pPr>
            <a:r>
              <a:rPr lang="en-US" b="1" dirty="0"/>
              <a:t>Long-term  sustainability interventions</a:t>
            </a:r>
          </a:p>
          <a:p>
            <a:pPr algn="r">
              <a:defRPr/>
            </a:pPr>
            <a:r>
              <a:rPr lang="en-US" dirty="0"/>
              <a:t>Creating sustainable demand</a:t>
            </a:r>
          </a:p>
          <a:p>
            <a:pPr algn="r">
              <a:defRPr/>
            </a:pPr>
            <a:r>
              <a:rPr lang="en-US" dirty="0"/>
              <a:t>Supply options</a:t>
            </a:r>
          </a:p>
          <a:p>
            <a:pPr algn="r">
              <a:defRPr/>
            </a:pPr>
            <a:r>
              <a:rPr lang="en-US" dirty="0"/>
              <a:t>Alternative economic choices for communities</a:t>
            </a:r>
          </a:p>
        </p:txBody>
      </p:sp>
      <p:sp>
        <p:nvSpPr>
          <p:cNvPr id="19" name="Rectangle 18"/>
          <p:cNvSpPr/>
          <p:nvPr/>
        </p:nvSpPr>
        <p:spPr>
          <a:xfrm>
            <a:off x="6869944" y="5033542"/>
            <a:ext cx="4314905" cy="923330"/>
          </a:xfrm>
          <a:prstGeom prst="rect">
            <a:avLst/>
          </a:prstGeom>
        </p:spPr>
        <p:txBody>
          <a:bodyPr wrap="square">
            <a:spAutoFit/>
          </a:bodyPr>
          <a:lstStyle/>
          <a:p>
            <a:pPr>
              <a:defRPr/>
            </a:pPr>
            <a:r>
              <a:rPr lang="en-US" b="1" dirty="0"/>
              <a:t>Game-changing interventions</a:t>
            </a:r>
          </a:p>
          <a:p>
            <a:pPr>
              <a:defRPr/>
            </a:pPr>
            <a:r>
              <a:rPr lang="en-US" dirty="0"/>
              <a:t>Disruption of organized crime</a:t>
            </a:r>
          </a:p>
          <a:p>
            <a:pPr>
              <a:defRPr/>
            </a:pPr>
            <a:r>
              <a:rPr lang="en-US" dirty="0" smtClean="0"/>
              <a:t>Technology</a:t>
            </a:r>
            <a:endParaRPr lang="en-US" dirty="0"/>
          </a:p>
        </p:txBody>
      </p:sp>
      <p:sp>
        <p:nvSpPr>
          <p:cNvPr id="31" name="Right Triangle 30"/>
          <p:cNvSpPr/>
          <p:nvPr/>
        </p:nvSpPr>
        <p:spPr>
          <a:xfrm rot="5400000">
            <a:off x="3584265" y="1744181"/>
            <a:ext cx="2141956" cy="219763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ight Triangle 33"/>
          <p:cNvSpPr/>
          <p:nvPr/>
        </p:nvSpPr>
        <p:spPr>
          <a:xfrm rot="10800000">
            <a:off x="5754059" y="1772018"/>
            <a:ext cx="2141956" cy="2197631"/>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782516" y="1772017"/>
            <a:ext cx="3657600" cy="1200329"/>
          </a:xfrm>
          <a:prstGeom prst="rect">
            <a:avLst/>
          </a:prstGeom>
        </p:spPr>
        <p:txBody>
          <a:bodyPr wrap="square">
            <a:spAutoFit/>
          </a:bodyPr>
          <a:lstStyle/>
          <a:p>
            <a:pPr algn="r">
              <a:defRPr/>
            </a:pPr>
            <a:r>
              <a:rPr lang="en-US" b="1" dirty="0"/>
              <a:t>Compulsory interventions</a:t>
            </a:r>
          </a:p>
          <a:p>
            <a:pPr algn="r">
              <a:defRPr/>
            </a:pPr>
            <a:r>
              <a:rPr lang="en-US" dirty="0"/>
              <a:t>Pro-active anti-poaching</a:t>
            </a:r>
          </a:p>
          <a:p>
            <a:pPr algn="r">
              <a:defRPr/>
            </a:pPr>
            <a:r>
              <a:rPr lang="en-US" dirty="0"/>
              <a:t>Actionable intelligence</a:t>
            </a:r>
          </a:p>
          <a:p>
            <a:pPr algn="r">
              <a:defRPr/>
            </a:pPr>
            <a:r>
              <a:rPr lang="en-US" dirty="0"/>
              <a:t>Responsive legislative framework</a:t>
            </a:r>
          </a:p>
        </p:txBody>
      </p:sp>
      <p:sp>
        <p:nvSpPr>
          <p:cNvPr id="6" name="Rectangle 5"/>
          <p:cNvSpPr/>
          <p:nvPr/>
        </p:nvSpPr>
        <p:spPr>
          <a:xfrm>
            <a:off x="6771450" y="1772018"/>
            <a:ext cx="4044099" cy="1200329"/>
          </a:xfrm>
          <a:prstGeom prst="rect">
            <a:avLst/>
          </a:prstGeom>
        </p:spPr>
        <p:txBody>
          <a:bodyPr wrap="square">
            <a:spAutoFit/>
          </a:bodyPr>
          <a:lstStyle/>
          <a:p>
            <a:pPr>
              <a:defRPr/>
            </a:pPr>
            <a:r>
              <a:rPr lang="en-US" b="1" dirty="0"/>
              <a:t>Interventions to increase  rhino numbers </a:t>
            </a:r>
          </a:p>
          <a:p>
            <a:pPr>
              <a:defRPr/>
            </a:pPr>
            <a:r>
              <a:rPr lang="en-US" dirty="0"/>
              <a:t>Strategic removals</a:t>
            </a:r>
          </a:p>
          <a:p>
            <a:pPr>
              <a:defRPr/>
            </a:pPr>
            <a:r>
              <a:rPr lang="en-US" dirty="0"/>
              <a:t>Sanctuaries, conservancies, strongholds</a:t>
            </a:r>
          </a:p>
          <a:p>
            <a:pPr>
              <a:defRPr/>
            </a:pPr>
            <a:r>
              <a:rPr lang="en-US" dirty="0"/>
              <a:t>Conservation husbandry</a:t>
            </a:r>
          </a:p>
        </p:txBody>
      </p:sp>
    </p:spTree>
    <p:extLst>
      <p:ext uri="{BB962C8B-B14F-4D97-AF65-F5344CB8AC3E}">
        <p14:creationId xmlns:p14="http://schemas.microsoft.com/office/powerpoint/2010/main" val="1312405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0" y="0"/>
            <a:ext cx="12192000" cy="1325563"/>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chemeClr val="bg1"/>
                </a:solidFill>
              </a:rPr>
              <a:t> </a:t>
            </a:r>
            <a:endParaRPr lang="en-ZA" b="1" dirty="0">
              <a:solidFill>
                <a:schemeClr val="bg1"/>
              </a:solidFill>
            </a:endParaRPr>
          </a:p>
        </p:txBody>
      </p:sp>
      <p:sp>
        <p:nvSpPr>
          <p:cNvPr id="2" name="Title 1"/>
          <p:cNvSpPr>
            <a:spLocks noGrp="1"/>
          </p:cNvSpPr>
          <p:nvPr>
            <p:ph type="title"/>
          </p:nvPr>
        </p:nvSpPr>
        <p:spPr>
          <a:xfrm>
            <a:off x="727106" y="229360"/>
            <a:ext cx="10515600" cy="830319"/>
          </a:xfrm>
        </p:spPr>
        <p:txBody>
          <a:bodyPr/>
          <a:lstStyle/>
          <a:p>
            <a:r>
              <a:rPr lang="en-ZA" b="1" dirty="0" smtClean="0">
                <a:solidFill>
                  <a:schemeClr val="bg1"/>
                </a:solidFill>
              </a:rPr>
              <a:t>The elusive victory</a:t>
            </a:r>
            <a:endParaRPr lang="en-ZA" b="1" dirty="0">
              <a:solidFill>
                <a:schemeClr val="bg1"/>
              </a:solidFill>
            </a:endParaRPr>
          </a:p>
        </p:txBody>
      </p:sp>
      <p:sp>
        <p:nvSpPr>
          <p:cNvPr id="3" name="Content Placeholder 2"/>
          <p:cNvSpPr>
            <a:spLocks noGrp="1"/>
          </p:cNvSpPr>
          <p:nvPr>
            <p:ph idx="1"/>
          </p:nvPr>
        </p:nvSpPr>
        <p:spPr>
          <a:xfrm>
            <a:off x="310360" y="1813122"/>
            <a:ext cx="5247160" cy="4351338"/>
          </a:xfrm>
        </p:spPr>
        <p:txBody>
          <a:bodyPr>
            <a:normAutofit fontScale="92500" lnSpcReduction="10000"/>
          </a:bodyPr>
          <a:lstStyle/>
          <a:p>
            <a:r>
              <a:rPr lang="en-ZA" dirty="0" smtClean="0"/>
              <a:t>Are we </a:t>
            </a:r>
            <a:r>
              <a:rPr lang="en-ZA" b="1" dirty="0" smtClean="0"/>
              <a:t>winning?  </a:t>
            </a:r>
            <a:r>
              <a:rPr lang="en-ZA" dirty="0" smtClean="0"/>
              <a:t>Not </a:t>
            </a:r>
            <a:r>
              <a:rPr lang="en-ZA" b="1" dirty="0" smtClean="0"/>
              <a:t>YET</a:t>
            </a:r>
          </a:p>
          <a:p>
            <a:r>
              <a:rPr lang="en-ZA" b="1" dirty="0" smtClean="0"/>
              <a:t>Why</a:t>
            </a:r>
            <a:r>
              <a:rPr lang="en-ZA" dirty="0" smtClean="0"/>
              <a:t> ?  Doctoring only the symptoms of wild life crime</a:t>
            </a:r>
          </a:p>
          <a:p>
            <a:r>
              <a:rPr lang="en-ZA" b="1" dirty="0" smtClean="0"/>
              <a:t>When</a:t>
            </a:r>
            <a:r>
              <a:rPr lang="en-ZA" dirty="0" smtClean="0"/>
              <a:t> will we win?  When a whole-of-government (WOG) approach is implemented </a:t>
            </a:r>
          </a:p>
          <a:p>
            <a:pPr marL="0" indent="0">
              <a:buNone/>
            </a:pPr>
            <a:endParaRPr lang="en-ZA" dirty="0"/>
          </a:p>
          <a:p>
            <a:pPr marL="0" indent="0">
              <a:buNone/>
            </a:pPr>
            <a:r>
              <a:rPr lang="en-ZA" sz="4000" b="1" dirty="0" smtClean="0"/>
              <a:t>Good success rate</a:t>
            </a:r>
            <a:endParaRPr lang="en-ZA" sz="4000" b="1" dirty="0"/>
          </a:p>
        </p:txBody>
      </p:sp>
      <p:sp>
        <p:nvSpPr>
          <p:cNvPr id="49" name="AutoShape 3"/>
          <p:cNvSpPr>
            <a:spLocks noChangeArrowheads="1"/>
          </p:cNvSpPr>
          <p:nvPr/>
        </p:nvSpPr>
        <p:spPr bwMode="auto">
          <a:xfrm>
            <a:off x="5774192" y="1689835"/>
            <a:ext cx="4585802" cy="3914795"/>
          </a:xfrm>
          <a:prstGeom prst="triangle">
            <a:avLst>
              <a:gd name="adj" fmla="val 50000"/>
            </a:avLst>
          </a:prstGeom>
          <a:gradFill rotWithShape="1">
            <a:gsLst>
              <a:gs pos="0">
                <a:srgbClr val="FF0000"/>
              </a:gs>
              <a:gs pos="100000">
                <a:srgbClr val="FF9933"/>
              </a:gs>
            </a:gsLst>
            <a:lin ang="5400000" scaled="1"/>
          </a:gra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altLang="en-US" sz="1000" b="0"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50" name="Line 4"/>
          <p:cNvSpPr>
            <a:spLocks noChangeShapeType="1"/>
          </p:cNvSpPr>
          <p:nvPr/>
        </p:nvSpPr>
        <p:spPr bwMode="auto">
          <a:xfrm>
            <a:off x="7255088" y="3052318"/>
            <a:ext cx="1622453"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000" b="0"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51" name="Text Box 5"/>
          <p:cNvSpPr txBox="1">
            <a:spLocks noChangeArrowheads="1"/>
          </p:cNvSpPr>
          <p:nvPr/>
        </p:nvSpPr>
        <p:spPr bwMode="auto">
          <a:xfrm>
            <a:off x="7466644" y="2539979"/>
            <a:ext cx="1199340" cy="55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50000"/>
              </a:spcBef>
              <a:spcAft>
                <a:spcPct val="0"/>
              </a:spcAft>
              <a:buFontTx/>
              <a:buNone/>
            </a:pPr>
            <a:r>
              <a:rPr lang="en-ZA" altLang="en-US" sz="1000" b="1" dirty="0" smtClean="0">
                <a:solidFill>
                  <a:srgbClr val="000000"/>
                </a:solidFill>
                <a:latin typeface="Arial Unicode MS" pitchFamily="34" charset="-128"/>
              </a:rPr>
              <a:t>INTERNATIONAL </a:t>
            </a:r>
            <a:r>
              <a:rPr lang="en-ZA" altLang="en-US" sz="1200" b="1" dirty="0" smtClean="0">
                <a:solidFill>
                  <a:srgbClr val="000000"/>
                </a:solidFill>
                <a:latin typeface="Arial Unicode MS" pitchFamily="34" charset="-128"/>
              </a:rPr>
              <a:t>CONSUMER</a:t>
            </a:r>
            <a:endParaRPr lang="en-GB" altLang="en-US" sz="1200" b="1" dirty="0" smtClean="0">
              <a:solidFill>
                <a:srgbClr val="000000"/>
              </a:solidFill>
              <a:latin typeface="Arial Unicode MS" pitchFamily="34" charset="-128"/>
            </a:endParaRPr>
          </a:p>
        </p:txBody>
      </p:sp>
      <p:sp>
        <p:nvSpPr>
          <p:cNvPr id="52" name="Line 6"/>
          <p:cNvSpPr>
            <a:spLocks noChangeShapeType="1"/>
          </p:cNvSpPr>
          <p:nvPr/>
        </p:nvSpPr>
        <p:spPr bwMode="auto">
          <a:xfrm>
            <a:off x="6901976" y="3647231"/>
            <a:ext cx="232867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000" b="0"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53" name="Text Box 7"/>
          <p:cNvSpPr txBox="1">
            <a:spLocks noChangeArrowheads="1"/>
          </p:cNvSpPr>
          <p:nvPr/>
        </p:nvSpPr>
        <p:spPr bwMode="auto">
          <a:xfrm>
            <a:off x="6973532" y="3392000"/>
            <a:ext cx="2117123" cy="35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50000"/>
              </a:spcBef>
              <a:spcAft>
                <a:spcPct val="0"/>
              </a:spcAft>
              <a:buFontTx/>
              <a:buNone/>
            </a:pPr>
            <a:r>
              <a:rPr lang="en-ZA" altLang="en-US" sz="1200" b="1" dirty="0" smtClean="0">
                <a:solidFill>
                  <a:srgbClr val="000000"/>
                </a:solidFill>
                <a:latin typeface="Arial Unicode MS" pitchFamily="34" charset="-128"/>
              </a:rPr>
              <a:t>NATIONAL EXPORTER</a:t>
            </a:r>
            <a:endParaRPr lang="en-GB" altLang="en-US" sz="1200" b="1" dirty="0" smtClean="0">
              <a:solidFill>
                <a:srgbClr val="000000"/>
              </a:solidFill>
              <a:latin typeface="Arial Unicode MS" pitchFamily="34" charset="-128"/>
            </a:endParaRPr>
          </a:p>
        </p:txBody>
      </p:sp>
      <p:sp>
        <p:nvSpPr>
          <p:cNvPr id="54" name="Line 8"/>
          <p:cNvSpPr>
            <a:spLocks noChangeShapeType="1"/>
          </p:cNvSpPr>
          <p:nvPr/>
        </p:nvSpPr>
        <p:spPr bwMode="auto">
          <a:xfrm>
            <a:off x="6550419" y="4244022"/>
            <a:ext cx="3033349"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000" b="0"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55" name="Text Box 9"/>
          <p:cNvSpPr txBox="1">
            <a:spLocks noChangeArrowheads="1"/>
          </p:cNvSpPr>
          <p:nvPr/>
        </p:nvSpPr>
        <p:spPr bwMode="auto">
          <a:xfrm>
            <a:off x="7043532" y="3988791"/>
            <a:ext cx="2117123" cy="35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50000"/>
              </a:spcBef>
              <a:spcAft>
                <a:spcPct val="0"/>
              </a:spcAft>
              <a:buFontTx/>
              <a:buNone/>
            </a:pPr>
            <a:r>
              <a:rPr lang="en-ZA" altLang="en-US" sz="1200" b="1" dirty="0" smtClean="0">
                <a:solidFill>
                  <a:srgbClr val="000000"/>
                </a:solidFill>
                <a:latin typeface="Arial Unicode MS" pitchFamily="34" charset="-128"/>
              </a:rPr>
              <a:t>NATIONAL COURIER</a:t>
            </a:r>
            <a:endParaRPr lang="en-GB" altLang="en-US" sz="1200" b="1" dirty="0" smtClean="0">
              <a:solidFill>
                <a:srgbClr val="000000"/>
              </a:solidFill>
              <a:latin typeface="Arial Unicode MS" pitchFamily="34" charset="-128"/>
            </a:endParaRPr>
          </a:p>
        </p:txBody>
      </p:sp>
      <p:sp>
        <p:nvSpPr>
          <p:cNvPr id="56" name="Line 10"/>
          <p:cNvSpPr>
            <a:spLocks noChangeShapeType="1"/>
          </p:cNvSpPr>
          <p:nvPr/>
        </p:nvSpPr>
        <p:spPr bwMode="auto">
          <a:xfrm>
            <a:off x="6197305" y="4923387"/>
            <a:ext cx="373802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000" b="0"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57" name="Text Box 11"/>
          <p:cNvSpPr txBox="1">
            <a:spLocks noChangeArrowheads="1"/>
          </p:cNvSpPr>
          <p:nvPr/>
        </p:nvSpPr>
        <p:spPr bwMode="auto">
          <a:xfrm>
            <a:off x="6761975" y="4668156"/>
            <a:ext cx="2680236" cy="35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50000"/>
              </a:spcBef>
              <a:spcAft>
                <a:spcPct val="0"/>
              </a:spcAft>
              <a:buFontTx/>
              <a:buNone/>
            </a:pPr>
            <a:r>
              <a:rPr lang="en-ZA" altLang="en-US" sz="1200" b="1" dirty="0" smtClean="0">
                <a:solidFill>
                  <a:srgbClr val="000000"/>
                </a:solidFill>
                <a:latin typeface="Arial Unicode MS" pitchFamily="34" charset="-128"/>
              </a:rPr>
              <a:t>LOCAL COURIER OR TRANSITO</a:t>
            </a:r>
            <a:endParaRPr lang="en-GB" altLang="en-US" sz="1200" b="1" dirty="0" smtClean="0">
              <a:solidFill>
                <a:srgbClr val="000000"/>
              </a:solidFill>
              <a:latin typeface="Arial Unicode MS" pitchFamily="34" charset="-128"/>
            </a:endParaRPr>
          </a:p>
        </p:txBody>
      </p:sp>
      <p:sp>
        <p:nvSpPr>
          <p:cNvPr id="58" name="Text Box 12"/>
          <p:cNvSpPr txBox="1">
            <a:spLocks noChangeArrowheads="1"/>
          </p:cNvSpPr>
          <p:nvPr/>
        </p:nvSpPr>
        <p:spPr bwMode="auto">
          <a:xfrm>
            <a:off x="6478863" y="5349398"/>
            <a:ext cx="3246461" cy="35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50000"/>
              </a:spcBef>
              <a:spcAft>
                <a:spcPct val="0"/>
              </a:spcAft>
              <a:buFontTx/>
              <a:buNone/>
            </a:pPr>
            <a:r>
              <a:rPr lang="en-ZA" altLang="en-US" sz="1200" b="1" dirty="0" smtClean="0">
                <a:solidFill>
                  <a:srgbClr val="000000"/>
                </a:solidFill>
                <a:latin typeface="Arial Unicode MS" pitchFamily="34" charset="-128"/>
              </a:rPr>
              <a:t>THE POACHER IN THE PARK</a:t>
            </a:r>
            <a:endParaRPr lang="en-GB" altLang="en-US" sz="1200" b="1" dirty="0" smtClean="0">
              <a:solidFill>
                <a:srgbClr val="000000"/>
              </a:solidFill>
              <a:latin typeface="Arial Unicode MS" pitchFamily="34" charset="-128"/>
            </a:endParaRPr>
          </a:p>
        </p:txBody>
      </p:sp>
      <p:sp>
        <p:nvSpPr>
          <p:cNvPr id="59" name="Text Box 16"/>
          <p:cNvSpPr txBox="1">
            <a:spLocks noChangeArrowheads="1"/>
          </p:cNvSpPr>
          <p:nvPr/>
        </p:nvSpPr>
        <p:spPr bwMode="auto">
          <a:xfrm>
            <a:off x="8031315" y="2029517"/>
            <a:ext cx="423113" cy="66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50000"/>
              </a:spcBef>
              <a:spcAft>
                <a:spcPct val="0"/>
              </a:spcAft>
              <a:buFontTx/>
              <a:buNone/>
            </a:pPr>
            <a:r>
              <a:rPr lang="en-ZA" altLang="en-US" sz="2800" dirty="0" smtClean="0">
                <a:solidFill>
                  <a:srgbClr val="FFFFFF"/>
                </a:solidFill>
                <a:latin typeface="Arial Rounded MT Bold" pitchFamily="34" charset="0"/>
              </a:rPr>
              <a:t>5</a:t>
            </a:r>
            <a:endParaRPr lang="en-GB" altLang="en-US" sz="2800" dirty="0" smtClean="0">
              <a:solidFill>
                <a:srgbClr val="FFFFFF"/>
              </a:solidFill>
              <a:latin typeface="Arial Rounded MT Bold" pitchFamily="34" charset="0"/>
            </a:endParaRPr>
          </a:p>
        </p:txBody>
      </p:sp>
      <p:sp>
        <p:nvSpPr>
          <p:cNvPr id="60" name="Text Box 17"/>
          <p:cNvSpPr txBox="1">
            <a:spLocks noChangeArrowheads="1"/>
          </p:cNvSpPr>
          <p:nvPr/>
        </p:nvSpPr>
        <p:spPr bwMode="auto">
          <a:xfrm>
            <a:off x="7749757" y="2965990"/>
            <a:ext cx="423113" cy="66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50000"/>
              </a:spcBef>
              <a:spcAft>
                <a:spcPct val="0"/>
              </a:spcAft>
              <a:buFontTx/>
              <a:buNone/>
            </a:pPr>
            <a:r>
              <a:rPr lang="en-ZA" altLang="en-US" sz="2800" dirty="0" smtClean="0">
                <a:solidFill>
                  <a:srgbClr val="FFFFFF"/>
                </a:solidFill>
                <a:latin typeface="Arial Rounded MT Bold" pitchFamily="34" charset="0"/>
              </a:rPr>
              <a:t>4</a:t>
            </a:r>
            <a:endParaRPr lang="en-GB" altLang="en-US" sz="2800" dirty="0" smtClean="0">
              <a:solidFill>
                <a:srgbClr val="FFFFFF"/>
              </a:solidFill>
              <a:latin typeface="Arial Rounded MT Bold" pitchFamily="34" charset="0"/>
            </a:endParaRPr>
          </a:p>
        </p:txBody>
      </p:sp>
      <p:sp>
        <p:nvSpPr>
          <p:cNvPr id="61" name="Text Box 18"/>
          <p:cNvSpPr txBox="1">
            <a:spLocks noChangeArrowheads="1"/>
          </p:cNvSpPr>
          <p:nvPr/>
        </p:nvSpPr>
        <p:spPr bwMode="auto">
          <a:xfrm>
            <a:off x="7466644" y="3562781"/>
            <a:ext cx="494669" cy="66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50000"/>
              </a:spcBef>
              <a:spcAft>
                <a:spcPct val="0"/>
              </a:spcAft>
              <a:buFontTx/>
              <a:buNone/>
            </a:pPr>
            <a:r>
              <a:rPr lang="en-ZA" altLang="en-US" sz="2800" dirty="0" smtClean="0">
                <a:solidFill>
                  <a:srgbClr val="FFFFFF"/>
                </a:solidFill>
                <a:latin typeface="Arial Rounded MT Bold" pitchFamily="34" charset="0"/>
              </a:rPr>
              <a:t>3</a:t>
            </a:r>
            <a:endParaRPr lang="en-GB" altLang="en-US" sz="2800" dirty="0" smtClean="0">
              <a:solidFill>
                <a:srgbClr val="FFFFFF"/>
              </a:solidFill>
              <a:latin typeface="Arial Rounded MT Bold" pitchFamily="34" charset="0"/>
            </a:endParaRPr>
          </a:p>
        </p:txBody>
      </p:sp>
      <p:sp>
        <p:nvSpPr>
          <p:cNvPr id="62" name="Text Box 19"/>
          <p:cNvSpPr txBox="1">
            <a:spLocks noChangeArrowheads="1"/>
          </p:cNvSpPr>
          <p:nvPr/>
        </p:nvSpPr>
        <p:spPr bwMode="auto">
          <a:xfrm>
            <a:off x="7043532" y="4157694"/>
            <a:ext cx="423113" cy="66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50000"/>
              </a:spcBef>
              <a:spcAft>
                <a:spcPct val="0"/>
              </a:spcAft>
              <a:buFontTx/>
              <a:buNone/>
            </a:pPr>
            <a:r>
              <a:rPr lang="en-ZA" altLang="en-US" sz="2800" dirty="0" smtClean="0">
                <a:solidFill>
                  <a:srgbClr val="FFFFFF"/>
                </a:solidFill>
                <a:latin typeface="Arial Rounded MT Bold" pitchFamily="34" charset="0"/>
              </a:rPr>
              <a:t>2</a:t>
            </a:r>
            <a:endParaRPr lang="en-GB" altLang="en-US" sz="2800" dirty="0" smtClean="0">
              <a:solidFill>
                <a:srgbClr val="FFFFFF"/>
              </a:solidFill>
              <a:latin typeface="Arial Rounded MT Bold" pitchFamily="34" charset="0"/>
            </a:endParaRPr>
          </a:p>
        </p:txBody>
      </p:sp>
      <p:sp>
        <p:nvSpPr>
          <p:cNvPr id="63" name="Text Box 20"/>
          <p:cNvSpPr txBox="1">
            <a:spLocks noChangeArrowheads="1"/>
          </p:cNvSpPr>
          <p:nvPr/>
        </p:nvSpPr>
        <p:spPr bwMode="auto">
          <a:xfrm>
            <a:off x="6690419" y="4923387"/>
            <a:ext cx="423113" cy="66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50000"/>
              </a:spcBef>
              <a:spcAft>
                <a:spcPct val="0"/>
              </a:spcAft>
              <a:buFontTx/>
              <a:buNone/>
            </a:pPr>
            <a:r>
              <a:rPr lang="en-ZA" altLang="en-US" sz="2800" dirty="0" smtClean="0">
                <a:solidFill>
                  <a:srgbClr val="FFFFFF"/>
                </a:solidFill>
                <a:latin typeface="Arial Rounded MT Bold" pitchFamily="34" charset="0"/>
              </a:rPr>
              <a:t>1</a:t>
            </a:r>
            <a:endParaRPr lang="en-GB" altLang="en-US" sz="2800" dirty="0" smtClean="0">
              <a:solidFill>
                <a:srgbClr val="FFFFFF"/>
              </a:solidFill>
              <a:latin typeface="Arial Rounded MT Bold" pitchFamily="34" charset="0"/>
            </a:endParaRPr>
          </a:p>
        </p:txBody>
      </p:sp>
      <p:sp>
        <p:nvSpPr>
          <p:cNvPr id="64" name="Oval 21"/>
          <p:cNvSpPr>
            <a:spLocks noChangeArrowheads="1"/>
          </p:cNvSpPr>
          <p:nvPr/>
        </p:nvSpPr>
        <p:spPr bwMode="auto">
          <a:xfrm>
            <a:off x="5789748" y="4944032"/>
            <a:ext cx="4727359" cy="1578584"/>
          </a:xfrm>
          <a:prstGeom prst="ellipse">
            <a:avLst/>
          </a:prstGeom>
          <a:solidFill>
            <a:srgbClr val="008000">
              <a:alpha val="47842"/>
            </a:srgbClr>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altLang="en-US" sz="1000" b="0"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65" name="Text Box 22"/>
          <p:cNvSpPr txBox="1">
            <a:spLocks noChangeArrowheads="1"/>
          </p:cNvSpPr>
          <p:nvPr/>
        </p:nvSpPr>
        <p:spPr bwMode="auto">
          <a:xfrm>
            <a:off x="6197305" y="5690959"/>
            <a:ext cx="4162688" cy="43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50000"/>
              </a:spcBef>
              <a:spcAft>
                <a:spcPct val="0"/>
              </a:spcAft>
              <a:buFontTx/>
              <a:buNone/>
            </a:pPr>
            <a:r>
              <a:rPr lang="en-ZA" altLang="en-US" sz="1600" b="1" dirty="0" smtClean="0">
                <a:solidFill>
                  <a:schemeClr val="bg1"/>
                </a:solidFill>
                <a:latin typeface="Arial Rounded MT Bold" pitchFamily="34" charset="0"/>
              </a:rPr>
              <a:t>WHAT WE  CAN  DO INSIDE THE PARK</a:t>
            </a:r>
            <a:endParaRPr lang="en-GB" altLang="en-US" sz="1600" b="1" dirty="0" smtClean="0">
              <a:solidFill>
                <a:schemeClr val="bg1"/>
              </a:solidFill>
              <a:latin typeface="Arial Rounded MT Bold" pitchFamily="34" charset="0"/>
            </a:endParaRPr>
          </a:p>
        </p:txBody>
      </p:sp>
      <p:sp>
        <p:nvSpPr>
          <p:cNvPr id="66" name="Oval 21"/>
          <p:cNvSpPr>
            <a:spLocks noChangeArrowheads="1"/>
          </p:cNvSpPr>
          <p:nvPr/>
        </p:nvSpPr>
        <p:spPr bwMode="auto">
          <a:xfrm>
            <a:off x="6138805" y="1422296"/>
            <a:ext cx="4029245" cy="3927102"/>
          </a:xfrm>
          <a:prstGeom prst="ellipse">
            <a:avLst/>
          </a:prstGeom>
          <a:solidFill>
            <a:srgbClr val="0099CC">
              <a:alpha val="18824"/>
            </a:srgbClr>
          </a:solidFill>
          <a:ln w="38100">
            <a:solidFill>
              <a:srgbClr val="0099CC"/>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altLang="en-US" sz="1000" b="0"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67" name="Text Box 22"/>
          <p:cNvSpPr txBox="1">
            <a:spLocks noChangeArrowheads="1"/>
          </p:cNvSpPr>
          <p:nvPr/>
        </p:nvSpPr>
        <p:spPr bwMode="auto">
          <a:xfrm>
            <a:off x="4784854" y="2415009"/>
            <a:ext cx="23286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50000"/>
              </a:spcBef>
              <a:spcAft>
                <a:spcPct val="0"/>
              </a:spcAft>
              <a:buFontTx/>
              <a:buNone/>
            </a:pPr>
            <a:r>
              <a:rPr lang="en-ZA" altLang="en-US" sz="2000" b="1" dirty="0" smtClean="0">
                <a:solidFill>
                  <a:schemeClr val="accent1">
                    <a:lumMod val="75000"/>
                  </a:schemeClr>
                </a:solidFill>
                <a:latin typeface="Arial Rounded MT Bold" pitchFamily="34" charset="0"/>
              </a:rPr>
              <a:t>WHAT WE NEED</a:t>
            </a:r>
            <a:endParaRPr lang="en-GB" altLang="en-US" sz="2000" b="1" dirty="0" smtClean="0">
              <a:solidFill>
                <a:schemeClr val="accent1">
                  <a:lumMod val="75000"/>
                </a:schemeClr>
              </a:solidFill>
              <a:latin typeface="Arial Rounded MT Bold" pitchFamily="34" charset="0"/>
            </a:endParaRPr>
          </a:p>
        </p:txBody>
      </p:sp>
      <p:sp>
        <p:nvSpPr>
          <p:cNvPr id="7" name="Rectangle 6"/>
          <p:cNvSpPr/>
          <p:nvPr/>
        </p:nvSpPr>
        <p:spPr>
          <a:xfrm>
            <a:off x="9462796" y="2079031"/>
            <a:ext cx="2108622" cy="923330"/>
          </a:xfrm>
          <a:prstGeom prst="rect">
            <a:avLst/>
          </a:prstGeom>
          <a:solidFill>
            <a:srgbClr val="0099CC"/>
          </a:solidFill>
        </p:spPr>
        <p:txBody>
          <a:bodyPr wrap="square">
            <a:spAutoFit/>
          </a:bodyPr>
          <a:lstStyle/>
          <a:p>
            <a:pPr algn="ctr"/>
            <a:r>
              <a:rPr lang="en-ZA" b="1" dirty="0">
                <a:solidFill>
                  <a:schemeClr val="bg1"/>
                </a:solidFill>
              </a:rPr>
              <a:t>Poaching down to an “acceptable number”</a:t>
            </a:r>
          </a:p>
        </p:txBody>
      </p:sp>
      <p:grpSp>
        <p:nvGrpSpPr>
          <p:cNvPr id="68" name="Group 67"/>
          <p:cNvGrpSpPr/>
          <p:nvPr/>
        </p:nvGrpSpPr>
        <p:grpSpPr>
          <a:xfrm>
            <a:off x="10762550" y="173463"/>
            <a:ext cx="973946" cy="994937"/>
            <a:chOff x="10767701" y="5373975"/>
            <a:chExt cx="1110953" cy="1249822"/>
          </a:xfrm>
        </p:grpSpPr>
        <p:pic>
          <p:nvPicPr>
            <p:cNvPr id="69"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9"/>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4111865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a:xfrm>
            <a:off x="0" y="0"/>
            <a:ext cx="12192000" cy="1325563"/>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chemeClr val="bg1"/>
                </a:solidFill>
              </a:rPr>
              <a:t> </a:t>
            </a:r>
            <a:endParaRPr lang="en-ZA" b="1" dirty="0">
              <a:solidFill>
                <a:schemeClr val="bg1"/>
              </a:solidFill>
            </a:endParaRPr>
          </a:p>
        </p:txBody>
      </p:sp>
      <p:sp>
        <p:nvSpPr>
          <p:cNvPr id="28" name="Title 1"/>
          <p:cNvSpPr txBox="1">
            <a:spLocks/>
          </p:cNvSpPr>
          <p:nvPr/>
        </p:nvSpPr>
        <p:spPr>
          <a:xfrm>
            <a:off x="1408236" y="274638"/>
            <a:ext cx="9537175" cy="1143001"/>
          </a:xfrm>
          <a:prstGeom prst="rect">
            <a:avLst/>
          </a:prstGeom>
        </p:spPr>
        <p:txBody>
          <a:bodyPr lIns="94605" tIns="47302" rIns="94605" bIns="47302"/>
          <a:lstStyle/>
          <a:p>
            <a:pPr defTabSz="946052">
              <a:spcBef>
                <a:spcPct val="0"/>
              </a:spcBef>
              <a:defRPr/>
            </a:pPr>
            <a:endParaRPr lang="en-ZA" sz="4000" b="1" cap="small" spc="-300" dirty="0">
              <a:latin typeface="+mj-lt"/>
              <a:ea typeface="+mj-ea"/>
              <a:cs typeface="+mj-cs"/>
            </a:endParaRPr>
          </a:p>
        </p:txBody>
      </p:sp>
      <p:grpSp>
        <p:nvGrpSpPr>
          <p:cNvPr id="7" name="Group 6"/>
          <p:cNvGrpSpPr/>
          <p:nvPr/>
        </p:nvGrpSpPr>
        <p:grpSpPr>
          <a:xfrm>
            <a:off x="2525524" y="2687072"/>
            <a:ext cx="6958569" cy="2664420"/>
            <a:chOff x="729718" y="2492150"/>
            <a:chExt cx="6560504" cy="2664420"/>
          </a:xfrm>
        </p:grpSpPr>
        <p:grpSp>
          <p:nvGrpSpPr>
            <p:cNvPr id="8" name="Group 7"/>
            <p:cNvGrpSpPr/>
            <p:nvPr/>
          </p:nvGrpSpPr>
          <p:grpSpPr>
            <a:xfrm rot="3205426">
              <a:off x="1367517" y="2778709"/>
              <a:ext cx="1054100" cy="762000"/>
              <a:chOff x="609600" y="914400"/>
              <a:chExt cx="1054100" cy="762000"/>
            </a:xfrm>
          </p:grpSpPr>
          <p:cxnSp>
            <p:nvCxnSpPr>
              <p:cNvPr id="60" name="Straight Connector 59"/>
              <p:cNvCxnSpPr/>
              <p:nvPr/>
            </p:nvCxnSpPr>
            <p:spPr>
              <a:xfrm>
                <a:off x="673100" y="990600"/>
                <a:ext cx="990600" cy="685800"/>
              </a:xfrm>
              <a:prstGeom prst="line">
                <a:avLst/>
              </a:prstGeom>
            </p:spPr>
            <p:style>
              <a:lnRef idx="3">
                <a:schemeClr val="accent2"/>
              </a:lnRef>
              <a:fillRef idx="0">
                <a:schemeClr val="accent2"/>
              </a:fillRef>
              <a:effectRef idx="2">
                <a:schemeClr val="accent2"/>
              </a:effectRef>
              <a:fontRef idx="minor">
                <a:schemeClr val="tx1"/>
              </a:fontRef>
            </p:style>
          </p:cxnSp>
          <p:sp>
            <p:nvSpPr>
              <p:cNvPr id="61" name="Flowchart: Connector 60"/>
              <p:cNvSpPr/>
              <p:nvPr/>
            </p:nvSpPr>
            <p:spPr>
              <a:xfrm>
                <a:off x="609600" y="914400"/>
                <a:ext cx="139700"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33"/>
              </a:p>
            </p:txBody>
          </p:sp>
        </p:grpSp>
        <p:grpSp>
          <p:nvGrpSpPr>
            <p:cNvPr id="10" name="Group 9"/>
            <p:cNvGrpSpPr/>
            <p:nvPr/>
          </p:nvGrpSpPr>
          <p:grpSpPr>
            <a:xfrm rot="1495940">
              <a:off x="1025892" y="2777470"/>
              <a:ext cx="1054100" cy="762000"/>
              <a:chOff x="609600" y="914400"/>
              <a:chExt cx="1054100" cy="762000"/>
            </a:xfrm>
          </p:grpSpPr>
          <p:cxnSp>
            <p:nvCxnSpPr>
              <p:cNvPr id="58" name="Straight Connector 57"/>
              <p:cNvCxnSpPr/>
              <p:nvPr/>
            </p:nvCxnSpPr>
            <p:spPr>
              <a:xfrm>
                <a:off x="673100" y="990600"/>
                <a:ext cx="990600" cy="685800"/>
              </a:xfrm>
              <a:prstGeom prst="line">
                <a:avLst/>
              </a:prstGeom>
            </p:spPr>
            <p:style>
              <a:lnRef idx="3">
                <a:schemeClr val="accent2"/>
              </a:lnRef>
              <a:fillRef idx="0">
                <a:schemeClr val="accent2"/>
              </a:fillRef>
              <a:effectRef idx="2">
                <a:schemeClr val="accent2"/>
              </a:effectRef>
              <a:fontRef idx="minor">
                <a:schemeClr val="tx1"/>
              </a:fontRef>
            </p:style>
          </p:cxnSp>
          <p:sp>
            <p:nvSpPr>
              <p:cNvPr id="59" name="Flowchart: Connector 58"/>
              <p:cNvSpPr/>
              <p:nvPr/>
            </p:nvSpPr>
            <p:spPr>
              <a:xfrm>
                <a:off x="609600" y="914400"/>
                <a:ext cx="139700"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33"/>
              </a:p>
            </p:txBody>
          </p:sp>
        </p:grpSp>
        <p:grpSp>
          <p:nvGrpSpPr>
            <p:cNvPr id="11" name="Group 10"/>
            <p:cNvGrpSpPr/>
            <p:nvPr/>
          </p:nvGrpSpPr>
          <p:grpSpPr>
            <a:xfrm>
              <a:off x="850900" y="3087626"/>
              <a:ext cx="1054100" cy="762000"/>
              <a:chOff x="609600" y="914400"/>
              <a:chExt cx="1054100" cy="762000"/>
            </a:xfrm>
          </p:grpSpPr>
          <p:cxnSp>
            <p:nvCxnSpPr>
              <p:cNvPr id="56" name="Straight Connector 55"/>
              <p:cNvCxnSpPr/>
              <p:nvPr/>
            </p:nvCxnSpPr>
            <p:spPr>
              <a:xfrm>
                <a:off x="673100" y="990600"/>
                <a:ext cx="990600" cy="685800"/>
              </a:xfrm>
              <a:prstGeom prst="line">
                <a:avLst/>
              </a:prstGeom>
            </p:spPr>
            <p:style>
              <a:lnRef idx="3">
                <a:schemeClr val="accent2"/>
              </a:lnRef>
              <a:fillRef idx="0">
                <a:schemeClr val="accent2"/>
              </a:fillRef>
              <a:effectRef idx="2">
                <a:schemeClr val="accent2"/>
              </a:effectRef>
              <a:fontRef idx="minor">
                <a:schemeClr val="tx1"/>
              </a:fontRef>
            </p:style>
          </p:cxnSp>
          <p:sp>
            <p:nvSpPr>
              <p:cNvPr id="57" name="Flowchart: Connector 56"/>
              <p:cNvSpPr/>
              <p:nvPr/>
            </p:nvSpPr>
            <p:spPr>
              <a:xfrm>
                <a:off x="609600" y="914400"/>
                <a:ext cx="139700"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33"/>
              </a:p>
            </p:txBody>
          </p:sp>
        </p:grpSp>
        <p:grpSp>
          <p:nvGrpSpPr>
            <p:cNvPr id="12" name="Group 11"/>
            <p:cNvGrpSpPr/>
            <p:nvPr/>
          </p:nvGrpSpPr>
          <p:grpSpPr>
            <a:xfrm rot="15981863">
              <a:off x="943973" y="4044902"/>
              <a:ext cx="1091202" cy="776992"/>
              <a:chOff x="630294" y="964610"/>
              <a:chExt cx="1091202" cy="776992"/>
            </a:xfrm>
          </p:grpSpPr>
          <p:cxnSp>
            <p:nvCxnSpPr>
              <p:cNvPr id="54" name="Straight Connector 53"/>
              <p:cNvCxnSpPr/>
              <p:nvPr/>
            </p:nvCxnSpPr>
            <p:spPr>
              <a:xfrm>
                <a:off x="730896" y="1055802"/>
                <a:ext cx="990600" cy="685800"/>
              </a:xfrm>
              <a:prstGeom prst="line">
                <a:avLst/>
              </a:prstGeom>
            </p:spPr>
            <p:style>
              <a:lnRef idx="3">
                <a:schemeClr val="accent2"/>
              </a:lnRef>
              <a:fillRef idx="0">
                <a:schemeClr val="accent2"/>
              </a:fillRef>
              <a:effectRef idx="2">
                <a:schemeClr val="accent2"/>
              </a:effectRef>
              <a:fontRef idx="minor">
                <a:schemeClr val="tx1"/>
              </a:fontRef>
            </p:style>
          </p:cxnSp>
          <p:sp>
            <p:nvSpPr>
              <p:cNvPr id="66" name="Flowchart: Connector 65"/>
              <p:cNvSpPr/>
              <p:nvPr/>
            </p:nvSpPr>
            <p:spPr>
              <a:xfrm>
                <a:off x="630294" y="964610"/>
                <a:ext cx="139700"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33"/>
              </a:p>
            </p:txBody>
          </p:sp>
        </p:grpSp>
        <p:grpSp>
          <p:nvGrpSpPr>
            <p:cNvPr id="13" name="Group 12"/>
            <p:cNvGrpSpPr/>
            <p:nvPr/>
          </p:nvGrpSpPr>
          <p:grpSpPr>
            <a:xfrm rot="19689666">
              <a:off x="729718" y="3384793"/>
              <a:ext cx="1054100" cy="762000"/>
              <a:chOff x="609600" y="914400"/>
              <a:chExt cx="1054100" cy="762000"/>
            </a:xfrm>
          </p:grpSpPr>
          <p:cxnSp>
            <p:nvCxnSpPr>
              <p:cNvPr id="52" name="Straight Connector 51"/>
              <p:cNvCxnSpPr/>
              <p:nvPr/>
            </p:nvCxnSpPr>
            <p:spPr>
              <a:xfrm>
                <a:off x="673100" y="990600"/>
                <a:ext cx="990600" cy="685800"/>
              </a:xfrm>
              <a:prstGeom prst="line">
                <a:avLst/>
              </a:prstGeom>
            </p:spPr>
            <p:style>
              <a:lnRef idx="3">
                <a:schemeClr val="accent2"/>
              </a:lnRef>
              <a:fillRef idx="0">
                <a:schemeClr val="accent2"/>
              </a:fillRef>
              <a:effectRef idx="2">
                <a:schemeClr val="accent2"/>
              </a:effectRef>
              <a:fontRef idx="minor">
                <a:schemeClr val="tx1"/>
              </a:fontRef>
            </p:style>
          </p:cxnSp>
          <p:sp>
            <p:nvSpPr>
              <p:cNvPr id="53" name="Flowchart: Connector 52"/>
              <p:cNvSpPr/>
              <p:nvPr/>
            </p:nvSpPr>
            <p:spPr>
              <a:xfrm>
                <a:off x="609600" y="914400"/>
                <a:ext cx="139700"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33"/>
              </a:p>
            </p:txBody>
          </p:sp>
        </p:grpSp>
        <p:grpSp>
          <p:nvGrpSpPr>
            <p:cNvPr id="14" name="Group 13"/>
            <p:cNvGrpSpPr/>
            <p:nvPr/>
          </p:nvGrpSpPr>
          <p:grpSpPr>
            <a:xfrm rot="17743492">
              <a:off x="730755" y="3764387"/>
              <a:ext cx="1054100" cy="762000"/>
              <a:chOff x="609600" y="914400"/>
              <a:chExt cx="1054100" cy="762000"/>
            </a:xfrm>
          </p:grpSpPr>
          <p:cxnSp>
            <p:nvCxnSpPr>
              <p:cNvPr id="50" name="Straight Connector 49"/>
              <p:cNvCxnSpPr/>
              <p:nvPr/>
            </p:nvCxnSpPr>
            <p:spPr>
              <a:xfrm>
                <a:off x="673100" y="990600"/>
                <a:ext cx="990600" cy="685800"/>
              </a:xfrm>
              <a:prstGeom prst="line">
                <a:avLst/>
              </a:prstGeom>
            </p:spPr>
            <p:style>
              <a:lnRef idx="3">
                <a:schemeClr val="accent2"/>
              </a:lnRef>
              <a:fillRef idx="0">
                <a:schemeClr val="accent2"/>
              </a:fillRef>
              <a:effectRef idx="2">
                <a:schemeClr val="accent2"/>
              </a:effectRef>
              <a:fontRef idx="minor">
                <a:schemeClr val="tx1"/>
              </a:fontRef>
            </p:style>
          </p:cxnSp>
          <p:sp>
            <p:nvSpPr>
              <p:cNvPr id="51" name="Flowchart: Connector 50"/>
              <p:cNvSpPr/>
              <p:nvPr/>
            </p:nvSpPr>
            <p:spPr>
              <a:xfrm>
                <a:off x="609600" y="914400"/>
                <a:ext cx="139700"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33"/>
              </a:p>
            </p:txBody>
          </p:sp>
        </p:grpSp>
        <p:grpSp>
          <p:nvGrpSpPr>
            <p:cNvPr id="15" name="Group 14"/>
            <p:cNvGrpSpPr/>
            <p:nvPr/>
          </p:nvGrpSpPr>
          <p:grpSpPr>
            <a:xfrm rot="14319172">
              <a:off x="1295128" y="4145913"/>
              <a:ext cx="1076515" cy="786899"/>
              <a:chOff x="662169" y="934423"/>
              <a:chExt cx="1076515" cy="786899"/>
            </a:xfrm>
          </p:grpSpPr>
          <p:cxnSp>
            <p:nvCxnSpPr>
              <p:cNvPr id="48" name="Straight Connector 47"/>
              <p:cNvCxnSpPr/>
              <p:nvPr/>
            </p:nvCxnSpPr>
            <p:spPr>
              <a:xfrm>
                <a:off x="748084" y="1035522"/>
                <a:ext cx="990600" cy="685800"/>
              </a:xfrm>
              <a:prstGeom prst="line">
                <a:avLst/>
              </a:prstGeom>
            </p:spPr>
            <p:style>
              <a:lnRef idx="3">
                <a:schemeClr val="accent2"/>
              </a:lnRef>
              <a:fillRef idx="0">
                <a:schemeClr val="accent2"/>
              </a:fillRef>
              <a:effectRef idx="2">
                <a:schemeClr val="accent2"/>
              </a:effectRef>
              <a:fontRef idx="minor">
                <a:schemeClr val="tx1"/>
              </a:fontRef>
            </p:style>
          </p:cxnSp>
          <p:sp>
            <p:nvSpPr>
              <p:cNvPr id="49" name="Flowchart: Connector 48"/>
              <p:cNvSpPr/>
              <p:nvPr/>
            </p:nvSpPr>
            <p:spPr>
              <a:xfrm>
                <a:off x="662169" y="934423"/>
                <a:ext cx="139700"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33"/>
              </a:p>
            </p:txBody>
          </p:sp>
        </p:grpSp>
        <p:grpSp>
          <p:nvGrpSpPr>
            <p:cNvPr id="16" name="Group 15"/>
            <p:cNvGrpSpPr/>
            <p:nvPr/>
          </p:nvGrpSpPr>
          <p:grpSpPr>
            <a:xfrm rot="14005426">
              <a:off x="5345210" y="4308402"/>
              <a:ext cx="1247945" cy="448392"/>
              <a:chOff x="551346" y="914400"/>
              <a:chExt cx="1247945" cy="448392"/>
            </a:xfrm>
          </p:grpSpPr>
          <p:cxnSp>
            <p:nvCxnSpPr>
              <p:cNvPr id="46" name="Straight Connector 45"/>
              <p:cNvCxnSpPr/>
              <p:nvPr/>
            </p:nvCxnSpPr>
            <p:spPr>
              <a:xfrm rot="7594574" flipH="1" flipV="1">
                <a:off x="1173427" y="736928"/>
                <a:ext cx="3783" cy="1247945"/>
              </a:xfrm>
              <a:prstGeom prst="line">
                <a:avLst/>
              </a:prstGeom>
            </p:spPr>
            <p:style>
              <a:lnRef idx="3">
                <a:schemeClr val="accent3"/>
              </a:lnRef>
              <a:fillRef idx="0">
                <a:schemeClr val="accent3"/>
              </a:fillRef>
              <a:effectRef idx="2">
                <a:schemeClr val="accent3"/>
              </a:effectRef>
              <a:fontRef idx="minor">
                <a:schemeClr val="tx1"/>
              </a:fontRef>
            </p:style>
          </p:cxnSp>
          <p:sp>
            <p:nvSpPr>
              <p:cNvPr id="47" name="Flowchart: Connector 46"/>
              <p:cNvSpPr/>
              <p:nvPr/>
            </p:nvSpPr>
            <p:spPr>
              <a:xfrm>
                <a:off x="609600" y="914400"/>
                <a:ext cx="139700" cy="15240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33"/>
              </a:p>
            </p:txBody>
          </p:sp>
        </p:grpSp>
        <p:grpSp>
          <p:nvGrpSpPr>
            <p:cNvPr id="17" name="Group 16"/>
            <p:cNvGrpSpPr/>
            <p:nvPr/>
          </p:nvGrpSpPr>
          <p:grpSpPr>
            <a:xfrm rot="12295940">
              <a:off x="6116691" y="3829051"/>
              <a:ext cx="903704" cy="1173621"/>
              <a:chOff x="609600" y="804851"/>
              <a:chExt cx="903704" cy="1173621"/>
            </a:xfrm>
          </p:grpSpPr>
          <p:cxnSp>
            <p:nvCxnSpPr>
              <p:cNvPr id="44" name="Straight Connector 43"/>
              <p:cNvCxnSpPr/>
              <p:nvPr/>
            </p:nvCxnSpPr>
            <p:spPr>
              <a:xfrm rot="9304060" flipH="1" flipV="1">
                <a:off x="891494" y="804851"/>
                <a:ext cx="621810" cy="1173621"/>
              </a:xfrm>
              <a:prstGeom prst="line">
                <a:avLst/>
              </a:prstGeom>
            </p:spPr>
            <p:style>
              <a:lnRef idx="3">
                <a:schemeClr val="accent3"/>
              </a:lnRef>
              <a:fillRef idx="0">
                <a:schemeClr val="accent3"/>
              </a:fillRef>
              <a:effectRef idx="2">
                <a:schemeClr val="accent3"/>
              </a:effectRef>
              <a:fontRef idx="minor">
                <a:schemeClr val="tx1"/>
              </a:fontRef>
            </p:style>
          </p:cxnSp>
          <p:sp>
            <p:nvSpPr>
              <p:cNvPr id="45" name="Flowchart: Connector 44"/>
              <p:cNvSpPr/>
              <p:nvPr/>
            </p:nvSpPr>
            <p:spPr>
              <a:xfrm>
                <a:off x="609600" y="914400"/>
                <a:ext cx="139700" cy="15240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33"/>
              </a:p>
            </p:txBody>
          </p:sp>
        </p:grpSp>
        <p:grpSp>
          <p:nvGrpSpPr>
            <p:cNvPr id="18" name="Group 17"/>
            <p:cNvGrpSpPr/>
            <p:nvPr/>
          </p:nvGrpSpPr>
          <p:grpSpPr>
            <a:xfrm rot="10800000">
              <a:off x="6107716" y="3780296"/>
              <a:ext cx="1054100" cy="762000"/>
              <a:chOff x="609600" y="914400"/>
              <a:chExt cx="1054100" cy="762000"/>
            </a:xfrm>
          </p:grpSpPr>
          <p:cxnSp>
            <p:nvCxnSpPr>
              <p:cNvPr id="42" name="Straight Connector 41"/>
              <p:cNvCxnSpPr/>
              <p:nvPr/>
            </p:nvCxnSpPr>
            <p:spPr>
              <a:xfrm>
                <a:off x="673100" y="990600"/>
                <a:ext cx="990600" cy="685800"/>
              </a:xfrm>
              <a:prstGeom prst="line">
                <a:avLst/>
              </a:prstGeom>
            </p:spPr>
            <p:style>
              <a:lnRef idx="3">
                <a:schemeClr val="accent3"/>
              </a:lnRef>
              <a:fillRef idx="0">
                <a:schemeClr val="accent3"/>
              </a:fillRef>
              <a:effectRef idx="2">
                <a:schemeClr val="accent3"/>
              </a:effectRef>
              <a:fontRef idx="minor">
                <a:schemeClr val="tx1"/>
              </a:fontRef>
            </p:style>
          </p:cxnSp>
          <p:sp>
            <p:nvSpPr>
              <p:cNvPr id="43" name="Flowchart: Connector 42"/>
              <p:cNvSpPr/>
              <p:nvPr/>
            </p:nvSpPr>
            <p:spPr>
              <a:xfrm>
                <a:off x="609600" y="914400"/>
                <a:ext cx="139700" cy="15240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33"/>
              </a:p>
            </p:txBody>
          </p:sp>
        </p:grpSp>
        <p:grpSp>
          <p:nvGrpSpPr>
            <p:cNvPr id="19" name="Group 18"/>
            <p:cNvGrpSpPr/>
            <p:nvPr/>
          </p:nvGrpSpPr>
          <p:grpSpPr>
            <a:xfrm rot="5181863">
              <a:off x="5982604" y="2802651"/>
              <a:ext cx="1054100" cy="762000"/>
              <a:chOff x="609600" y="914400"/>
              <a:chExt cx="1054100" cy="762000"/>
            </a:xfrm>
          </p:grpSpPr>
          <p:cxnSp>
            <p:nvCxnSpPr>
              <p:cNvPr id="40" name="Straight Connector 39"/>
              <p:cNvCxnSpPr/>
              <p:nvPr/>
            </p:nvCxnSpPr>
            <p:spPr>
              <a:xfrm>
                <a:off x="673100" y="990600"/>
                <a:ext cx="990600" cy="685800"/>
              </a:xfrm>
              <a:prstGeom prst="line">
                <a:avLst/>
              </a:prstGeom>
            </p:spPr>
            <p:style>
              <a:lnRef idx="3">
                <a:schemeClr val="accent3"/>
              </a:lnRef>
              <a:fillRef idx="0">
                <a:schemeClr val="accent3"/>
              </a:fillRef>
              <a:effectRef idx="2">
                <a:schemeClr val="accent3"/>
              </a:effectRef>
              <a:fontRef idx="minor">
                <a:schemeClr val="tx1"/>
              </a:fontRef>
            </p:style>
          </p:cxnSp>
          <p:sp>
            <p:nvSpPr>
              <p:cNvPr id="41" name="Flowchart: Connector 40"/>
              <p:cNvSpPr/>
              <p:nvPr/>
            </p:nvSpPr>
            <p:spPr>
              <a:xfrm>
                <a:off x="609600" y="914400"/>
                <a:ext cx="139700" cy="15240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33"/>
              </a:p>
            </p:txBody>
          </p:sp>
        </p:grpSp>
        <p:grpSp>
          <p:nvGrpSpPr>
            <p:cNvPr id="20" name="Group 19"/>
            <p:cNvGrpSpPr/>
            <p:nvPr/>
          </p:nvGrpSpPr>
          <p:grpSpPr>
            <a:xfrm rot="8889666">
              <a:off x="6228898" y="3483129"/>
              <a:ext cx="1054100" cy="762000"/>
              <a:chOff x="609600" y="914400"/>
              <a:chExt cx="1054100" cy="762000"/>
            </a:xfrm>
          </p:grpSpPr>
          <p:cxnSp>
            <p:nvCxnSpPr>
              <p:cNvPr id="38" name="Straight Connector 37"/>
              <p:cNvCxnSpPr/>
              <p:nvPr/>
            </p:nvCxnSpPr>
            <p:spPr>
              <a:xfrm>
                <a:off x="673100" y="990600"/>
                <a:ext cx="990600" cy="685800"/>
              </a:xfrm>
              <a:prstGeom prst="line">
                <a:avLst/>
              </a:prstGeom>
            </p:spPr>
            <p:style>
              <a:lnRef idx="3">
                <a:schemeClr val="accent3"/>
              </a:lnRef>
              <a:fillRef idx="0">
                <a:schemeClr val="accent3"/>
              </a:fillRef>
              <a:effectRef idx="2">
                <a:schemeClr val="accent3"/>
              </a:effectRef>
              <a:fontRef idx="minor">
                <a:schemeClr val="tx1"/>
              </a:fontRef>
            </p:style>
          </p:cxnSp>
          <p:sp>
            <p:nvSpPr>
              <p:cNvPr id="39" name="Flowchart: Connector 38"/>
              <p:cNvSpPr/>
              <p:nvPr/>
            </p:nvSpPr>
            <p:spPr>
              <a:xfrm>
                <a:off x="609600" y="914400"/>
                <a:ext cx="139700" cy="15240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33"/>
              </a:p>
            </p:txBody>
          </p:sp>
        </p:grpSp>
        <p:grpSp>
          <p:nvGrpSpPr>
            <p:cNvPr id="21" name="Group 20"/>
            <p:cNvGrpSpPr/>
            <p:nvPr/>
          </p:nvGrpSpPr>
          <p:grpSpPr>
            <a:xfrm rot="6943492">
              <a:off x="6317268" y="2810271"/>
              <a:ext cx="844644" cy="1101265"/>
              <a:chOff x="609600" y="812232"/>
              <a:chExt cx="844644" cy="1101265"/>
            </a:xfrm>
          </p:grpSpPr>
          <p:cxnSp>
            <p:nvCxnSpPr>
              <p:cNvPr id="36" name="Straight Connector 35"/>
              <p:cNvCxnSpPr/>
              <p:nvPr/>
            </p:nvCxnSpPr>
            <p:spPr>
              <a:xfrm rot="14656508" flipH="1">
                <a:off x="618407" y="1077661"/>
                <a:ext cx="1101265" cy="570408"/>
              </a:xfrm>
              <a:prstGeom prst="line">
                <a:avLst/>
              </a:prstGeom>
            </p:spPr>
            <p:style>
              <a:lnRef idx="3">
                <a:schemeClr val="accent3"/>
              </a:lnRef>
              <a:fillRef idx="0">
                <a:schemeClr val="accent3"/>
              </a:fillRef>
              <a:effectRef idx="2">
                <a:schemeClr val="accent3"/>
              </a:effectRef>
              <a:fontRef idx="minor">
                <a:schemeClr val="tx1"/>
              </a:fontRef>
            </p:style>
          </p:cxnSp>
          <p:sp>
            <p:nvSpPr>
              <p:cNvPr id="37" name="Flowchart: Connector 36"/>
              <p:cNvSpPr/>
              <p:nvPr/>
            </p:nvSpPr>
            <p:spPr>
              <a:xfrm>
                <a:off x="609600" y="914400"/>
                <a:ext cx="139700" cy="15240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33"/>
              </a:p>
            </p:txBody>
          </p:sp>
        </p:grpSp>
        <p:grpSp>
          <p:nvGrpSpPr>
            <p:cNvPr id="22" name="Group 21"/>
            <p:cNvGrpSpPr/>
            <p:nvPr/>
          </p:nvGrpSpPr>
          <p:grpSpPr>
            <a:xfrm rot="3519172">
              <a:off x="5646835" y="2638200"/>
              <a:ext cx="1054100" cy="762000"/>
              <a:chOff x="609600" y="914400"/>
              <a:chExt cx="1054100" cy="762000"/>
            </a:xfrm>
          </p:grpSpPr>
          <p:cxnSp>
            <p:nvCxnSpPr>
              <p:cNvPr id="34" name="Straight Connector 33"/>
              <p:cNvCxnSpPr/>
              <p:nvPr/>
            </p:nvCxnSpPr>
            <p:spPr>
              <a:xfrm>
                <a:off x="673100" y="990600"/>
                <a:ext cx="990600" cy="685800"/>
              </a:xfrm>
              <a:prstGeom prst="line">
                <a:avLst/>
              </a:prstGeom>
            </p:spPr>
            <p:style>
              <a:lnRef idx="3">
                <a:schemeClr val="accent3"/>
              </a:lnRef>
              <a:fillRef idx="0">
                <a:schemeClr val="accent3"/>
              </a:fillRef>
              <a:effectRef idx="2">
                <a:schemeClr val="accent3"/>
              </a:effectRef>
              <a:fontRef idx="minor">
                <a:schemeClr val="tx1"/>
              </a:fontRef>
            </p:style>
          </p:cxnSp>
          <p:sp>
            <p:nvSpPr>
              <p:cNvPr id="35" name="Flowchart: Connector 34"/>
              <p:cNvSpPr/>
              <p:nvPr/>
            </p:nvSpPr>
            <p:spPr>
              <a:xfrm>
                <a:off x="609600" y="914400"/>
                <a:ext cx="139700" cy="15240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33"/>
              </a:p>
            </p:txBody>
          </p:sp>
        </p:grpSp>
        <p:sp>
          <p:nvSpPr>
            <p:cNvPr id="23" name="Arc 22"/>
            <p:cNvSpPr/>
            <p:nvPr/>
          </p:nvSpPr>
          <p:spPr>
            <a:xfrm>
              <a:off x="1905000" y="3352800"/>
              <a:ext cx="4189933" cy="718163"/>
            </a:xfrm>
            <a:prstGeom prst="arc">
              <a:avLst>
                <a:gd name="adj1" fmla="val 10824809"/>
                <a:gd name="adj2" fmla="val 4118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p>
          </p:txBody>
        </p:sp>
        <p:sp>
          <p:nvSpPr>
            <p:cNvPr id="24" name="Arc 23"/>
            <p:cNvSpPr/>
            <p:nvPr/>
          </p:nvSpPr>
          <p:spPr>
            <a:xfrm rot="10800000">
              <a:off x="1910622" y="3504532"/>
              <a:ext cx="4189933" cy="718163"/>
            </a:xfrm>
            <a:prstGeom prst="arc">
              <a:avLst>
                <a:gd name="adj1" fmla="val 10805184"/>
                <a:gd name="adj2" fmla="val 4118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p>
          </p:txBody>
        </p:sp>
        <p:cxnSp>
          <p:nvCxnSpPr>
            <p:cNvPr id="27" name="Straight Connector 26"/>
            <p:cNvCxnSpPr>
              <a:stCxn id="32" idx="6"/>
              <a:endCxn id="33" idx="6"/>
            </p:cNvCxnSpPr>
            <p:nvPr/>
          </p:nvCxnSpPr>
          <p:spPr>
            <a:xfrm flipV="1">
              <a:off x="2001771" y="3765641"/>
              <a:ext cx="4008495" cy="41943"/>
            </a:xfrm>
            <a:prstGeom prst="line">
              <a:avLst/>
            </a:prstGeom>
          </p:spPr>
          <p:style>
            <a:lnRef idx="2">
              <a:schemeClr val="accent1"/>
            </a:lnRef>
            <a:fillRef idx="0">
              <a:schemeClr val="accent1"/>
            </a:fillRef>
            <a:effectRef idx="1">
              <a:schemeClr val="accent1"/>
            </a:effectRef>
            <a:fontRef idx="minor">
              <a:schemeClr val="tx1"/>
            </a:fontRef>
          </p:style>
        </p:cxnSp>
        <p:sp>
          <p:nvSpPr>
            <p:cNvPr id="29" name="Flowchart: Connector 28"/>
            <p:cNvSpPr/>
            <p:nvPr/>
          </p:nvSpPr>
          <p:spPr>
            <a:xfrm>
              <a:off x="3505200" y="3240026"/>
              <a:ext cx="228600" cy="256575"/>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33"/>
            </a:p>
          </p:txBody>
        </p:sp>
        <p:sp>
          <p:nvSpPr>
            <p:cNvPr id="30" name="Flowchart: Connector 29"/>
            <p:cNvSpPr/>
            <p:nvPr/>
          </p:nvSpPr>
          <p:spPr>
            <a:xfrm>
              <a:off x="4419600" y="3709926"/>
              <a:ext cx="228600" cy="256575"/>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33"/>
            </a:p>
          </p:txBody>
        </p:sp>
        <p:sp>
          <p:nvSpPr>
            <p:cNvPr id="31" name="Flowchart: Connector 30"/>
            <p:cNvSpPr/>
            <p:nvPr/>
          </p:nvSpPr>
          <p:spPr>
            <a:xfrm>
              <a:off x="3505200" y="4163025"/>
              <a:ext cx="228600" cy="256575"/>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33"/>
            </a:p>
          </p:txBody>
        </p:sp>
        <p:sp>
          <p:nvSpPr>
            <p:cNvPr id="32" name="Flowchart: Connector 31"/>
            <p:cNvSpPr/>
            <p:nvPr/>
          </p:nvSpPr>
          <p:spPr>
            <a:xfrm>
              <a:off x="1752600" y="3657600"/>
              <a:ext cx="249171" cy="299967"/>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33"/>
            </a:p>
          </p:txBody>
        </p:sp>
        <p:sp>
          <p:nvSpPr>
            <p:cNvPr id="33" name="Flowchart: Connector 32"/>
            <p:cNvSpPr/>
            <p:nvPr/>
          </p:nvSpPr>
          <p:spPr>
            <a:xfrm rot="10800000">
              <a:off x="6010266" y="3638384"/>
              <a:ext cx="249171" cy="25451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33"/>
            </a:p>
          </p:txBody>
        </p:sp>
      </p:grpSp>
      <p:sp>
        <p:nvSpPr>
          <p:cNvPr id="62" name="TextBox 61"/>
          <p:cNvSpPr txBox="1"/>
          <p:nvPr/>
        </p:nvSpPr>
        <p:spPr>
          <a:xfrm>
            <a:off x="9490168" y="3402138"/>
            <a:ext cx="2516398" cy="846194"/>
          </a:xfrm>
          <a:prstGeom prst="rect">
            <a:avLst/>
          </a:prstGeom>
          <a:noFill/>
        </p:spPr>
        <p:txBody>
          <a:bodyPr wrap="square" rtlCol="0">
            <a:spAutoFit/>
          </a:bodyPr>
          <a:lstStyle/>
          <a:p>
            <a:pPr algn="r"/>
            <a:r>
              <a:rPr lang="en-US" sz="1633" b="1" dirty="0">
                <a:solidFill>
                  <a:srgbClr val="008000"/>
                </a:solidFill>
              </a:rPr>
              <a:t>Distribution and retail end of supply chain, where rhino-horn goods are sold</a:t>
            </a:r>
          </a:p>
        </p:txBody>
      </p:sp>
      <p:sp>
        <p:nvSpPr>
          <p:cNvPr id="64" name="TextBox 63"/>
          <p:cNvSpPr txBox="1"/>
          <p:nvPr/>
        </p:nvSpPr>
        <p:spPr>
          <a:xfrm>
            <a:off x="192590" y="3356108"/>
            <a:ext cx="2609645" cy="1097480"/>
          </a:xfrm>
          <a:prstGeom prst="rect">
            <a:avLst/>
          </a:prstGeom>
          <a:noFill/>
        </p:spPr>
        <p:txBody>
          <a:bodyPr wrap="square" rtlCol="0">
            <a:spAutoFit/>
          </a:bodyPr>
          <a:lstStyle/>
          <a:p>
            <a:r>
              <a:rPr lang="en-US" sz="1633" b="1" dirty="0">
                <a:solidFill>
                  <a:srgbClr val="C00000"/>
                </a:solidFill>
              </a:rPr>
              <a:t>Source end of the supply chain where rhinos are poached and their horns removed</a:t>
            </a:r>
          </a:p>
        </p:txBody>
      </p:sp>
      <p:sp>
        <p:nvSpPr>
          <p:cNvPr id="65" name="TextBox 64"/>
          <p:cNvSpPr txBox="1"/>
          <p:nvPr/>
        </p:nvSpPr>
        <p:spPr>
          <a:xfrm>
            <a:off x="4793761" y="1704502"/>
            <a:ext cx="2016000" cy="1097480"/>
          </a:xfrm>
          <a:prstGeom prst="rect">
            <a:avLst/>
          </a:prstGeom>
          <a:noFill/>
        </p:spPr>
        <p:txBody>
          <a:bodyPr wrap="square" rtlCol="0">
            <a:spAutoFit/>
          </a:bodyPr>
          <a:lstStyle/>
          <a:p>
            <a:pPr algn="ctr"/>
            <a:r>
              <a:rPr lang="en-US" sz="1633" b="1" dirty="0">
                <a:solidFill>
                  <a:srgbClr val="0070C0"/>
                </a:solidFill>
              </a:rPr>
              <a:t>A small number of brokers or coordinators manage the chain</a:t>
            </a:r>
          </a:p>
        </p:txBody>
      </p:sp>
      <p:sp>
        <p:nvSpPr>
          <p:cNvPr id="2" name="Title 1"/>
          <p:cNvSpPr>
            <a:spLocks noGrp="1"/>
          </p:cNvSpPr>
          <p:nvPr>
            <p:ph type="title"/>
          </p:nvPr>
        </p:nvSpPr>
        <p:spPr>
          <a:xfrm>
            <a:off x="838200" y="-19445"/>
            <a:ext cx="10515600" cy="1325563"/>
          </a:xfrm>
        </p:spPr>
        <p:txBody>
          <a:bodyPr>
            <a:normAutofit/>
          </a:bodyPr>
          <a:lstStyle/>
          <a:p>
            <a:r>
              <a:rPr lang="en-ZA" sz="4000" b="1" dirty="0" smtClean="0">
                <a:solidFill>
                  <a:schemeClr val="bg1"/>
                </a:solidFill>
              </a:rPr>
              <a:t>Removing the cause</a:t>
            </a:r>
            <a:endParaRPr lang="en-ZA" sz="4000" b="1" dirty="0">
              <a:solidFill>
                <a:schemeClr val="bg1"/>
              </a:solidFill>
            </a:endParaRPr>
          </a:p>
        </p:txBody>
      </p:sp>
      <p:grpSp>
        <p:nvGrpSpPr>
          <p:cNvPr id="68" name="Group 67"/>
          <p:cNvGrpSpPr/>
          <p:nvPr/>
        </p:nvGrpSpPr>
        <p:grpSpPr>
          <a:xfrm>
            <a:off x="10762550" y="173463"/>
            <a:ext cx="973946" cy="994937"/>
            <a:chOff x="10767701" y="5373975"/>
            <a:chExt cx="1110953" cy="1249822"/>
          </a:xfrm>
        </p:grpSpPr>
        <p:pic>
          <p:nvPicPr>
            <p:cNvPr id="6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9"/>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5" name="Rectangle 24"/>
          <p:cNvSpPr/>
          <p:nvPr/>
        </p:nvSpPr>
        <p:spPr>
          <a:xfrm>
            <a:off x="2492821" y="5669573"/>
            <a:ext cx="7100485" cy="677108"/>
          </a:xfrm>
          <a:prstGeom prst="rect">
            <a:avLst/>
          </a:prstGeom>
          <a:solidFill>
            <a:schemeClr val="tx1"/>
          </a:solidFill>
        </p:spPr>
        <p:txBody>
          <a:bodyPr wrap="square">
            <a:spAutoFit/>
          </a:bodyPr>
          <a:lstStyle/>
          <a:p>
            <a:pPr algn="ctr"/>
            <a:r>
              <a:rPr lang="en-ZA" b="1" dirty="0">
                <a:solidFill>
                  <a:schemeClr val="bg1"/>
                </a:solidFill>
              </a:rPr>
              <a:t>Due to the structure of the illicit wildlife supply chain,</a:t>
            </a:r>
          </a:p>
          <a:p>
            <a:pPr algn="ctr"/>
            <a:r>
              <a:rPr lang="en-ZA" b="1" dirty="0" smtClean="0">
                <a:solidFill>
                  <a:schemeClr val="bg1"/>
                </a:solidFill>
              </a:rPr>
              <a:t>the </a:t>
            </a:r>
            <a:r>
              <a:rPr lang="en-ZA" sz="2000" b="1" dirty="0">
                <a:solidFill>
                  <a:schemeClr val="bg1"/>
                </a:solidFill>
              </a:rPr>
              <a:t>best target for intervention </a:t>
            </a:r>
            <a:r>
              <a:rPr lang="en-ZA" b="1" dirty="0">
                <a:solidFill>
                  <a:schemeClr val="bg1"/>
                </a:solidFill>
              </a:rPr>
              <a:t>is the </a:t>
            </a:r>
            <a:r>
              <a:rPr lang="en-ZA" sz="2000" b="1" dirty="0">
                <a:solidFill>
                  <a:schemeClr val="bg1"/>
                </a:solidFill>
              </a:rPr>
              <a:t>central </a:t>
            </a:r>
            <a:r>
              <a:rPr lang="en-ZA" sz="2000" b="1" dirty="0" smtClean="0">
                <a:solidFill>
                  <a:schemeClr val="bg1"/>
                </a:solidFill>
              </a:rPr>
              <a:t>stakeholder group</a:t>
            </a:r>
            <a:endParaRPr lang="en-GB" sz="2000" b="1" dirty="0">
              <a:solidFill>
                <a:schemeClr val="bg1"/>
              </a:solidFill>
            </a:endParaRPr>
          </a:p>
        </p:txBody>
      </p:sp>
    </p:spTree>
    <p:extLst>
      <p:ext uri="{BB962C8B-B14F-4D97-AF65-F5344CB8AC3E}">
        <p14:creationId xmlns:p14="http://schemas.microsoft.com/office/powerpoint/2010/main" val="2450238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12192000" cy="1325563"/>
          </a:xfrm>
          <a:prstGeom prst="rect">
            <a:avLst/>
          </a:prstGeom>
          <a:solidFill>
            <a:srgbClr val="005B1F"/>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chemeClr val="bg1"/>
                </a:solidFill>
              </a:rPr>
              <a:t> </a:t>
            </a:r>
            <a:endParaRPr lang="en-ZA" b="1" dirty="0">
              <a:solidFill>
                <a:schemeClr val="bg1"/>
              </a:solidFill>
            </a:endParaRPr>
          </a:p>
        </p:txBody>
      </p:sp>
      <p:sp>
        <p:nvSpPr>
          <p:cNvPr id="35" name="Rectangle 7"/>
          <p:cNvSpPr>
            <a:spLocks noChangeArrowheads="1"/>
          </p:cNvSpPr>
          <p:nvPr/>
        </p:nvSpPr>
        <p:spPr bwMode="auto">
          <a:xfrm>
            <a:off x="859168" y="2341126"/>
            <a:ext cx="4500855" cy="2362199"/>
          </a:xfrm>
          <a:prstGeom prst="roundRect">
            <a:avLst>
              <a:gd name="adj" fmla="val 0"/>
            </a:avLst>
          </a:prstGeom>
          <a:noFill/>
          <a:ln>
            <a:noFill/>
          </a:ln>
          <a:effectLst/>
          <a:scene3d>
            <a:camera prst="orthographicFront">
              <a:rot lat="0" lon="0" rev="0"/>
            </a:camera>
            <a:lightRig rig="harsh" dir="t"/>
          </a:scene3d>
          <a:sp3d prstMaterial="metal">
            <a:bevelT w="88900" h="88900"/>
          </a:sp3d>
          <a:extLst/>
        </p:spPr>
        <p:style>
          <a:lnRef idx="1">
            <a:schemeClr val="accent2"/>
          </a:lnRef>
          <a:fillRef idx="3">
            <a:schemeClr val="accent2"/>
          </a:fillRef>
          <a:effectRef idx="2">
            <a:schemeClr val="accent2"/>
          </a:effectRef>
          <a:fontRef idx="minor">
            <a:schemeClr val="lt1"/>
          </a:fontRef>
        </p:style>
        <p:txBody>
          <a:bodyPr wrap="none" anchor="ctr"/>
          <a:lstStyle/>
          <a:p>
            <a:pPr marL="285750" indent="-285750">
              <a:buFont typeface="Arial" panose="020B0604020202020204" pitchFamily="34" charset="0"/>
              <a:buChar char="•"/>
            </a:pPr>
            <a:r>
              <a:rPr lang="en-ZA" sz="2400" dirty="0">
                <a:solidFill>
                  <a:schemeClr val="tx1"/>
                </a:solidFill>
              </a:rPr>
              <a:t>Urban &amp; Rural Communities</a:t>
            </a:r>
          </a:p>
          <a:p>
            <a:pPr marL="285750" indent="-285750">
              <a:buFont typeface="Arial" panose="020B0604020202020204" pitchFamily="34" charset="0"/>
              <a:buChar char="•"/>
            </a:pPr>
            <a:r>
              <a:rPr lang="en-ZA" sz="2400" dirty="0">
                <a:solidFill>
                  <a:schemeClr val="tx1"/>
                </a:solidFill>
              </a:rPr>
              <a:t>Private &amp; Provincial Reserves</a:t>
            </a:r>
          </a:p>
          <a:p>
            <a:pPr marL="285750" indent="-285750">
              <a:buFont typeface="Arial" panose="020B0604020202020204" pitchFamily="34" charset="0"/>
              <a:buChar char="•"/>
            </a:pPr>
            <a:r>
              <a:rPr lang="en-ZA" sz="2400" dirty="0">
                <a:solidFill>
                  <a:schemeClr val="tx1"/>
                </a:solidFill>
              </a:rPr>
              <a:t>Hotels, Lodges &amp; Resorts</a:t>
            </a:r>
          </a:p>
          <a:p>
            <a:pPr marL="285750" indent="-285750">
              <a:buFont typeface="Arial" panose="020B0604020202020204" pitchFamily="34" charset="0"/>
              <a:buChar char="•"/>
            </a:pPr>
            <a:r>
              <a:rPr lang="en-ZA" sz="2400" dirty="0">
                <a:solidFill>
                  <a:schemeClr val="tx1"/>
                </a:solidFill>
              </a:rPr>
              <a:t>Informal Settlements</a:t>
            </a:r>
          </a:p>
          <a:p>
            <a:pPr marL="285750" indent="-285750">
              <a:buFont typeface="Arial" panose="020B0604020202020204" pitchFamily="34" charset="0"/>
              <a:buChar char="•"/>
            </a:pPr>
            <a:r>
              <a:rPr lang="en-ZA" sz="2400" dirty="0">
                <a:solidFill>
                  <a:schemeClr val="tx1"/>
                </a:solidFill>
              </a:rPr>
              <a:t>Farms &amp; Businesses</a:t>
            </a:r>
          </a:p>
          <a:p>
            <a:pPr marL="285750" indent="-285750">
              <a:buFont typeface="Arial" panose="020B0604020202020204" pitchFamily="34" charset="0"/>
              <a:buChar char="•"/>
            </a:pPr>
            <a:endParaRPr lang="en-ZA" sz="2000" dirty="0">
              <a:solidFill>
                <a:schemeClr val="tx1"/>
              </a:solidFill>
            </a:endParaRPr>
          </a:p>
          <a:p>
            <a:endParaRPr lang="en-ZA" sz="20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2684" y="1210699"/>
            <a:ext cx="4483225" cy="547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741864" y="193041"/>
            <a:ext cx="8676457" cy="1143000"/>
          </a:xfrm>
          <a:prstGeom prst="rect">
            <a:avLst/>
          </a:prstGeom>
        </p:spPr>
        <p:txBody>
          <a:bodyPr/>
          <a:lstStyle/>
          <a:p>
            <a:pPr>
              <a:spcBef>
                <a:spcPct val="0"/>
              </a:spcBef>
              <a:defRPr/>
            </a:pPr>
            <a:r>
              <a:rPr lang="en-ZA" sz="4000" b="1" dirty="0">
                <a:solidFill>
                  <a:schemeClr val="bg1"/>
                </a:solidFill>
              </a:rPr>
              <a:t>Inclusive Approach</a:t>
            </a:r>
          </a:p>
        </p:txBody>
      </p:sp>
      <p:sp>
        <p:nvSpPr>
          <p:cNvPr id="3" name="Rectangle 2"/>
          <p:cNvSpPr/>
          <p:nvPr/>
        </p:nvSpPr>
        <p:spPr>
          <a:xfrm>
            <a:off x="5909091" y="3244334"/>
            <a:ext cx="373820" cy="369332"/>
          </a:xfrm>
          <a:prstGeom prst="rect">
            <a:avLst/>
          </a:prstGeom>
        </p:spPr>
        <p:txBody>
          <a:bodyPr wrap="none">
            <a:spAutoFit/>
          </a:bodyPr>
          <a:lstStyle/>
          <a:p>
            <a:r>
              <a:rPr lang="en-ZA" b="1" cap="small" dirty="0"/>
              <a:t>at</a:t>
            </a:r>
            <a:endParaRPr lang="en-ZA" dirty="0"/>
          </a:p>
        </p:txBody>
      </p:sp>
      <p:sp>
        <p:nvSpPr>
          <p:cNvPr id="2" name="TextBox 1"/>
          <p:cNvSpPr txBox="1"/>
          <p:nvPr/>
        </p:nvSpPr>
        <p:spPr>
          <a:xfrm>
            <a:off x="741864" y="1610360"/>
            <a:ext cx="4991431" cy="523220"/>
          </a:xfrm>
          <a:prstGeom prst="rect">
            <a:avLst/>
          </a:prstGeom>
          <a:noFill/>
        </p:spPr>
        <p:txBody>
          <a:bodyPr wrap="none" rtlCol="0">
            <a:spAutoFit/>
          </a:bodyPr>
          <a:lstStyle/>
          <a:p>
            <a:r>
              <a:rPr lang="en-ZA" sz="2800" dirty="0" smtClean="0"/>
              <a:t>Surrounded by Strategic Partners</a:t>
            </a:r>
            <a:endParaRPr lang="en-ZA" sz="2800" dirty="0"/>
          </a:p>
        </p:txBody>
      </p:sp>
      <p:grpSp>
        <p:nvGrpSpPr>
          <p:cNvPr id="9" name="Group 8"/>
          <p:cNvGrpSpPr/>
          <p:nvPr/>
        </p:nvGrpSpPr>
        <p:grpSpPr>
          <a:xfrm>
            <a:off x="10762550" y="173463"/>
            <a:ext cx="973946" cy="994937"/>
            <a:chOff x="10767701" y="5373975"/>
            <a:chExt cx="1110953" cy="1249822"/>
          </a:xfrm>
        </p:grpSpPr>
        <p:pic>
          <p:nvPicPr>
            <p:cNvPr id="10"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28156" y="5459434"/>
              <a:ext cx="979741" cy="110240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0767701" y="5373975"/>
              <a:ext cx="1110953" cy="12498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5" name="TextBox 4"/>
          <p:cNvSpPr txBox="1"/>
          <p:nvPr/>
        </p:nvSpPr>
        <p:spPr>
          <a:xfrm>
            <a:off x="859169" y="4592320"/>
            <a:ext cx="4708512" cy="954107"/>
          </a:xfrm>
          <a:prstGeom prst="rect">
            <a:avLst/>
          </a:prstGeom>
          <a:solidFill>
            <a:srgbClr val="C00000"/>
          </a:solidFill>
        </p:spPr>
        <p:txBody>
          <a:bodyPr wrap="square" rtlCol="0">
            <a:spAutoFit/>
          </a:bodyPr>
          <a:lstStyle/>
          <a:p>
            <a:pPr algn="ctr"/>
            <a:r>
              <a:rPr lang="en-ZA" sz="2800" dirty="0" smtClean="0">
                <a:solidFill>
                  <a:schemeClr val="bg1"/>
                </a:solidFill>
              </a:rPr>
              <a:t>KNP can only be cleared </a:t>
            </a:r>
          </a:p>
          <a:p>
            <a:pPr algn="ctr"/>
            <a:r>
              <a:rPr lang="en-ZA" sz="2800" dirty="0" smtClean="0">
                <a:solidFill>
                  <a:schemeClr val="bg1"/>
                </a:solidFill>
              </a:rPr>
              <a:t>from the outside</a:t>
            </a:r>
            <a:endParaRPr lang="en-ZA" sz="2800" dirty="0">
              <a:solidFill>
                <a:schemeClr val="bg1"/>
              </a:solidFill>
            </a:endParaRPr>
          </a:p>
        </p:txBody>
      </p:sp>
    </p:spTree>
    <p:extLst>
      <p:ext uri="{BB962C8B-B14F-4D97-AF65-F5344CB8AC3E}">
        <p14:creationId xmlns:p14="http://schemas.microsoft.com/office/powerpoint/2010/main" val="1709273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lide3">
  <a:themeElements>
    <a:clrScheme name="slide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lide3">
  <a:themeElements>
    <a:clrScheme name="slide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3469</TotalTime>
  <Words>660</Words>
  <Application>Microsoft Office PowerPoint</Application>
  <PresentationFormat>Widescreen</PresentationFormat>
  <Paragraphs>207</Paragraphs>
  <Slides>23</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 Unicode MS</vt:lpstr>
      <vt:lpstr>Aharoni</vt:lpstr>
      <vt:lpstr>Arial</vt:lpstr>
      <vt:lpstr>Arial Black</vt:lpstr>
      <vt:lpstr>Arial Rounded MT Bold</vt:lpstr>
      <vt:lpstr>Calibri</vt:lpstr>
      <vt:lpstr>slide3</vt:lpstr>
      <vt:lpstr>2_slide3</vt:lpstr>
      <vt:lpstr>PowerPoint Presentation</vt:lpstr>
      <vt:lpstr>PowerPoint Presentation</vt:lpstr>
      <vt:lpstr> </vt:lpstr>
      <vt:lpstr>PowerPoint Presentation</vt:lpstr>
      <vt:lpstr>Whole-of-Society approach </vt:lpstr>
      <vt:lpstr>PowerPoint Presentation</vt:lpstr>
      <vt:lpstr>The elusive victory</vt:lpstr>
      <vt:lpstr>Removing the cause</vt:lpstr>
      <vt:lpstr>PowerPoint Presentation</vt:lpstr>
      <vt:lpstr>Alliances </vt:lpstr>
      <vt:lpstr>PowerPoint Presentation</vt:lpstr>
      <vt:lpstr>PowerPoint Presentation</vt:lpstr>
      <vt:lpstr>PowerPoint Presentation</vt:lpstr>
      <vt:lpstr>Wildlife crime combatting coordinating Centre</vt:lpstr>
      <vt:lpstr>PowerPoint Presentation</vt:lpstr>
      <vt:lpstr>PowerPoint Presentation</vt:lpstr>
      <vt:lpstr>Tactical capabilities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TFCA</dc:title>
  <dc:creator>Johan Jooste</dc:creator>
  <cp:lastModifiedBy>Johan Jooste</cp:lastModifiedBy>
  <cp:revision>78</cp:revision>
  <cp:lastPrinted>2016-11-28T12:18:48Z</cp:lastPrinted>
  <dcterms:created xsi:type="dcterms:W3CDTF">2016-08-11T03:51:22Z</dcterms:created>
  <dcterms:modified xsi:type="dcterms:W3CDTF">2017-01-31T08:09:21Z</dcterms:modified>
</cp:coreProperties>
</file>