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9" r:id="rId5"/>
    <p:sldId id="268" r:id="rId6"/>
    <p:sldId id="269" r:id="rId7"/>
    <p:sldId id="270" r:id="rId8"/>
    <p:sldId id="271" r:id="rId9"/>
    <p:sldId id="273" r:id="rId10"/>
    <p:sldId id="275" r:id="rId11"/>
    <p:sldId id="276" r:id="rId12"/>
    <p:sldId id="277" r:id="rId13"/>
    <p:sldId id="278" r:id="rId14"/>
    <p:sldId id="279" r:id="rId15"/>
    <p:sldId id="280" r:id="rId16"/>
    <p:sldId id="285" r:id="rId17"/>
    <p:sldId id="281" r:id="rId18"/>
    <p:sldId id="282" r:id="rId1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0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016"/>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xmlns=""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2" name="Picture 1" descr="DOJ&amp;CD revised footer.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xmlns=""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pPr/>
              <a:t>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pPr/>
              <a:t>‹#›</a:t>
            </a:fld>
            <a:endParaRPr lang="en-US"/>
          </a:p>
        </p:txBody>
      </p:sp>
    </p:spTree>
    <p:extLst>
      <p:ext uri="{BB962C8B-B14F-4D97-AF65-F5344CB8AC3E}">
        <p14:creationId xmlns:p14="http://schemas.microsoft.com/office/powerpoint/2010/main" xmlns=""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9067800" cy="1470025"/>
          </a:xfrm>
        </p:spPr>
        <p:txBody>
          <a:bodyPr>
            <a:normAutofit fontScale="90000"/>
          </a:bodyPr>
          <a:lstStyle/>
          <a:p>
            <a:r>
              <a:rPr lang="en-ZA" b="1" dirty="0" smtClean="0">
                <a:latin typeface="Arial"/>
                <a:ea typeface="Calibri"/>
              </a:rPr>
              <a:t>Rome </a:t>
            </a:r>
            <a:r>
              <a:rPr lang="en-ZA" b="1" dirty="0">
                <a:latin typeface="Arial"/>
                <a:ea typeface="Calibri"/>
              </a:rPr>
              <a:t>Statute of the International Criminal Court Act Repeal Bill, 2016</a:t>
            </a:r>
            <a:r>
              <a:rPr lang="en-US" dirty="0" smtClean="0"/>
              <a:t/>
            </a:r>
            <a:br>
              <a:rPr lang="en-US" dirty="0" smtClean="0"/>
            </a:br>
            <a:r>
              <a:rPr lang="en-US" dirty="0" smtClean="0"/>
              <a:t>BRIEFING TO THE PORTFOLIO COMMITTEE ON JUSTICE AND CORRECTIONAL SERVICES</a:t>
            </a:r>
            <a:br>
              <a:rPr lang="en-US" dirty="0" smtClean="0"/>
            </a:br>
            <a:r>
              <a:rPr lang="en-US" dirty="0" smtClean="0"/>
              <a:t>31 January 2017</a:t>
            </a:r>
            <a:endParaRPr lang="en-US" dirty="0"/>
          </a:p>
        </p:txBody>
      </p:sp>
      <p:sp>
        <p:nvSpPr>
          <p:cNvPr id="3" name="Subtitle 2"/>
          <p:cNvSpPr>
            <a:spLocks noGrp="1"/>
          </p:cNvSpPr>
          <p:nvPr>
            <p:ph type="subTitle" idx="4294967295"/>
          </p:nvPr>
        </p:nvSpPr>
        <p:spPr>
          <a:xfrm>
            <a:off x="0" y="3429374"/>
            <a:ext cx="9144000" cy="1752600"/>
          </a:xfrm>
        </p:spPr>
        <p:txBody>
          <a:bodyPr/>
          <a:lstStyle/>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xmlns="" val="11955316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029200"/>
          </a:xfrm>
        </p:spPr>
        <p:txBody>
          <a:bodyPr>
            <a:normAutofit/>
          </a:bodyPr>
          <a:lstStyle/>
          <a:p>
            <a:pPr marL="0" lvl="0" indent="0" algn="just">
              <a:buNone/>
              <a:defRPr/>
            </a:pPr>
            <a:r>
              <a:rPr lang="en-US" altLang="en-US" sz="2800" dirty="0" smtClean="0">
                <a:solidFill>
                  <a:prstClr val="black"/>
                </a:solidFill>
              </a:rPr>
              <a:t>* The </a:t>
            </a:r>
            <a:r>
              <a:rPr lang="en-US" altLang="en-US" sz="2800" dirty="0">
                <a:solidFill>
                  <a:prstClr val="black"/>
                </a:solidFill>
              </a:rPr>
              <a:t>repeal of the International Criminal Court Act and the withdrawal of South Africa from the Rome Statute will ensure that these immunities be reinstated</a:t>
            </a:r>
            <a:r>
              <a:rPr lang="en-US" altLang="en-US" sz="2800" dirty="0" smtClean="0">
                <a:solidFill>
                  <a:prstClr val="black"/>
                </a:solidFill>
              </a:rPr>
              <a:t>.</a:t>
            </a:r>
          </a:p>
          <a:p>
            <a:pPr marL="0" lvl="0" indent="0" algn="just">
              <a:buNone/>
              <a:defRPr/>
            </a:pPr>
            <a:endParaRPr lang="en-US" altLang="en-US" sz="2800" dirty="0" smtClean="0">
              <a:solidFill>
                <a:prstClr val="black"/>
              </a:solidFill>
            </a:endParaRPr>
          </a:p>
          <a:p>
            <a:pPr marL="0" lvl="0" indent="0" algn="just">
              <a:buNone/>
              <a:defRPr/>
            </a:pPr>
            <a:r>
              <a:rPr lang="en-US" altLang="en-US" sz="2800" dirty="0" smtClean="0">
                <a:solidFill>
                  <a:prstClr val="black"/>
                </a:solidFill>
              </a:rPr>
              <a:t>* Article </a:t>
            </a:r>
            <a:r>
              <a:rPr lang="en-US" altLang="en-US" sz="2800" dirty="0">
                <a:solidFill>
                  <a:prstClr val="black"/>
                </a:solidFill>
              </a:rPr>
              <a:t>127 of the Rome Statute - a State Party may, by written notification addressed to the Secretary-General of the United Nations, withdraw from this Statute. </a:t>
            </a:r>
            <a:endParaRPr lang="en-US" altLang="en-US" sz="2800" dirty="0" smtClean="0">
              <a:solidFill>
                <a:prstClr val="black"/>
              </a:solidFill>
            </a:endParaRPr>
          </a:p>
        </p:txBody>
      </p:sp>
      <p:sp>
        <p:nvSpPr>
          <p:cNvPr id="4" name="Title 1"/>
          <p:cNvSpPr txBox="1">
            <a:spLocks/>
          </p:cNvSpPr>
          <p:nvPr/>
        </p:nvSpPr>
        <p:spPr>
          <a:xfrm>
            <a:off x="0" y="609600"/>
            <a:ext cx="9144000" cy="114300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r>
              <a:rPr lang="en-US" sz="5100" dirty="0" smtClean="0"/>
              <a:t>Reinstatement of immunity</a:t>
            </a:r>
            <a:endParaRPr lang="en-US" sz="5100" dirty="0"/>
          </a:p>
          <a:p>
            <a:endParaRPr lang="en-US" sz="4000" dirty="0"/>
          </a:p>
        </p:txBody>
      </p:sp>
    </p:spTree>
    <p:extLst>
      <p:ext uri="{BB962C8B-B14F-4D97-AF65-F5344CB8AC3E}">
        <p14:creationId xmlns:p14="http://schemas.microsoft.com/office/powerpoint/2010/main" xmlns="" val="12036106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81600"/>
          </a:xfrm>
        </p:spPr>
        <p:txBody>
          <a:bodyPr>
            <a:normAutofit fontScale="92500" lnSpcReduction="10000"/>
          </a:bodyPr>
          <a:lstStyle/>
          <a:p>
            <a:pPr marL="0" lvl="0" indent="0" algn="just">
              <a:spcBef>
                <a:spcPts val="0"/>
              </a:spcBef>
              <a:buNone/>
              <a:defRPr/>
            </a:pPr>
            <a:r>
              <a:rPr lang="en-US" altLang="en-US" sz="2800" dirty="0" smtClean="0">
                <a:solidFill>
                  <a:prstClr val="black"/>
                </a:solidFill>
              </a:rPr>
              <a:t>* </a:t>
            </a:r>
            <a:r>
              <a:rPr lang="en-US" altLang="en-US" sz="3000" dirty="0" smtClean="0">
                <a:solidFill>
                  <a:prstClr val="black"/>
                </a:solidFill>
              </a:rPr>
              <a:t>Withdrawal </a:t>
            </a:r>
            <a:r>
              <a:rPr lang="en-US" altLang="en-US" sz="3000" dirty="0">
                <a:solidFill>
                  <a:prstClr val="black"/>
                </a:solidFill>
              </a:rPr>
              <a:t>shall take effect one year after the date of receipt of the notification, unless the notification specifies a later </a:t>
            </a:r>
            <a:r>
              <a:rPr lang="en-US" altLang="en-US" sz="3000" dirty="0" smtClean="0">
                <a:solidFill>
                  <a:prstClr val="black"/>
                </a:solidFill>
              </a:rPr>
              <a:t>date</a:t>
            </a:r>
          </a:p>
          <a:p>
            <a:pPr marL="0" lvl="0" indent="0" algn="just">
              <a:spcBef>
                <a:spcPts val="0"/>
              </a:spcBef>
              <a:buNone/>
              <a:defRPr/>
            </a:pPr>
            <a:endParaRPr lang="en-US" altLang="en-US" sz="3000" dirty="0" smtClean="0">
              <a:solidFill>
                <a:prstClr val="black"/>
              </a:solidFill>
            </a:endParaRPr>
          </a:p>
          <a:p>
            <a:pPr marL="0" lvl="0" indent="0" algn="just">
              <a:spcBef>
                <a:spcPts val="0"/>
              </a:spcBef>
              <a:buNone/>
              <a:defRPr/>
            </a:pPr>
            <a:r>
              <a:rPr lang="en-US" altLang="en-US" sz="3000" dirty="0" smtClean="0">
                <a:solidFill>
                  <a:prstClr val="black"/>
                </a:solidFill>
              </a:rPr>
              <a:t>* Instrument </a:t>
            </a:r>
            <a:r>
              <a:rPr lang="en-US" altLang="en-US" sz="3000" dirty="0">
                <a:solidFill>
                  <a:prstClr val="black"/>
                </a:solidFill>
              </a:rPr>
              <a:t>of withdrawal deposited with the UN Secretary-General on 19 October 2016. </a:t>
            </a:r>
          </a:p>
          <a:p>
            <a:pPr marL="0" lvl="0" indent="0" algn="just">
              <a:spcBef>
                <a:spcPts val="0"/>
              </a:spcBef>
              <a:buNone/>
              <a:defRPr/>
            </a:pPr>
            <a:endParaRPr lang="en-US" altLang="en-US" sz="3000" dirty="0">
              <a:solidFill>
                <a:prstClr val="black"/>
              </a:solidFill>
            </a:endParaRPr>
          </a:p>
          <a:p>
            <a:pPr marL="0" lvl="0" indent="0" algn="just">
              <a:buNone/>
              <a:defRPr/>
            </a:pPr>
            <a:r>
              <a:rPr lang="en-US" altLang="en-US" sz="3000" dirty="0" smtClean="0">
                <a:solidFill>
                  <a:prstClr val="black"/>
                </a:solidFill>
              </a:rPr>
              <a:t>* 3 </a:t>
            </a:r>
            <a:r>
              <a:rPr lang="en-US" altLang="en-US" sz="3000" dirty="0">
                <a:solidFill>
                  <a:prstClr val="black"/>
                </a:solidFill>
              </a:rPr>
              <a:t>November </a:t>
            </a:r>
            <a:r>
              <a:rPr lang="en-US" altLang="en-US" sz="3000" dirty="0" smtClean="0">
                <a:solidFill>
                  <a:prstClr val="black"/>
                </a:solidFill>
              </a:rPr>
              <a:t>2016 - NA </a:t>
            </a:r>
            <a:r>
              <a:rPr lang="en-US" altLang="en-US" sz="3000" dirty="0">
                <a:solidFill>
                  <a:prstClr val="black"/>
                </a:solidFill>
              </a:rPr>
              <a:t>referred </a:t>
            </a:r>
            <a:r>
              <a:rPr lang="en-US" altLang="en-US" sz="3000" dirty="0" smtClean="0">
                <a:solidFill>
                  <a:prstClr val="black"/>
                </a:solidFill>
              </a:rPr>
              <a:t>Declaratory </a:t>
            </a:r>
            <a:r>
              <a:rPr lang="en-US" altLang="en-US" sz="3000" dirty="0">
                <a:solidFill>
                  <a:prstClr val="black"/>
                </a:solidFill>
              </a:rPr>
              <a:t>Statement on </a:t>
            </a:r>
            <a:r>
              <a:rPr lang="en-US" altLang="en-US" sz="3000" dirty="0" smtClean="0">
                <a:solidFill>
                  <a:prstClr val="black"/>
                </a:solidFill>
              </a:rPr>
              <a:t>decision </a:t>
            </a:r>
            <a:r>
              <a:rPr lang="en-US" altLang="en-US" sz="3000" dirty="0">
                <a:solidFill>
                  <a:prstClr val="black"/>
                </a:solidFill>
              </a:rPr>
              <a:t>to withdraw from </a:t>
            </a:r>
            <a:r>
              <a:rPr lang="en-US" altLang="en-US" sz="3000" dirty="0" smtClean="0">
                <a:solidFill>
                  <a:prstClr val="black"/>
                </a:solidFill>
              </a:rPr>
              <a:t>Rome </a:t>
            </a:r>
            <a:r>
              <a:rPr lang="en-US" altLang="en-US" sz="3000" dirty="0">
                <a:solidFill>
                  <a:prstClr val="black"/>
                </a:solidFill>
              </a:rPr>
              <a:t>Statute </a:t>
            </a:r>
            <a:r>
              <a:rPr lang="en-US" altLang="en-US" sz="3000" dirty="0" smtClean="0">
                <a:solidFill>
                  <a:prstClr val="black"/>
                </a:solidFill>
              </a:rPr>
              <a:t>to </a:t>
            </a:r>
            <a:r>
              <a:rPr lang="en-US" altLang="en-US" sz="3000" dirty="0">
                <a:solidFill>
                  <a:prstClr val="black"/>
                </a:solidFill>
              </a:rPr>
              <a:t>the Portfolio Committee on Justice and Correctional Services for consideration and to report thereon, and to the Portfolio Committee on International Relations and Cooperation for consideration</a:t>
            </a:r>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endParaRPr lang="en-US" sz="11200" b="1" dirty="0" smtClean="0"/>
          </a:p>
          <a:p>
            <a:r>
              <a:rPr lang="en-US" sz="11200" dirty="0" smtClean="0"/>
              <a:t>Reinstatement </a:t>
            </a:r>
            <a:r>
              <a:rPr lang="en-US" sz="11200" dirty="0"/>
              <a:t>of immunity</a:t>
            </a:r>
          </a:p>
          <a:p>
            <a:endParaRPr lang="en-US" sz="11200" b="1" dirty="0"/>
          </a:p>
          <a:p>
            <a:endParaRPr lang="en-US" sz="4500" b="1" dirty="0"/>
          </a:p>
          <a:p>
            <a:endParaRPr lang="en-US" sz="4000" dirty="0"/>
          </a:p>
        </p:txBody>
      </p:sp>
    </p:spTree>
    <p:extLst>
      <p:ext uri="{BB962C8B-B14F-4D97-AF65-F5344CB8AC3E}">
        <p14:creationId xmlns:p14="http://schemas.microsoft.com/office/powerpoint/2010/main" xmlns="" val="37216466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81600"/>
          </a:xfrm>
        </p:spPr>
        <p:txBody>
          <a:bodyPr>
            <a:normAutofit/>
          </a:bodyPr>
          <a:lstStyle/>
          <a:p>
            <a:pPr marL="0" lvl="0" indent="0" algn="just">
              <a:spcBef>
                <a:spcPts val="0"/>
              </a:spcBef>
              <a:buNone/>
              <a:defRPr/>
            </a:pPr>
            <a:r>
              <a:rPr lang="en-US" altLang="en-US" sz="2800" u="sng" dirty="0" smtClean="0">
                <a:solidFill>
                  <a:prstClr val="black"/>
                </a:solidFill>
              </a:rPr>
              <a:t>Clause </a:t>
            </a:r>
            <a:r>
              <a:rPr lang="en-US" altLang="en-US" sz="2800" u="sng" dirty="0">
                <a:solidFill>
                  <a:prstClr val="black"/>
                </a:solidFill>
              </a:rPr>
              <a:t>1 of Bill</a:t>
            </a:r>
          </a:p>
          <a:p>
            <a:pPr marL="0" lvl="0" indent="0" algn="just">
              <a:spcBef>
                <a:spcPts val="0"/>
              </a:spcBef>
              <a:buNone/>
              <a:defRPr/>
            </a:pPr>
            <a:r>
              <a:rPr lang="en-US" altLang="en-US" sz="2800" dirty="0" smtClean="0">
                <a:solidFill>
                  <a:prstClr val="black"/>
                </a:solidFill>
              </a:rPr>
              <a:t>* Clause </a:t>
            </a:r>
            <a:r>
              <a:rPr lang="en-US" altLang="en-US" sz="2800" dirty="0">
                <a:solidFill>
                  <a:prstClr val="black"/>
                </a:solidFill>
              </a:rPr>
              <a:t>1(1) of the Bill repeals the International Criminal Court </a:t>
            </a:r>
            <a:r>
              <a:rPr lang="en-US" altLang="en-US" sz="2800" dirty="0" smtClean="0">
                <a:solidFill>
                  <a:prstClr val="black"/>
                </a:solidFill>
              </a:rPr>
              <a:t>Act </a:t>
            </a:r>
            <a:endParaRPr lang="en-US" altLang="en-US" sz="2800" dirty="0">
              <a:solidFill>
                <a:prstClr val="black"/>
              </a:solidFill>
            </a:endParaRPr>
          </a:p>
          <a:p>
            <a:pPr marL="0" lvl="0" indent="0" algn="just">
              <a:spcBef>
                <a:spcPts val="0"/>
              </a:spcBef>
              <a:buNone/>
              <a:defRPr/>
            </a:pPr>
            <a:endParaRPr lang="en-US" altLang="en-US" sz="2800" dirty="0">
              <a:solidFill>
                <a:prstClr val="black"/>
              </a:solidFill>
            </a:endParaRPr>
          </a:p>
          <a:p>
            <a:pPr marL="0" lvl="0" indent="0" algn="just">
              <a:spcBef>
                <a:spcPts val="0"/>
              </a:spcBef>
              <a:buNone/>
              <a:defRPr/>
            </a:pPr>
            <a:r>
              <a:rPr lang="en-US" altLang="en-US" sz="2800" dirty="0" smtClean="0">
                <a:solidFill>
                  <a:prstClr val="black"/>
                </a:solidFill>
              </a:rPr>
              <a:t>* Clause </a:t>
            </a:r>
            <a:r>
              <a:rPr lang="en-US" altLang="en-US" sz="2800" dirty="0">
                <a:solidFill>
                  <a:prstClr val="black"/>
                </a:solidFill>
              </a:rPr>
              <a:t>1(2), repeals section 13 of the South African Red Cross Society and Legal Protection of Certain Emblems Act, 2007 (Act No. 10 of 2007</a:t>
            </a:r>
            <a:r>
              <a:rPr lang="en-US" altLang="en-US" sz="2800" dirty="0" smtClean="0">
                <a:solidFill>
                  <a:prstClr val="black"/>
                </a:solidFill>
              </a:rPr>
              <a:t>)</a:t>
            </a:r>
          </a:p>
          <a:p>
            <a:pPr marL="0" lvl="0" indent="0" algn="just">
              <a:spcBef>
                <a:spcPts val="0"/>
              </a:spcBef>
              <a:buNone/>
              <a:defRPr/>
            </a:pPr>
            <a:endParaRPr lang="en-US" altLang="en-US" sz="2800" dirty="0">
              <a:solidFill>
                <a:prstClr val="black"/>
              </a:solidFill>
            </a:endParaRPr>
          </a:p>
          <a:p>
            <a:pPr marL="0" lvl="0" indent="0" algn="just">
              <a:spcBef>
                <a:spcPts val="0"/>
              </a:spcBef>
              <a:buNone/>
              <a:defRPr/>
            </a:pPr>
            <a:r>
              <a:rPr lang="en-US" altLang="en-US" sz="2800" dirty="0" smtClean="0">
                <a:solidFill>
                  <a:prstClr val="black"/>
                </a:solidFill>
              </a:rPr>
              <a:t>* Clause </a:t>
            </a:r>
            <a:r>
              <a:rPr lang="en-US" altLang="en-US" sz="2800" dirty="0">
                <a:solidFill>
                  <a:prstClr val="black"/>
                </a:solidFill>
              </a:rPr>
              <a:t>1(3) repeals section 20 of the Implementation of the Geneva Conventions Act, 2012 </a:t>
            </a:r>
          </a:p>
        </p:txBody>
      </p:sp>
      <p:sp>
        <p:nvSpPr>
          <p:cNvPr id="4" name="Title 1"/>
          <p:cNvSpPr txBox="1">
            <a:spLocks/>
          </p:cNvSpPr>
          <p:nvPr/>
        </p:nvSpPr>
        <p:spPr>
          <a:xfrm>
            <a:off x="0" y="762000"/>
            <a:ext cx="9144000" cy="990600"/>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r>
              <a:rPr lang="en-US" sz="7000" dirty="0" smtClean="0"/>
              <a:t>Provisions </a:t>
            </a:r>
            <a:r>
              <a:rPr lang="en-US" sz="7000" dirty="0"/>
              <a:t>of </a:t>
            </a:r>
            <a:r>
              <a:rPr lang="en-US" sz="7000" dirty="0" smtClean="0"/>
              <a:t>Bill</a:t>
            </a:r>
          </a:p>
          <a:p>
            <a:endParaRPr lang="en-US" sz="4000" dirty="0"/>
          </a:p>
        </p:txBody>
      </p:sp>
    </p:spTree>
    <p:extLst>
      <p:ext uri="{BB962C8B-B14F-4D97-AF65-F5344CB8AC3E}">
        <p14:creationId xmlns:p14="http://schemas.microsoft.com/office/powerpoint/2010/main" xmlns="" val="38200827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029200"/>
          </a:xfrm>
        </p:spPr>
        <p:txBody>
          <a:bodyPr>
            <a:normAutofit/>
          </a:bodyPr>
          <a:lstStyle/>
          <a:p>
            <a:pPr marL="0" lvl="0" indent="0" algn="just">
              <a:spcBef>
                <a:spcPts val="0"/>
              </a:spcBef>
              <a:buNone/>
              <a:defRPr/>
            </a:pPr>
            <a:r>
              <a:rPr lang="en-US" altLang="en-US" sz="2800" b="1" dirty="0"/>
              <a:t>Clause </a:t>
            </a:r>
            <a:r>
              <a:rPr lang="en-US" altLang="en-US" sz="2800" b="1" dirty="0" smtClean="0"/>
              <a:t>2 of Bill</a:t>
            </a:r>
            <a:endParaRPr lang="en-US" altLang="en-US" sz="2800" b="1" dirty="0"/>
          </a:p>
          <a:p>
            <a:pPr marL="0" lvl="0" indent="0" algn="just">
              <a:spcBef>
                <a:spcPts val="0"/>
              </a:spcBef>
              <a:buNone/>
              <a:defRPr/>
            </a:pPr>
            <a:r>
              <a:rPr lang="en-US" altLang="en-US" sz="2800" dirty="0" smtClean="0"/>
              <a:t>* Clause </a:t>
            </a:r>
            <a:r>
              <a:rPr lang="en-US" altLang="en-US" sz="2800" dirty="0"/>
              <a:t>2 gives effect to Article 127(2) of the Rome Statute, and provides for a transitional clause to deal with cooperation with the ICC, </a:t>
            </a:r>
            <a:r>
              <a:rPr lang="en-US" altLang="en-US" sz="2800" dirty="0" smtClean="0"/>
              <a:t>in </a:t>
            </a:r>
            <a:r>
              <a:rPr lang="en-US" altLang="en-US" sz="2800" dirty="0"/>
              <a:t>connection with criminal investigations and proceedings in relation to which the </a:t>
            </a:r>
            <a:r>
              <a:rPr lang="en-US" altLang="en-US" sz="2800" dirty="0" smtClean="0"/>
              <a:t>RSA had </a:t>
            </a:r>
            <a:r>
              <a:rPr lang="en-US" altLang="en-US" sz="2800" dirty="0"/>
              <a:t>a duty to cooperate and which commenced prior to the date on which the withdrawal became effective. In terms of this clause such proceedings must be dealt with and concluded in terms of the provision of the International Criminal Court Act, as if the Act has not been repealed</a:t>
            </a:r>
          </a:p>
          <a:p>
            <a:pPr marL="0" lvl="0" indent="0" algn="just">
              <a:spcBef>
                <a:spcPts val="0"/>
              </a:spcBef>
              <a:buNone/>
              <a:defRPr/>
            </a:pPr>
            <a:endParaRPr lang="en-US" altLang="en-US" sz="2400" dirty="0"/>
          </a:p>
          <a:p>
            <a:pPr marL="0" lvl="0" indent="0" algn="just">
              <a:buNone/>
              <a:defRPr/>
            </a:pPr>
            <a:endParaRPr lang="en-US" altLang="en-US" sz="2400" dirty="0"/>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r>
              <a:rPr lang="en-US" sz="11200" dirty="0" smtClean="0"/>
              <a:t>Provisions of Bill cont.</a:t>
            </a:r>
          </a:p>
          <a:p>
            <a:endParaRPr lang="en-US" sz="4500" b="1" dirty="0"/>
          </a:p>
          <a:p>
            <a:endParaRPr lang="en-US" sz="4000" dirty="0"/>
          </a:p>
        </p:txBody>
      </p:sp>
    </p:spTree>
    <p:extLst>
      <p:ext uri="{BB962C8B-B14F-4D97-AF65-F5344CB8AC3E}">
        <p14:creationId xmlns:p14="http://schemas.microsoft.com/office/powerpoint/2010/main" xmlns="" val="26829871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029200"/>
          </a:xfrm>
        </p:spPr>
        <p:txBody>
          <a:bodyPr>
            <a:normAutofit/>
          </a:bodyPr>
          <a:lstStyle/>
          <a:p>
            <a:pPr marL="0" lvl="0" indent="0" algn="just">
              <a:buNone/>
              <a:defRPr/>
            </a:pPr>
            <a:r>
              <a:rPr lang="en-US" altLang="en-US" sz="2800" b="1" u="sng" dirty="0"/>
              <a:t>Clause 3</a:t>
            </a:r>
          </a:p>
          <a:p>
            <a:pPr marL="0" lvl="0" indent="0" algn="just">
              <a:buNone/>
              <a:defRPr/>
            </a:pPr>
            <a:r>
              <a:rPr lang="en-US" altLang="en-US" sz="2800" dirty="0" smtClean="0"/>
              <a:t>* Clause </a:t>
            </a:r>
            <a:r>
              <a:rPr lang="en-US" altLang="en-US" sz="2800" dirty="0"/>
              <a:t>3 provides for the short title and commencement. In terms of this clause the Bill will come into operation on a date fixed by the President by proclamation in the </a:t>
            </a:r>
            <a:r>
              <a:rPr lang="en-US" altLang="en-US" sz="2800" i="1" dirty="0"/>
              <a:t>Gazette</a:t>
            </a:r>
            <a:r>
              <a:rPr lang="en-US" altLang="en-US" sz="2800" dirty="0"/>
              <a:t>. The reason for this clause is to provide that the Bill will come into operation on an appropriate date after the formalities for withdrawal, as provided for in Article 127 of the Rome Statute, have been complied with. </a:t>
            </a:r>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endParaRPr lang="en-US" sz="11200" b="1" dirty="0" smtClean="0"/>
          </a:p>
          <a:p>
            <a:r>
              <a:rPr lang="en-US" sz="11200" dirty="0" smtClean="0"/>
              <a:t>Provisions of Bill cont.</a:t>
            </a:r>
          </a:p>
          <a:p>
            <a:endParaRPr lang="en-US" sz="11200" b="1" dirty="0"/>
          </a:p>
          <a:p>
            <a:endParaRPr lang="en-US" sz="4500" b="1" dirty="0"/>
          </a:p>
          <a:p>
            <a:endParaRPr lang="en-US" sz="4000" dirty="0"/>
          </a:p>
        </p:txBody>
      </p:sp>
    </p:spTree>
    <p:extLst>
      <p:ext uri="{BB962C8B-B14F-4D97-AF65-F5344CB8AC3E}">
        <p14:creationId xmlns:p14="http://schemas.microsoft.com/office/powerpoint/2010/main" xmlns="" val="16201941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05400"/>
          </a:xfrm>
        </p:spPr>
        <p:txBody>
          <a:bodyPr>
            <a:normAutofit/>
          </a:bodyPr>
          <a:lstStyle/>
          <a:p>
            <a:pPr marL="0" lvl="0" indent="0" algn="just">
              <a:spcBef>
                <a:spcPts val="0"/>
              </a:spcBef>
              <a:buNone/>
              <a:defRPr/>
            </a:pPr>
            <a:r>
              <a:rPr lang="en-US" altLang="en-US" sz="2400" dirty="0" smtClean="0"/>
              <a:t>* When </a:t>
            </a:r>
            <a:r>
              <a:rPr lang="en-US" altLang="en-US" sz="2400" dirty="0"/>
              <a:t>Cabinet approved the introduction of the Bill into Parliament, concerns </a:t>
            </a:r>
            <a:r>
              <a:rPr lang="en-US" altLang="en-US" sz="2400" dirty="0" smtClean="0"/>
              <a:t>were raised </a:t>
            </a:r>
            <a:r>
              <a:rPr lang="en-US" altLang="en-US" sz="2400" dirty="0"/>
              <a:t>about </a:t>
            </a:r>
            <a:r>
              <a:rPr lang="en-US" altLang="en-US" sz="2400" dirty="0" smtClean="0"/>
              <a:t>lack </a:t>
            </a:r>
            <a:r>
              <a:rPr lang="en-US" altLang="en-US" sz="2400" dirty="0"/>
              <a:t>of domestic legislation </a:t>
            </a:r>
            <a:r>
              <a:rPr lang="en-US" altLang="en-US" sz="2400" dirty="0" err="1"/>
              <a:t>criminalising</a:t>
            </a:r>
            <a:r>
              <a:rPr lang="en-US" altLang="en-US" sz="2400" dirty="0"/>
              <a:t> international crimes (genocide, war crimes and crimes against humanity), which will result from the repeal of the International Criminal Court Act. </a:t>
            </a:r>
            <a:endParaRPr lang="en-US" altLang="en-US" sz="2400" dirty="0" smtClean="0"/>
          </a:p>
          <a:p>
            <a:pPr marL="0" lvl="0" indent="0" algn="just">
              <a:spcBef>
                <a:spcPts val="0"/>
              </a:spcBef>
              <a:buNone/>
              <a:defRPr/>
            </a:pPr>
            <a:endParaRPr lang="en-US" altLang="en-US" sz="2400" dirty="0" smtClean="0"/>
          </a:p>
          <a:p>
            <a:pPr marL="0" lvl="0" indent="0" algn="just">
              <a:spcBef>
                <a:spcPts val="0"/>
              </a:spcBef>
              <a:buNone/>
              <a:defRPr/>
            </a:pPr>
            <a:r>
              <a:rPr lang="en-US" altLang="en-US" sz="2400" dirty="0" smtClean="0"/>
              <a:t>* Draft </a:t>
            </a:r>
            <a:r>
              <a:rPr lang="en-US" altLang="en-US" sz="2400" dirty="0"/>
              <a:t>Bill providing for the </a:t>
            </a:r>
            <a:r>
              <a:rPr lang="en-US" altLang="en-US" sz="2400" dirty="0" err="1"/>
              <a:t>criminalisation</a:t>
            </a:r>
            <a:r>
              <a:rPr lang="en-US" altLang="en-US" sz="2400" dirty="0"/>
              <a:t> of international crimes was submitted to the </a:t>
            </a:r>
            <a:r>
              <a:rPr lang="en-US" altLang="en-US" sz="2400" dirty="0" err="1"/>
              <a:t>JCPS</a:t>
            </a:r>
            <a:r>
              <a:rPr lang="en-US" altLang="en-US" sz="2400" dirty="0"/>
              <a:t> Cabinet Committee </a:t>
            </a:r>
            <a:r>
              <a:rPr lang="en-US" altLang="en-US" sz="2400" dirty="0" smtClean="0"/>
              <a:t>on </a:t>
            </a:r>
            <a:r>
              <a:rPr lang="en-US" altLang="en-US" sz="2400" dirty="0"/>
              <a:t>24 November 2016. </a:t>
            </a:r>
            <a:r>
              <a:rPr lang="en-US" altLang="en-US" sz="2400" dirty="0" err="1" smtClean="0"/>
              <a:t>JCPS</a:t>
            </a:r>
            <a:r>
              <a:rPr lang="en-US" altLang="en-US" sz="2400" dirty="0" smtClean="0"/>
              <a:t> </a:t>
            </a:r>
            <a:r>
              <a:rPr lang="en-US" altLang="en-US" sz="2400" dirty="0"/>
              <a:t>Cabinet Committee recommended that Cabinet notes that the draft Bill is work in progress </a:t>
            </a:r>
            <a:r>
              <a:rPr lang="en-US" altLang="en-US" sz="2400" dirty="0" smtClean="0"/>
              <a:t>that Bill </a:t>
            </a:r>
            <a:r>
              <a:rPr lang="en-US" altLang="en-US" sz="2400" dirty="0"/>
              <a:t>be deferred to 2017, which recommendation was accepted by </a:t>
            </a:r>
            <a:r>
              <a:rPr lang="en-US" altLang="en-US" sz="2400" dirty="0" smtClean="0"/>
              <a:t>Cabinet. </a:t>
            </a:r>
            <a:endParaRPr lang="en-US" altLang="en-US" sz="2400" dirty="0"/>
          </a:p>
          <a:p>
            <a:pPr marL="0" lvl="0" indent="0" algn="just">
              <a:buNone/>
              <a:defRPr/>
            </a:pPr>
            <a:endParaRPr lang="en-US" altLang="en-US" sz="2400" dirty="0"/>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endParaRPr lang="en-US" sz="11200" b="1" dirty="0" smtClean="0"/>
          </a:p>
          <a:p>
            <a:r>
              <a:rPr lang="en-US" sz="11200" dirty="0" smtClean="0"/>
              <a:t>Draft Bill to address international crimes</a:t>
            </a:r>
          </a:p>
          <a:p>
            <a:endParaRPr lang="en-US" sz="11200" b="1" dirty="0"/>
          </a:p>
          <a:p>
            <a:endParaRPr lang="en-US" sz="4000" dirty="0"/>
          </a:p>
        </p:txBody>
      </p:sp>
    </p:spTree>
    <p:extLst>
      <p:ext uri="{BB962C8B-B14F-4D97-AF65-F5344CB8AC3E}">
        <p14:creationId xmlns:p14="http://schemas.microsoft.com/office/powerpoint/2010/main" xmlns="" val="30307949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05400"/>
          </a:xfrm>
        </p:spPr>
        <p:txBody>
          <a:bodyPr>
            <a:normAutofit/>
          </a:bodyPr>
          <a:lstStyle/>
          <a:p>
            <a:pPr marL="0" lvl="0" indent="0" algn="just">
              <a:spcBef>
                <a:spcPts val="0"/>
              </a:spcBef>
              <a:buNone/>
              <a:defRPr/>
            </a:pPr>
            <a:r>
              <a:rPr lang="en-US" altLang="en-US" sz="2800" dirty="0" smtClean="0"/>
              <a:t>Draft </a:t>
            </a:r>
            <a:r>
              <a:rPr lang="en-US" altLang="en-US" sz="2800" dirty="0"/>
              <a:t>Bill is in the process of being </a:t>
            </a:r>
            <a:r>
              <a:rPr lang="en-US" altLang="en-US" sz="2800" dirty="0" err="1" smtClean="0"/>
              <a:t>finalised</a:t>
            </a:r>
            <a:r>
              <a:rPr lang="en-US" altLang="en-US" sz="2800" dirty="0" smtClean="0"/>
              <a:t> and aims to -</a:t>
            </a:r>
            <a:endParaRPr lang="en-US" altLang="en-US" sz="2800" dirty="0"/>
          </a:p>
          <a:p>
            <a:pPr marL="0" lvl="0" indent="0" algn="just">
              <a:spcBef>
                <a:spcPts val="0"/>
              </a:spcBef>
              <a:buNone/>
              <a:defRPr/>
            </a:pPr>
            <a:r>
              <a:rPr lang="en-US" altLang="en-US" sz="2800" dirty="0" smtClean="0"/>
              <a:t>* </a:t>
            </a:r>
            <a:r>
              <a:rPr lang="en-US" altLang="en-US" sz="2800" dirty="0" err="1" smtClean="0"/>
              <a:t>criminalise</a:t>
            </a:r>
            <a:r>
              <a:rPr lang="en-US" altLang="en-US" sz="2800" dirty="0" smtClean="0"/>
              <a:t> </a:t>
            </a:r>
            <a:r>
              <a:rPr lang="en-US" altLang="en-US" sz="2800" dirty="0"/>
              <a:t>international crimes under the domestic law of the Republic;</a:t>
            </a:r>
          </a:p>
          <a:p>
            <a:pPr marL="0" lvl="0" indent="0" algn="just">
              <a:spcBef>
                <a:spcPts val="0"/>
              </a:spcBef>
              <a:buNone/>
              <a:defRPr/>
            </a:pPr>
            <a:r>
              <a:rPr lang="en-US" altLang="en-US" sz="2800" dirty="0" smtClean="0"/>
              <a:t>* further </a:t>
            </a:r>
            <a:r>
              <a:rPr lang="en-US" altLang="en-US" sz="2800" dirty="0"/>
              <a:t>regulate immunity in the Republic against prosecution for international crimes;</a:t>
            </a:r>
          </a:p>
          <a:p>
            <a:pPr marL="0" lvl="0" indent="0" algn="just">
              <a:spcBef>
                <a:spcPts val="0"/>
              </a:spcBef>
              <a:buNone/>
              <a:defRPr/>
            </a:pPr>
            <a:r>
              <a:rPr lang="en-US" altLang="en-US" sz="2800" dirty="0" smtClean="0"/>
              <a:t>* afford </a:t>
            </a:r>
            <a:r>
              <a:rPr lang="en-US" altLang="en-US" sz="2800" dirty="0"/>
              <a:t>extra-territorial jurisdiction to South African courts to adjudicate international crimes;</a:t>
            </a:r>
          </a:p>
          <a:p>
            <a:pPr marL="0" lvl="0" indent="0" algn="just">
              <a:spcBef>
                <a:spcPts val="0"/>
              </a:spcBef>
              <a:buNone/>
              <a:defRPr/>
            </a:pPr>
            <a:r>
              <a:rPr lang="en-US" altLang="en-US" sz="2800" dirty="0" smtClean="0"/>
              <a:t>* provide </a:t>
            </a:r>
            <a:r>
              <a:rPr lang="en-US" altLang="en-US" sz="2800" dirty="0"/>
              <a:t>for the investigation and prosecution of persons who commit international crimes; </a:t>
            </a:r>
          </a:p>
          <a:p>
            <a:pPr marL="0" lvl="0" indent="0" algn="just">
              <a:spcBef>
                <a:spcPts val="0"/>
              </a:spcBef>
              <a:buNone/>
              <a:defRPr/>
            </a:pPr>
            <a:endParaRPr lang="en-US" altLang="en-US" sz="2800" dirty="0" smtClean="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ctr">
              <a:spcBef>
                <a:spcPts val="0"/>
              </a:spcBef>
              <a:buNone/>
              <a:defRPr/>
            </a:pPr>
            <a:endParaRPr lang="en-US" altLang="en-US" sz="1200" b="1" dirty="0"/>
          </a:p>
          <a:p>
            <a:pPr marL="0" lvl="0" indent="0" algn="ctr">
              <a:spcBef>
                <a:spcPts val="0"/>
              </a:spcBef>
              <a:buNone/>
              <a:defRPr/>
            </a:pPr>
            <a:endParaRPr lang="en-US" altLang="en-US" sz="1200" b="1" dirty="0" smtClean="0"/>
          </a:p>
          <a:p>
            <a:pPr marL="0" lvl="0" indent="0" algn="just">
              <a:spcBef>
                <a:spcPts val="0"/>
              </a:spcBef>
              <a:buNone/>
              <a:defRPr/>
            </a:pPr>
            <a:endParaRPr lang="en-US" altLang="en-US" sz="2400" b="1" dirty="0"/>
          </a:p>
          <a:p>
            <a:pPr marL="0" lvl="0" indent="0" algn="just">
              <a:buNone/>
              <a:defRPr/>
            </a:pPr>
            <a:endParaRPr lang="en-US" altLang="en-US" sz="2400" dirty="0"/>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endParaRPr lang="en-US" sz="11200" b="1" dirty="0" smtClean="0"/>
          </a:p>
          <a:p>
            <a:r>
              <a:rPr lang="en-US" sz="11200" dirty="0" smtClean="0"/>
              <a:t>Draft Bill cont.</a:t>
            </a:r>
          </a:p>
          <a:p>
            <a:endParaRPr lang="en-US" sz="11200" b="1" dirty="0"/>
          </a:p>
          <a:p>
            <a:endParaRPr lang="en-US" sz="4500" b="1" dirty="0"/>
          </a:p>
          <a:p>
            <a:endParaRPr lang="en-US" sz="4000" dirty="0"/>
          </a:p>
        </p:txBody>
      </p:sp>
    </p:spTree>
    <p:extLst>
      <p:ext uri="{BB962C8B-B14F-4D97-AF65-F5344CB8AC3E}">
        <p14:creationId xmlns:p14="http://schemas.microsoft.com/office/powerpoint/2010/main" xmlns="" val="18637311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029200"/>
          </a:xfrm>
        </p:spPr>
        <p:txBody>
          <a:bodyPr>
            <a:normAutofit/>
          </a:bodyPr>
          <a:lstStyle/>
          <a:p>
            <a:pPr marL="0" indent="0" algn="just">
              <a:spcBef>
                <a:spcPts val="0"/>
              </a:spcBef>
              <a:buNone/>
              <a:defRPr/>
            </a:pPr>
            <a:r>
              <a:rPr lang="en-US" altLang="en-US" sz="2800" dirty="0" smtClean="0"/>
              <a:t>* ensure </a:t>
            </a:r>
            <a:r>
              <a:rPr lang="en-US" altLang="en-US" sz="2800" dirty="0"/>
              <a:t>that persons who are accused of international crimes may be extradited to other States;</a:t>
            </a:r>
          </a:p>
          <a:p>
            <a:pPr marL="0" indent="0" algn="just">
              <a:spcBef>
                <a:spcPts val="0"/>
              </a:spcBef>
              <a:buNone/>
              <a:defRPr/>
            </a:pPr>
            <a:r>
              <a:rPr lang="en-US" altLang="en-US" sz="2800" dirty="0" smtClean="0"/>
              <a:t>* provide </a:t>
            </a:r>
            <a:r>
              <a:rPr lang="en-US" altLang="en-US" sz="2800" dirty="0"/>
              <a:t>for the surrender of persons who are accused of international crimes to entities (which is defined as any international </a:t>
            </a:r>
            <a:r>
              <a:rPr lang="en-US" altLang="en-US" sz="2800" dirty="0" err="1"/>
              <a:t>organisation</a:t>
            </a:r>
            <a:r>
              <a:rPr lang="en-US" altLang="en-US" sz="2800" dirty="0"/>
              <a:t>, international tribunal, international court, or similar international body which has jurisdiction in respect of an international crime);  </a:t>
            </a:r>
          </a:p>
          <a:p>
            <a:pPr marL="0" indent="0" algn="just">
              <a:spcBef>
                <a:spcPts val="0"/>
              </a:spcBef>
              <a:buNone/>
              <a:defRPr/>
            </a:pPr>
            <a:r>
              <a:rPr lang="en-US" altLang="en-US" sz="2800" dirty="0" smtClean="0"/>
              <a:t>* provide </a:t>
            </a:r>
            <a:r>
              <a:rPr lang="en-US" altLang="en-US" sz="2800" dirty="0"/>
              <a:t>for co-operation between the Republic and entities in respect of persons who are accused of having committed international crimes;  </a:t>
            </a:r>
          </a:p>
          <a:p>
            <a:pPr marL="0" indent="0" algn="just">
              <a:spcBef>
                <a:spcPts val="0"/>
              </a:spcBef>
              <a:buNone/>
              <a:defRPr/>
            </a:pPr>
            <a:endParaRPr lang="en-US" altLang="en-US" sz="2400" dirty="0"/>
          </a:p>
          <a:p>
            <a:pPr marL="0" indent="0" algn="just">
              <a:spcBef>
                <a:spcPts val="0"/>
              </a:spcBef>
              <a:buNone/>
              <a:defRPr/>
            </a:pPr>
            <a:endParaRPr lang="en-US" altLang="en-US" sz="2400" dirty="0"/>
          </a:p>
          <a:p>
            <a:pPr marL="0" indent="0" algn="just">
              <a:spcBef>
                <a:spcPts val="0"/>
              </a:spcBef>
              <a:buNone/>
              <a:defRPr/>
            </a:pPr>
            <a:endParaRPr lang="en-US" altLang="en-US" sz="2400" dirty="0"/>
          </a:p>
          <a:p>
            <a:pPr marL="0" lvl="0" indent="0" algn="just">
              <a:spcBef>
                <a:spcPts val="0"/>
              </a:spcBef>
              <a:buNone/>
              <a:defRPr/>
            </a:pPr>
            <a:endParaRPr lang="en-US" altLang="en-US" sz="2400" dirty="0"/>
          </a:p>
          <a:p>
            <a:pPr marL="0" lvl="0" indent="0" algn="just">
              <a:spcBef>
                <a:spcPts val="0"/>
              </a:spcBef>
              <a:buNone/>
              <a:defRPr/>
            </a:pPr>
            <a:endParaRPr lang="en-US" altLang="en-US" sz="2400" b="1" dirty="0"/>
          </a:p>
          <a:p>
            <a:pPr marL="0" lvl="0" indent="0" algn="just">
              <a:spcBef>
                <a:spcPts val="0"/>
              </a:spcBef>
              <a:buNone/>
              <a:defRPr/>
            </a:pPr>
            <a:endParaRPr lang="en-US" altLang="en-US" sz="2400" b="1" dirty="0"/>
          </a:p>
          <a:p>
            <a:pPr marL="0" lvl="0" indent="0" algn="just">
              <a:buNone/>
              <a:defRPr/>
            </a:pPr>
            <a:endParaRPr lang="en-US" altLang="en-US" sz="1200" dirty="0" smtClean="0"/>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endParaRPr lang="en-US" sz="11200" b="1" dirty="0" smtClean="0"/>
          </a:p>
          <a:p>
            <a:r>
              <a:rPr lang="en-US" sz="11200" dirty="0" smtClean="0"/>
              <a:t>Draft Bill cont.</a:t>
            </a:r>
          </a:p>
          <a:p>
            <a:endParaRPr lang="en-US" sz="11200" b="1" dirty="0"/>
          </a:p>
          <a:p>
            <a:endParaRPr lang="en-US" sz="4500" b="1" dirty="0"/>
          </a:p>
          <a:p>
            <a:endParaRPr lang="en-US" sz="4000" dirty="0"/>
          </a:p>
        </p:txBody>
      </p:sp>
    </p:spTree>
    <p:extLst>
      <p:ext uri="{BB962C8B-B14F-4D97-AF65-F5344CB8AC3E}">
        <p14:creationId xmlns:p14="http://schemas.microsoft.com/office/powerpoint/2010/main" xmlns="" val="27736034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029200"/>
          </a:xfrm>
        </p:spPr>
        <p:txBody>
          <a:bodyPr>
            <a:normAutofit/>
          </a:bodyPr>
          <a:lstStyle/>
          <a:p>
            <a:pPr marL="284163" lvl="0" indent="-284163" algn="just">
              <a:spcBef>
                <a:spcPts val="0"/>
              </a:spcBef>
              <a:buNone/>
              <a:defRPr/>
            </a:pPr>
            <a:endParaRPr lang="en-US" altLang="en-US" sz="2800" dirty="0" smtClean="0"/>
          </a:p>
          <a:p>
            <a:pPr marL="0" lvl="0" indent="0" algn="just">
              <a:spcBef>
                <a:spcPts val="0"/>
              </a:spcBef>
              <a:buNone/>
              <a:defRPr/>
            </a:pPr>
            <a:r>
              <a:rPr lang="en-US" altLang="en-US" sz="2800" dirty="0" smtClean="0"/>
              <a:t>* effect </a:t>
            </a:r>
            <a:r>
              <a:rPr lang="en-US" altLang="en-US" sz="2800" dirty="0"/>
              <a:t>various consequential amendments to other laws; and</a:t>
            </a:r>
          </a:p>
          <a:p>
            <a:pPr marL="0" lvl="0" indent="0" algn="just">
              <a:spcBef>
                <a:spcPts val="0"/>
              </a:spcBef>
              <a:buNone/>
              <a:defRPr/>
            </a:pPr>
            <a:r>
              <a:rPr lang="en-US" altLang="en-US" sz="2800" dirty="0" smtClean="0"/>
              <a:t>* further </a:t>
            </a:r>
            <a:r>
              <a:rPr lang="en-US" altLang="en-US" sz="2800" dirty="0"/>
              <a:t>regulate immunity from prosecution for the crime of </a:t>
            </a:r>
            <a:r>
              <a:rPr lang="en-US" altLang="en-US" sz="2800" dirty="0" smtClean="0"/>
              <a:t>torture</a:t>
            </a:r>
          </a:p>
          <a:p>
            <a:pPr marL="0" lvl="0" indent="0" algn="just">
              <a:spcBef>
                <a:spcPts val="0"/>
              </a:spcBef>
              <a:buNone/>
              <a:defRPr/>
            </a:pPr>
            <a:endParaRPr lang="en-US" altLang="en-US" sz="2800" dirty="0" smtClean="0"/>
          </a:p>
          <a:p>
            <a:pPr marL="0" lvl="0" indent="0" algn="just">
              <a:spcBef>
                <a:spcPts val="0"/>
              </a:spcBef>
              <a:buNone/>
              <a:defRPr/>
            </a:pPr>
            <a:endParaRPr lang="en-US" altLang="en-US" sz="2800" dirty="0"/>
          </a:p>
          <a:p>
            <a:pPr marL="0" lvl="0" indent="0" algn="ctr">
              <a:spcBef>
                <a:spcPts val="0"/>
              </a:spcBef>
              <a:buNone/>
              <a:defRPr/>
            </a:pPr>
            <a:r>
              <a:rPr lang="en-US" altLang="en-US" sz="2800" dirty="0" smtClean="0"/>
              <a:t>Thank  you</a:t>
            </a:r>
          </a:p>
          <a:p>
            <a:pPr marL="0" lvl="0" indent="0" algn="just">
              <a:spcBef>
                <a:spcPts val="0"/>
              </a:spcBef>
              <a:buNone/>
              <a:defRPr/>
            </a:pPr>
            <a:endParaRPr lang="en-US" altLang="en-US" sz="2400" dirty="0"/>
          </a:p>
          <a:p>
            <a:pPr marL="0" lvl="0" indent="0" algn="just">
              <a:spcBef>
                <a:spcPts val="0"/>
              </a:spcBef>
              <a:buNone/>
              <a:defRPr/>
            </a:pPr>
            <a:endParaRPr lang="en-US" altLang="en-US" sz="2400" dirty="0"/>
          </a:p>
          <a:p>
            <a:pPr marL="0" lvl="0" indent="0" algn="just">
              <a:spcBef>
                <a:spcPts val="0"/>
              </a:spcBef>
              <a:buNone/>
              <a:defRPr/>
            </a:pPr>
            <a:endParaRPr lang="en-US" altLang="en-US" sz="2400" dirty="0"/>
          </a:p>
          <a:p>
            <a:pPr marL="0" lvl="0" indent="0" algn="just">
              <a:spcBef>
                <a:spcPts val="0"/>
              </a:spcBef>
              <a:buNone/>
              <a:defRPr/>
            </a:pPr>
            <a:endParaRPr lang="en-US" altLang="en-US" sz="2400" b="1" dirty="0"/>
          </a:p>
          <a:p>
            <a:pPr marL="0" lvl="0" indent="0" algn="just">
              <a:buNone/>
              <a:defRPr/>
            </a:pPr>
            <a:endParaRPr lang="en-US" altLang="en-US" sz="2400" dirty="0"/>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endParaRPr lang="en-US" sz="11200" b="1" dirty="0" smtClean="0"/>
          </a:p>
          <a:p>
            <a:r>
              <a:rPr lang="en-US" sz="11200" dirty="0" smtClean="0"/>
              <a:t>Draft Bill cont.</a:t>
            </a:r>
            <a:endParaRPr lang="en-US" sz="11200" dirty="0"/>
          </a:p>
          <a:p>
            <a:endParaRPr lang="en-US" sz="11200" b="1" dirty="0"/>
          </a:p>
          <a:p>
            <a:endParaRPr lang="en-US" sz="4500" b="1" dirty="0"/>
          </a:p>
          <a:p>
            <a:endParaRPr lang="en-US" sz="4000" dirty="0"/>
          </a:p>
        </p:txBody>
      </p:sp>
    </p:spTree>
    <p:extLst>
      <p:ext uri="{BB962C8B-B14F-4D97-AF65-F5344CB8AC3E}">
        <p14:creationId xmlns:p14="http://schemas.microsoft.com/office/powerpoint/2010/main" xmlns="" val="18249308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7696200" cy="5181599"/>
          </a:xfrm>
        </p:spPr>
        <p:txBody>
          <a:bodyPr>
            <a:normAutofit fontScale="92500" lnSpcReduction="20000"/>
          </a:bodyPr>
          <a:lstStyle/>
          <a:p>
            <a:pPr marL="0" lvl="0" indent="0" algn="just">
              <a:spcBef>
                <a:spcPts val="0"/>
              </a:spcBef>
              <a:buNone/>
              <a:defRPr/>
            </a:pPr>
            <a:r>
              <a:rPr lang="en-US" dirty="0" smtClean="0"/>
              <a:t>* RSA </a:t>
            </a:r>
            <a:r>
              <a:rPr lang="en-US" dirty="0"/>
              <a:t>one of </a:t>
            </a:r>
            <a:r>
              <a:rPr lang="en-US" dirty="0" smtClean="0"/>
              <a:t>first </a:t>
            </a:r>
            <a:r>
              <a:rPr lang="en-US" dirty="0"/>
              <a:t>signatories to Rome Statute of the International Criminal Court.</a:t>
            </a:r>
          </a:p>
          <a:p>
            <a:pPr marL="0" lvl="0" indent="0" algn="just">
              <a:spcBef>
                <a:spcPts val="0"/>
              </a:spcBef>
              <a:buNone/>
              <a:defRPr/>
            </a:pPr>
            <a:endParaRPr lang="en-US" dirty="0"/>
          </a:p>
          <a:p>
            <a:pPr marL="0" lvl="0" indent="0" algn="just">
              <a:spcBef>
                <a:spcPts val="0"/>
              </a:spcBef>
              <a:buNone/>
              <a:defRPr/>
            </a:pPr>
            <a:r>
              <a:rPr lang="en-US" dirty="0" smtClean="0"/>
              <a:t>* Rome </a:t>
            </a:r>
            <a:r>
              <a:rPr lang="en-US" dirty="0"/>
              <a:t>Statute domesticated in RSA by means of the Implementation of the Rome Statute of the International Criminal Court Act, 2002.</a:t>
            </a:r>
          </a:p>
          <a:p>
            <a:pPr marL="0" lvl="0" indent="0" algn="just">
              <a:spcBef>
                <a:spcPts val="0"/>
              </a:spcBef>
              <a:buNone/>
              <a:defRPr/>
            </a:pPr>
            <a:endParaRPr lang="en-US" dirty="0"/>
          </a:p>
          <a:p>
            <a:pPr marL="0" lvl="0" indent="0" algn="just">
              <a:spcBef>
                <a:spcPts val="0"/>
              </a:spcBef>
              <a:buNone/>
              <a:defRPr/>
            </a:pPr>
            <a:r>
              <a:rPr lang="en-US" dirty="0" smtClean="0"/>
              <a:t>* Although </a:t>
            </a:r>
            <a:r>
              <a:rPr lang="en-US" dirty="0"/>
              <a:t>International Criminal Court has </a:t>
            </a:r>
            <a:r>
              <a:rPr lang="en-US" dirty="0" smtClean="0"/>
              <a:t>important </a:t>
            </a:r>
            <a:r>
              <a:rPr lang="en-US" dirty="0"/>
              <a:t>role to play in combatting international crimes and eliminating a culture of impunity, </a:t>
            </a:r>
            <a:r>
              <a:rPr lang="en-US" dirty="0" smtClean="0"/>
              <a:t>RSA </a:t>
            </a:r>
            <a:r>
              <a:rPr lang="en-US" dirty="0"/>
              <a:t>wants to promote peace, stability, </a:t>
            </a:r>
            <a:r>
              <a:rPr lang="en-US" dirty="0" smtClean="0"/>
              <a:t>and </a:t>
            </a:r>
            <a:r>
              <a:rPr lang="en-US" dirty="0"/>
              <a:t>good governance in Africa through the peaceful resolution of disputes. </a:t>
            </a:r>
          </a:p>
          <a:p>
            <a:pPr marL="0" lvl="0" indent="0" algn="just">
              <a:spcBef>
                <a:spcPts val="0"/>
              </a:spcBef>
              <a:buNone/>
              <a:defRPr/>
            </a:pPr>
            <a:endParaRPr lang="en-US" dirty="0" smtClean="0"/>
          </a:p>
          <a:p>
            <a:pPr marL="0" indent="0" algn="ctr">
              <a:buNone/>
            </a:pPr>
            <a:endParaRPr lang="en-US" sz="1200"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Introduction   </a:t>
            </a:r>
            <a:r>
              <a:rPr lang="en-US" sz="2800" b="1" dirty="0" smtClean="0"/>
              <a:t>                      </a:t>
            </a:r>
            <a:endParaRPr lang="en-US" sz="2800" b="1"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76400"/>
            <a:ext cx="7696200" cy="4343399"/>
          </a:xfrm>
        </p:spPr>
        <p:txBody>
          <a:bodyPr>
            <a:normAutofit/>
          </a:bodyPr>
          <a:lstStyle/>
          <a:p>
            <a:pPr marL="0" indent="0">
              <a:buNone/>
            </a:pPr>
            <a:endParaRPr lang="en-US" sz="2800" dirty="0" smtClean="0"/>
          </a:p>
          <a:p>
            <a:pPr marL="0" indent="0">
              <a:buNone/>
            </a:pPr>
            <a:endParaRPr lang="en-US" dirty="0" smtClean="0"/>
          </a:p>
          <a:p>
            <a:pPr marL="0" indent="0">
              <a:buNone/>
            </a:pPr>
            <a:endParaRPr lang="en-US" dirty="0" smtClean="0"/>
          </a:p>
        </p:txBody>
      </p:sp>
      <p:sp>
        <p:nvSpPr>
          <p:cNvPr id="4" name="Title 1"/>
          <p:cNvSpPr txBox="1">
            <a:spLocks/>
          </p:cNvSpPr>
          <p:nvPr/>
        </p:nvSpPr>
        <p:spPr>
          <a:xfrm>
            <a:off x="0" y="990600"/>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defRPr/>
            </a:pPr>
            <a:r>
              <a:rPr lang="en-GB" altLang="en-US" sz="3200" dirty="0" smtClean="0">
                <a:solidFill>
                  <a:prstClr val="black"/>
                </a:solidFill>
                <a:ea typeface="+mn-ea"/>
                <a:cs typeface="+mn-cs"/>
              </a:rPr>
              <a:t>Introduction cont.</a:t>
            </a:r>
            <a:endParaRPr lang="en-GB" altLang="en-US" sz="3200" dirty="0">
              <a:solidFill>
                <a:prstClr val="black"/>
              </a:solidFill>
              <a:ea typeface="+mn-ea"/>
              <a:cs typeface="+mn-cs"/>
            </a:endParaRPr>
          </a:p>
        </p:txBody>
      </p:sp>
      <p:sp>
        <p:nvSpPr>
          <p:cNvPr id="5" name="Rectangle 4"/>
          <p:cNvSpPr/>
          <p:nvPr/>
        </p:nvSpPr>
        <p:spPr>
          <a:xfrm>
            <a:off x="152400" y="1524000"/>
            <a:ext cx="8839200" cy="6524863"/>
          </a:xfrm>
          <a:prstGeom prst="rect">
            <a:avLst/>
          </a:prstGeom>
        </p:spPr>
        <p:txBody>
          <a:bodyPr wrap="square">
            <a:spAutoFit/>
          </a:bodyPr>
          <a:lstStyle/>
          <a:p>
            <a:r>
              <a:rPr lang="en-US" sz="2800" dirty="0" smtClean="0"/>
              <a:t>* Some </a:t>
            </a:r>
            <a:r>
              <a:rPr lang="en-US" sz="2800" dirty="0"/>
              <a:t>of these disputes </a:t>
            </a:r>
            <a:r>
              <a:rPr lang="en-US" sz="2800" dirty="0" smtClean="0"/>
              <a:t>subject </a:t>
            </a:r>
            <a:r>
              <a:rPr lang="en-US" sz="2800" dirty="0"/>
              <a:t>to investigation by the International Criminal Court (the ICC) and in respect of which heads of state, heads of Government and other officials of the countries concerned are </a:t>
            </a:r>
            <a:r>
              <a:rPr lang="en-US" sz="2800" dirty="0" smtClean="0"/>
              <a:t>subject to </a:t>
            </a:r>
            <a:r>
              <a:rPr lang="en-US" sz="2800" dirty="0"/>
              <a:t>warrants of arrest issued by the ICC. </a:t>
            </a:r>
          </a:p>
          <a:p>
            <a:endParaRPr lang="en-US" sz="2800" dirty="0"/>
          </a:p>
          <a:p>
            <a:r>
              <a:rPr lang="en-US" sz="2800" dirty="0" smtClean="0"/>
              <a:t>* International </a:t>
            </a:r>
            <a:r>
              <a:rPr lang="en-US" sz="2800" dirty="0"/>
              <a:t>Criminal Court Act </a:t>
            </a:r>
            <a:r>
              <a:rPr lang="en-US" sz="2800" dirty="0" smtClean="0"/>
              <a:t>requires RSA to </a:t>
            </a:r>
            <a:r>
              <a:rPr lang="en-US" sz="2800" dirty="0"/>
              <a:t>arrest these persons and </a:t>
            </a:r>
            <a:r>
              <a:rPr lang="en-US" sz="2800" dirty="0" smtClean="0"/>
              <a:t>surrender </a:t>
            </a:r>
            <a:r>
              <a:rPr lang="en-US" sz="2800" dirty="0"/>
              <a:t>them to </a:t>
            </a:r>
            <a:r>
              <a:rPr lang="en-US" sz="2800" dirty="0" smtClean="0"/>
              <a:t>ICC </a:t>
            </a:r>
            <a:r>
              <a:rPr lang="en-US" sz="2800" dirty="0"/>
              <a:t>for </a:t>
            </a:r>
            <a:r>
              <a:rPr lang="en-US" sz="2800" dirty="0" smtClean="0"/>
              <a:t>prosecution  </a:t>
            </a:r>
            <a:r>
              <a:rPr lang="en-US" sz="2800" dirty="0"/>
              <a:t>which adversely affect initiatives by the RSA to promote peaceful resolution of </a:t>
            </a:r>
            <a:r>
              <a:rPr lang="en-US" sz="2800" dirty="0" smtClean="0"/>
              <a:t>disputes through negotiation. </a:t>
            </a:r>
          </a:p>
          <a:p>
            <a:pPr marL="285750" indent="-285750">
              <a:buFont typeface="Arial" charset="0"/>
              <a:buChar char="•"/>
            </a:pPr>
            <a:endParaRPr lang="en-US" sz="2800" dirty="0"/>
          </a:p>
          <a:p>
            <a:pPr marL="285750" indent="-285750">
              <a:buFont typeface="Arial" charset="0"/>
              <a:buChar char="•"/>
            </a:pPr>
            <a:endParaRPr lang="en-US" sz="2800" dirty="0" smtClean="0"/>
          </a:p>
          <a:p>
            <a:pPr marL="285750" indent="-285750">
              <a:buFont typeface="Arial" charset="0"/>
              <a:buChar char="•"/>
            </a:pPr>
            <a:endParaRPr lang="en-US" sz="2800" dirty="0"/>
          </a:p>
          <a:p>
            <a:pPr marL="285750" indent="-285750">
              <a:buFont typeface="Arial" charset="0"/>
              <a:buChar char="•"/>
            </a:pPr>
            <a:endParaRPr lang="en-US" dirty="0"/>
          </a:p>
          <a:p>
            <a:endParaRPr lang="en-US" dirty="0" smtClean="0"/>
          </a:p>
          <a:p>
            <a:endParaRPr lang="en-US" dirty="0"/>
          </a:p>
        </p:txBody>
      </p:sp>
    </p:spTree>
    <p:extLst>
      <p:ext uri="{BB962C8B-B14F-4D97-AF65-F5344CB8AC3E}">
        <p14:creationId xmlns:p14="http://schemas.microsoft.com/office/powerpoint/2010/main" xmlns="" val="17254523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6700" y="1676400"/>
            <a:ext cx="8610600" cy="5181600"/>
          </a:xfrm>
        </p:spPr>
        <p:txBody>
          <a:bodyPr>
            <a:normAutofit/>
          </a:bodyPr>
          <a:lstStyle/>
          <a:p>
            <a:pPr marL="0" indent="0">
              <a:buNone/>
            </a:pPr>
            <a:r>
              <a:rPr lang="en-US" sz="2800" dirty="0" smtClean="0"/>
              <a:t>* RSA </a:t>
            </a:r>
            <a:r>
              <a:rPr lang="en-US" sz="2800" dirty="0"/>
              <a:t>wants to give effect to international customary law, which </a:t>
            </a:r>
            <a:r>
              <a:rPr lang="en-US" sz="2800" dirty="0" err="1"/>
              <a:t>recognises</a:t>
            </a:r>
            <a:r>
              <a:rPr lang="en-US" sz="2800" dirty="0"/>
              <a:t> </a:t>
            </a:r>
            <a:r>
              <a:rPr lang="en-US" sz="2800" dirty="0" smtClean="0"/>
              <a:t>immunity </a:t>
            </a:r>
            <a:r>
              <a:rPr lang="en-US" sz="2800" dirty="0"/>
              <a:t>of certain persons in order to effectively promote dialogue and the peaceful resolution of conflicts</a:t>
            </a:r>
            <a:r>
              <a:rPr lang="en-US" sz="2800" dirty="0" smtClean="0"/>
              <a:t>.</a:t>
            </a:r>
          </a:p>
          <a:p>
            <a:pPr marL="0" indent="0">
              <a:buNone/>
            </a:pPr>
            <a:r>
              <a:rPr lang="en-US" sz="2800" dirty="0" smtClean="0"/>
              <a:t> * RSA </a:t>
            </a:r>
            <a:r>
              <a:rPr lang="en-US" sz="2800" dirty="0"/>
              <a:t>adopted the Diplomatic Immunities and Privileges </a:t>
            </a:r>
            <a:r>
              <a:rPr lang="en-US" sz="2800" dirty="0" smtClean="0"/>
              <a:t>Act (</a:t>
            </a:r>
            <a:r>
              <a:rPr lang="en-US" sz="2800" dirty="0" err="1" smtClean="0"/>
              <a:t>DIPA</a:t>
            </a:r>
            <a:r>
              <a:rPr lang="en-US" sz="2800" dirty="0"/>
              <a:t>) which confer immunity upon—</a:t>
            </a:r>
          </a:p>
          <a:p>
            <a:pPr marL="914400" indent="-914400">
              <a:buNone/>
            </a:pPr>
            <a:r>
              <a:rPr lang="en-US" sz="2800" dirty="0"/>
              <a:t>-	diplomatic missions/members of such missions, </a:t>
            </a:r>
            <a:r>
              <a:rPr lang="en-US" sz="2800" dirty="0" err="1"/>
              <a:t>ito</a:t>
            </a:r>
            <a:r>
              <a:rPr lang="en-US" sz="2800" dirty="0"/>
              <a:t> the Vienna Convention on Diplomatic Relations, 1961, and consular posts/members of such posts, </a:t>
            </a:r>
            <a:r>
              <a:rPr lang="en-US" sz="2800" dirty="0" err="1"/>
              <a:t>ito</a:t>
            </a:r>
            <a:r>
              <a:rPr lang="en-US" sz="2800" dirty="0"/>
              <a:t> Vienna Convention on Consular Relations, 1963 (section 3)</a:t>
            </a:r>
          </a:p>
          <a:p>
            <a:pPr marL="0" indent="0">
              <a:buNone/>
            </a:pPr>
            <a:endParaRPr lang="en-US" sz="2800" dirty="0" smtClean="0"/>
          </a:p>
          <a:p>
            <a:pPr marL="0" indent="0">
              <a:buNone/>
            </a:pPr>
            <a:endParaRPr lang="en-US" sz="2400" dirty="0" smtClean="0"/>
          </a:p>
          <a:p>
            <a:pPr marL="0" indent="0">
              <a:buNone/>
            </a:pPr>
            <a:endParaRPr lang="en-US" sz="2400"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r>
              <a:rPr lang="en-US" sz="3600" dirty="0" smtClean="0"/>
              <a:t>Introduction cont.</a:t>
            </a:r>
          </a:p>
          <a:p>
            <a:endParaRPr lang="en-US" sz="4000" dirty="0"/>
          </a:p>
        </p:txBody>
      </p:sp>
    </p:spTree>
    <p:extLst>
      <p:ext uri="{BB962C8B-B14F-4D97-AF65-F5344CB8AC3E}">
        <p14:creationId xmlns:p14="http://schemas.microsoft.com/office/powerpoint/2010/main" xmlns="" val="3989447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600200"/>
            <a:ext cx="8610600" cy="5257800"/>
          </a:xfrm>
        </p:spPr>
        <p:txBody>
          <a:bodyPr>
            <a:normAutofit/>
          </a:bodyPr>
          <a:lstStyle/>
          <a:p>
            <a:pPr marL="914400" indent="-914400" algn="just">
              <a:buNone/>
            </a:pPr>
            <a:r>
              <a:rPr lang="en-US" sz="2800" dirty="0" smtClean="0"/>
              <a:t>-</a:t>
            </a:r>
            <a:r>
              <a:rPr lang="en-US" sz="2800" dirty="0"/>
              <a:t>	heads of state/special envoys</a:t>
            </a:r>
            <a:r>
              <a:rPr lang="en-US" sz="2800" dirty="0" smtClean="0"/>
              <a:t>/ certain representatives </a:t>
            </a:r>
            <a:r>
              <a:rPr lang="en-US" sz="2800" dirty="0"/>
              <a:t>(section 4);</a:t>
            </a:r>
          </a:p>
          <a:p>
            <a:pPr marL="974725" indent="-974725" algn="just">
              <a:buNone/>
            </a:pPr>
            <a:r>
              <a:rPr lang="en-US" sz="2800" dirty="0" smtClean="0"/>
              <a:t>-</a:t>
            </a:r>
            <a:r>
              <a:rPr lang="en-US" sz="2800" dirty="0"/>
              <a:t>	 the UN </a:t>
            </a:r>
            <a:r>
              <a:rPr lang="en-US" sz="2800" dirty="0" err="1"/>
              <a:t>ito</a:t>
            </a:r>
            <a:r>
              <a:rPr lang="en-US" sz="2800" dirty="0"/>
              <a:t> Convention on the Privileges and Immunities of the United Nations, 1946/ </a:t>
            </a:r>
            <a:r>
              <a:rPr lang="en-US" sz="2800" dirty="0" err="1"/>
              <a:t>specialised</a:t>
            </a:r>
            <a:r>
              <a:rPr lang="en-US" sz="2800" dirty="0"/>
              <a:t> agencies and their officials </a:t>
            </a:r>
            <a:r>
              <a:rPr lang="en-US" sz="2800" dirty="0" err="1"/>
              <a:t>ito</a:t>
            </a:r>
            <a:r>
              <a:rPr lang="en-US" sz="2800" dirty="0"/>
              <a:t> Convention on the Privileges and Immunities of the </a:t>
            </a:r>
            <a:r>
              <a:rPr lang="en-US" sz="2800" dirty="0" err="1"/>
              <a:t>Specialised</a:t>
            </a:r>
            <a:r>
              <a:rPr lang="en-US" sz="2800" dirty="0"/>
              <a:t> Agencies, 1947/ </a:t>
            </a:r>
            <a:r>
              <a:rPr lang="en-US" sz="2800" dirty="0" err="1"/>
              <a:t>organisations</a:t>
            </a:r>
            <a:r>
              <a:rPr lang="en-US" sz="2800" dirty="0"/>
              <a:t> and their officials </a:t>
            </a:r>
            <a:r>
              <a:rPr lang="en-US" sz="2800" dirty="0" err="1"/>
              <a:t>recognised</a:t>
            </a:r>
            <a:r>
              <a:rPr lang="en-US" sz="2800" dirty="0"/>
              <a:t> by the Minister </a:t>
            </a:r>
            <a:r>
              <a:rPr lang="en-US" sz="2800" dirty="0" err="1"/>
              <a:t>ito</a:t>
            </a:r>
            <a:r>
              <a:rPr lang="en-US" sz="2800" dirty="0"/>
              <a:t> agreement entered into with </a:t>
            </a:r>
            <a:r>
              <a:rPr lang="en-US" sz="2800" dirty="0" err="1" smtClean="0"/>
              <a:t>organisation</a:t>
            </a:r>
            <a:r>
              <a:rPr lang="en-US" sz="2800" dirty="0" smtClean="0"/>
              <a:t> </a:t>
            </a:r>
            <a:r>
              <a:rPr lang="en-US" sz="2800" dirty="0"/>
              <a:t>or conferred on them </a:t>
            </a:r>
            <a:r>
              <a:rPr lang="en-US" sz="2800" dirty="0" err="1"/>
              <a:t>ito</a:t>
            </a:r>
            <a:r>
              <a:rPr lang="en-US" sz="2800" dirty="0"/>
              <a:t> </a:t>
            </a:r>
            <a:r>
              <a:rPr lang="en-US" sz="2800" dirty="0" smtClean="0"/>
              <a:t>sec </a:t>
            </a:r>
            <a:r>
              <a:rPr lang="en-US" sz="2800" dirty="0"/>
              <a:t>7(2) of </a:t>
            </a:r>
            <a:r>
              <a:rPr lang="en-US" sz="2800" dirty="0" err="1"/>
              <a:t>DIPA</a:t>
            </a:r>
            <a:r>
              <a:rPr lang="en-US" sz="2800" dirty="0"/>
              <a:t> (section 5)</a:t>
            </a:r>
          </a:p>
          <a:p>
            <a:pPr marL="0" indent="0">
              <a:buNone/>
            </a:pPr>
            <a:endParaRPr lang="en-US" sz="1200" dirty="0" smtClean="0"/>
          </a:p>
          <a:p>
            <a:pPr marL="0" indent="0" algn="ctr">
              <a:buNone/>
            </a:pPr>
            <a:endParaRPr lang="en-US" sz="1200" dirty="0" smtClean="0"/>
          </a:p>
          <a:p>
            <a:pPr marL="0" indent="0">
              <a:buNone/>
            </a:pPr>
            <a:endParaRPr lang="en-US" sz="2400"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Introduction cont.</a:t>
            </a:r>
          </a:p>
        </p:txBody>
      </p:sp>
    </p:spTree>
    <p:extLst>
      <p:ext uri="{BB962C8B-B14F-4D97-AF65-F5344CB8AC3E}">
        <p14:creationId xmlns:p14="http://schemas.microsoft.com/office/powerpoint/2010/main" xmlns="" val="7706533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81600"/>
          </a:xfrm>
        </p:spPr>
        <p:txBody>
          <a:bodyPr>
            <a:normAutofit/>
          </a:bodyPr>
          <a:lstStyle/>
          <a:p>
            <a:pPr marL="914400" indent="-914400">
              <a:buNone/>
            </a:pPr>
            <a:r>
              <a:rPr lang="en-US" sz="2800" b="1" dirty="0"/>
              <a:t>-	</a:t>
            </a:r>
            <a:r>
              <a:rPr lang="en-US" sz="2800" dirty="0"/>
              <a:t>officials and experts of - UN/ any </a:t>
            </a:r>
            <a:r>
              <a:rPr lang="en-US" sz="2800" dirty="0" err="1"/>
              <a:t>specialised</a:t>
            </a:r>
            <a:r>
              <a:rPr lang="en-US" sz="2800" dirty="0"/>
              <a:t> agency/ representatives of any state, participating in an international conference or meeting convened in the RSA </a:t>
            </a:r>
            <a:r>
              <a:rPr lang="en-US" sz="2800" dirty="0" err="1"/>
              <a:t>ito</a:t>
            </a:r>
            <a:r>
              <a:rPr lang="en-US" sz="2800" dirty="0"/>
              <a:t> Convention on the Privileges and Immunities of the United Nations, 1946, or Convention on the Privileges and Immunities of the </a:t>
            </a:r>
            <a:r>
              <a:rPr lang="en-US" sz="2800" dirty="0" err="1"/>
              <a:t>Specialised</a:t>
            </a:r>
            <a:r>
              <a:rPr lang="en-US" sz="2800" dirty="0"/>
              <a:t> Agencies, 1947, or provided for in </a:t>
            </a:r>
            <a:r>
              <a:rPr lang="en-US" sz="2800" dirty="0" smtClean="0"/>
              <a:t>agreement</a:t>
            </a:r>
            <a:r>
              <a:rPr lang="en-US" sz="2800" dirty="0"/>
              <a:t>, or conferred upon them </a:t>
            </a:r>
            <a:r>
              <a:rPr lang="en-US" sz="2800" dirty="0" err="1"/>
              <a:t>ito</a:t>
            </a:r>
            <a:r>
              <a:rPr lang="en-US" sz="2800" dirty="0"/>
              <a:t> sec 7(2) of </a:t>
            </a:r>
            <a:r>
              <a:rPr lang="en-US" sz="2800" dirty="0" err="1"/>
              <a:t>DIPA</a:t>
            </a:r>
            <a:r>
              <a:rPr lang="en-US" sz="2800" dirty="0"/>
              <a:t> (section 6</a:t>
            </a:r>
            <a:r>
              <a:rPr lang="en-US" sz="2800" dirty="0" smtClean="0"/>
              <a:t>)</a:t>
            </a:r>
            <a:endParaRPr lang="en-US" sz="2800" dirty="0"/>
          </a:p>
          <a:p>
            <a:pPr marL="0" indent="0">
              <a:buNone/>
            </a:pPr>
            <a:endParaRPr lang="en-US" sz="2400" b="1" dirty="0"/>
          </a:p>
          <a:p>
            <a:pPr marL="0" indent="0">
              <a:buNone/>
            </a:pPr>
            <a:endParaRPr lang="en-US" sz="2400" b="1" dirty="0" smtClean="0"/>
          </a:p>
          <a:p>
            <a:pPr marL="0" indent="0">
              <a:buNone/>
            </a:pPr>
            <a:endParaRPr lang="en-US" sz="2400" dirty="0" smtClean="0"/>
          </a:p>
          <a:p>
            <a:pPr marL="0" indent="0" algn="ctr">
              <a:buNone/>
            </a:pPr>
            <a:endParaRPr lang="en-US" sz="1200" dirty="0" smtClean="0"/>
          </a:p>
          <a:p>
            <a:pPr marL="0" indent="0">
              <a:buNone/>
            </a:pPr>
            <a:endParaRPr lang="en-US" sz="2400"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r>
              <a:rPr lang="en-US" sz="3300" dirty="0" smtClean="0"/>
              <a:t>Introduction cont.</a:t>
            </a:r>
          </a:p>
          <a:p>
            <a:endParaRPr lang="en-US" sz="4000" dirty="0"/>
          </a:p>
        </p:txBody>
      </p:sp>
    </p:spTree>
    <p:extLst>
      <p:ext uri="{BB962C8B-B14F-4D97-AF65-F5344CB8AC3E}">
        <p14:creationId xmlns:p14="http://schemas.microsoft.com/office/powerpoint/2010/main" xmlns="" val="39282033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81600"/>
          </a:xfrm>
        </p:spPr>
        <p:txBody>
          <a:bodyPr>
            <a:normAutofit/>
          </a:bodyPr>
          <a:lstStyle/>
          <a:p>
            <a:pPr marL="0" indent="0">
              <a:buNone/>
            </a:pPr>
            <a:r>
              <a:rPr lang="en-US" sz="2800" dirty="0" smtClean="0"/>
              <a:t>* The </a:t>
            </a:r>
            <a:r>
              <a:rPr lang="en-US" sz="2800" dirty="0" err="1"/>
              <a:t>DIPA</a:t>
            </a:r>
            <a:r>
              <a:rPr lang="en-US" sz="2800" dirty="0"/>
              <a:t>, also enacted the aforementioned Conventions into </a:t>
            </a:r>
            <a:r>
              <a:rPr lang="en-US" sz="2800" dirty="0" smtClean="0"/>
              <a:t>law in the RSA.</a:t>
            </a:r>
            <a:endParaRPr lang="en-US" sz="2800" dirty="0"/>
          </a:p>
          <a:p>
            <a:pPr marL="0" indent="0">
              <a:buNone/>
            </a:pPr>
            <a:endParaRPr lang="en-US" sz="2800" dirty="0"/>
          </a:p>
          <a:p>
            <a:pPr marL="0" indent="0">
              <a:buNone/>
            </a:pPr>
            <a:r>
              <a:rPr lang="en-US" sz="2800" dirty="0" smtClean="0"/>
              <a:t>* The </a:t>
            </a:r>
            <a:r>
              <a:rPr lang="en-US" sz="2800" dirty="0"/>
              <a:t>International Criminal Court Act was adopted shortly after the </a:t>
            </a:r>
            <a:r>
              <a:rPr lang="en-US" sz="2800" dirty="0" err="1"/>
              <a:t>DIPA</a:t>
            </a:r>
            <a:r>
              <a:rPr lang="en-US" sz="2800" dirty="0"/>
              <a:t>, and in effect negates the immunities and privileges provided for </a:t>
            </a:r>
            <a:r>
              <a:rPr lang="en-US" sz="2800" dirty="0" smtClean="0"/>
              <a:t> in </a:t>
            </a:r>
            <a:r>
              <a:rPr lang="en-US" sz="2800" dirty="0" err="1" smtClean="0"/>
              <a:t>DIPA</a:t>
            </a:r>
            <a:r>
              <a:rPr lang="en-US" sz="2800" dirty="0"/>
              <a:t>.</a:t>
            </a:r>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r>
              <a:rPr lang="en-US" sz="4500" dirty="0" smtClean="0"/>
              <a:t>Introduction cont.</a:t>
            </a:r>
          </a:p>
          <a:p>
            <a:endParaRPr lang="en-US" sz="4000" dirty="0"/>
          </a:p>
        </p:txBody>
      </p:sp>
    </p:spTree>
    <p:extLst>
      <p:ext uri="{BB962C8B-B14F-4D97-AF65-F5344CB8AC3E}">
        <p14:creationId xmlns:p14="http://schemas.microsoft.com/office/powerpoint/2010/main" xmlns="" val="20179616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05400"/>
          </a:xfrm>
        </p:spPr>
        <p:txBody>
          <a:bodyPr>
            <a:normAutofit/>
          </a:bodyPr>
          <a:lstStyle/>
          <a:p>
            <a:pPr marL="0" lvl="0" indent="0">
              <a:buNone/>
            </a:pPr>
            <a:r>
              <a:rPr lang="en-US" sz="2800" dirty="0" smtClean="0"/>
              <a:t>* In MINISTER OF JUSTICE AND CONSTITUTIONAL DEVELOPMENT V THE SOUTHERN AFRICAN LITIGATION CENTRE the Supreme Court of Appeal held that although customary international law </a:t>
            </a:r>
            <a:r>
              <a:rPr lang="en-US" sz="2800" dirty="0" err="1" smtClean="0"/>
              <a:t>recognises</a:t>
            </a:r>
            <a:r>
              <a:rPr lang="en-US" sz="2800" dirty="0" smtClean="0"/>
              <a:t> that heads of states and other high ranking office bearers enjoy immunity from arrest and prosecution or other interference while visiting a foreign state, RSA is bound in terms of it’s obligation in terms of the Rome Statute and the International Criminal Court Act, which remove such immunity. </a:t>
            </a:r>
          </a:p>
          <a:p>
            <a:pPr marL="0" indent="0">
              <a:buNone/>
            </a:pPr>
            <a:endParaRPr lang="en-US" sz="1200" dirty="0" smtClean="0"/>
          </a:p>
          <a:p>
            <a:pPr marL="0" indent="0">
              <a:buNone/>
            </a:pPr>
            <a:endParaRPr lang="en-US" sz="2400" dirty="0"/>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r>
              <a:rPr lang="en-US" sz="11200" dirty="0" smtClean="0"/>
              <a:t>Judgment</a:t>
            </a:r>
          </a:p>
          <a:p>
            <a:endParaRPr lang="en-US" sz="4500" b="1" dirty="0"/>
          </a:p>
          <a:p>
            <a:endParaRPr lang="en-US" sz="4000" dirty="0"/>
          </a:p>
        </p:txBody>
      </p:sp>
    </p:spTree>
    <p:extLst>
      <p:ext uri="{BB962C8B-B14F-4D97-AF65-F5344CB8AC3E}">
        <p14:creationId xmlns:p14="http://schemas.microsoft.com/office/powerpoint/2010/main" xmlns="" val="39421649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676400"/>
            <a:ext cx="8763000" cy="5181600"/>
          </a:xfrm>
        </p:spPr>
        <p:txBody>
          <a:bodyPr>
            <a:normAutofit/>
          </a:bodyPr>
          <a:lstStyle/>
          <a:p>
            <a:pPr marL="0" lvl="0" indent="0">
              <a:spcBef>
                <a:spcPts val="0"/>
              </a:spcBef>
              <a:buNone/>
              <a:defRPr/>
            </a:pPr>
            <a:r>
              <a:rPr lang="en-US" sz="2500" dirty="0" smtClean="0">
                <a:solidFill>
                  <a:prstClr val="black"/>
                </a:solidFill>
              </a:rPr>
              <a:t>*</a:t>
            </a:r>
            <a:r>
              <a:rPr lang="en-US" sz="2800" dirty="0">
                <a:solidFill>
                  <a:prstClr val="black"/>
                </a:solidFill>
              </a:rPr>
              <a:t> </a:t>
            </a:r>
            <a:r>
              <a:rPr lang="en-US" sz="2800" dirty="0" smtClean="0">
                <a:solidFill>
                  <a:prstClr val="black"/>
                </a:solidFill>
              </a:rPr>
              <a:t>It </a:t>
            </a:r>
            <a:r>
              <a:rPr lang="en-US" sz="2800" dirty="0">
                <a:solidFill>
                  <a:prstClr val="black"/>
                </a:solidFill>
              </a:rPr>
              <a:t>is important that states should be able to negotiate with each other freely and that </a:t>
            </a:r>
            <a:r>
              <a:rPr lang="en-US" sz="2800" dirty="0" smtClean="0">
                <a:solidFill>
                  <a:prstClr val="black"/>
                </a:solidFill>
              </a:rPr>
              <a:t>persons </a:t>
            </a:r>
            <a:r>
              <a:rPr lang="en-US" sz="2800" dirty="0">
                <a:solidFill>
                  <a:prstClr val="black"/>
                </a:solidFill>
              </a:rPr>
              <a:t>charged with such activities should be able to perform their functions freely without harassment by other states. These immunities are necessary to ensure free dialogue to resolve conflicts and peaceful cooperation and co-existence among states, an aspect </a:t>
            </a:r>
            <a:r>
              <a:rPr lang="en-US" sz="2800" dirty="0" err="1">
                <a:solidFill>
                  <a:prstClr val="black"/>
                </a:solidFill>
              </a:rPr>
              <a:t>recognised</a:t>
            </a:r>
            <a:r>
              <a:rPr lang="en-US" sz="2800" dirty="0">
                <a:solidFill>
                  <a:prstClr val="black"/>
                </a:solidFill>
              </a:rPr>
              <a:t> by the </a:t>
            </a:r>
            <a:r>
              <a:rPr lang="en-US" sz="2800" dirty="0" err="1">
                <a:solidFill>
                  <a:prstClr val="black"/>
                </a:solidFill>
              </a:rPr>
              <a:t>ICJ</a:t>
            </a:r>
            <a:endParaRPr lang="en-US" sz="2800" dirty="0">
              <a:solidFill>
                <a:prstClr val="black"/>
              </a:solidFill>
            </a:endParaRPr>
          </a:p>
          <a:p>
            <a:pPr marL="0" lvl="0" indent="0">
              <a:spcBef>
                <a:spcPts val="0"/>
              </a:spcBef>
              <a:buNone/>
              <a:defRPr/>
            </a:pPr>
            <a:endParaRPr lang="en-US" sz="2800" dirty="0">
              <a:solidFill>
                <a:prstClr val="black"/>
              </a:solidFill>
            </a:endParaRPr>
          </a:p>
          <a:p>
            <a:pPr marL="0" lvl="0" indent="0">
              <a:spcBef>
                <a:spcPts val="0"/>
              </a:spcBef>
              <a:buNone/>
              <a:defRPr/>
            </a:pPr>
            <a:r>
              <a:rPr lang="en-US" sz="2800" dirty="0" smtClean="0">
                <a:solidFill>
                  <a:prstClr val="black"/>
                </a:solidFill>
              </a:rPr>
              <a:t>* To </a:t>
            </a:r>
            <a:r>
              <a:rPr lang="en-US" sz="2800" dirty="0">
                <a:solidFill>
                  <a:prstClr val="black"/>
                </a:solidFill>
              </a:rPr>
              <a:t>ensure free dialogue and the resolving of conflicts, especially on the African continent and the mediation role of South Africa, such immunities should be reinstated. </a:t>
            </a:r>
          </a:p>
          <a:p>
            <a:pPr marL="0" lvl="0" indent="0">
              <a:spcBef>
                <a:spcPts val="0"/>
              </a:spcBef>
              <a:buNone/>
              <a:defRPr/>
            </a:pPr>
            <a:endParaRPr lang="en-US" sz="2500" dirty="0" smtClean="0">
              <a:solidFill>
                <a:prstClr val="black"/>
              </a:solidFill>
            </a:endParaRPr>
          </a:p>
          <a:p>
            <a:pPr marL="0" lvl="0" indent="0">
              <a:spcBef>
                <a:spcPts val="0"/>
              </a:spcBef>
              <a:buNone/>
              <a:defRPr/>
            </a:pPr>
            <a:endParaRPr lang="en-US" sz="1200" dirty="0">
              <a:solidFill>
                <a:prstClr val="black"/>
              </a:solidFill>
            </a:endParaRPr>
          </a:p>
        </p:txBody>
      </p:sp>
      <p:sp>
        <p:nvSpPr>
          <p:cNvPr id="4" name="Title 1"/>
          <p:cNvSpPr txBox="1">
            <a:spLocks/>
          </p:cNvSpPr>
          <p:nvPr/>
        </p:nvSpPr>
        <p:spPr>
          <a:xfrm>
            <a:off x="0" y="990600"/>
            <a:ext cx="9144000" cy="7620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smtClean="0"/>
          </a:p>
          <a:p>
            <a:endParaRPr lang="en-US" sz="4500" b="1" dirty="0" smtClean="0"/>
          </a:p>
          <a:p>
            <a:r>
              <a:rPr lang="en-US" sz="11200" dirty="0" smtClean="0"/>
              <a:t>Importance of immunity</a:t>
            </a:r>
            <a:endParaRPr lang="en-US" sz="11200" dirty="0"/>
          </a:p>
          <a:p>
            <a:endParaRPr lang="en-US" sz="4500" b="1" dirty="0"/>
          </a:p>
          <a:p>
            <a:endParaRPr lang="en-US" sz="4000" dirty="0"/>
          </a:p>
        </p:txBody>
      </p:sp>
    </p:spTree>
    <p:extLst>
      <p:ext uri="{BB962C8B-B14F-4D97-AF65-F5344CB8AC3E}">
        <p14:creationId xmlns:p14="http://schemas.microsoft.com/office/powerpoint/2010/main" xmlns="" val="30951354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TotalTime>
  <Words>1136</Words>
  <Application>Microsoft Office PowerPoint</Application>
  <PresentationFormat>On-screen Show (4:3)</PresentationFormat>
  <Paragraphs>148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Rome Statute of the International Criminal Court Act Repeal Bill, 2016 BRIEFING TO THE PORTFOLIO COMMITTEE ON JUSTICE AND CORRECTIONAL SERVICES 31 January 2017</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PUMZA</cp:lastModifiedBy>
  <cp:revision>67</cp:revision>
  <cp:lastPrinted>2016-11-07T09:18:10Z</cp:lastPrinted>
  <dcterms:created xsi:type="dcterms:W3CDTF">2015-10-15T09:51:46Z</dcterms:created>
  <dcterms:modified xsi:type="dcterms:W3CDTF">2017-02-02T07:59:14Z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-448339296</vt:i4>
  </property>
  <property fmtid="{D5CDD505-2E9C-101B-9397-08002B2CF9AE}" pid="4" name="_EmailSubject">
    <vt:lpwstr>ICC Repeal Bill Briefing Notes</vt:lpwstr>
  </property>
  <property fmtid="{D5CDD505-2E9C-101B-9397-08002B2CF9AE}" pid="5" name="_AuthorEmail">
    <vt:lpwstr>SRobbertse@justice.gov.za</vt:lpwstr>
  </property>
  <property fmtid="{D5CDD505-2E9C-101B-9397-08002B2CF9AE}" pid="6" name="_AuthorEmailDisplayName">
    <vt:lpwstr>Robbertse Sarel</vt:lpwstr>
  </property>
</Properties>
</file>