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21"/>
  </p:notesMasterIdLst>
  <p:handoutMasterIdLst>
    <p:handoutMasterId r:id="rId22"/>
  </p:handoutMasterIdLst>
  <p:sldIdLst>
    <p:sldId id="345" r:id="rId2"/>
    <p:sldId id="443" r:id="rId3"/>
    <p:sldId id="430" r:id="rId4"/>
    <p:sldId id="444" r:id="rId5"/>
    <p:sldId id="454" r:id="rId6"/>
    <p:sldId id="453" r:id="rId7"/>
    <p:sldId id="470" r:id="rId8"/>
    <p:sldId id="465" r:id="rId9"/>
    <p:sldId id="473" r:id="rId10"/>
    <p:sldId id="455" r:id="rId11"/>
    <p:sldId id="445" r:id="rId12"/>
    <p:sldId id="463" r:id="rId13"/>
    <p:sldId id="471" r:id="rId14"/>
    <p:sldId id="472" r:id="rId15"/>
    <p:sldId id="449" r:id="rId16"/>
    <p:sldId id="468" r:id="rId17"/>
    <p:sldId id="458" r:id="rId18"/>
    <p:sldId id="460" r:id="rId19"/>
    <p:sldId id="464" r:id="rId2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BDC22EBB-4088-4BAC-9D80-0B323AD6A309}">
          <p14:sldIdLst>
            <p14:sldId id="345"/>
            <p14:sldId id="443"/>
            <p14:sldId id="430"/>
            <p14:sldId id="444"/>
            <p14:sldId id="454"/>
            <p14:sldId id="453"/>
            <p14:sldId id="470"/>
            <p14:sldId id="465"/>
            <p14:sldId id="473"/>
            <p14:sldId id="455"/>
            <p14:sldId id="445"/>
            <p14:sldId id="463"/>
            <p14:sldId id="471"/>
            <p14:sldId id="472"/>
            <p14:sldId id="449"/>
            <p14:sldId id="468"/>
            <p14:sldId id="458"/>
            <p14:sldId id="460"/>
            <p14:sldId id="464"/>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80488" autoAdjust="0"/>
  </p:normalViewPr>
  <p:slideViewPr>
    <p:cSldViewPr>
      <p:cViewPr varScale="1">
        <p:scale>
          <a:sx n="116" d="100"/>
          <a:sy n="116" d="100"/>
        </p:scale>
        <p:origin x="-1494"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332"/>
          </a:xfrm>
          <a:prstGeom prst="rect">
            <a:avLst/>
          </a:prstGeom>
        </p:spPr>
        <p:txBody>
          <a:bodyPr vert="horz" lIns="91435" tIns="45717" rIns="91435" bIns="45717" rtlCol="0"/>
          <a:lstStyle>
            <a:lvl1pPr algn="l">
              <a:defRPr sz="1200"/>
            </a:lvl1pPr>
          </a:lstStyle>
          <a:p>
            <a:endParaRPr lang="en-ZA"/>
          </a:p>
        </p:txBody>
      </p:sp>
      <p:sp>
        <p:nvSpPr>
          <p:cNvPr id="3" name="Date Placeholder 2"/>
          <p:cNvSpPr>
            <a:spLocks noGrp="1"/>
          </p:cNvSpPr>
          <p:nvPr>
            <p:ph type="dt" sz="quarter" idx="1"/>
          </p:nvPr>
        </p:nvSpPr>
        <p:spPr>
          <a:xfrm>
            <a:off x="3850444" y="1"/>
            <a:ext cx="2945659" cy="496332"/>
          </a:xfrm>
          <a:prstGeom prst="rect">
            <a:avLst/>
          </a:prstGeom>
        </p:spPr>
        <p:txBody>
          <a:bodyPr vert="horz" lIns="91435" tIns="45717" rIns="91435" bIns="45717" rtlCol="0"/>
          <a:lstStyle>
            <a:lvl1pPr algn="r">
              <a:defRPr sz="1200"/>
            </a:lvl1pPr>
          </a:lstStyle>
          <a:p>
            <a:fld id="{58909235-FCA6-450F-8FD8-1E8A0B670632}" type="datetimeFigureOut">
              <a:rPr lang="en-ZA" smtClean="0"/>
              <a:pPr/>
              <a:t>2017/01/31</a:t>
            </a:fld>
            <a:endParaRPr lang="en-ZA"/>
          </a:p>
        </p:txBody>
      </p:sp>
      <p:sp>
        <p:nvSpPr>
          <p:cNvPr id="4" name="Footer Placeholder 3"/>
          <p:cNvSpPr>
            <a:spLocks noGrp="1"/>
          </p:cNvSpPr>
          <p:nvPr>
            <p:ph type="ftr" sz="quarter" idx="2"/>
          </p:nvPr>
        </p:nvSpPr>
        <p:spPr>
          <a:xfrm>
            <a:off x="1" y="9428583"/>
            <a:ext cx="2945659" cy="496332"/>
          </a:xfrm>
          <a:prstGeom prst="rect">
            <a:avLst/>
          </a:prstGeom>
        </p:spPr>
        <p:txBody>
          <a:bodyPr vert="horz" lIns="91435" tIns="45717" rIns="91435" bIns="45717" rtlCol="0" anchor="b"/>
          <a:lstStyle>
            <a:lvl1pPr algn="l">
              <a:defRPr sz="1200"/>
            </a:lvl1pPr>
          </a:lstStyle>
          <a:p>
            <a:endParaRPr lang="en-ZA"/>
          </a:p>
        </p:txBody>
      </p:sp>
      <p:sp>
        <p:nvSpPr>
          <p:cNvPr id="5" name="Slide Number Placeholder 4"/>
          <p:cNvSpPr>
            <a:spLocks noGrp="1"/>
          </p:cNvSpPr>
          <p:nvPr>
            <p:ph type="sldNum" sz="quarter" idx="3"/>
          </p:nvPr>
        </p:nvSpPr>
        <p:spPr>
          <a:xfrm>
            <a:off x="3850444" y="9428583"/>
            <a:ext cx="2945659" cy="496332"/>
          </a:xfrm>
          <a:prstGeom prst="rect">
            <a:avLst/>
          </a:prstGeom>
        </p:spPr>
        <p:txBody>
          <a:bodyPr vert="horz" lIns="91435" tIns="45717" rIns="91435" bIns="45717" rtlCol="0" anchor="b"/>
          <a:lstStyle>
            <a:lvl1pPr algn="r">
              <a:defRPr sz="1200"/>
            </a:lvl1pPr>
          </a:lstStyle>
          <a:p>
            <a:fld id="{5187764B-F05B-4CC8-A903-941B2B0740E6}" type="slidenum">
              <a:rPr lang="en-ZA" smtClean="0"/>
              <a:pPr/>
              <a:t>‹#›</a:t>
            </a:fld>
            <a:endParaRPr lang="en-ZA"/>
          </a:p>
        </p:txBody>
      </p:sp>
    </p:spTree>
    <p:extLst>
      <p:ext uri="{BB962C8B-B14F-4D97-AF65-F5344CB8AC3E}">
        <p14:creationId xmlns:p14="http://schemas.microsoft.com/office/powerpoint/2010/main" xmlns="" val="2606825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332"/>
          </a:xfrm>
          <a:prstGeom prst="rect">
            <a:avLst/>
          </a:prstGeom>
        </p:spPr>
        <p:txBody>
          <a:bodyPr vert="horz" lIns="91435" tIns="45717" rIns="91435" bIns="45717" rtlCol="0"/>
          <a:lstStyle>
            <a:lvl1pPr algn="l">
              <a:defRPr sz="1200"/>
            </a:lvl1pPr>
          </a:lstStyle>
          <a:p>
            <a:endParaRPr lang="en-US"/>
          </a:p>
        </p:txBody>
      </p:sp>
      <p:sp>
        <p:nvSpPr>
          <p:cNvPr id="3" name="Date Placeholder 2"/>
          <p:cNvSpPr>
            <a:spLocks noGrp="1"/>
          </p:cNvSpPr>
          <p:nvPr>
            <p:ph type="dt" idx="1"/>
          </p:nvPr>
        </p:nvSpPr>
        <p:spPr>
          <a:xfrm>
            <a:off x="3850444" y="1"/>
            <a:ext cx="2945659" cy="496332"/>
          </a:xfrm>
          <a:prstGeom prst="rect">
            <a:avLst/>
          </a:prstGeom>
        </p:spPr>
        <p:txBody>
          <a:bodyPr vert="horz" lIns="91435" tIns="45717" rIns="91435" bIns="45717" rtlCol="0"/>
          <a:lstStyle>
            <a:lvl1pPr algn="r">
              <a:defRPr sz="1200"/>
            </a:lvl1pPr>
          </a:lstStyle>
          <a:p>
            <a:fld id="{A6752E1D-8BE2-4332-A66A-C2DAD400BFB7}" type="datetimeFigureOut">
              <a:rPr lang="en-US" smtClean="0"/>
              <a:pPr/>
              <a:t>1/31/2017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5" tIns="45717" rIns="91435" bIns="45717"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35" tIns="45717" rIns="91435" bIns="457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28583"/>
            <a:ext cx="2945659" cy="496332"/>
          </a:xfrm>
          <a:prstGeom prst="rect">
            <a:avLst/>
          </a:prstGeom>
        </p:spPr>
        <p:txBody>
          <a:bodyPr vert="horz" lIns="91435" tIns="45717" rIns="91435" bIns="45717"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35" tIns="45717" rIns="91435" bIns="45717" rtlCol="0" anchor="b"/>
          <a:lstStyle>
            <a:lvl1pPr algn="r">
              <a:defRPr sz="1200"/>
            </a:lvl1pPr>
          </a:lstStyle>
          <a:p>
            <a:fld id="{12119FE5-4F05-48AB-AD02-C052AC1BA296}" type="slidenum">
              <a:rPr lang="en-US" smtClean="0"/>
              <a:pPr/>
              <a:t>‹#›</a:t>
            </a:fld>
            <a:endParaRPr lang="en-US"/>
          </a:p>
        </p:txBody>
      </p:sp>
    </p:spTree>
    <p:extLst>
      <p:ext uri="{BB962C8B-B14F-4D97-AF65-F5344CB8AC3E}">
        <p14:creationId xmlns:p14="http://schemas.microsoft.com/office/powerpoint/2010/main" xmlns="" val="4178832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41C2A2-1C13-4244-B500-615490F0303C}" type="slidenum">
              <a:rPr lang="en-US" smtClean="0"/>
              <a:pPr/>
              <a:t>1</a:t>
            </a:fld>
            <a:endParaRPr lang="en-US"/>
          </a:p>
        </p:txBody>
      </p:sp>
    </p:spTree>
    <p:extLst>
      <p:ext uri="{BB962C8B-B14F-4D97-AF65-F5344CB8AC3E}">
        <p14:creationId xmlns:p14="http://schemas.microsoft.com/office/powerpoint/2010/main" xmlns="" val="265357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8C9EC4-3DC1-4751-8424-79977E321C62}" type="datetime1">
              <a:rPr lang="en-US" smtClean="0"/>
              <a:pPr/>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xmlns="" val="654725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14CDA8-5F7E-4305-8DFA-AD6BC4A3DF6C}" type="datetime1">
              <a:rPr lang="en-US" smtClean="0"/>
              <a:pPr/>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xmlns="" val="1640114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6A143D-57BA-4AE2-8EAF-2EC9D9DCF829}" type="datetime1">
              <a:rPr lang="en-US" smtClean="0"/>
              <a:pPr/>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xmlns="" val="200441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1DD8D-5E93-48C8-B552-A1B669869718}" type="datetime1">
              <a:rPr lang="en-US" smtClean="0"/>
              <a:pPr/>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8B901-4B89-400A-9326-FD413AFBC764}" type="slidenum">
              <a:rPr lang="en-US" smtClean="0"/>
              <a:pPr/>
              <a:t>‹#›</a:t>
            </a:fld>
            <a:endParaRPr lang="en-US"/>
          </a:p>
        </p:txBody>
      </p:sp>
      <p:sp>
        <p:nvSpPr>
          <p:cNvPr id="7" name="Title 1"/>
          <p:cNvSpPr txBox="1">
            <a:spLocks/>
          </p:cNvSpPr>
          <p:nvPr userDrawn="1"/>
        </p:nvSpPr>
        <p:spPr>
          <a:xfrm>
            <a:off x="0" y="0"/>
            <a:ext cx="9144000" cy="990600"/>
          </a:xfrm>
          <a:prstGeom prst="rect">
            <a:avLst/>
          </a:prstGeom>
          <a:solidFill>
            <a:srgbClr val="FFC000"/>
          </a:solidFill>
          <a:ln w="9525">
            <a:noFill/>
            <a:miter lim="800000"/>
            <a:headEnd/>
            <a:tailEnd/>
          </a:ln>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63538" lvl="1" algn="l" rtl="0">
              <a:lnSpc>
                <a:spcPct val="95000"/>
              </a:lnSpc>
              <a:spcBef>
                <a:spcPct val="0"/>
              </a:spcBef>
              <a:defRPr/>
            </a:pPr>
            <a:endParaRPr lang="en-ZA" sz="3200" b="1" dirty="0">
              <a:ln w="1905"/>
              <a:solidFill>
                <a:schemeClr val="accent6">
                  <a:lumMod val="50000"/>
                </a:schemeClr>
              </a:solidFill>
              <a:effectLst>
                <a:reflection blurRad="6350" stA="60000" endA="900" endPos="58000" dir="5400000" sy="-100000" algn="bl" rotWithShape="0"/>
              </a:effectLst>
              <a:latin typeface="Arial" pitchFamily="34" charset="0"/>
              <a:cs typeface="Arial" pitchFamily="34" charset="0"/>
            </a:endParaRPr>
          </a:p>
        </p:txBody>
      </p:sp>
      <p:sp>
        <p:nvSpPr>
          <p:cNvPr id="2" name="Title 1"/>
          <p:cNvSpPr>
            <a:spLocks noGrp="1"/>
          </p:cNvSpPr>
          <p:nvPr>
            <p:ph type="title"/>
          </p:nvPr>
        </p:nvSpPr>
        <p:spPr>
          <a:xfrm>
            <a:off x="457200" y="0"/>
            <a:ext cx="8229600" cy="990600"/>
          </a:xfrm>
        </p:spPr>
        <p:txBody>
          <a:bodyPr>
            <a:normAutofit/>
          </a:bodyPr>
          <a:lstStyle>
            <a:lvl1pPr algn="l">
              <a:defRPr sz="2000">
                <a:solidFill>
                  <a:schemeClr val="accent6">
                    <a:lumMod val="50000"/>
                  </a:schemeClr>
                </a:solidFill>
                <a:latin typeface="Arial"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xmlns="" val="337081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CE39B9-6D86-407B-88CC-DB4793290934}" type="datetime1">
              <a:rPr lang="en-US" smtClean="0"/>
              <a:pPr/>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xmlns="" val="634014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9A42EB-4F17-4F54-875A-1CADC30C2F8E}" type="datetime1">
              <a:rPr lang="en-US" smtClean="0"/>
              <a:pPr/>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xmlns="" val="3321517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0980A0-AFAD-4A23-A4AB-733670761E1C}" type="datetime1">
              <a:rPr lang="en-US" smtClean="0"/>
              <a:pPr/>
              <a:t>1/31/2017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xmlns="" val="2218621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7CC1E3-A49C-4BFB-A33D-C4AEE91BBA52}" type="datetime1">
              <a:rPr lang="en-US" smtClean="0"/>
              <a:pPr/>
              <a:t>1/31/2017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xmlns="" val="587267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A349D1-AA2B-403F-8641-3C87D0E13D70}" type="datetime1">
              <a:rPr lang="en-US" smtClean="0"/>
              <a:pPr/>
              <a:t>1/31/2017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xmlns="" val="2078550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7BEE31-6A81-477C-873A-C6BD281C9DAC}" type="datetime1">
              <a:rPr lang="en-US" smtClean="0"/>
              <a:pPr/>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xmlns="" val="4143941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6530E3-5D52-4370-8CA5-E00E2D957184}" type="datetime1">
              <a:rPr lang="en-US" smtClean="0"/>
              <a:pPr/>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xmlns="" val="116368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82CD04-9F87-4EF5-A87F-1CC79FB85848}" type="datetime1">
              <a:rPr lang="en-US" smtClean="0"/>
              <a:pPr/>
              <a:t>1/31/2017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88B901-4B89-400A-9326-FD413AFBC764}" type="slidenum">
              <a:rPr lang="en-US" smtClean="0"/>
              <a:pPr/>
              <a:t>‹#›</a:t>
            </a:fld>
            <a:endParaRPr lang="en-US"/>
          </a:p>
        </p:txBody>
      </p:sp>
    </p:spTree>
    <p:extLst>
      <p:ext uri="{BB962C8B-B14F-4D97-AF65-F5344CB8AC3E}">
        <p14:creationId xmlns:p14="http://schemas.microsoft.com/office/powerpoint/2010/main" xmlns="" val="2969534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type="title"/>
          </p:nvPr>
        </p:nvSpPr>
        <p:spPr>
          <a:xfrm>
            <a:off x="2971800" y="854075"/>
            <a:ext cx="6172200" cy="6003925"/>
          </a:xfrm>
          <a:solidFill>
            <a:srgbClr val="FFC000"/>
          </a:solidFill>
        </p:spPr>
        <p:txBody>
          <a:bodyPr>
            <a:normAutofit/>
          </a:bodyPr>
          <a:lstStyle/>
          <a:p>
            <a:pPr marL="93663">
              <a:lnSpc>
                <a:spcPct val="95000"/>
              </a:lnSpc>
              <a:spcBef>
                <a:spcPct val="50000"/>
              </a:spcBef>
              <a:tabLst>
                <a:tab pos="1252538" algn="l"/>
                <a:tab pos="2424113" algn="l"/>
              </a:tabLst>
              <a:defRPr/>
            </a:pPr>
            <a:r>
              <a:rPr lang="en-US" b="1" dirty="0" smtClean="0">
                <a:latin typeface="Tahoma" pitchFamily="34" charset="0"/>
                <a:ea typeface="Tahoma" pitchFamily="34" charset="0"/>
                <a:cs typeface="Tahoma" pitchFamily="34" charset="0"/>
              </a:rPr>
              <a:t>DEPARTMENT </a:t>
            </a:r>
            <a:r>
              <a:rPr lang="en-US" b="1" dirty="0">
                <a:latin typeface="Tahoma" pitchFamily="34" charset="0"/>
                <a:ea typeface="Tahoma" pitchFamily="34" charset="0"/>
                <a:cs typeface="Tahoma" pitchFamily="34" charset="0"/>
              </a:rPr>
              <a:t>OF PUBLIC WORKS</a:t>
            </a:r>
            <a:r>
              <a:rPr lang="en-US" b="1" dirty="0" smtClean="0">
                <a:latin typeface="Tahoma" pitchFamily="34" charset="0"/>
                <a:ea typeface="Tahoma" pitchFamily="34" charset="0"/>
                <a:cs typeface="Tahoma" pitchFamily="34" charset="0"/>
              </a:rPr>
              <a:t> </a:t>
            </a:r>
            <a:br>
              <a:rPr lang="en-US" b="1" dirty="0" smtClean="0">
                <a:latin typeface="Tahoma" pitchFamily="34" charset="0"/>
                <a:ea typeface="Tahoma" pitchFamily="34" charset="0"/>
                <a:cs typeface="Tahoma" pitchFamily="34" charset="0"/>
              </a:rPr>
            </a:br>
            <a:r>
              <a:rPr lang="en-US" b="1" dirty="0">
                <a:latin typeface="Tahoma" pitchFamily="34" charset="0"/>
                <a:ea typeface="Tahoma" pitchFamily="34" charset="0"/>
                <a:cs typeface="Tahoma" pitchFamily="34" charset="0"/>
              </a:rPr>
              <a:t/>
            </a:r>
            <a:br>
              <a:rPr lang="en-US" b="1" dirty="0">
                <a:latin typeface="Tahoma" pitchFamily="34" charset="0"/>
                <a:ea typeface="Tahoma" pitchFamily="34" charset="0"/>
                <a:cs typeface="Tahoma" pitchFamily="34" charset="0"/>
              </a:rPr>
            </a:br>
            <a:r>
              <a:rPr lang="en-US" b="1" dirty="0">
                <a:latin typeface="Tahoma" pitchFamily="34" charset="0"/>
                <a:ea typeface="Tahoma" pitchFamily="34" charset="0"/>
                <a:cs typeface="Tahoma" pitchFamily="34" charset="0"/>
              </a:rPr>
              <a:t/>
            </a:r>
            <a:br>
              <a:rPr lang="en-US" b="1" dirty="0">
                <a:latin typeface="Tahoma" pitchFamily="34" charset="0"/>
                <a:ea typeface="Tahoma" pitchFamily="34" charset="0"/>
                <a:cs typeface="Tahoma" pitchFamily="34" charset="0"/>
              </a:rPr>
            </a:br>
            <a:r>
              <a:rPr lang="en-US" b="1" dirty="0">
                <a:latin typeface="Tahoma" pitchFamily="34" charset="0"/>
                <a:ea typeface="Tahoma" pitchFamily="34" charset="0"/>
                <a:cs typeface="Tahoma" pitchFamily="34" charset="0"/>
              </a:rPr>
              <a:t/>
            </a:r>
            <a:br>
              <a:rPr lang="en-US" b="1" dirty="0">
                <a:latin typeface="Tahoma" pitchFamily="34" charset="0"/>
                <a:ea typeface="Tahoma" pitchFamily="34" charset="0"/>
                <a:cs typeface="Tahoma" pitchFamily="34" charset="0"/>
              </a:rPr>
            </a:br>
            <a:r>
              <a:rPr lang="en-US" dirty="0" smtClean="0">
                <a:latin typeface="Tahoma" pitchFamily="34" charset="0"/>
                <a:ea typeface="Tahoma" pitchFamily="34" charset="0"/>
                <a:cs typeface="Tahoma" pitchFamily="34" charset="0"/>
              </a:rPr>
              <a:t>PRESENTATION TO:</a:t>
            </a:r>
            <a:r>
              <a:rPr lang="en-US" b="1" dirty="0" smtClean="0">
                <a:latin typeface="Tahoma" pitchFamily="34" charset="0"/>
                <a:ea typeface="Tahoma" pitchFamily="34" charset="0"/>
                <a:cs typeface="Tahoma" pitchFamily="34" charset="0"/>
              </a:rPr>
              <a:t> NATIONAL ASSEMBLY’S PORTFOLIO COMMITTEE ON PUBLIC WORKS</a:t>
            </a:r>
            <a:r>
              <a:rPr lang="en-US" b="1" dirty="0">
                <a:latin typeface="Tahoma" pitchFamily="34" charset="0"/>
                <a:ea typeface="Tahoma" pitchFamily="34" charset="0"/>
                <a:cs typeface="Tahoma" pitchFamily="34" charset="0"/>
              </a:rPr>
              <a:t/>
            </a:r>
            <a:br>
              <a:rPr lang="en-US" b="1" dirty="0">
                <a:latin typeface="Tahoma" pitchFamily="34" charset="0"/>
                <a:ea typeface="Tahoma" pitchFamily="34" charset="0"/>
                <a:cs typeface="Tahoma" pitchFamily="34" charset="0"/>
              </a:rPr>
            </a:br>
            <a:r>
              <a:rPr lang="en-US" b="1" dirty="0" smtClean="0">
                <a:latin typeface="Tahoma" pitchFamily="34" charset="0"/>
                <a:ea typeface="Tahoma" pitchFamily="34" charset="0"/>
                <a:cs typeface="Tahoma" pitchFamily="34" charset="0"/>
              </a:rPr>
              <a:t/>
            </a:r>
            <a:br>
              <a:rPr lang="en-US" b="1" dirty="0" smtClean="0">
                <a:latin typeface="Tahoma" pitchFamily="34" charset="0"/>
                <a:ea typeface="Tahoma" pitchFamily="34" charset="0"/>
                <a:cs typeface="Tahoma" pitchFamily="34" charset="0"/>
              </a:rPr>
            </a:br>
            <a:r>
              <a:rPr lang="en-US" dirty="0" smtClean="0">
                <a:latin typeface="Tahoma" pitchFamily="34" charset="0"/>
                <a:ea typeface="Tahoma" pitchFamily="34" charset="0"/>
                <a:cs typeface="Tahoma" pitchFamily="34" charset="0"/>
              </a:rPr>
              <a:t>BRANCH:</a:t>
            </a:r>
            <a:r>
              <a:rPr lang="en-US" b="1" dirty="0" smtClean="0">
                <a:latin typeface="Tahoma" pitchFamily="34" charset="0"/>
                <a:ea typeface="Tahoma" pitchFamily="34" charset="0"/>
                <a:cs typeface="Tahoma" pitchFamily="34" charset="0"/>
              </a:rPr>
              <a:t> POLICY, RESEARCH &amp; REGULATION</a:t>
            </a:r>
            <a:br>
              <a:rPr lang="en-US" b="1" dirty="0" smtClean="0">
                <a:latin typeface="Tahoma" pitchFamily="34" charset="0"/>
                <a:ea typeface="Tahoma" pitchFamily="34" charset="0"/>
                <a:cs typeface="Tahoma" pitchFamily="34" charset="0"/>
              </a:rPr>
            </a:br>
            <a:r>
              <a:rPr lang="en-US" dirty="0" smtClean="0">
                <a:latin typeface="Tahoma" pitchFamily="34" charset="0"/>
                <a:ea typeface="Tahoma" pitchFamily="34" charset="0"/>
                <a:cs typeface="Tahoma" pitchFamily="34" charset="0"/>
              </a:rPr>
              <a:t>PRESENTER: </a:t>
            </a:r>
            <a:r>
              <a:rPr lang="en-US" b="1" dirty="0" smtClean="0">
                <a:latin typeface="Tahoma" pitchFamily="34" charset="0"/>
                <a:ea typeface="Tahoma" pitchFamily="34" charset="0"/>
                <a:cs typeface="Tahoma" pitchFamily="34" charset="0"/>
              </a:rPr>
              <a:t>MANDISA FATYELA-LINDIE</a:t>
            </a:r>
            <a:br>
              <a:rPr lang="en-US" b="1" dirty="0" smtClean="0">
                <a:latin typeface="Tahoma" pitchFamily="34" charset="0"/>
                <a:ea typeface="Tahoma" pitchFamily="34" charset="0"/>
                <a:cs typeface="Tahoma" pitchFamily="34" charset="0"/>
              </a:rPr>
            </a:br>
            <a:r>
              <a:rPr lang="en-US" dirty="0" smtClean="0">
                <a:latin typeface="Tahoma" pitchFamily="34" charset="0"/>
                <a:ea typeface="Tahoma" pitchFamily="34" charset="0"/>
                <a:cs typeface="Tahoma" pitchFamily="34" charset="0"/>
              </a:rPr>
              <a:t>DATE:</a:t>
            </a:r>
            <a:r>
              <a:rPr lang="en-US" b="1" dirty="0" smtClean="0">
                <a:latin typeface="Tahoma" pitchFamily="34" charset="0"/>
                <a:ea typeface="Tahoma" pitchFamily="34" charset="0"/>
                <a:cs typeface="Tahoma" pitchFamily="34" charset="0"/>
              </a:rPr>
              <a:t> 31 JANUARY 2017</a:t>
            </a:r>
            <a:br>
              <a:rPr lang="en-US" b="1" dirty="0" smtClean="0">
                <a:latin typeface="Tahoma" pitchFamily="34" charset="0"/>
                <a:ea typeface="Tahoma" pitchFamily="34" charset="0"/>
                <a:cs typeface="Tahoma" pitchFamily="34" charset="0"/>
              </a:rPr>
            </a:br>
            <a:r>
              <a:rPr lang="en-US" b="1" dirty="0">
                <a:latin typeface="Tahoma" pitchFamily="34" charset="0"/>
                <a:ea typeface="Tahoma" pitchFamily="34" charset="0"/>
                <a:cs typeface="Tahoma" pitchFamily="34" charset="0"/>
              </a:rPr>
              <a:t/>
            </a:r>
            <a:br>
              <a:rPr lang="en-US" b="1" dirty="0">
                <a:latin typeface="Tahoma" pitchFamily="34" charset="0"/>
                <a:ea typeface="Tahoma" pitchFamily="34" charset="0"/>
                <a:cs typeface="Tahoma" pitchFamily="34" charset="0"/>
              </a:rPr>
            </a:br>
            <a:r>
              <a:rPr lang="en-US" dirty="0" smtClean="0">
                <a:latin typeface="Tahoma" pitchFamily="34" charset="0"/>
                <a:ea typeface="Tahoma" pitchFamily="34" charset="0"/>
                <a:cs typeface="Tahoma" pitchFamily="34" charset="0"/>
              </a:rPr>
              <a:t>SUBJECT:</a:t>
            </a:r>
            <a:r>
              <a:rPr lang="en-US" b="1" dirty="0" smtClean="0">
                <a:latin typeface="Tahoma" pitchFamily="34" charset="0"/>
                <a:ea typeface="Tahoma" pitchFamily="34" charset="0"/>
                <a:cs typeface="Tahoma" pitchFamily="34" charset="0"/>
              </a:rPr>
              <a:t> </a:t>
            </a:r>
            <a:r>
              <a:rPr lang="en-ZA" b="1" dirty="0" smtClean="0">
                <a:latin typeface="Tahoma" pitchFamily="34" charset="0"/>
                <a:ea typeface="Tahoma" pitchFamily="34" charset="0"/>
                <a:cs typeface="Tahoma" pitchFamily="34" charset="0"/>
              </a:rPr>
              <a:t>REVIEW </a:t>
            </a:r>
            <a:r>
              <a:rPr lang="en-ZA" b="1" dirty="0">
                <a:latin typeface="Tahoma" pitchFamily="34" charset="0"/>
                <a:ea typeface="Tahoma" pitchFamily="34" charset="0"/>
                <a:cs typeface="Tahoma" pitchFamily="34" charset="0"/>
              </a:rPr>
              <a:t>OF </a:t>
            </a:r>
            <a:r>
              <a:rPr lang="en-ZA" b="1" dirty="0" smtClean="0">
                <a:latin typeface="Tahoma" pitchFamily="34" charset="0"/>
                <a:ea typeface="Tahoma" pitchFamily="34" charset="0"/>
                <a:cs typeface="Tahoma" pitchFamily="34" charset="0"/>
              </a:rPr>
              <a:t>DPW’s 1997 AND 1999 WHITE PAPERS </a:t>
            </a:r>
            <a:r>
              <a:rPr lang="en-ZA" b="1" dirty="0">
                <a:latin typeface="Tahoma" pitchFamily="34" charset="0"/>
                <a:ea typeface="Tahoma" pitchFamily="34" charset="0"/>
                <a:cs typeface="Tahoma" pitchFamily="34" charset="0"/>
              </a:rPr>
              <a:t>AND </a:t>
            </a:r>
            <a:r>
              <a:rPr lang="en-ZA" b="1" dirty="0" smtClean="0">
                <a:latin typeface="Tahoma" pitchFamily="34" charset="0"/>
                <a:ea typeface="Tahoma" pitchFamily="34" charset="0"/>
                <a:cs typeface="Tahoma" pitchFamily="34" charset="0"/>
              </a:rPr>
              <a:t>THE DEVELOPMENT OF     A NEW PUBLIC </a:t>
            </a:r>
            <a:r>
              <a:rPr lang="en-ZA" b="1" dirty="0">
                <a:latin typeface="Tahoma" pitchFamily="34" charset="0"/>
                <a:ea typeface="Tahoma" pitchFamily="34" charset="0"/>
                <a:cs typeface="Tahoma" pitchFamily="34" charset="0"/>
              </a:rPr>
              <a:t>WORKS WHITE </a:t>
            </a:r>
            <a:r>
              <a:rPr lang="en-ZA" b="1" dirty="0" smtClean="0">
                <a:latin typeface="Tahoma" pitchFamily="34" charset="0"/>
                <a:ea typeface="Tahoma" pitchFamily="34" charset="0"/>
                <a:cs typeface="Tahoma" pitchFamily="34" charset="0"/>
              </a:rPr>
              <a:t>PAPER</a:t>
            </a:r>
            <a:r>
              <a:rPr lang="en-US" sz="1600" b="1" dirty="0" smtClean="0">
                <a:latin typeface="Tahoma" pitchFamily="34" charset="0"/>
                <a:ea typeface="Tahoma" pitchFamily="34" charset="0"/>
                <a:cs typeface="Tahoma" pitchFamily="34" charset="0"/>
              </a:rPr>
              <a:t/>
            </a:r>
            <a:br>
              <a:rPr lang="en-US" sz="1600" b="1" dirty="0" smtClean="0">
                <a:latin typeface="Tahoma" pitchFamily="34" charset="0"/>
                <a:ea typeface="Tahoma" pitchFamily="34" charset="0"/>
                <a:cs typeface="Tahoma" pitchFamily="34" charset="0"/>
              </a:rPr>
            </a:br>
            <a:r>
              <a:rPr lang="en-ZA" sz="2200" baseline="30000" dirty="0" smtClean="0">
                <a:latin typeface="+mn-lt"/>
              </a:rPr>
              <a:t> </a:t>
            </a:r>
            <a:r>
              <a:rPr lang="en-ZA" sz="2200" dirty="0" smtClean="0">
                <a:latin typeface="+mn-lt"/>
              </a:rPr>
              <a:t> </a:t>
            </a:r>
            <a:endParaRPr lang="en-US" sz="2200" dirty="0" smtClean="0">
              <a:latin typeface="+mn-lt"/>
            </a:endParaRPr>
          </a:p>
        </p:txBody>
      </p:sp>
      <p:pic>
        <p:nvPicPr>
          <p:cNvPr id="2051" name="Picture 1" descr="Description: C:\Users\Nkululeko Mahlangu\Pictures\public-works-logo.gif"/>
          <p:cNvPicPr>
            <a:picLocks noChangeAspect="1" noChangeArrowheads="1"/>
          </p:cNvPicPr>
          <p:nvPr/>
        </p:nvPicPr>
        <p:blipFill>
          <a:blip r:embed="rId3" cstate="print"/>
          <a:srcRect/>
          <a:stretch>
            <a:fillRect/>
          </a:stretch>
        </p:blipFill>
        <p:spPr bwMode="auto">
          <a:xfrm>
            <a:off x="1" y="-1"/>
            <a:ext cx="2971800" cy="1638759"/>
          </a:xfrm>
          <a:prstGeom prst="rect">
            <a:avLst/>
          </a:prstGeom>
          <a:noFill/>
          <a:ln w="9525">
            <a:noFill/>
            <a:miter lim="800000"/>
            <a:headEnd/>
            <a:tailEnd/>
          </a:ln>
        </p:spPr>
      </p:pic>
      <p:sp>
        <p:nvSpPr>
          <p:cNvPr id="2" name="Slide Number Placeholder 1"/>
          <p:cNvSpPr>
            <a:spLocks noGrp="1"/>
          </p:cNvSpPr>
          <p:nvPr>
            <p:ph type="sldNum" sz="quarter" idx="12"/>
          </p:nvPr>
        </p:nvSpPr>
        <p:spPr>
          <a:xfrm>
            <a:off x="8610600" y="6356350"/>
            <a:ext cx="381000" cy="365125"/>
          </a:xfrm>
        </p:spPr>
        <p:txBody>
          <a:bodyPr/>
          <a:lstStyle/>
          <a:p>
            <a:fld id="{6D88B901-4B89-400A-9326-FD413AFBC764}" type="slidenum">
              <a:rPr lang="en-US" sz="1400" smtClean="0">
                <a:latin typeface="Arial" pitchFamily="34" charset="0"/>
                <a:cs typeface="Arial" pitchFamily="34" charset="0"/>
              </a:rPr>
              <a:pPr/>
              <a:t>1</a:t>
            </a:fld>
            <a:endParaRPr lang="en-US" sz="1400" dirty="0">
              <a:latin typeface="Arial" pitchFamily="34" charset="0"/>
              <a:cs typeface="Arial" pitchFamily="34" charset="0"/>
            </a:endParaRPr>
          </a:p>
        </p:txBody>
      </p:sp>
    </p:spTree>
    <p:extLst>
      <p:ext uri="{BB962C8B-B14F-4D97-AF65-F5344CB8AC3E}">
        <p14:creationId xmlns:p14="http://schemas.microsoft.com/office/powerpoint/2010/main" xmlns="" val="210502328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5486400"/>
          </a:xfrm>
        </p:spPr>
        <p:txBody>
          <a:bodyPr>
            <a:noAutofit/>
          </a:bodyPr>
          <a:lstStyle/>
          <a:p>
            <a:pPr marL="452438" indent="-452438">
              <a:buNone/>
            </a:pPr>
            <a:r>
              <a:rPr lang="en-ZA" sz="2000" dirty="0" smtClean="0">
                <a:latin typeface="Tahoma" panose="020B0604030504040204" pitchFamily="34" charset="0"/>
                <a:ea typeface="Tahoma" panose="020B0604030504040204" pitchFamily="34" charset="0"/>
                <a:cs typeface="Tahoma" panose="020B0604030504040204" pitchFamily="34" charset="0"/>
              </a:rPr>
              <a:t>13.	In its </a:t>
            </a:r>
            <a:r>
              <a:rPr lang="en-ZA" sz="2000" b="1" dirty="0" smtClean="0">
                <a:latin typeface="Tahoma" panose="020B0604030504040204" pitchFamily="34" charset="0"/>
                <a:ea typeface="Tahoma" panose="020B0604030504040204" pitchFamily="34" charset="0"/>
                <a:cs typeface="Tahoma" panose="020B0604030504040204" pitchFamily="34" charset="0"/>
              </a:rPr>
              <a:t>2014-2019 </a:t>
            </a:r>
            <a:r>
              <a:rPr lang="en-ZA" sz="2000" b="1" dirty="0">
                <a:latin typeface="Tahoma" panose="020B0604030504040204" pitchFamily="34" charset="0"/>
                <a:ea typeface="Tahoma" panose="020B0604030504040204" pitchFamily="34" charset="0"/>
                <a:cs typeface="Tahoma" panose="020B0604030504040204" pitchFamily="34" charset="0"/>
              </a:rPr>
              <a:t>Strategic Plan</a:t>
            </a:r>
            <a:r>
              <a:rPr lang="en-ZA" sz="2000" dirty="0">
                <a:latin typeface="Tahoma" panose="020B0604030504040204" pitchFamily="34" charset="0"/>
                <a:ea typeface="Tahoma" panose="020B0604030504040204" pitchFamily="34" charset="0"/>
                <a:cs typeface="Tahoma" panose="020B0604030504040204" pitchFamily="34" charset="0"/>
              </a:rPr>
              <a:t>, the </a:t>
            </a:r>
            <a:r>
              <a:rPr lang="en-ZA" sz="2000" dirty="0" smtClean="0">
                <a:latin typeface="Tahoma" panose="020B0604030504040204" pitchFamily="34" charset="0"/>
                <a:ea typeface="Tahoma" panose="020B0604030504040204" pitchFamily="34" charset="0"/>
                <a:cs typeface="Tahoma" panose="020B0604030504040204" pitchFamily="34" charset="0"/>
              </a:rPr>
              <a:t>Department stated its intent </a:t>
            </a:r>
            <a:r>
              <a:rPr lang="en-ZA" sz="2000" dirty="0">
                <a:latin typeface="Tahoma" panose="020B0604030504040204" pitchFamily="34" charset="0"/>
                <a:ea typeface="Tahoma" panose="020B0604030504040204" pitchFamily="34" charset="0"/>
                <a:cs typeface="Tahoma" panose="020B0604030504040204" pitchFamily="34" charset="0"/>
              </a:rPr>
              <a:t>to review the </a:t>
            </a:r>
            <a:r>
              <a:rPr lang="en-ZA" sz="2000" dirty="0" smtClean="0">
                <a:latin typeface="Tahoma" panose="020B0604030504040204" pitchFamily="34" charset="0"/>
                <a:ea typeface="Tahoma" panose="020B0604030504040204" pitchFamily="34" charset="0"/>
                <a:cs typeface="Tahoma" panose="020B0604030504040204" pitchFamily="34" charset="0"/>
              </a:rPr>
              <a:t>White </a:t>
            </a:r>
            <a:r>
              <a:rPr lang="en-ZA" sz="2000" dirty="0">
                <a:latin typeface="Tahoma" panose="020B0604030504040204" pitchFamily="34" charset="0"/>
                <a:ea typeface="Tahoma" panose="020B0604030504040204" pitchFamily="34" charset="0"/>
                <a:cs typeface="Tahoma" panose="020B0604030504040204" pitchFamily="34" charset="0"/>
              </a:rPr>
              <a:t>Papers over the MTEF period –</a:t>
            </a:r>
          </a:p>
          <a:p>
            <a:pPr marL="719138" indent="0">
              <a:spcBef>
                <a:spcPts val="1200"/>
              </a:spcBef>
              <a:buNone/>
            </a:pPr>
            <a:r>
              <a:rPr lang="en-ZA" sz="2000" i="1" dirty="0">
                <a:latin typeface="Tahoma" panose="020B0604030504040204" pitchFamily="34" charset="0"/>
                <a:ea typeface="Tahoma" panose="020B0604030504040204" pitchFamily="34" charset="0"/>
                <a:cs typeface="Tahoma" panose="020B0604030504040204" pitchFamily="34" charset="0"/>
              </a:rPr>
              <a:t>“In reviewing and revising the current White Papers, the Department will inter-alia, explore strengthening the regulatory role of the Department in the </a:t>
            </a:r>
            <a:r>
              <a:rPr lang="en-ZA" sz="2000" i="1" dirty="0" smtClean="0">
                <a:latin typeface="Tahoma" panose="020B0604030504040204" pitchFamily="34" charset="0"/>
                <a:ea typeface="Tahoma" panose="020B0604030504040204" pitchFamily="34" charset="0"/>
                <a:cs typeface="Tahoma" panose="020B0604030504040204" pitchFamily="34" charset="0"/>
              </a:rPr>
              <a:t>above </a:t>
            </a:r>
            <a:r>
              <a:rPr lang="en-ZA" sz="2000" i="1" dirty="0">
                <a:latin typeface="Tahoma" panose="020B0604030504040204" pitchFamily="34" charset="0"/>
                <a:ea typeface="Tahoma" panose="020B0604030504040204" pitchFamily="34" charset="0"/>
                <a:cs typeface="Tahoma" panose="020B0604030504040204" pitchFamily="34" charset="0"/>
              </a:rPr>
              <a:t>sectors </a:t>
            </a:r>
            <a:r>
              <a:rPr lang="en-ZA" sz="2000" dirty="0">
                <a:latin typeface="Tahoma" panose="020B0604030504040204" pitchFamily="34" charset="0"/>
                <a:ea typeface="Tahoma" panose="020B0604030504040204" pitchFamily="34" charset="0"/>
                <a:cs typeface="Tahoma" panose="020B0604030504040204" pitchFamily="34" charset="0"/>
              </a:rPr>
              <a:t>(Construction and Property Sectors)</a:t>
            </a:r>
            <a:r>
              <a:rPr lang="en-ZA" sz="2000" i="1" dirty="0">
                <a:latin typeface="Tahoma" panose="020B0604030504040204" pitchFamily="34" charset="0"/>
                <a:ea typeface="Tahoma" panose="020B0604030504040204" pitchFamily="34" charset="0"/>
                <a:cs typeface="Tahoma" panose="020B0604030504040204" pitchFamily="34" charset="0"/>
              </a:rPr>
              <a:t>, while furthering transformation and paving the way for the development of the Public Works Act during the current MTEF period</a:t>
            </a:r>
            <a:r>
              <a:rPr lang="en-ZA" sz="2000" i="1" dirty="0" smtClean="0">
                <a:latin typeface="Tahoma" panose="020B0604030504040204" pitchFamily="34" charset="0"/>
                <a:ea typeface="Tahoma" panose="020B0604030504040204" pitchFamily="34" charset="0"/>
                <a:cs typeface="Tahoma" panose="020B0604030504040204" pitchFamily="34" charset="0"/>
              </a:rPr>
              <a:t>.”</a:t>
            </a:r>
            <a:endParaRPr lang="en-ZA" dirty="0"/>
          </a:p>
          <a:p>
            <a:pPr marL="452438" lvl="0" indent="-452438">
              <a:spcBef>
                <a:spcPts val="1200"/>
              </a:spcBef>
              <a:buNone/>
            </a:pPr>
            <a:r>
              <a:rPr lang="en-ZA" sz="2000" dirty="0" smtClean="0">
                <a:latin typeface="Tahoma" panose="020B0604030504040204" pitchFamily="34" charset="0"/>
                <a:ea typeface="Tahoma" panose="020B0604030504040204" pitchFamily="34" charset="0"/>
                <a:cs typeface="Tahoma" panose="020B0604030504040204" pitchFamily="34" charset="0"/>
              </a:rPr>
              <a:t>14.	In </a:t>
            </a:r>
            <a:r>
              <a:rPr lang="en-ZA" sz="2000" dirty="0">
                <a:latin typeface="Tahoma" panose="020B0604030504040204" pitchFamily="34" charset="0"/>
                <a:ea typeface="Tahoma" panose="020B0604030504040204" pitchFamily="34" charset="0"/>
                <a:cs typeface="Tahoma" panose="020B0604030504040204" pitchFamily="34" charset="0"/>
              </a:rPr>
              <a:t>the Minister of Public Works’ </a:t>
            </a:r>
            <a:r>
              <a:rPr lang="en-ZA" sz="2000" b="1" i="1" dirty="0">
                <a:latin typeface="Tahoma" panose="020B0604030504040204" pitchFamily="34" charset="0"/>
                <a:ea typeface="Tahoma" panose="020B0604030504040204" pitchFamily="34" charset="0"/>
                <a:cs typeface="Tahoma" panose="020B0604030504040204" pitchFamily="34" charset="0"/>
              </a:rPr>
              <a:t>Five year Policy Statement and Vision for </a:t>
            </a:r>
            <a:r>
              <a:rPr lang="en-ZA" sz="2000" b="1" i="1" dirty="0" smtClean="0">
                <a:latin typeface="Tahoma" panose="020B0604030504040204" pitchFamily="34" charset="0"/>
                <a:ea typeface="Tahoma" panose="020B0604030504040204" pitchFamily="34" charset="0"/>
                <a:cs typeface="Tahoma" panose="020B0604030504040204" pitchFamily="34" charset="0"/>
              </a:rPr>
              <a:t>2014-2019</a:t>
            </a:r>
            <a:r>
              <a:rPr lang="en-ZA" sz="2000" dirty="0" smtClean="0">
                <a:latin typeface="Tahoma" panose="020B0604030504040204" pitchFamily="34" charset="0"/>
                <a:ea typeface="Tahoma" panose="020B0604030504040204" pitchFamily="34" charset="0"/>
                <a:cs typeface="Tahoma" panose="020B0604030504040204" pitchFamily="34" charset="0"/>
              </a:rPr>
              <a:t>, </a:t>
            </a:r>
            <a:r>
              <a:rPr lang="en-ZA" sz="2000" dirty="0">
                <a:latin typeface="Tahoma" panose="020B0604030504040204" pitchFamily="34" charset="0"/>
                <a:ea typeface="Tahoma" panose="020B0604030504040204" pitchFamily="34" charset="0"/>
                <a:cs typeface="Tahoma" panose="020B0604030504040204" pitchFamily="34" charset="0"/>
              </a:rPr>
              <a:t>he stated </a:t>
            </a:r>
            <a:r>
              <a:rPr lang="en-ZA" sz="2000" dirty="0" smtClean="0">
                <a:latin typeface="Tahoma" panose="020B0604030504040204" pitchFamily="34" charset="0"/>
                <a:ea typeface="Tahoma" panose="020B0604030504040204" pitchFamily="34" charset="0"/>
                <a:cs typeface="Tahoma" panose="020B0604030504040204" pitchFamily="34" charset="0"/>
              </a:rPr>
              <a:t>as follows –</a:t>
            </a:r>
            <a:endParaRPr lang="en-ZA" sz="2000" dirty="0">
              <a:latin typeface="Tahoma" panose="020B0604030504040204" pitchFamily="34" charset="0"/>
              <a:ea typeface="Tahoma" panose="020B0604030504040204" pitchFamily="34" charset="0"/>
              <a:cs typeface="Tahoma" panose="020B0604030504040204" pitchFamily="34" charset="0"/>
            </a:endParaRPr>
          </a:p>
          <a:p>
            <a:pPr marL="720725" indent="0">
              <a:spcBef>
                <a:spcPts val="1200"/>
              </a:spcBef>
              <a:buNone/>
            </a:pPr>
            <a:r>
              <a:rPr lang="en-ZA" sz="2000" i="1" dirty="0">
                <a:latin typeface="Tahoma" panose="020B0604030504040204" pitchFamily="34" charset="0"/>
                <a:ea typeface="Tahoma" panose="020B0604030504040204" pitchFamily="34" charset="0"/>
                <a:cs typeface="Tahoma" panose="020B0604030504040204" pitchFamily="34" charset="0"/>
              </a:rPr>
              <a:t>“… we have to embark on a thorough policy review. We have to go through the White Paper process culminating in a Public Works Act by the end of this Administration … to refresh and clarify our mandate and to establish a platform for sustainable development.”</a:t>
            </a:r>
            <a:endParaRPr lang="en-ZA" sz="2000" dirty="0">
              <a:latin typeface="Tahoma" panose="020B0604030504040204" pitchFamily="34" charset="0"/>
              <a:ea typeface="Tahoma" panose="020B0604030504040204" pitchFamily="34" charset="0"/>
              <a:cs typeface="Tahoma" panose="020B0604030504040204" pitchFamily="34" charset="0"/>
            </a:endParaRPr>
          </a:p>
          <a:p>
            <a:pPr marL="720725" lvl="0" indent="0">
              <a:spcBef>
                <a:spcPts val="0"/>
              </a:spcBef>
              <a:buNone/>
            </a:pPr>
            <a:endParaRPr lang="en-ZA" sz="2000" dirty="0">
              <a:latin typeface="Tahoma" panose="020B0604030504040204" pitchFamily="34" charset="0"/>
              <a:ea typeface="Tahoma" panose="020B0604030504040204" pitchFamily="34" charset="0"/>
              <a:cs typeface="Tahoma" panose="020B0604030504040204" pitchFamily="34" charset="0"/>
            </a:endParaRPr>
          </a:p>
        </p:txBody>
      </p:sp>
      <p:sp>
        <p:nvSpPr>
          <p:cNvPr id="3" name="Title 2"/>
          <p:cNvSpPr>
            <a:spLocks noGrp="1"/>
          </p:cNvSpPr>
          <p:nvPr>
            <p:ph type="title"/>
          </p:nvPr>
        </p:nvSpPr>
        <p:spPr>
          <a:xfrm>
            <a:off x="228600" y="0"/>
            <a:ext cx="8458200" cy="990600"/>
          </a:xfrm>
        </p:spPr>
        <p:txBody>
          <a:bodyPr/>
          <a:lstStyle/>
          <a:p>
            <a:r>
              <a:rPr lang="en-ZA" b="1" dirty="0" smtClean="0">
                <a:latin typeface="Tahoma" pitchFamily="34" charset="0"/>
                <a:ea typeface="Tahoma" pitchFamily="34" charset="0"/>
                <a:cs typeface="Tahoma" pitchFamily="34" charset="0"/>
              </a:rPr>
              <a:t>NEED TO REVIEW 1997 &amp; 1999 WHITE PAPERS</a:t>
            </a:r>
            <a:endParaRPr lang="en-ZA" dirty="0">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2"/>
          </p:nvPr>
        </p:nvSpPr>
        <p:spPr>
          <a:xfrm>
            <a:off x="6553200" y="6356350"/>
            <a:ext cx="2514600" cy="365125"/>
          </a:xfrm>
        </p:spPr>
        <p:txBody>
          <a:bodyPr/>
          <a:lstStyle/>
          <a:p>
            <a:fld id="{6D88B901-4B89-400A-9326-FD413AFBC764}" type="slidenum">
              <a:rPr lang="en-US" sz="1400" smtClean="0">
                <a:latin typeface="Arial" pitchFamily="34" charset="0"/>
                <a:cs typeface="Arial" pitchFamily="34" charset="0"/>
              </a:rPr>
              <a:pPr/>
              <a:t>10</a:t>
            </a:fld>
            <a:endParaRPr lang="en-US" sz="1400" dirty="0">
              <a:latin typeface="Arial" pitchFamily="34" charset="0"/>
              <a:cs typeface="Arial" pitchFamily="34" charset="0"/>
            </a:endParaRPr>
          </a:p>
        </p:txBody>
      </p:sp>
    </p:spTree>
    <p:extLst>
      <p:ext uri="{BB962C8B-B14F-4D97-AF65-F5344CB8AC3E}">
        <p14:creationId xmlns:p14="http://schemas.microsoft.com/office/powerpoint/2010/main" xmlns="" val="14347907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143000"/>
            <a:ext cx="8915400" cy="5486400"/>
          </a:xfrm>
        </p:spPr>
        <p:txBody>
          <a:bodyPr>
            <a:noAutofit/>
          </a:bodyPr>
          <a:lstStyle/>
          <a:p>
            <a:pPr marL="444500" lvl="1" indent="-444500">
              <a:spcBef>
                <a:spcPts val="0"/>
              </a:spcBef>
              <a:buSzPct val="100000"/>
              <a:buNone/>
              <a:defRPr/>
            </a:pPr>
            <a:r>
              <a:rPr lang="en-ZA" sz="2000" dirty="0" smtClean="0">
                <a:latin typeface="Tahoma" pitchFamily="34" charset="0"/>
                <a:ea typeface="Tahoma" pitchFamily="34" charset="0"/>
                <a:cs typeface="Tahoma" pitchFamily="34" charset="0"/>
              </a:rPr>
              <a:t>15.	As </a:t>
            </a:r>
            <a:r>
              <a:rPr lang="en-ZA" sz="2000" dirty="0">
                <a:latin typeface="Tahoma" pitchFamily="34" charset="0"/>
                <a:ea typeface="Tahoma" pitchFamily="34" charset="0"/>
                <a:cs typeface="Tahoma" pitchFamily="34" charset="0"/>
              </a:rPr>
              <a:t>the core to the </a:t>
            </a:r>
            <a:r>
              <a:rPr lang="en-ZA" sz="2000" dirty="0" smtClean="0">
                <a:latin typeface="Tahoma" pitchFamily="34" charset="0"/>
                <a:ea typeface="Tahoma" pitchFamily="34" charset="0"/>
                <a:cs typeface="Tahoma" pitchFamily="34" charset="0"/>
              </a:rPr>
              <a:t>major policy review, the Department therefore needs to review </a:t>
            </a:r>
            <a:r>
              <a:rPr lang="en-GB" sz="2000" dirty="0">
                <a:latin typeface="Tahoma" panose="020B0604030504040204" pitchFamily="34" charset="0"/>
                <a:ea typeface="Tahoma" panose="020B0604030504040204" pitchFamily="34" charset="0"/>
                <a:cs typeface="Tahoma" panose="020B0604030504040204" pitchFamily="34" charset="0"/>
              </a:rPr>
              <a:t>the 1997 </a:t>
            </a:r>
            <a:r>
              <a:rPr lang="en-GB" sz="2000" dirty="0" smtClean="0">
                <a:latin typeface="Tahoma" panose="020B0604030504040204" pitchFamily="34" charset="0"/>
                <a:ea typeface="Tahoma" panose="020B0604030504040204" pitchFamily="34" charset="0"/>
                <a:cs typeface="Tahoma" panose="020B0604030504040204" pitchFamily="34" charset="0"/>
              </a:rPr>
              <a:t>and </a:t>
            </a:r>
            <a:r>
              <a:rPr lang="en-GB" sz="2000" dirty="0">
                <a:latin typeface="Tahoma" panose="020B0604030504040204" pitchFamily="34" charset="0"/>
                <a:ea typeface="Tahoma" panose="020B0604030504040204" pitchFamily="34" charset="0"/>
                <a:cs typeface="Tahoma" panose="020B0604030504040204" pitchFamily="34" charset="0"/>
              </a:rPr>
              <a:t>1999 </a:t>
            </a:r>
            <a:r>
              <a:rPr lang="en-ZA" sz="2000" dirty="0" smtClean="0">
                <a:latin typeface="Tahoma" pitchFamily="34" charset="0"/>
                <a:ea typeface="Tahoma" pitchFamily="34" charset="0"/>
                <a:cs typeface="Tahoma" pitchFamily="34" charset="0"/>
              </a:rPr>
              <a:t>White Papers, in </a:t>
            </a:r>
            <a:r>
              <a:rPr lang="en-ZA" sz="2000" dirty="0">
                <a:latin typeface="Tahoma" pitchFamily="34" charset="0"/>
                <a:ea typeface="Tahoma" pitchFamily="34" charset="0"/>
                <a:cs typeface="Tahoma" pitchFamily="34" charset="0"/>
              </a:rPr>
              <a:t>order </a:t>
            </a:r>
            <a:r>
              <a:rPr lang="en-ZA" sz="2000" dirty="0" smtClean="0">
                <a:latin typeface="Tahoma" pitchFamily="34" charset="0"/>
                <a:ea typeface="Tahoma" pitchFamily="34" charset="0"/>
                <a:cs typeface="Tahoma" pitchFamily="34" charset="0"/>
              </a:rPr>
              <a:t>to –</a:t>
            </a:r>
            <a:endParaRPr lang="en-ZA" sz="2000" dirty="0">
              <a:latin typeface="Tahoma" pitchFamily="34" charset="0"/>
              <a:ea typeface="Tahoma" pitchFamily="34" charset="0"/>
              <a:cs typeface="Tahoma" pitchFamily="34" charset="0"/>
            </a:endParaRPr>
          </a:p>
          <a:p>
            <a:pPr marL="901700" lvl="0" indent="-457200">
              <a:spcBef>
                <a:spcPts val="1200"/>
              </a:spcBef>
              <a:buAutoNum type="alphaLcParenBoth"/>
            </a:pPr>
            <a:r>
              <a:rPr lang="en-GB" sz="2000" dirty="0" smtClean="0">
                <a:latin typeface="Tahoma" panose="020B0604030504040204" pitchFamily="34" charset="0"/>
                <a:ea typeface="Tahoma" panose="020B0604030504040204" pitchFamily="34" charset="0"/>
                <a:cs typeface="Tahoma" panose="020B0604030504040204" pitchFamily="34" charset="0"/>
              </a:rPr>
              <a:t>Assess </a:t>
            </a:r>
            <a:r>
              <a:rPr lang="en-GB" sz="2000" dirty="0">
                <a:latin typeface="Tahoma" panose="020B0604030504040204" pitchFamily="34" charset="0"/>
                <a:ea typeface="Tahoma" panose="020B0604030504040204" pitchFamily="34" charset="0"/>
                <a:cs typeface="Tahoma" panose="020B0604030504040204" pitchFamily="34" charset="0"/>
              </a:rPr>
              <a:t>progress and achievements in giving effect to </a:t>
            </a:r>
            <a:r>
              <a:rPr lang="en-GB" sz="2000" dirty="0" smtClean="0">
                <a:latin typeface="Tahoma" panose="020B0604030504040204" pitchFamily="34" charset="0"/>
                <a:ea typeface="Tahoma" panose="020B0604030504040204" pitchFamily="34" charset="0"/>
                <a:cs typeface="Tahoma" panose="020B0604030504040204" pitchFamily="34" charset="0"/>
              </a:rPr>
              <a:t>the key </a:t>
            </a:r>
            <a:r>
              <a:rPr lang="en-GB" sz="2000" dirty="0">
                <a:latin typeface="Tahoma" panose="020B0604030504040204" pitchFamily="34" charset="0"/>
                <a:ea typeface="Tahoma" panose="020B0604030504040204" pitchFamily="34" charset="0"/>
                <a:cs typeface="Tahoma" panose="020B0604030504040204" pitchFamily="34" charset="0"/>
              </a:rPr>
              <a:t>interventions identified in </a:t>
            </a:r>
            <a:r>
              <a:rPr lang="en-ZA" sz="2000" dirty="0">
                <a:latin typeface="Tahoma" pitchFamily="34" charset="0"/>
                <a:ea typeface="Tahoma" pitchFamily="34" charset="0"/>
                <a:cs typeface="Tahoma" pitchFamily="34" charset="0"/>
              </a:rPr>
              <a:t>both </a:t>
            </a:r>
            <a:r>
              <a:rPr lang="en-GB" sz="2000" dirty="0" smtClean="0">
                <a:latin typeface="Tahoma" panose="020B0604030504040204" pitchFamily="34" charset="0"/>
                <a:ea typeface="Tahoma" panose="020B0604030504040204" pitchFamily="34" charset="0"/>
                <a:cs typeface="Tahoma" panose="020B0604030504040204" pitchFamily="34" charset="0"/>
              </a:rPr>
              <a:t>White </a:t>
            </a:r>
            <a:r>
              <a:rPr lang="en-GB" sz="2000" dirty="0">
                <a:latin typeface="Tahoma" panose="020B0604030504040204" pitchFamily="34" charset="0"/>
                <a:ea typeface="Tahoma" panose="020B0604030504040204" pitchFamily="34" charset="0"/>
                <a:cs typeface="Tahoma" panose="020B0604030504040204" pitchFamily="34" charset="0"/>
              </a:rPr>
              <a:t>Papers and the impact </a:t>
            </a:r>
            <a:r>
              <a:rPr lang="en-GB" sz="2000" dirty="0" smtClean="0">
                <a:latin typeface="Tahoma" panose="020B0604030504040204" pitchFamily="34" charset="0"/>
                <a:ea typeface="Tahoma" panose="020B0604030504040204" pitchFamily="34" charset="0"/>
                <a:cs typeface="Tahoma" panose="020B0604030504040204" pitchFamily="34" charset="0"/>
              </a:rPr>
              <a:t>thereof;</a:t>
            </a:r>
            <a:endParaRPr lang="en-ZA" sz="2000" dirty="0">
              <a:latin typeface="Tahoma" panose="020B0604030504040204" pitchFamily="34" charset="0"/>
              <a:ea typeface="Tahoma" panose="020B0604030504040204" pitchFamily="34" charset="0"/>
              <a:cs typeface="Tahoma" panose="020B0604030504040204" pitchFamily="34" charset="0"/>
            </a:endParaRPr>
          </a:p>
          <a:p>
            <a:pPr marL="901700" lvl="0" indent="-457200">
              <a:spcBef>
                <a:spcPts val="1200"/>
              </a:spcBef>
              <a:buAutoNum type="alphaLcParenBoth"/>
            </a:pPr>
            <a:r>
              <a:rPr lang="en-GB" sz="2000" dirty="0" smtClean="0">
                <a:latin typeface="Tahoma" panose="020B0604030504040204" pitchFamily="34" charset="0"/>
                <a:ea typeface="Tahoma" panose="020B0604030504040204" pitchFamily="34" charset="0"/>
                <a:cs typeface="Tahoma" panose="020B0604030504040204" pitchFamily="34" charset="0"/>
              </a:rPr>
              <a:t>Identify </a:t>
            </a:r>
            <a:r>
              <a:rPr lang="en-GB" sz="2000" dirty="0">
                <a:latin typeface="Tahoma" panose="020B0604030504040204" pitchFamily="34" charset="0"/>
                <a:ea typeface="Tahoma" panose="020B0604030504040204" pitchFamily="34" charset="0"/>
                <a:cs typeface="Tahoma" panose="020B0604030504040204" pitchFamily="34" charset="0"/>
              </a:rPr>
              <a:t>gaps and challenges encountered during implementation of the </a:t>
            </a:r>
            <a:r>
              <a:rPr lang="en-GB" sz="2000" dirty="0" smtClean="0">
                <a:latin typeface="Tahoma" panose="020B0604030504040204" pitchFamily="34" charset="0"/>
                <a:ea typeface="Tahoma" panose="020B0604030504040204" pitchFamily="34" charset="0"/>
                <a:cs typeface="Tahoma" panose="020B0604030504040204" pitchFamily="34" charset="0"/>
              </a:rPr>
              <a:t>White </a:t>
            </a:r>
            <a:r>
              <a:rPr lang="en-GB" sz="2000" dirty="0">
                <a:latin typeface="Tahoma" panose="020B0604030504040204" pitchFamily="34" charset="0"/>
                <a:ea typeface="Tahoma" panose="020B0604030504040204" pitchFamily="34" charset="0"/>
                <a:cs typeface="Tahoma" panose="020B0604030504040204" pitchFamily="34" charset="0"/>
              </a:rPr>
              <a:t>Papers; and provide recommendations in addressing </a:t>
            </a:r>
            <a:r>
              <a:rPr lang="en-GB" sz="2000" dirty="0" smtClean="0">
                <a:latin typeface="Tahoma" panose="020B0604030504040204" pitchFamily="34" charset="0"/>
                <a:ea typeface="Tahoma" panose="020B0604030504040204" pitchFamily="34" charset="0"/>
                <a:cs typeface="Tahoma" panose="020B0604030504040204" pitchFamily="34" charset="0"/>
              </a:rPr>
              <a:t>same;</a:t>
            </a:r>
            <a:endParaRPr lang="en-ZA" sz="2000" dirty="0">
              <a:latin typeface="Tahoma" panose="020B0604030504040204" pitchFamily="34" charset="0"/>
              <a:ea typeface="Tahoma" panose="020B0604030504040204" pitchFamily="34" charset="0"/>
              <a:cs typeface="Tahoma" panose="020B0604030504040204" pitchFamily="34" charset="0"/>
            </a:endParaRPr>
          </a:p>
          <a:p>
            <a:pPr marL="901700" lvl="0" indent="-457200">
              <a:spcBef>
                <a:spcPts val="1200"/>
              </a:spcBef>
              <a:buAutoNum type="alphaLcParenBoth"/>
            </a:pPr>
            <a:r>
              <a:rPr lang="en-GB" sz="2000" dirty="0" smtClean="0">
                <a:latin typeface="Tahoma" panose="020B0604030504040204" pitchFamily="34" charset="0"/>
                <a:ea typeface="Tahoma" panose="020B0604030504040204" pitchFamily="34" charset="0"/>
                <a:cs typeface="Tahoma" panose="020B0604030504040204" pitchFamily="34" charset="0"/>
              </a:rPr>
              <a:t>Review </a:t>
            </a:r>
            <a:r>
              <a:rPr lang="en-GB" sz="2000" dirty="0">
                <a:latin typeface="Tahoma" panose="020B0604030504040204" pitchFamily="34" charset="0"/>
                <a:ea typeface="Tahoma" panose="020B0604030504040204" pitchFamily="34" charset="0"/>
                <a:cs typeface="Tahoma" panose="020B0604030504040204" pitchFamily="34" charset="0"/>
              </a:rPr>
              <a:t>the 1997 </a:t>
            </a:r>
            <a:r>
              <a:rPr lang="en-GB" sz="2000" dirty="0" smtClean="0">
                <a:latin typeface="Tahoma" panose="020B0604030504040204" pitchFamily="34" charset="0"/>
                <a:ea typeface="Tahoma" panose="020B0604030504040204" pitchFamily="34" charset="0"/>
                <a:cs typeface="Tahoma" panose="020B0604030504040204" pitchFamily="34" charset="0"/>
              </a:rPr>
              <a:t>and </a:t>
            </a:r>
            <a:r>
              <a:rPr lang="en-GB" sz="2000" dirty="0">
                <a:latin typeface="Tahoma" panose="020B0604030504040204" pitchFamily="34" charset="0"/>
                <a:ea typeface="Tahoma" panose="020B0604030504040204" pitchFamily="34" charset="0"/>
                <a:cs typeface="Tahoma" panose="020B0604030504040204" pitchFamily="34" charset="0"/>
              </a:rPr>
              <a:t>1999 policy objectives and assess their continued relevance in realising Government’s national priorities; </a:t>
            </a:r>
            <a:endParaRPr lang="en-ZA" sz="2000" dirty="0">
              <a:latin typeface="Tahoma" panose="020B0604030504040204" pitchFamily="34" charset="0"/>
              <a:ea typeface="Tahoma" panose="020B0604030504040204" pitchFamily="34" charset="0"/>
              <a:cs typeface="Tahoma" panose="020B0604030504040204" pitchFamily="34" charset="0"/>
            </a:endParaRPr>
          </a:p>
          <a:p>
            <a:pPr marL="901700" lvl="0" indent="-457200">
              <a:spcBef>
                <a:spcPts val="1200"/>
              </a:spcBef>
              <a:buAutoNum type="alphaLcParenBoth"/>
            </a:pPr>
            <a:r>
              <a:rPr lang="en-ZA" sz="2000" dirty="0" smtClean="0">
                <a:latin typeface="Tahoma" panose="020B0604030504040204" pitchFamily="34" charset="0"/>
                <a:ea typeface="Tahoma" panose="020B0604030504040204" pitchFamily="34" charset="0"/>
                <a:cs typeface="Tahoma" panose="020B0604030504040204" pitchFamily="34" charset="0"/>
              </a:rPr>
              <a:t>Align </a:t>
            </a:r>
            <a:r>
              <a:rPr lang="en-ZA" sz="2000" dirty="0">
                <a:latin typeface="Tahoma" panose="020B0604030504040204" pitchFamily="34" charset="0"/>
                <a:ea typeface="Tahoma" panose="020B0604030504040204" pitchFamily="34" charset="0"/>
                <a:cs typeface="Tahoma" panose="020B0604030504040204" pitchFamily="34" charset="0"/>
              </a:rPr>
              <a:t>the Public Works function with the National Development </a:t>
            </a:r>
            <a:r>
              <a:rPr lang="en-ZA" sz="2000" dirty="0" smtClean="0">
                <a:latin typeface="Tahoma" panose="020B0604030504040204" pitchFamily="34" charset="0"/>
                <a:ea typeface="Tahoma" panose="020B0604030504040204" pitchFamily="34" charset="0"/>
                <a:cs typeface="Tahoma" panose="020B0604030504040204" pitchFamily="34" charset="0"/>
              </a:rPr>
              <a:t>Plan;</a:t>
            </a:r>
          </a:p>
          <a:p>
            <a:pPr marL="901700" lvl="0" indent="-457200">
              <a:spcBef>
                <a:spcPts val="1200"/>
              </a:spcBef>
              <a:buAutoNum type="alphaLcParenBoth"/>
            </a:pPr>
            <a:r>
              <a:rPr lang="en-GB" sz="2000" dirty="0" smtClean="0">
                <a:latin typeface="Tahoma" panose="020B0604030504040204" pitchFamily="34" charset="0"/>
                <a:ea typeface="Tahoma" panose="020B0604030504040204" pitchFamily="34" charset="0"/>
                <a:cs typeface="Tahoma" panose="020B0604030504040204" pitchFamily="34" charset="0"/>
              </a:rPr>
              <a:t>Develop </a:t>
            </a:r>
            <a:r>
              <a:rPr lang="en-GB" sz="2000" dirty="0">
                <a:latin typeface="Tahoma" panose="020B0604030504040204" pitchFamily="34" charset="0"/>
                <a:ea typeface="Tahoma" panose="020B0604030504040204" pitchFamily="34" charset="0"/>
                <a:cs typeface="Tahoma" panose="020B0604030504040204" pitchFamily="34" charset="0"/>
              </a:rPr>
              <a:t>new policy objectives to address current developments in the local </a:t>
            </a:r>
            <a:r>
              <a:rPr lang="en-GB" sz="2000" dirty="0" smtClean="0">
                <a:latin typeface="Tahoma" panose="020B0604030504040204" pitchFamily="34" charset="0"/>
                <a:ea typeface="Tahoma" panose="020B0604030504040204" pitchFamily="34" charset="0"/>
                <a:cs typeface="Tahoma" panose="020B0604030504040204" pitchFamily="34" charset="0"/>
              </a:rPr>
              <a:t>and global </a:t>
            </a:r>
            <a:r>
              <a:rPr lang="en-GB" sz="2000" dirty="0">
                <a:latin typeface="Tahoma" panose="020B0604030504040204" pitchFamily="34" charset="0"/>
                <a:ea typeface="Tahoma" panose="020B0604030504040204" pitchFamily="34" charset="0"/>
                <a:cs typeface="Tahoma" panose="020B0604030504040204" pitchFamily="34" charset="0"/>
              </a:rPr>
              <a:t>environment in which </a:t>
            </a:r>
            <a:r>
              <a:rPr lang="en-GB" sz="2000" dirty="0" smtClean="0">
                <a:latin typeface="Tahoma" panose="020B0604030504040204" pitchFamily="34" charset="0"/>
                <a:ea typeface="Tahoma" panose="020B0604030504040204" pitchFamily="34" charset="0"/>
                <a:cs typeface="Tahoma" panose="020B0604030504040204" pitchFamily="34" charset="0"/>
              </a:rPr>
              <a:t>Public Works Departments operate;</a:t>
            </a:r>
          </a:p>
          <a:p>
            <a:pPr marL="901700" indent="-457200">
              <a:spcBef>
                <a:spcPts val="1200"/>
              </a:spcBef>
              <a:buFont typeface="Arial" pitchFamily="34" charset="0"/>
              <a:buAutoNum type="alphaLcParenBoth"/>
            </a:pPr>
            <a:r>
              <a:rPr lang="en-ZA" sz="2000" dirty="0">
                <a:latin typeface="Tahoma" panose="020B0604030504040204" pitchFamily="34" charset="0"/>
                <a:ea typeface="Tahoma" panose="020B0604030504040204" pitchFamily="34" charset="0"/>
                <a:cs typeface="Tahoma" panose="020B0604030504040204" pitchFamily="34" charset="0"/>
              </a:rPr>
              <a:t>Determine how to better regulate and deepen transformation within the Built Environment Professions</a:t>
            </a:r>
            <a:r>
              <a:rPr lang="en-ZA" sz="2000" dirty="0" smtClean="0">
                <a:latin typeface="Tahoma" panose="020B0604030504040204" pitchFamily="34" charset="0"/>
                <a:ea typeface="Tahoma" panose="020B0604030504040204" pitchFamily="34" charset="0"/>
                <a:cs typeface="Tahoma" panose="020B0604030504040204" pitchFamily="34" charset="0"/>
              </a:rPr>
              <a:t>;</a:t>
            </a:r>
            <a:endParaRPr lang="en-ZA" sz="2000" dirty="0">
              <a:latin typeface="Tahoma" panose="020B0604030504040204" pitchFamily="34" charset="0"/>
              <a:ea typeface="Tahoma" panose="020B0604030504040204" pitchFamily="34" charset="0"/>
              <a:cs typeface="Tahoma" panose="020B0604030504040204" pitchFamily="34" charset="0"/>
            </a:endParaRPr>
          </a:p>
        </p:txBody>
      </p:sp>
      <p:sp>
        <p:nvSpPr>
          <p:cNvPr id="3" name="Title 2"/>
          <p:cNvSpPr>
            <a:spLocks noGrp="1"/>
          </p:cNvSpPr>
          <p:nvPr>
            <p:ph type="title"/>
          </p:nvPr>
        </p:nvSpPr>
        <p:spPr>
          <a:xfrm>
            <a:off x="152400" y="0"/>
            <a:ext cx="8534400" cy="990600"/>
          </a:xfrm>
        </p:spPr>
        <p:txBody>
          <a:bodyPr/>
          <a:lstStyle/>
          <a:p>
            <a:r>
              <a:rPr lang="en-ZA" b="1" dirty="0">
                <a:latin typeface="Tahoma" pitchFamily="34" charset="0"/>
                <a:ea typeface="Tahoma" pitchFamily="34" charset="0"/>
                <a:cs typeface="Tahoma" pitchFamily="34" charset="0"/>
              </a:rPr>
              <a:t>NEED TO REVIEW 1997 &amp; 1999 WHITE PAPERS </a:t>
            </a:r>
            <a:r>
              <a:rPr lang="en-ZA" dirty="0" smtClean="0">
                <a:latin typeface="Tahoma" pitchFamily="34" charset="0"/>
                <a:ea typeface="Tahoma" pitchFamily="34" charset="0"/>
                <a:cs typeface="Tahoma" pitchFamily="34" charset="0"/>
              </a:rPr>
              <a:t>(Continued)</a:t>
            </a:r>
            <a:endParaRPr lang="en-ZA" dirty="0">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2"/>
          </p:nvPr>
        </p:nvSpPr>
        <p:spPr>
          <a:xfrm>
            <a:off x="8534400" y="6356350"/>
            <a:ext cx="457200" cy="365125"/>
          </a:xfrm>
        </p:spPr>
        <p:txBody>
          <a:bodyPr/>
          <a:lstStyle/>
          <a:p>
            <a:fld id="{6D88B901-4B89-400A-9326-FD413AFBC764}" type="slidenum">
              <a:rPr lang="en-US" sz="1400" smtClean="0">
                <a:latin typeface="Arial" pitchFamily="34" charset="0"/>
                <a:cs typeface="Arial" pitchFamily="34" charset="0"/>
              </a:rPr>
              <a:pPr/>
              <a:t>11</a:t>
            </a:fld>
            <a:endParaRPr lang="en-US" sz="1400" dirty="0">
              <a:latin typeface="Arial" pitchFamily="34" charset="0"/>
              <a:cs typeface="Arial" pitchFamily="34" charset="0"/>
            </a:endParaRPr>
          </a:p>
        </p:txBody>
      </p:sp>
    </p:spTree>
    <p:extLst>
      <p:ext uri="{BB962C8B-B14F-4D97-AF65-F5344CB8AC3E}">
        <p14:creationId xmlns:p14="http://schemas.microsoft.com/office/powerpoint/2010/main" xmlns="" val="3058431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066800"/>
            <a:ext cx="8915400" cy="5791200"/>
          </a:xfrm>
        </p:spPr>
        <p:txBody>
          <a:bodyPr>
            <a:noAutofit/>
          </a:bodyPr>
          <a:lstStyle/>
          <a:p>
            <a:pPr marL="901700" indent="-457200">
              <a:spcBef>
                <a:spcPts val="600"/>
              </a:spcBef>
              <a:buAutoNum type="alphaLcParenBoth" startAt="7"/>
            </a:pPr>
            <a:r>
              <a:rPr lang="en-ZA" sz="2000" dirty="0" smtClean="0">
                <a:latin typeface="Tahoma" panose="020B0604030504040204" pitchFamily="34" charset="0"/>
                <a:ea typeface="Tahoma" panose="020B0604030504040204" pitchFamily="34" charset="0"/>
                <a:cs typeface="Tahoma" panose="020B0604030504040204" pitchFamily="34" charset="0"/>
              </a:rPr>
              <a:t>Determine </a:t>
            </a:r>
            <a:r>
              <a:rPr lang="en-ZA" sz="2000" dirty="0">
                <a:latin typeface="Tahoma" panose="020B0604030504040204" pitchFamily="34" charset="0"/>
                <a:ea typeface="Tahoma" panose="020B0604030504040204" pitchFamily="34" charset="0"/>
                <a:cs typeface="Tahoma" panose="020B0604030504040204" pitchFamily="34" charset="0"/>
              </a:rPr>
              <a:t>how the construction and property industries can be better regulated to promote growth, transformation and </a:t>
            </a:r>
            <a:r>
              <a:rPr lang="en-ZA" sz="2000" dirty="0" smtClean="0">
                <a:latin typeface="Tahoma" panose="020B0604030504040204" pitchFamily="34" charset="0"/>
                <a:ea typeface="Tahoma" panose="020B0604030504040204" pitchFamily="34" charset="0"/>
                <a:cs typeface="Tahoma" panose="020B0604030504040204" pitchFamily="34" charset="0"/>
              </a:rPr>
              <a:t>competition;</a:t>
            </a:r>
            <a:endParaRPr lang="en-ZA" sz="2000" dirty="0">
              <a:latin typeface="Tahoma" panose="020B0604030504040204" pitchFamily="34" charset="0"/>
              <a:ea typeface="Tahoma" panose="020B0604030504040204" pitchFamily="34" charset="0"/>
              <a:cs typeface="Tahoma" panose="020B0604030504040204" pitchFamily="34" charset="0"/>
            </a:endParaRPr>
          </a:p>
          <a:p>
            <a:pPr marL="901700" indent="-457200">
              <a:spcBef>
                <a:spcPts val="600"/>
              </a:spcBef>
              <a:buAutoNum type="alphaLcParenBoth" startAt="7"/>
            </a:pPr>
            <a:r>
              <a:rPr lang="en-ZA" sz="2000" dirty="0" smtClean="0">
                <a:latin typeface="Tahoma" panose="020B0604030504040204" pitchFamily="34" charset="0"/>
                <a:ea typeface="Tahoma" panose="020B0604030504040204" pitchFamily="34" charset="0"/>
                <a:cs typeface="Tahoma" panose="020B0604030504040204" pitchFamily="34" charset="0"/>
              </a:rPr>
              <a:t>Determine </a:t>
            </a:r>
            <a:r>
              <a:rPr lang="en-ZA" sz="2000" dirty="0">
                <a:latin typeface="Tahoma" panose="020B0604030504040204" pitchFamily="34" charset="0"/>
                <a:ea typeface="Tahoma" panose="020B0604030504040204" pitchFamily="34" charset="0"/>
                <a:cs typeface="Tahoma" panose="020B0604030504040204" pitchFamily="34" charset="0"/>
              </a:rPr>
              <a:t>the role of </a:t>
            </a:r>
            <a:r>
              <a:rPr lang="en-ZA" sz="2000" dirty="0" smtClean="0">
                <a:latin typeface="Tahoma" panose="020B0604030504040204" pitchFamily="34" charset="0"/>
                <a:ea typeface="Tahoma" panose="020B0604030504040204" pitchFamily="34" charset="0"/>
                <a:cs typeface="Tahoma" panose="020B0604030504040204" pitchFamily="34" charset="0"/>
              </a:rPr>
              <a:t>the Public Works Departments in </a:t>
            </a:r>
            <a:r>
              <a:rPr lang="en-ZA" sz="2000" dirty="0">
                <a:latin typeface="Tahoma" panose="020B0604030504040204" pitchFamily="34" charset="0"/>
                <a:ea typeface="Tahoma" panose="020B0604030504040204" pitchFamily="34" charset="0"/>
                <a:cs typeface="Tahoma" panose="020B0604030504040204" pitchFamily="34" charset="0"/>
              </a:rPr>
              <a:t>ensuring that the construction and property industries are representative of the demographics of the country and are more inclusive of marginalised groups i.e. women, youth, and persons with </a:t>
            </a:r>
            <a:r>
              <a:rPr lang="en-ZA" sz="2000" dirty="0" smtClean="0">
                <a:latin typeface="Tahoma" panose="020B0604030504040204" pitchFamily="34" charset="0"/>
                <a:ea typeface="Tahoma" panose="020B0604030504040204" pitchFamily="34" charset="0"/>
                <a:cs typeface="Tahoma" panose="020B0604030504040204" pitchFamily="34" charset="0"/>
              </a:rPr>
              <a:t>disabilities;</a:t>
            </a:r>
          </a:p>
          <a:p>
            <a:pPr marL="901700" indent="-457200">
              <a:spcBef>
                <a:spcPts val="600"/>
              </a:spcBef>
              <a:buAutoNum type="alphaLcParenBoth" startAt="7"/>
            </a:pPr>
            <a:r>
              <a:rPr lang="en-ZA" sz="2000" dirty="0">
                <a:latin typeface="Tahoma" panose="020B0604030504040204" pitchFamily="34" charset="0"/>
                <a:ea typeface="Tahoma" panose="020B0604030504040204" pitchFamily="34" charset="0"/>
                <a:cs typeface="Tahoma" panose="020B0604030504040204" pitchFamily="34" charset="0"/>
              </a:rPr>
              <a:t>Determine how the Public Works Departments </a:t>
            </a:r>
            <a:r>
              <a:rPr lang="en-ZA" sz="2000" dirty="0" smtClean="0">
                <a:latin typeface="Tahoma" panose="020B0604030504040204" pitchFamily="34" charset="0"/>
                <a:ea typeface="Tahoma" panose="020B0604030504040204" pitchFamily="34" charset="0"/>
                <a:cs typeface="Tahoma" panose="020B0604030504040204" pitchFamily="34" charset="0"/>
              </a:rPr>
              <a:t>can </a:t>
            </a:r>
            <a:r>
              <a:rPr lang="en-ZA" sz="2000" dirty="0">
                <a:latin typeface="Tahoma" panose="020B0604030504040204" pitchFamily="34" charset="0"/>
                <a:ea typeface="Tahoma" panose="020B0604030504040204" pitchFamily="34" charset="0"/>
                <a:cs typeface="Tahoma" panose="020B0604030504040204" pitchFamily="34" charset="0"/>
              </a:rPr>
              <a:t>implement enterprise development initiatives to deepen transformation in </a:t>
            </a:r>
            <a:r>
              <a:rPr lang="en-ZA" sz="2000" dirty="0" smtClean="0">
                <a:latin typeface="Tahoma" panose="020B0604030504040204" pitchFamily="34" charset="0"/>
                <a:ea typeface="Tahoma" panose="020B0604030504040204" pitchFamily="34" charset="0"/>
                <a:cs typeface="Tahoma" panose="020B0604030504040204" pitchFamily="34" charset="0"/>
              </a:rPr>
              <a:t>         the </a:t>
            </a:r>
            <a:r>
              <a:rPr lang="en-ZA" sz="2000" dirty="0">
                <a:latin typeface="Tahoma" panose="020B0604030504040204" pitchFamily="34" charset="0"/>
                <a:ea typeface="Tahoma" panose="020B0604030504040204" pitchFamily="34" charset="0"/>
                <a:cs typeface="Tahoma" panose="020B0604030504040204" pitchFamily="34" charset="0"/>
              </a:rPr>
              <a:t>construction and property </a:t>
            </a:r>
            <a:r>
              <a:rPr lang="en-ZA" sz="2000" dirty="0" smtClean="0">
                <a:latin typeface="Tahoma" panose="020B0604030504040204" pitchFamily="34" charset="0"/>
                <a:ea typeface="Tahoma" panose="020B0604030504040204" pitchFamily="34" charset="0"/>
                <a:cs typeface="Tahoma" panose="020B0604030504040204" pitchFamily="34" charset="0"/>
              </a:rPr>
              <a:t>sectors;</a:t>
            </a:r>
          </a:p>
          <a:p>
            <a:pPr marL="901700" indent="-457200">
              <a:spcBef>
                <a:spcPts val="600"/>
              </a:spcBef>
              <a:buAutoNum type="alphaLcParenBoth" startAt="7"/>
            </a:pPr>
            <a:r>
              <a:rPr lang="en-ZA" sz="2000" dirty="0" smtClean="0">
                <a:latin typeface="Tahoma" panose="020B0604030504040204" pitchFamily="34" charset="0"/>
                <a:ea typeface="Tahoma" panose="020B0604030504040204" pitchFamily="34" charset="0"/>
                <a:cs typeface="Tahoma" panose="020B0604030504040204" pitchFamily="34" charset="0"/>
              </a:rPr>
              <a:t>Consider mechanisms to address conflict resolution in the construction industry; </a:t>
            </a:r>
          </a:p>
          <a:p>
            <a:pPr marL="901700" indent="-457200">
              <a:spcBef>
                <a:spcPts val="600"/>
              </a:spcBef>
              <a:buAutoNum type="alphaLcParenBoth" startAt="7"/>
            </a:pPr>
            <a:r>
              <a:rPr lang="en-ZA" sz="2000" dirty="0">
                <a:latin typeface="Tahoma" panose="020B0604030504040204" pitchFamily="34" charset="0"/>
                <a:ea typeface="Tahoma" panose="020B0604030504040204" pitchFamily="34" charset="0"/>
                <a:cs typeface="Tahoma" panose="020B0604030504040204" pitchFamily="34" charset="0"/>
              </a:rPr>
              <a:t>Consider </a:t>
            </a:r>
            <a:r>
              <a:rPr lang="en-ZA" sz="2000" dirty="0" smtClean="0">
                <a:latin typeface="Tahoma" panose="020B0604030504040204" pitchFamily="34" charset="0"/>
                <a:ea typeface="Tahoma" panose="020B0604030504040204" pitchFamily="34" charset="0"/>
                <a:cs typeface="Tahoma" panose="020B0604030504040204" pitchFamily="34" charset="0"/>
              </a:rPr>
              <a:t>ways to maximise the impact of </a:t>
            </a:r>
            <a:r>
              <a:rPr lang="en-US" sz="2000" dirty="0" smtClean="0">
                <a:latin typeface="Tahoma" panose="020B0604030504040204" pitchFamily="34" charset="0"/>
                <a:ea typeface="Tahoma" panose="020B0604030504040204" pitchFamily="34" charset="0"/>
                <a:cs typeface="Tahoma" panose="020B0604030504040204" pitchFamily="34" charset="0"/>
              </a:rPr>
              <a:t>public </a:t>
            </a:r>
            <a:r>
              <a:rPr lang="en-US" sz="2000" dirty="0">
                <a:latin typeface="Tahoma" panose="020B0604030504040204" pitchFamily="34" charset="0"/>
                <a:ea typeface="Tahoma" panose="020B0604030504040204" pitchFamily="34" charset="0"/>
                <a:cs typeface="Tahoma" panose="020B0604030504040204" pitchFamily="34" charset="0"/>
              </a:rPr>
              <a:t>works </a:t>
            </a:r>
            <a:r>
              <a:rPr lang="en-US" sz="2000" dirty="0" err="1">
                <a:latin typeface="Tahoma" panose="020B0604030504040204" pitchFamily="34" charset="0"/>
                <a:ea typeface="Tahoma" panose="020B0604030504040204" pitchFamily="34" charset="0"/>
                <a:cs typeface="Tahoma" panose="020B0604030504040204" pitchFamily="34" charset="0"/>
              </a:rPr>
              <a:t>programmes</a:t>
            </a:r>
            <a:r>
              <a:rPr lang="en-US" sz="2000" dirty="0">
                <a:latin typeface="Tahoma" panose="020B0604030504040204" pitchFamily="34" charset="0"/>
                <a:ea typeface="Tahoma" panose="020B0604030504040204" pitchFamily="34" charset="0"/>
                <a:cs typeface="Tahoma" panose="020B0604030504040204" pitchFamily="34" charset="0"/>
              </a:rPr>
              <a:t> </a:t>
            </a:r>
            <a:r>
              <a:rPr lang="en-US" sz="2000" dirty="0" smtClean="0">
                <a:latin typeface="Tahoma" panose="020B0604030504040204" pitchFamily="34" charset="0"/>
                <a:ea typeface="Tahoma" panose="020B0604030504040204" pitchFamily="34" charset="0"/>
                <a:cs typeface="Tahoma" panose="020B0604030504040204" pitchFamily="34" charset="0"/>
              </a:rPr>
              <a:t>to alleviate poverty and create sustainable employment; </a:t>
            </a:r>
            <a:r>
              <a:rPr lang="en-ZA" sz="2000" dirty="0" smtClean="0">
                <a:latin typeface="Tahoma" panose="020B0604030504040204" pitchFamily="34" charset="0"/>
                <a:ea typeface="Tahoma" panose="020B0604030504040204" pitchFamily="34" charset="0"/>
                <a:cs typeface="Tahoma" panose="020B0604030504040204" pitchFamily="34" charset="0"/>
              </a:rPr>
              <a:t>and</a:t>
            </a:r>
          </a:p>
          <a:p>
            <a:pPr marL="901700" indent="-457200">
              <a:spcBef>
                <a:spcPts val="600"/>
              </a:spcBef>
              <a:buAutoNum type="alphaLcParenBoth" startAt="7"/>
            </a:pPr>
            <a:r>
              <a:rPr lang="en-GB" sz="2000" dirty="0" smtClean="0">
                <a:latin typeface="Tahoma" panose="020B0604030504040204" pitchFamily="34" charset="0"/>
                <a:ea typeface="Tahoma" panose="020B0604030504040204" pitchFamily="34" charset="0"/>
                <a:cs typeface="Tahoma" panose="020B0604030504040204" pitchFamily="34" charset="0"/>
              </a:rPr>
              <a:t>Clarify </a:t>
            </a:r>
            <a:r>
              <a:rPr lang="en-GB" sz="2000" dirty="0">
                <a:latin typeface="Tahoma" panose="020B0604030504040204" pitchFamily="34" charset="0"/>
                <a:ea typeface="Tahoma" panose="020B0604030504040204" pitchFamily="34" charset="0"/>
                <a:cs typeface="Tahoma" panose="020B0604030504040204" pitchFamily="34" charset="0"/>
              </a:rPr>
              <a:t>the </a:t>
            </a:r>
            <a:r>
              <a:rPr lang="en-GB" sz="2000" dirty="0" smtClean="0">
                <a:latin typeface="Tahoma" panose="020B0604030504040204" pitchFamily="34" charset="0"/>
                <a:ea typeface="Tahoma" panose="020B0604030504040204" pitchFamily="34" charset="0"/>
                <a:cs typeface="Tahoma" panose="020B0604030504040204" pitchFamily="34" charset="0"/>
              </a:rPr>
              <a:t>National Department’s </a:t>
            </a:r>
            <a:r>
              <a:rPr lang="en-GB" sz="2000" dirty="0">
                <a:latin typeface="Tahoma" panose="020B0604030504040204" pitchFamily="34" charset="0"/>
                <a:ea typeface="Tahoma" panose="020B0604030504040204" pitchFamily="34" charset="0"/>
                <a:cs typeface="Tahoma" panose="020B0604030504040204" pitchFamily="34" charset="0"/>
              </a:rPr>
              <a:t>mandate and its oversight of the Provincial Departments of Public Works</a:t>
            </a:r>
            <a:r>
              <a:rPr lang="en-ZA" sz="2000" dirty="0">
                <a:latin typeface="Tahoma" pitchFamily="34" charset="0"/>
                <a:ea typeface="Tahoma" pitchFamily="34" charset="0"/>
                <a:cs typeface="Tahoma" pitchFamily="34" charset="0"/>
              </a:rPr>
              <a:t> [given the concurrent nature of the public works </a:t>
            </a:r>
            <a:r>
              <a:rPr lang="en-ZA" sz="2000" dirty="0" smtClean="0">
                <a:latin typeface="Tahoma" pitchFamily="34" charset="0"/>
                <a:ea typeface="Tahoma" pitchFamily="34" charset="0"/>
                <a:cs typeface="Tahoma" pitchFamily="34" charset="0"/>
              </a:rPr>
              <a:t>function, as reflected in Schedule 4, </a:t>
            </a:r>
            <a:r>
              <a:rPr lang="en-ZA" sz="2000" dirty="0">
                <a:latin typeface="Tahoma" pitchFamily="34" charset="0"/>
                <a:ea typeface="Tahoma" pitchFamily="34" charset="0"/>
                <a:cs typeface="Tahoma" pitchFamily="34" charset="0"/>
              </a:rPr>
              <a:t>Part A of the Constitution, 1996</a:t>
            </a:r>
            <a:r>
              <a:rPr lang="en-ZA" sz="2000" dirty="0" smtClean="0">
                <a:latin typeface="Tahoma" pitchFamily="34" charset="0"/>
                <a:ea typeface="Tahoma" pitchFamily="34" charset="0"/>
                <a:cs typeface="Tahoma" pitchFamily="34" charset="0"/>
              </a:rPr>
              <a:t>].</a:t>
            </a:r>
            <a:endParaRPr lang="en-ZA" sz="2000" dirty="0">
              <a:latin typeface="Tahoma" panose="020B0604030504040204" pitchFamily="34" charset="0"/>
              <a:ea typeface="Tahoma" panose="020B0604030504040204" pitchFamily="34" charset="0"/>
              <a:cs typeface="Tahoma" panose="020B0604030504040204" pitchFamily="34" charset="0"/>
            </a:endParaRPr>
          </a:p>
        </p:txBody>
      </p:sp>
      <p:sp>
        <p:nvSpPr>
          <p:cNvPr id="3" name="Title 2"/>
          <p:cNvSpPr>
            <a:spLocks noGrp="1"/>
          </p:cNvSpPr>
          <p:nvPr>
            <p:ph type="title"/>
          </p:nvPr>
        </p:nvSpPr>
        <p:spPr>
          <a:xfrm>
            <a:off x="152400" y="0"/>
            <a:ext cx="8534400" cy="990600"/>
          </a:xfrm>
        </p:spPr>
        <p:txBody>
          <a:bodyPr/>
          <a:lstStyle/>
          <a:p>
            <a:r>
              <a:rPr lang="en-ZA" b="1" dirty="0">
                <a:latin typeface="Tahoma" pitchFamily="34" charset="0"/>
                <a:ea typeface="Tahoma" pitchFamily="34" charset="0"/>
                <a:cs typeface="Tahoma" pitchFamily="34" charset="0"/>
              </a:rPr>
              <a:t>NEED TO REVIEW 1997 &amp; 1999 WHITE PAPERS </a:t>
            </a:r>
            <a:r>
              <a:rPr lang="en-ZA" dirty="0" smtClean="0">
                <a:latin typeface="Tahoma" pitchFamily="34" charset="0"/>
                <a:ea typeface="Tahoma" pitchFamily="34" charset="0"/>
                <a:cs typeface="Tahoma" pitchFamily="34" charset="0"/>
              </a:rPr>
              <a:t>(Continued)</a:t>
            </a:r>
            <a:endParaRPr lang="en-ZA" dirty="0">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2"/>
          </p:nvPr>
        </p:nvSpPr>
        <p:spPr>
          <a:xfrm>
            <a:off x="8534400" y="6356350"/>
            <a:ext cx="457200" cy="365125"/>
          </a:xfrm>
        </p:spPr>
        <p:txBody>
          <a:bodyPr/>
          <a:lstStyle/>
          <a:p>
            <a:fld id="{6D88B901-4B89-400A-9326-FD413AFBC764}" type="slidenum">
              <a:rPr lang="en-US" sz="1400" smtClean="0">
                <a:latin typeface="Arial" pitchFamily="34" charset="0"/>
                <a:cs typeface="Arial" pitchFamily="34" charset="0"/>
              </a:rPr>
              <a:pPr/>
              <a:t>12</a:t>
            </a:fld>
            <a:endParaRPr lang="en-US" sz="1400" dirty="0">
              <a:latin typeface="Arial" pitchFamily="34" charset="0"/>
              <a:cs typeface="Arial" pitchFamily="34" charset="0"/>
            </a:endParaRPr>
          </a:p>
        </p:txBody>
      </p:sp>
    </p:spTree>
    <p:extLst>
      <p:ext uri="{BB962C8B-B14F-4D97-AF65-F5344CB8AC3E}">
        <p14:creationId xmlns:p14="http://schemas.microsoft.com/office/powerpoint/2010/main" xmlns="" val="3362839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143000"/>
            <a:ext cx="8915400" cy="5486400"/>
          </a:xfrm>
        </p:spPr>
        <p:txBody>
          <a:bodyPr>
            <a:noAutofit/>
          </a:bodyPr>
          <a:lstStyle/>
          <a:p>
            <a:pPr marL="452438" indent="-452438">
              <a:spcBef>
                <a:spcPts val="1200"/>
              </a:spcBef>
              <a:buNone/>
            </a:pPr>
            <a:r>
              <a:rPr lang="en-GB" sz="2000" dirty="0" smtClean="0">
                <a:latin typeface="Tahoma" panose="020B0604030504040204" pitchFamily="34" charset="0"/>
                <a:ea typeface="Tahoma" panose="020B0604030504040204" pitchFamily="34" charset="0"/>
                <a:cs typeface="Tahoma" panose="020B0604030504040204" pitchFamily="34" charset="0"/>
              </a:rPr>
              <a:t>16.	In respect of the need to clarify </a:t>
            </a:r>
            <a:r>
              <a:rPr lang="en-GB" sz="2000" dirty="0">
                <a:latin typeface="Tahoma" panose="020B0604030504040204" pitchFamily="34" charset="0"/>
                <a:ea typeface="Tahoma" panose="020B0604030504040204" pitchFamily="34" charset="0"/>
                <a:cs typeface="Tahoma" panose="020B0604030504040204" pitchFamily="34" charset="0"/>
              </a:rPr>
              <a:t>the </a:t>
            </a:r>
            <a:r>
              <a:rPr lang="en-GB" sz="2000" dirty="0" smtClean="0">
                <a:latin typeface="Tahoma" panose="020B0604030504040204" pitchFamily="34" charset="0"/>
                <a:ea typeface="Tahoma" panose="020B0604030504040204" pitchFamily="34" charset="0"/>
                <a:cs typeface="Tahoma" panose="020B0604030504040204" pitchFamily="34" charset="0"/>
              </a:rPr>
              <a:t>National Department’s oversight </a:t>
            </a:r>
            <a:r>
              <a:rPr lang="en-GB" sz="2000" dirty="0">
                <a:latin typeface="Tahoma" panose="020B0604030504040204" pitchFamily="34" charset="0"/>
                <a:ea typeface="Tahoma" panose="020B0604030504040204" pitchFamily="34" charset="0"/>
                <a:cs typeface="Tahoma" panose="020B0604030504040204" pitchFamily="34" charset="0"/>
              </a:rPr>
              <a:t>of the Provincial Departments of Public Works</a:t>
            </a:r>
            <a:r>
              <a:rPr lang="en-ZA" sz="2000" dirty="0">
                <a:latin typeface="Tahoma" pitchFamily="34" charset="0"/>
                <a:ea typeface="Tahoma" pitchFamily="34" charset="0"/>
                <a:cs typeface="Tahoma" pitchFamily="34" charset="0"/>
              </a:rPr>
              <a:t> [given the </a:t>
            </a:r>
            <a:r>
              <a:rPr lang="en-ZA" sz="2000" b="1" dirty="0">
                <a:latin typeface="Tahoma" pitchFamily="34" charset="0"/>
                <a:ea typeface="Tahoma" pitchFamily="34" charset="0"/>
                <a:cs typeface="Tahoma" pitchFamily="34" charset="0"/>
              </a:rPr>
              <a:t>concurrent nature of the public works </a:t>
            </a:r>
            <a:r>
              <a:rPr lang="en-ZA" sz="2000" b="1" dirty="0" smtClean="0">
                <a:latin typeface="Tahoma" pitchFamily="34" charset="0"/>
                <a:ea typeface="Tahoma" pitchFamily="34" charset="0"/>
                <a:cs typeface="Tahoma" pitchFamily="34" charset="0"/>
              </a:rPr>
              <a:t>function</a:t>
            </a:r>
            <a:r>
              <a:rPr lang="en-ZA" sz="2000" dirty="0" smtClean="0">
                <a:latin typeface="Tahoma" pitchFamily="34" charset="0"/>
                <a:ea typeface="Tahoma" pitchFamily="34" charset="0"/>
                <a:cs typeface="Tahoma" pitchFamily="34" charset="0"/>
              </a:rPr>
              <a:t>] the following should be noted –</a:t>
            </a:r>
            <a:endParaRPr lang="en-ZA" sz="2000" dirty="0">
              <a:latin typeface="Tahoma" panose="020B0604030504040204" pitchFamily="34" charset="0"/>
              <a:ea typeface="Tahoma" panose="020B0604030504040204" pitchFamily="34" charset="0"/>
              <a:cs typeface="Tahoma" panose="020B0604030504040204" pitchFamily="34" charset="0"/>
            </a:endParaRPr>
          </a:p>
          <a:p>
            <a:pPr marL="808038" indent="-355600">
              <a:spcBef>
                <a:spcPts val="600"/>
              </a:spcBef>
              <a:buFont typeface="Wingdings" panose="05000000000000000000" pitchFamily="2" charset="2"/>
              <a:buChar char="q"/>
            </a:pPr>
            <a:r>
              <a:rPr lang="en-GB" sz="2000" dirty="0">
                <a:latin typeface="Tahoma" panose="020B0604030504040204" pitchFamily="34" charset="0"/>
                <a:ea typeface="Tahoma" panose="020B0604030504040204" pitchFamily="34" charset="0"/>
                <a:cs typeface="Tahoma" panose="020B0604030504040204" pitchFamily="34" charset="0"/>
              </a:rPr>
              <a:t>The Constitution does not assign “public works” functions to </a:t>
            </a:r>
            <a:r>
              <a:rPr lang="en-GB" sz="2000" dirty="0" smtClean="0">
                <a:latin typeface="Tahoma" panose="020B0604030504040204" pitchFamily="34" charset="0"/>
                <a:ea typeface="Tahoma" panose="020B0604030504040204" pitchFamily="34" charset="0"/>
                <a:cs typeface="Tahoma" panose="020B0604030504040204" pitchFamily="34" charset="0"/>
              </a:rPr>
              <a:t>the national </a:t>
            </a:r>
            <a:r>
              <a:rPr lang="en-GB" sz="2000" dirty="0">
                <a:latin typeface="Tahoma" panose="020B0604030504040204" pitchFamily="34" charset="0"/>
                <a:ea typeface="Tahoma" panose="020B0604030504040204" pitchFamily="34" charset="0"/>
                <a:cs typeface="Tahoma" panose="020B0604030504040204" pitchFamily="34" charset="0"/>
              </a:rPr>
              <a:t>or provincial </a:t>
            </a:r>
            <a:r>
              <a:rPr lang="en-GB" sz="2000" dirty="0" smtClean="0">
                <a:latin typeface="Tahoma" panose="020B0604030504040204" pitchFamily="34" charset="0"/>
                <a:ea typeface="Tahoma" panose="020B0604030504040204" pitchFamily="34" charset="0"/>
                <a:cs typeface="Tahoma" panose="020B0604030504040204" pitchFamily="34" charset="0"/>
              </a:rPr>
              <a:t>governments.</a:t>
            </a:r>
          </a:p>
          <a:p>
            <a:pPr marL="808038" indent="-355600">
              <a:spcBef>
                <a:spcPts val="600"/>
              </a:spcBef>
              <a:buFont typeface="Wingdings" panose="05000000000000000000" pitchFamily="2" charset="2"/>
              <a:buChar char="q"/>
            </a:pPr>
            <a:r>
              <a:rPr lang="en-ZA" sz="2000" dirty="0">
                <a:latin typeface="Tahoma" pitchFamily="34" charset="0"/>
                <a:ea typeface="Tahoma" pitchFamily="34" charset="0"/>
                <a:cs typeface="Tahoma" pitchFamily="34" charset="0"/>
              </a:rPr>
              <a:t>The Government Immovable Asset Management Act, 2007 (</a:t>
            </a:r>
            <a:r>
              <a:rPr lang="en-ZA" sz="2000" b="1" dirty="0">
                <a:latin typeface="Tahoma" pitchFamily="34" charset="0"/>
                <a:ea typeface="Tahoma" pitchFamily="34" charset="0"/>
                <a:cs typeface="Tahoma" pitchFamily="34" charset="0"/>
              </a:rPr>
              <a:t>GIAMA</a:t>
            </a:r>
            <a:r>
              <a:rPr lang="en-ZA" sz="2000" dirty="0">
                <a:latin typeface="Tahoma" pitchFamily="34" charset="0"/>
                <a:ea typeface="Tahoma" pitchFamily="34" charset="0"/>
                <a:cs typeface="Tahoma" pitchFamily="34" charset="0"/>
              </a:rPr>
              <a:t>) assigns </a:t>
            </a:r>
            <a:r>
              <a:rPr lang="en-GB" sz="2000" dirty="0">
                <a:latin typeface="Tahoma" pitchFamily="34" charset="0"/>
                <a:ea typeface="Tahoma" pitchFamily="34" charset="0"/>
                <a:cs typeface="Tahoma" pitchFamily="34" charset="0"/>
              </a:rPr>
              <a:t>functional responsibility to DPW in relation to its role as custodian of certain immovable assets within the national sphere of government, whilst the functional responsibility of the </a:t>
            </a:r>
            <a:r>
              <a:rPr lang="en-GB" sz="2000" dirty="0" smtClean="0">
                <a:latin typeface="Tahoma" pitchFamily="34" charset="0"/>
                <a:ea typeface="Tahoma" pitchFamily="34" charset="0"/>
                <a:cs typeface="Tahoma" pitchFamily="34" charset="0"/>
              </a:rPr>
              <a:t>Provinces </a:t>
            </a:r>
            <a:r>
              <a:rPr lang="en-GB" sz="2000" dirty="0">
                <a:latin typeface="Tahoma" pitchFamily="34" charset="0"/>
                <a:ea typeface="Tahoma" pitchFamily="34" charset="0"/>
                <a:cs typeface="Tahoma" pitchFamily="34" charset="0"/>
              </a:rPr>
              <a:t>is in relation to their role as custodian of immovable assets within the provincial sphere of government. </a:t>
            </a:r>
            <a:endParaRPr lang="en-ZA" sz="2000" dirty="0">
              <a:latin typeface="Tahoma" pitchFamily="34" charset="0"/>
              <a:ea typeface="Tahoma" pitchFamily="34" charset="0"/>
              <a:cs typeface="Tahoma" pitchFamily="34" charset="0"/>
            </a:endParaRPr>
          </a:p>
          <a:p>
            <a:pPr marL="808038" indent="-355600">
              <a:spcBef>
                <a:spcPts val="600"/>
              </a:spcBef>
              <a:buFont typeface="Wingdings" panose="05000000000000000000" pitchFamily="2" charset="2"/>
              <a:buChar char="q"/>
            </a:pPr>
            <a:r>
              <a:rPr lang="en-GB" sz="2000" dirty="0">
                <a:latin typeface="Tahoma" pitchFamily="34" charset="0"/>
                <a:ea typeface="Tahoma" pitchFamily="34" charset="0"/>
                <a:cs typeface="Tahoma" pitchFamily="34" charset="0"/>
              </a:rPr>
              <a:t>In assigning “public works” functions, GIAMA does not expressly require the provincial executive, as custodians of immovable assets that vests in </a:t>
            </a:r>
            <a:r>
              <a:rPr lang="en-GB" sz="2000" dirty="0" smtClean="0">
                <a:latin typeface="Tahoma" pitchFamily="34" charset="0"/>
                <a:ea typeface="Tahoma" pitchFamily="34" charset="0"/>
                <a:cs typeface="Tahoma" pitchFamily="34" charset="0"/>
              </a:rPr>
              <a:t>Provinces</a:t>
            </a:r>
            <a:r>
              <a:rPr lang="en-GB" sz="2000" dirty="0">
                <a:latin typeface="Tahoma" pitchFamily="34" charset="0"/>
                <a:ea typeface="Tahoma" pitchFamily="34" charset="0"/>
                <a:cs typeface="Tahoma" pitchFamily="34" charset="0"/>
              </a:rPr>
              <a:t>, to account to the Minister of Public Works</a:t>
            </a:r>
            <a:r>
              <a:rPr lang="en-GB" sz="2000" dirty="0" smtClean="0">
                <a:latin typeface="Tahoma" pitchFamily="34" charset="0"/>
                <a:ea typeface="Tahoma" pitchFamily="34" charset="0"/>
                <a:cs typeface="Tahoma" pitchFamily="34" charset="0"/>
              </a:rPr>
              <a:t>.</a:t>
            </a:r>
          </a:p>
          <a:p>
            <a:pPr marL="808038" indent="-355600">
              <a:spcBef>
                <a:spcPts val="600"/>
              </a:spcBef>
              <a:buFont typeface="Wingdings" panose="05000000000000000000" pitchFamily="2" charset="2"/>
              <a:buChar char="q"/>
            </a:pPr>
            <a:r>
              <a:rPr lang="en-GB" sz="2000" dirty="0">
                <a:latin typeface="Tahoma" pitchFamily="34" charset="0"/>
                <a:ea typeface="Tahoma" pitchFamily="34" charset="0"/>
                <a:cs typeface="Tahoma" pitchFamily="34" charset="0"/>
              </a:rPr>
              <a:t>GIAMA </a:t>
            </a:r>
            <a:r>
              <a:rPr lang="en-GB" sz="2000" dirty="0" smtClean="0">
                <a:latin typeface="Tahoma" pitchFamily="34" charset="0"/>
                <a:ea typeface="Tahoma" pitchFamily="34" charset="0"/>
                <a:cs typeface="Tahoma" pitchFamily="34" charset="0"/>
              </a:rPr>
              <a:t>therefore provides </a:t>
            </a:r>
            <a:r>
              <a:rPr lang="en-GB" sz="2000" dirty="0">
                <a:latin typeface="Tahoma" pitchFamily="34" charset="0"/>
                <a:ea typeface="Tahoma" pitchFamily="34" charset="0"/>
                <a:cs typeface="Tahoma" pitchFamily="34" charset="0"/>
              </a:rPr>
              <a:t>the Minister with limited means to ensure proper immovable asset management by the </a:t>
            </a:r>
            <a:r>
              <a:rPr lang="en-GB" sz="2000" dirty="0" smtClean="0">
                <a:latin typeface="Tahoma" pitchFamily="34" charset="0"/>
                <a:ea typeface="Tahoma" pitchFamily="34" charset="0"/>
                <a:cs typeface="Tahoma" pitchFamily="34" charset="0"/>
              </a:rPr>
              <a:t>Provinces –</a:t>
            </a:r>
            <a:endParaRPr lang="en-GB" sz="2000" dirty="0">
              <a:latin typeface="Tahoma" pitchFamily="34" charset="0"/>
              <a:ea typeface="Tahoma" pitchFamily="34" charset="0"/>
              <a:cs typeface="Tahoma" pitchFamily="34" charset="0"/>
            </a:endParaRPr>
          </a:p>
        </p:txBody>
      </p:sp>
      <p:sp>
        <p:nvSpPr>
          <p:cNvPr id="3" name="Title 2"/>
          <p:cNvSpPr>
            <a:spLocks noGrp="1"/>
          </p:cNvSpPr>
          <p:nvPr>
            <p:ph type="title"/>
          </p:nvPr>
        </p:nvSpPr>
        <p:spPr>
          <a:xfrm>
            <a:off x="152400" y="0"/>
            <a:ext cx="8534400" cy="990600"/>
          </a:xfrm>
        </p:spPr>
        <p:txBody>
          <a:bodyPr/>
          <a:lstStyle/>
          <a:p>
            <a:r>
              <a:rPr lang="en-ZA" b="1" dirty="0">
                <a:latin typeface="Tahoma" pitchFamily="34" charset="0"/>
                <a:ea typeface="Tahoma" pitchFamily="34" charset="0"/>
                <a:cs typeface="Tahoma" pitchFamily="34" charset="0"/>
              </a:rPr>
              <a:t>NEED TO REVIEW 1997 &amp; 1999 WHITE PAPERS </a:t>
            </a:r>
            <a:r>
              <a:rPr lang="en-ZA" dirty="0" smtClean="0">
                <a:latin typeface="Tahoma" pitchFamily="34" charset="0"/>
                <a:ea typeface="Tahoma" pitchFamily="34" charset="0"/>
                <a:cs typeface="Tahoma" pitchFamily="34" charset="0"/>
              </a:rPr>
              <a:t>(Continued)</a:t>
            </a:r>
            <a:endParaRPr lang="en-ZA" dirty="0">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2"/>
          </p:nvPr>
        </p:nvSpPr>
        <p:spPr>
          <a:xfrm>
            <a:off x="8534400" y="6356350"/>
            <a:ext cx="457200" cy="365125"/>
          </a:xfrm>
        </p:spPr>
        <p:txBody>
          <a:bodyPr/>
          <a:lstStyle/>
          <a:p>
            <a:fld id="{6D88B901-4B89-400A-9326-FD413AFBC764}" type="slidenum">
              <a:rPr lang="en-US" sz="1400" smtClean="0">
                <a:latin typeface="Arial" pitchFamily="34" charset="0"/>
                <a:cs typeface="Arial" pitchFamily="34" charset="0"/>
              </a:rPr>
              <a:pPr/>
              <a:t>13</a:t>
            </a:fld>
            <a:endParaRPr lang="en-US" sz="1400" dirty="0">
              <a:latin typeface="Arial" pitchFamily="34" charset="0"/>
              <a:cs typeface="Arial" pitchFamily="34" charset="0"/>
            </a:endParaRPr>
          </a:p>
        </p:txBody>
      </p:sp>
    </p:spTree>
    <p:extLst>
      <p:ext uri="{BB962C8B-B14F-4D97-AF65-F5344CB8AC3E}">
        <p14:creationId xmlns:p14="http://schemas.microsoft.com/office/powerpoint/2010/main" xmlns="" val="24479588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990600"/>
            <a:ext cx="8915400" cy="5867400"/>
          </a:xfrm>
        </p:spPr>
        <p:txBody>
          <a:bodyPr>
            <a:noAutofit/>
          </a:bodyPr>
          <a:lstStyle/>
          <a:p>
            <a:pPr marL="1165225" indent="-269875">
              <a:spcBef>
                <a:spcPts val="600"/>
              </a:spcBef>
              <a:buFont typeface="Wingdings" panose="05000000000000000000" pitchFamily="2" charset="2"/>
              <a:buChar char="§"/>
            </a:pPr>
            <a:r>
              <a:rPr lang="en-GB" sz="2000" dirty="0">
                <a:latin typeface="Tahoma" panose="020B0604030504040204" pitchFamily="34" charset="0"/>
                <a:ea typeface="Tahoma" panose="020B0604030504040204" pitchFamily="34" charset="0"/>
                <a:cs typeface="Tahoma" panose="020B0604030504040204" pitchFamily="34" charset="0"/>
              </a:rPr>
              <a:t>GIAMA empowers the Minister to issue </a:t>
            </a:r>
            <a:r>
              <a:rPr lang="en-GB" sz="2000" b="1" dirty="0">
                <a:latin typeface="Tahoma" panose="020B0604030504040204" pitchFamily="34" charset="0"/>
                <a:ea typeface="Tahoma" panose="020B0604030504040204" pitchFamily="34" charset="0"/>
                <a:cs typeface="Tahoma" panose="020B0604030504040204" pitchFamily="34" charset="0"/>
              </a:rPr>
              <a:t>standards</a:t>
            </a:r>
            <a:r>
              <a:rPr lang="en-GB" sz="2000" dirty="0">
                <a:latin typeface="Tahoma" panose="020B0604030504040204" pitchFamily="34" charset="0"/>
                <a:ea typeface="Tahoma" panose="020B0604030504040204" pitchFamily="34" charset="0"/>
                <a:cs typeface="Tahoma" panose="020B0604030504040204" pitchFamily="34" charset="0"/>
              </a:rPr>
              <a:t> </a:t>
            </a:r>
            <a:r>
              <a:rPr lang="en-US" sz="2000" dirty="0">
                <a:latin typeface="Tahoma" panose="020B0604030504040204" pitchFamily="34" charset="0"/>
                <a:ea typeface="Tahoma" panose="020B0604030504040204" pitchFamily="34" charset="0"/>
                <a:cs typeface="Tahoma" panose="020B0604030504040204" pitchFamily="34" charset="0"/>
              </a:rPr>
              <a:t>to facilitate benchmarking, condition assessment and performance measurement of immovable </a:t>
            </a:r>
            <a:r>
              <a:rPr lang="en-US" sz="2000" dirty="0" smtClean="0">
                <a:latin typeface="Tahoma" panose="020B0604030504040204" pitchFamily="34" charset="0"/>
                <a:ea typeface="Tahoma" panose="020B0604030504040204" pitchFamily="34" charset="0"/>
                <a:cs typeface="Tahoma" panose="020B0604030504040204" pitchFamily="34" charset="0"/>
              </a:rPr>
              <a:t>assets.  </a:t>
            </a:r>
            <a:r>
              <a:rPr lang="en-GB" sz="2000" dirty="0" smtClean="0">
                <a:latin typeface="Tahoma" panose="020B0604030504040204" pitchFamily="34" charset="0"/>
                <a:ea typeface="Tahoma" panose="020B0604030504040204" pitchFamily="34" charset="0"/>
                <a:cs typeface="Tahoma" panose="020B0604030504040204" pitchFamily="34" charset="0"/>
              </a:rPr>
              <a:t>At </a:t>
            </a:r>
            <a:r>
              <a:rPr lang="en-GB" sz="2000" dirty="0">
                <a:latin typeface="Tahoma" panose="020B0604030504040204" pitchFamily="34" charset="0"/>
                <a:ea typeface="Tahoma" panose="020B0604030504040204" pitchFamily="34" charset="0"/>
                <a:cs typeface="Tahoma" panose="020B0604030504040204" pitchFamily="34" charset="0"/>
              </a:rPr>
              <a:t>best, this entitles the Minister to demand that </a:t>
            </a:r>
            <a:r>
              <a:rPr lang="en-GB" sz="2000" dirty="0" smtClean="0">
                <a:latin typeface="Tahoma" panose="020B0604030504040204" pitchFamily="34" charset="0"/>
                <a:ea typeface="Tahoma" panose="020B0604030504040204" pitchFamily="34" charset="0"/>
                <a:cs typeface="Tahoma" panose="020B0604030504040204" pitchFamily="34" charset="0"/>
              </a:rPr>
              <a:t>Provinces comply </a:t>
            </a:r>
            <a:r>
              <a:rPr lang="en-GB" sz="2000" dirty="0">
                <a:latin typeface="Tahoma" panose="020B0604030504040204" pitchFamily="34" charset="0"/>
                <a:ea typeface="Tahoma" panose="020B0604030504040204" pitchFamily="34" charset="0"/>
                <a:cs typeface="Tahoma" panose="020B0604030504040204" pitchFamily="34" charset="0"/>
              </a:rPr>
              <a:t>with </a:t>
            </a:r>
            <a:r>
              <a:rPr lang="en-GB" sz="2000" dirty="0" smtClean="0">
                <a:latin typeface="Tahoma" panose="020B0604030504040204" pitchFamily="34" charset="0"/>
                <a:ea typeface="Tahoma" panose="020B0604030504040204" pitchFamily="34" charset="0"/>
                <a:cs typeface="Tahoma" panose="020B0604030504040204" pitchFamily="34" charset="0"/>
              </a:rPr>
              <a:t>such standards </a:t>
            </a:r>
            <a:r>
              <a:rPr lang="en-GB" sz="2000" dirty="0">
                <a:latin typeface="Tahoma" panose="020B0604030504040204" pitchFamily="34" charset="0"/>
                <a:ea typeface="Tahoma" panose="020B0604030504040204" pitchFamily="34" charset="0"/>
                <a:cs typeface="Tahoma" panose="020B0604030504040204" pitchFamily="34" charset="0"/>
              </a:rPr>
              <a:t>on a case by case </a:t>
            </a:r>
            <a:r>
              <a:rPr lang="en-GB" sz="2000" dirty="0" smtClean="0">
                <a:latin typeface="Tahoma" panose="020B0604030504040204" pitchFamily="34" charset="0"/>
                <a:ea typeface="Tahoma" panose="020B0604030504040204" pitchFamily="34" charset="0"/>
                <a:cs typeface="Tahoma" panose="020B0604030504040204" pitchFamily="34" charset="0"/>
              </a:rPr>
              <a:t>basis</a:t>
            </a:r>
            <a:r>
              <a:rPr lang="en-GB" sz="2000" dirty="0">
                <a:latin typeface="Tahoma" panose="020B0604030504040204" pitchFamily="34" charset="0"/>
                <a:ea typeface="Tahoma" panose="020B0604030504040204" pitchFamily="34" charset="0"/>
                <a:cs typeface="Tahoma" panose="020B0604030504040204" pitchFamily="34" charset="0"/>
              </a:rPr>
              <a:t>. </a:t>
            </a:r>
            <a:r>
              <a:rPr lang="en-GB" sz="2000" dirty="0" smtClean="0">
                <a:latin typeface="Tahoma" panose="020B0604030504040204" pitchFamily="34" charset="0"/>
                <a:ea typeface="Tahoma" panose="020B0604030504040204" pitchFamily="34" charset="0"/>
                <a:cs typeface="Tahoma" panose="020B0604030504040204" pitchFamily="34" charset="0"/>
              </a:rPr>
              <a:t> However</a:t>
            </a:r>
            <a:r>
              <a:rPr lang="en-GB" sz="2000" dirty="0">
                <a:latin typeface="Tahoma" panose="020B0604030504040204" pitchFamily="34" charset="0"/>
                <a:ea typeface="Tahoma" panose="020B0604030504040204" pitchFamily="34" charset="0"/>
                <a:cs typeface="Tahoma" panose="020B0604030504040204" pitchFamily="34" charset="0"/>
              </a:rPr>
              <a:t>, </a:t>
            </a:r>
            <a:r>
              <a:rPr lang="en-GB" sz="2000" dirty="0" smtClean="0">
                <a:latin typeface="Tahoma" panose="020B0604030504040204" pitchFamily="34" charset="0"/>
                <a:ea typeface="Tahoma" panose="020B0604030504040204" pitchFamily="34" charset="0"/>
                <a:cs typeface="Tahoma" panose="020B0604030504040204" pitchFamily="34" charset="0"/>
              </a:rPr>
              <a:t>the issuing of standards </a:t>
            </a:r>
            <a:r>
              <a:rPr lang="en-GB" sz="2000" dirty="0">
                <a:latin typeface="Tahoma" panose="020B0604030504040204" pitchFamily="34" charset="0"/>
                <a:ea typeface="Tahoma" panose="020B0604030504040204" pitchFamily="34" charset="0"/>
                <a:cs typeface="Tahoma" panose="020B0604030504040204" pitchFamily="34" charset="0"/>
              </a:rPr>
              <a:t>would not </a:t>
            </a:r>
            <a:r>
              <a:rPr lang="en-GB" sz="2000" dirty="0" smtClean="0">
                <a:latin typeface="Tahoma" panose="020B0604030504040204" pitchFamily="34" charset="0"/>
                <a:ea typeface="Tahoma" panose="020B0604030504040204" pitchFamily="34" charset="0"/>
                <a:cs typeface="Tahoma" panose="020B0604030504040204" pitchFamily="34" charset="0"/>
              </a:rPr>
              <a:t>oblige Provinces </a:t>
            </a:r>
            <a:r>
              <a:rPr lang="en-GB" sz="2000" dirty="0">
                <a:latin typeface="Tahoma" panose="020B0604030504040204" pitchFamily="34" charset="0"/>
                <a:ea typeface="Tahoma" panose="020B0604030504040204" pitchFamily="34" charset="0"/>
                <a:cs typeface="Tahoma" panose="020B0604030504040204" pitchFamily="34" charset="0"/>
              </a:rPr>
              <a:t>to report on their progress or </a:t>
            </a:r>
            <a:r>
              <a:rPr lang="en-GB" sz="2000" dirty="0" smtClean="0">
                <a:latin typeface="Tahoma" panose="020B0604030504040204" pitchFamily="34" charset="0"/>
                <a:ea typeface="Tahoma" panose="020B0604030504040204" pitchFamily="34" charset="0"/>
                <a:cs typeface="Tahoma" panose="020B0604030504040204" pitchFamily="34" charset="0"/>
              </a:rPr>
              <a:t>to provide </a:t>
            </a:r>
            <a:r>
              <a:rPr lang="en-GB" sz="2000" dirty="0">
                <a:latin typeface="Tahoma" panose="020B0604030504040204" pitchFamily="34" charset="0"/>
                <a:ea typeface="Tahoma" panose="020B0604030504040204" pitchFamily="34" charset="0"/>
                <a:cs typeface="Tahoma" panose="020B0604030504040204" pitchFamily="34" charset="0"/>
              </a:rPr>
              <a:t>the Minister with information as and when required.</a:t>
            </a:r>
            <a:endParaRPr lang="en-ZA" sz="2000" dirty="0">
              <a:latin typeface="Tahoma" panose="020B0604030504040204" pitchFamily="34" charset="0"/>
              <a:ea typeface="Tahoma" panose="020B0604030504040204" pitchFamily="34" charset="0"/>
              <a:cs typeface="Tahoma" panose="020B0604030504040204" pitchFamily="34" charset="0"/>
            </a:endParaRPr>
          </a:p>
          <a:p>
            <a:pPr marL="1165225" indent="-269875">
              <a:spcBef>
                <a:spcPts val="600"/>
              </a:spcBef>
              <a:buFont typeface="Wingdings" panose="05000000000000000000" pitchFamily="2" charset="2"/>
              <a:buChar char="§"/>
            </a:pPr>
            <a:r>
              <a:rPr lang="en-GB" sz="2000" dirty="0">
                <a:latin typeface="Tahoma" panose="020B0604030504040204" pitchFamily="34" charset="0"/>
                <a:ea typeface="Tahoma" panose="020B0604030504040204" pitchFamily="34" charset="0"/>
                <a:cs typeface="Tahoma" panose="020B0604030504040204" pitchFamily="34" charset="0"/>
              </a:rPr>
              <a:t>GIAMA empowers the Minister to implement </a:t>
            </a:r>
            <a:r>
              <a:rPr lang="en-GB" sz="2000" b="1" dirty="0">
                <a:latin typeface="Tahoma" panose="020B0604030504040204" pitchFamily="34" charset="0"/>
                <a:ea typeface="Tahoma" panose="020B0604030504040204" pitchFamily="34" charset="0"/>
                <a:cs typeface="Tahoma" panose="020B0604030504040204" pitchFamily="34" charset="0"/>
              </a:rPr>
              <a:t>government </a:t>
            </a:r>
            <a:r>
              <a:rPr lang="en-GB" sz="2000" b="1" dirty="0" smtClean="0">
                <a:latin typeface="Tahoma" panose="020B0604030504040204" pitchFamily="34" charset="0"/>
                <a:ea typeface="Tahoma" panose="020B0604030504040204" pitchFamily="34" charset="0"/>
                <a:cs typeface="Tahoma" panose="020B0604030504040204" pitchFamily="34" charset="0"/>
              </a:rPr>
              <a:t>programmes </a:t>
            </a:r>
            <a:r>
              <a:rPr lang="en-GB" sz="2000" dirty="0" smtClean="0">
                <a:latin typeface="Tahoma" panose="020B0604030504040204" pitchFamily="34" charset="0"/>
                <a:ea typeface="Tahoma" panose="020B0604030504040204" pitchFamily="34" charset="0"/>
                <a:cs typeface="Tahoma" panose="020B0604030504040204" pitchFamily="34" charset="0"/>
              </a:rPr>
              <a:t>necessary to </a:t>
            </a:r>
            <a:r>
              <a:rPr lang="en-GB" sz="2000" dirty="0">
                <a:latin typeface="Tahoma" panose="020B0604030504040204" pitchFamily="34" charset="0"/>
                <a:ea typeface="Tahoma" panose="020B0604030504040204" pitchFamily="34" charset="0"/>
                <a:cs typeface="Tahoma" panose="020B0604030504040204" pitchFamily="34" charset="0"/>
              </a:rPr>
              <a:t>give effect to proper immovable asset management. </a:t>
            </a:r>
            <a:r>
              <a:rPr lang="en-GB" sz="2000" dirty="0" smtClean="0">
                <a:latin typeface="Tahoma" panose="020B0604030504040204" pitchFamily="34" charset="0"/>
                <a:ea typeface="Tahoma" panose="020B0604030504040204" pitchFamily="34" charset="0"/>
                <a:cs typeface="Tahoma" panose="020B0604030504040204" pitchFamily="34" charset="0"/>
              </a:rPr>
              <a:t> It </a:t>
            </a:r>
            <a:r>
              <a:rPr lang="en-GB" sz="2000" dirty="0">
                <a:latin typeface="Tahoma" panose="020B0604030504040204" pitchFamily="34" charset="0"/>
                <a:ea typeface="Tahoma" panose="020B0604030504040204" pitchFamily="34" charset="0"/>
                <a:cs typeface="Tahoma" panose="020B0604030504040204" pitchFamily="34" charset="0"/>
              </a:rPr>
              <a:t>is arguable that it </a:t>
            </a:r>
            <a:r>
              <a:rPr lang="en-GB" sz="2000" dirty="0" smtClean="0">
                <a:latin typeface="Tahoma" panose="020B0604030504040204" pitchFamily="34" charset="0"/>
                <a:ea typeface="Tahoma" panose="020B0604030504040204" pitchFamily="34" charset="0"/>
                <a:cs typeface="Tahoma" panose="020B0604030504040204" pitchFamily="34" charset="0"/>
              </a:rPr>
              <a:t>would be impossible </a:t>
            </a:r>
            <a:r>
              <a:rPr lang="en-GB" sz="2000" dirty="0">
                <a:latin typeface="Tahoma" panose="020B0604030504040204" pitchFamily="34" charset="0"/>
                <a:ea typeface="Tahoma" panose="020B0604030504040204" pitchFamily="34" charset="0"/>
                <a:cs typeface="Tahoma" panose="020B0604030504040204" pitchFamily="34" charset="0"/>
              </a:rPr>
              <a:t>for the Minister to ideally implement any </a:t>
            </a:r>
            <a:r>
              <a:rPr lang="en-GB" sz="2000" dirty="0" smtClean="0">
                <a:latin typeface="Tahoma" panose="020B0604030504040204" pitchFamily="34" charset="0"/>
                <a:ea typeface="Tahoma" panose="020B0604030504040204" pitchFamily="34" charset="0"/>
                <a:cs typeface="Tahoma" panose="020B0604030504040204" pitchFamily="34" charset="0"/>
              </a:rPr>
              <a:t>programme </a:t>
            </a:r>
            <a:r>
              <a:rPr lang="en-GB" sz="2000" dirty="0">
                <a:latin typeface="Tahoma" panose="020B0604030504040204" pitchFamily="34" charset="0"/>
                <a:ea typeface="Tahoma" panose="020B0604030504040204" pitchFamily="34" charset="0"/>
                <a:cs typeface="Tahoma" panose="020B0604030504040204" pitchFamily="34" charset="0"/>
              </a:rPr>
              <a:t>without having </a:t>
            </a:r>
            <a:r>
              <a:rPr lang="en-GB" sz="2000" dirty="0" smtClean="0">
                <a:latin typeface="Tahoma" panose="020B0604030504040204" pitchFamily="34" charset="0"/>
                <a:ea typeface="Tahoma" panose="020B0604030504040204" pitchFamily="34" charset="0"/>
                <a:cs typeface="Tahoma" panose="020B0604030504040204" pitchFamily="34" charset="0"/>
              </a:rPr>
              <a:t>Provinces </a:t>
            </a:r>
            <a:r>
              <a:rPr lang="en-GB" sz="2000" dirty="0">
                <a:latin typeface="Tahoma" panose="020B0604030504040204" pitchFamily="34" charset="0"/>
                <a:ea typeface="Tahoma" panose="020B0604030504040204" pitchFamily="34" charset="0"/>
                <a:cs typeface="Tahoma" panose="020B0604030504040204" pitchFamily="34" charset="0"/>
              </a:rPr>
              <a:t>accounting to </a:t>
            </a:r>
            <a:r>
              <a:rPr lang="en-GB" sz="2000" dirty="0" smtClean="0">
                <a:latin typeface="Tahoma" panose="020B0604030504040204" pitchFamily="34" charset="0"/>
                <a:ea typeface="Tahoma" panose="020B0604030504040204" pitchFamily="34" charset="0"/>
                <a:cs typeface="Tahoma" panose="020B0604030504040204" pitchFamily="34" charset="0"/>
              </a:rPr>
              <a:t>him.</a:t>
            </a:r>
            <a:endParaRPr lang="en-ZA" sz="2000" dirty="0">
              <a:latin typeface="Tahoma" panose="020B0604030504040204" pitchFamily="34" charset="0"/>
              <a:ea typeface="Tahoma" panose="020B0604030504040204" pitchFamily="34" charset="0"/>
              <a:cs typeface="Tahoma" panose="020B0604030504040204" pitchFamily="34" charset="0"/>
            </a:endParaRPr>
          </a:p>
          <a:p>
            <a:pPr marL="1165225" indent="-269875">
              <a:spcBef>
                <a:spcPts val="600"/>
              </a:spcBef>
              <a:buFont typeface="Wingdings" panose="05000000000000000000" pitchFamily="2" charset="2"/>
              <a:buChar char="§"/>
            </a:pPr>
            <a:r>
              <a:rPr lang="en-GB" sz="2000" b="1" dirty="0">
                <a:latin typeface="Tahoma" panose="020B0604030504040204" pitchFamily="34" charset="0"/>
                <a:ea typeface="Tahoma" panose="020B0604030504040204" pitchFamily="34" charset="0"/>
                <a:cs typeface="Tahoma" panose="020B0604030504040204" pitchFamily="34" charset="0"/>
              </a:rPr>
              <a:t>GIAMA does not give the Minister the power to either assess or investigate </a:t>
            </a:r>
            <a:r>
              <a:rPr lang="en-GB" sz="2000" b="1" dirty="0" smtClean="0">
                <a:latin typeface="Tahoma" panose="020B0604030504040204" pitchFamily="34" charset="0"/>
                <a:ea typeface="Tahoma" panose="020B0604030504040204" pitchFamily="34" charset="0"/>
                <a:cs typeface="Tahoma" panose="020B0604030504040204" pitchFamily="34" charset="0"/>
              </a:rPr>
              <a:t>Provinces</a:t>
            </a:r>
            <a:r>
              <a:rPr lang="en-GB" sz="2000" b="1" dirty="0">
                <a:latin typeface="Tahoma" panose="020B0604030504040204" pitchFamily="34" charset="0"/>
                <a:ea typeface="Tahoma" panose="020B0604030504040204" pitchFamily="34" charset="0"/>
                <a:cs typeface="Tahoma" panose="020B0604030504040204" pitchFamily="34" charset="0"/>
              </a:rPr>
              <a:t>’ compliance with the </a:t>
            </a:r>
            <a:r>
              <a:rPr lang="en-GB" sz="2000" b="1" dirty="0" smtClean="0">
                <a:latin typeface="Tahoma" panose="020B0604030504040204" pitchFamily="34" charset="0"/>
                <a:ea typeface="Tahoma" panose="020B0604030504040204" pitchFamily="34" charset="0"/>
                <a:cs typeface="Tahoma" panose="020B0604030504040204" pitchFamily="34" charset="0"/>
              </a:rPr>
              <a:t>Act </a:t>
            </a:r>
            <a:r>
              <a:rPr lang="en-GB" sz="2000" dirty="0" smtClean="0">
                <a:latin typeface="Tahoma" panose="020B0604030504040204" pitchFamily="34" charset="0"/>
                <a:ea typeface="Tahoma" panose="020B0604030504040204" pitchFamily="34" charset="0"/>
                <a:cs typeface="Tahoma" panose="020B0604030504040204" pitchFamily="34" charset="0"/>
              </a:rPr>
              <a:t>[as </a:t>
            </a:r>
            <a:r>
              <a:rPr lang="en-GB" sz="2000" dirty="0">
                <a:latin typeface="Tahoma" panose="020B0604030504040204" pitchFamily="34" charset="0"/>
                <a:ea typeface="Tahoma" panose="020B0604030504040204" pitchFamily="34" charset="0"/>
                <a:cs typeface="Tahoma" panose="020B0604030504040204" pitchFamily="34" charset="0"/>
              </a:rPr>
              <a:t>does the National Education Policy Act, </a:t>
            </a:r>
            <a:r>
              <a:rPr lang="en-GB" sz="2000" dirty="0" smtClean="0">
                <a:latin typeface="Tahoma" panose="020B0604030504040204" pitchFamily="34" charset="0"/>
                <a:ea typeface="Tahoma" panose="020B0604030504040204" pitchFamily="34" charset="0"/>
                <a:cs typeface="Tahoma" panose="020B0604030504040204" pitchFamily="34" charset="0"/>
              </a:rPr>
              <a:t>1996].</a:t>
            </a:r>
          </a:p>
          <a:p>
            <a:pPr marL="808038" indent="-355600">
              <a:spcBef>
                <a:spcPts val="600"/>
              </a:spcBef>
              <a:buFont typeface="Wingdings" panose="05000000000000000000" pitchFamily="2" charset="2"/>
              <a:buChar char="q"/>
            </a:pPr>
            <a:r>
              <a:rPr lang="en-GB" sz="2000" dirty="0" smtClean="0">
                <a:latin typeface="Tahoma" panose="020B0604030504040204" pitchFamily="34" charset="0"/>
                <a:ea typeface="Tahoma" panose="020B0604030504040204" pitchFamily="34" charset="0"/>
                <a:cs typeface="Tahoma" panose="020B0604030504040204" pitchFamily="34" charset="0"/>
              </a:rPr>
              <a:t>Such strategic </a:t>
            </a:r>
            <a:r>
              <a:rPr lang="en-GB" sz="2000" dirty="0">
                <a:latin typeface="Tahoma" panose="020B0604030504040204" pitchFamily="34" charset="0"/>
                <a:ea typeface="Tahoma" panose="020B0604030504040204" pitchFamily="34" charset="0"/>
                <a:cs typeface="Tahoma" panose="020B0604030504040204" pitchFamily="34" charset="0"/>
              </a:rPr>
              <a:t>and operational issues confronting service delivery within the public works functional area of concurrent legislative </a:t>
            </a:r>
            <a:r>
              <a:rPr lang="en-GB" sz="2000" dirty="0" smtClean="0">
                <a:latin typeface="Tahoma" panose="020B0604030504040204" pitchFamily="34" charset="0"/>
                <a:ea typeface="Tahoma" panose="020B0604030504040204" pitchFamily="34" charset="0"/>
                <a:cs typeface="Tahoma" panose="020B0604030504040204" pitchFamily="34" charset="0"/>
              </a:rPr>
              <a:t>competence need to be addressed in the </a:t>
            </a:r>
            <a:r>
              <a:rPr lang="en-GB" sz="2000" b="1" dirty="0" smtClean="0">
                <a:latin typeface="Tahoma" panose="020B0604030504040204" pitchFamily="34" charset="0"/>
                <a:ea typeface="Tahoma" panose="020B0604030504040204" pitchFamily="34" charset="0"/>
                <a:cs typeface="Tahoma" panose="020B0604030504040204" pitchFamily="34" charset="0"/>
              </a:rPr>
              <a:t>“Public Works Bill”</a:t>
            </a:r>
            <a:r>
              <a:rPr lang="en-GB" sz="2000" dirty="0" smtClean="0">
                <a:latin typeface="Tahoma" panose="020B0604030504040204" pitchFamily="34" charset="0"/>
                <a:ea typeface="Tahoma" panose="020B0604030504040204" pitchFamily="34" charset="0"/>
                <a:cs typeface="Tahoma" panose="020B0604030504040204" pitchFamily="34" charset="0"/>
              </a:rPr>
              <a:t>.</a:t>
            </a:r>
            <a:endParaRPr lang="en-GB" sz="2000" dirty="0">
              <a:latin typeface="Tahoma" panose="020B0604030504040204" pitchFamily="34" charset="0"/>
              <a:ea typeface="Tahoma" panose="020B0604030504040204" pitchFamily="34" charset="0"/>
              <a:cs typeface="Tahoma" panose="020B0604030504040204" pitchFamily="34" charset="0"/>
            </a:endParaRPr>
          </a:p>
          <a:p>
            <a:pPr marL="981075" indent="0">
              <a:spcBef>
                <a:spcPts val="1200"/>
              </a:spcBef>
              <a:buNone/>
            </a:pPr>
            <a:endParaRPr lang="en-ZA" sz="20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Title 2"/>
          <p:cNvSpPr>
            <a:spLocks noGrp="1"/>
          </p:cNvSpPr>
          <p:nvPr>
            <p:ph type="title"/>
          </p:nvPr>
        </p:nvSpPr>
        <p:spPr>
          <a:xfrm>
            <a:off x="152400" y="0"/>
            <a:ext cx="8534400" cy="990600"/>
          </a:xfrm>
        </p:spPr>
        <p:txBody>
          <a:bodyPr/>
          <a:lstStyle/>
          <a:p>
            <a:r>
              <a:rPr lang="en-ZA" b="1" dirty="0">
                <a:latin typeface="Tahoma" pitchFamily="34" charset="0"/>
                <a:ea typeface="Tahoma" pitchFamily="34" charset="0"/>
                <a:cs typeface="Tahoma" pitchFamily="34" charset="0"/>
              </a:rPr>
              <a:t>NEED TO REVIEW 1997 &amp; 1999 WHITE PAPERS </a:t>
            </a:r>
            <a:r>
              <a:rPr lang="en-ZA" dirty="0" smtClean="0">
                <a:latin typeface="Tahoma" pitchFamily="34" charset="0"/>
                <a:ea typeface="Tahoma" pitchFamily="34" charset="0"/>
                <a:cs typeface="Tahoma" pitchFamily="34" charset="0"/>
              </a:rPr>
              <a:t>(Continued)</a:t>
            </a:r>
            <a:endParaRPr lang="en-ZA" dirty="0">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2"/>
          </p:nvPr>
        </p:nvSpPr>
        <p:spPr>
          <a:xfrm>
            <a:off x="8534400" y="6356350"/>
            <a:ext cx="457200" cy="365125"/>
          </a:xfrm>
        </p:spPr>
        <p:txBody>
          <a:bodyPr/>
          <a:lstStyle/>
          <a:p>
            <a:fld id="{6D88B901-4B89-400A-9326-FD413AFBC764}" type="slidenum">
              <a:rPr lang="en-US" sz="1400" smtClean="0">
                <a:latin typeface="Arial" pitchFamily="34" charset="0"/>
                <a:cs typeface="Arial" pitchFamily="34" charset="0"/>
              </a:rPr>
              <a:pPr/>
              <a:t>14</a:t>
            </a:fld>
            <a:endParaRPr lang="en-US" sz="1400" dirty="0">
              <a:latin typeface="Arial" pitchFamily="34" charset="0"/>
              <a:cs typeface="Arial" pitchFamily="34" charset="0"/>
            </a:endParaRPr>
          </a:p>
        </p:txBody>
      </p:sp>
    </p:spTree>
    <p:extLst>
      <p:ext uri="{BB962C8B-B14F-4D97-AF65-F5344CB8AC3E}">
        <p14:creationId xmlns:p14="http://schemas.microsoft.com/office/powerpoint/2010/main" xmlns="" val="1967743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7948" y="1066800"/>
            <a:ext cx="8833651" cy="5867400"/>
          </a:xfrm>
        </p:spPr>
        <p:txBody>
          <a:bodyPr>
            <a:noAutofit/>
          </a:bodyPr>
          <a:lstStyle/>
          <a:p>
            <a:pPr marL="452438" indent="-452438">
              <a:spcBef>
                <a:spcPts val="1200"/>
              </a:spcBef>
              <a:buNone/>
            </a:pPr>
            <a:r>
              <a:rPr lang="en-GB" sz="2000" dirty="0" smtClean="0">
                <a:latin typeface="Tahoma" pitchFamily="34" charset="0"/>
                <a:ea typeface="Tahoma" pitchFamily="34" charset="0"/>
                <a:cs typeface="Tahoma" pitchFamily="34" charset="0"/>
              </a:rPr>
              <a:t>17.	The </a:t>
            </a:r>
            <a:r>
              <a:rPr lang="en-GB" sz="2000" dirty="0">
                <a:latin typeface="Tahoma" pitchFamily="34" charset="0"/>
                <a:ea typeface="Tahoma" pitchFamily="34" charset="0"/>
                <a:cs typeface="Tahoma" pitchFamily="34" charset="0"/>
              </a:rPr>
              <a:t>Department’s Executive Committee has established an </a:t>
            </a:r>
            <a:r>
              <a:rPr lang="en-GB" sz="2000" b="1" dirty="0">
                <a:latin typeface="Tahoma" panose="020B0604030504040204" pitchFamily="34" charset="0"/>
                <a:ea typeface="Tahoma" panose="020B0604030504040204" pitchFamily="34" charset="0"/>
                <a:cs typeface="Tahoma" panose="020B0604030504040204" pitchFamily="34" charset="0"/>
              </a:rPr>
              <a:t>ExCo White Paper Task Team </a:t>
            </a:r>
            <a:r>
              <a:rPr lang="en-GB" sz="2000" dirty="0">
                <a:latin typeface="Tahoma" panose="020B0604030504040204" pitchFamily="34" charset="0"/>
                <a:ea typeface="Tahoma" panose="020B0604030504040204" pitchFamily="34" charset="0"/>
                <a:cs typeface="Tahoma" panose="020B0604030504040204" pitchFamily="34" charset="0"/>
              </a:rPr>
              <a:t>to oversee the White Paper process</a:t>
            </a:r>
            <a:r>
              <a:rPr lang="en-GB" sz="2000" dirty="0" smtClean="0">
                <a:latin typeface="Tahoma" panose="020B0604030504040204" pitchFamily="34" charset="0"/>
                <a:ea typeface="Tahoma" panose="020B0604030504040204" pitchFamily="34" charset="0"/>
                <a:cs typeface="Tahoma" panose="020B0604030504040204" pitchFamily="34" charset="0"/>
              </a:rPr>
              <a:t>.  This </a:t>
            </a:r>
            <a:r>
              <a:rPr lang="en-GB" sz="2000" dirty="0">
                <a:latin typeface="Tahoma" panose="020B0604030504040204" pitchFamily="34" charset="0"/>
                <a:ea typeface="Tahoma" panose="020B0604030504040204" pitchFamily="34" charset="0"/>
                <a:cs typeface="Tahoma" panose="020B0604030504040204" pitchFamily="34" charset="0"/>
              </a:rPr>
              <a:t>Task </a:t>
            </a:r>
            <a:r>
              <a:rPr lang="en-GB" sz="2000" dirty="0" smtClean="0">
                <a:latin typeface="Tahoma" panose="020B0604030504040204" pitchFamily="34" charset="0"/>
                <a:ea typeface="Tahoma" panose="020B0604030504040204" pitchFamily="34" charset="0"/>
                <a:cs typeface="Tahoma" panose="020B0604030504040204" pitchFamily="34" charset="0"/>
              </a:rPr>
              <a:t>Team </a:t>
            </a:r>
            <a:r>
              <a:rPr lang="en-GB" sz="2000" dirty="0">
                <a:latin typeface="Tahoma" panose="020B0604030504040204" pitchFamily="34" charset="0"/>
                <a:ea typeface="Tahoma" panose="020B0604030504040204" pitchFamily="34" charset="0"/>
                <a:cs typeface="Tahoma" panose="020B0604030504040204" pitchFamily="34" charset="0"/>
              </a:rPr>
              <a:t>is chaired by the Director-General and includes </a:t>
            </a:r>
            <a:r>
              <a:rPr lang="en-GB" sz="2000" dirty="0" smtClean="0">
                <a:latin typeface="Tahoma" panose="020B0604030504040204" pitchFamily="34" charset="0"/>
                <a:ea typeface="Tahoma" panose="020B0604030504040204" pitchFamily="34" charset="0"/>
                <a:cs typeface="Tahoma" panose="020B0604030504040204" pitchFamily="34" charset="0"/>
              </a:rPr>
              <a:t>the Heads of the following Branches – Corporate </a:t>
            </a:r>
            <a:r>
              <a:rPr lang="en-GB" sz="2000" dirty="0">
                <a:latin typeface="Tahoma" panose="020B0604030504040204" pitchFamily="34" charset="0"/>
                <a:ea typeface="Tahoma" panose="020B0604030504040204" pitchFamily="34" charset="0"/>
                <a:cs typeface="Tahoma" panose="020B0604030504040204" pitchFamily="34" charset="0"/>
              </a:rPr>
              <a:t>Services; </a:t>
            </a:r>
            <a:r>
              <a:rPr lang="en-GB" sz="2000" dirty="0" smtClean="0">
                <a:latin typeface="Tahoma" panose="020B0604030504040204" pitchFamily="34" charset="0"/>
                <a:ea typeface="Tahoma" panose="020B0604030504040204" pitchFamily="34" charset="0"/>
                <a:cs typeface="Tahoma" panose="020B0604030504040204" pitchFamily="34" charset="0"/>
              </a:rPr>
              <a:t>Governance</a:t>
            </a:r>
            <a:r>
              <a:rPr lang="en-GB" sz="2000" dirty="0">
                <a:latin typeface="Tahoma" panose="020B0604030504040204" pitchFamily="34" charset="0"/>
                <a:ea typeface="Tahoma" panose="020B0604030504040204" pitchFamily="34" charset="0"/>
                <a:cs typeface="Tahoma" panose="020B0604030504040204" pitchFamily="34" charset="0"/>
              </a:rPr>
              <a:t>, Risk </a:t>
            </a:r>
            <a:r>
              <a:rPr lang="en-GB" sz="2000" dirty="0" smtClean="0">
                <a:latin typeface="Tahoma" panose="020B0604030504040204" pitchFamily="34" charset="0"/>
                <a:ea typeface="Tahoma" panose="020B0604030504040204" pitchFamily="34" charset="0"/>
                <a:cs typeface="Tahoma" panose="020B0604030504040204" pitchFamily="34" charset="0"/>
              </a:rPr>
              <a:t>and </a:t>
            </a:r>
            <a:r>
              <a:rPr lang="en-GB" sz="2000" dirty="0">
                <a:latin typeface="Tahoma" panose="020B0604030504040204" pitchFamily="34" charset="0"/>
                <a:ea typeface="Tahoma" panose="020B0604030504040204" pitchFamily="34" charset="0"/>
                <a:cs typeface="Tahoma" panose="020B0604030504040204" pitchFamily="34" charset="0"/>
              </a:rPr>
              <a:t>Compliance; </a:t>
            </a:r>
            <a:r>
              <a:rPr lang="en-GB" sz="2000" dirty="0" smtClean="0">
                <a:latin typeface="Tahoma" panose="020B0604030504040204" pitchFamily="34" charset="0"/>
                <a:ea typeface="Tahoma" panose="020B0604030504040204" pitchFamily="34" charset="0"/>
                <a:cs typeface="Tahoma" panose="020B0604030504040204" pitchFamily="34" charset="0"/>
              </a:rPr>
              <a:t>Inter-Governmental </a:t>
            </a:r>
            <a:r>
              <a:rPr lang="en-GB" sz="2000" dirty="0">
                <a:latin typeface="Tahoma" panose="020B0604030504040204" pitchFamily="34" charset="0"/>
                <a:ea typeface="Tahoma" panose="020B0604030504040204" pitchFamily="34" charset="0"/>
                <a:cs typeface="Tahoma" panose="020B0604030504040204" pitchFamily="34" charset="0"/>
              </a:rPr>
              <a:t>Relations; Policy </a:t>
            </a:r>
            <a:r>
              <a:rPr lang="en-GB" sz="2000" dirty="0" smtClean="0">
                <a:latin typeface="Tahoma" panose="020B0604030504040204" pitchFamily="34" charset="0"/>
                <a:ea typeface="Tahoma" panose="020B0604030504040204" pitchFamily="34" charset="0"/>
                <a:cs typeface="Tahoma" panose="020B0604030504040204" pitchFamily="34" charset="0"/>
              </a:rPr>
              <a:t>and Research; and Professional Services.</a:t>
            </a:r>
          </a:p>
          <a:p>
            <a:pPr marL="452438" indent="-452438">
              <a:spcBef>
                <a:spcPts val="1200"/>
              </a:spcBef>
              <a:buNone/>
            </a:pPr>
            <a:r>
              <a:rPr lang="en-GB" sz="2000" dirty="0" smtClean="0">
                <a:latin typeface="Tahoma" panose="020B0604030504040204" pitchFamily="34" charset="0"/>
                <a:ea typeface="Tahoma" panose="020B0604030504040204" pitchFamily="34" charset="0"/>
                <a:cs typeface="Tahoma" panose="020B0604030504040204" pitchFamily="34" charset="0"/>
              </a:rPr>
              <a:t>18.	The </a:t>
            </a:r>
            <a:r>
              <a:rPr lang="en-GB" sz="2000" dirty="0">
                <a:latin typeface="Tahoma" panose="020B0604030504040204" pitchFamily="34" charset="0"/>
                <a:ea typeface="Tahoma" panose="020B0604030504040204" pitchFamily="34" charset="0"/>
                <a:cs typeface="Tahoma" panose="020B0604030504040204" pitchFamily="34" charset="0"/>
              </a:rPr>
              <a:t>ExCo </a:t>
            </a:r>
            <a:r>
              <a:rPr lang="en-GB" sz="2000" dirty="0" smtClean="0">
                <a:latin typeface="Tahoma" panose="020B0604030504040204" pitchFamily="34" charset="0"/>
                <a:ea typeface="Tahoma" panose="020B0604030504040204" pitchFamily="34" charset="0"/>
                <a:cs typeface="Tahoma" panose="020B0604030504040204" pitchFamily="34" charset="0"/>
              </a:rPr>
              <a:t>Task </a:t>
            </a:r>
            <a:r>
              <a:rPr lang="en-GB" sz="2000" dirty="0">
                <a:latin typeface="Tahoma" panose="020B0604030504040204" pitchFamily="34" charset="0"/>
                <a:ea typeface="Tahoma" panose="020B0604030504040204" pitchFamily="34" charset="0"/>
                <a:cs typeface="Tahoma" panose="020B0604030504040204" pitchFamily="34" charset="0"/>
              </a:rPr>
              <a:t>Team has adopted a comprehensive framework to </a:t>
            </a:r>
            <a:r>
              <a:rPr lang="en-GB" sz="2000" dirty="0" smtClean="0">
                <a:latin typeface="Tahoma" panose="020B0604030504040204" pitchFamily="34" charset="0"/>
                <a:ea typeface="Tahoma" panose="020B0604030504040204" pitchFamily="34" charset="0"/>
                <a:cs typeface="Tahoma" panose="020B0604030504040204" pitchFamily="34" charset="0"/>
              </a:rPr>
              <a:t>–     (</a:t>
            </a:r>
            <a:r>
              <a:rPr lang="en-GB" sz="2000" dirty="0">
                <a:latin typeface="Tahoma" panose="020B0604030504040204" pitchFamily="34" charset="0"/>
                <a:ea typeface="Tahoma" panose="020B0604030504040204" pitchFamily="34" charset="0"/>
                <a:cs typeface="Tahoma" panose="020B0604030504040204" pitchFamily="34" charset="0"/>
              </a:rPr>
              <a:t>1) </a:t>
            </a:r>
            <a:r>
              <a:rPr lang="en-GB" sz="2000" dirty="0" smtClean="0">
                <a:latin typeface="Tahoma" panose="020B0604030504040204" pitchFamily="34" charset="0"/>
                <a:ea typeface="Tahoma" panose="020B0604030504040204" pitchFamily="34" charset="0"/>
                <a:cs typeface="Tahoma" panose="020B0604030504040204" pitchFamily="34" charset="0"/>
              </a:rPr>
              <a:t>affirm </a:t>
            </a:r>
            <a:r>
              <a:rPr lang="en-GB" sz="2000" dirty="0">
                <a:latin typeface="Tahoma" panose="020B0604030504040204" pitchFamily="34" charset="0"/>
                <a:ea typeface="Tahoma" panose="020B0604030504040204" pitchFamily="34" charset="0"/>
                <a:cs typeface="Tahoma" panose="020B0604030504040204" pitchFamily="34" charset="0"/>
              </a:rPr>
              <a:t>the scope of the White Paper process; and </a:t>
            </a:r>
            <a:r>
              <a:rPr lang="en-GB" sz="2000" dirty="0" smtClean="0">
                <a:latin typeface="Tahoma" panose="020B0604030504040204" pitchFamily="34" charset="0"/>
                <a:ea typeface="Tahoma" panose="020B0604030504040204" pitchFamily="34" charset="0"/>
                <a:cs typeface="Tahoma" panose="020B0604030504040204" pitchFamily="34" charset="0"/>
              </a:rPr>
              <a:t>(</a:t>
            </a:r>
            <a:r>
              <a:rPr lang="en-GB" sz="2000" dirty="0">
                <a:latin typeface="Tahoma" panose="020B0604030504040204" pitchFamily="34" charset="0"/>
                <a:ea typeface="Tahoma" panose="020B0604030504040204" pitchFamily="34" charset="0"/>
                <a:cs typeface="Tahoma" panose="020B0604030504040204" pitchFamily="34" charset="0"/>
              </a:rPr>
              <a:t>2) </a:t>
            </a:r>
            <a:r>
              <a:rPr lang="en-GB" sz="2000" dirty="0" smtClean="0">
                <a:latin typeface="Tahoma" panose="020B0604030504040204" pitchFamily="34" charset="0"/>
                <a:ea typeface="Tahoma" panose="020B0604030504040204" pitchFamily="34" charset="0"/>
                <a:cs typeface="Tahoma" panose="020B0604030504040204" pitchFamily="34" charset="0"/>
              </a:rPr>
              <a:t>define         </a:t>
            </a:r>
            <a:r>
              <a:rPr lang="en-GB" sz="2000" dirty="0">
                <a:latin typeface="Tahoma" panose="020B0604030504040204" pitchFamily="34" charset="0"/>
                <a:ea typeface="Tahoma" panose="020B0604030504040204" pitchFamily="34" charset="0"/>
                <a:cs typeface="Tahoma" panose="020B0604030504040204" pitchFamily="34" charset="0"/>
              </a:rPr>
              <a:t>essential linkages to facilitate participation by all </a:t>
            </a:r>
            <a:r>
              <a:rPr lang="en-GB" sz="2000" dirty="0" smtClean="0">
                <a:latin typeface="Tahoma" panose="020B0604030504040204" pitchFamily="34" charset="0"/>
                <a:ea typeface="Tahoma" panose="020B0604030504040204" pitchFamily="34" charset="0"/>
                <a:cs typeface="Tahoma" panose="020B0604030504040204" pitchFamily="34" charset="0"/>
              </a:rPr>
              <a:t>stakeholders.</a:t>
            </a:r>
          </a:p>
          <a:p>
            <a:pPr marL="444500" indent="-444500">
              <a:spcBef>
                <a:spcPts val="1200"/>
              </a:spcBef>
              <a:buNone/>
            </a:pPr>
            <a:r>
              <a:rPr lang="en-GB" sz="2000" dirty="0" smtClean="0">
                <a:latin typeface="Tahoma" panose="020B0604030504040204" pitchFamily="34" charset="0"/>
                <a:ea typeface="Tahoma" panose="020B0604030504040204" pitchFamily="34" charset="0"/>
                <a:cs typeface="Tahoma" panose="020B0604030504040204" pitchFamily="34" charset="0"/>
              </a:rPr>
              <a:t>19.	The </a:t>
            </a:r>
            <a:r>
              <a:rPr lang="en-GB" sz="2000" dirty="0">
                <a:latin typeface="Tahoma" pitchFamily="34" charset="0"/>
                <a:ea typeface="Tahoma" pitchFamily="34" charset="0"/>
                <a:cs typeface="Tahoma" pitchFamily="34" charset="0"/>
              </a:rPr>
              <a:t>following thematic areas </a:t>
            </a:r>
            <a:r>
              <a:rPr lang="en-GB" sz="2000" dirty="0" smtClean="0">
                <a:latin typeface="Tahoma" pitchFamily="34" charset="0"/>
                <a:ea typeface="Tahoma" pitchFamily="34" charset="0"/>
                <a:cs typeface="Tahoma" pitchFamily="34" charset="0"/>
              </a:rPr>
              <a:t>have been identified as fundamental to the </a:t>
            </a:r>
            <a:r>
              <a:rPr lang="en-ZA" sz="2000" dirty="0" smtClean="0">
                <a:latin typeface="Tahoma" pitchFamily="34" charset="0"/>
                <a:ea typeface="Tahoma" pitchFamily="34" charset="0"/>
                <a:cs typeface="Tahoma" pitchFamily="34" charset="0"/>
              </a:rPr>
              <a:t>White </a:t>
            </a:r>
            <a:r>
              <a:rPr lang="en-ZA" sz="2000" dirty="0">
                <a:latin typeface="Tahoma" pitchFamily="34" charset="0"/>
                <a:ea typeface="Tahoma" pitchFamily="34" charset="0"/>
                <a:cs typeface="Tahoma" pitchFamily="34" charset="0"/>
              </a:rPr>
              <a:t>Paper</a:t>
            </a:r>
            <a:r>
              <a:rPr lang="en-GB" sz="2000" dirty="0">
                <a:latin typeface="Tahoma" pitchFamily="34" charset="0"/>
                <a:ea typeface="Tahoma" pitchFamily="34" charset="0"/>
                <a:cs typeface="Tahoma" pitchFamily="34" charset="0"/>
              </a:rPr>
              <a:t> process:</a:t>
            </a:r>
          </a:p>
          <a:p>
            <a:pPr marL="904875" indent="-457200">
              <a:spcBef>
                <a:spcPts val="600"/>
              </a:spcBef>
              <a:buAutoNum type="alphaLcParenBoth"/>
            </a:pPr>
            <a:r>
              <a:rPr lang="en-GB" sz="2000" b="1" dirty="0" smtClean="0">
                <a:latin typeface="Tahoma" pitchFamily="34" charset="0"/>
                <a:ea typeface="Tahoma" pitchFamily="34" charset="0"/>
                <a:cs typeface="Tahoma" pitchFamily="34" charset="0"/>
              </a:rPr>
              <a:t>Construction </a:t>
            </a:r>
            <a:r>
              <a:rPr lang="en-GB" sz="2000" b="1" dirty="0">
                <a:latin typeface="Tahoma" pitchFamily="34" charset="0"/>
                <a:ea typeface="Tahoma" pitchFamily="34" charset="0"/>
                <a:cs typeface="Tahoma" pitchFamily="34" charset="0"/>
              </a:rPr>
              <a:t>Design and </a:t>
            </a:r>
            <a:r>
              <a:rPr lang="en-GB" sz="2000" b="1" dirty="0" smtClean="0">
                <a:latin typeface="Tahoma" pitchFamily="34" charset="0"/>
                <a:ea typeface="Tahoma" pitchFamily="34" charset="0"/>
                <a:cs typeface="Tahoma" pitchFamily="34" charset="0"/>
              </a:rPr>
              <a:t>Project Management</a:t>
            </a:r>
          </a:p>
          <a:p>
            <a:pPr marL="895350" indent="0">
              <a:spcBef>
                <a:spcPts val="0"/>
              </a:spcBef>
              <a:buNone/>
            </a:pPr>
            <a:r>
              <a:rPr lang="en-US" sz="2000" dirty="0" smtClean="0">
                <a:latin typeface="Tahoma" pitchFamily="34" charset="0"/>
                <a:ea typeface="Tahoma" pitchFamily="34" charset="0"/>
                <a:cs typeface="Tahoma" pitchFamily="34" charset="0"/>
              </a:rPr>
              <a:t>The Department continues to face </a:t>
            </a:r>
            <a:r>
              <a:rPr lang="en-US" sz="2000" dirty="0">
                <a:latin typeface="Tahoma" pitchFamily="34" charset="0"/>
                <a:ea typeface="Tahoma" pitchFamily="34" charset="0"/>
                <a:cs typeface="Tahoma" pitchFamily="34" charset="0"/>
              </a:rPr>
              <a:t>challenges and constraints in the management of </a:t>
            </a:r>
            <a:r>
              <a:rPr lang="en-US" sz="2000" dirty="0" smtClean="0">
                <a:latin typeface="Tahoma" pitchFamily="34" charset="0"/>
                <a:ea typeface="Tahoma" pitchFamily="34" charset="0"/>
                <a:cs typeface="Tahoma" pitchFamily="34" charset="0"/>
              </a:rPr>
              <a:t>construction projects.  The White Paper process will critically review the entire value chain, </a:t>
            </a:r>
            <a:r>
              <a:rPr lang="en-GB" sz="2000" dirty="0" smtClean="0">
                <a:latin typeface="Tahoma" pitchFamily="34" charset="0"/>
                <a:ea typeface="Tahoma" pitchFamily="34" charset="0"/>
                <a:cs typeface="Tahoma" pitchFamily="34" charset="0"/>
              </a:rPr>
              <a:t>encompassing </a:t>
            </a:r>
            <a:r>
              <a:rPr lang="en-GB" sz="2000" dirty="0">
                <a:latin typeface="Tahoma" pitchFamily="34" charset="0"/>
                <a:ea typeface="Tahoma" pitchFamily="34" charset="0"/>
                <a:cs typeface="Tahoma" pitchFamily="34" charset="0"/>
              </a:rPr>
              <a:t>the disciplines of Architecture, Engineering, Quantity Surveying and Construction Project </a:t>
            </a:r>
            <a:r>
              <a:rPr lang="en-GB" sz="2000" dirty="0" smtClean="0">
                <a:latin typeface="Tahoma" pitchFamily="34" charset="0"/>
                <a:ea typeface="Tahoma" pitchFamily="34" charset="0"/>
                <a:cs typeface="Tahoma" pitchFamily="34" charset="0"/>
              </a:rPr>
              <a:t>Management;</a:t>
            </a:r>
          </a:p>
        </p:txBody>
      </p:sp>
      <p:sp>
        <p:nvSpPr>
          <p:cNvPr id="3" name="Title 2"/>
          <p:cNvSpPr>
            <a:spLocks noGrp="1"/>
          </p:cNvSpPr>
          <p:nvPr>
            <p:ph type="title"/>
          </p:nvPr>
        </p:nvSpPr>
        <p:spPr>
          <a:xfrm>
            <a:off x="228600" y="0"/>
            <a:ext cx="8686800" cy="990600"/>
          </a:xfrm>
        </p:spPr>
        <p:txBody>
          <a:bodyPr/>
          <a:lstStyle/>
          <a:p>
            <a:r>
              <a:rPr lang="en-ZA" b="1" dirty="0" smtClean="0">
                <a:latin typeface="Tahoma" pitchFamily="34" charset="0"/>
                <a:ea typeface="Tahoma" pitchFamily="34" charset="0"/>
                <a:cs typeface="Tahoma" pitchFamily="34" charset="0"/>
              </a:rPr>
              <a:t>ACTIONS IN SUPPORT OF THE WHITE PAPER PROCESS:</a:t>
            </a:r>
            <a:endParaRPr lang="en-ZA" b="1" dirty="0">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2"/>
          </p:nvPr>
        </p:nvSpPr>
        <p:spPr>
          <a:xfrm>
            <a:off x="8534400" y="6356350"/>
            <a:ext cx="381000" cy="365125"/>
          </a:xfrm>
        </p:spPr>
        <p:txBody>
          <a:bodyPr/>
          <a:lstStyle/>
          <a:p>
            <a:fld id="{6D88B901-4B89-400A-9326-FD413AFBC764}" type="slidenum">
              <a:rPr lang="en-US" sz="1400" smtClean="0">
                <a:latin typeface="Arial" pitchFamily="34" charset="0"/>
                <a:cs typeface="Arial" pitchFamily="34" charset="0"/>
              </a:rPr>
              <a:pPr/>
              <a:t>15</a:t>
            </a:fld>
            <a:endParaRPr lang="en-US" sz="1400" dirty="0">
              <a:latin typeface="Arial" pitchFamily="34" charset="0"/>
              <a:cs typeface="Arial" pitchFamily="34" charset="0"/>
            </a:endParaRPr>
          </a:p>
        </p:txBody>
      </p:sp>
    </p:spTree>
    <p:extLst>
      <p:ext uri="{BB962C8B-B14F-4D97-AF65-F5344CB8AC3E}">
        <p14:creationId xmlns:p14="http://schemas.microsoft.com/office/powerpoint/2010/main" xmlns="" val="10591904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7948" y="1066800"/>
            <a:ext cx="8833651" cy="5867400"/>
          </a:xfrm>
        </p:spPr>
        <p:txBody>
          <a:bodyPr>
            <a:noAutofit/>
          </a:bodyPr>
          <a:lstStyle/>
          <a:p>
            <a:pPr marL="896938" indent="-449263">
              <a:spcBef>
                <a:spcPts val="600"/>
              </a:spcBef>
              <a:buNone/>
              <a:tabLst>
                <a:tab pos="896938" algn="l"/>
              </a:tabLst>
            </a:pPr>
            <a:r>
              <a:rPr lang="en-GB" sz="2000" dirty="0" smtClean="0">
                <a:latin typeface="Tahoma" pitchFamily="34" charset="0"/>
                <a:ea typeface="Tahoma" pitchFamily="34" charset="0"/>
                <a:cs typeface="Tahoma" pitchFamily="34" charset="0"/>
              </a:rPr>
              <a:t>(b)</a:t>
            </a:r>
            <a:r>
              <a:rPr lang="en-GB" sz="2000" dirty="0">
                <a:latin typeface="Tahoma" pitchFamily="34" charset="0"/>
                <a:ea typeface="Tahoma" pitchFamily="34" charset="0"/>
                <a:cs typeface="Tahoma" pitchFamily="34" charset="0"/>
              </a:rPr>
              <a:t>	</a:t>
            </a:r>
            <a:r>
              <a:rPr lang="en-GB" sz="2000" b="1" dirty="0">
                <a:latin typeface="Tahoma" pitchFamily="34" charset="0"/>
                <a:ea typeface="Tahoma" pitchFamily="34" charset="0"/>
                <a:cs typeface="Tahoma" pitchFamily="34" charset="0"/>
              </a:rPr>
              <a:t> Programme Management </a:t>
            </a:r>
            <a:r>
              <a:rPr lang="en-GB" sz="2000" dirty="0">
                <a:latin typeface="Tahoma" pitchFamily="34" charset="0"/>
                <a:ea typeface="Tahoma" pitchFamily="34" charset="0"/>
                <a:cs typeface="Tahoma" pitchFamily="34" charset="0"/>
              </a:rPr>
              <a:t>of public sector social infrastructure;</a:t>
            </a:r>
          </a:p>
          <a:p>
            <a:pPr marL="896938" indent="-449263">
              <a:spcBef>
                <a:spcPts val="600"/>
              </a:spcBef>
              <a:buNone/>
              <a:tabLst>
                <a:tab pos="896938" algn="l"/>
              </a:tabLst>
            </a:pPr>
            <a:r>
              <a:rPr lang="en-GB" sz="2000" dirty="0" smtClean="0">
                <a:latin typeface="Tahoma" pitchFamily="34" charset="0"/>
                <a:ea typeface="Tahoma" pitchFamily="34" charset="0"/>
                <a:cs typeface="Tahoma" pitchFamily="34" charset="0"/>
              </a:rPr>
              <a:t>(c)	</a:t>
            </a:r>
            <a:r>
              <a:rPr lang="en-GB" sz="2000" b="1" dirty="0" smtClean="0">
                <a:latin typeface="Tahoma" pitchFamily="34" charset="0"/>
                <a:ea typeface="Tahoma" pitchFamily="34" charset="0"/>
                <a:cs typeface="Tahoma" pitchFamily="34" charset="0"/>
              </a:rPr>
              <a:t>Immovable </a:t>
            </a:r>
            <a:r>
              <a:rPr lang="en-GB" sz="2000" b="1" dirty="0">
                <a:latin typeface="Tahoma" pitchFamily="34" charset="0"/>
                <a:ea typeface="Tahoma" pitchFamily="34" charset="0"/>
                <a:cs typeface="Tahoma" pitchFamily="34" charset="0"/>
              </a:rPr>
              <a:t>Asset Management</a:t>
            </a:r>
            <a:r>
              <a:rPr lang="en-GB" sz="2000" dirty="0">
                <a:latin typeface="Tahoma" pitchFamily="34" charset="0"/>
                <a:ea typeface="Tahoma" pitchFamily="34" charset="0"/>
                <a:cs typeface="Tahoma" pitchFamily="34" charset="0"/>
              </a:rPr>
              <a:t> </a:t>
            </a:r>
            <a:r>
              <a:rPr lang="en-GB" sz="2000" dirty="0" smtClean="0">
                <a:latin typeface="Tahoma" pitchFamily="34" charset="0"/>
                <a:ea typeface="Tahoma" pitchFamily="34" charset="0"/>
                <a:cs typeface="Tahoma" pitchFamily="34" charset="0"/>
              </a:rPr>
              <a:t>encompassing </a:t>
            </a:r>
            <a:r>
              <a:rPr lang="en-GB" sz="2000" dirty="0">
                <a:latin typeface="Tahoma" pitchFamily="34" charset="0"/>
                <a:ea typeface="Tahoma" pitchFamily="34" charset="0"/>
                <a:cs typeface="Tahoma" pitchFamily="34" charset="0"/>
              </a:rPr>
              <a:t>Investment Management, Property Management and Facilities </a:t>
            </a:r>
            <a:r>
              <a:rPr lang="en-GB" sz="2000" dirty="0" smtClean="0">
                <a:latin typeface="Tahoma" pitchFamily="34" charset="0"/>
                <a:ea typeface="Tahoma" pitchFamily="34" charset="0"/>
                <a:cs typeface="Tahoma" pitchFamily="34" charset="0"/>
              </a:rPr>
              <a:t>Management.  Consideration must be given to models where the Department would focus primarily on the setting of standards, best practice guidelines and monitoring and evaluation, whilst devolving more responsibilities in the execution of certain projects to selected Departments;</a:t>
            </a:r>
          </a:p>
          <a:p>
            <a:pPr marL="896938" indent="-449263">
              <a:spcBef>
                <a:spcPts val="600"/>
              </a:spcBef>
              <a:buNone/>
              <a:tabLst>
                <a:tab pos="896938" algn="l"/>
              </a:tabLst>
            </a:pPr>
            <a:r>
              <a:rPr lang="en-GB" sz="2000" dirty="0" smtClean="0">
                <a:latin typeface="Tahoma" pitchFamily="34" charset="0"/>
                <a:ea typeface="Tahoma" pitchFamily="34" charset="0"/>
                <a:cs typeface="Tahoma" pitchFamily="34" charset="0"/>
              </a:rPr>
              <a:t>(d)	</a:t>
            </a:r>
            <a:r>
              <a:rPr lang="en-GB" sz="2000" b="1" dirty="0" smtClean="0">
                <a:latin typeface="Tahoma" pitchFamily="34" charset="0"/>
                <a:ea typeface="Tahoma" pitchFamily="34" charset="0"/>
                <a:cs typeface="Tahoma" pitchFamily="34" charset="0"/>
              </a:rPr>
              <a:t>Public </a:t>
            </a:r>
            <a:r>
              <a:rPr lang="en-GB" sz="2000" b="1" dirty="0">
                <a:latin typeface="Tahoma" pitchFamily="34" charset="0"/>
                <a:ea typeface="Tahoma" pitchFamily="34" charset="0"/>
                <a:cs typeface="Tahoma" pitchFamily="34" charset="0"/>
              </a:rPr>
              <a:t>employment and skills development programmes           </a:t>
            </a:r>
            <a:r>
              <a:rPr lang="en-GB" sz="2000" dirty="0">
                <a:latin typeface="Tahoma" pitchFamily="34" charset="0"/>
                <a:ea typeface="Tahoma" pitchFamily="34" charset="0"/>
                <a:cs typeface="Tahoma" pitchFamily="34" charset="0"/>
              </a:rPr>
              <a:t>to alleviate poverty through labour-intensive construction and property management projects, as well as community services</a:t>
            </a:r>
            <a:r>
              <a:rPr lang="en-GB" sz="2000" dirty="0" smtClean="0">
                <a:latin typeface="Tahoma" pitchFamily="34" charset="0"/>
                <a:ea typeface="Tahoma" pitchFamily="34" charset="0"/>
                <a:cs typeface="Tahoma" pitchFamily="34" charset="0"/>
              </a:rPr>
              <a:t>;</a:t>
            </a:r>
          </a:p>
          <a:p>
            <a:pPr marL="904875" indent="-457200">
              <a:spcBef>
                <a:spcPts val="600"/>
              </a:spcBef>
              <a:buAutoNum type="alphaLcParenBoth" startAt="5"/>
              <a:tabLst>
                <a:tab pos="896938" algn="l"/>
              </a:tabLst>
            </a:pPr>
            <a:r>
              <a:rPr lang="en-GB" sz="2000" dirty="0" smtClean="0">
                <a:latin typeface="Tahoma" pitchFamily="34" charset="0"/>
                <a:ea typeface="Tahoma" pitchFamily="34" charset="0"/>
                <a:cs typeface="Tahoma" pitchFamily="34" charset="0"/>
              </a:rPr>
              <a:t>the </a:t>
            </a:r>
            <a:r>
              <a:rPr lang="en-GB" sz="2000" b="1" dirty="0">
                <a:latin typeface="Tahoma" pitchFamily="34" charset="0"/>
                <a:ea typeface="Tahoma" pitchFamily="34" charset="0"/>
                <a:cs typeface="Tahoma" pitchFamily="34" charset="0"/>
              </a:rPr>
              <a:t>Construction and Property Sectors’ regulatory environment</a:t>
            </a:r>
            <a:r>
              <a:rPr lang="en-GB" sz="2000" dirty="0">
                <a:latin typeface="Tahoma" pitchFamily="34" charset="0"/>
                <a:ea typeface="Tahoma" pitchFamily="34" charset="0"/>
                <a:cs typeface="Tahoma" pitchFamily="34" charset="0"/>
              </a:rPr>
              <a:t>; </a:t>
            </a:r>
            <a:r>
              <a:rPr lang="en-GB" sz="2000" dirty="0" smtClean="0">
                <a:latin typeface="Tahoma" pitchFamily="34" charset="0"/>
                <a:ea typeface="Tahoma" pitchFamily="34" charset="0"/>
                <a:cs typeface="Tahoma" pitchFamily="34" charset="0"/>
              </a:rPr>
              <a:t>and</a:t>
            </a:r>
          </a:p>
          <a:p>
            <a:pPr marL="896938" indent="-449263">
              <a:spcBef>
                <a:spcPts val="600"/>
              </a:spcBef>
              <a:buNone/>
              <a:tabLst>
                <a:tab pos="896938" algn="l"/>
              </a:tabLst>
            </a:pPr>
            <a:r>
              <a:rPr lang="en-GB" sz="2000" dirty="0" smtClean="0">
                <a:latin typeface="Tahoma" pitchFamily="34" charset="0"/>
                <a:ea typeface="Tahoma" pitchFamily="34" charset="0"/>
                <a:cs typeface="Tahoma" pitchFamily="34" charset="0"/>
              </a:rPr>
              <a:t>(f)	</a:t>
            </a:r>
            <a:r>
              <a:rPr lang="en-GB" sz="2000" b="1" dirty="0" smtClean="0">
                <a:latin typeface="Tahoma" pitchFamily="34" charset="0"/>
                <a:ea typeface="Tahoma" pitchFamily="34" charset="0"/>
                <a:cs typeface="Tahoma" pitchFamily="34" charset="0"/>
              </a:rPr>
              <a:t>Constitutional Law</a:t>
            </a:r>
            <a:r>
              <a:rPr lang="en-GB" sz="2000" dirty="0" smtClean="0">
                <a:latin typeface="Tahoma" pitchFamily="34" charset="0"/>
                <a:ea typeface="Tahoma" pitchFamily="34" charset="0"/>
                <a:cs typeface="Tahoma" pitchFamily="34" charset="0"/>
              </a:rPr>
              <a:t>, with </a:t>
            </a:r>
            <a:r>
              <a:rPr lang="en-GB" sz="2000" dirty="0">
                <a:latin typeface="Tahoma" pitchFamily="34" charset="0"/>
                <a:ea typeface="Tahoma" pitchFamily="34" charset="0"/>
                <a:cs typeface="Tahoma" pitchFamily="34" charset="0"/>
              </a:rPr>
              <a:t>specific reference to the </a:t>
            </a:r>
            <a:r>
              <a:rPr lang="en-GB" sz="2000" dirty="0" smtClean="0">
                <a:latin typeface="Tahoma" pitchFamily="34" charset="0"/>
                <a:ea typeface="Tahoma" pitchFamily="34" charset="0"/>
                <a:cs typeface="Tahoma" pitchFamily="34" charset="0"/>
              </a:rPr>
              <a:t>–</a:t>
            </a:r>
          </a:p>
          <a:p>
            <a:pPr marL="1411287" indent="-514350">
              <a:spcBef>
                <a:spcPts val="300"/>
              </a:spcBef>
              <a:buAutoNum type="romanLcParenBoth"/>
              <a:tabLst>
                <a:tab pos="1339850" algn="l"/>
              </a:tabLst>
            </a:pPr>
            <a:r>
              <a:rPr lang="en-GB" sz="2000" dirty="0" smtClean="0">
                <a:latin typeface="Tahoma" pitchFamily="34" charset="0"/>
                <a:ea typeface="Tahoma" pitchFamily="34" charset="0"/>
                <a:cs typeface="Tahoma" pitchFamily="34" charset="0"/>
              </a:rPr>
              <a:t>mandate </a:t>
            </a:r>
            <a:r>
              <a:rPr lang="en-GB" sz="2000" dirty="0">
                <a:latin typeface="Tahoma" pitchFamily="34" charset="0"/>
                <a:ea typeface="Tahoma" pitchFamily="34" charset="0"/>
                <a:cs typeface="Tahoma" pitchFamily="34" charset="0"/>
              </a:rPr>
              <a:t>and functions of the Department</a:t>
            </a:r>
            <a:r>
              <a:rPr lang="en-GB" sz="2000" dirty="0" smtClean="0">
                <a:latin typeface="Tahoma" pitchFamily="34" charset="0"/>
                <a:ea typeface="Tahoma" pitchFamily="34" charset="0"/>
                <a:cs typeface="Tahoma" pitchFamily="34" charset="0"/>
              </a:rPr>
              <a:t>, its </a:t>
            </a:r>
            <a:r>
              <a:rPr lang="en-GB" sz="2000" dirty="0">
                <a:latin typeface="Tahoma" pitchFamily="34" charset="0"/>
                <a:ea typeface="Tahoma" pitchFamily="34" charset="0"/>
                <a:cs typeface="Tahoma" pitchFamily="34" charset="0"/>
              </a:rPr>
              <a:t>entities and the Provincial Departments of Public Works; </a:t>
            </a:r>
            <a:r>
              <a:rPr lang="en-GB" sz="2000" dirty="0" smtClean="0">
                <a:latin typeface="Tahoma" pitchFamily="34" charset="0"/>
                <a:ea typeface="Tahoma" pitchFamily="34" charset="0"/>
                <a:cs typeface="Tahoma" pitchFamily="34" charset="0"/>
              </a:rPr>
              <a:t>and</a:t>
            </a:r>
          </a:p>
          <a:p>
            <a:pPr marL="1411287" indent="-514350">
              <a:spcBef>
                <a:spcPts val="300"/>
              </a:spcBef>
              <a:buAutoNum type="romanLcParenBoth"/>
              <a:tabLst>
                <a:tab pos="1339850" algn="l"/>
              </a:tabLst>
            </a:pPr>
            <a:r>
              <a:rPr lang="en-GB" sz="2000" dirty="0" smtClean="0">
                <a:latin typeface="Tahoma" pitchFamily="34" charset="0"/>
                <a:ea typeface="Tahoma" pitchFamily="34" charset="0"/>
                <a:cs typeface="Tahoma" pitchFamily="34" charset="0"/>
              </a:rPr>
              <a:t>concurrent </a:t>
            </a:r>
            <a:r>
              <a:rPr lang="en-GB" sz="2000" dirty="0">
                <a:latin typeface="Tahoma" pitchFamily="34" charset="0"/>
                <a:ea typeface="Tahoma" pitchFamily="34" charset="0"/>
                <a:cs typeface="Tahoma" pitchFamily="34" charset="0"/>
              </a:rPr>
              <a:t>nature of the public works </a:t>
            </a:r>
            <a:r>
              <a:rPr lang="en-GB" sz="2000" dirty="0" smtClean="0">
                <a:latin typeface="Tahoma" pitchFamily="34" charset="0"/>
                <a:ea typeface="Tahoma" pitchFamily="34" charset="0"/>
                <a:cs typeface="Tahoma" pitchFamily="34" charset="0"/>
              </a:rPr>
              <a:t>function (as reflected </a:t>
            </a:r>
            <a:r>
              <a:rPr lang="en-ZA" sz="2000" dirty="0">
                <a:latin typeface="Tahoma" pitchFamily="34" charset="0"/>
                <a:ea typeface="Tahoma" pitchFamily="34" charset="0"/>
                <a:cs typeface="Tahoma" pitchFamily="34" charset="0"/>
              </a:rPr>
              <a:t>in Schedule 4, Part A of the Constitution, </a:t>
            </a:r>
            <a:r>
              <a:rPr lang="en-ZA" sz="2000" dirty="0" smtClean="0">
                <a:latin typeface="Tahoma" pitchFamily="34" charset="0"/>
                <a:ea typeface="Tahoma" pitchFamily="34" charset="0"/>
                <a:cs typeface="Tahoma" pitchFamily="34" charset="0"/>
              </a:rPr>
              <a:t>1996)</a:t>
            </a:r>
            <a:r>
              <a:rPr lang="en-GB" sz="2000" dirty="0" smtClean="0">
                <a:latin typeface="Tahoma" pitchFamily="34" charset="0"/>
                <a:ea typeface="Tahoma" pitchFamily="34" charset="0"/>
                <a:cs typeface="Tahoma" pitchFamily="34" charset="0"/>
              </a:rPr>
              <a:t>.</a:t>
            </a:r>
            <a:endParaRPr lang="en-GB" sz="2000" dirty="0">
              <a:latin typeface="Tahoma" pitchFamily="34" charset="0"/>
              <a:ea typeface="Tahoma" pitchFamily="34" charset="0"/>
              <a:cs typeface="Tahoma" pitchFamily="34" charset="0"/>
            </a:endParaRPr>
          </a:p>
          <a:p>
            <a:pPr marL="896938" indent="-449263">
              <a:spcBef>
                <a:spcPts val="600"/>
              </a:spcBef>
              <a:buNone/>
              <a:tabLst>
                <a:tab pos="896938" algn="l"/>
              </a:tabLst>
            </a:pPr>
            <a:endParaRPr lang="en-ZA" sz="2000" dirty="0">
              <a:latin typeface="Tahoma" pitchFamily="34" charset="0"/>
              <a:ea typeface="Tahoma" pitchFamily="34" charset="0"/>
              <a:cs typeface="Tahoma" pitchFamily="34" charset="0"/>
            </a:endParaRPr>
          </a:p>
          <a:p>
            <a:pPr marL="904875" indent="-457200">
              <a:spcBef>
                <a:spcPts val="600"/>
              </a:spcBef>
              <a:buAutoNum type="alphaLcParenBoth" startAt="2"/>
              <a:tabLst>
                <a:tab pos="896938" algn="l"/>
              </a:tabLst>
            </a:pPr>
            <a:endParaRPr lang="en-ZA" sz="2000" dirty="0">
              <a:latin typeface="Tahoma" pitchFamily="34" charset="0"/>
              <a:ea typeface="Tahoma" pitchFamily="34" charset="0"/>
              <a:cs typeface="Tahoma" pitchFamily="34" charset="0"/>
            </a:endParaRPr>
          </a:p>
          <a:p>
            <a:pPr marL="904875" indent="-457200">
              <a:spcBef>
                <a:spcPts val="1200"/>
              </a:spcBef>
              <a:buFont typeface="Wingdings" panose="05000000000000000000" pitchFamily="2" charset="2"/>
              <a:buChar char="q"/>
            </a:pPr>
            <a:endParaRPr lang="en-GB" sz="2000" dirty="0">
              <a:latin typeface="Tahoma" pitchFamily="34" charset="0"/>
              <a:ea typeface="Tahoma" pitchFamily="34" charset="0"/>
              <a:cs typeface="Tahoma" pitchFamily="34" charset="0"/>
            </a:endParaRPr>
          </a:p>
          <a:p>
            <a:pPr marL="444500" indent="-444500">
              <a:spcBef>
                <a:spcPts val="1800"/>
              </a:spcBef>
              <a:buNone/>
            </a:pPr>
            <a:endParaRPr lang="en-GB" sz="2000" dirty="0" smtClean="0">
              <a:latin typeface="Tahoma" pitchFamily="34" charset="0"/>
              <a:ea typeface="Tahoma" pitchFamily="34" charset="0"/>
              <a:cs typeface="Tahoma" pitchFamily="34" charset="0"/>
            </a:endParaRPr>
          </a:p>
          <a:p>
            <a:pPr marL="444500" indent="-444500">
              <a:spcBef>
                <a:spcPts val="1800"/>
              </a:spcBef>
              <a:buNone/>
            </a:pPr>
            <a:endParaRPr lang="en-GB" sz="2000" dirty="0">
              <a:latin typeface="Tahoma" pitchFamily="34" charset="0"/>
              <a:ea typeface="Tahoma" pitchFamily="34" charset="0"/>
              <a:cs typeface="Tahoma" pitchFamily="34" charset="0"/>
            </a:endParaRPr>
          </a:p>
          <a:p>
            <a:pPr marL="444500" indent="-444500">
              <a:spcBef>
                <a:spcPts val="1800"/>
              </a:spcBef>
              <a:buNone/>
            </a:pPr>
            <a:endParaRPr lang="en-GB" sz="2000" dirty="0" smtClean="0">
              <a:latin typeface="Tahoma" pitchFamily="34" charset="0"/>
              <a:ea typeface="Tahoma" pitchFamily="34" charset="0"/>
              <a:cs typeface="Tahoma" pitchFamily="34" charset="0"/>
            </a:endParaRPr>
          </a:p>
          <a:p>
            <a:pPr marL="444500" indent="-444500">
              <a:spcBef>
                <a:spcPts val="1800"/>
              </a:spcBef>
              <a:buNone/>
            </a:pPr>
            <a:endParaRPr lang="en-GB" sz="2000" dirty="0" smtClean="0">
              <a:latin typeface="Tahoma" pitchFamily="34" charset="0"/>
              <a:ea typeface="Tahoma" pitchFamily="34" charset="0"/>
              <a:cs typeface="Tahoma" pitchFamily="34" charset="0"/>
            </a:endParaRPr>
          </a:p>
        </p:txBody>
      </p:sp>
      <p:sp>
        <p:nvSpPr>
          <p:cNvPr id="3" name="Title 2"/>
          <p:cNvSpPr>
            <a:spLocks noGrp="1"/>
          </p:cNvSpPr>
          <p:nvPr>
            <p:ph type="title"/>
          </p:nvPr>
        </p:nvSpPr>
        <p:spPr>
          <a:xfrm>
            <a:off x="228600" y="0"/>
            <a:ext cx="8686800" cy="990600"/>
          </a:xfrm>
        </p:spPr>
        <p:txBody>
          <a:bodyPr/>
          <a:lstStyle/>
          <a:p>
            <a:r>
              <a:rPr lang="en-ZA" b="1" dirty="0" smtClean="0">
                <a:latin typeface="Tahoma" pitchFamily="34" charset="0"/>
                <a:ea typeface="Tahoma" pitchFamily="34" charset="0"/>
                <a:cs typeface="Tahoma" pitchFamily="34" charset="0"/>
              </a:rPr>
              <a:t>ACTIONS </a:t>
            </a:r>
            <a:r>
              <a:rPr lang="en-ZA" b="1" dirty="0">
                <a:latin typeface="Tahoma" pitchFamily="34" charset="0"/>
                <a:ea typeface="Tahoma" pitchFamily="34" charset="0"/>
                <a:cs typeface="Tahoma" pitchFamily="34" charset="0"/>
              </a:rPr>
              <a:t>IN SUPPORT OF THE </a:t>
            </a:r>
            <a:r>
              <a:rPr lang="en-ZA" b="1" dirty="0" smtClean="0">
                <a:latin typeface="Tahoma" pitchFamily="34" charset="0"/>
                <a:ea typeface="Tahoma" pitchFamily="34" charset="0"/>
                <a:cs typeface="Tahoma" pitchFamily="34" charset="0"/>
              </a:rPr>
              <a:t>WHITE PAPER PROCESS </a:t>
            </a:r>
            <a:r>
              <a:rPr lang="en-ZA" dirty="0" smtClean="0">
                <a:latin typeface="Tahoma" pitchFamily="34" charset="0"/>
                <a:ea typeface="Tahoma" pitchFamily="34" charset="0"/>
                <a:cs typeface="Tahoma" pitchFamily="34" charset="0"/>
              </a:rPr>
              <a:t>(Continued)</a:t>
            </a:r>
            <a:endParaRPr lang="en-ZA" dirty="0">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2"/>
          </p:nvPr>
        </p:nvSpPr>
        <p:spPr>
          <a:xfrm>
            <a:off x="8534400" y="6356350"/>
            <a:ext cx="381000" cy="365125"/>
          </a:xfrm>
        </p:spPr>
        <p:txBody>
          <a:bodyPr/>
          <a:lstStyle/>
          <a:p>
            <a:fld id="{6D88B901-4B89-400A-9326-FD413AFBC764}" type="slidenum">
              <a:rPr lang="en-US" sz="1400" smtClean="0">
                <a:latin typeface="Arial" pitchFamily="34" charset="0"/>
                <a:cs typeface="Arial" pitchFamily="34" charset="0"/>
              </a:rPr>
              <a:pPr/>
              <a:t>16</a:t>
            </a:fld>
            <a:endParaRPr lang="en-US" sz="1400" dirty="0">
              <a:latin typeface="Arial" pitchFamily="34" charset="0"/>
              <a:cs typeface="Arial" pitchFamily="34" charset="0"/>
            </a:endParaRPr>
          </a:p>
        </p:txBody>
      </p:sp>
    </p:spTree>
    <p:extLst>
      <p:ext uri="{BB962C8B-B14F-4D97-AF65-F5344CB8AC3E}">
        <p14:creationId xmlns:p14="http://schemas.microsoft.com/office/powerpoint/2010/main" xmlns="" val="1336241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610600" cy="5867400"/>
          </a:xfrm>
        </p:spPr>
        <p:txBody>
          <a:bodyPr>
            <a:noAutofit/>
          </a:bodyPr>
          <a:lstStyle/>
          <a:p>
            <a:pPr marL="447675" indent="-447675">
              <a:spcBef>
                <a:spcPts val="1200"/>
              </a:spcBef>
              <a:buNone/>
            </a:pPr>
            <a:r>
              <a:rPr lang="en-GB" sz="2000" dirty="0" smtClean="0">
                <a:latin typeface="Tahoma" panose="020B0604030504040204" pitchFamily="34" charset="0"/>
                <a:ea typeface="Tahoma" panose="020B0604030504040204" pitchFamily="34" charset="0"/>
                <a:cs typeface="Tahoma" panose="020B0604030504040204" pitchFamily="34" charset="0"/>
              </a:rPr>
              <a:t>20.	Throughout </a:t>
            </a:r>
            <a:r>
              <a:rPr lang="en-GB" sz="2000" dirty="0">
                <a:latin typeface="Tahoma" pitchFamily="34" charset="0"/>
                <a:ea typeface="Tahoma" pitchFamily="34" charset="0"/>
                <a:cs typeface="Tahoma" pitchFamily="34" charset="0"/>
              </a:rPr>
              <a:t>2016, Regional Offices </a:t>
            </a:r>
            <a:r>
              <a:rPr lang="en-GB" sz="2000" dirty="0" smtClean="0">
                <a:latin typeface="Tahoma" pitchFamily="34" charset="0"/>
                <a:ea typeface="Tahoma" pitchFamily="34" charset="0"/>
                <a:cs typeface="Tahoma" pitchFamily="34" charset="0"/>
              </a:rPr>
              <a:t>were engaged through </a:t>
            </a:r>
            <a:r>
              <a:rPr lang="en-GB" sz="2000" dirty="0">
                <a:latin typeface="Tahoma" pitchFamily="34" charset="0"/>
                <a:ea typeface="Tahoma" pitchFamily="34" charset="0"/>
                <a:cs typeface="Tahoma" pitchFamily="34" charset="0"/>
              </a:rPr>
              <a:t>roadshows to kindle participation in the White Paper process and to solicit comments on the achievements, challenges and continued relevance of the key interventions identified in the </a:t>
            </a:r>
            <a:r>
              <a:rPr lang="en-GB" sz="2000" dirty="0" smtClean="0">
                <a:latin typeface="Tahoma" pitchFamily="34" charset="0"/>
                <a:ea typeface="Tahoma" pitchFamily="34" charset="0"/>
                <a:cs typeface="Tahoma" pitchFamily="34" charset="0"/>
              </a:rPr>
              <a:t>1997 </a:t>
            </a:r>
            <a:r>
              <a:rPr lang="en-GB" sz="2000" dirty="0">
                <a:latin typeface="Tahoma" pitchFamily="34" charset="0"/>
                <a:ea typeface="Tahoma" pitchFamily="34" charset="0"/>
                <a:cs typeface="Tahoma" pitchFamily="34" charset="0"/>
              </a:rPr>
              <a:t>and 1999 White Papers</a:t>
            </a:r>
            <a:r>
              <a:rPr lang="en-GB" sz="2000" dirty="0" smtClean="0">
                <a:latin typeface="Tahoma" pitchFamily="34" charset="0"/>
                <a:ea typeface="Tahoma" pitchFamily="34" charset="0"/>
                <a:cs typeface="Tahoma" pitchFamily="34" charset="0"/>
              </a:rPr>
              <a:t>.</a:t>
            </a:r>
          </a:p>
          <a:p>
            <a:pPr marL="444500" indent="-444500">
              <a:spcBef>
                <a:spcPts val="1200"/>
              </a:spcBef>
              <a:buNone/>
            </a:pPr>
            <a:r>
              <a:rPr lang="en-GB" sz="2000" dirty="0" smtClean="0">
                <a:latin typeface="Tahoma" pitchFamily="34" charset="0"/>
                <a:ea typeface="Tahoma" pitchFamily="34" charset="0"/>
                <a:cs typeface="Tahoma" pitchFamily="34" charset="0"/>
              </a:rPr>
              <a:t>21	A</a:t>
            </a:r>
            <a:r>
              <a:rPr lang="en-ZA" sz="2000" dirty="0">
                <a:latin typeface="Tahoma" panose="020B0604030504040204" pitchFamily="34" charset="0"/>
                <a:ea typeface="Tahoma" panose="020B0604030504040204" pitchFamily="34" charset="0"/>
                <a:cs typeface="Tahoma" panose="020B0604030504040204" pitchFamily="34" charset="0"/>
              </a:rPr>
              <a:t>n </a:t>
            </a:r>
            <a:r>
              <a:rPr lang="en-ZA" sz="2000" b="1" dirty="0">
                <a:latin typeface="Tahoma" panose="020B0604030504040204" pitchFamily="34" charset="0"/>
                <a:ea typeface="Tahoma" panose="020B0604030504040204" pitchFamily="34" charset="0"/>
                <a:cs typeface="Tahoma" panose="020B0604030504040204" pitchFamily="34" charset="0"/>
              </a:rPr>
              <a:t>Intergovernmental White Paper Task Team</a:t>
            </a:r>
            <a:r>
              <a:rPr lang="en-ZA" sz="2000" dirty="0">
                <a:latin typeface="Tahoma" panose="020B0604030504040204" pitchFamily="34" charset="0"/>
                <a:ea typeface="Tahoma" panose="020B0604030504040204" pitchFamily="34" charset="0"/>
                <a:cs typeface="Tahoma" panose="020B0604030504040204" pitchFamily="34" charset="0"/>
              </a:rPr>
              <a:t> has also been established, consisting of representatives of –</a:t>
            </a:r>
          </a:p>
          <a:p>
            <a:pPr marL="922338" indent="-457200">
              <a:spcBef>
                <a:spcPts val="300"/>
              </a:spcBef>
              <a:buAutoNum type="alphaLcParenBoth"/>
            </a:pPr>
            <a:r>
              <a:rPr lang="en-ZA" sz="1800" dirty="0">
                <a:latin typeface="Tahoma" panose="020B0604030504040204" pitchFamily="34" charset="0"/>
                <a:ea typeface="Tahoma" panose="020B0604030504040204" pitchFamily="34" charset="0"/>
                <a:cs typeface="Tahoma" panose="020B0604030504040204" pitchFamily="34" charset="0"/>
              </a:rPr>
              <a:t>Branches of DPW and the Property Management Trading Entity;</a:t>
            </a:r>
          </a:p>
          <a:p>
            <a:pPr marL="922338" indent="-457200">
              <a:spcBef>
                <a:spcPts val="300"/>
              </a:spcBef>
              <a:buAutoNum type="alphaLcParenBoth"/>
            </a:pPr>
            <a:r>
              <a:rPr lang="en-ZA" sz="1800" dirty="0">
                <a:latin typeface="Tahoma" panose="020B0604030504040204" pitchFamily="34" charset="0"/>
                <a:ea typeface="Tahoma" panose="020B0604030504040204" pitchFamily="34" charset="0"/>
                <a:cs typeface="Tahoma" panose="020B0604030504040204" pitchFamily="34" charset="0"/>
              </a:rPr>
              <a:t>Public Entities reporting to the Department;</a:t>
            </a:r>
          </a:p>
          <a:p>
            <a:pPr marL="922338" indent="-457200">
              <a:spcBef>
                <a:spcPts val="300"/>
              </a:spcBef>
              <a:buAutoNum type="alphaLcParenBoth"/>
            </a:pPr>
            <a:r>
              <a:rPr lang="en-ZA" sz="1800" dirty="0">
                <a:latin typeface="Tahoma" panose="020B0604030504040204" pitchFamily="34" charset="0"/>
                <a:ea typeface="Tahoma" panose="020B0604030504040204" pitchFamily="34" charset="0"/>
                <a:cs typeface="Tahoma" panose="020B0604030504040204" pitchFamily="34" charset="0"/>
              </a:rPr>
              <a:t>Provincial Departments of Public Works; and</a:t>
            </a:r>
          </a:p>
          <a:p>
            <a:pPr marL="922338" indent="-457200">
              <a:spcBef>
                <a:spcPts val="300"/>
              </a:spcBef>
              <a:buAutoNum type="alphaLcParenBoth"/>
            </a:pPr>
            <a:r>
              <a:rPr lang="en-ZA" sz="1800" dirty="0">
                <a:latin typeface="Tahoma" panose="020B0604030504040204" pitchFamily="34" charset="0"/>
                <a:ea typeface="Tahoma" panose="020B0604030504040204" pitchFamily="34" charset="0"/>
                <a:cs typeface="Tahoma" panose="020B0604030504040204" pitchFamily="34" charset="0"/>
              </a:rPr>
              <a:t>Selected National Custodian/User Departments.</a:t>
            </a:r>
          </a:p>
          <a:p>
            <a:pPr marL="444500" indent="-444500">
              <a:spcBef>
                <a:spcPts val="600"/>
              </a:spcBef>
              <a:buNone/>
            </a:pPr>
            <a:r>
              <a:rPr lang="en-ZA" sz="2000" dirty="0" smtClean="0">
                <a:latin typeface="Tahoma" panose="020B0604030504040204" pitchFamily="34" charset="0"/>
                <a:ea typeface="Tahoma" panose="020B0604030504040204" pitchFamily="34" charset="0"/>
                <a:cs typeface="Tahoma" panose="020B0604030504040204" pitchFamily="34" charset="0"/>
              </a:rPr>
              <a:t>22.</a:t>
            </a:r>
            <a:r>
              <a:rPr lang="en-ZA" sz="2000" dirty="0">
                <a:latin typeface="Tahoma" panose="020B0604030504040204" pitchFamily="34" charset="0"/>
                <a:ea typeface="Tahoma" panose="020B0604030504040204" pitchFamily="34" charset="0"/>
                <a:cs typeface="Tahoma" panose="020B0604030504040204" pitchFamily="34" charset="0"/>
              </a:rPr>
              <a:t>	The responsibilities of the </a:t>
            </a:r>
            <a:r>
              <a:rPr lang="en-ZA" sz="2000" dirty="0" smtClean="0">
                <a:latin typeface="Tahoma" panose="020B0604030504040204" pitchFamily="34" charset="0"/>
                <a:ea typeface="Tahoma" panose="020B0604030504040204" pitchFamily="34" charset="0"/>
                <a:cs typeface="Tahoma" panose="020B0604030504040204" pitchFamily="34" charset="0"/>
              </a:rPr>
              <a:t>Intergovernmental </a:t>
            </a:r>
            <a:r>
              <a:rPr lang="en-ZA" sz="2000" dirty="0">
                <a:latin typeface="Tahoma" panose="020B0604030504040204" pitchFamily="34" charset="0"/>
                <a:ea typeface="Tahoma" panose="020B0604030504040204" pitchFamily="34" charset="0"/>
                <a:cs typeface="Tahoma" panose="020B0604030504040204" pitchFamily="34" charset="0"/>
              </a:rPr>
              <a:t>Task Team will be to –</a:t>
            </a:r>
          </a:p>
          <a:p>
            <a:pPr marL="896938" indent="-452438">
              <a:spcBef>
                <a:spcPts val="300"/>
              </a:spcBef>
              <a:buNone/>
            </a:pPr>
            <a:r>
              <a:rPr lang="en-ZA" sz="2000" dirty="0">
                <a:latin typeface="Tahoma" panose="020B0604030504040204" pitchFamily="34" charset="0"/>
                <a:ea typeface="Tahoma" panose="020B0604030504040204" pitchFamily="34" charset="0"/>
                <a:cs typeface="Tahoma" panose="020B0604030504040204" pitchFamily="34" charset="0"/>
              </a:rPr>
              <a:t>(a)	</a:t>
            </a:r>
            <a:r>
              <a:rPr lang="en-ZA" sz="1800" b="1" dirty="0">
                <a:latin typeface="Tahoma" panose="020B0604030504040204" pitchFamily="34" charset="0"/>
                <a:ea typeface="Tahoma" panose="020B0604030504040204" pitchFamily="34" charset="0"/>
                <a:cs typeface="Tahoma" panose="020B0604030504040204" pitchFamily="34" charset="0"/>
              </a:rPr>
              <a:t>facilitate</a:t>
            </a:r>
            <a:r>
              <a:rPr lang="en-ZA" sz="1800" dirty="0">
                <a:latin typeface="Tahoma" panose="020B0604030504040204" pitchFamily="34" charset="0"/>
                <a:ea typeface="Tahoma" panose="020B0604030504040204" pitchFamily="34" charset="0"/>
                <a:cs typeface="Tahoma" panose="020B0604030504040204" pitchFamily="34" charset="0"/>
              </a:rPr>
              <a:t> engagements with </a:t>
            </a:r>
            <a:r>
              <a:rPr lang="en-GB" sz="1800" dirty="0">
                <a:latin typeface="Tahoma" pitchFamily="34" charset="0"/>
                <a:ea typeface="Tahoma" pitchFamily="34" charset="0"/>
                <a:cs typeface="Tahoma" pitchFamily="34" charset="0"/>
              </a:rPr>
              <a:t>the </a:t>
            </a:r>
            <a:r>
              <a:rPr lang="en-ZA" sz="1800" dirty="0">
                <a:latin typeface="Tahoma" panose="020B0604030504040204" pitchFamily="34" charset="0"/>
                <a:ea typeface="Tahoma" panose="020B0604030504040204" pitchFamily="34" charset="0"/>
                <a:cs typeface="Tahoma" panose="020B0604030504040204" pitchFamily="34" charset="0"/>
              </a:rPr>
              <a:t>respective branches, public entities and departments;</a:t>
            </a:r>
          </a:p>
          <a:p>
            <a:pPr marL="896938" indent="-452438">
              <a:spcBef>
                <a:spcPts val="300"/>
              </a:spcBef>
              <a:buNone/>
            </a:pPr>
            <a:r>
              <a:rPr lang="en-ZA" sz="1800" dirty="0">
                <a:latin typeface="Tahoma" panose="020B0604030504040204" pitchFamily="34" charset="0"/>
                <a:ea typeface="Tahoma" panose="020B0604030504040204" pitchFamily="34" charset="0"/>
                <a:cs typeface="Tahoma" panose="020B0604030504040204" pitchFamily="34" charset="0"/>
              </a:rPr>
              <a:t>(b)	</a:t>
            </a:r>
            <a:r>
              <a:rPr lang="en-ZA" sz="1800" b="1" dirty="0">
                <a:latin typeface="Tahoma" panose="020B0604030504040204" pitchFamily="34" charset="0"/>
                <a:ea typeface="Tahoma" panose="020B0604030504040204" pitchFamily="34" charset="0"/>
                <a:cs typeface="Tahoma" panose="020B0604030504040204" pitchFamily="34" charset="0"/>
              </a:rPr>
              <a:t>coordinate</a:t>
            </a:r>
            <a:r>
              <a:rPr lang="en-ZA" sz="1800" dirty="0">
                <a:latin typeface="Tahoma" panose="020B0604030504040204" pitchFamily="34" charset="0"/>
                <a:ea typeface="Tahoma" panose="020B0604030504040204" pitchFamily="34" charset="0"/>
                <a:cs typeface="Tahoma" panose="020B0604030504040204" pitchFamily="34" charset="0"/>
              </a:rPr>
              <a:t> inputs from the respective branches, public entities  and departments on all aspects covered in the review of the existing white papers and drafting of the new white paper; and</a:t>
            </a:r>
          </a:p>
          <a:p>
            <a:pPr marL="896938" indent="-452438">
              <a:spcBef>
                <a:spcPts val="300"/>
              </a:spcBef>
              <a:buNone/>
            </a:pPr>
            <a:r>
              <a:rPr lang="en-ZA" sz="1800" dirty="0">
                <a:latin typeface="Tahoma" panose="020B0604030504040204" pitchFamily="34" charset="0"/>
                <a:ea typeface="Tahoma" panose="020B0604030504040204" pitchFamily="34" charset="0"/>
                <a:cs typeface="Tahoma" panose="020B0604030504040204" pitchFamily="34" charset="0"/>
              </a:rPr>
              <a:t>(c)	</a:t>
            </a:r>
            <a:r>
              <a:rPr lang="en-ZA" sz="1800" b="1" dirty="0">
                <a:latin typeface="Tahoma" panose="020B0604030504040204" pitchFamily="34" charset="0"/>
                <a:ea typeface="Tahoma" panose="020B0604030504040204" pitchFamily="34" charset="0"/>
                <a:cs typeface="Tahoma" panose="020B0604030504040204" pitchFamily="34" charset="0"/>
              </a:rPr>
              <a:t>scrutinise and comment</a:t>
            </a:r>
            <a:r>
              <a:rPr lang="en-ZA" sz="1800" dirty="0">
                <a:latin typeface="Tahoma" panose="020B0604030504040204" pitchFamily="34" charset="0"/>
                <a:ea typeface="Tahoma" panose="020B0604030504040204" pitchFamily="34" charset="0"/>
                <a:cs typeface="Tahoma" panose="020B0604030504040204" pitchFamily="34" charset="0"/>
              </a:rPr>
              <a:t> on research documents and drafts of the new white paper throughout the review process</a:t>
            </a:r>
            <a:r>
              <a:rPr lang="en-ZA" sz="1800" dirty="0" smtClean="0">
                <a:latin typeface="Tahoma" panose="020B0604030504040204" pitchFamily="34" charset="0"/>
                <a:ea typeface="Tahoma" panose="020B0604030504040204" pitchFamily="34" charset="0"/>
                <a:cs typeface="Tahoma" panose="020B0604030504040204" pitchFamily="34" charset="0"/>
              </a:rPr>
              <a:t>.</a:t>
            </a:r>
            <a:endParaRPr lang="en-GB" sz="1800" dirty="0">
              <a:solidFill>
                <a:srgbClr val="FF0000"/>
              </a:solidFill>
              <a:latin typeface="Tahoma" pitchFamily="34" charset="0"/>
              <a:ea typeface="Tahoma" pitchFamily="34" charset="0"/>
              <a:cs typeface="Tahoma" pitchFamily="34" charset="0"/>
            </a:endParaRPr>
          </a:p>
          <a:p>
            <a:pPr marL="444500" indent="-444500">
              <a:lnSpc>
                <a:spcPct val="110000"/>
              </a:lnSpc>
              <a:spcBef>
                <a:spcPts val="1200"/>
              </a:spcBef>
              <a:buNone/>
            </a:pPr>
            <a:r>
              <a:rPr lang="en-GB" sz="2000" dirty="0" smtClean="0">
                <a:latin typeface="Tahoma" panose="020B0604030504040204" pitchFamily="34" charset="0"/>
                <a:ea typeface="Tahoma" panose="020B0604030504040204" pitchFamily="34" charset="0"/>
                <a:cs typeface="Tahoma" panose="020B0604030504040204" pitchFamily="34" charset="0"/>
              </a:rPr>
              <a:t>	</a:t>
            </a:r>
            <a:endParaRPr lang="en-ZA" sz="2000" dirty="0">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2"/>
          </p:nvPr>
        </p:nvSpPr>
        <p:spPr>
          <a:xfrm>
            <a:off x="8534400" y="6356350"/>
            <a:ext cx="381000" cy="365125"/>
          </a:xfrm>
        </p:spPr>
        <p:txBody>
          <a:bodyPr/>
          <a:lstStyle/>
          <a:p>
            <a:fld id="{6D88B901-4B89-400A-9326-FD413AFBC764}" type="slidenum">
              <a:rPr lang="en-US" sz="1400" smtClean="0">
                <a:latin typeface="Arial" pitchFamily="34" charset="0"/>
                <a:cs typeface="Arial" pitchFamily="34" charset="0"/>
              </a:rPr>
              <a:pPr/>
              <a:t>17</a:t>
            </a:fld>
            <a:endParaRPr lang="en-US" sz="1400" dirty="0">
              <a:latin typeface="Arial" pitchFamily="34" charset="0"/>
              <a:cs typeface="Arial" pitchFamily="34" charset="0"/>
            </a:endParaRPr>
          </a:p>
        </p:txBody>
      </p:sp>
      <p:sp>
        <p:nvSpPr>
          <p:cNvPr id="3" name="Title 2"/>
          <p:cNvSpPr>
            <a:spLocks noGrp="1"/>
          </p:cNvSpPr>
          <p:nvPr>
            <p:ph type="title"/>
          </p:nvPr>
        </p:nvSpPr>
        <p:spPr>
          <a:xfrm>
            <a:off x="228600" y="0"/>
            <a:ext cx="8610600" cy="990600"/>
          </a:xfrm>
        </p:spPr>
        <p:txBody>
          <a:bodyPr/>
          <a:lstStyle/>
          <a:p>
            <a:r>
              <a:rPr lang="en-ZA" b="1" dirty="0">
                <a:latin typeface="Tahoma" pitchFamily="34" charset="0"/>
                <a:ea typeface="Tahoma" pitchFamily="34" charset="0"/>
                <a:cs typeface="Tahoma" pitchFamily="34" charset="0"/>
              </a:rPr>
              <a:t>ACTIONS IN SUPPORT OF THE WHITE PAPER PROCESS </a:t>
            </a:r>
            <a:r>
              <a:rPr lang="en-ZA" dirty="0">
                <a:latin typeface="Tahoma" pitchFamily="34" charset="0"/>
                <a:ea typeface="Tahoma" pitchFamily="34" charset="0"/>
                <a:cs typeface="Tahoma" pitchFamily="34" charset="0"/>
              </a:rPr>
              <a:t>(Continued)</a:t>
            </a:r>
          </a:p>
        </p:txBody>
      </p:sp>
    </p:spTree>
    <p:extLst>
      <p:ext uri="{BB962C8B-B14F-4D97-AF65-F5344CB8AC3E}">
        <p14:creationId xmlns:p14="http://schemas.microsoft.com/office/powerpoint/2010/main" xmlns="" val="40537868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915400" cy="5791200"/>
          </a:xfrm>
        </p:spPr>
        <p:txBody>
          <a:bodyPr>
            <a:noAutofit/>
          </a:bodyPr>
          <a:lstStyle/>
          <a:p>
            <a:pPr marL="447675" indent="-447675">
              <a:spcBef>
                <a:spcPts val="600"/>
              </a:spcBef>
              <a:buNone/>
            </a:pPr>
            <a:r>
              <a:rPr lang="en-GB" sz="2000" dirty="0" smtClean="0">
                <a:latin typeface="Tahoma" pitchFamily="34" charset="0"/>
                <a:ea typeface="Tahoma" pitchFamily="34" charset="0"/>
                <a:cs typeface="Tahoma" pitchFamily="34" charset="0"/>
              </a:rPr>
              <a:t>23.	The Department’s </a:t>
            </a:r>
            <a:r>
              <a:rPr lang="en-GB" sz="2000" dirty="0">
                <a:latin typeface="Tahoma" pitchFamily="34" charset="0"/>
                <a:ea typeface="Tahoma" pitchFamily="34" charset="0"/>
                <a:cs typeface="Tahoma" pitchFamily="34" charset="0"/>
              </a:rPr>
              <a:t>legislative </a:t>
            </a:r>
            <a:r>
              <a:rPr lang="en-GB" sz="2000" dirty="0" smtClean="0">
                <a:latin typeface="Tahoma" pitchFamily="34" charset="0"/>
                <a:ea typeface="Tahoma" pitchFamily="34" charset="0"/>
                <a:cs typeface="Tahoma" pitchFamily="34" charset="0"/>
              </a:rPr>
              <a:t>programme is progressing according to plan and </a:t>
            </a:r>
            <a:r>
              <a:rPr lang="en-GB" sz="2000" dirty="0">
                <a:latin typeface="Tahoma" pitchFamily="34" charset="0"/>
                <a:ea typeface="Tahoma" pitchFamily="34" charset="0"/>
                <a:cs typeface="Tahoma" pitchFamily="34" charset="0"/>
              </a:rPr>
              <a:t>the research emanating from </a:t>
            </a:r>
            <a:r>
              <a:rPr lang="en-GB" sz="2000" dirty="0" smtClean="0">
                <a:latin typeface="Tahoma" pitchFamily="34" charset="0"/>
                <a:ea typeface="Tahoma" pitchFamily="34" charset="0"/>
                <a:cs typeface="Tahoma" pitchFamily="34" charset="0"/>
              </a:rPr>
              <a:t>the following legislative </a:t>
            </a:r>
            <a:r>
              <a:rPr lang="en-GB" sz="2000" dirty="0">
                <a:latin typeface="Tahoma" pitchFamily="34" charset="0"/>
                <a:ea typeface="Tahoma" pitchFamily="34" charset="0"/>
                <a:cs typeface="Tahoma" pitchFamily="34" charset="0"/>
              </a:rPr>
              <a:t>projects will feed into </a:t>
            </a:r>
            <a:r>
              <a:rPr lang="en-GB" sz="2000" dirty="0" smtClean="0">
                <a:latin typeface="Tahoma" pitchFamily="34" charset="0"/>
                <a:ea typeface="Tahoma" pitchFamily="34" charset="0"/>
                <a:cs typeface="Tahoma" pitchFamily="34" charset="0"/>
              </a:rPr>
              <a:t>the </a:t>
            </a:r>
            <a:r>
              <a:rPr lang="en-GB" sz="2000" dirty="0">
                <a:latin typeface="Tahoma" pitchFamily="34" charset="0"/>
                <a:ea typeface="Tahoma" pitchFamily="34" charset="0"/>
                <a:cs typeface="Tahoma" pitchFamily="34" charset="0"/>
              </a:rPr>
              <a:t>White Paper project:</a:t>
            </a:r>
            <a:endParaRPr lang="en-GB" sz="2000" dirty="0" smtClean="0">
              <a:latin typeface="Tahoma" pitchFamily="34" charset="0"/>
              <a:ea typeface="Tahoma" pitchFamily="34" charset="0"/>
              <a:cs typeface="Tahoma" pitchFamily="34" charset="0"/>
            </a:endParaRPr>
          </a:p>
          <a:p>
            <a:pPr marL="804863" indent="-360363">
              <a:spcBef>
                <a:spcPts val="1200"/>
              </a:spcBef>
              <a:buFont typeface="Wingdings" panose="05000000000000000000" pitchFamily="2" charset="2"/>
              <a:buChar char="q"/>
            </a:pPr>
            <a:r>
              <a:rPr lang="en-GB" sz="2000" dirty="0" smtClean="0">
                <a:latin typeface="Tahoma" pitchFamily="34" charset="0"/>
                <a:ea typeface="Tahoma" pitchFamily="34" charset="0"/>
                <a:cs typeface="Tahoma" pitchFamily="34" charset="0"/>
              </a:rPr>
              <a:t>The review of the </a:t>
            </a:r>
            <a:r>
              <a:rPr lang="en-GB" sz="2000" b="1" i="1" dirty="0" smtClean="0">
                <a:latin typeface="Tahoma" pitchFamily="34" charset="0"/>
                <a:ea typeface="Tahoma" pitchFamily="34" charset="0"/>
                <a:cs typeface="Tahoma" pitchFamily="34" charset="0"/>
              </a:rPr>
              <a:t>Construction Industry Development Board </a:t>
            </a:r>
            <a:r>
              <a:rPr lang="en-GB" sz="2000" i="1" dirty="0" smtClean="0">
                <a:latin typeface="Tahoma" pitchFamily="34" charset="0"/>
                <a:ea typeface="Tahoma" pitchFamily="34" charset="0"/>
                <a:cs typeface="Tahoma" pitchFamily="34" charset="0"/>
              </a:rPr>
              <a:t>(CIDB) </a:t>
            </a:r>
            <a:r>
              <a:rPr lang="en-GB" sz="2000" b="1" i="1" dirty="0" smtClean="0">
                <a:latin typeface="Tahoma" pitchFamily="34" charset="0"/>
                <a:ea typeface="Tahoma" pitchFamily="34" charset="0"/>
                <a:cs typeface="Tahoma" pitchFamily="34" charset="0"/>
              </a:rPr>
              <a:t>Act, 2000</a:t>
            </a:r>
            <a:r>
              <a:rPr lang="en-GB" sz="2000" b="1" dirty="0" smtClean="0">
                <a:latin typeface="Tahoma" pitchFamily="34" charset="0"/>
                <a:ea typeface="Tahoma" pitchFamily="34" charset="0"/>
                <a:cs typeface="Tahoma" pitchFamily="34" charset="0"/>
              </a:rPr>
              <a:t> </a:t>
            </a:r>
            <a:r>
              <a:rPr lang="en-GB" sz="2000" dirty="0" smtClean="0">
                <a:latin typeface="Tahoma" pitchFamily="34" charset="0"/>
                <a:ea typeface="Tahoma" pitchFamily="34" charset="0"/>
                <a:cs typeface="Tahoma" pitchFamily="34" charset="0"/>
              </a:rPr>
              <a:t>seeks primarily to address (a) governance challenges; (b) the slow pace of transformation in the construction industry and the built environment professions; and (c) legislative compliance in the area of competition law.</a:t>
            </a:r>
          </a:p>
          <a:p>
            <a:pPr marL="804863" indent="-360363">
              <a:spcBef>
                <a:spcPts val="1200"/>
              </a:spcBef>
              <a:buFont typeface="Wingdings" panose="05000000000000000000" pitchFamily="2" charset="2"/>
              <a:buChar char="q"/>
            </a:pPr>
            <a:r>
              <a:rPr lang="en-GB" sz="2000" dirty="0">
                <a:latin typeface="Tahoma" pitchFamily="34" charset="0"/>
                <a:ea typeface="Tahoma" pitchFamily="34" charset="0"/>
                <a:cs typeface="Tahoma" pitchFamily="34" charset="0"/>
              </a:rPr>
              <a:t>The </a:t>
            </a:r>
            <a:r>
              <a:rPr lang="en-GB" sz="2000" dirty="0" smtClean="0">
                <a:latin typeface="Tahoma" pitchFamily="34" charset="0"/>
                <a:ea typeface="Tahoma" pitchFamily="34" charset="0"/>
                <a:cs typeface="Tahoma" pitchFamily="34" charset="0"/>
              </a:rPr>
              <a:t>review </a:t>
            </a:r>
            <a:r>
              <a:rPr lang="en-GB" sz="2000" dirty="0">
                <a:latin typeface="Tahoma" pitchFamily="34" charset="0"/>
                <a:ea typeface="Tahoma" pitchFamily="34" charset="0"/>
                <a:cs typeface="Tahoma" pitchFamily="34" charset="0"/>
              </a:rPr>
              <a:t>of the </a:t>
            </a:r>
            <a:r>
              <a:rPr lang="en-GB" sz="2000" b="1" i="1" dirty="0">
                <a:latin typeface="Tahoma" pitchFamily="34" charset="0"/>
                <a:ea typeface="Tahoma" pitchFamily="34" charset="0"/>
                <a:cs typeface="Tahoma" pitchFamily="34" charset="0"/>
              </a:rPr>
              <a:t>Council for the Built Environment </a:t>
            </a:r>
            <a:r>
              <a:rPr lang="en-GB" sz="2000" i="1" dirty="0">
                <a:latin typeface="Tahoma" pitchFamily="34" charset="0"/>
                <a:ea typeface="Tahoma" pitchFamily="34" charset="0"/>
                <a:cs typeface="Tahoma" pitchFamily="34" charset="0"/>
              </a:rPr>
              <a:t>(</a:t>
            </a:r>
            <a:r>
              <a:rPr lang="en-GB" sz="2000" i="1" dirty="0" smtClean="0">
                <a:latin typeface="Tahoma" pitchFamily="34" charset="0"/>
                <a:ea typeface="Tahoma" pitchFamily="34" charset="0"/>
                <a:cs typeface="Tahoma" pitchFamily="34" charset="0"/>
              </a:rPr>
              <a:t>CBE) </a:t>
            </a:r>
            <a:r>
              <a:rPr lang="en-GB" sz="2000" b="1" i="1" dirty="0" smtClean="0">
                <a:latin typeface="Tahoma" pitchFamily="34" charset="0"/>
                <a:ea typeface="Tahoma" pitchFamily="34" charset="0"/>
                <a:cs typeface="Tahoma" pitchFamily="34" charset="0"/>
              </a:rPr>
              <a:t>Act</a:t>
            </a:r>
            <a:r>
              <a:rPr lang="en-GB" sz="2000" b="1" i="1" dirty="0">
                <a:latin typeface="Tahoma" pitchFamily="34" charset="0"/>
                <a:ea typeface="Tahoma" pitchFamily="34" charset="0"/>
                <a:cs typeface="Tahoma" pitchFamily="34" charset="0"/>
              </a:rPr>
              <a:t>, 2000 </a:t>
            </a:r>
            <a:r>
              <a:rPr lang="en-GB" sz="2000" dirty="0">
                <a:latin typeface="Tahoma" pitchFamily="34" charset="0"/>
                <a:ea typeface="Tahoma" pitchFamily="34" charset="0"/>
                <a:cs typeface="Tahoma" pitchFamily="34" charset="0"/>
              </a:rPr>
              <a:t>and the six </a:t>
            </a:r>
            <a:r>
              <a:rPr lang="en-GB" sz="2000" b="1" i="1" dirty="0">
                <a:latin typeface="Tahoma" pitchFamily="34" charset="0"/>
                <a:ea typeface="Tahoma" pitchFamily="34" charset="0"/>
                <a:cs typeface="Tahoma" pitchFamily="34" charset="0"/>
              </a:rPr>
              <a:t>Laws governing the Built Environment Professions </a:t>
            </a:r>
            <a:r>
              <a:rPr lang="en-GB" sz="2000" i="1" dirty="0">
                <a:latin typeface="Tahoma" pitchFamily="34" charset="0"/>
                <a:ea typeface="Tahoma" pitchFamily="34" charset="0"/>
                <a:cs typeface="Tahoma" pitchFamily="34" charset="0"/>
              </a:rPr>
              <a:t>(BEPs) </a:t>
            </a:r>
            <a:r>
              <a:rPr lang="en-GB" sz="2000" dirty="0" smtClean="0">
                <a:latin typeface="Tahoma" pitchFamily="34" charset="0"/>
                <a:ea typeface="Tahoma" pitchFamily="34" charset="0"/>
                <a:cs typeface="Tahoma" pitchFamily="34" charset="0"/>
              </a:rPr>
              <a:t>is premised on the need to achieve an appropriate balance between (a) the independent interests of the      self-governing authorities for the built environment professions;             (b) accountability to the public served by these professions; and      (c) </a:t>
            </a:r>
            <a:r>
              <a:rPr lang="en-GB" sz="2000" dirty="0">
                <a:latin typeface="Tahoma" pitchFamily="34" charset="0"/>
                <a:ea typeface="Tahoma" pitchFamily="34" charset="0"/>
                <a:cs typeface="Tahoma" pitchFamily="34" charset="0"/>
              </a:rPr>
              <a:t>accountability to </a:t>
            </a:r>
            <a:r>
              <a:rPr lang="en-GB" sz="2000" dirty="0" smtClean="0">
                <a:latin typeface="Tahoma" pitchFamily="34" charset="0"/>
                <a:ea typeface="Tahoma" pitchFamily="34" charset="0"/>
                <a:cs typeface="Tahoma" pitchFamily="34" charset="0"/>
              </a:rPr>
              <a:t>Government for the performance of statutory functions.</a:t>
            </a:r>
          </a:p>
          <a:p>
            <a:pPr marL="444500" indent="0">
              <a:spcBef>
                <a:spcPts val="600"/>
              </a:spcBef>
              <a:buNone/>
            </a:pPr>
            <a:endParaRPr lang="en-GB" sz="2000" dirty="0" smtClean="0">
              <a:latin typeface="Tahoma" pitchFamily="34" charset="0"/>
              <a:ea typeface="Tahoma" pitchFamily="34" charset="0"/>
              <a:cs typeface="Tahoma" pitchFamily="34" charset="0"/>
            </a:endParaRPr>
          </a:p>
        </p:txBody>
      </p:sp>
      <p:sp>
        <p:nvSpPr>
          <p:cNvPr id="3" name="Title 2"/>
          <p:cNvSpPr>
            <a:spLocks noGrp="1"/>
          </p:cNvSpPr>
          <p:nvPr>
            <p:ph type="title"/>
          </p:nvPr>
        </p:nvSpPr>
        <p:spPr>
          <a:xfrm>
            <a:off x="152400" y="0"/>
            <a:ext cx="8534400" cy="990600"/>
          </a:xfrm>
        </p:spPr>
        <p:txBody>
          <a:bodyPr>
            <a:normAutofit/>
          </a:bodyPr>
          <a:lstStyle/>
          <a:p>
            <a:r>
              <a:rPr lang="en-ZA" b="1" dirty="0" smtClean="0">
                <a:latin typeface="Tahoma" pitchFamily="34" charset="0"/>
                <a:ea typeface="Tahoma" pitchFamily="34" charset="0"/>
                <a:cs typeface="Tahoma" pitchFamily="34" charset="0"/>
              </a:rPr>
              <a:t>WAY FORWARD AND WHITE PAPER MILESTONES</a:t>
            </a:r>
            <a:endParaRPr lang="en-ZA" dirty="0">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2"/>
          </p:nvPr>
        </p:nvSpPr>
        <p:spPr>
          <a:xfrm>
            <a:off x="8610600" y="6356350"/>
            <a:ext cx="381000" cy="365125"/>
          </a:xfrm>
        </p:spPr>
        <p:txBody>
          <a:bodyPr/>
          <a:lstStyle/>
          <a:p>
            <a:fld id="{6D88B901-4B89-400A-9326-FD413AFBC764}" type="slidenum">
              <a:rPr lang="en-US" sz="1400" smtClean="0">
                <a:latin typeface="Arial" pitchFamily="34" charset="0"/>
                <a:cs typeface="Arial" pitchFamily="34" charset="0"/>
              </a:rPr>
              <a:pPr/>
              <a:t>18</a:t>
            </a:fld>
            <a:endParaRPr lang="en-US" sz="1400" dirty="0">
              <a:latin typeface="Arial" pitchFamily="34" charset="0"/>
              <a:cs typeface="Arial" pitchFamily="34" charset="0"/>
            </a:endParaRPr>
          </a:p>
        </p:txBody>
      </p:sp>
    </p:spTree>
    <p:extLst>
      <p:ext uri="{BB962C8B-B14F-4D97-AF65-F5344CB8AC3E}">
        <p14:creationId xmlns:p14="http://schemas.microsoft.com/office/powerpoint/2010/main" xmlns="" val="20030404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1575628975"/>
              </p:ext>
            </p:extLst>
          </p:nvPr>
        </p:nvGraphicFramePr>
        <p:xfrm>
          <a:off x="152400" y="1066800"/>
          <a:ext cx="8839200" cy="3276600"/>
        </p:xfrm>
        <a:graphic>
          <a:graphicData uri="http://schemas.openxmlformats.org/drawingml/2006/table">
            <a:tbl>
              <a:tblPr firstRow="1" bandRow="1">
                <a:tableStyleId>{5C22544A-7EE6-4342-B048-85BDC9FD1C3A}</a:tableStyleId>
              </a:tblPr>
              <a:tblGrid>
                <a:gridCol w="6781800"/>
                <a:gridCol w="2057400"/>
              </a:tblGrid>
              <a:tr h="838200">
                <a:tc>
                  <a:txBody>
                    <a:bodyPr/>
                    <a:lstStyle/>
                    <a:p>
                      <a:pPr marL="452438" marR="0" indent="-452438" algn="l" defTabSz="914400" rtl="0" eaLnBrk="1" fontAlgn="auto" latinLnBrk="0" hangingPunct="1">
                        <a:lnSpc>
                          <a:spcPct val="100000"/>
                        </a:lnSpc>
                        <a:spcBef>
                          <a:spcPts val="0"/>
                        </a:spcBef>
                        <a:spcAft>
                          <a:spcPts val="0"/>
                        </a:spcAft>
                        <a:buClrTx/>
                        <a:buSzTx/>
                        <a:buFontTx/>
                        <a:buNone/>
                        <a:tabLst/>
                        <a:defRPr/>
                      </a:pPr>
                      <a:r>
                        <a:rPr lang="en-ZA" sz="2000" b="1" kern="1200" dirty="0" smtClean="0">
                          <a:solidFill>
                            <a:schemeClr val="lt1"/>
                          </a:solidFill>
                          <a:latin typeface="Tahoma" pitchFamily="34" charset="0"/>
                          <a:ea typeface="Tahoma" pitchFamily="34" charset="0"/>
                          <a:cs typeface="Tahoma" pitchFamily="34" charset="0"/>
                        </a:rPr>
                        <a:t>24. Major Milestones in White Paper Process, culminating in the proposed “Public Works Bill” </a:t>
                      </a:r>
                    </a:p>
                  </a:txBody>
                  <a:tcPr anchor="ctr">
                    <a:solidFill>
                      <a:schemeClr val="accent1"/>
                    </a:solidFill>
                  </a:tcPr>
                </a:tc>
                <a:tc>
                  <a:txBody>
                    <a:bodyPr/>
                    <a:lstStyle/>
                    <a:p>
                      <a:endParaRPr lang="en-ZA" sz="2000" dirty="0">
                        <a:latin typeface="Tahoma" panose="020B0604030504040204" pitchFamily="34" charset="0"/>
                        <a:ea typeface="Tahoma" panose="020B0604030504040204" pitchFamily="34" charset="0"/>
                        <a:cs typeface="Tahoma" panose="020B0604030504040204" pitchFamily="34" charset="0"/>
                      </a:endParaRPr>
                    </a:p>
                  </a:txBody>
                  <a:tcPr anchor="ctr">
                    <a:solidFill>
                      <a:schemeClr val="accent1"/>
                    </a:solidFill>
                  </a:tcPr>
                </a:tc>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kern="1200" dirty="0" smtClean="0">
                          <a:solidFill>
                            <a:schemeClr val="dk1"/>
                          </a:solidFill>
                          <a:latin typeface="Tahoma" pitchFamily="34" charset="0"/>
                          <a:ea typeface="Tahoma" pitchFamily="34" charset="0"/>
                          <a:cs typeface="Tahoma" pitchFamily="34" charset="0"/>
                        </a:rPr>
                        <a:t>Gazette </a:t>
                      </a:r>
                      <a:r>
                        <a:rPr lang="en-ZA" sz="2000" b="1" kern="1200" dirty="0" smtClean="0">
                          <a:solidFill>
                            <a:schemeClr val="dk1"/>
                          </a:solidFill>
                          <a:latin typeface="Tahoma" pitchFamily="34" charset="0"/>
                          <a:ea typeface="Tahoma" pitchFamily="34" charset="0"/>
                          <a:cs typeface="Tahoma" pitchFamily="34" charset="0"/>
                        </a:rPr>
                        <a:t>draft Public Works White Paper </a:t>
                      </a:r>
                      <a:r>
                        <a:rPr lang="en-ZA" sz="2000" kern="1200" dirty="0" smtClean="0">
                          <a:solidFill>
                            <a:schemeClr val="dk1"/>
                          </a:solidFill>
                          <a:latin typeface="Tahoma" pitchFamily="34" charset="0"/>
                          <a:ea typeface="Tahoma" pitchFamily="34" charset="0"/>
                          <a:cs typeface="Tahoma" pitchFamily="34" charset="0"/>
                        </a:rPr>
                        <a:t>for public comment. </a:t>
                      </a:r>
                      <a:endParaRPr lang="en-ZA" sz="2000" dirty="0" smtClean="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dirty="0" smtClean="0">
                          <a:latin typeface="Tahoma" panose="020B0604030504040204" pitchFamily="34" charset="0"/>
                          <a:ea typeface="Tahoma" panose="020B0604030504040204" pitchFamily="34" charset="0"/>
                          <a:cs typeface="Tahoma" panose="020B0604030504040204" pitchFamily="34" charset="0"/>
                        </a:rPr>
                        <a:t>Q4 2017/2018</a:t>
                      </a: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0" kern="1200" dirty="0" smtClean="0">
                          <a:solidFill>
                            <a:schemeClr val="dk1"/>
                          </a:solidFill>
                          <a:latin typeface="Tahoma" pitchFamily="34" charset="0"/>
                          <a:ea typeface="Tahoma" pitchFamily="34" charset="0"/>
                          <a:cs typeface="Tahoma" pitchFamily="34" charset="0"/>
                        </a:rPr>
                        <a:t>Submit </a:t>
                      </a:r>
                      <a:r>
                        <a:rPr lang="en-ZA" sz="2000" b="1" kern="1200" dirty="0" smtClean="0">
                          <a:solidFill>
                            <a:schemeClr val="dk1"/>
                          </a:solidFill>
                          <a:latin typeface="Tahoma" pitchFamily="34" charset="0"/>
                          <a:ea typeface="Tahoma" pitchFamily="34" charset="0"/>
                          <a:cs typeface="Tahoma" pitchFamily="34" charset="0"/>
                        </a:rPr>
                        <a:t>Public Works White Paper </a:t>
                      </a:r>
                      <a:r>
                        <a:rPr lang="en-ZA" sz="2000" b="0" kern="1200" dirty="0" smtClean="0">
                          <a:solidFill>
                            <a:schemeClr val="dk1"/>
                          </a:solidFill>
                          <a:latin typeface="Tahoma" pitchFamily="34" charset="0"/>
                          <a:ea typeface="Tahoma" pitchFamily="34" charset="0"/>
                          <a:cs typeface="Tahoma" pitchFamily="34" charset="0"/>
                        </a:rPr>
                        <a:t>to Cabinet for approval.</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dirty="0" smtClean="0">
                          <a:latin typeface="Tahoma" panose="020B0604030504040204" pitchFamily="34" charset="0"/>
                          <a:ea typeface="Tahoma" panose="020B0604030504040204" pitchFamily="34" charset="0"/>
                          <a:cs typeface="Tahoma" panose="020B0604030504040204" pitchFamily="34" charset="0"/>
                        </a:rPr>
                        <a:t>Q2 2018/2019</a:t>
                      </a:r>
                    </a:p>
                  </a:txBody>
                  <a:tcPr anchor="ctr"/>
                </a:tc>
              </a:tr>
              <a:tr h="518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0" kern="1200" dirty="0" smtClean="0">
                          <a:solidFill>
                            <a:schemeClr val="dk1"/>
                          </a:solidFill>
                          <a:latin typeface="Tahoma" pitchFamily="34" charset="0"/>
                          <a:ea typeface="Tahoma" pitchFamily="34" charset="0"/>
                          <a:cs typeface="Tahoma" pitchFamily="34" charset="0"/>
                        </a:rPr>
                        <a:t>Gazette draft </a:t>
                      </a:r>
                      <a:r>
                        <a:rPr lang="en-ZA" sz="2000" b="1" dirty="0" smtClean="0">
                          <a:latin typeface="Tahoma" pitchFamily="34" charset="0"/>
                          <a:ea typeface="Tahoma" pitchFamily="34" charset="0"/>
                          <a:cs typeface="Tahoma" pitchFamily="34" charset="0"/>
                        </a:rPr>
                        <a:t>“</a:t>
                      </a:r>
                      <a:r>
                        <a:rPr lang="en-ZA" sz="2000" b="1" i="1" dirty="0" smtClean="0">
                          <a:latin typeface="Tahoma" pitchFamily="34" charset="0"/>
                          <a:ea typeface="Tahoma" pitchFamily="34" charset="0"/>
                          <a:cs typeface="Tahoma" pitchFamily="34" charset="0"/>
                        </a:rPr>
                        <a:t>Public Works Bill”</a:t>
                      </a:r>
                      <a:r>
                        <a:rPr lang="en-ZA" sz="2000" b="1" i="1" baseline="0" dirty="0" smtClean="0">
                          <a:latin typeface="Tahoma" pitchFamily="34" charset="0"/>
                          <a:ea typeface="Tahoma" pitchFamily="34" charset="0"/>
                          <a:cs typeface="Tahoma" pitchFamily="34" charset="0"/>
                        </a:rPr>
                        <a:t> </a:t>
                      </a:r>
                      <a:r>
                        <a:rPr lang="en-ZA" sz="2000" b="0" i="0" dirty="0" smtClean="0">
                          <a:latin typeface="Tahoma" pitchFamily="34" charset="0"/>
                          <a:ea typeface="Tahoma" pitchFamily="34" charset="0"/>
                          <a:cs typeface="Tahoma" pitchFamily="34" charset="0"/>
                        </a:rPr>
                        <a:t>for public comment</a:t>
                      </a:r>
                      <a:endParaRPr lang="en-ZA" sz="2000" b="0" kern="1200" dirty="0" smtClean="0">
                        <a:solidFill>
                          <a:schemeClr val="dk1"/>
                        </a:solidFill>
                        <a:latin typeface="Tahoma" pitchFamily="34" charset="0"/>
                        <a:ea typeface="Tahoma" pitchFamily="34" charset="0"/>
                        <a:cs typeface="Tahoma"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dirty="0" smtClean="0">
                          <a:latin typeface="Tahoma" panose="020B0604030504040204" pitchFamily="34" charset="0"/>
                          <a:ea typeface="Tahoma" panose="020B0604030504040204" pitchFamily="34" charset="0"/>
                          <a:cs typeface="Tahoma" panose="020B0604030504040204" pitchFamily="34" charset="0"/>
                        </a:rPr>
                        <a:t>Q4 2018/2019</a:t>
                      </a:r>
                    </a:p>
                  </a:txBody>
                  <a:tcPr anchor="ctr"/>
                </a:tc>
              </a:tr>
              <a:tr h="518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0" kern="1200" dirty="0" smtClean="0">
                          <a:solidFill>
                            <a:schemeClr val="tx1"/>
                          </a:solidFill>
                          <a:latin typeface="Tahoma" pitchFamily="34" charset="0"/>
                          <a:ea typeface="Tahoma" pitchFamily="34" charset="0"/>
                          <a:cs typeface="Tahoma" pitchFamily="34" charset="0"/>
                        </a:rPr>
                        <a:t>Submit the </a:t>
                      </a:r>
                      <a:r>
                        <a:rPr lang="en-ZA" sz="2000" b="1" dirty="0" smtClean="0">
                          <a:solidFill>
                            <a:schemeClr val="tx1"/>
                          </a:solidFill>
                          <a:latin typeface="Tahoma" pitchFamily="34" charset="0"/>
                          <a:ea typeface="Tahoma" pitchFamily="34" charset="0"/>
                          <a:cs typeface="Tahoma" pitchFamily="34" charset="0"/>
                        </a:rPr>
                        <a:t>“</a:t>
                      </a:r>
                      <a:r>
                        <a:rPr lang="en-ZA" sz="2000" b="1" i="1" dirty="0" smtClean="0">
                          <a:solidFill>
                            <a:schemeClr val="tx1"/>
                          </a:solidFill>
                          <a:latin typeface="Tahoma" pitchFamily="34" charset="0"/>
                          <a:ea typeface="Tahoma" pitchFamily="34" charset="0"/>
                          <a:cs typeface="Tahoma" pitchFamily="34" charset="0"/>
                        </a:rPr>
                        <a:t>Public Works Bill” </a:t>
                      </a:r>
                      <a:r>
                        <a:rPr lang="en-ZA" sz="2000" b="0" i="0" dirty="0" smtClean="0">
                          <a:solidFill>
                            <a:schemeClr val="tx1"/>
                          </a:solidFill>
                          <a:latin typeface="Tahoma" pitchFamily="34" charset="0"/>
                          <a:ea typeface="Tahoma" pitchFamily="34" charset="0"/>
                          <a:cs typeface="Tahoma" pitchFamily="34" charset="0"/>
                        </a:rPr>
                        <a:t>to Parliament</a:t>
                      </a:r>
                      <a:endParaRPr lang="en-ZA" sz="2000" b="0" i="0" kern="1200" dirty="0" smtClean="0">
                        <a:solidFill>
                          <a:schemeClr val="tx1"/>
                        </a:solidFill>
                        <a:latin typeface="Tahoma" pitchFamily="34" charset="0"/>
                        <a:ea typeface="Tahoma" pitchFamily="34" charset="0"/>
                        <a:cs typeface="Tahoma"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2019/2020</a:t>
                      </a:r>
                    </a:p>
                  </a:txBody>
                  <a:tcPr anchor="ctr"/>
                </a:tc>
              </a:tr>
            </a:tbl>
          </a:graphicData>
        </a:graphic>
      </p:graphicFrame>
      <p:sp>
        <p:nvSpPr>
          <p:cNvPr id="3" name="Title 2"/>
          <p:cNvSpPr>
            <a:spLocks noGrp="1"/>
          </p:cNvSpPr>
          <p:nvPr>
            <p:ph type="title"/>
          </p:nvPr>
        </p:nvSpPr>
        <p:spPr>
          <a:xfrm>
            <a:off x="152400" y="0"/>
            <a:ext cx="8534400" cy="990600"/>
          </a:xfrm>
        </p:spPr>
        <p:txBody>
          <a:bodyPr>
            <a:normAutofit/>
          </a:bodyPr>
          <a:lstStyle/>
          <a:p>
            <a:r>
              <a:rPr lang="en-ZA" b="1" dirty="0" smtClean="0">
                <a:latin typeface="Tahoma" pitchFamily="34" charset="0"/>
                <a:ea typeface="Tahoma" pitchFamily="34" charset="0"/>
                <a:cs typeface="Tahoma" pitchFamily="34" charset="0"/>
              </a:rPr>
              <a:t>WAY FORWARD AND WHITE PAPER MILESTONES </a:t>
            </a:r>
            <a:r>
              <a:rPr lang="en-ZA" dirty="0" smtClean="0">
                <a:latin typeface="Tahoma" pitchFamily="34" charset="0"/>
                <a:ea typeface="Tahoma" pitchFamily="34" charset="0"/>
                <a:cs typeface="Tahoma" pitchFamily="34" charset="0"/>
              </a:rPr>
              <a:t>(Continued)</a:t>
            </a:r>
            <a:endParaRPr lang="en-ZA" dirty="0">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2"/>
          </p:nvPr>
        </p:nvSpPr>
        <p:spPr>
          <a:xfrm>
            <a:off x="8534400" y="6356350"/>
            <a:ext cx="457200" cy="365125"/>
          </a:xfrm>
        </p:spPr>
        <p:txBody>
          <a:bodyPr/>
          <a:lstStyle/>
          <a:p>
            <a:fld id="{6D88B901-4B89-400A-9326-FD413AFBC764}" type="slidenum">
              <a:rPr lang="en-US" sz="1400" smtClean="0">
                <a:latin typeface="Arial" pitchFamily="34" charset="0"/>
                <a:cs typeface="Arial" pitchFamily="34" charset="0"/>
              </a:rPr>
              <a:pPr/>
              <a:t>19</a:t>
            </a:fld>
            <a:endParaRPr lang="en-US" sz="1400" dirty="0">
              <a:latin typeface="Arial" pitchFamily="34" charset="0"/>
              <a:cs typeface="Arial" pitchFamily="34" charset="0"/>
            </a:endParaRPr>
          </a:p>
        </p:txBody>
      </p:sp>
      <p:sp>
        <p:nvSpPr>
          <p:cNvPr id="2" name="TextBox 1"/>
          <p:cNvSpPr txBox="1"/>
          <p:nvPr/>
        </p:nvSpPr>
        <p:spPr>
          <a:xfrm>
            <a:off x="2743200" y="5562600"/>
            <a:ext cx="3352800" cy="646331"/>
          </a:xfrm>
          <a:prstGeom prst="rect">
            <a:avLst/>
          </a:prstGeom>
          <a:noFill/>
        </p:spPr>
        <p:txBody>
          <a:bodyPr wrap="square" rtlCol="0">
            <a:spAutoFit/>
          </a:bodyPr>
          <a:lstStyle/>
          <a:p>
            <a:pPr algn="ctr"/>
            <a:r>
              <a:rPr lang="en-ZA" sz="3600" b="1" dirty="0" smtClean="0">
                <a:latin typeface="Brush Script MT" panose="03060802040406070304" pitchFamily="66" charset="0"/>
                <a:ea typeface="Tahoma" panose="020B0604030504040204" pitchFamily="34" charset="0"/>
                <a:cs typeface="Tahoma" panose="020B0604030504040204" pitchFamily="34" charset="0"/>
              </a:rPr>
              <a:t>Thank you</a:t>
            </a:r>
            <a:endParaRPr lang="en-ZA" sz="3600" b="1" dirty="0">
              <a:latin typeface="Brush Script MT" panose="03060802040406070304" pitchFamily="66"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1084236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137150"/>
          </a:xfrm>
        </p:spPr>
        <p:txBody>
          <a:bodyPr>
            <a:normAutofit/>
          </a:bodyPr>
          <a:lstStyle/>
          <a:p>
            <a:pPr marL="447675" indent="-447675">
              <a:spcBef>
                <a:spcPts val="1200"/>
              </a:spcBef>
              <a:buFont typeface="Wingdings" pitchFamily="2" charset="2"/>
              <a:buChar char="q"/>
            </a:pPr>
            <a:r>
              <a:rPr lang="en-ZA" sz="2000" dirty="0" smtClean="0">
                <a:latin typeface="Tahoma" pitchFamily="34" charset="0"/>
                <a:ea typeface="Tahoma" pitchFamily="34" charset="0"/>
                <a:cs typeface="Tahoma" pitchFamily="34" charset="0"/>
              </a:rPr>
              <a:t>Purpose						Slide 3</a:t>
            </a:r>
          </a:p>
          <a:p>
            <a:pPr marL="447675" indent="-447675">
              <a:spcBef>
                <a:spcPts val="1200"/>
              </a:spcBef>
              <a:buFont typeface="Wingdings" pitchFamily="2" charset="2"/>
              <a:buChar char="q"/>
            </a:pPr>
            <a:r>
              <a:rPr lang="en-ZA" sz="2000" dirty="0" smtClean="0">
                <a:latin typeface="Tahoma" pitchFamily="34" charset="0"/>
                <a:ea typeface="Tahoma" pitchFamily="34" charset="0"/>
                <a:cs typeface="Tahoma" pitchFamily="34" charset="0"/>
              </a:rPr>
              <a:t>Background						Slides 4-9</a:t>
            </a:r>
          </a:p>
          <a:p>
            <a:pPr marL="447675" indent="-447675">
              <a:spcBef>
                <a:spcPts val="1200"/>
              </a:spcBef>
              <a:buFont typeface="Wingdings" pitchFamily="2" charset="2"/>
              <a:buChar char="q"/>
            </a:pPr>
            <a:r>
              <a:rPr lang="en-ZA" sz="2000" dirty="0" smtClean="0">
                <a:latin typeface="Tahoma" pitchFamily="34" charset="0"/>
                <a:ea typeface="Tahoma" pitchFamily="34" charset="0"/>
                <a:cs typeface="Tahoma" pitchFamily="34" charset="0"/>
              </a:rPr>
              <a:t>Need to review 1997 &amp; 1999 White Papers		Slides 10-14</a:t>
            </a:r>
          </a:p>
          <a:p>
            <a:pPr marL="447675" indent="-447675">
              <a:spcBef>
                <a:spcPts val="1200"/>
              </a:spcBef>
              <a:buFont typeface="Wingdings" pitchFamily="2" charset="2"/>
              <a:buChar char="q"/>
            </a:pPr>
            <a:r>
              <a:rPr lang="en-ZA" sz="2000" dirty="0" smtClean="0">
                <a:latin typeface="Tahoma" pitchFamily="34" charset="0"/>
                <a:ea typeface="Tahoma" pitchFamily="34" charset="0"/>
                <a:cs typeface="Tahoma" pitchFamily="34" charset="0"/>
              </a:rPr>
              <a:t>Actions in support of the White Paper process	Slides 15-17</a:t>
            </a:r>
          </a:p>
          <a:p>
            <a:pPr marL="447675" indent="-447675">
              <a:spcBef>
                <a:spcPts val="1200"/>
              </a:spcBef>
              <a:buFont typeface="Wingdings" pitchFamily="2" charset="2"/>
              <a:buChar char="q"/>
            </a:pPr>
            <a:r>
              <a:rPr lang="en-ZA" sz="2000" dirty="0" smtClean="0">
                <a:latin typeface="Tahoma" pitchFamily="34" charset="0"/>
                <a:ea typeface="Tahoma" pitchFamily="34" charset="0"/>
                <a:cs typeface="Tahoma" pitchFamily="34" charset="0"/>
              </a:rPr>
              <a:t>Way Forward and White Paper Milestones	 	Slides 18-19</a:t>
            </a:r>
          </a:p>
          <a:p>
            <a:pPr marL="0" indent="0">
              <a:buNone/>
            </a:pPr>
            <a:endParaRPr lang="en-ZA" dirty="0"/>
          </a:p>
        </p:txBody>
      </p:sp>
      <p:sp>
        <p:nvSpPr>
          <p:cNvPr id="3" name="Title 2"/>
          <p:cNvSpPr>
            <a:spLocks noGrp="1"/>
          </p:cNvSpPr>
          <p:nvPr>
            <p:ph type="title"/>
          </p:nvPr>
        </p:nvSpPr>
        <p:spPr/>
        <p:txBody>
          <a:bodyPr>
            <a:normAutofit/>
          </a:bodyPr>
          <a:lstStyle/>
          <a:p>
            <a:pPr>
              <a:lnSpc>
                <a:spcPct val="115000"/>
              </a:lnSpc>
              <a:spcAft>
                <a:spcPts val="1000"/>
              </a:spcAft>
            </a:pPr>
            <a:r>
              <a:rPr lang="en-ZA" sz="2200" b="1" dirty="0" smtClean="0">
                <a:latin typeface="Tahoma" pitchFamily="34" charset="0"/>
                <a:ea typeface="Tahoma" pitchFamily="34" charset="0"/>
                <a:cs typeface="Tahoma" pitchFamily="34" charset="0"/>
              </a:rPr>
              <a:t>TABLE </a:t>
            </a:r>
            <a:r>
              <a:rPr lang="en-ZA" sz="2200" b="1" dirty="0">
                <a:latin typeface="Tahoma" pitchFamily="34" charset="0"/>
                <a:ea typeface="Tahoma" pitchFamily="34" charset="0"/>
                <a:cs typeface="Tahoma" pitchFamily="34" charset="0"/>
              </a:rPr>
              <a:t>OF </a:t>
            </a:r>
            <a:r>
              <a:rPr lang="en-ZA" sz="2200" b="1" dirty="0" smtClean="0">
                <a:latin typeface="Tahoma" pitchFamily="34" charset="0"/>
                <a:ea typeface="Tahoma" pitchFamily="34" charset="0"/>
                <a:cs typeface="Tahoma" pitchFamily="34" charset="0"/>
              </a:rPr>
              <a:t>CONTENTS</a:t>
            </a:r>
            <a:endParaRPr lang="en-ZA" sz="2200" dirty="0">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2"/>
          </p:nvPr>
        </p:nvSpPr>
        <p:spPr>
          <a:xfrm>
            <a:off x="8610600" y="6356350"/>
            <a:ext cx="381000" cy="365125"/>
          </a:xfrm>
        </p:spPr>
        <p:txBody>
          <a:bodyPr/>
          <a:lstStyle/>
          <a:p>
            <a:fld id="{6D88B901-4B89-400A-9326-FD413AFBC764}" type="slidenum">
              <a:rPr lang="en-US" sz="1400" smtClean="0">
                <a:latin typeface="Arial" pitchFamily="34" charset="0"/>
                <a:cs typeface="Arial" pitchFamily="34" charset="0"/>
              </a:rPr>
              <a:pPr/>
              <a:t>2</a:t>
            </a:fld>
            <a:endParaRPr lang="en-US" sz="1400" dirty="0">
              <a:latin typeface="Arial" pitchFamily="34" charset="0"/>
              <a:cs typeface="Arial" pitchFamily="34" charset="0"/>
            </a:endParaRPr>
          </a:p>
        </p:txBody>
      </p:sp>
    </p:spTree>
    <p:extLst>
      <p:ext uri="{BB962C8B-B14F-4D97-AF65-F5344CB8AC3E}">
        <p14:creationId xmlns:p14="http://schemas.microsoft.com/office/powerpoint/2010/main" xmlns="" val="1641366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458200" cy="5181600"/>
          </a:xfrm>
          <a:pattFill prst="pct5">
            <a:fgClr>
              <a:schemeClr val="bg1"/>
            </a:fgClr>
            <a:bgClr>
              <a:schemeClr val="bg1"/>
            </a:bgClr>
          </a:pattFill>
        </p:spPr>
        <p:txBody>
          <a:bodyPr>
            <a:noAutofit/>
          </a:bodyPr>
          <a:lstStyle/>
          <a:p>
            <a:pPr marL="357188" lvl="0" indent="-357188">
              <a:spcBef>
                <a:spcPts val="1200"/>
              </a:spcBef>
              <a:buFont typeface="+mj-lt"/>
              <a:buAutoNum type="arabicPeriod"/>
            </a:pPr>
            <a:r>
              <a:rPr lang="en-ZA" sz="2000" dirty="0">
                <a:solidFill>
                  <a:prstClr val="black"/>
                </a:solidFill>
                <a:latin typeface="Tahoma" pitchFamily="34" charset="0"/>
                <a:ea typeface="Tahoma" pitchFamily="34" charset="0"/>
                <a:cs typeface="Tahoma" pitchFamily="34" charset="0"/>
              </a:rPr>
              <a:t>To </a:t>
            </a:r>
            <a:r>
              <a:rPr lang="en-ZA" sz="2000" dirty="0" smtClean="0">
                <a:solidFill>
                  <a:prstClr val="black"/>
                </a:solidFill>
                <a:latin typeface="Tahoma" pitchFamily="34" charset="0"/>
                <a:ea typeface="Tahoma" pitchFamily="34" charset="0"/>
                <a:cs typeface="Tahoma" pitchFamily="34" charset="0"/>
              </a:rPr>
              <a:t>apprise the National Assembly’s Portfolio Committee on Public Works of the current position in </a:t>
            </a:r>
            <a:r>
              <a:rPr lang="en-ZA" sz="2000" dirty="0" smtClean="0">
                <a:latin typeface="Tahoma" pitchFamily="34" charset="0"/>
                <a:ea typeface="Tahoma" pitchFamily="34" charset="0"/>
                <a:cs typeface="Tahoma" pitchFamily="34" charset="0"/>
              </a:rPr>
              <a:t>the </a:t>
            </a:r>
            <a:r>
              <a:rPr lang="en-ZA" sz="2000" dirty="0">
                <a:latin typeface="Tahoma" pitchFamily="34" charset="0"/>
                <a:ea typeface="Tahoma" pitchFamily="34" charset="0"/>
                <a:cs typeface="Tahoma" pitchFamily="34" charset="0"/>
              </a:rPr>
              <a:t>–</a:t>
            </a:r>
          </a:p>
          <a:p>
            <a:pPr marL="804863" lvl="0" indent="-446088">
              <a:spcBef>
                <a:spcPts val="1200"/>
              </a:spcBef>
              <a:buAutoNum type="alphaLcParenBoth"/>
            </a:pPr>
            <a:r>
              <a:rPr lang="en-ZA" sz="2000" dirty="0">
                <a:latin typeface="Tahoma" pitchFamily="34" charset="0"/>
                <a:ea typeface="Tahoma" pitchFamily="34" charset="0"/>
                <a:cs typeface="Tahoma" pitchFamily="34" charset="0"/>
              </a:rPr>
              <a:t>review of the Department’s 1997 and 1999 White Papers; and</a:t>
            </a:r>
          </a:p>
          <a:p>
            <a:pPr marL="804863" lvl="0" indent="-446088">
              <a:spcBef>
                <a:spcPts val="1200"/>
              </a:spcBef>
              <a:buAutoNum type="alphaLcParenBoth"/>
            </a:pPr>
            <a:r>
              <a:rPr lang="en-ZA" sz="2000" dirty="0">
                <a:latin typeface="Tahoma" pitchFamily="34" charset="0"/>
                <a:ea typeface="Tahoma" pitchFamily="34" charset="0"/>
                <a:cs typeface="Tahoma" pitchFamily="34" charset="0"/>
              </a:rPr>
              <a:t>development of a new Public Works White Paper that will inform the development of </a:t>
            </a:r>
            <a:r>
              <a:rPr lang="en-ZA" sz="2000" dirty="0" smtClean="0">
                <a:latin typeface="Tahoma" pitchFamily="34" charset="0"/>
                <a:ea typeface="Tahoma" pitchFamily="34" charset="0"/>
                <a:cs typeface="Tahoma" pitchFamily="34" charset="0"/>
              </a:rPr>
              <a:t>the proposed “</a:t>
            </a:r>
            <a:r>
              <a:rPr lang="en-ZA" sz="2000" i="1" dirty="0" smtClean="0">
                <a:latin typeface="Tahoma" pitchFamily="34" charset="0"/>
                <a:ea typeface="Tahoma" pitchFamily="34" charset="0"/>
                <a:cs typeface="Tahoma" pitchFamily="34" charset="0"/>
              </a:rPr>
              <a:t>Public </a:t>
            </a:r>
            <a:r>
              <a:rPr lang="en-ZA" sz="2000" i="1" dirty="0">
                <a:latin typeface="Tahoma" pitchFamily="34" charset="0"/>
                <a:ea typeface="Tahoma" pitchFamily="34" charset="0"/>
                <a:cs typeface="Tahoma" pitchFamily="34" charset="0"/>
              </a:rPr>
              <a:t>Works Act</a:t>
            </a:r>
            <a:r>
              <a:rPr lang="en-ZA" sz="2000" i="1" dirty="0" smtClean="0">
                <a:latin typeface="Tahoma" pitchFamily="34" charset="0"/>
                <a:ea typeface="Tahoma" pitchFamily="34" charset="0"/>
                <a:cs typeface="Tahoma" pitchFamily="34" charset="0"/>
              </a:rPr>
              <a:t>”.</a:t>
            </a:r>
          </a:p>
          <a:p>
            <a:pPr marL="0" lvl="0" indent="0" algn="ctr">
              <a:spcBef>
                <a:spcPts val="1800"/>
              </a:spcBef>
              <a:buNone/>
            </a:pPr>
            <a:r>
              <a:rPr lang="en-ZA" sz="2000" b="1" dirty="0" smtClean="0">
                <a:latin typeface="Tahoma" pitchFamily="34" charset="0"/>
                <a:ea typeface="Tahoma" pitchFamily="34" charset="0"/>
                <a:cs typeface="Tahoma" pitchFamily="34" charset="0"/>
              </a:rPr>
              <a:t>-</a:t>
            </a:r>
            <a:r>
              <a:rPr lang="en-ZA" sz="2000" b="1" dirty="0" err="1" smtClean="0">
                <a:latin typeface="Tahoma" pitchFamily="34" charset="0"/>
                <a:ea typeface="Tahoma" pitchFamily="34" charset="0"/>
                <a:cs typeface="Tahoma" pitchFamily="34" charset="0"/>
              </a:rPr>
              <a:t>oOo</a:t>
            </a:r>
            <a:r>
              <a:rPr lang="en-ZA" sz="2000" b="1" dirty="0" smtClean="0">
                <a:latin typeface="Tahoma" pitchFamily="34" charset="0"/>
                <a:ea typeface="Tahoma" pitchFamily="34" charset="0"/>
                <a:cs typeface="Tahoma" pitchFamily="34" charset="0"/>
              </a:rPr>
              <a:t>-</a:t>
            </a:r>
            <a:endParaRPr lang="en-ZA" sz="2000" b="1" dirty="0">
              <a:latin typeface="Tahoma" pitchFamily="34" charset="0"/>
              <a:ea typeface="Tahoma" pitchFamily="34" charset="0"/>
              <a:cs typeface="Tahoma" pitchFamily="34" charset="0"/>
            </a:endParaRPr>
          </a:p>
          <a:p>
            <a:pPr marL="180975" lvl="1" indent="0">
              <a:spcBef>
                <a:spcPts val="1200"/>
              </a:spcBef>
              <a:buNone/>
              <a:tabLst>
                <a:tab pos="628650" algn="l"/>
              </a:tabLst>
            </a:pPr>
            <a:endParaRPr lang="en-ZA" sz="2000" dirty="0">
              <a:latin typeface="Tahoma" pitchFamily="34" charset="0"/>
              <a:ea typeface="Tahoma" pitchFamily="34" charset="0"/>
              <a:cs typeface="Tahoma" pitchFamily="34" charset="0"/>
            </a:endParaRPr>
          </a:p>
        </p:txBody>
      </p:sp>
      <p:sp>
        <p:nvSpPr>
          <p:cNvPr id="3" name="Title 2"/>
          <p:cNvSpPr>
            <a:spLocks noGrp="1"/>
          </p:cNvSpPr>
          <p:nvPr>
            <p:ph type="title"/>
          </p:nvPr>
        </p:nvSpPr>
        <p:spPr>
          <a:xfrm>
            <a:off x="304800" y="0"/>
            <a:ext cx="8382000" cy="990600"/>
          </a:xfrm>
        </p:spPr>
        <p:txBody>
          <a:bodyPr/>
          <a:lstStyle/>
          <a:p>
            <a:r>
              <a:rPr lang="en-ZA" b="1" dirty="0" smtClean="0">
                <a:solidFill>
                  <a:srgbClr val="F79646">
                    <a:lumMod val="50000"/>
                  </a:srgbClr>
                </a:solidFill>
                <a:latin typeface="Tahoma" pitchFamily="34" charset="0"/>
                <a:ea typeface="Tahoma" pitchFamily="34" charset="0"/>
                <a:cs typeface="Tahoma" pitchFamily="34" charset="0"/>
              </a:rPr>
              <a:t>PURPOSE:</a:t>
            </a:r>
            <a:endParaRPr lang="en-ZA" dirty="0">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2"/>
          </p:nvPr>
        </p:nvSpPr>
        <p:spPr>
          <a:xfrm>
            <a:off x="8610600" y="6356350"/>
            <a:ext cx="381000" cy="365125"/>
          </a:xfrm>
        </p:spPr>
        <p:txBody>
          <a:bodyPr/>
          <a:lstStyle/>
          <a:p>
            <a:fld id="{6D88B901-4B89-400A-9326-FD413AFBC764}" type="slidenum">
              <a:rPr lang="en-US" sz="1400" smtClean="0">
                <a:latin typeface="Arial" pitchFamily="34" charset="0"/>
                <a:cs typeface="Arial" pitchFamily="34" charset="0"/>
              </a:rPr>
              <a:pPr/>
              <a:t>3</a:t>
            </a:fld>
            <a:endParaRPr lang="en-US" sz="1400" dirty="0">
              <a:latin typeface="Arial" pitchFamily="34" charset="0"/>
              <a:cs typeface="Arial" pitchFamily="34" charset="0"/>
            </a:endParaRPr>
          </a:p>
        </p:txBody>
      </p:sp>
    </p:spTree>
    <p:extLst>
      <p:ext uri="{BB962C8B-B14F-4D97-AF65-F5344CB8AC3E}">
        <p14:creationId xmlns:p14="http://schemas.microsoft.com/office/powerpoint/2010/main" xmlns="" val="1177355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5486400"/>
          </a:xfrm>
        </p:spPr>
        <p:txBody>
          <a:bodyPr>
            <a:noAutofit/>
          </a:bodyPr>
          <a:lstStyle/>
          <a:p>
            <a:pPr marL="355600" lvl="1" indent="-355600">
              <a:lnSpc>
                <a:spcPct val="120000"/>
              </a:lnSpc>
              <a:spcBef>
                <a:spcPts val="0"/>
              </a:spcBef>
              <a:buSzPct val="100000"/>
              <a:buFont typeface="+mj-lt"/>
              <a:buAutoNum type="arabicPeriod" startAt="2"/>
              <a:defRPr/>
            </a:pPr>
            <a:r>
              <a:rPr lang="en-ZA" sz="2000" dirty="0" smtClean="0">
                <a:latin typeface="Tahoma" panose="020B0604030504040204" pitchFamily="34" charset="0"/>
                <a:ea typeface="Tahoma" panose="020B0604030504040204" pitchFamily="34" charset="0"/>
                <a:cs typeface="Tahoma" panose="020B0604030504040204" pitchFamily="34" charset="0"/>
              </a:rPr>
              <a:t>In </a:t>
            </a:r>
            <a:r>
              <a:rPr lang="en-ZA" sz="2000" dirty="0">
                <a:latin typeface="Tahoma" panose="020B0604030504040204" pitchFamily="34" charset="0"/>
                <a:ea typeface="Tahoma" panose="020B0604030504040204" pitchFamily="34" charset="0"/>
                <a:cs typeface="Tahoma" panose="020B0604030504040204" pitchFamily="34" charset="0"/>
              </a:rPr>
              <a:t>the 1</a:t>
            </a:r>
            <a:r>
              <a:rPr lang="en-ZA" sz="2000" baseline="30000" dirty="0">
                <a:latin typeface="Tahoma" pitchFamily="34" charset="0"/>
                <a:ea typeface="Tahoma" pitchFamily="34" charset="0"/>
                <a:cs typeface="Tahoma" pitchFamily="34" charset="0"/>
              </a:rPr>
              <a:t>st</a:t>
            </a:r>
            <a:r>
              <a:rPr lang="en-ZA" sz="2000" dirty="0">
                <a:latin typeface="Tahoma" pitchFamily="34" charset="0"/>
                <a:ea typeface="Tahoma" pitchFamily="34" charset="0"/>
                <a:cs typeface="Tahoma" pitchFamily="34" charset="0"/>
              </a:rPr>
              <a:t> five years of democracy, DPW developed two White Papers –</a:t>
            </a:r>
          </a:p>
          <a:p>
            <a:pPr marL="719138" lvl="1" indent="-361950">
              <a:spcBef>
                <a:spcPts val="600"/>
              </a:spcBef>
              <a:buSzPct val="100000"/>
              <a:buFont typeface="Wingdings" panose="05000000000000000000" pitchFamily="2" charset="2"/>
              <a:buChar char="q"/>
              <a:defRPr/>
            </a:pPr>
            <a:r>
              <a:rPr lang="en-ZA" sz="2000" b="1" i="1" dirty="0">
                <a:latin typeface="Tahoma" pitchFamily="34" charset="0"/>
                <a:ea typeface="Tahoma" pitchFamily="34" charset="0"/>
                <a:cs typeface="Tahoma" pitchFamily="34" charset="0"/>
              </a:rPr>
              <a:t>Public Works towards the 21st Century</a:t>
            </a:r>
            <a:r>
              <a:rPr lang="en-ZA" sz="2000" b="1" dirty="0">
                <a:latin typeface="Tahoma" pitchFamily="34" charset="0"/>
                <a:ea typeface="Tahoma" pitchFamily="34" charset="0"/>
                <a:cs typeface="Tahoma" pitchFamily="34" charset="0"/>
              </a:rPr>
              <a:t> (1997)</a:t>
            </a:r>
            <a:r>
              <a:rPr lang="en-ZA" sz="2000" dirty="0">
                <a:latin typeface="Tahoma" pitchFamily="34" charset="0"/>
                <a:ea typeface="Tahoma" pitchFamily="34" charset="0"/>
                <a:cs typeface="Tahoma" pitchFamily="34" charset="0"/>
              </a:rPr>
              <a:t>; and</a:t>
            </a:r>
          </a:p>
          <a:p>
            <a:pPr marL="719138" lvl="1" indent="-361950">
              <a:spcBef>
                <a:spcPts val="600"/>
              </a:spcBef>
              <a:buSzPct val="100000"/>
              <a:buFont typeface="Wingdings" panose="05000000000000000000" pitchFamily="2" charset="2"/>
              <a:buChar char="q"/>
              <a:defRPr/>
            </a:pPr>
            <a:r>
              <a:rPr lang="en-ZA" sz="2000" b="1" i="1" dirty="0">
                <a:latin typeface="Tahoma" pitchFamily="34" charset="0"/>
                <a:ea typeface="Tahoma" pitchFamily="34" charset="0"/>
                <a:cs typeface="Tahoma" pitchFamily="34" charset="0"/>
              </a:rPr>
              <a:t>Creating an Enabling Environment for Reconstruction Growth and Development in the Construction Industry </a:t>
            </a:r>
            <a:r>
              <a:rPr lang="en-ZA" sz="2000" b="1" dirty="0">
                <a:latin typeface="Tahoma" pitchFamily="34" charset="0"/>
                <a:ea typeface="Tahoma" pitchFamily="34" charset="0"/>
                <a:cs typeface="Tahoma" pitchFamily="34" charset="0"/>
              </a:rPr>
              <a:t>(</a:t>
            </a:r>
            <a:r>
              <a:rPr lang="en-ZA" sz="2000" b="1" dirty="0" smtClean="0">
                <a:latin typeface="Tahoma" pitchFamily="34" charset="0"/>
                <a:ea typeface="Tahoma" pitchFamily="34" charset="0"/>
                <a:cs typeface="Tahoma" pitchFamily="34" charset="0"/>
              </a:rPr>
              <a:t>1999)</a:t>
            </a:r>
            <a:r>
              <a:rPr lang="en-ZA" sz="2000" dirty="0" smtClean="0">
                <a:latin typeface="Tahoma" pitchFamily="34" charset="0"/>
                <a:ea typeface="Tahoma" pitchFamily="34" charset="0"/>
                <a:cs typeface="Tahoma" pitchFamily="34" charset="0"/>
              </a:rPr>
              <a:t>.</a:t>
            </a:r>
          </a:p>
          <a:p>
            <a:pPr marL="355600" lvl="1" indent="-355600">
              <a:spcBef>
                <a:spcPts val="0"/>
              </a:spcBef>
              <a:buSzPct val="100000"/>
              <a:buNone/>
              <a:defRPr/>
            </a:pPr>
            <a:endParaRPr lang="en-ZA" sz="2000" dirty="0">
              <a:latin typeface="Tahoma" pitchFamily="34" charset="0"/>
              <a:ea typeface="Tahoma" pitchFamily="34" charset="0"/>
              <a:cs typeface="Tahoma" pitchFamily="34" charset="0"/>
            </a:endParaRPr>
          </a:p>
          <a:p>
            <a:pPr marL="355600" lvl="1" indent="-355600">
              <a:spcBef>
                <a:spcPts val="0"/>
              </a:spcBef>
              <a:buClr>
                <a:schemeClr val="accent1"/>
              </a:buClr>
              <a:buSzPct val="100000"/>
              <a:buNone/>
            </a:pPr>
            <a:r>
              <a:rPr lang="en-ZA" sz="2000" dirty="0" smtClean="0">
                <a:latin typeface="Tahoma" panose="020B0604030504040204" pitchFamily="34" charset="0"/>
                <a:ea typeface="Tahoma" panose="020B0604030504040204" pitchFamily="34" charset="0"/>
                <a:cs typeface="Tahoma" panose="020B0604030504040204" pitchFamily="34" charset="0"/>
              </a:rPr>
              <a:t>3.	In the foreword to the </a:t>
            </a:r>
            <a:r>
              <a:rPr lang="en-ZA" sz="2000" b="1" dirty="0" smtClean="0">
                <a:latin typeface="Tahoma" panose="020B0604030504040204" pitchFamily="34" charset="0"/>
                <a:ea typeface="Tahoma" panose="020B0604030504040204" pitchFamily="34" charset="0"/>
                <a:cs typeface="Tahoma" panose="020B0604030504040204" pitchFamily="34" charset="0"/>
              </a:rPr>
              <a:t>1997 White Paper</a:t>
            </a:r>
            <a:r>
              <a:rPr lang="en-ZA" sz="2000" dirty="0" smtClean="0">
                <a:latin typeface="Tahoma" panose="020B0604030504040204" pitchFamily="34" charset="0"/>
                <a:ea typeface="Tahoma" panose="020B0604030504040204" pitchFamily="34" charset="0"/>
                <a:cs typeface="Tahoma" panose="020B0604030504040204" pitchFamily="34" charset="0"/>
              </a:rPr>
              <a:t>, the then Minister </a:t>
            </a:r>
            <a:r>
              <a:rPr lang="en-ZA" sz="2000" dirty="0">
                <a:latin typeface="Tahoma" panose="020B0604030504040204" pitchFamily="34" charset="0"/>
                <a:ea typeface="Tahoma" panose="020B0604030504040204" pitchFamily="34" charset="0"/>
                <a:cs typeface="Tahoma" panose="020B0604030504040204" pitchFamily="34" charset="0"/>
              </a:rPr>
              <a:t>of Public </a:t>
            </a:r>
            <a:r>
              <a:rPr lang="en-ZA" sz="2000" dirty="0" smtClean="0">
                <a:latin typeface="Tahoma" panose="020B0604030504040204" pitchFamily="34" charset="0"/>
                <a:ea typeface="Tahoma" panose="020B0604030504040204" pitchFamily="34" charset="0"/>
                <a:cs typeface="Tahoma" panose="020B0604030504040204" pitchFamily="34" charset="0"/>
              </a:rPr>
              <a:t>Works stated the following – </a:t>
            </a:r>
            <a:endParaRPr lang="en-ZA" sz="2000" dirty="0">
              <a:latin typeface="Tahoma" panose="020B0604030504040204" pitchFamily="34" charset="0"/>
              <a:ea typeface="Tahoma" panose="020B0604030504040204" pitchFamily="34" charset="0"/>
              <a:cs typeface="Tahoma" panose="020B0604030504040204" pitchFamily="34" charset="0"/>
            </a:endParaRPr>
          </a:p>
          <a:p>
            <a:pPr marL="719138" lvl="1" indent="0">
              <a:spcBef>
                <a:spcPts val="1200"/>
              </a:spcBef>
              <a:buClr>
                <a:schemeClr val="accent1"/>
              </a:buClr>
              <a:buSzPct val="100000"/>
              <a:buNone/>
            </a:pPr>
            <a:r>
              <a:rPr lang="en-ZA" sz="2000" i="1" dirty="0" smtClean="0">
                <a:latin typeface="Tahoma" panose="020B0604030504040204" pitchFamily="34" charset="0"/>
                <a:ea typeface="Tahoma" panose="020B0604030504040204" pitchFamily="34" charset="0"/>
                <a:cs typeface="Tahoma" panose="020B0604030504040204" pitchFamily="34" charset="0"/>
              </a:rPr>
              <a:t>“Since </a:t>
            </a:r>
            <a:r>
              <a:rPr lang="en-ZA" sz="2000" i="1" dirty="0">
                <a:latin typeface="Tahoma" panose="020B0604030504040204" pitchFamily="34" charset="0"/>
                <a:ea typeface="Tahoma" panose="020B0604030504040204" pitchFamily="34" charset="0"/>
                <a:cs typeface="Tahoma" panose="020B0604030504040204" pitchFamily="34" charset="0"/>
              </a:rPr>
              <a:t>its </a:t>
            </a:r>
            <a:r>
              <a:rPr lang="en-ZA" sz="2000" i="1" dirty="0" smtClean="0">
                <a:latin typeface="Tahoma" panose="020B0604030504040204" pitchFamily="34" charset="0"/>
                <a:ea typeface="Tahoma" panose="020B0604030504040204" pitchFamily="34" charset="0"/>
                <a:cs typeface="Tahoma" panose="020B0604030504040204" pitchFamily="34" charset="0"/>
              </a:rPr>
              <a:t>establishment, </a:t>
            </a:r>
            <a:r>
              <a:rPr lang="en-ZA" sz="2000" i="1" dirty="0">
                <a:latin typeface="Tahoma" panose="020B0604030504040204" pitchFamily="34" charset="0"/>
                <a:ea typeface="Tahoma" panose="020B0604030504040204" pitchFamily="34" charset="0"/>
                <a:cs typeface="Tahoma" panose="020B0604030504040204" pitchFamily="34" charset="0"/>
              </a:rPr>
              <a:t>the Department of Public Works has frequently been treated as a Cinderella department, narrowly confined to its tasks as state property manager and facility maintenance agent.  It was never served by a Minister with a single portfolio .....  </a:t>
            </a:r>
          </a:p>
          <a:p>
            <a:pPr marL="719138" lvl="1" indent="0">
              <a:spcBef>
                <a:spcPts val="1200"/>
              </a:spcBef>
              <a:buClr>
                <a:schemeClr val="accent1"/>
              </a:buClr>
              <a:buSzPct val="100000"/>
              <a:buNone/>
            </a:pPr>
            <a:r>
              <a:rPr lang="en-ZA" sz="2000" i="1" dirty="0">
                <a:latin typeface="Tahoma" panose="020B0604030504040204" pitchFamily="34" charset="0"/>
                <a:ea typeface="Tahoma" panose="020B0604030504040204" pitchFamily="34" charset="0"/>
                <a:cs typeface="Tahoma" panose="020B0604030504040204" pitchFamily="34" charset="0"/>
              </a:rPr>
              <a:t>One of the mainsprings of the ANC’s vision for a new South Africa was the improvement of our people’s lives through measures which included job creation using imaginative social mechanisms, economic cost effectiveness and democratic community involvement </a:t>
            </a:r>
            <a:r>
              <a:rPr lang="en-ZA" sz="2000" i="1" dirty="0" smtClean="0">
                <a:latin typeface="Tahoma" panose="020B0604030504040204" pitchFamily="34" charset="0"/>
                <a:ea typeface="Tahoma" panose="020B0604030504040204" pitchFamily="34" charset="0"/>
                <a:cs typeface="Tahoma" panose="020B0604030504040204" pitchFamily="34" charset="0"/>
              </a:rPr>
              <a:t>.....</a:t>
            </a:r>
            <a:endParaRPr lang="en-ZA" sz="2000" dirty="0" smtClean="0">
              <a:latin typeface="Tahoma" panose="020B0604030504040204" pitchFamily="34" charset="0"/>
              <a:ea typeface="Tahoma" panose="020B0604030504040204" pitchFamily="34" charset="0"/>
              <a:cs typeface="Tahoma" panose="020B0604030504040204" pitchFamily="34" charset="0"/>
            </a:endParaRPr>
          </a:p>
          <a:p>
            <a:pPr marL="355600" lvl="0" indent="-355600">
              <a:buNone/>
            </a:pPr>
            <a:endParaRPr lang="en-ZA" sz="2000" dirty="0">
              <a:latin typeface="Tahoma" panose="020B0604030504040204" pitchFamily="34" charset="0"/>
              <a:ea typeface="Tahoma" panose="020B0604030504040204" pitchFamily="34" charset="0"/>
              <a:cs typeface="Tahoma" panose="020B0604030504040204" pitchFamily="34" charset="0"/>
            </a:endParaRPr>
          </a:p>
        </p:txBody>
      </p:sp>
      <p:sp>
        <p:nvSpPr>
          <p:cNvPr id="3" name="Title 2"/>
          <p:cNvSpPr>
            <a:spLocks noGrp="1"/>
          </p:cNvSpPr>
          <p:nvPr>
            <p:ph type="title"/>
          </p:nvPr>
        </p:nvSpPr>
        <p:spPr>
          <a:xfrm>
            <a:off x="152400" y="0"/>
            <a:ext cx="8534400" cy="990600"/>
          </a:xfrm>
        </p:spPr>
        <p:txBody>
          <a:bodyPr/>
          <a:lstStyle/>
          <a:p>
            <a:r>
              <a:rPr lang="en-ZA" b="1" dirty="0" smtClean="0">
                <a:latin typeface="Tahoma" pitchFamily="34" charset="0"/>
                <a:ea typeface="Tahoma" pitchFamily="34" charset="0"/>
                <a:cs typeface="Tahoma" pitchFamily="34" charset="0"/>
              </a:rPr>
              <a:t>BACKGROUND</a:t>
            </a:r>
            <a:endParaRPr lang="en-ZA" dirty="0">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2"/>
          </p:nvPr>
        </p:nvSpPr>
        <p:spPr>
          <a:xfrm>
            <a:off x="8534400" y="6356350"/>
            <a:ext cx="457200" cy="365125"/>
          </a:xfrm>
        </p:spPr>
        <p:txBody>
          <a:bodyPr/>
          <a:lstStyle/>
          <a:p>
            <a:fld id="{6D88B901-4B89-400A-9326-FD413AFBC764}" type="slidenum">
              <a:rPr lang="en-US" sz="1400" smtClean="0">
                <a:latin typeface="Arial" pitchFamily="34" charset="0"/>
                <a:cs typeface="Arial" pitchFamily="34" charset="0"/>
              </a:rPr>
              <a:pPr/>
              <a:t>4</a:t>
            </a:fld>
            <a:endParaRPr lang="en-US" sz="1400" dirty="0">
              <a:latin typeface="Arial" pitchFamily="34" charset="0"/>
              <a:cs typeface="Arial" pitchFamily="34" charset="0"/>
            </a:endParaRPr>
          </a:p>
        </p:txBody>
      </p:sp>
    </p:spTree>
    <p:extLst>
      <p:ext uri="{BB962C8B-B14F-4D97-AF65-F5344CB8AC3E}">
        <p14:creationId xmlns:p14="http://schemas.microsoft.com/office/powerpoint/2010/main" xmlns="" val="2036666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5562600"/>
          </a:xfrm>
        </p:spPr>
        <p:txBody>
          <a:bodyPr>
            <a:noAutofit/>
          </a:bodyPr>
          <a:lstStyle/>
          <a:p>
            <a:pPr marL="719138" lvl="1" indent="0">
              <a:spcBef>
                <a:spcPts val="600"/>
              </a:spcBef>
              <a:buClr>
                <a:schemeClr val="accent1"/>
              </a:buClr>
              <a:buSzPct val="100000"/>
              <a:buNone/>
            </a:pPr>
            <a:r>
              <a:rPr lang="en-ZA" sz="2000" i="1" dirty="0" smtClean="0">
                <a:latin typeface="Tahoma" panose="020B0604030504040204" pitchFamily="34" charset="0"/>
                <a:ea typeface="Tahoma" panose="020B0604030504040204" pitchFamily="34" charset="0"/>
                <a:cs typeface="Tahoma" panose="020B0604030504040204" pitchFamily="34" charset="0"/>
              </a:rPr>
              <a:t>Public </a:t>
            </a:r>
            <a:r>
              <a:rPr lang="en-ZA" sz="2000" i="1" dirty="0">
                <a:latin typeface="Tahoma" panose="020B0604030504040204" pitchFamily="34" charset="0"/>
                <a:ea typeface="Tahoma" panose="020B0604030504040204" pitchFamily="34" charset="0"/>
                <a:cs typeface="Tahoma" panose="020B0604030504040204" pitchFamily="34" charset="0"/>
              </a:rPr>
              <a:t>Works was charged with a bold and ambitious project: to inculcate into all its traditional functions the basic principles of a national public works programme and to implement a community based public works programme aimed at assisting government’s fight against the inheritance of crushing poverty in our rural areas.”</a:t>
            </a:r>
          </a:p>
          <a:p>
            <a:pPr marL="355600" lvl="1" indent="-355600">
              <a:spcBef>
                <a:spcPts val="1800"/>
              </a:spcBef>
              <a:buClr>
                <a:schemeClr val="accent1"/>
              </a:buClr>
              <a:buSzPct val="100000"/>
              <a:buNone/>
            </a:pPr>
            <a:r>
              <a:rPr lang="en-ZA" sz="2000" dirty="0" smtClean="0">
                <a:latin typeface="Tahoma" panose="020B0604030504040204" pitchFamily="34" charset="0"/>
                <a:ea typeface="Tahoma" panose="020B0604030504040204" pitchFamily="34" charset="0"/>
                <a:cs typeface="Tahoma" panose="020B0604030504040204" pitchFamily="34" charset="0"/>
              </a:rPr>
              <a:t>4.	The objective of the </a:t>
            </a:r>
            <a:r>
              <a:rPr lang="en-ZA" sz="2000" b="1" dirty="0" smtClean="0">
                <a:latin typeface="Tahoma" panose="020B0604030504040204" pitchFamily="34" charset="0"/>
                <a:ea typeface="Tahoma" panose="020B0604030504040204" pitchFamily="34" charset="0"/>
                <a:cs typeface="Tahoma" panose="020B0604030504040204" pitchFamily="34" charset="0"/>
              </a:rPr>
              <a:t>1997 White Paper </a:t>
            </a:r>
            <a:r>
              <a:rPr lang="en-ZA" sz="2000" dirty="0" smtClean="0">
                <a:latin typeface="Tahoma" panose="020B0604030504040204" pitchFamily="34" charset="0"/>
                <a:ea typeface="Tahoma" panose="020B0604030504040204" pitchFamily="34" charset="0"/>
                <a:cs typeface="Tahoma" panose="020B0604030504040204" pitchFamily="34" charset="0"/>
              </a:rPr>
              <a:t>was reflected as follows –</a:t>
            </a:r>
            <a:endParaRPr lang="en-ZA" sz="2000" dirty="0">
              <a:latin typeface="Tahoma" panose="020B0604030504040204" pitchFamily="34" charset="0"/>
              <a:ea typeface="Tahoma" panose="020B0604030504040204" pitchFamily="34" charset="0"/>
              <a:cs typeface="Tahoma" panose="020B0604030504040204" pitchFamily="34" charset="0"/>
            </a:endParaRPr>
          </a:p>
          <a:p>
            <a:pPr marL="720725" lvl="1" indent="0">
              <a:spcBef>
                <a:spcPts val="600"/>
              </a:spcBef>
              <a:buClr>
                <a:schemeClr val="accent1"/>
              </a:buClr>
              <a:buNone/>
            </a:pPr>
            <a:r>
              <a:rPr lang="en-US" sz="2000" i="1" dirty="0">
                <a:latin typeface="Tahoma" panose="020B0604030504040204" pitchFamily="34" charset="0"/>
                <a:ea typeface="Tahoma" panose="020B0604030504040204" pitchFamily="34" charset="0"/>
                <a:cs typeface="Tahoma" panose="020B0604030504040204" pitchFamily="34" charset="0"/>
              </a:rPr>
              <a:t>“This White Paper reflects </a:t>
            </a:r>
            <a:r>
              <a:rPr lang="en-US" sz="2000" i="1" dirty="0" smtClean="0">
                <a:latin typeface="Tahoma" panose="020B0604030504040204" pitchFamily="34" charset="0"/>
                <a:ea typeface="Tahoma" panose="020B0604030504040204" pitchFamily="34" charset="0"/>
                <a:cs typeface="Tahoma" panose="020B0604030504040204" pitchFamily="34" charset="0"/>
              </a:rPr>
              <a:t>DPW’s </a:t>
            </a:r>
            <a:r>
              <a:rPr lang="en-US" sz="2000" i="1" dirty="0">
                <a:latin typeface="Tahoma" panose="020B0604030504040204" pitchFamily="34" charset="0"/>
                <a:ea typeface="Tahoma" panose="020B0604030504040204" pitchFamily="34" charset="0"/>
                <a:cs typeface="Tahoma" panose="020B0604030504040204" pitchFamily="34" charset="0"/>
              </a:rPr>
              <a:t>intention to establish a durable strategy that not only sets out key departmental </a:t>
            </a:r>
            <a:r>
              <a:rPr lang="en-US" sz="2000" i="1" dirty="0" err="1">
                <a:latin typeface="Tahoma" panose="020B0604030504040204" pitchFamily="34" charset="0"/>
                <a:ea typeface="Tahoma" panose="020B0604030504040204" pitchFamily="34" charset="0"/>
                <a:cs typeface="Tahoma" panose="020B0604030504040204" pitchFamily="34" charset="0"/>
              </a:rPr>
              <a:t>programmes</a:t>
            </a:r>
            <a:r>
              <a:rPr lang="en-US" sz="2000" i="1" dirty="0">
                <a:latin typeface="Tahoma" panose="020B0604030504040204" pitchFamily="34" charset="0"/>
                <a:ea typeface="Tahoma" panose="020B0604030504040204" pitchFamily="34" charset="0"/>
                <a:cs typeface="Tahoma" panose="020B0604030504040204" pitchFamily="34" charset="0"/>
              </a:rPr>
              <a:t> for </a:t>
            </a:r>
            <a:r>
              <a:rPr lang="en-US" sz="2000" i="1" dirty="0" smtClean="0">
                <a:latin typeface="Tahoma" panose="020B0604030504040204" pitchFamily="34" charset="0"/>
                <a:ea typeface="Tahoma" panose="020B0604030504040204" pitchFamily="34" charset="0"/>
                <a:cs typeface="Tahoma" panose="020B0604030504040204" pitchFamily="34" charset="0"/>
              </a:rPr>
              <a:t>   the next </a:t>
            </a:r>
            <a:r>
              <a:rPr lang="en-US" sz="2000" i="1" dirty="0">
                <a:latin typeface="Tahoma" panose="020B0604030504040204" pitchFamily="34" charset="0"/>
                <a:ea typeface="Tahoma" panose="020B0604030504040204" pitchFamily="34" charset="0"/>
                <a:cs typeface="Tahoma" panose="020B0604030504040204" pitchFamily="34" charset="0"/>
              </a:rPr>
              <a:t>few years, but that demonstrates how South Africa’s </a:t>
            </a:r>
            <a:r>
              <a:rPr lang="en-US" sz="2000" i="1" dirty="0" smtClean="0">
                <a:latin typeface="Tahoma" panose="020B0604030504040204" pitchFamily="34" charset="0"/>
                <a:ea typeface="Tahoma" panose="020B0604030504040204" pitchFamily="34" charset="0"/>
                <a:cs typeface="Tahoma" panose="020B0604030504040204" pitchFamily="34" charset="0"/>
              </a:rPr>
              <a:t>  broader </a:t>
            </a:r>
            <a:r>
              <a:rPr lang="en-US" sz="2000" i="1" dirty="0">
                <a:latin typeface="Tahoma" panose="020B0604030504040204" pitchFamily="34" charset="0"/>
                <a:ea typeface="Tahoma" panose="020B0604030504040204" pitchFamily="34" charset="0"/>
                <a:cs typeface="Tahoma" panose="020B0604030504040204" pitchFamily="34" charset="0"/>
              </a:rPr>
              <a:t>socio-economic objectives will be met in part through expanded investments in public works and dynamic changes in </a:t>
            </a:r>
            <a:r>
              <a:rPr lang="en-US" sz="2000" i="1" dirty="0" smtClean="0">
                <a:latin typeface="Tahoma" panose="020B0604030504040204" pitchFamily="34" charset="0"/>
                <a:ea typeface="Tahoma" panose="020B0604030504040204" pitchFamily="34" charset="0"/>
                <a:cs typeface="Tahoma" panose="020B0604030504040204" pitchFamily="34" charset="0"/>
              </a:rPr>
              <a:t>   DPW’s </a:t>
            </a:r>
            <a:r>
              <a:rPr lang="en-US" sz="2000" i="1" dirty="0">
                <a:latin typeface="Tahoma" panose="020B0604030504040204" pitchFamily="34" charset="0"/>
                <a:ea typeface="Tahoma" panose="020B0604030504040204" pitchFamily="34" charset="0"/>
                <a:cs typeface="Tahoma" panose="020B0604030504040204" pitchFamily="34" charset="0"/>
              </a:rPr>
              <a:t>approach to –</a:t>
            </a:r>
          </a:p>
          <a:p>
            <a:pPr marL="1076325" lvl="1" indent="-355600">
              <a:spcBef>
                <a:spcPts val="300"/>
              </a:spcBef>
              <a:buFont typeface="Wingdings" pitchFamily="2" charset="2"/>
              <a:buChar char="§"/>
            </a:pPr>
            <a:r>
              <a:rPr lang="en-US" sz="2000" i="1" dirty="0">
                <a:latin typeface="Tahoma" panose="020B0604030504040204" pitchFamily="34" charset="0"/>
                <a:ea typeface="Tahoma" panose="020B0604030504040204" pitchFamily="34" charset="0"/>
                <a:cs typeface="Tahoma" panose="020B0604030504040204" pitchFamily="34" charset="0"/>
              </a:rPr>
              <a:t>public works </a:t>
            </a:r>
            <a:r>
              <a:rPr lang="en-US" sz="2000" i="1" dirty="0" err="1">
                <a:latin typeface="Tahoma" panose="020B0604030504040204" pitchFamily="34" charset="0"/>
                <a:ea typeface="Tahoma" panose="020B0604030504040204" pitchFamily="34" charset="0"/>
                <a:cs typeface="Tahoma" panose="020B0604030504040204" pitchFamily="34" charset="0"/>
              </a:rPr>
              <a:t>programmes</a:t>
            </a:r>
            <a:r>
              <a:rPr lang="en-US" sz="2000" i="1" dirty="0">
                <a:latin typeface="Tahoma" panose="020B0604030504040204" pitchFamily="34" charset="0"/>
                <a:ea typeface="Tahoma" panose="020B0604030504040204" pitchFamily="34" charset="0"/>
                <a:cs typeface="Tahoma" panose="020B0604030504040204" pitchFamily="34" charset="0"/>
              </a:rPr>
              <a:t>;</a:t>
            </a:r>
          </a:p>
          <a:p>
            <a:pPr marL="1076325" lvl="1" indent="-355600">
              <a:spcBef>
                <a:spcPts val="300"/>
              </a:spcBef>
              <a:buFont typeface="Wingdings" pitchFamily="2" charset="2"/>
              <a:buChar char="§"/>
            </a:pPr>
            <a:r>
              <a:rPr lang="en-US" sz="2000" i="1" dirty="0">
                <a:latin typeface="Tahoma" panose="020B0604030504040204" pitchFamily="34" charset="0"/>
                <a:ea typeface="Tahoma" panose="020B0604030504040204" pitchFamily="34" charset="0"/>
                <a:cs typeface="Tahoma" panose="020B0604030504040204" pitchFamily="34" charset="0"/>
              </a:rPr>
              <a:t>property investments;</a:t>
            </a:r>
          </a:p>
          <a:p>
            <a:pPr marL="1076325" lvl="1" indent="-355600">
              <a:spcBef>
                <a:spcPts val="300"/>
              </a:spcBef>
              <a:buFont typeface="Wingdings" pitchFamily="2" charset="2"/>
              <a:buChar char="§"/>
            </a:pPr>
            <a:r>
              <a:rPr lang="en-US" sz="2000" i="1" dirty="0">
                <a:latin typeface="Tahoma" panose="020B0604030504040204" pitchFamily="34" charset="0"/>
                <a:ea typeface="Tahoma" panose="020B0604030504040204" pitchFamily="34" charset="0"/>
                <a:cs typeface="Tahoma" panose="020B0604030504040204" pitchFamily="34" charset="0"/>
              </a:rPr>
              <a:t>property and facilities management; and</a:t>
            </a:r>
          </a:p>
          <a:p>
            <a:pPr marL="1076325" lvl="1" indent="-355600">
              <a:spcBef>
                <a:spcPts val="300"/>
              </a:spcBef>
              <a:buFont typeface="Wingdings" pitchFamily="2" charset="2"/>
              <a:buChar char="§"/>
            </a:pPr>
            <a:r>
              <a:rPr lang="en-US" sz="2000" i="1" dirty="0">
                <a:latin typeface="Tahoma" panose="020B0604030504040204" pitchFamily="34" charset="0"/>
                <a:ea typeface="Tahoma" panose="020B0604030504040204" pitchFamily="34" charset="0"/>
                <a:cs typeface="Tahoma" panose="020B0604030504040204" pitchFamily="34" charset="0"/>
              </a:rPr>
              <a:t>project management</a:t>
            </a:r>
            <a:r>
              <a:rPr lang="en-US" sz="2000" i="1" dirty="0" smtClean="0">
                <a:latin typeface="Tahoma" panose="020B0604030504040204" pitchFamily="34" charset="0"/>
                <a:ea typeface="Tahoma" panose="020B0604030504040204" pitchFamily="34" charset="0"/>
                <a:cs typeface="Tahoma" panose="020B0604030504040204" pitchFamily="34" charset="0"/>
              </a:rPr>
              <a:t>.”</a:t>
            </a:r>
            <a:endParaRPr lang="en-ZA" sz="2000" dirty="0">
              <a:latin typeface="Tahoma" panose="020B0604030504040204" pitchFamily="34" charset="0"/>
              <a:ea typeface="Tahoma" panose="020B0604030504040204" pitchFamily="34" charset="0"/>
              <a:cs typeface="Tahoma" panose="020B0604030504040204" pitchFamily="34" charset="0"/>
            </a:endParaRPr>
          </a:p>
        </p:txBody>
      </p:sp>
      <p:sp>
        <p:nvSpPr>
          <p:cNvPr id="3" name="Title 2"/>
          <p:cNvSpPr>
            <a:spLocks noGrp="1"/>
          </p:cNvSpPr>
          <p:nvPr>
            <p:ph type="title"/>
          </p:nvPr>
        </p:nvSpPr>
        <p:spPr>
          <a:xfrm>
            <a:off x="152400" y="0"/>
            <a:ext cx="8534400" cy="990600"/>
          </a:xfrm>
        </p:spPr>
        <p:txBody>
          <a:bodyPr/>
          <a:lstStyle/>
          <a:p>
            <a:r>
              <a:rPr lang="en-ZA" b="1" dirty="0" smtClean="0">
                <a:latin typeface="Tahoma" pitchFamily="34" charset="0"/>
                <a:ea typeface="Tahoma" pitchFamily="34" charset="0"/>
                <a:cs typeface="Tahoma" pitchFamily="34" charset="0"/>
              </a:rPr>
              <a:t>BACKGROUND </a:t>
            </a:r>
            <a:r>
              <a:rPr lang="en-ZA" dirty="0">
                <a:latin typeface="Tahoma" pitchFamily="34" charset="0"/>
                <a:ea typeface="Tahoma" pitchFamily="34" charset="0"/>
                <a:cs typeface="Tahoma" pitchFamily="34" charset="0"/>
              </a:rPr>
              <a:t>(Continued)</a:t>
            </a:r>
          </a:p>
        </p:txBody>
      </p:sp>
      <p:sp>
        <p:nvSpPr>
          <p:cNvPr id="4" name="Slide Number Placeholder 3"/>
          <p:cNvSpPr>
            <a:spLocks noGrp="1"/>
          </p:cNvSpPr>
          <p:nvPr>
            <p:ph type="sldNum" sz="quarter" idx="12"/>
          </p:nvPr>
        </p:nvSpPr>
        <p:spPr>
          <a:xfrm>
            <a:off x="8610600" y="6356350"/>
            <a:ext cx="381000" cy="365125"/>
          </a:xfrm>
        </p:spPr>
        <p:txBody>
          <a:bodyPr/>
          <a:lstStyle/>
          <a:p>
            <a:fld id="{6D88B901-4B89-400A-9326-FD413AFBC764}" type="slidenum">
              <a:rPr lang="en-US" sz="1400" smtClean="0">
                <a:latin typeface="Arial" pitchFamily="34" charset="0"/>
                <a:cs typeface="Arial" pitchFamily="34" charset="0"/>
              </a:rPr>
              <a:pPr/>
              <a:t>5</a:t>
            </a:fld>
            <a:endParaRPr lang="en-US" sz="1400" dirty="0">
              <a:latin typeface="Arial" pitchFamily="34" charset="0"/>
              <a:cs typeface="Arial" pitchFamily="34" charset="0"/>
            </a:endParaRPr>
          </a:p>
        </p:txBody>
      </p:sp>
    </p:spTree>
    <p:extLst>
      <p:ext uri="{BB962C8B-B14F-4D97-AF65-F5344CB8AC3E}">
        <p14:creationId xmlns:p14="http://schemas.microsoft.com/office/powerpoint/2010/main" xmlns="" val="18612847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990600"/>
            <a:ext cx="8991600" cy="5867400"/>
          </a:xfrm>
        </p:spPr>
        <p:txBody>
          <a:bodyPr>
            <a:noAutofit/>
          </a:bodyPr>
          <a:lstStyle/>
          <a:p>
            <a:pPr marL="457200" indent="-457200">
              <a:spcBef>
                <a:spcPts val="0"/>
              </a:spcBef>
              <a:buAutoNum type="arabicPeriod" startAt="5"/>
            </a:pPr>
            <a:r>
              <a:rPr lang="en-ZA" sz="2000" dirty="0">
                <a:latin typeface="Tahoma" panose="020B0604030504040204" pitchFamily="34" charset="0"/>
                <a:ea typeface="Tahoma" panose="020B0604030504040204" pitchFamily="34" charset="0"/>
                <a:cs typeface="Tahoma" panose="020B0604030504040204" pitchFamily="34" charset="0"/>
              </a:rPr>
              <a:t>The </a:t>
            </a:r>
            <a:r>
              <a:rPr lang="en-ZA" sz="2000" dirty="0" smtClean="0">
                <a:latin typeface="Tahoma" panose="020B0604030504040204" pitchFamily="34" charset="0"/>
                <a:ea typeface="Tahoma" panose="020B0604030504040204" pitchFamily="34" charset="0"/>
                <a:cs typeface="Tahoma" panose="020B0604030504040204" pitchFamily="34" charset="0"/>
              </a:rPr>
              <a:t>1997 </a:t>
            </a:r>
            <a:r>
              <a:rPr lang="en-ZA" sz="2000" dirty="0">
                <a:latin typeface="Tahoma" panose="020B0604030504040204" pitchFamily="34" charset="0"/>
                <a:ea typeface="Tahoma" panose="020B0604030504040204" pitchFamily="34" charset="0"/>
                <a:cs typeface="Tahoma" panose="020B0604030504040204" pitchFamily="34" charset="0"/>
              </a:rPr>
              <a:t>White Paper </a:t>
            </a:r>
            <a:r>
              <a:rPr lang="en-ZA" sz="2000" dirty="0" smtClean="0">
                <a:latin typeface="Tahoma" panose="020B0604030504040204" pitchFamily="34" charset="0"/>
                <a:ea typeface="Tahoma" panose="020B0604030504040204" pitchFamily="34" charset="0"/>
                <a:cs typeface="Tahoma" panose="020B0604030504040204" pitchFamily="34" charset="0"/>
              </a:rPr>
              <a:t>gave rise to the </a:t>
            </a:r>
            <a:r>
              <a:rPr lang="en-ZA" sz="2000" b="1" i="1" dirty="0" smtClean="0">
                <a:latin typeface="Tahoma" panose="020B0604030504040204" pitchFamily="34" charset="0"/>
                <a:ea typeface="Tahoma" panose="020B0604030504040204" pitchFamily="34" charset="0"/>
                <a:cs typeface="Tahoma" panose="020B0604030504040204" pitchFamily="34" charset="0"/>
              </a:rPr>
              <a:t>Government Immovable Asset Management Act, 2007</a:t>
            </a:r>
            <a:r>
              <a:rPr lang="en-ZA" sz="2000" dirty="0" smtClean="0">
                <a:latin typeface="Tahoma" panose="020B0604030504040204" pitchFamily="34" charset="0"/>
                <a:ea typeface="Tahoma" panose="020B0604030504040204" pitchFamily="34" charset="0"/>
                <a:cs typeface="Tahoma" panose="020B0604030504040204" pitchFamily="34" charset="0"/>
              </a:rPr>
              <a:t> (GIAMA).  The purpose of GIAMA is to –</a:t>
            </a:r>
          </a:p>
          <a:p>
            <a:pPr marL="808038" indent="-355600">
              <a:spcBef>
                <a:spcPts val="300"/>
              </a:spcBef>
              <a:buFont typeface="Wingdings" panose="05000000000000000000" pitchFamily="2" charset="2"/>
              <a:buChar char="q"/>
            </a:pPr>
            <a:r>
              <a:rPr lang="en-GB" sz="2000" dirty="0" smtClean="0">
                <a:latin typeface="Tahoma" panose="020B0604030504040204" pitchFamily="34" charset="0"/>
                <a:ea typeface="Tahoma" panose="020B0604030504040204" pitchFamily="34" charset="0"/>
                <a:cs typeface="Tahoma" panose="020B0604030504040204" pitchFamily="34" charset="0"/>
              </a:rPr>
              <a:t>provide a </a:t>
            </a:r>
            <a:r>
              <a:rPr lang="en-GB" sz="2000" dirty="0">
                <a:latin typeface="Tahoma" panose="020B0604030504040204" pitchFamily="34" charset="0"/>
                <a:ea typeface="Tahoma" panose="020B0604030504040204" pitchFamily="34" charset="0"/>
                <a:cs typeface="Tahoma" panose="020B0604030504040204" pitchFamily="34" charset="0"/>
              </a:rPr>
              <a:t>uniform immovable </a:t>
            </a:r>
            <a:r>
              <a:rPr lang="en-GB" sz="2000" dirty="0" smtClean="0">
                <a:latin typeface="Tahoma" panose="020B0604030504040204" pitchFamily="34" charset="0"/>
                <a:ea typeface="Tahoma" panose="020B0604030504040204" pitchFamily="34" charset="0"/>
                <a:cs typeface="Tahoma" panose="020B0604030504040204" pitchFamily="34" charset="0"/>
              </a:rPr>
              <a:t>asset management framework to promote accountability and transparency within government;</a:t>
            </a:r>
            <a:endParaRPr lang="en-ZA" sz="2000" dirty="0">
              <a:latin typeface="Tahoma" panose="020B0604030504040204" pitchFamily="34" charset="0"/>
              <a:ea typeface="Tahoma" panose="020B0604030504040204" pitchFamily="34" charset="0"/>
              <a:cs typeface="Tahoma" panose="020B0604030504040204" pitchFamily="34" charset="0"/>
            </a:endParaRPr>
          </a:p>
          <a:p>
            <a:pPr marL="808038" lvl="0" indent="-355600">
              <a:spcBef>
                <a:spcPts val="300"/>
              </a:spcBef>
              <a:buFont typeface="Wingdings" panose="05000000000000000000" pitchFamily="2" charset="2"/>
              <a:buChar char="q"/>
            </a:pPr>
            <a:r>
              <a:rPr lang="en-GB" sz="2000" dirty="0" smtClean="0">
                <a:latin typeface="Tahoma" panose="020B0604030504040204" pitchFamily="34" charset="0"/>
                <a:ea typeface="Tahoma" panose="020B0604030504040204" pitchFamily="34" charset="0"/>
                <a:cs typeface="Tahoma" panose="020B0604030504040204" pitchFamily="34" charset="0"/>
              </a:rPr>
              <a:t>ensure effective </a:t>
            </a:r>
            <a:r>
              <a:rPr lang="en-GB" sz="2000" dirty="0">
                <a:latin typeface="Tahoma" panose="020B0604030504040204" pitchFamily="34" charset="0"/>
                <a:ea typeface="Tahoma" panose="020B0604030504040204" pitchFamily="34" charset="0"/>
                <a:cs typeface="Tahoma" panose="020B0604030504040204" pitchFamily="34" charset="0"/>
              </a:rPr>
              <a:t>immovable asset management </a:t>
            </a:r>
            <a:r>
              <a:rPr lang="en-GB" sz="2000" dirty="0" smtClean="0">
                <a:latin typeface="Tahoma" panose="020B0604030504040204" pitchFamily="34" charset="0"/>
                <a:ea typeface="Tahoma" panose="020B0604030504040204" pitchFamily="34" charset="0"/>
                <a:cs typeface="Tahoma" panose="020B0604030504040204" pitchFamily="34" charset="0"/>
              </a:rPr>
              <a:t>within Government; </a:t>
            </a:r>
          </a:p>
          <a:p>
            <a:pPr marL="808038" lvl="0" indent="-355600">
              <a:spcBef>
                <a:spcPts val="300"/>
              </a:spcBef>
              <a:buFont typeface="Wingdings" panose="05000000000000000000" pitchFamily="2" charset="2"/>
              <a:buChar char="q"/>
            </a:pPr>
            <a:r>
              <a:rPr lang="en-GB" sz="2000" dirty="0" smtClean="0">
                <a:latin typeface="Tahoma" panose="020B0604030504040204" pitchFamily="34" charset="0"/>
                <a:ea typeface="Tahoma" panose="020B0604030504040204" pitchFamily="34" charset="0"/>
                <a:cs typeface="Tahoma" panose="020B0604030504040204" pitchFamily="34" charset="0"/>
              </a:rPr>
              <a:t>ensure coordination </a:t>
            </a:r>
            <a:r>
              <a:rPr lang="en-GB" sz="2000" dirty="0">
                <a:latin typeface="Tahoma" panose="020B0604030504040204" pitchFamily="34" charset="0"/>
                <a:ea typeface="Tahoma" panose="020B0604030504040204" pitchFamily="34" charset="0"/>
                <a:cs typeface="Tahoma" panose="020B0604030504040204" pitchFamily="34" charset="0"/>
              </a:rPr>
              <a:t>of the use of immovable assets with the service delivery objectives of national or provincial departments</a:t>
            </a:r>
            <a:r>
              <a:rPr lang="en-GB" sz="2000" dirty="0" smtClean="0">
                <a:latin typeface="Tahoma" panose="020B0604030504040204" pitchFamily="34" charset="0"/>
                <a:ea typeface="Tahoma" panose="020B0604030504040204" pitchFamily="34" charset="0"/>
                <a:cs typeface="Tahoma" panose="020B0604030504040204" pitchFamily="34" charset="0"/>
              </a:rPr>
              <a:t>;</a:t>
            </a:r>
          </a:p>
          <a:p>
            <a:pPr marL="808038" lvl="0" indent="-355600">
              <a:spcBef>
                <a:spcPts val="300"/>
              </a:spcBef>
              <a:buFont typeface="Wingdings" panose="05000000000000000000" pitchFamily="2" charset="2"/>
              <a:buChar char="q"/>
            </a:pPr>
            <a:r>
              <a:rPr lang="en-GB" sz="2000" dirty="0" smtClean="0">
                <a:latin typeface="Tahoma" panose="020B0604030504040204" pitchFamily="34" charset="0"/>
                <a:ea typeface="Tahoma" panose="020B0604030504040204" pitchFamily="34" charset="0"/>
                <a:cs typeface="Tahoma" panose="020B0604030504040204" pitchFamily="34" charset="0"/>
              </a:rPr>
              <a:t>optimise the cost of service delivery by –</a:t>
            </a:r>
          </a:p>
          <a:p>
            <a:pPr marL="1252538" indent="-358775">
              <a:spcBef>
                <a:spcPts val="300"/>
              </a:spcBef>
              <a:buFont typeface="Wingdings" panose="05000000000000000000" pitchFamily="2" charset="2"/>
              <a:buChar char="§"/>
            </a:pPr>
            <a:r>
              <a:rPr lang="en-US" sz="1800" dirty="0">
                <a:latin typeface="Tahoma" panose="020B0604030504040204" pitchFamily="34" charset="0"/>
                <a:ea typeface="Tahoma" panose="020B0604030504040204" pitchFamily="34" charset="0"/>
                <a:cs typeface="Tahoma" panose="020B0604030504040204" pitchFamily="34" charset="0"/>
              </a:rPr>
              <a:t>ensuring accountability for capital and recurrent works;</a:t>
            </a:r>
            <a:endParaRPr lang="en-ZA" sz="1800" dirty="0">
              <a:latin typeface="Tahoma" panose="020B0604030504040204" pitchFamily="34" charset="0"/>
              <a:ea typeface="Tahoma" panose="020B0604030504040204" pitchFamily="34" charset="0"/>
              <a:cs typeface="Tahoma" panose="020B0604030504040204" pitchFamily="34" charset="0"/>
            </a:endParaRPr>
          </a:p>
          <a:p>
            <a:pPr marL="1252538" indent="-358775">
              <a:spcBef>
                <a:spcPts val="300"/>
              </a:spcBef>
              <a:buFont typeface="Wingdings" panose="05000000000000000000" pitchFamily="2" charset="2"/>
              <a:buChar char="§"/>
            </a:pPr>
            <a:r>
              <a:rPr lang="en-US" sz="1800" dirty="0" smtClean="0">
                <a:latin typeface="Tahoma" panose="020B0604030504040204" pitchFamily="34" charset="0"/>
                <a:ea typeface="Tahoma" panose="020B0604030504040204" pitchFamily="34" charset="0"/>
                <a:cs typeface="Tahoma" panose="020B0604030504040204" pitchFamily="34" charset="0"/>
              </a:rPr>
              <a:t>the </a:t>
            </a:r>
            <a:r>
              <a:rPr lang="en-US" sz="1800" dirty="0">
                <a:latin typeface="Tahoma" panose="020B0604030504040204" pitchFamily="34" charset="0"/>
                <a:ea typeface="Tahoma" panose="020B0604030504040204" pitchFamily="34" charset="0"/>
                <a:cs typeface="Tahoma" panose="020B0604030504040204" pitchFamily="34" charset="0"/>
              </a:rPr>
              <a:t>acquisition, </a:t>
            </a:r>
            <a:r>
              <a:rPr lang="en-US" sz="1800" dirty="0" smtClean="0">
                <a:latin typeface="Tahoma" panose="020B0604030504040204" pitchFamily="34" charset="0"/>
                <a:ea typeface="Tahoma" panose="020B0604030504040204" pitchFamily="34" charset="0"/>
                <a:cs typeface="Tahoma" panose="020B0604030504040204" pitchFamily="34" charset="0"/>
              </a:rPr>
              <a:t>re-use </a:t>
            </a:r>
            <a:r>
              <a:rPr lang="en-US" sz="1800" dirty="0">
                <a:latin typeface="Tahoma" panose="020B0604030504040204" pitchFamily="34" charset="0"/>
                <a:ea typeface="Tahoma" panose="020B0604030504040204" pitchFamily="34" charset="0"/>
                <a:cs typeface="Tahoma" panose="020B0604030504040204" pitchFamily="34" charset="0"/>
              </a:rPr>
              <a:t>and disposal of </a:t>
            </a:r>
            <a:r>
              <a:rPr lang="en-US" sz="1800" dirty="0" smtClean="0">
                <a:latin typeface="Tahoma" panose="020B0604030504040204" pitchFamily="34" charset="0"/>
                <a:ea typeface="Tahoma" panose="020B0604030504040204" pitchFamily="34" charset="0"/>
                <a:cs typeface="Tahoma" panose="020B0604030504040204" pitchFamily="34" charset="0"/>
              </a:rPr>
              <a:t>immovable assets;</a:t>
            </a:r>
            <a:endParaRPr lang="en-ZA" sz="1800" dirty="0">
              <a:latin typeface="Tahoma" panose="020B0604030504040204" pitchFamily="34" charset="0"/>
              <a:ea typeface="Tahoma" panose="020B0604030504040204" pitchFamily="34" charset="0"/>
              <a:cs typeface="Tahoma" panose="020B0604030504040204" pitchFamily="34" charset="0"/>
            </a:endParaRPr>
          </a:p>
          <a:p>
            <a:pPr marL="1252538" indent="-358775">
              <a:spcBef>
                <a:spcPts val="300"/>
              </a:spcBef>
              <a:buFont typeface="Wingdings" panose="05000000000000000000" pitchFamily="2" charset="2"/>
              <a:buChar char="§"/>
            </a:pPr>
            <a:r>
              <a:rPr lang="en-US" sz="1800" dirty="0" smtClean="0">
                <a:latin typeface="Tahoma" panose="020B0604030504040204" pitchFamily="34" charset="0"/>
                <a:ea typeface="Tahoma" panose="020B0604030504040204" pitchFamily="34" charset="0"/>
                <a:cs typeface="Tahoma" panose="020B0604030504040204" pitchFamily="34" charset="0"/>
              </a:rPr>
              <a:t>the </a:t>
            </a:r>
            <a:r>
              <a:rPr lang="en-US" sz="1800" dirty="0">
                <a:latin typeface="Tahoma" panose="020B0604030504040204" pitchFamily="34" charset="0"/>
                <a:ea typeface="Tahoma" panose="020B0604030504040204" pitchFamily="34" charset="0"/>
                <a:cs typeface="Tahoma" panose="020B0604030504040204" pitchFamily="34" charset="0"/>
              </a:rPr>
              <a:t>maintenance of existing immovable assets;</a:t>
            </a:r>
            <a:endParaRPr lang="en-ZA" sz="1800" dirty="0">
              <a:latin typeface="Tahoma" panose="020B0604030504040204" pitchFamily="34" charset="0"/>
              <a:ea typeface="Tahoma" panose="020B0604030504040204" pitchFamily="34" charset="0"/>
              <a:cs typeface="Tahoma" panose="020B0604030504040204" pitchFamily="34" charset="0"/>
            </a:endParaRPr>
          </a:p>
          <a:p>
            <a:pPr marL="1252538" indent="-358775">
              <a:spcBef>
                <a:spcPts val="300"/>
              </a:spcBef>
              <a:buFont typeface="Wingdings" panose="05000000000000000000" pitchFamily="2" charset="2"/>
              <a:buChar char="§"/>
            </a:pPr>
            <a:r>
              <a:rPr lang="en-US" sz="1800" dirty="0" smtClean="0">
                <a:latin typeface="Tahoma" panose="020B0604030504040204" pitchFamily="34" charset="0"/>
                <a:ea typeface="Tahoma" panose="020B0604030504040204" pitchFamily="34" charset="0"/>
                <a:cs typeface="Tahoma" panose="020B0604030504040204" pitchFamily="34" charset="0"/>
              </a:rPr>
              <a:t>protecting </a:t>
            </a:r>
            <a:r>
              <a:rPr lang="en-US" sz="1800" dirty="0">
                <a:latin typeface="Tahoma" panose="020B0604030504040204" pitchFamily="34" charset="0"/>
                <a:ea typeface="Tahoma" panose="020B0604030504040204" pitchFamily="34" charset="0"/>
                <a:cs typeface="Tahoma" panose="020B0604030504040204" pitchFamily="34" charset="0"/>
              </a:rPr>
              <a:t>the environment and </a:t>
            </a:r>
            <a:r>
              <a:rPr lang="en-US" sz="1800" dirty="0" smtClean="0">
                <a:latin typeface="Tahoma" panose="020B0604030504040204" pitchFamily="34" charset="0"/>
                <a:ea typeface="Tahoma" panose="020B0604030504040204" pitchFamily="34" charset="0"/>
                <a:cs typeface="Tahoma" panose="020B0604030504040204" pitchFamily="34" charset="0"/>
              </a:rPr>
              <a:t>cultural </a:t>
            </a:r>
            <a:r>
              <a:rPr lang="en-US" sz="1800" dirty="0">
                <a:latin typeface="Tahoma" panose="020B0604030504040204" pitchFamily="34" charset="0"/>
                <a:ea typeface="Tahoma" panose="020B0604030504040204" pitchFamily="34" charset="0"/>
                <a:cs typeface="Tahoma" panose="020B0604030504040204" pitchFamily="34" charset="0"/>
              </a:rPr>
              <a:t>and historic heritage; and</a:t>
            </a:r>
            <a:endParaRPr lang="en-ZA" sz="1800" dirty="0">
              <a:latin typeface="Tahoma" panose="020B0604030504040204" pitchFamily="34" charset="0"/>
              <a:ea typeface="Tahoma" panose="020B0604030504040204" pitchFamily="34" charset="0"/>
              <a:cs typeface="Tahoma" panose="020B0604030504040204" pitchFamily="34" charset="0"/>
            </a:endParaRPr>
          </a:p>
          <a:p>
            <a:pPr marL="1252538" indent="-358775">
              <a:spcBef>
                <a:spcPts val="300"/>
              </a:spcBef>
              <a:buFont typeface="Wingdings" panose="05000000000000000000" pitchFamily="2" charset="2"/>
              <a:buChar char="§"/>
            </a:pPr>
            <a:r>
              <a:rPr lang="en-US" sz="1800" dirty="0" smtClean="0">
                <a:latin typeface="Tahoma" panose="020B0604030504040204" pitchFamily="34" charset="0"/>
                <a:ea typeface="Tahoma" panose="020B0604030504040204" pitchFamily="34" charset="0"/>
                <a:cs typeface="Tahoma" panose="020B0604030504040204" pitchFamily="34" charset="0"/>
              </a:rPr>
              <a:t>improving </a:t>
            </a:r>
            <a:r>
              <a:rPr lang="en-US" sz="1800" dirty="0">
                <a:latin typeface="Tahoma" panose="020B0604030504040204" pitchFamily="34" charset="0"/>
                <a:ea typeface="Tahoma" panose="020B0604030504040204" pitchFamily="34" charset="0"/>
                <a:cs typeface="Tahoma" panose="020B0604030504040204" pitchFamily="34" charset="0"/>
              </a:rPr>
              <a:t>health and safety in the working </a:t>
            </a:r>
            <a:r>
              <a:rPr lang="en-US" sz="1800" dirty="0" smtClean="0">
                <a:latin typeface="Tahoma" panose="020B0604030504040204" pitchFamily="34" charset="0"/>
                <a:ea typeface="Tahoma" panose="020B0604030504040204" pitchFamily="34" charset="0"/>
                <a:cs typeface="Tahoma" panose="020B0604030504040204" pitchFamily="34" charset="0"/>
              </a:rPr>
              <a:t>environment; and</a:t>
            </a:r>
            <a:endParaRPr lang="en-ZA" sz="1800" dirty="0">
              <a:latin typeface="Tahoma" panose="020B0604030504040204" pitchFamily="34" charset="0"/>
              <a:ea typeface="Tahoma" panose="020B0604030504040204" pitchFamily="34" charset="0"/>
              <a:cs typeface="Tahoma" panose="020B0604030504040204" pitchFamily="34" charset="0"/>
            </a:endParaRPr>
          </a:p>
          <a:p>
            <a:pPr marL="808038" lvl="0" indent="-355600">
              <a:spcBef>
                <a:spcPts val="300"/>
              </a:spcBef>
              <a:buFont typeface="Wingdings" panose="05000000000000000000" pitchFamily="2" charset="2"/>
              <a:buChar char="q"/>
            </a:pPr>
            <a:r>
              <a:rPr lang="en-GB" sz="2000" dirty="0">
                <a:latin typeface="Tahoma" panose="020B0604030504040204" pitchFamily="34" charset="0"/>
                <a:ea typeface="Tahoma" panose="020B0604030504040204" pitchFamily="34" charset="0"/>
                <a:cs typeface="Tahoma" panose="020B0604030504040204" pitchFamily="34" charset="0"/>
              </a:rPr>
              <a:t>provide for the issuing of </a:t>
            </a:r>
            <a:r>
              <a:rPr lang="en-GB" sz="2000" dirty="0" smtClean="0">
                <a:latin typeface="Tahoma" panose="020B0604030504040204" pitchFamily="34" charset="0"/>
                <a:ea typeface="Tahoma" panose="020B0604030504040204" pitchFamily="34" charset="0"/>
                <a:cs typeface="Tahoma" panose="020B0604030504040204" pitchFamily="34" charset="0"/>
              </a:rPr>
              <a:t>–</a:t>
            </a:r>
          </a:p>
          <a:p>
            <a:pPr marL="1252538" lvl="0" indent="-358775">
              <a:spcBef>
                <a:spcPts val="300"/>
              </a:spcBef>
              <a:buFont typeface="Wingdings" panose="05000000000000000000" pitchFamily="2" charset="2"/>
              <a:buChar char="§"/>
            </a:pPr>
            <a:r>
              <a:rPr lang="en-GB" sz="1800" dirty="0" smtClean="0">
                <a:latin typeface="Tahoma" panose="020B0604030504040204" pitchFamily="34" charset="0"/>
                <a:ea typeface="Tahoma" panose="020B0604030504040204" pitchFamily="34" charset="0"/>
                <a:cs typeface="Tahoma" panose="020B0604030504040204" pitchFamily="34" charset="0"/>
              </a:rPr>
              <a:t>best-practice guides for the management of immovable assets; and</a:t>
            </a:r>
          </a:p>
          <a:p>
            <a:pPr marL="1252538" lvl="0" indent="-358775">
              <a:spcBef>
                <a:spcPts val="300"/>
              </a:spcBef>
              <a:buFont typeface="Wingdings" panose="05000000000000000000" pitchFamily="2" charset="2"/>
              <a:buChar char="§"/>
            </a:pPr>
            <a:r>
              <a:rPr lang="en-GB" sz="1800" dirty="0">
                <a:latin typeface="Tahoma" panose="020B0604030504040204" pitchFamily="34" charset="0"/>
                <a:ea typeface="Tahoma" panose="020B0604030504040204" pitchFamily="34" charset="0"/>
                <a:cs typeface="Tahoma" panose="020B0604030504040204" pitchFamily="34" charset="0"/>
              </a:rPr>
              <a:t>minimum standards </a:t>
            </a:r>
            <a:r>
              <a:rPr lang="en-US" sz="1800" dirty="0">
                <a:latin typeface="Tahoma" panose="020B0604030504040204" pitchFamily="34" charset="0"/>
                <a:ea typeface="Tahoma" panose="020B0604030504040204" pitchFamily="34" charset="0"/>
                <a:cs typeface="Tahoma" panose="020B0604030504040204" pitchFamily="34" charset="0"/>
              </a:rPr>
              <a:t>to facilitate benchmarking, condition assessment and performance </a:t>
            </a:r>
            <a:r>
              <a:rPr lang="en-US" sz="1800" dirty="0" smtClean="0">
                <a:latin typeface="Tahoma" panose="020B0604030504040204" pitchFamily="34" charset="0"/>
                <a:ea typeface="Tahoma" panose="020B0604030504040204" pitchFamily="34" charset="0"/>
                <a:cs typeface="Tahoma" panose="020B0604030504040204" pitchFamily="34" charset="0"/>
              </a:rPr>
              <a:t>measurement of immovable assets. </a:t>
            </a:r>
            <a:endParaRPr lang="en-GB" sz="1800" dirty="0" smtClean="0">
              <a:latin typeface="Tahoma" panose="020B0604030504040204" pitchFamily="34" charset="0"/>
              <a:ea typeface="Tahoma" panose="020B0604030504040204" pitchFamily="34" charset="0"/>
              <a:cs typeface="Tahoma" panose="020B0604030504040204" pitchFamily="34" charset="0"/>
            </a:endParaRPr>
          </a:p>
        </p:txBody>
      </p:sp>
      <p:sp>
        <p:nvSpPr>
          <p:cNvPr id="3" name="Title 2"/>
          <p:cNvSpPr>
            <a:spLocks noGrp="1"/>
          </p:cNvSpPr>
          <p:nvPr>
            <p:ph type="title"/>
          </p:nvPr>
        </p:nvSpPr>
        <p:spPr>
          <a:xfrm>
            <a:off x="152400" y="0"/>
            <a:ext cx="8534400" cy="990600"/>
          </a:xfrm>
        </p:spPr>
        <p:txBody>
          <a:bodyPr/>
          <a:lstStyle/>
          <a:p>
            <a:r>
              <a:rPr lang="en-ZA" b="1" dirty="0" smtClean="0">
                <a:latin typeface="Tahoma" pitchFamily="34" charset="0"/>
                <a:ea typeface="Tahoma" pitchFamily="34" charset="0"/>
                <a:cs typeface="Tahoma" pitchFamily="34" charset="0"/>
              </a:rPr>
              <a:t>BACKGROUND </a:t>
            </a:r>
            <a:r>
              <a:rPr lang="en-ZA" dirty="0" smtClean="0">
                <a:latin typeface="Tahoma" pitchFamily="34" charset="0"/>
                <a:ea typeface="Tahoma" pitchFamily="34" charset="0"/>
                <a:cs typeface="Tahoma" pitchFamily="34" charset="0"/>
              </a:rPr>
              <a:t>(</a:t>
            </a:r>
            <a:r>
              <a:rPr lang="en-ZA" dirty="0">
                <a:latin typeface="Tahoma" pitchFamily="34" charset="0"/>
                <a:ea typeface="Tahoma" pitchFamily="34" charset="0"/>
                <a:cs typeface="Tahoma" pitchFamily="34" charset="0"/>
              </a:rPr>
              <a:t>Continued)</a:t>
            </a:r>
          </a:p>
        </p:txBody>
      </p:sp>
      <p:sp>
        <p:nvSpPr>
          <p:cNvPr id="4" name="Slide Number Placeholder 3"/>
          <p:cNvSpPr>
            <a:spLocks noGrp="1"/>
          </p:cNvSpPr>
          <p:nvPr>
            <p:ph type="sldNum" sz="quarter" idx="12"/>
          </p:nvPr>
        </p:nvSpPr>
        <p:spPr>
          <a:xfrm>
            <a:off x="6553200" y="6356350"/>
            <a:ext cx="2438400" cy="365125"/>
          </a:xfrm>
        </p:spPr>
        <p:txBody>
          <a:bodyPr/>
          <a:lstStyle/>
          <a:p>
            <a:fld id="{6D88B901-4B89-400A-9326-FD413AFBC764}" type="slidenum">
              <a:rPr lang="en-US" sz="1400" smtClean="0">
                <a:latin typeface="Arial" pitchFamily="34" charset="0"/>
                <a:cs typeface="Arial" pitchFamily="34" charset="0"/>
              </a:rPr>
              <a:pPr/>
              <a:t>6</a:t>
            </a:fld>
            <a:endParaRPr lang="en-US" sz="1400" dirty="0">
              <a:latin typeface="Arial" pitchFamily="34" charset="0"/>
              <a:cs typeface="Arial" pitchFamily="34" charset="0"/>
            </a:endParaRPr>
          </a:p>
        </p:txBody>
      </p:sp>
    </p:spTree>
    <p:extLst>
      <p:ext uri="{BB962C8B-B14F-4D97-AF65-F5344CB8AC3E}">
        <p14:creationId xmlns:p14="http://schemas.microsoft.com/office/powerpoint/2010/main" xmlns="" val="1603379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143000"/>
            <a:ext cx="8915400" cy="5578474"/>
          </a:xfrm>
        </p:spPr>
        <p:txBody>
          <a:bodyPr>
            <a:noAutofit/>
          </a:bodyPr>
          <a:lstStyle/>
          <a:p>
            <a:pPr marL="457200" indent="-457200">
              <a:spcBef>
                <a:spcPts val="1800"/>
              </a:spcBef>
              <a:buAutoNum type="arabicPeriod" startAt="6"/>
            </a:pPr>
            <a:r>
              <a:rPr lang="en-ZA" sz="2000" dirty="0" smtClean="0">
                <a:latin typeface="Tahoma" panose="020B0604030504040204" pitchFamily="34" charset="0"/>
                <a:ea typeface="Tahoma" panose="020B0604030504040204" pitchFamily="34" charset="0"/>
                <a:cs typeface="Tahoma" panose="020B0604030504040204" pitchFamily="34" charset="0"/>
              </a:rPr>
              <a:t>The Department’s 1999 </a:t>
            </a:r>
            <a:r>
              <a:rPr lang="en-ZA" sz="2000" dirty="0">
                <a:latin typeface="Tahoma" panose="020B0604030504040204" pitchFamily="34" charset="0"/>
                <a:ea typeface="Tahoma" panose="020B0604030504040204" pitchFamily="34" charset="0"/>
                <a:cs typeface="Tahoma" panose="020B0604030504040204" pitchFamily="34" charset="0"/>
              </a:rPr>
              <a:t>White Paper </a:t>
            </a:r>
            <a:r>
              <a:rPr lang="en-ZA" sz="2000" b="1" i="1" dirty="0" smtClean="0">
                <a:latin typeface="Tahoma" panose="020B0604030504040204" pitchFamily="34" charset="0"/>
                <a:ea typeface="Tahoma" panose="020B0604030504040204" pitchFamily="34" charset="0"/>
                <a:cs typeface="Tahoma" panose="020B0604030504040204" pitchFamily="34" charset="0"/>
              </a:rPr>
              <a:t>“Creating </a:t>
            </a:r>
            <a:r>
              <a:rPr lang="en-ZA" sz="2000" b="1" i="1" dirty="0">
                <a:latin typeface="Tahoma" panose="020B0604030504040204" pitchFamily="34" charset="0"/>
                <a:ea typeface="Tahoma" panose="020B0604030504040204" pitchFamily="34" charset="0"/>
                <a:cs typeface="Tahoma" panose="020B0604030504040204" pitchFamily="34" charset="0"/>
              </a:rPr>
              <a:t>an Enabling Environment for Reconstruction, Growth and Development in the Construction Industry”</a:t>
            </a:r>
            <a:r>
              <a:rPr lang="en-ZA" sz="2000" dirty="0">
                <a:latin typeface="Tahoma" panose="020B0604030504040204" pitchFamily="34" charset="0"/>
                <a:ea typeface="Tahoma" panose="020B0604030504040204" pitchFamily="34" charset="0"/>
                <a:cs typeface="Tahoma" panose="020B0604030504040204" pitchFamily="34" charset="0"/>
              </a:rPr>
              <a:t> </a:t>
            </a:r>
            <a:r>
              <a:rPr lang="en-ZA" sz="2000" dirty="0" smtClean="0">
                <a:latin typeface="Tahoma" panose="020B0604030504040204" pitchFamily="34" charset="0"/>
                <a:ea typeface="Tahoma" panose="020B0604030504040204" pitchFamily="34" charset="0"/>
                <a:cs typeface="Tahoma" panose="020B0604030504040204" pitchFamily="34" charset="0"/>
              </a:rPr>
              <a:t>reflects Government’s </a:t>
            </a:r>
            <a:r>
              <a:rPr lang="en-ZA" sz="2000" dirty="0">
                <a:latin typeface="Tahoma" panose="020B0604030504040204" pitchFamily="34" charset="0"/>
                <a:ea typeface="Tahoma" panose="020B0604030504040204" pitchFamily="34" charset="0"/>
                <a:cs typeface="Tahoma" panose="020B0604030504040204" pitchFamily="34" charset="0"/>
              </a:rPr>
              <a:t>vision for </a:t>
            </a:r>
            <a:r>
              <a:rPr lang="en-ZA" sz="2000" dirty="0" smtClean="0">
                <a:latin typeface="Tahoma" panose="020B0604030504040204" pitchFamily="34" charset="0"/>
                <a:ea typeface="Tahoma" panose="020B0604030504040204" pitchFamily="34" charset="0"/>
                <a:cs typeface="Tahoma" panose="020B0604030504040204" pitchFamily="34" charset="0"/>
              </a:rPr>
              <a:t>an enabling </a:t>
            </a:r>
            <a:r>
              <a:rPr lang="en-ZA" sz="2000" dirty="0">
                <a:latin typeface="Tahoma" panose="020B0604030504040204" pitchFamily="34" charset="0"/>
                <a:ea typeface="Tahoma" panose="020B0604030504040204" pitchFamily="34" charset="0"/>
                <a:cs typeface="Tahoma" panose="020B0604030504040204" pitchFamily="34" charset="0"/>
              </a:rPr>
              <a:t>strategy aimed at enhanced delivery, greater stability, improved industry performance, value for money and growth of the emerging </a:t>
            </a:r>
            <a:r>
              <a:rPr lang="en-ZA" sz="2000" dirty="0" smtClean="0">
                <a:latin typeface="Tahoma" panose="020B0604030504040204" pitchFamily="34" charset="0"/>
                <a:ea typeface="Tahoma" panose="020B0604030504040204" pitchFamily="34" charset="0"/>
                <a:cs typeface="Tahoma" panose="020B0604030504040204" pitchFamily="34" charset="0"/>
              </a:rPr>
              <a:t>sector in the Construction Industry.</a:t>
            </a:r>
          </a:p>
          <a:p>
            <a:pPr marL="457200" indent="-457200">
              <a:spcBef>
                <a:spcPts val="1200"/>
              </a:spcBef>
              <a:buFont typeface="Arial" pitchFamily="34" charset="0"/>
              <a:buAutoNum type="arabicPeriod" startAt="6"/>
            </a:pPr>
            <a:r>
              <a:rPr lang="en-ZA" sz="2000" dirty="0">
                <a:latin typeface="Tahoma" panose="020B0604030504040204" pitchFamily="34" charset="0"/>
                <a:ea typeface="Tahoma" panose="020B0604030504040204" pitchFamily="34" charset="0"/>
                <a:cs typeface="Tahoma" panose="020B0604030504040204" pitchFamily="34" charset="0"/>
              </a:rPr>
              <a:t>The 1999 White Paper also reflected Government’s commitment to the objectives of development, growth and the democratisation of society</a:t>
            </a:r>
            <a:r>
              <a:rPr lang="en-ZA" sz="2000" dirty="0" smtClean="0">
                <a:latin typeface="Tahoma" panose="020B0604030504040204" pitchFamily="34" charset="0"/>
                <a:ea typeface="Tahoma" panose="020B0604030504040204" pitchFamily="34" charset="0"/>
                <a:cs typeface="Tahoma" panose="020B0604030504040204" pitchFamily="34" charset="0"/>
              </a:rPr>
              <a:t>;      </a:t>
            </a:r>
            <a:r>
              <a:rPr lang="en-ZA" sz="2000" dirty="0">
                <a:latin typeface="Tahoma" panose="020B0604030504040204" pitchFamily="34" charset="0"/>
                <a:ea typeface="Tahoma" panose="020B0604030504040204" pitchFamily="34" charset="0"/>
                <a:cs typeface="Tahoma" panose="020B0604030504040204" pitchFamily="34" charset="0"/>
              </a:rPr>
              <a:t>as well as the vision of a construction industry policy and </a:t>
            </a:r>
            <a:r>
              <a:rPr lang="en-ZA" sz="2000" dirty="0" smtClean="0">
                <a:latin typeface="Tahoma" panose="020B0604030504040204" pitchFamily="34" charset="0"/>
                <a:ea typeface="Tahoma" panose="020B0604030504040204" pitchFamily="34" charset="0"/>
                <a:cs typeface="Tahoma" panose="020B0604030504040204" pitchFamily="34" charset="0"/>
              </a:rPr>
              <a:t>strategies that </a:t>
            </a:r>
            <a:r>
              <a:rPr lang="en-ZA" sz="2000" dirty="0">
                <a:latin typeface="Tahoma" panose="020B0604030504040204" pitchFamily="34" charset="0"/>
                <a:ea typeface="Tahoma" panose="020B0604030504040204" pitchFamily="34" charset="0"/>
                <a:cs typeface="Tahoma" panose="020B0604030504040204" pitchFamily="34" charset="0"/>
              </a:rPr>
              <a:t>promotes stability, fosters economic growth and competitiveness, creates sustainable employment, and addresses historic imbalances </a:t>
            </a:r>
            <a:r>
              <a:rPr lang="en-ZA" sz="2000" dirty="0" smtClean="0">
                <a:latin typeface="Tahoma" panose="020B0604030504040204" pitchFamily="34" charset="0"/>
                <a:ea typeface="Tahoma" panose="020B0604030504040204" pitchFamily="34" charset="0"/>
                <a:cs typeface="Tahoma" panose="020B0604030504040204" pitchFamily="34" charset="0"/>
              </a:rPr>
              <a:t>as it </a:t>
            </a:r>
            <a:r>
              <a:rPr lang="en-ZA" sz="2000" dirty="0">
                <a:latin typeface="Tahoma" panose="020B0604030504040204" pitchFamily="34" charset="0"/>
                <a:ea typeface="Tahoma" panose="020B0604030504040204" pitchFamily="34" charset="0"/>
                <a:cs typeface="Tahoma" panose="020B0604030504040204" pitchFamily="34" charset="0"/>
              </a:rPr>
              <a:t>generates new capacity for industry development</a:t>
            </a:r>
            <a:r>
              <a:rPr lang="en-ZA" sz="2000" dirty="0" smtClean="0">
                <a:latin typeface="Tahoma" panose="020B0604030504040204" pitchFamily="34" charset="0"/>
                <a:ea typeface="Tahoma" panose="020B0604030504040204" pitchFamily="34" charset="0"/>
                <a:cs typeface="Tahoma" panose="020B0604030504040204" pitchFamily="34" charset="0"/>
              </a:rPr>
              <a:t>.</a:t>
            </a:r>
          </a:p>
          <a:p>
            <a:pPr marL="457200" indent="-457200">
              <a:spcBef>
                <a:spcPts val="1200"/>
              </a:spcBef>
              <a:buFont typeface="Arial" pitchFamily="34" charset="0"/>
              <a:buAutoNum type="arabicPeriod" startAt="6"/>
            </a:pPr>
            <a:r>
              <a:rPr lang="en-ZA" sz="2000" dirty="0">
                <a:latin typeface="Tahoma" panose="020B0604030504040204" pitchFamily="34" charset="0"/>
                <a:ea typeface="Tahoma" panose="020B0604030504040204" pitchFamily="34" charset="0"/>
                <a:cs typeface="Tahoma" panose="020B0604030504040204" pitchFamily="34" charset="0"/>
              </a:rPr>
              <a:t>The </a:t>
            </a:r>
            <a:r>
              <a:rPr lang="en-ZA" sz="2000" dirty="0" smtClean="0">
                <a:latin typeface="Tahoma" panose="020B0604030504040204" pitchFamily="34" charset="0"/>
                <a:ea typeface="Tahoma" panose="020B0604030504040204" pitchFamily="34" charset="0"/>
                <a:cs typeface="Tahoma" panose="020B0604030504040204" pitchFamily="34" charset="0"/>
              </a:rPr>
              <a:t>White </a:t>
            </a:r>
            <a:r>
              <a:rPr lang="en-ZA" sz="2000" dirty="0">
                <a:latin typeface="Tahoma" panose="020B0604030504040204" pitchFamily="34" charset="0"/>
                <a:ea typeface="Tahoma" panose="020B0604030504040204" pitchFamily="34" charset="0"/>
                <a:cs typeface="Tahoma" panose="020B0604030504040204" pitchFamily="34" charset="0"/>
              </a:rPr>
              <a:t>Paper </a:t>
            </a:r>
            <a:r>
              <a:rPr lang="en-ZA" sz="2000" dirty="0" smtClean="0">
                <a:latin typeface="Tahoma" panose="020B0604030504040204" pitchFamily="34" charset="0"/>
                <a:ea typeface="Tahoma" panose="020B0604030504040204" pitchFamily="34" charset="0"/>
                <a:cs typeface="Tahoma" panose="020B0604030504040204" pitchFamily="34" charset="0"/>
              </a:rPr>
              <a:t>recognised that (a) there was no </a:t>
            </a:r>
            <a:r>
              <a:rPr lang="en-ZA" sz="2000" dirty="0">
                <a:latin typeface="Tahoma" panose="020B0604030504040204" pitchFamily="34" charset="0"/>
                <a:ea typeface="Tahoma" panose="020B0604030504040204" pitchFamily="34" charset="0"/>
                <a:cs typeface="Tahoma" panose="020B0604030504040204" pitchFamily="34" charset="0"/>
              </a:rPr>
              <a:t>recognised national agency capable of coordinating the development and implementation of measures to promote best </a:t>
            </a:r>
            <a:r>
              <a:rPr lang="en-ZA" sz="2000" dirty="0" smtClean="0">
                <a:latin typeface="Tahoma" panose="020B0604030504040204" pitchFamily="34" charset="0"/>
                <a:ea typeface="Tahoma" panose="020B0604030504040204" pitchFamily="34" charset="0"/>
                <a:cs typeface="Tahoma" panose="020B0604030504040204" pitchFamily="34" charset="0"/>
              </a:rPr>
              <a:t>practice in the construction sector; and        (b) </a:t>
            </a:r>
            <a:r>
              <a:rPr lang="en-ZA" sz="2000" dirty="0">
                <a:latin typeface="Tahoma" panose="020B0604030504040204" pitchFamily="34" charset="0"/>
                <a:ea typeface="Tahoma" panose="020B0604030504040204" pitchFamily="34" charset="0"/>
                <a:cs typeface="Tahoma" panose="020B0604030504040204" pitchFamily="34" charset="0"/>
              </a:rPr>
              <a:t>measures to enforce compliance with minimum standards </a:t>
            </a:r>
            <a:r>
              <a:rPr lang="en-ZA" sz="2000" dirty="0" smtClean="0">
                <a:latin typeface="Tahoma" panose="020B0604030504040204" pitchFamily="34" charset="0"/>
                <a:ea typeface="Tahoma" panose="020B0604030504040204" pitchFamily="34" charset="0"/>
                <a:cs typeface="Tahoma" panose="020B0604030504040204" pitchFamily="34" charset="0"/>
              </a:rPr>
              <a:t>in the sector were inadequate.</a:t>
            </a:r>
            <a:endParaRPr lang="en-ZA" sz="2000" dirty="0">
              <a:latin typeface="Tahoma" panose="020B0604030504040204" pitchFamily="34" charset="0"/>
              <a:ea typeface="Tahoma" panose="020B0604030504040204" pitchFamily="34" charset="0"/>
              <a:cs typeface="Tahoma" panose="020B0604030504040204" pitchFamily="34" charset="0"/>
            </a:endParaRPr>
          </a:p>
        </p:txBody>
      </p:sp>
      <p:sp>
        <p:nvSpPr>
          <p:cNvPr id="3" name="Title 2"/>
          <p:cNvSpPr>
            <a:spLocks noGrp="1"/>
          </p:cNvSpPr>
          <p:nvPr>
            <p:ph type="title"/>
          </p:nvPr>
        </p:nvSpPr>
        <p:spPr>
          <a:xfrm>
            <a:off x="152400" y="0"/>
            <a:ext cx="8534400" cy="990600"/>
          </a:xfrm>
        </p:spPr>
        <p:txBody>
          <a:bodyPr/>
          <a:lstStyle/>
          <a:p>
            <a:r>
              <a:rPr lang="en-ZA" b="1" dirty="0" smtClean="0">
                <a:latin typeface="Tahoma" pitchFamily="34" charset="0"/>
                <a:ea typeface="Tahoma" pitchFamily="34" charset="0"/>
                <a:cs typeface="Tahoma" pitchFamily="34" charset="0"/>
              </a:rPr>
              <a:t>BACKGROUND </a:t>
            </a:r>
            <a:r>
              <a:rPr lang="en-ZA" dirty="0" smtClean="0">
                <a:latin typeface="Tahoma" pitchFamily="34" charset="0"/>
                <a:ea typeface="Tahoma" pitchFamily="34" charset="0"/>
                <a:cs typeface="Tahoma" pitchFamily="34" charset="0"/>
              </a:rPr>
              <a:t>(</a:t>
            </a:r>
            <a:r>
              <a:rPr lang="en-ZA" dirty="0">
                <a:latin typeface="Tahoma" pitchFamily="34" charset="0"/>
                <a:ea typeface="Tahoma" pitchFamily="34" charset="0"/>
                <a:cs typeface="Tahoma" pitchFamily="34" charset="0"/>
              </a:rPr>
              <a:t>Continued)</a:t>
            </a:r>
          </a:p>
        </p:txBody>
      </p:sp>
      <p:sp>
        <p:nvSpPr>
          <p:cNvPr id="4" name="Slide Number Placeholder 3"/>
          <p:cNvSpPr>
            <a:spLocks noGrp="1"/>
          </p:cNvSpPr>
          <p:nvPr>
            <p:ph type="sldNum" sz="quarter" idx="12"/>
          </p:nvPr>
        </p:nvSpPr>
        <p:spPr>
          <a:xfrm>
            <a:off x="6553200" y="6356350"/>
            <a:ext cx="2438400" cy="365125"/>
          </a:xfrm>
        </p:spPr>
        <p:txBody>
          <a:bodyPr/>
          <a:lstStyle/>
          <a:p>
            <a:fld id="{6D88B901-4B89-400A-9326-FD413AFBC764}" type="slidenum">
              <a:rPr lang="en-US" sz="1400" smtClean="0">
                <a:latin typeface="Arial" pitchFamily="34" charset="0"/>
                <a:cs typeface="Arial" pitchFamily="34" charset="0"/>
              </a:rPr>
              <a:pPr/>
              <a:t>7</a:t>
            </a:fld>
            <a:endParaRPr lang="en-US" sz="1400" dirty="0">
              <a:latin typeface="Arial" pitchFamily="34" charset="0"/>
              <a:cs typeface="Arial" pitchFamily="34" charset="0"/>
            </a:endParaRPr>
          </a:p>
        </p:txBody>
      </p:sp>
    </p:spTree>
    <p:extLst>
      <p:ext uri="{BB962C8B-B14F-4D97-AF65-F5344CB8AC3E}">
        <p14:creationId xmlns:p14="http://schemas.microsoft.com/office/powerpoint/2010/main" xmlns="" val="9376408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5791200"/>
          </a:xfrm>
        </p:spPr>
        <p:txBody>
          <a:bodyPr>
            <a:noAutofit/>
          </a:bodyPr>
          <a:lstStyle/>
          <a:p>
            <a:pPr marL="447675" lvl="1" indent="-447675">
              <a:spcBef>
                <a:spcPts val="200"/>
              </a:spcBef>
              <a:buNone/>
              <a:defRPr/>
            </a:pPr>
            <a:r>
              <a:rPr lang="en-ZA" sz="2000" dirty="0" smtClean="0">
                <a:latin typeface="Tahoma" panose="020B0604030504040204" pitchFamily="34" charset="0"/>
                <a:ea typeface="Tahoma" panose="020B0604030504040204" pitchFamily="34" charset="0"/>
                <a:cs typeface="Tahoma" panose="020B0604030504040204" pitchFamily="34" charset="0"/>
              </a:rPr>
              <a:t>9.	The White Paper therefore proposed </a:t>
            </a:r>
            <a:r>
              <a:rPr lang="en-ZA" sz="2000" dirty="0">
                <a:latin typeface="Tahoma" panose="020B0604030504040204" pitchFamily="34" charset="0"/>
                <a:ea typeface="Tahoma" panose="020B0604030504040204" pitchFamily="34" charset="0"/>
                <a:cs typeface="Tahoma" panose="020B0604030504040204" pitchFamily="34" charset="0"/>
              </a:rPr>
              <a:t>that a “</a:t>
            </a:r>
            <a:r>
              <a:rPr lang="en-ZA" sz="2000" b="1" dirty="0">
                <a:latin typeface="Tahoma" panose="020B0604030504040204" pitchFamily="34" charset="0"/>
                <a:ea typeface="Tahoma" panose="020B0604030504040204" pitchFamily="34" charset="0"/>
                <a:cs typeface="Tahoma" panose="020B0604030504040204" pitchFamily="34" charset="0"/>
              </a:rPr>
              <a:t>Construction Industry Development Board” </a:t>
            </a:r>
            <a:r>
              <a:rPr lang="en-ZA" sz="2000" dirty="0">
                <a:latin typeface="Tahoma" panose="020B0604030504040204" pitchFamily="34" charset="0"/>
                <a:ea typeface="Tahoma" panose="020B0604030504040204" pitchFamily="34" charset="0"/>
                <a:cs typeface="Tahoma" panose="020B0604030504040204" pitchFamily="34" charset="0"/>
              </a:rPr>
              <a:t>be established to –</a:t>
            </a:r>
          </a:p>
          <a:p>
            <a:pPr marL="808038" lvl="1" indent="-350838">
              <a:spcBef>
                <a:spcPts val="200"/>
              </a:spcBef>
              <a:buFont typeface="Wingdings" panose="05000000000000000000" pitchFamily="2" charset="2"/>
              <a:buChar char="q"/>
              <a:defRPr/>
            </a:pPr>
            <a:r>
              <a:rPr lang="en-ZA" sz="2000" dirty="0" smtClean="0">
                <a:latin typeface="Tahoma" panose="020B0604030504040204" pitchFamily="34" charset="0"/>
                <a:ea typeface="Tahoma" panose="020B0604030504040204" pitchFamily="34" charset="0"/>
                <a:cs typeface="Tahoma" panose="020B0604030504040204" pitchFamily="34" charset="0"/>
              </a:rPr>
              <a:t>advise </a:t>
            </a:r>
            <a:r>
              <a:rPr lang="en-ZA" sz="2000" dirty="0">
                <a:latin typeface="Tahoma" panose="020B0604030504040204" pitchFamily="34" charset="0"/>
                <a:ea typeface="Tahoma" panose="020B0604030504040204" pitchFamily="34" charset="0"/>
                <a:cs typeface="Tahoma" panose="020B0604030504040204" pitchFamily="34" charset="0"/>
              </a:rPr>
              <a:t>on policy and </a:t>
            </a:r>
            <a:r>
              <a:rPr lang="en-ZA" sz="2000" dirty="0" smtClean="0">
                <a:latin typeface="Tahoma" panose="020B0604030504040204" pitchFamily="34" charset="0"/>
                <a:ea typeface="Tahoma" panose="020B0604030504040204" pitchFamily="34" charset="0"/>
                <a:cs typeface="Tahoma" panose="020B0604030504040204" pitchFamily="34" charset="0"/>
              </a:rPr>
              <a:t>existing / proposed </a:t>
            </a:r>
            <a:r>
              <a:rPr lang="en-ZA" sz="2000" dirty="0">
                <a:latin typeface="Tahoma" panose="020B0604030504040204" pitchFamily="34" charset="0"/>
                <a:ea typeface="Tahoma" panose="020B0604030504040204" pitchFamily="34" charset="0"/>
                <a:cs typeface="Tahoma" panose="020B0604030504040204" pitchFamily="34" charset="0"/>
              </a:rPr>
              <a:t>legislation;</a:t>
            </a:r>
          </a:p>
          <a:p>
            <a:pPr marL="808038" lvl="1" indent="-350838">
              <a:spcBef>
                <a:spcPts val="200"/>
              </a:spcBef>
              <a:buFont typeface="Wingdings" panose="05000000000000000000" pitchFamily="2" charset="2"/>
              <a:buChar char="q"/>
              <a:defRPr/>
            </a:pPr>
            <a:r>
              <a:rPr lang="en-ZA" sz="2000" dirty="0">
                <a:latin typeface="Tahoma" panose="020B0604030504040204" pitchFamily="34" charset="0"/>
                <a:ea typeface="Tahoma" panose="020B0604030504040204" pitchFamily="34" charset="0"/>
                <a:cs typeface="Tahoma" panose="020B0604030504040204" pitchFamily="34" charset="0"/>
              </a:rPr>
              <a:t>implement programmes to address the volatility of demand;</a:t>
            </a:r>
          </a:p>
          <a:p>
            <a:pPr marL="808038" lvl="1" indent="-350838">
              <a:spcBef>
                <a:spcPts val="200"/>
              </a:spcBef>
              <a:buFont typeface="Wingdings" panose="05000000000000000000" pitchFamily="2" charset="2"/>
              <a:buChar char="q"/>
              <a:defRPr/>
            </a:pPr>
            <a:r>
              <a:rPr lang="en-ZA" sz="2000" dirty="0" smtClean="0">
                <a:latin typeface="Tahoma" panose="020B0604030504040204" pitchFamily="34" charset="0"/>
                <a:ea typeface="Tahoma" panose="020B0604030504040204" pitchFamily="34" charset="0"/>
                <a:cs typeface="Tahoma" panose="020B0604030504040204" pitchFamily="34" charset="0"/>
              </a:rPr>
              <a:t>improve </a:t>
            </a:r>
            <a:r>
              <a:rPr lang="en-ZA" sz="2000" dirty="0">
                <a:latin typeface="Tahoma" panose="020B0604030504040204" pitchFamily="34" charset="0"/>
                <a:ea typeface="Tahoma" panose="020B0604030504040204" pitchFamily="34" charset="0"/>
                <a:cs typeface="Tahoma" panose="020B0604030504040204" pitchFamily="34" charset="0"/>
              </a:rPr>
              <a:t>construction industry performance;</a:t>
            </a:r>
          </a:p>
          <a:p>
            <a:pPr marL="808038" lvl="1" indent="-350838">
              <a:spcBef>
                <a:spcPts val="200"/>
              </a:spcBef>
              <a:buFont typeface="Wingdings" panose="05000000000000000000" pitchFamily="2" charset="2"/>
              <a:buChar char="q"/>
              <a:defRPr/>
            </a:pPr>
            <a:r>
              <a:rPr lang="en-ZA" sz="2000" dirty="0" smtClean="0">
                <a:latin typeface="Tahoma" panose="020B0604030504040204" pitchFamily="34" charset="0"/>
                <a:ea typeface="Tahoma" panose="020B0604030504040204" pitchFamily="34" charset="0"/>
                <a:cs typeface="Tahoma" panose="020B0604030504040204" pitchFamily="34" charset="0"/>
              </a:rPr>
              <a:t>develop </a:t>
            </a:r>
            <a:r>
              <a:rPr lang="en-ZA" sz="2000" dirty="0">
                <a:latin typeface="Tahoma" panose="020B0604030504040204" pitchFamily="34" charset="0"/>
                <a:ea typeface="Tahoma" panose="020B0604030504040204" pitchFamily="34" charset="0"/>
                <a:cs typeface="Tahoma" panose="020B0604030504040204" pitchFamily="34" charset="0"/>
              </a:rPr>
              <a:t>the capacity of the emerging sector;</a:t>
            </a:r>
          </a:p>
          <a:p>
            <a:pPr marL="808038" lvl="1" indent="-350838">
              <a:spcBef>
                <a:spcPts val="200"/>
              </a:spcBef>
              <a:buFont typeface="Wingdings" panose="05000000000000000000" pitchFamily="2" charset="2"/>
              <a:buChar char="q"/>
              <a:defRPr/>
            </a:pPr>
            <a:r>
              <a:rPr lang="en-ZA" sz="2000" dirty="0" smtClean="0">
                <a:latin typeface="Tahoma" panose="020B0604030504040204" pitchFamily="34" charset="0"/>
                <a:ea typeface="Tahoma" panose="020B0604030504040204" pitchFamily="34" charset="0"/>
                <a:cs typeface="Tahoma" panose="020B0604030504040204" pitchFamily="34" charset="0"/>
              </a:rPr>
              <a:t>promote </a:t>
            </a:r>
            <a:r>
              <a:rPr lang="en-ZA" sz="2000" dirty="0">
                <a:latin typeface="Tahoma" panose="020B0604030504040204" pitchFamily="34" charset="0"/>
                <a:ea typeface="Tahoma" panose="020B0604030504040204" pitchFamily="34" charset="0"/>
                <a:cs typeface="Tahoma" panose="020B0604030504040204" pitchFamily="34" charset="0"/>
              </a:rPr>
              <a:t>a streamlined regulatory framework; </a:t>
            </a:r>
          </a:p>
          <a:p>
            <a:pPr marL="808038" lvl="1" indent="-350838">
              <a:spcBef>
                <a:spcPts val="200"/>
              </a:spcBef>
              <a:buFont typeface="Wingdings" panose="05000000000000000000" pitchFamily="2" charset="2"/>
              <a:buChar char="q"/>
              <a:defRPr/>
            </a:pPr>
            <a:r>
              <a:rPr lang="en-ZA" sz="2000" dirty="0" smtClean="0">
                <a:latin typeface="Tahoma" panose="020B0604030504040204" pitchFamily="34" charset="0"/>
                <a:ea typeface="Tahoma" panose="020B0604030504040204" pitchFamily="34" charset="0"/>
                <a:cs typeface="Tahoma" panose="020B0604030504040204" pitchFamily="34" charset="0"/>
              </a:rPr>
              <a:t>enhance </a:t>
            </a:r>
            <a:r>
              <a:rPr lang="en-ZA" sz="2000" dirty="0">
                <a:latin typeface="Tahoma" panose="020B0604030504040204" pitchFamily="34" charset="0"/>
                <a:ea typeface="Tahoma" panose="020B0604030504040204" pitchFamily="34" charset="0"/>
                <a:cs typeface="Tahoma" panose="020B0604030504040204" pitchFamily="34" charset="0"/>
              </a:rPr>
              <a:t>government’s capacity to manage delivery; and</a:t>
            </a:r>
          </a:p>
          <a:p>
            <a:pPr marL="808038" lvl="1" indent="-350838">
              <a:spcBef>
                <a:spcPts val="200"/>
              </a:spcBef>
              <a:buFont typeface="Wingdings" panose="05000000000000000000" pitchFamily="2" charset="2"/>
              <a:buChar char="q"/>
              <a:defRPr/>
            </a:pPr>
            <a:r>
              <a:rPr lang="en-ZA" sz="2000" dirty="0" smtClean="0">
                <a:latin typeface="Tahoma" panose="020B0604030504040204" pitchFamily="34" charset="0"/>
                <a:ea typeface="Tahoma" panose="020B0604030504040204" pitchFamily="34" charset="0"/>
                <a:cs typeface="Tahoma" panose="020B0604030504040204" pitchFamily="34" charset="0"/>
              </a:rPr>
              <a:t>support </a:t>
            </a:r>
            <a:r>
              <a:rPr lang="en-ZA" sz="2000" dirty="0">
                <a:latin typeface="Tahoma" panose="020B0604030504040204" pitchFamily="34" charset="0"/>
                <a:ea typeface="Tahoma" panose="020B0604030504040204" pitchFamily="34" charset="0"/>
                <a:cs typeface="Tahoma" panose="020B0604030504040204" pitchFamily="34" charset="0"/>
              </a:rPr>
              <a:t>and champion enabling environment programmes.</a:t>
            </a:r>
          </a:p>
          <a:p>
            <a:pPr marL="447675" indent="-447675">
              <a:spcBef>
                <a:spcPts val="1800"/>
              </a:spcBef>
              <a:buNone/>
            </a:pPr>
            <a:r>
              <a:rPr lang="en-ZA" sz="2000" dirty="0" smtClean="0">
                <a:latin typeface="Tahoma" panose="020B0604030504040204" pitchFamily="34" charset="0"/>
                <a:ea typeface="Tahoma" panose="020B0604030504040204" pitchFamily="34" charset="0"/>
                <a:cs typeface="Tahoma" panose="020B0604030504040204" pitchFamily="34" charset="0"/>
              </a:rPr>
              <a:t>10.	The 1999 White Paper also recognised that there was a need for the    co-ordinated interaction of government, professional bodies and the contracting sector to ensure (a) the appropriate development of all built environment professionals; and (b) greater synergy in the training of such professionals to meet public sector objectives, industry needs and the promotion of existing and new professions.</a:t>
            </a:r>
          </a:p>
        </p:txBody>
      </p:sp>
      <p:sp>
        <p:nvSpPr>
          <p:cNvPr id="3" name="Title 2"/>
          <p:cNvSpPr>
            <a:spLocks noGrp="1"/>
          </p:cNvSpPr>
          <p:nvPr>
            <p:ph type="title"/>
          </p:nvPr>
        </p:nvSpPr>
        <p:spPr>
          <a:xfrm>
            <a:off x="152400" y="0"/>
            <a:ext cx="8534400" cy="990600"/>
          </a:xfrm>
        </p:spPr>
        <p:txBody>
          <a:bodyPr/>
          <a:lstStyle/>
          <a:p>
            <a:r>
              <a:rPr lang="en-ZA" b="1" dirty="0" smtClean="0">
                <a:latin typeface="Tahoma" pitchFamily="34" charset="0"/>
                <a:ea typeface="Tahoma" pitchFamily="34" charset="0"/>
                <a:cs typeface="Tahoma" pitchFamily="34" charset="0"/>
              </a:rPr>
              <a:t>BACKGROUND </a:t>
            </a:r>
            <a:r>
              <a:rPr lang="en-ZA" dirty="0" smtClean="0">
                <a:latin typeface="Tahoma" pitchFamily="34" charset="0"/>
                <a:ea typeface="Tahoma" pitchFamily="34" charset="0"/>
                <a:cs typeface="Tahoma" pitchFamily="34" charset="0"/>
              </a:rPr>
              <a:t>(</a:t>
            </a:r>
            <a:r>
              <a:rPr lang="en-ZA" dirty="0">
                <a:latin typeface="Tahoma" pitchFamily="34" charset="0"/>
                <a:ea typeface="Tahoma" pitchFamily="34" charset="0"/>
                <a:cs typeface="Tahoma" pitchFamily="34" charset="0"/>
              </a:rPr>
              <a:t>Continued)</a:t>
            </a:r>
          </a:p>
        </p:txBody>
      </p:sp>
      <p:sp>
        <p:nvSpPr>
          <p:cNvPr id="4" name="Slide Number Placeholder 3"/>
          <p:cNvSpPr>
            <a:spLocks noGrp="1"/>
          </p:cNvSpPr>
          <p:nvPr>
            <p:ph type="sldNum" sz="quarter" idx="12"/>
          </p:nvPr>
        </p:nvSpPr>
        <p:spPr>
          <a:xfrm>
            <a:off x="8686800" y="6356350"/>
            <a:ext cx="304800" cy="365125"/>
          </a:xfrm>
        </p:spPr>
        <p:txBody>
          <a:bodyPr/>
          <a:lstStyle/>
          <a:p>
            <a:fld id="{6D88B901-4B89-400A-9326-FD413AFBC764}" type="slidenum">
              <a:rPr lang="en-US" sz="1400" smtClean="0">
                <a:latin typeface="Arial" pitchFamily="34" charset="0"/>
                <a:cs typeface="Arial" pitchFamily="34" charset="0"/>
              </a:rPr>
              <a:pPr/>
              <a:t>8</a:t>
            </a:fld>
            <a:endParaRPr lang="en-US" sz="1400" dirty="0">
              <a:latin typeface="Arial" pitchFamily="34" charset="0"/>
              <a:cs typeface="Arial" pitchFamily="34" charset="0"/>
            </a:endParaRPr>
          </a:p>
        </p:txBody>
      </p:sp>
    </p:spTree>
    <p:extLst>
      <p:ext uri="{BB962C8B-B14F-4D97-AF65-F5344CB8AC3E}">
        <p14:creationId xmlns:p14="http://schemas.microsoft.com/office/powerpoint/2010/main" xmlns="" val="247900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991600" cy="5791200"/>
          </a:xfrm>
        </p:spPr>
        <p:txBody>
          <a:bodyPr>
            <a:noAutofit/>
          </a:bodyPr>
          <a:lstStyle/>
          <a:p>
            <a:pPr marL="447675" lvl="1" indent="-447675">
              <a:spcBef>
                <a:spcPts val="200"/>
              </a:spcBef>
              <a:buNone/>
              <a:defRPr/>
            </a:pPr>
            <a:r>
              <a:rPr lang="en-ZA" sz="2000" dirty="0" smtClean="0">
                <a:latin typeface="Tahoma" panose="020B0604030504040204" pitchFamily="34" charset="0"/>
                <a:ea typeface="Tahoma" panose="020B0604030504040204" pitchFamily="34" charset="0"/>
                <a:cs typeface="Tahoma" panose="020B0604030504040204" pitchFamily="34" charset="0"/>
              </a:rPr>
              <a:t>11.	The </a:t>
            </a:r>
            <a:r>
              <a:rPr lang="en-ZA" sz="2000" dirty="0">
                <a:latin typeface="Tahoma" panose="020B0604030504040204" pitchFamily="34" charset="0"/>
                <a:ea typeface="Tahoma" panose="020B0604030504040204" pitchFamily="34" charset="0"/>
                <a:cs typeface="Tahoma" panose="020B0604030504040204" pitchFamily="34" charset="0"/>
              </a:rPr>
              <a:t>White Paper </a:t>
            </a:r>
            <a:r>
              <a:rPr lang="en-ZA" sz="2000" dirty="0" smtClean="0">
                <a:latin typeface="Tahoma" panose="020B0604030504040204" pitchFamily="34" charset="0"/>
                <a:ea typeface="Tahoma" panose="020B0604030504040204" pitchFamily="34" charset="0"/>
                <a:cs typeface="Tahoma" panose="020B0604030504040204" pitchFamily="34" charset="0"/>
              </a:rPr>
              <a:t>thus called for the establishment of an overarching “</a:t>
            </a:r>
            <a:r>
              <a:rPr lang="en-ZA" sz="2000" b="1" dirty="0" smtClean="0">
                <a:latin typeface="Tahoma" panose="020B0604030504040204" pitchFamily="34" charset="0"/>
                <a:ea typeface="Tahoma" panose="020B0604030504040204" pitchFamily="34" charset="0"/>
                <a:cs typeface="Tahoma" panose="020B0604030504040204" pitchFamily="34" charset="0"/>
              </a:rPr>
              <a:t>Council of the Built Environment Professions” </a:t>
            </a:r>
            <a:r>
              <a:rPr lang="en-ZA" sz="2000" dirty="0" smtClean="0">
                <a:latin typeface="Tahoma" panose="020B0604030504040204" pitchFamily="34" charset="0"/>
                <a:ea typeface="Tahoma" panose="020B0604030504040204" pitchFamily="34" charset="0"/>
                <a:cs typeface="Tahoma" panose="020B0604030504040204" pitchFamily="34" charset="0"/>
              </a:rPr>
              <a:t>to address this need. </a:t>
            </a:r>
          </a:p>
          <a:p>
            <a:pPr marL="447675" lvl="1" indent="-447675">
              <a:spcBef>
                <a:spcPts val="1200"/>
              </a:spcBef>
              <a:buNone/>
              <a:defRPr/>
            </a:pPr>
            <a:r>
              <a:rPr lang="en-ZA" sz="2000" dirty="0" smtClean="0">
                <a:latin typeface="Tahoma" panose="020B0604030504040204" pitchFamily="34" charset="0"/>
                <a:ea typeface="Tahoma" panose="020B0604030504040204" pitchFamily="34" charset="0"/>
                <a:cs typeface="Tahoma" panose="020B0604030504040204" pitchFamily="34" charset="0"/>
              </a:rPr>
              <a:t>12.	The </a:t>
            </a:r>
            <a:r>
              <a:rPr lang="en-ZA" sz="2000" dirty="0">
                <a:latin typeface="Tahoma" panose="020B0604030504040204" pitchFamily="34" charset="0"/>
                <a:ea typeface="Tahoma" panose="020B0604030504040204" pitchFamily="34" charset="0"/>
                <a:cs typeface="Tahoma" panose="020B0604030504040204" pitchFamily="34" charset="0"/>
              </a:rPr>
              <a:t>1999 White Paper </a:t>
            </a:r>
            <a:r>
              <a:rPr lang="en-ZA" sz="2000" dirty="0" smtClean="0">
                <a:latin typeface="Tahoma" panose="020B0604030504040204" pitchFamily="34" charset="0"/>
                <a:ea typeface="Tahoma" panose="020B0604030504040204" pitchFamily="34" charset="0"/>
                <a:cs typeface="Tahoma" panose="020B0604030504040204" pitchFamily="34" charset="0"/>
              </a:rPr>
              <a:t>in the end gave rise to the enactment of the –</a:t>
            </a:r>
          </a:p>
          <a:p>
            <a:pPr marL="804863" indent="-357188">
              <a:spcBef>
                <a:spcPts val="600"/>
              </a:spcBef>
              <a:buFont typeface="Wingdings" panose="05000000000000000000" pitchFamily="2" charset="2"/>
              <a:buChar char="q"/>
            </a:pPr>
            <a:r>
              <a:rPr lang="en-ZA" sz="2000" b="1" i="1" dirty="0" smtClean="0">
                <a:latin typeface="Tahoma" panose="020B0604030504040204" pitchFamily="34" charset="0"/>
                <a:ea typeface="Tahoma" panose="020B0604030504040204" pitchFamily="34" charset="0"/>
                <a:cs typeface="Tahoma" panose="020B0604030504040204" pitchFamily="34" charset="0"/>
              </a:rPr>
              <a:t>Construction </a:t>
            </a:r>
            <a:r>
              <a:rPr lang="en-ZA" sz="2000" b="1" i="1" dirty="0">
                <a:latin typeface="Tahoma" panose="020B0604030504040204" pitchFamily="34" charset="0"/>
                <a:ea typeface="Tahoma" panose="020B0604030504040204" pitchFamily="34" charset="0"/>
                <a:cs typeface="Tahoma" panose="020B0604030504040204" pitchFamily="34" charset="0"/>
              </a:rPr>
              <a:t>Industry Development Board </a:t>
            </a:r>
            <a:r>
              <a:rPr lang="en-ZA" sz="2000" dirty="0" smtClean="0">
                <a:latin typeface="Tahoma" panose="020B0604030504040204" pitchFamily="34" charset="0"/>
                <a:ea typeface="Tahoma" panose="020B0604030504040204" pitchFamily="34" charset="0"/>
                <a:cs typeface="Tahoma" panose="020B0604030504040204" pitchFamily="34" charset="0"/>
              </a:rPr>
              <a:t>(CIDB) </a:t>
            </a:r>
            <a:r>
              <a:rPr lang="en-ZA" sz="2000" b="1" i="1" dirty="0" smtClean="0">
                <a:latin typeface="Tahoma" panose="020B0604030504040204" pitchFamily="34" charset="0"/>
                <a:ea typeface="Tahoma" panose="020B0604030504040204" pitchFamily="34" charset="0"/>
                <a:cs typeface="Tahoma" panose="020B0604030504040204" pitchFamily="34" charset="0"/>
              </a:rPr>
              <a:t>Act</a:t>
            </a:r>
            <a:r>
              <a:rPr lang="en-ZA" sz="2000" b="1" i="1" dirty="0">
                <a:latin typeface="Tahoma" panose="020B0604030504040204" pitchFamily="34" charset="0"/>
                <a:ea typeface="Tahoma" panose="020B0604030504040204" pitchFamily="34" charset="0"/>
                <a:cs typeface="Tahoma" panose="020B0604030504040204" pitchFamily="34" charset="0"/>
              </a:rPr>
              <a:t>, </a:t>
            </a:r>
            <a:r>
              <a:rPr lang="en-ZA" sz="2000" b="1" i="1" dirty="0" smtClean="0">
                <a:latin typeface="Tahoma" panose="020B0604030504040204" pitchFamily="34" charset="0"/>
                <a:ea typeface="Tahoma" panose="020B0604030504040204" pitchFamily="34" charset="0"/>
                <a:cs typeface="Tahoma" panose="020B0604030504040204" pitchFamily="34" charset="0"/>
              </a:rPr>
              <a:t>2000</a:t>
            </a:r>
            <a:r>
              <a:rPr lang="en-ZA" sz="2000" i="1" dirty="0" smtClean="0">
                <a:latin typeface="Tahoma" panose="020B0604030504040204" pitchFamily="34" charset="0"/>
                <a:ea typeface="Tahoma" panose="020B0604030504040204" pitchFamily="34" charset="0"/>
                <a:cs typeface="Tahoma" panose="020B0604030504040204" pitchFamily="34" charset="0"/>
              </a:rPr>
              <a:t>;</a:t>
            </a:r>
          </a:p>
          <a:p>
            <a:pPr marL="804863" indent="-357188">
              <a:spcBef>
                <a:spcPts val="600"/>
              </a:spcBef>
              <a:buFont typeface="Wingdings" panose="05000000000000000000" pitchFamily="2" charset="2"/>
              <a:buChar char="q"/>
            </a:pPr>
            <a:r>
              <a:rPr lang="en-ZA" sz="2000" b="1" i="1" dirty="0" smtClean="0">
                <a:latin typeface="Tahoma" panose="020B0604030504040204" pitchFamily="34" charset="0"/>
                <a:ea typeface="Tahoma" panose="020B0604030504040204" pitchFamily="34" charset="0"/>
                <a:cs typeface="Tahoma" panose="020B0604030504040204" pitchFamily="34" charset="0"/>
              </a:rPr>
              <a:t>Council </a:t>
            </a:r>
            <a:r>
              <a:rPr lang="en-ZA" sz="2000" b="1" i="1" dirty="0">
                <a:latin typeface="Tahoma" panose="020B0604030504040204" pitchFamily="34" charset="0"/>
                <a:ea typeface="Tahoma" panose="020B0604030504040204" pitchFamily="34" charset="0"/>
                <a:cs typeface="Tahoma" panose="020B0604030504040204" pitchFamily="34" charset="0"/>
              </a:rPr>
              <a:t>for the Built Environment </a:t>
            </a:r>
            <a:r>
              <a:rPr lang="en-ZA" sz="2000" dirty="0" smtClean="0">
                <a:latin typeface="Tahoma" panose="020B0604030504040204" pitchFamily="34" charset="0"/>
                <a:ea typeface="Tahoma" panose="020B0604030504040204" pitchFamily="34" charset="0"/>
                <a:cs typeface="Tahoma" panose="020B0604030504040204" pitchFamily="34" charset="0"/>
              </a:rPr>
              <a:t>(CBE) </a:t>
            </a:r>
            <a:r>
              <a:rPr lang="en-ZA" sz="2000" b="1" i="1" dirty="0" smtClean="0">
                <a:latin typeface="Tahoma" panose="020B0604030504040204" pitchFamily="34" charset="0"/>
                <a:ea typeface="Tahoma" panose="020B0604030504040204" pitchFamily="34" charset="0"/>
                <a:cs typeface="Tahoma" panose="020B0604030504040204" pitchFamily="34" charset="0"/>
              </a:rPr>
              <a:t>Act</a:t>
            </a:r>
            <a:r>
              <a:rPr lang="en-ZA" sz="2000" b="1" i="1" dirty="0">
                <a:latin typeface="Tahoma" panose="020B0604030504040204" pitchFamily="34" charset="0"/>
                <a:ea typeface="Tahoma" panose="020B0604030504040204" pitchFamily="34" charset="0"/>
                <a:cs typeface="Tahoma" panose="020B0604030504040204" pitchFamily="34" charset="0"/>
              </a:rPr>
              <a:t>, </a:t>
            </a:r>
            <a:r>
              <a:rPr lang="en-ZA" sz="2000" b="1" i="1" dirty="0" smtClean="0">
                <a:latin typeface="Tahoma" panose="020B0604030504040204" pitchFamily="34" charset="0"/>
                <a:ea typeface="Tahoma" panose="020B0604030504040204" pitchFamily="34" charset="0"/>
                <a:cs typeface="Tahoma" panose="020B0604030504040204" pitchFamily="34" charset="0"/>
              </a:rPr>
              <a:t>2000</a:t>
            </a:r>
            <a:r>
              <a:rPr lang="en-ZA" sz="2000" i="1" dirty="0" smtClean="0">
                <a:latin typeface="Tahoma" panose="020B0604030504040204" pitchFamily="34" charset="0"/>
                <a:ea typeface="Tahoma" panose="020B0604030504040204" pitchFamily="34" charset="0"/>
                <a:cs typeface="Tahoma" panose="020B0604030504040204" pitchFamily="34" charset="0"/>
              </a:rPr>
              <a:t>;</a:t>
            </a:r>
            <a:r>
              <a:rPr lang="en-ZA" sz="2000" b="1" i="1" dirty="0" smtClean="0">
                <a:latin typeface="Tahoma" panose="020B0604030504040204" pitchFamily="34" charset="0"/>
                <a:ea typeface="Tahoma" panose="020B0604030504040204" pitchFamily="34" charset="0"/>
                <a:cs typeface="Tahoma" panose="020B0604030504040204" pitchFamily="34" charset="0"/>
              </a:rPr>
              <a:t> </a:t>
            </a:r>
            <a:r>
              <a:rPr lang="en-ZA" sz="2000" dirty="0" smtClean="0">
                <a:latin typeface="Tahoma" panose="020B0604030504040204" pitchFamily="34" charset="0"/>
                <a:ea typeface="Tahoma" panose="020B0604030504040204" pitchFamily="34" charset="0"/>
                <a:cs typeface="Tahoma" panose="020B0604030504040204" pitchFamily="34" charset="0"/>
              </a:rPr>
              <a:t>and</a:t>
            </a:r>
          </a:p>
          <a:p>
            <a:pPr marL="804863" indent="-357188">
              <a:spcBef>
                <a:spcPts val="600"/>
              </a:spcBef>
              <a:buFont typeface="Wingdings" panose="05000000000000000000" pitchFamily="2" charset="2"/>
              <a:buChar char="q"/>
            </a:pPr>
            <a:r>
              <a:rPr lang="en-ZA" sz="2000" dirty="0" smtClean="0">
                <a:latin typeface="Tahoma" panose="020B0604030504040204" pitchFamily="34" charset="0"/>
                <a:ea typeface="Tahoma" panose="020B0604030504040204" pitchFamily="34" charset="0"/>
                <a:cs typeface="Tahoma" panose="020B0604030504040204" pitchFamily="34" charset="0"/>
              </a:rPr>
              <a:t>Six acts governing the Built Environment Professions –</a:t>
            </a:r>
          </a:p>
          <a:p>
            <a:pPr marL="1163638" indent="-269875">
              <a:spcBef>
                <a:spcPts val="300"/>
              </a:spcBef>
              <a:buFont typeface="Wingdings" panose="05000000000000000000" pitchFamily="2" charset="2"/>
              <a:buChar char="§"/>
            </a:pPr>
            <a:r>
              <a:rPr lang="en-ZA" sz="1800" i="1" dirty="0" smtClean="0">
                <a:latin typeface="Tahoma" panose="020B0604030504040204" pitchFamily="34" charset="0"/>
                <a:ea typeface="Tahoma" panose="020B0604030504040204" pitchFamily="34" charset="0"/>
                <a:cs typeface="Tahoma" panose="020B0604030504040204" pitchFamily="34" charset="0"/>
              </a:rPr>
              <a:t>Architectural Profession Act, 2000;</a:t>
            </a:r>
          </a:p>
          <a:p>
            <a:pPr marL="1163638" indent="-269875">
              <a:spcBef>
                <a:spcPts val="300"/>
              </a:spcBef>
              <a:buFont typeface="Wingdings" panose="05000000000000000000" pitchFamily="2" charset="2"/>
              <a:buChar char="§"/>
            </a:pPr>
            <a:r>
              <a:rPr lang="en-ZA" sz="1800" i="1" dirty="0" smtClean="0">
                <a:latin typeface="Tahoma" panose="020B0604030504040204" pitchFamily="34" charset="0"/>
                <a:ea typeface="Tahoma" panose="020B0604030504040204" pitchFamily="34" charset="0"/>
                <a:cs typeface="Tahoma" panose="020B0604030504040204" pitchFamily="34" charset="0"/>
              </a:rPr>
              <a:t>Engineering Profession Act, 2000;</a:t>
            </a:r>
          </a:p>
          <a:p>
            <a:pPr marL="1163638" indent="-269875">
              <a:spcBef>
                <a:spcPts val="300"/>
              </a:spcBef>
              <a:buFont typeface="Wingdings" panose="05000000000000000000" pitchFamily="2" charset="2"/>
              <a:buChar char="§"/>
            </a:pPr>
            <a:r>
              <a:rPr lang="en-ZA" sz="1800" i="1" dirty="0" smtClean="0">
                <a:latin typeface="Tahoma" panose="020B0604030504040204" pitchFamily="34" charset="0"/>
                <a:ea typeface="Tahoma" panose="020B0604030504040204" pitchFamily="34" charset="0"/>
                <a:cs typeface="Tahoma" panose="020B0604030504040204" pitchFamily="34" charset="0"/>
              </a:rPr>
              <a:t>Landscape </a:t>
            </a:r>
            <a:r>
              <a:rPr lang="en-ZA" sz="1800" i="1" dirty="0">
                <a:latin typeface="Tahoma" panose="020B0604030504040204" pitchFamily="34" charset="0"/>
                <a:ea typeface="Tahoma" panose="020B0604030504040204" pitchFamily="34" charset="0"/>
                <a:cs typeface="Tahoma" panose="020B0604030504040204" pitchFamily="34" charset="0"/>
              </a:rPr>
              <a:t>Architectural Profession Act, 2000;</a:t>
            </a:r>
          </a:p>
          <a:p>
            <a:pPr marL="1163638" indent="-269875">
              <a:spcBef>
                <a:spcPts val="300"/>
              </a:spcBef>
              <a:buFont typeface="Wingdings" panose="05000000000000000000" pitchFamily="2" charset="2"/>
              <a:buChar char="§"/>
            </a:pPr>
            <a:r>
              <a:rPr lang="en-ZA" sz="1800" i="1" dirty="0" smtClean="0">
                <a:latin typeface="Tahoma" panose="020B0604030504040204" pitchFamily="34" charset="0"/>
                <a:ea typeface="Tahoma" panose="020B0604030504040204" pitchFamily="34" charset="0"/>
                <a:cs typeface="Tahoma" panose="020B0604030504040204" pitchFamily="34" charset="0"/>
              </a:rPr>
              <a:t>Project and Construction Management Professions </a:t>
            </a:r>
            <a:r>
              <a:rPr lang="en-ZA" sz="1800" i="1" dirty="0">
                <a:latin typeface="Tahoma" panose="020B0604030504040204" pitchFamily="34" charset="0"/>
                <a:ea typeface="Tahoma" panose="020B0604030504040204" pitchFamily="34" charset="0"/>
                <a:cs typeface="Tahoma" panose="020B0604030504040204" pitchFamily="34" charset="0"/>
              </a:rPr>
              <a:t>Act, 2000</a:t>
            </a:r>
            <a:r>
              <a:rPr lang="en-ZA" sz="1800" i="1" dirty="0" smtClean="0">
                <a:latin typeface="Tahoma" panose="020B0604030504040204" pitchFamily="34" charset="0"/>
                <a:ea typeface="Tahoma" panose="020B0604030504040204" pitchFamily="34" charset="0"/>
                <a:cs typeface="Tahoma" panose="020B0604030504040204" pitchFamily="34" charset="0"/>
              </a:rPr>
              <a:t>;</a:t>
            </a:r>
          </a:p>
          <a:p>
            <a:pPr marL="1163638" indent="-269875">
              <a:spcBef>
                <a:spcPts val="300"/>
              </a:spcBef>
              <a:buFont typeface="Wingdings" panose="05000000000000000000" pitchFamily="2" charset="2"/>
              <a:buChar char="§"/>
            </a:pPr>
            <a:r>
              <a:rPr lang="en-ZA" sz="1800" i="1" dirty="0" smtClean="0">
                <a:latin typeface="Tahoma" panose="020B0604030504040204" pitchFamily="34" charset="0"/>
                <a:ea typeface="Tahoma" panose="020B0604030504040204" pitchFamily="34" charset="0"/>
                <a:cs typeface="Tahoma" panose="020B0604030504040204" pitchFamily="34" charset="0"/>
              </a:rPr>
              <a:t>Property Valuers Profession </a:t>
            </a:r>
            <a:r>
              <a:rPr lang="en-ZA" sz="1800" i="1" dirty="0">
                <a:latin typeface="Tahoma" panose="020B0604030504040204" pitchFamily="34" charset="0"/>
                <a:ea typeface="Tahoma" panose="020B0604030504040204" pitchFamily="34" charset="0"/>
                <a:cs typeface="Tahoma" panose="020B0604030504040204" pitchFamily="34" charset="0"/>
              </a:rPr>
              <a:t>Act, 2000</a:t>
            </a:r>
            <a:r>
              <a:rPr lang="en-ZA" sz="1800" i="1" dirty="0" smtClean="0">
                <a:latin typeface="Tahoma" panose="020B0604030504040204" pitchFamily="34" charset="0"/>
                <a:ea typeface="Tahoma" panose="020B0604030504040204" pitchFamily="34" charset="0"/>
                <a:cs typeface="Tahoma" panose="020B0604030504040204" pitchFamily="34" charset="0"/>
              </a:rPr>
              <a:t>; </a:t>
            </a:r>
            <a:r>
              <a:rPr lang="en-ZA" sz="1800" dirty="0" smtClean="0">
                <a:latin typeface="Tahoma" panose="020B0604030504040204" pitchFamily="34" charset="0"/>
                <a:ea typeface="Tahoma" panose="020B0604030504040204" pitchFamily="34" charset="0"/>
                <a:cs typeface="Tahoma" panose="020B0604030504040204" pitchFamily="34" charset="0"/>
              </a:rPr>
              <a:t>and</a:t>
            </a:r>
            <a:endParaRPr lang="en-ZA" sz="1800" dirty="0">
              <a:latin typeface="Tahoma" panose="020B0604030504040204" pitchFamily="34" charset="0"/>
              <a:ea typeface="Tahoma" panose="020B0604030504040204" pitchFamily="34" charset="0"/>
              <a:cs typeface="Tahoma" panose="020B0604030504040204" pitchFamily="34" charset="0"/>
            </a:endParaRPr>
          </a:p>
          <a:p>
            <a:pPr marL="1163638" indent="-269875">
              <a:spcBef>
                <a:spcPts val="300"/>
              </a:spcBef>
              <a:buFont typeface="Wingdings" panose="05000000000000000000" pitchFamily="2" charset="2"/>
              <a:buChar char="§"/>
            </a:pPr>
            <a:r>
              <a:rPr lang="en-ZA" sz="1800" i="1" dirty="0" smtClean="0">
                <a:latin typeface="Tahoma" panose="020B0604030504040204" pitchFamily="34" charset="0"/>
                <a:ea typeface="Tahoma" panose="020B0604030504040204" pitchFamily="34" charset="0"/>
                <a:cs typeface="Tahoma" panose="020B0604030504040204" pitchFamily="34" charset="0"/>
              </a:rPr>
              <a:t>Quantity Surveying Profession </a:t>
            </a:r>
            <a:r>
              <a:rPr lang="en-ZA" sz="1800" i="1" dirty="0">
                <a:latin typeface="Tahoma" panose="020B0604030504040204" pitchFamily="34" charset="0"/>
                <a:ea typeface="Tahoma" panose="020B0604030504040204" pitchFamily="34" charset="0"/>
                <a:cs typeface="Tahoma" panose="020B0604030504040204" pitchFamily="34" charset="0"/>
              </a:rPr>
              <a:t>Act, </a:t>
            </a:r>
            <a:r>
              <a:rPr lang="en-ZA" sz="1800" i="1" dirty="0" smtClean="0">
                <a:latin typeface="Tahoma" panose="020B0604030504040204" pitchFamily="34" charset="0"/>
                <a:ea typeface="Tahoma" panose="020B0604030504040204" pitchFamily="34" charset="0"/>
                <a:cs typeface="Tahoma" panose="020B0604030504040204" pitchFamily="34" charset="0"/>
              </a:rPr>
              <a:t>2000;</a:t>
            </a:r>
          </a:p>
          <a:p>
            <a:pPr marL="447675" indent="0">
              <a:spcBef>
                <a:spcPts val="600"/>
              </a:spcBef>
              <a:buNone/>
            </a:pPr>
            <a:r>
              <a:rPr lang="en-ZA" sz="2000" dirty="0" smtClean="0">
                <a:latin typeface="Tahoma" panose="020B0604030504040204" pitchFamily="34" charset="0"/>
                <a:ea typeface="Tahoma" panose="020B0604030504040204" pitchFamily="34" charset="0"/>
                <a:cs typeface="Tahoma" panose="020B0604030504040204" pitchFamily="34" charset="0"/>
              </a:rPr>
              <a:t>as well as the </a:t>
            </a:r>
            <a:r>
              <a:rPr lang="en-ZA" sz="2000" dirty="0">
                <a:latin typeface="Tahoma" panose="020B0604030504040204" pitchFamily="34" charset="0"/>
                <a:ea typeface="Tahoma" panose="020B0604030504040204" pitchFamily="34" charset="0"/>
                <a:cs typeface="Tahoma" panose="020B0604030504040204" pitchFamily="34" charset="0"/>
              </a:rPr>
              <a:t>subsequent establishment of the </a:t>
            </a:r>
            <a:r>
              <a:rPr lang="en-ZA" sz="2000" dirty="0" smtClean="0">
                <a:latin typeface="Tahoma" panose="020B0604030504040204" pitchFamily="34" charset="0"/>
                <a:ea typeface="Tahoma" panose="020B0604030504040204" pitchFamily="34" charset="0"/>
                <a:cs typeface="Tahoma" panose="020B0604030504040204" pitchFamily="34" charset="0"/>
              </a:rPr>
              <a:t>CIDB, the CBE and the Councils of the six </a:t>
            </a:r>
            <a:r>
              <a:rPr lang="en-ZA" sz="2000" dirty="0">
                <a:latin typeface="Tahoma" panose="020B0604030504040204" pitchFamily="34" charset="0"/>
                <a:ea typeface="Tahoma" panose="020B0604030504040204" pitchFamily="34" charset="0"/>
                <a:cs typeface="Tahoma" panose="020B0604030504040204" pitchFamily="34" charset="0"/>
              </a:rPr>
              <a:t>Built Environment </a:t>
            </a:r>
            <a:r>
              <a:rPr lang="en-ZA" sz="2000" dirty="0" smtClean="0">
                <a:latin typeface="Tahoma" panose="020B0604030504040204" pitchFamily="34" charset="0"/>
                <a:ea typeface="Tahoma" panose="020B0604030504040204" pitchFamily="34" charset="0"/>
                <a:cs typeface="Tahoma" panose="020B0604030504040204" pitchFamily="34" charset="0"/>
              </a:rPr>
              <a:t>Professions. </a:t>
            </a:r>
            <a:endParaRPr lang="en-ZA" sz="2000" dirty="0">
              <a:latin typeface="Tahoma" panose="020B0604030504040204" pitchFamily="34" charset="0"/>
              <a:ea typeface="Tahoma" panose="020B0604030504040204" pitchFamily="34" charset="0"/>
              <a:cs typeface="Tahoma" panose="020B0604030504040204" pitchFamily="34" charset="0"/>
            </a:endParaRPr>
          </a:p>
          <a:p>
            <a:pPr marL="457200" indent="-457200">
              <a:spcBef>
                <a:spcPts val="1200"/>
              </a:spcBef>
              <a:buAutoNum type="arabicPeriod" startAt="5"/>
            </a:pPr>
            <a:endParaRPr lang="en-ZA" sz="2000" dirty="0">
              <a:latin typeface="Tahoma" panose="020B0604030504040204" pitchFamily="34" charset="0"/>
              <a:ea typeface="Tahoma" panose="020B0604030504040204" pitchFamily="34" charset="0"/>
              <a:cs typeface="Tahoma" panose="020B0604030504040204" pitchFamily="34" charset="0"/>
            </a:endParaRPr>
          </a:p>
        </p:txBody>
      </p:sp>
      <p:sp>
        <p:nvSpPr>
          <p:cNvPr id="3" name="Title 2"/>
          <p:cNvSpPr>
            <a:spLocks noGrp="1"/>
          </p:cNvSpPr>
          <p:nvPr>
            <p:ph type="title"/>
          </p:nvPr>
        </p:nvSpPr>
        <p:spPr>
          <a:xfrm>
            <a:off x="152400" y="0"/>
            <a:ext cx="8534400" cy="990600"/>
          </a:xfrm>
        </p:spPr>
        <p:txBody>
          <a:bodyPr/>
          <a:lstStyle/>
          <a:p>
            <a:r>
              <a:rPr lang="en-ZA" b="1" dirty="0" smtClean="0">
                <a:latin typeface="Tahoma" pitchFamily="34" charset="0"/>
                <a:ea typeface="Tahoma" pitchFamily="34" charset="0"/>
                <a:cs typeface="Tahoma" pitchFamily="34" charset="0"/>
              </a:rPr>
              <a:t>BACKGROUND </a:t>
            </a:r>
            <a:r>
              <a:rPr lang="en-ZA" dirty="0" smtClean="0">
                <a:latin typeface="Tahoma" pitchFamily="34" charset="0"/>
                <a:ea typeface="Tahoma" pitchFamily="34" charset="0"/>
                <a:cs typeface="Tahoma" pitchFamily="34" charset="0"/>
              </a:rPr>
              <a:t>(</a:t>
            </a:r>
            <a:r>
              <a:rPr lang="en-ZA" dirty="0">
                <a:latin typeface="Tahoma" pitchFamily="34" charset="0"/>
                <a:ea typeface="Tahoma" pitchFamily="34" charset="0"/>
                <a:cs typeface="Tahoma" pitchFamily="34" charset="0"/>
              </a:rPr>
              <a:t>Continued)</a:t>
            </a:r>
          </a:p>
        </p:txBody>
      </p:sp>
      <p:sp>
        <p:nvSpPr>
          <p:cNvPr id="4" name="Slide Number Placeholder 3"/>
          <p:cNvSpPr>
            <a:spLocks noGrp="1"/>
          </p:cNvSpPr>
          <p:nvPr>
            <p:ph type="sldNum" sz="quarter" idx="12"/>
          </p:nvPr>
        </p:nvSpPr>
        <p:spPr>
          <a:xfrm>
            <a:off x="8686800" y="6356350"/>
            <a:ext cx="304800" cy="365125"/>
          </a:xfrm>
        </p:spPr>
        <p:txBody>
          <a:bodyPr/>
          <a:lstStyle/>
          <a:p>
            <a:fld id="{6D88B901-4B89-400A-9326-FD413AFBC764}" type="slidenum">
              <a:rPr lang="en-US" sz="1400" smtClean="0">
                <a:latin typeface="Arial" pitchFamily="34" charset="0"/>
                <a:cs typeface="Arial" pitchFamily="34" charset="0"/>
              </a:rPr>
              <a:pPr/>
              <a:t>9</a:t>
            </a:fld>
            <a:endParaRPr lang="en-US" sz="1400" dirty="0">
              <a:latin typeface="Arial" pitchFamily="34" charset="0"/>
              <a:cs typeface="Arial" pitchFamily="34" charset="0"/>
            </a:endParaRPr>
          </a:p>
        </p:txBody>
      </p:sp>
    </p:spTree>
    <p:extLst>
      <p:ext uri="{BB962C8B-B14F-4D97-AF65-F5344CB8AC3E}">
        <p14:creationId xmlns:p14="http://schemas.microsoft.com/office/powerpoint/2010/main" xmlns="" val="477027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6661</TotalTime>
  <Words>1016</Words>
  <Application>Microsoft Office PowerPoint</Application>
  <PresentationFormat>On-screen Show (4:3)</PresentationFormat>
  <Paragraphs>166</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DEPARTMENT OF PUBLIC WORKS     PRESENTATION TO: NATIONAL ASSEMBLY’S PORTFOLIO COMMITTEE ON PUBLIC WORKS  BRANCH: POLICY, RESEARCH &amp; REGULATION PRESENTER: MANDISA FATYELA-LINDIE DATE: 31 JANUARY 2017  SUBJECT: REVIEW OF DPW’s 1997 AND 1999 WHITE PAPERS AND THE DEVELOPMENT OF     A NEW PUBLIC WORKS WHITE PAPER   </vt:lpstr>
      <vt:lpstr>TABLE OF CONTENTS</vt:lpstr>
      <vt:lpstr>PURPOSE:</vt:lpstr>
      <vt:lpstr>BACKGROUND</vt:lpstr>
      <vt:lpstr>BACKGROUND (Continued)</vt:lpstr>
      <vt:lpstr>BACKGROUND (Continued)</vt:lpstr>
      <vt:lpstr>BACKGROUND (Continued)</vt:lpstr>
      <vt:lpstr>BACKGROUND (Continued)</vt:lpstr>
      <vt:lpstr>BACKGROUND (Continued)</vt:lpstr>
      <vt:lpstr>NEED TO REVIEW 1997 &amp; 1999 WHITE PAPERS</vt:lpstr>
      <vt:lpstr>NEED TO REVIEW 1997 &amp; 1999 WHITE PAPERS (Continued)</vt:lpstr>
      <vt:lpstr>NEED TO REVIEW 1997 &amp; 1999 WHITE PAPERS (Continued)</vt:lpstr>
      <vt:lpstr>NEED TO REVIEW 1997 &amp; 1999 WHITE PAPERS (Continued)</vt:lpstr>
      <vt:lpstr>NEED TO REVIEW 1997 &amp; 1999 WHITE PAPERS (Continued)</vt:lpstr>
      <vt:lpstr>ACTIONS IN SUPPORT OF THE WHITE PAPER PROCESS:</vt:lpstr>
      <vt:lpstr>ACTIONS IN SUPPORT OF THE WHITE PAPER PROCESS (Continued)</vt:lpstr>
      <vt:lpstr>ACTIONS IN SUPPORT OF THE WHITE PAPER PROCESS (Continued)</vt:lpstr>
      <vt:lpstr>WAY FORWARD AND WHITE PAPER MILESTONES</vt:lpstr>
      <vt:lpstr>WAY FORWARD AND WHITE PAPER MILESTONES (Continued)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PUBLIC WORKS    PORTFOLIO COMMITTEE ON PUBLIC WEORKS PARLIAMENT OF SOUTH AFRICA  13 FEBRUARY 2013 CAPE TOWN</dc:title>
  <dc:creator>Lwazi Mahlangu</dc:creator>
  <cp:lastModifiedBy>PUMZA</cp:lastModifiedBy>
  <cp:revision>668</cp:revision>
  <cp:lastPrinted>2017-01-26T11:30:55Z</cp:lastPrinted>
  <dcterms:created xsi:type="dcterms:W3CDTF">2013-02-07T08:05:38Z</dcterms:created>
  <dcterms:modified xsi:type="dcterms:W3CDTF">2017-01-31T12:21:17Z</dcterms:modified>
</cp:coreProperties>
</file>