
<file path=[Content_Types].xml><?xml version="1.0" encoding="utf-8"?>
<Types xmlns="http://schemas.openxmlformats.org/package/2006/content-types">
  <Override PartName="/ppt/slides/slide6.xml" ContentType="application/vnd.openxmlformats-officedocument.presentationml.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80" r:id="rId3"/>
    <p:sldId id="397" r:id="rId4"/>
    <p:sldId id="402" r:id="rId5"/>
    <p:sldId id="398" r:id="rId6"/>
    <p:sldId id="393" r:id="rId7"/>
    <p:sldId id="403" r:id="rId8"/>
    <p:sldId id="395" r:id="rId9"/>
    <p:sldId id="404" r:id="rId10"/>
    <p:sldId id="396" r:id="rId11"/>
    <p:sldId id="386" r:id="rId12"/>
    <p:sldId id="387" r:id="rId13"/>
    <p:sldId id="401" r:id="rId14"/>
    <p:sldId id="400" r:id="rId15"/>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1BA"/>
    <a:srgbClr val="002060"/>
    <a:srgbClr val="0563C1"/>
    <a:srgbClr val="0047BA"/>
    <a:srgbClr val="003DA5"/>
    <a:srgbClr val="0509C1"/>
    <a:srgbClr val="FF0000"/>
    <a:srgbClr val="CC99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3053" autoAdjust="0"/>
  </p:normalViewPr>
  <p:slideViewPr>
    <p:cSldViewPr snapToGrid="0">
      <p:cViewPr varScale="1">
        <p:scale>
          <a:sx n="116" d="100"/>
          <a:sy n="116" d="100"/>
        </p:scale>
        <p:origin x="-1650" y="-114"/>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41" d="100"/>
          <a:sy n="41" d="100"/>
        </p:scale>
        <p:origin x="2150" y="53"/>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7" tIns="45714" rIns="91427" bIns="45714" rtlCol="0"/>
          <a:lstStyle>
            <a:lvl1pPr algn="l">
              <a:defRPr sz="1200"/>
            </a:lvl1pPr>
          </a:lstStyle>
          <a:p>
            <a:endParaRPr lang="en-ZA" dirty="0"/>
          </a:p>
        </p:txBody>
      </p:sp>
      <p:sp>
        <p:nvSpPr>
          <p:cNvPr id="3" name="Date Placeholder 2"/>
          <p:cNvSpPr>
            <a:spLocks noGrp="1"/>
          </p:cNvSpPr>
          <p:nvPr>
            <p:ph type="dt" sz="quarter" idx="1"/>
          </p:nvPr>
        </p:nvSpPr>
        <p:spPr>
          <a:xfrm>
            <a:off x="3849689" y="0"/>
            <a:ext cx="2946400" cy="496888"/>
          </a:xfrm>
          <a:prstGeom prst="rect">
            <a:avLst/>
          </a:prstGeom>
        </p:spPr>
        <p:txBody>
          <a:bodyPr vert="horz" lIns="91427" tIns="45714" rIns="91427" bIns="45714" rtlCol="0"/>
          <a:lstStyle>
            <a:lvl1pPr algn="r">
              <a:defRPr sz="1200"/>
            </a:lvl1pPr>
          </a:lstStyle>
          <a:p>
            <a:fld id="{FCE76782-37C4-4261-B369-988A65170D1A}" type="datetimeFigureOut">
              <a:rPr lang="en-ZA" smtClean="0"/>
              <a:pPr/>
              <a:t>2017/01/31</a:t>
            </a:fld>
            <a:endParaRPr lang="en-ZA"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27" tIns="45714" rIns="91427" bIns="45714"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9" y="9429750"/>
            <a:ext cx="2946400" cy="496888"/>
          </a:xfrm>
          <a:prstGeom prst="rect">
            <a:avLst/>
          </a:prstGeom>
        </p:spPr>
        <p:txBody>
          <a:bodyPr vert="horz" lIns="91427" tIns="45714" rIns="91427" bIns="45714" rtlCol="0" anchor="b"/>
          <a:lstStyle>
            <a:lvl1pPr algn="r">
              <a:defRPr sz="1200"/>
            </a:lvl1pPr>
          </a:lstStyle>
          <a:p>
            <a:fld id="{251786C4-8F9A-4A46-B551-4160B4188238}" type="slidenum">
              <a:rPr lang="en-ZA" smtClean="0"/>
              <a:pPr/>
              <a:t>‹#›</a:t>
            </a:fld>
            <a:endParaRPr lang="en-ZA" dirty="0"/>
          </a:p>
        </p:txBody>
      </p:sp>
    </p:spTree>
    <p:extLst>
      <p:ext uri="{BB962C8B-B14F-4D97-AF65-F5344CB8AC3E}">
        <p14:creationId xmlns:p14="http://schemas.microsoft.com/office/powerpoint/2010/main" xmlns="" val="4100933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3163" tIns="46582" rIns="93163" bIns="46582" rtlCol="0"/>
          <a:lstStyle>
            <a:lvl1pPr algn="l">
              <a:defRPr sz="1200"/>
            </a:lvl1pPr>
          </a:lstStyle>
          <a:p>
            <a:endParaRPr lang="en-US" dirty="0"/>
          </a:p>
        </p:txBody>
      </p:sp>
      <p:sp>
        <p:nvSpPr>
          <p:cNvPr id="3" name="Date Placeholder 2"/>
          <p:cNvSpPr>
            <a:spLocks noGrp="1"/>
          </p:cNvSpPr>
          <p:nvPr>
            <p:ph type="dt" idx="1"/>
          </p:nvPr>
        </p:nvSpPr>
        <p:spPr>
          <a:xfrm>
            <a:off x="3850443" y="1"/>
            <a:ext cx="2945659" cy="498055"/>
          </a:xfrm>
          <a:prstGeom prst="rect">
            <a:avLst/>
          </a:prstGeom>
        </p:spPr>
        <p:txBody>
          <a:bodyPr vert="horz" lIns="93163" tIns="46582" rIns="93163" bIns="46582" rtlCol="0"/>
          <a:lstStyle>
            <a:lvl1pPr algn="r">
              <a:defRPr sz="1200"/>
            </a:lvl1pPr>
          </a:lstStyle>
          <a:p>
            <a:fld id="{C3B711A9-B880-4E2C-ABDB-B47A95D027AB}" type="datetimeFigureOut">
              <a:rPr lang="en-US" smtClean="0"/>
              <a:pPr/>
              <a:t>1/31/2017</a:t>
            </a:fld>
            <a:endParaRPr lang="en-US" dirty="0"/>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3163" tIns="46582" rIns="93163" bIns="46582"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63" tIns="46582" rIns="93163"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945659" cy="498054"/>
          </a:xfrm>
          <a:prstGeom prst="rect">
            <a:avLst/>
          </a:prstGeom>
        </p:spPr>
        <p:txBody>
          <a:bodyPr vert="horz" lIns="93163" tIns="46582" rIns="93163"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63" tIns="46582" rIns="93163" bIns="46582" rtlCol="0" anchor="b"/>
          <a:lstStyle>
            <a:lvl1pPr algn="r">
              <a:defRPr sz="1200"/>
            </a:lvl1pPr>
          </a:lstStyle>
          <a:p>
            <a:fld id="{E895C1CC-A83D-4BA8-89D4-6EF9F46C4642}" type="slidenum">
              <a:rPr lang="en-US" smtClean="0"/>
              <a:pPr/>
              <a:t>‹#›</a:t>
            </a:fld>
            <a:endParaRPr lang="en-US" dirty="0"/>
          </a:p>
        </p:txBody>
      </p:sp>
    </p:spTree>
    <p:extLst>
      <p:ext uri="{BB962C8B-B14F-4D97-AF65-F5344CB8AC3E}">
        <p14:creationId xmlns:p14="http://schemas.microsoft.com/office/powerpoint/2010/main" xmlns="" val="121898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2" name="Rectangle 1"/>
          <p:cNvSpPr/>
          <p:nvPr userDrawn="1"/>
        </p:nvSpPr>
        <p:spPr>
          <a:xfrm>
            <a:off x="2" y="2211973"/>
            <a:ext cx="9905999" cy="2087072"/>
          </a:xfrm>
          <a:prstGeom prst="rect">
            <a:avLst/>
          </a:prstGeom>
          <a:solidFill>
            <a:srgbClr val="0051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p>
        </p:txBody>
      </p:sp>
      <p:sp>
        <p:nvSpPr>
          <p:cNvPr id="18" name="Title 1"/>
          <p:cNvSpPr>
            <a:spLocks noGrp="1"/>
          </p:cNvSpPr>
          <p:nvPr>
            <p:ph type="title"/>
          </p:nvPr>
        </p:nvSpPr>
        <p:spPr>
          <a:xfrm>
            <a:off x="2" y="2211974"/>
            <a:ext cx="9768798" cy="1672207"/>
          </a:xfrm>
        </p:spPr>
        <p:txBody>
          <a:bodyPr/>
          <a:lstStyle>
            <a:lvl1pPr>
              <a:defRPr b="1">
                <a:solidFill>
                  <a:schemeClr val="bg1"/>
                </a:solidFill>
              </a:defRPr>
            </a:lvl1pPr>
          </a:lstStyle>
          <a:p>
            <a:r>
              <a:rPr lang="en-US" dirty="0" smtClean="0"/>
              <a:t>Click to edit Master title style</a:t>
            </a:r>
            <a:endParaRPr lang="en-ZA" dirty="0"/>
          </a:p>
        </p:txBody>
      </p:sp>
    </p:spTree>
    <p:extLst>
      <p:ext uri="{BB962C8B-B14F-4D97-AF65-F5344CB8AC3E}">
        <p14:creationId xmlns:p14="http://schemas.microsoft.com/office/powerpoint/2010/main" xmlns="" val="3785683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84" y="1370409"/>
            <a:ext cx="2963499" cy="4749178"/>
          </a:xfrm>
          <a:ln>
            <a:solidFill>
              <a:schemeClr val="tx1"/>
            </a:solid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Title 11"/>
          <p:cNvSpPr>
            <a:spLocks noGrp="1"/>
          </p:cNvSpPr>
          <p:nvPr>
            <p:ph type="title"/>
          </p:nvPr>
        </p:nvSpPr>
        <p:spPr>
          <a:xfrm>
            <a:off x="54173" y="388034"/>
            <a:ext cx="7822730" cy="804183"/>
          </a:xfrm>
        </p:spPr>
        <p:txBody>
          <a:bodyPr/>
          <a:lstStyle/>
          <a:p>
            <a:r>
              <a:rPr lang="en-US" dirty="0" smtClean="0"/>
              <a:t>Click to edit Master title style</a:t>
            </a:r>
            <a:endParaRPr lang="en-ZA" dirty="0"/>
          </a:p>
        </p:txBody>
      </p:sp>
      <p:sp>
        <p:nvSpPr>
          <p:cNvPr id="13" name="Date Placeholder 12"/>
          <p:cNvSpPr>
            <a:spLocks noGrp="1"/>
          </p:cNvSpPr>
          <p:nvPr>
            <p:ph type="dt" sz="half" idx="10"/>
          </p:nvPr>
        </p:nvSpPr>
        <p:spPr/>
        <p:txBody>
          <a:bodyPr/>
          <a:lstStyle/>
          <a:p>
            <a:fld id="{62090815-4DC2-486A-8D4B-664B11355182}" type="datetime1">
              <a:rPr lang="en-ZA" smtClean="0"/>
              <a:pPr/>
              <a:t>2017/01/31</a:t>
            </a:fld>
            <a:endParaRPr lang="en-ZA" dirty="0"/>
          </a:p>
        </p:txBody>
      </p:sp>
      <p:sp>
        <p:nvSpPr>
          <p:cNvPr id="14" name="Footer Placeholder 13"/>
          <p:cNvSpPr>
            <a:spLocks noGrp="1"/>
          </p:cNvSpPr>
          <p:nvPr>
            <p:ph type="ftr" sz="quarter" idx="11"/>
          </p:nvPr>
        </p:nvSpPr>
        <p:spPr/>
        <p:txBody>
          <a:bodyPr/>
          <a:lstStyle/>
          <a:p>
            <a:endParaRPr lang="en-ZA" dirty="0"/>
          </a:p>
        </p:txBody>
      </p:sp>
      <p:sp>
        <p:nvSpPr>
          <p:cNvPr id="15" name="Slide Number Placeholder 14"/>
          <p:cNvSpPr>
            <a:spLocks noGrp="1"/>
          </p:cNvSpPr>
          <p:nvPr>
            <p:ph type="sldNum" sz="quarter" idx="12"/>
          </p:nvPr>
        </p:nvSpPr>
        <p:spPr>
          <a:xfrm>
            <a:off x="7482582" y="6356352"/>
            <a:ext cx="2228850" cy="365125"/>
          </a:xfrm>
        </p:spPr>
        <p:txBody>
          <a:bodyPr/>
          <a:lstStyle>
            <a:lvl1pPr>
              <a:defRPr sz="1200">
                <a:solidFill>
                  <a:schemeClr val="tx1"/>
                </a:solidFill>
              </a:defRPr>
            </a:lvl1pPr>
          </a:lstStyle>
          <a:p>
            <a:fld id="{E111FF2C-5551-40D0-B92F-F2F89F2DB7ED}" type="slidenum">
              <a:rPr lang="en-ZA" smtClean="0"/>
              <a:pPr/>
              <a:t>‹#›</a:t>
            </a:fld>
            <a:endParaRPr lang="en-ZA" dirty="0"/>
          </a:p>
        </p:txBody>
      </p:sp>
      <p:cxnSp>
        <p:nvCxnSpPr>
          <p:cNvPr id="4" name="Straight Connector 3"/>
          <p:cNvCxnSpPr/>
          <p:nvPr userDrawn="1"/>
        </p:nvCxnSpPr>
        <p:spPr>
          <a:xfrm>
            <a:off x="0" y="327480"/>
            <a:ext cx="9906000" cy="0"/>
          </a:xfrm>
          <a:prstGeom prst="line">
            <a:avLst/>
          </a:prstGeom>
          <a:ln w="57150">
            <a:solidFill>
              <a:srgbClr val="0563C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0" y="1252766"/>
            <a:ext cx="9906000" cy="0"/>
          </a:xfrm>
          <a:prstGeom prst="line">
            <a:avLst/>
          </a:prstGeom>
          <a:ln w="57150">
            <a:solidFill>
              <a:srgbClr val="0563C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2206" y="6237516"/>
            <a:ext cx="9908207" cy="907"/>
          </a:xfrm>
          <a:prstGeom prst="line">
            <a:avLst/>
          </a:prstGeom>
          <a:ln w="57150">
            <a:solidFill>
              <a:srgbClr val="0563C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3"/>
          </p:nvPr>
        </p:nvSpPr>
        <p:spPr>
          <a:xfrm>
            <a:off x="3161211" y="1370409"/>
            <a:ext cx="6550221" cy="4749178"/>
          </a:xfrm>
          <a:ln>
            <a:solidFill>
              <a:schemeClr val="tx1"/>
            </a:solidFill>
          </a:ln>
        </p:spPr>
        <p:txBody>
          <a:bodyPr/>
          <a:lstStyle>
            <a:lvl1pPr marL="0" indent="0">
              <a:buNone/>
              <a:defRPr/>
            </a:lvl1pPr>
          </a:lstStyle>
          <a:p>
            <a:pPr lvl="0"/>
            <a:endParaRPr lang="en-ZA" dirty="0"/>
          </a:p>
        </p:txBody>
      </p:sp>
      <p:pic>
        <p:nvPicPr>
          <p:cNvPr id="16" name="Picture 15" descr="C:\Users\01083831\Pictures\Logos\Post Office South Africa 9Jan2017.jpg"/>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268789" y="453047"/>
            <a:ext cx="1442643" cy="672240"/>
          </a:xfrm>
          <a:prstGeom prst="rect">
            <a:avLst/>
          </a:prstGeom>
          <a:noFill/>
          <a:ln>
            <a:noFill/>
          </a:ln>
        </p:spPr>
      </p:pic>
    </p:spTree>
    <p:extLst>
      <p:ext uri="{BB962C8B-B14F-4D97-AF65-F5344CB8AC3E}">
        <p14:creationId xmlns:p14="http://schemas.microsoft.com/office/powerpoint/2010/main" xmlns="" val="28632941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1" y="1567543"/>
            <a:ext cx="9384861" cy="48736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Title 11"/>
          <p:cNvSpPr>
            <a:spLocks noGrp="1"/>
          </p:cNvSpPr>
          <p:nvPr>
            <p:ph type="title"/>
          </p:nvPr>
        </p:nvSpPr>
        <p:spPr>
          <a:xfrm>
            <a:off x="54173" y="388034"/>
            <a:ext cx="8017670" cy="804183"/>
          </a:xfrm>
        </p:spPr>
        <p:txBody>
          <a:bodyPr/>
          <a:lstStyle/>
          <a:p>
            <a:r>
              <a:rPr lang="en-US" dirty="0" smtClean="0"/>
              <a:t>Click to edit Master title style</a:t>
            </a:r>
            <a:endParaRPr lang="en-ZA" dirty="0"/>
          </a:p>
        </p:txBody>
      </p:sp>
      <p:sp>
        <p:nvSpPr>
          <p:cNvPr id="13" name="Date Placeholder 12"/>
          <p:cNvSpPr>
            <a:spLocks noGrp="1"/>
          </p:cNvSpPr>
          <p:nvPr>
            <p:ph type="dt" sz="half" idx="10"/>
          </p:nvPr>
        </p:nvSpPr>
        <p:spPr>
          <a:xfrm>
            <a:off x="681038" y="6551786"/>
            <a:ext cx="2228850" cy="208879"/>
          </a:xfrm>
        </p:spPr>
        <p:txBody>
          <a:bodyPr/>
          <a:lstStyle/>
          <a:p>
            <a:fld id="{38803212-5B92-433E-B461-CD633AD6172B}" type="datetime1">
              <a:rPr lang="en-ZA" smtClean="0"/>
              <a:pPr/>
              <a:t>2017/01/31</a:t>
            </a:fld>
            <a:endParaRPr lang="en-ZA" dirty="0"/>
          </a:p>
        </p:txBody>
      </p:sp>
      <p:sp>
        <p:nvSpPr>
          <p:cNvPr id="14" name="Footer Placeholder 13"/>
          <p:cNvSpPr>
            <a:spLocks noGrp="1"/>
          </p:cNvSpPr>
          <p:nvPr>
            <p:ph type="ftr" sz="quarter" idx="11"/>
          </p:nvPr>
        </p:nvSpPr>
        <p:spPr>
          <a:xfrm>
            <a:off x="3281363" y="6551786"/>
            <a:ext cx="3343275" cy="208879"/>
          </a:xfrm>
        </p:spPr>
        <p:txBody>
          <a:bodyPr/>
          <a:lstStyle/>
          <a:p>
            <a:endParaRPr lang="en-ZA" dirty="0"/>
          </a:p>
        </p:txBody>
      </p:sp>
      <p:sp>
        <p:nvSpPr>
          <p:cNvPr id="15" name="Slide Number Placeholder 14"/>
          <p:cNvSpPr>
            <a:spLocks noGrp="1"/>
          </p:cNvSpPr>
          <p:nvPr>
            <p:ph type="sldNum" sz="quarter" idx="12"/>
          </p:nvPr>
        </p:nvSpPr>
        <p:spPr>
          <a:xfrm>
            <a:off x="7482582" y="6551786"/>
            <a:ext cx="2228850" cy="208879"/>
          </a:xfrm>
        </p:spPr>
        <p:txBody>
          <a:bodyPr/>
          <a:lstStyle>
            <a:lvl1pPr>
              <a:defRPr sz="1300" b="0">
                <a:latin typeface="Arial" panose="020B0604020202020204" pitchFamily="34" charset="0"/>
                <a:cs typeface="Arial" panose="020B0604020202020204" pitchFamily="34" charset="0"/>
              </a:defRPr>
            </a:lvl1pPr>
          </a:lstStyle>
          <a:p>
            <a:fld id="{E111FF2C-5551-40D0-B92F-F2F89F2DB7ED}" type="slidenum">
              <a:rPr lang="en-ZA" smtClean="0"/>
              <a:pPr/>
              <a:t>‹#›</a:t>
            </a:fld>
            <a:endParaRPr lang="en-ZA" dirty="0"/>
          </a:p>
        </p:txBody>
      </p:sp>
      <p:cxnSp>
        <p:nvCxnSpPr>
          <p:cNvPr id="4" name="Straight Connector 3"/>
          <p:cNvCxnSpPr/>
          <p:nvPr userDrawn="1"/>
        </p:nvCxnSpPr>
        <p:spPr>
          <a:xfrm>
            <a:off x="0" y="327480"/>
            <a:ext cx="9906000" cy="0"/>
          </a:xfrm>
          <a:prstGeom prst="line">
            <a:avLst/>
          </a:prstGeom>
          <a:ln w="57150">
            <a:solidFill>
              <a:srgbClr val="0051BA"/>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0" y="1252766"/>
            <a:ext cx="9906000" cy="0"/>
          </a:xfrm>
          <a:prstGeom prst="line">
            <a:avLst/>
          </a:prstGeom>
          <a:ln w="57150">
            <a:solidFill>
              <a:srgbClr val="0051BA"/>
            </a:solidFill>
          </a:ln>
        </p:spPr>
        <p:style>
          <a:lnRef idx="1">
            <a:schemeClr val="accent1"/>
          </a:lnRef>
          <a:fillRef idx="0">
            <a:schemeClr val="accent1"/>
          </a:fillRef>
          <a:effectRef idx="0">
            <a:schemeClr val="accent1"/>
          </a:effectRef>
          <a:fontRef idx="minor">
            <a:schemeClr val="tx1"/>
          </a:fontRef>
        </p:style>
      </p:cxnSp>
      <p:pic>
        <p:nvPicPr>
          <p:cNvPr id="11" name="Picture 10" descr="C:\Users\01083831\Pictures\Logos\Post Office South Africa 9Jan2017.jpg"/>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177349" y="453047"/>
            <a:ext cx="1534083" cy="672240"/>
          </a:xfrm>
          <a:prstGeom prst="rect">
            <a:avLst/>
          </a:prstGeom>
          <a:noFill/>
          <a:ln>
            <a:noFill/>
          </a:ln>
        </p:spPr>
      </p:pic>
    </p:spTree>
    <p:extLst>
      <p:ext uri="{BB962C8B-B14F-4D97-AF65-F5344CB8AC3E}">
        <p14:creationId xmlns:p14="http://schemas.microsoft.com/office/powerpoint/2010/main" xmlns="" val="679766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942A9A-CED9-4862-B193-8EF3D9765D4E}" type="datetime1">
              <a:rPr lang="en-ZA" smtClean="0"/>
              <a:pPr/>
              <a:t>2017/01/31</a:t>
            </a:fld>
            <a:endParaRPr lang="en-ZA"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11FF2C-5551-40D0-B92F-F2F89F2DB7ED}" type="slidenum">
              <a:rPr lang="en-ZA" smtClean="0"/>
              <a:pPr/>
              <a:t>‹#›</a:t>
            </a:fld>
            <a:endParaRPr lang="en-ZA" dirty="0"/>
          </a:p>
        </p:txBody>
      </p:sp>
    </p:spTree>
    <p:extLst>
      <p:ext uri="{BB962C8B-B14F-4D97-AF65-F5344CB8AC3E}">
        <p14:creationId xmlns:p14="http://schemas.microsoft.com/office/powerpoint/2010/main" xmlns="" val="415952693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_rels/slide8.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Layout" Target="../slideLayouts/slideLayout3.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260610" y="2377441"/>
            <a:ext cx="8993880" cy="1681941"/>
          </a:xfrm>
          <a:prstGeom prst="rect">
            <a:avLst/>
          </a:prstGeom>
          <a:noFill/>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b="1" kern="1200">
                <a:solidFill>
                  <a:schemeClr val="bg1"/>
                </a:solidFill>
                <a:latin typeface="+mj-lt"/>
                <a:ea typeface="+mj-ea"/>
                <a:cs typeface="+mj-cs"/>
              </a:defRPr>
            </a:lvl1pPr>
          </a:lstStyle>
          <a:p>
            <a:pPr algn="ctr"/>
            <a:r>
              <a:rPr lang="en-ZA" sz="3200" b="0" dirty="0" smtClean="0">
                <a:latin typeface="Arial" panose="020B0604020202020204" pitchFamily="34" charset="0"/>
                <a:cs typeface="Arial" panose="020B0604020202020204" pitchFamily="34" charset="0"/>
              </a:rPr>
              <a:t/>
            </a:r>
            <a:br>
              <a:rPr lang="en-ZA" sz="3200" b="0" dirty="0" smtClean="0">
                <a:latin typeface="Arial" panose="020B0604020202020204" pitchFamily="34" charset="0"/>
                <a:cs typeface="Arial" panose="020B0604020202020204" pitchFamily="34" charset="0"/>
              </a:rPr>
            </a:br>
            <a:r>
              <a:rPr lang="en-ZA" sz="3200" b="0" dirty="0" smtClean="0">
                <a:latin typeface="Arial" panose="020B0604020202020204" pitchFamily="34" charset="0"/>
                <a:cs typeface="Arial" panose="020B0604020202020204" pitchFamily="34" charset="0"/>
              </a:rPr>
              <a:t>SA Post Office</a:t>
            </a:r>
            <a:r>
              <a:rPr lang="en-ZA" sz="3200" dirty="0" smtClean="0">
                <a:solidFill>
                  <a:prstClr val="white"/>
                </a:solidFill>
                <a:latin typeface="Arial" panose="020B0604020202020204" pitchFamily="34" charset="0"/>
                <a:cs typeface="Arial" panose="020B0604020202020204" pitchFamily="34" charset="0"/>
              </a:rPr>
              <a:t/>
            </a:r>
            <a:br>
              <a:rPr lang="en-ZA" sz="3200" dirty="0" smtClean="0">
                <a:solidFill>
                  <a:prstClr val="white"/>
                </a:solidFill>
                <a:latin typeface="Arial" panose="020B0604020202020204" pitchFamily="34" charset="0"/>
                <a:cs typeface="Arial" panose="020B0604020202020204" pitchFamily="34" charset="0"/>
              </a:rPr>
            </a:br>
            <a:r>
              <a:rPr lang="en-ZA" sz="3200" b="0" dirty="0" smtClean="0">
                <a:latin typeface="Arial" panose="020B0604020202020204" pitchFamily="34" charset="0"/>
                <a:cs typeface="Arial" panose="020B0604020202020204" pitchFamily="34" charset="0"/>
              </a:rPr>
              <a:t>Corporate Plan progress report &amp; future prospects for quarter 3 (2016/2017) </a:t>
            </a:r>
            <a:endParaRPr lang="en-ZA" sz="3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20563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Balance sheet  ….. liquid &amp; solvent</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10</a:t>
            </a:fld>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10</a:t>
            </a:fld>
            <a:endParaRPr lang="en-US" altLang="zh-CN" dirty="0"/>
          </a:p>
        </p:txBody>
      </p:sp>
      <p:sp>
        <p:nvSpPr>
          <p:cNvPr id="26" name="Rectangle 4"/>
          <p:cNvSpPr>
            <a:spLocks noChangeArrowheads="1"/>
          </p:cNvSpPr>
          <p:nvPr/>
        </p:nvSpPr>
        <p:spPr bwMode="auto">
          <a:xfrm>
            <a:off x="550863" y="2229767"/>
            <a:ext cx="1392237" cy="4420420"/>
          </a:xfrm>
          <a:prstGeom prst="rect">
            <a:avLst/>
          </a:prstGeom>
          <a:solidFill>
            <a:srgbClr val="0563C1"/>
          </a:solidFill>
          <a:ln>
            <a:noFill/>
          </a:ln>
          <a:effectLst/>
          <a:extLst/>
        </p:spPr>
        <p:txBody>
          <a:bodyPr wrap="none" anchor="ctr"/>
          <a:lstStyle/>
          <a:p>
            <a:pPr algn="ctr"/>
            <a:endParaRPr lang="en-ZA" dirty="0"/>
          </a:p>
        </p:txBody>
      </p:sp>
      <p:sp>
        <p:nvSpPr>
          <p:cNvPr id="29" name="Rectangle 7"/>
          <p:cNvSpPr>
            <a:spLocks noChangeArrowheads="1"/>
          </p:cNvSpPr>
          <p:nvPr/>
        </p:nvSpPr>
        <p:spPr bwMode="auto">
          <a:xfrm>
            <a:off x="3449547" y="2598708"/>
            <a:ext cx="6047150" cy="73866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dirty="0" smtClean="0">
                <a:ea typeface="굴림" panose="020B0600000101010101" pitchFamily="34" charset="-127"/>
              </a:rPr>
              <a:t>R650 million recapitalization funds received in April 2016</a:t>
            </a:r>
          </a:p>
          <a:p>
            <a:pPr lvl="2">
              <a:buFont typeface="Wingdings" panose="05000000000000000000" pitchFamily="2" charset="2"/>
              <a:buChar char="§"/>
            </a:pPr>
            <a:r>
              <a:rPr lang="en-US" altLang="ko-KR" dirty="0" smtClean="0">
                <a:ea typeface="굴림" panose="020B0600000101010101" pitchFamily="34" charset="-127"/>
              </a:rPr>
              <a:t>R3.7 billion long term loans acquired against government guarantees (cost to service debt is high)</a:t>
            </a:r>
          </a:p>
        </p:txBody>
      </p:sp>
      <p:grpSp>
        <p:nvGrpSpPr>
          <p:cNvPr id="30" name="Group 8"/>
          <p:cNvGrpSpPr>
            <a:grpSpLocks/>
          </p:cNvGrpSpPr>
          <p:nvPr/>
        </p:nvGrpSpPr>
        <p:grpSpPr bwMode="auto">
          <a:xfrm>
            <a:off x="1122363" y="2512342"/>
            <a:ext cx="1896882" cy="825500"/>
            <a:chOff x="2400" y="1968"/>
            <a:chExt cx="960" cy="960"/>
          </a:xfrm>
        </p:grpSpPr>
        <p:sp>
          <p:nvSpPr>
            <p:cNvPr id="31" name="Rectangle 9"/>
            <p:cNvSpPr>
              <a:spLocks noChangeArrowheads="1"/>
            </p:cNvSpPr>
            <p:nvPr>
              <p:custDataLst>
                <p:tags r:id="rId5"/>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32" name="Rectangle 10"/>
            <p:cNvSpPr>
              <a:spLocks noChangeArrowheads="1"/>
            </p:cNvSpPr>
            <p:nvPr>
              <p:custDataLst>
                <p:tags r:id="rId6"/>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Recapitalisation &amp; term loans</a:t>
              </a:r>
              <a:endParaRPr lang="en-US" altLang="ko-KR" b="1" dirty="0">
                <a:ea typeface="-윤명조130" pitchFamily="18" charset="-127"/>
              </a:endParaRPr>
            </a:p>
          </p:txBody>
        </p:sp>
      </p:grpSp>
      <p:sp>
        <p:nvSpPr>
          <p:cNvPr id="33" name="Rectangle 11"/>
          <p:cNvSpPr>
            <a:spLocks noChangeArrowheads="1"/>
          </p:cNvSpPr>
          <p:nvPr/>
        </p:nvSpPr>
        <p:spPr bwMode="auto">
          <a:xfrm>
            <a:off x="3513449" y="4152080"/>
            <a:ext cx="5983248" cy="49244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dirty="0" smtClean="0">
                <a:ea typeface="굴림" panose="020B0600000101010101" pitchFamily="34" charset="-127"/>
              </a:rPr>
              <a:t>Depositors funds of R4.9 billion increased by R128m</a:t>
            </a:r>
          </a:p>
          <a:p>
            <a:pPr lvl="2">
              <a:buFont typeface="Wingdings" panose="05000000000000000000" pitchFamily="2" charset="2"/>
              <a:buChar char="§"/>
            </a:pPr>
            <a:r>
              <a:rPr lang="en-US" altLang="ko-KR" dirty="0" smtClean="0">
                <a:ea typeface="굴림" panose="020B0600000101010101" pitchFamily="34" charset="-127"/>
              </a:rPr>
              <a:t>Postbank investments of R7.3 billion</a:t>
            </a:r>
          </a:p>
        </p:txBody>
      </p:sp>
      <p:grpSp>
        <p:nvGrpSpPr>
          <p:cNvPr id="34" name="Group 12"/>
          <p:cNvGrpSpPr>
            <a:grpSpLocks/>
          </p:cNvGrpSpPr>
          <p:nvPr/>
        </p:nvGrpSpPr>
        <p:grpSpPr bwMode="auto">
          <a:xfrm>
            <a:off x="1122363" y="4022690"/>
            <a:ext cx="1896882" cy="825500"/>
            <a:chOff x="2400" y="1968"/>
            <a:chExt cx="960" cy="960"/>
          </a:xfrm>
        </p:grpSpPr>
        <p:sp>
          <p:nvSpPr>
            <p:cNvPr id="35" name="Rectangle 13"/>
            <p:cNvSpPr>
              <a:spLocks noChangeArrowheads="1"/>
            </p:cNvSpPr>
            <p:nvPr>
              <p:custDataLst>
                <p:tags r:id="rId3"/>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36" name="Rectangle 14"/>
            <p:cNvSpPr>
              <a:spLocks noChangeArrowheads="1"/>
            </p:cNvSpPr>
            <p:nvPr>
              <p:custDataLst>
                <p:tags r:id="rId4"/>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Postbank depositors funds</a:t>
              </a:r>
              <a:endParaRPr lang="en-US" altLang="ko-KR" b="1" dirty="0">
                <a:ea typeface="-윤명조130" pitchFamily="18" charset="-127"/>
              </a:endParaRPr>
            </a:p>
          </p:txBody>
        </p:sp>
      </p:grpSp>
      <p:sp>
        <p:nvSpPr>
          <p:cNvPr id="37" name="Rectangle 15"/>
          <p:cNvSpPr>
            <a:spLocks noChangeArrowheads="1"/>
          </p:cNvSpPr>
          <p:nvPr/>
        </p:nvSpPr>
        <p:spPr bwMode="auto">
          <a:xfrm>
            <a:off x="3513449" y="5129160"/>
            <a:ext cx="5983248" cy="147732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dirty="0" smtClean="0">
                <a:ea typeface="굴림" panose="020B0600000101010101" pitchFamily="34" charset="-127"/>
              </a:rPr>
              <a:t>Trade payables reduced by R531m (now at normal operational levels)</a:t>
            </a:r>
          </a:p>
          <a:p>
            <a:pPr lvl="2">
              <a:buFont typeface="Wingdings" panose="05000000000000000000" pitchFamily="2" charset="2"/>
              <a:buChar char="§"/>
            </a:pPr>
            <a:r>
              <a:rPr lang="en-US" altLang="ko-KR" dirty="0" smtClean="0">
                <a:ea typeface="굴림" panose="020B0600000101010101" pitchFamily="34" charset="-127"/>
              </a:rPr>
              <a:t>SAPO Group meets liquidity &amp; solvency requirements</a:t>
            </a:r>
          </a:p>
          <a:p>
            <a:pPr lvl="2">
              <a:buFont typeface="Wingdings" panose="05000000000000000000" pitchFamily="2" charset="2"/>
              <a:buChar char="§"/>
            </a:pPr>
            <a:r>
              <a:rPr lang="en-US" altLang="ko-KR" dirty="0" smtClean="0">
                <a:ea typeface="굴림" panose="020B0600000101010101" pitchFamily="34" charset="-127"/>
              </a:rPr>
              <a:t>SAPO debt </a:t>
            </a:r>
            <a:r>
              <a:rPr lang="en-US" altLang="ko-KR" dirty="0">
                <a:ea typeface="굴림" panose="020B0600000101010101" pitchFamily="34" charset="-127"/>
              </a:rPr>
              <a:t>/ equity structure not </a:t>
            </a:r>
            <a:r>
              <a:rPr lang="en-US" altLang="ko-KR" dirty="0" smtClean="0">
                <a:ea typeface="굴림" panose="020B0600000101010101" pitchFamily="34" charset="-127"/>
              </a:rPr>
              <a:t>optimal</a:t>
            </a:r>
          </a:p>
          <a:p>
            <a:pPr lvl="2">
              <a:buFont typeface="Wingdings" panose="05000000000000000000" pitchFamily="2" charset="2"/>
              <a:buChar char="§"/>
            </a:pPr>
            <a:r>
              <a:rPr lang="en-US" altLang="ko-KR" dirty="0">
                <a:ea typeface="굴림" panose="020B0600000101010101" pitchFamily="34" charset="-127"/>
              </a:rPr>
              <a:t>R1.1 billion </a:t>
            </a:r>
            <a:r>
              <a:rPr lang="en-US" altLang="ko-KR" dirty="0" smtClean="0">
                <a:ea typeface="굴림" panose="020B0600000101010101" pitchFamily="34" charset="-127"/>
              </a:rPr>
              <a:t>available from term loans</a:t>
            </a:r>
            <a:endParaRPr lang="en-US" altLang="ko-KR" dirty="0">
              <a:ea typeface="굴림" panose="020B0600000101010101" pitchFamily="34" charset="-127"/>
            </a:endParaRPr>
          </a:p>
          <a:p>
            <a:pPr lvl="2">
              <a:buFont typeface="Wingdings" panose="05000000000000000000" pitchFamily="2" charset="2"/>
              <a:buChar char="§"/>
            </a:pPr>
            <a:r>
              <a:rPr lang="en-US" altLang="ko-KR" dirty="0">
                <a:ea typeface="굴림" panose="020B0600000101010101" pitchFamily="34" charset="-127"/>
              </a:rPr>
              <a:t>Overdraft </a:t>
            </a:r>
            <a:r>
              <a:rPr lang="en-US" altLang="ko-KR" dirty="0" smtClean="0">
                <a:ea typeface="굴림" panose="020B0600000101010101" pitchFamily="34" charset="-127"/>
              </a:rPr>
              <a:t>facility (R270m) repaid</a:t>
            </a:r>
            <a:endParaRPr lang="en-US" altLang="ko-KR" dirty="0">
              <a:ea typeface="굴림" panose="020B0600000101010101" pitchFamily="34" charset="-127"/>
            </a:endParaRPr>
          </a:p>
        </p:txBody>
      </p:sp>
      <p:grpSp>
        <p:nvGrpSpPr>
          <p:cNvPr id="38" name="Group 16"/>
          <p:cNvGrpSpPr>
            <a:grpSpLocks/>
          </p:cNvGrpSpPr>
          <p:nvPr/>
        </p:nvGrpSpPr>
        <p:grpSpPr bwMode="auto">
          <a:xfrm>
            <a:off x="1122363" y="5215420"/>
            <a:ext cx="1896882" cy="825500"/>
            <a:chOff x="2400" y="1968"/>
            <a:chExt cx="960" cy="960"/>
          </a:xfrm>
        </p:grpSpPr>
        <p:sp>
          <p:nvSpPr>
            <p:cNvPr id="39" name="Rectangle 17"/>
            <p:cNvSpPr>
              <a:spLocks noChangeArrowheads="1"/>
            </p:cNvSpPr>
            <p:nvPr>
              <p:custDataLst>
                <p:tags r:id="rId1"/>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40" name="Rectangle 18"/>
            <p:cNvSpPr>
              <a:spLocks noChangeArrowheads="1"/>
            </p:cNvSpPr>
            <p:nvPr>
              <p:custDataLst>
                <p:tags r:id="rId2"/>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Liquidity &amp; solvency</a:t>
              </a:r>
              <a:endParaRPr lang="en-US" altLang="ko-KR" b="1" dirty="0">
                <a:ea typeface="-윤명조130" pitchFamily="18" charset="-127"/>
              </a:endParaRPr>
            </a:p>
          </p:txBody>
        </p:sp>
      </p:grpSp>
      <p:sp>
        <p:nvSpPr>
          <p:cNvPr id="6" name="Rounded Rectangle 5"/>
          <p:cNvSpPr/>
          <p:nvPr/>
        </p:nvSpPr>
        <p:spPr>
          <a:xfrm>
            <a:off x="550863" y="1371599"/>
            <a:ext cx="8945834" cy="653173"/>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altLang="ko-KR" b="1" i="1" dirty="0" smtClean="0">
                <a:solidFill>
                  <a:schemeClr val="bg1"/>
                </a:solidFill>
              </a:rPr>
              <a:t>Total assets of R12 billion</a:t>
            </a:r>
            <a:endParaRPr lang="en-ZA" dirty="0"/>
          </a:p>
        </p:txBody>
      </p:sp>
    </p:spTree>
    <p:extLst>
      <p:ext uri="{BB962C8B-B14F-4D97-AF65-F5344CB8AC3E}">
        <p14:creationId xmlns:p14="http://schemas.microsoft.com/office/powerpoint/2010/main" xmlns="" val="1203575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a:latin typeface="Arial" panose="020B0604020202020204" pitchFamily="34" charset="0"/>
                <a:cs typeface="Arial" panose="020B0604020202020204" pitchFamily="34" charset="0"/>
              </a:rPr>
              <a:t>Postbank corporatisation update</a:t>
            </a:r>
          </a:p>
        </p:txBody>
      </p:sp>
      <p:sp>
        <p:nvSpPr>
          <p:cNvPr id="4" name="Slide Number Placeholder 3"/>
          <p:cNvSpPr>
            <a:spLocks noGrp="1"/>
          </p:cNvSpPr>
          <p:nvPr>
            <p:ph type="sldNum" sz="quarter" idx="12"/>
          </p:nvPr>
        </p:nvSpPr>
        <p:spPr/>
        <p:txBody>
          <a:bodyPr/>
          <a:lstStyle/>
          <a:p>
            <a:fld id="{E111FF2C-5551-40D0-B92F-F2F89F2DB7ED}" type="slidenum">
              <a:rPr lang="en-ZA" smtClean="0"/>
              <a:pPr/>
              <a:t>11</a:t>
            </a:fld>
            <a:endParaRPr lang="en-ZA" dirty="0"/>
          </a:p>
        </p:txBody>
      </p:sp>
      <p:sp>
        <p:nvSpPr>
          <p:cNvPr id="2" name="TextBox 1"/>
          <p:cNvSpPr txBox="1"/>
          <p:nvPr/>
        </p:nvSpPr>
        <p:spPr>
          <a:xfrm>
            <a:off x="180109" y="2563091"/>
            <a:ext cx="4481946" cy="369332"/>
          </a:xfrm>
          <a:prstGeom prst="rect">
            <a:avLst/>
          </a:prstGeom>
          <a:noFill/>
        </p:spPr>
        <p:txBody>
          <a:bodyPr wrap="square" rtlCol="0">
            <a:spAutoFit/>
          </a:bodyPr>
          <a:lstStyle/>
          <a:p>
            <a:r>
              <a:rPr lang="en-ZA" dirty="0" smtClean="0"/>
              <a:t> </a:t>
            </a:r>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11</a:t>
            </a:fld>
            <a:endParaRPr lang="en-US" altLang="zh-CN" dirty="0"/>
          </a:p>
        </p:txBody>
      </p:sp>
      <p:sp>
        <p:nvSpPr>
          <p:cNvPr id="7" name="Content Placeholder 2"/>
          <p:cNvSpPr>
            <a:spLocks noGrp="1"/>
          </p:cNvSpPr>
          <p:nvPr>
            <p:ph idx="1"/>
          </p:nvPr>
        </p:nvSpPr>
        <p:spPr>
          <a:xfrm>
            <a:off x="192362" y="1357745"/>
            <a:ext cx="9385978" cy="4870527"/>
          </a:xfrm>
        </p:spPr>
        <p:txBody>
          <a:bodyPr>
            <a:noAutofit/>
          </a:bodyPr>
          <a:lstStyle/>
          <a:p>
            <a:pPr algn="just">
              <a:lnSpc>
                <a:spcPct val="150000"/>
              </a:lnSpc>
              <a:spcBef>
                <a:spcPts val="600"/>
              </a:spcBef>
              <a:spcAft>
                <a:spcPts val="600"/>
              </a:spcAft>
              <a:buFont typeface="Wingdings" panose="05000000000000000000" pitchFamily="2" charset="2"/>
              <a:buChar char="ü"/>
            </a:pPr>
            <a:r>
              <a:rPr lang="en-ZA" sz="1800" dirty="0" smtClean="0"/>
              <a:t> Section 13 </a:t>
            </a:r>
            <a:r>
              <a:rPr lang="en-ZA" sz="1800" i="1" dirty="0" smtClean="0"/>
              <a:t>Approval to Establish the Bank </a:t>
            </a:r>
            <a:r>
              <a:rPr lang="en-ZA" sz="1800" dirty="0" smtClean="0"/>
              <a:t>granted by the SA Reserve Bank in July 2016</a:t>
            </a:r>
          </a:p>
          <a:p>
            <a:pPr algn="just">
              <a:lnSpc>
                <a:spcPct val="150000"/>
              </a:lnSpc>
              <a:spcBef>
                <a:spcPts val="600"/>
              </a:spcBef>
              <a:spcAft>
                <a:spcPts val="600"/>
              </a:spcAft>
              <a:buFont typeface="Wingdings" panose="05000000000000000000" pitchFamily="2" charset="2"/>
              <a:buChar char="ü"/>
            </a:pPr>
            <a:r>
              <a:rPr lang="en-ZA" sz="1800" dirty="0" smtClean="0"/>
              <a:t> Approved Postbank Board nominees enable next step in registration of company</a:t>
            </a:r>
          </a:p>
          <a:p>
            <a:pPr marL="285750" indent="-285750" algn="just">
              <a:lnSpc>
                <a:spcPct val="150000"/>
              </a:lnSpc>
              <a:spcBef>
                <a:spcPts val="600"/>
              </a:spcBef>
              <a:spcAft>
                <a:spcPts val="600"/>
              </a:spcAft>
              <a:buFont typeface="Wingdings" panose="05000000000000000000" pitchFamily="2" charset="2"/>
              <a:buChar char="§"/>
            </a:pPr>
            <a:r>
              <a:rPr lang="en-ZA" sz="1800" dirty="0" smtClean="0"/>
              <a:t>Preparations are underway to register the South African Postbank Limited entity with the CIPC </a:t>
            </a:r>
          </a:p>
          <a:p>
            <a:pPr marL="285750" indent="-285750" algn="just">
              <a:lnSpc>
                <a:spcPct val="150000"/>
              </a:lnSpc>
              <a:spcBef>
                <a:spcPts val="600"/>
              </a:spcBef>
              <a:spcAft>
                <a:spcPts val="600"/>
              </a:spcAft>
              <a:buFont typeface="Wingdings" panose="05000000000000000000" pitchFamily="2" charset="2"/>
              <a:buChar char="§"/>
            </a:pPr>
            <a:r>
              <a:rPr lang="en-ZA" sz="1800" dirty="0" smtClean="0"/>
              <a:t>Postbank staff</a:t>
            </a:r>
            <a:r>
              <a:rPr lang="en-ZA" sz="1800" dirty="0"/>
              <a:t>, operations and balance </a:t>
            </a:r>
            <a:r>
              <a:rPr lang="en-ZA" sz="1800" dirty="0" smtClean="0"/>
              <a:t>sheet will transfer from the Postbank division to the new entity after </a:t>
            </a:r>
            <a:r>
              <a:rPr lang="en-ZA" sz="1800" dirty="0"/>
              <a:t>the incorporation </a:t>
            </a:r>
            <a:r>
              <a:rPr lang="en-ZA" sz="1800" dirty="0" smtClean="0"/>
              <a:t>process</a:t>
            </a:r>
            <a:endParaRPr lang="en-ZA" sz="1800" dirty="0"/>
          </a:p>
          <a:p>
            <a:pPr marL="285750" indent="-285750" algn="just">
              <a:lnSpc>
                <a:spcPct val="150000"/>
              </a:lnSpc>
              <a:spcBef>
                <a:spcPts val="600"/>
              </a:spcBef>
              <a:spcAft>
                <a:spcPts val="600"/>
              </a:spcAft>
              <a:buFont typeface="Wingdings" panose="05000000000000000000" pitchFamily="2" charset="2"/>
              <a:buChar char="§"/>
            </a:pPr>
            <a:r>
              <a:rPr lang="en-ZA" sz="1800" dirty="0" smtClean="0"/>
              <a:t>Systems and compliance implementation are on track for the Section 16 </a:t>
            </a:r>
            <a:r>
              <a:rPr lang="en-ZA" sz="1800" i="1" dirty="0" smtClean="0"/>
              <a:t>Application to Register a Bank</a:t>
            </a:r>
            <a:r>
              <a:rPr lang="en-ZA" sz="1800" dirty="0" smtClean="0"/>
              <a:t> to be submitted before the 3 of July 2017 </a:t>
            </a:r>
          </a:p>
          <a:p>
            <a:pPr marL="285750" indent="-285750" algn="just">
              <a:lnSpc>
                <a:spcPct val="150000"/>
              </a:lnSpc>
              <a:spcBef>
                <a:spcPts val="600"/>
              </a:spcBef>
              <a:spcAft>
                <a:spcPts val="600"/>
              </a:spcAft>
              <a:buFont typeface="Wingdings" panose="05000000000000000000" pitchFamily="2" charset="2"/>
              <a:buChar char="§"/>
            </a:pPr>
            <a:r>
              <a:rPr lang="en-ZA" sz="1800" dirty="0" smtClean="0"/>
              <a:t>Bank controlling and capital adequacy to be addressed</a:t>
            </a:r>
          </a:p>
          <a:p>
            <a:pPr marL="628650" lvl="1" indent="-285750" algn="just">
              <a:spcAft>
                <a:spcPts val="600"/>
              </a:spcAft>
              <a:buFont typeface="Wingdings" panose="05000000000000000000" pitchFamily="2" charset="2"/>
              <a:buChar char="§"/>
            </a:pPr>
            <a:endParaRPr lang="en-ZA" sz="1600" dirty="0" smtClean="0"/>
          </a:p>
          <a:p>
            <a:pPr marL="628650" lvl="1" indent="-285750" algn="just">
              <a:spcAft>
                <a:spcPts val="600"/>
              </a:spcAft>
              <a:buFont typeface="Wingdings" panose="05000000000000000000" pitchFamily="2" charset="2"/>
              <a:buChar char="§"/>
            </a:pPr>
            <a:endParaRPr lang="en-ZA" sz="1600" dirty="0" smtClean="0"/>
          </a:p>
          <a:p>
            <a:pPr marL="0" indent="0" algn="just">
              <a:spcAft>
                <a:spcPts val="1200"/>
              </a:spcAft>
              <a:buNone/>
            </a:pPr>
            <a:endParaRPr lang="en-US" sz="1600" b="0" dirty="0">
              <a:solidFill>
                <a:schemeClr val="tx1"/>
              </a:solidFill>
            </a:endParaRPr>
          </a:p>
          <a:p>
            <a:pPr algn="just">
              <a:spcAft>
                <a:spcPts val="1200"/>
              </a:spcAft>
            </a:pPr>
            <a:endParaRPr lang="en-ZA" b="0" dirty="0">
              <a:solidFill>
                <a:schemeClr val="tx1"/>
              </a:solidFill>
            </a:endParaRPr>
          </a:p>
          <a:p>
            <a:pPr algn="just">
              <a:spcAft>
                <a:spcPts val="600"/>
              </a:spcAft>
            </a:pPr>
            <a:endParaRPr lang="en-ZA" sz="1400" i="1" dirty="0">
              <a:solidFill>
                <a:schemeClr val="tx1"/>
              </a:solidFill>
            </a:endParaRPr>
          </a:p>
        </p:txBody>
      </p:sp>
    </p:spTree>
    <p:extLst>
      <p:ext uri="{BB962C8B-B14F-4D97-AF65-F5344CB8AC3E}">
        <p14:creationId xmlns:p14="http://schemas.microsoft.com/office/powerpoint/2010/main" xmlns="" val="1244537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SASSA grants</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12</a:t>
            </a:fld>
            <a:endParaRPr lang="en-ZA" dirty="0"/>
          </a:p>
        </p:txBody>
      </p:sp>
      <p:sp>
        <p:nvSpPr>
          <p:cNvPr id="2" name="TextBox 1"/>
          <p:cNvSpPr txBox="1"/>
          <p:nvPr/>
        </p:nvSpPr>
        <p:spPr>
          <a:xfrm>
            <a:off x="180109" y="2563091"/>
            <a:ext cx="4481946" cy="369332"/>
          </a:xfrm>
          <a:prstGeom prst="rect">
            <a:avLst/>
          </a:prstGeom>
          <a:noFill/>
        </p:spPr>
        <p:txBody>
          <a:bodyPr wrap="square" rtlCol="0">
            <a:spAutoFit/>
          </a:bodyPr>
          <a:lstStyle/>
          <a:p>
            <a:r>
              <a:rPr lang="en-ZA" dirty="0" smtClean="0"/>
              <a:t> </a:t>
            </a:r>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12</a:t>
            </a:fld>
            <a:endParaRPr lang="en-US" altLang="zh-CN" dirty="0"/>
          </a:p>
        </p:txBody>
      </p:sp>
      <p:sp>
        <p:nvSpPr>
          <p:cNvPr id="7" name="Content Placeholder 2"/>
          <p:cNvSpPr>
            <a:spLocks noGrp="1"/>
          </p:cNvSpPr>
          <p:nvPr>
            <p:ph idx="1"/>
          </p:nvPr>
        </p:nvSpPr>
        <p:spPr>
          <a:xfrm>
            <a:off x="192361" y="1357745"/>
            <a:ext cx="9491466" cy="5077561"/>
          </a:xfrm>
        </p:spPr>
        <p:txBody>
          <a:bodyPr>
            <a:noAutofit/>
          </a:bodyPr>
          <a:lstStyle/>
          <a:p>
            <a:pPr marL="285750" indent="-285750" algn="just">
              <a:lnSpc>
                <a:spcPct val="100000"/>
              </a:lnSpc>
              <a:spcBef>
                <a:spcPts val="600"/>
              </a:spcBef>
              <a:spcAft>
                <a:spcPts val="600"/>
              </a:spcAft>
              <a:buFont typeface="Wingdings" panose="05000000000000000000" pitchFamily="2" charset="2"/>
              <a:buChar char="§"/>
            </a:pPr>
            <a:r>
              <a:rPr lang="en-ZA" sz="1600" dirty="0" smtClean="0"/>
              <a:t>SAPO/Postbank is uniquely positioned to pay social grants:</a:t>
            </a:r>
          </a:p>
          <a:p>
            <a:pPr marL="628650" lvl="1" indent="-285750" algn="just">
              <a:lnSpc>
                <a:spcPct val="100000"/>
              </a:lnSpc>
              <a:spcBef>
                <a:spcPts val="600"/>
              </a:spcBef>
              <a:spcAft>
                <a:spcPts val="600"/>
              </a:spcAft>
              <a:buFont typeface="Wingdings" panose="05000000000000000000" pitchFamily="2" charset="2"/>
              <a:buChar char="§"/>
            </a:pPr>
            <a:r>
              <a:rPr lang="en-ZA" sz="1600" dirty="0" smtClean="0"/>
              <a:t>2400 points of presence (+-5000 counters) in even the most remotest parts of the country </a:t>
            </a:r>
          </a:p>
          <a:p>
            <a:pPr marL="628650" lvl="1" indent="-285750" algn="just">
              <a:lnSpc>
                <a:spcPct val="100000"/>
              </a:lnSpc>
              <a:spcBef>
                <a:spcPts val="600"/>
              </a:spcBef>
              <a:spcAft>
                <a:spcPts val="600"/>
              </a:spcAft>
              <a:buFont typeface="Wingdings" panose="05000000000000000000" pitchFamily="2" charset="2"/>
              <a:buChar char="§"/>
            </a:pPr>
            <a:r>
              <a:rPr lang="en-ZA" sz="1600" dirty="0"/>
              <a:t>Previous experience in SASSA </a:t>
            </a:r>
            <a:r>
              <a:rPr lang="en-ZA" sz="1600" dirty="0" smtClean="0"/>
              <a:t>disbursements </a:t>
            </a:r>
            <a:endParaRPr lang="en-ZA" sz="1600" dirty="0"/>
          </a:p>
          <a:p>
            <a:pPr marL="628650" lvl="1" indent="-285750" algn="just">
              <a:lnSpc>
                <a:spcPct val="100000"/>
              </a:lnSpc>
              <a:spcBef>
                <a:spcPts val="600"/>
              </a:spcBef>
              <a:spcAft>
                <a:spcPts val="600"/>
              </a:spcAft>
              <a:buFont typeface="Wingdings" panose="05000000000000000000" pitchFamily="2" charset="2"/>
              <a:buChar char="§"/>
            </a:pPr>
            <a:r>
              <a:rPr lang="en-ZA" sz="1600" dirty="0" smtClean="0"/>
              <a:t>Postbank implemented an upgraded core banking platform that is “best of breed”</a:t>
            </a:r>
          </a:p>
          <a:p>
            <a:pPr marL="628650" lvl="1" indent="-285750" algn="just">
              <a:lnSpc>
                <a:spcPct val="100000"/>
              </a:lnSpc>
              <a:spcBef>
                <a:spcPts val="600"/>
              </a:spcBef>
              <a:spcAft>
                <a:spcPts val="600"/>
              </a:spcAft>
              <a:buFont typeface="Wingdings" panose="05000000000000000000" pitchFamily="2" charset="2"/>
              <a:buChar char="§"/>
            </a:pPr>
            <a:r>
              <a:rPr lang="en-ZA" sz="1600" dirty="0" smtClean="0"/>
              <a:t>Postbank is a full member of the Payment Association of South Africa and participates in the NPS</a:t>
            </a:r>
          </a:p>
          <a:p>
            <a:pPr marL="628650" lvl="1" indent="-285750" algn="just">
              <a:lnSpc>
                <a:spcPct val="100000"/>
              </a:lnSpc>
              <a:spcBef>
                <a:spcPts val="600"/>
              </a:spcBef>
              <a:spcAft>
                <a:spcPts val="600"/>
              </a:spcAft>
              <a:buFont typeface="Wingdings" panose="05000000000000000000" pitchFamily="2" charset="2"/>
              <a:buChar char="§"/>
            </a:pPr>
            <a:r>
              <a:rPr lang="en-ZA" sz="1600" dirty="0" smtClean="0"/>
              <a:t>VISA and MasterCard membership with a large active card base</a:t>
            </a:r>
          </a:p>
          <a:p>
            <a:pPr marL="628650" lvl="1" indent="-285750" algn="just">
              <a:lnSpc>
                <a:spcPct val="100000"/>
              </a:lnSpc>
              <a:spcBef>
                <a:spcPts val="600"/>
              </a:spcBef>
              <a:spcAft>
                <a:spcPts val="600"/>
              </a:spcAft>
              <a:buFont typeface="Wingdings" panose="05000000000000000000" pitchFamily="2" charset="2"/>
              <a:buChar char="§"/>
            </a:pPr>
            <a:r>
              <a:rPr lang="en-ZA" sz="1600" dirty="0" smtClean="0"/>
              <a:t>In </a:t>
            </a:r>
            <a:r>
              <a:rPr lang="en-ZA" sz="1600" dirty="0"/>
              <a:t>excess of </a:t>
            </a:r>
            <a:r>
              <a:rPr lang="en-ZA" sz="1600" dirty="0" smtClean="0"/>
              <a:t>5.7 </a:t>
            </a:r>
            <a:r>
              <a:rPr lang="en-ZA" sz="1600" dirty="0"/>
              <a:t>million </a:t>
            </a:r>
            <a:r>
              <a:rPr lang="en-ZA" sz="1600" dirty="0" smtClean="0"/>
              <a:t>customer accounts with R5 billion in deposits  </a:t>
            </a:r>
            <a:endParaRPr lang="en-ZA" sz="1600" dirty="0"/>
          </a:p>
          <a:p>
            <a:pPr marL="628650" lvl="1" indent="-285750" algn="just">
              <a:lnSpc>
                <a:spcPct val="100000"/>
              </a:lnSpc>
              <a:spcBef>
                <a:spcPts val="600"/>
              </a:spcBef>
              <a:spcAft>
                <a:spcPts val="600"/>
              </a:spcAft>
              <a:buFont typeface="Wingdings" panose="05000000000000000000" pitchFamily="2" charset="2"/>
              <a:buChar char="§"/>
            </a:pPr>
            <a:r>
              <a:rPr lang="en-ZA" sz="1600" dirty="0" smtClean="0"/>
              <a:t>SAPO/Postbank will make a submission to the SASSA RFI which is closing on the 10 of February 2017</a:t>
            </a:r>
          </a:p>
          <a:p>
            <a:pPr marL="971550" lvl="2" indent="-285750" algn="just">
              <a:lnSpc>
                <a:spcPct val="100000"/>
              </a:lnSpc>
              <a:spcBef>
                <a:spcPts val="600"/>
              </a:spcBef>
              <a:spcAft>
                <a:spcPts val="600"/>
              </a:spcAft>
              <a:buFont typeface="Wingdings" panose="05000000000000000000" pitchFamily="2" charset="2"/>
              <a:buChar char="§"/>
            </a:pPr>
            <a:r>
              <a:rPr lang="en-ZA" sz="1600" dirty="0" smtClean="0"/>
              <a:t>If awarded all or part of the contract, SAPO will fast track investment and implementation of all required capabilities</a:t>
            </a:r>
          </a:p>
          <a:p>
            <a:pPr marL="971550" lvl="2" indent="-285750" algn="just">
              <a:lnSpc>
                <a:spcPct val="100000"/>
              </a:lnSpc>
              <a:spcBef>
                <a:spcPts val="600"/>
              </a:spcBef>
              <a:spcAft>
                <a:spcPts val="600"/>
              </a:spcAft>
              <a:buFont typeface="Wingdings" panose="05000000000000000000" pitchFamily="2" charset="2"/>
              <a:buChar char="§"/>
            </a:pPr>
            <a:r>
              <a:rPr lang="en-ZA" sz="1600" dirty="0" smtClean="0"/>
              <a:t>SAPO will not require additional funding from NT for these investments but require certainty of revenue to justify making these significant investments</a:t>
            </a:r>
          </a:p>
          <a:p>
            <a:pPr marL="0" indent="0" algn="just">
              <a:spcAft>
                <a:spcPts val="600"/>
              </a:spcAft>
              <a:buNone/>
            </a:pPr>
            <a:endParaRPr lang="en-ZA" sz="1400" i="1" dirty="0">
              <a:solidFill>
                <a:schemeClr val="tx1"/>
              </a:solidFill>
            </a:endParaRPr>
          </a:p>
        </p:txBody>
      </p:sp>
    </p:spTree>
    <p:extLst>
      <p:ext uri="{BB962C8B-B14F-4D97-AF65-F5344CB8AC3E}">
        <p14:creationId xmlns:p14="http://schemas.microsoft.com/office/powerpoint/2010/main" xmlns="" val="389440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E-commerce …. SAPO as h</a:t>
            </a:r>
            <a:r>
              <a:rPr lang="en-US" sz="2800" dirty="0" smtClean="0">
                <a:latin typeface="Arial" panose="020B0604020202020204" pitchFamily="34" charset="0"/>
                <a:cs typeface="Arial" panose="020B0604020202020204" pitchFamily="34" charset="0"/>
              </a:rPr>
              <a:t>ub for Africa? </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13</a:t>
            </a:fld>
            <a:endParaRPr lang="en-ZA" dirty="0"/>
          </a:p>
        </p:txBody>
      </p:sp>
      <p:sp>
        <p:nvSpPr>
          <p:cNvPr id="2" name="TextBox 1"/>
          <p:cNvSpPr txBox="1"/>
          <p:nvPr/>
        </p:nvSpPr>
        <p:spPr>
          <a:xfrm>
            <a:off x="180109" y="2563091"/>
            <a:ext cx="4481946" cy="369332"/>
          </a:xfrm>
          <a:prstGeom prst="rect">
            <a:avLst/>
          </a:prstGeom>
          <a:noFill/>
        </p:spPr>
        <p:txBody>
          <a:bodyPr wrap="square" rtlCol="0">
            <a:spAutoFit/>
          </a:bodyPr>
          <a:lstStyle/>
          <a:p>
            <a:r>
              <a:rPr lang="en-ZA" dirty="0" smtClean="0"/>
              <a:t> </a:t>
            </a:r>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13</a:t>
            </a:fld>
            <a:endParaRPr lang="en-US" altLang="zh-CN" dirty="0"/>
          </a:p>
        </p:txBody>
      </p:sp>
      <p:sp>
        <p:nvSpPr>
          <p:cNvPr id="29" name="Rectangle 7"/>
          <p:cNvSpPr>
            <a:spLocks noChangeArrowheads="1"/>
          </p:cNvSpPr>
          <p:nvPr/>
        </p:nvSpPr>
        <p:spPr bwMode="auto">
          <a:xfrm>
            <a:off x="180108" y="1376806"/>
            <a:ext cx="9531323" cy="4124206"/>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spcBef>
                <a:spcPts val="600"/>
              </a:spcBef>
              <a:spcAft>
                <a:spcPts val="600"/>
              </a:spcAft>
              <a:buFont typeface="Wingdings" panose="05000000000000000000" pitchFamily="2" charset="2"/>
              <a:buChar char="§"/>
            </a:pPr>
            <a:r>
              <a:rPr lang="en-US" altLang="ko-KR" dirty="0">
                <a:ea typeface="굴림" panose="020B0600000101010101" pitchFamily="34" charset="-127"/>
              </a:rPr>
              <a:t>SAPO has in </a:t>
            </a:r>
            <a:r>
              <a:rPr lang="en-US" altLang="ko-KR" dirty="0" smtClean="0">
                <a:ea typeface="굴림" panose="020B0600000101010101" pitchFamily="34" charset="-127"/>
              </a:rPr>
              <a:t>excess </a:t>
            </a:r>
            <a:r>
              <a:rPr lang="en-US" altLang="ko-KR" dirty="0">
                <a:ea typeface="굴림" panose="020B0600000101010101" pitchFamily="34" charset="-127"/>
              </a:rPr>
              <a:t>of </a:t>
            </a:r>
            <a:r>
              <a:rPr lang="en-US" altLang="ko-KR" dirty="0" smtClean="0">
                <a:ea typeface="굴림" panose="020B0600000101010101" pitchFamily="34" charset="-127"/>
              </a:rPr>
              <a:t>2 400 </a:t>
            </a:r>
            <a:r>
              <a:rPr lang="en-US" altLang="ko-KR" dirty="0">
                <a:ea typeface="굴림" panose="020B0600000101010101" pitchFamily="34" charset="-127"/>
              </a:rPr>
              <a:t>points of presence across the country giving it the largest “footprint” to facilitate collections and deliveries. The network rests on 26 hubs that are strategically placed to ensure speed of connection for items and delivery with SAPO controlling the entire distribution network with a fleet of </a:t>
            </a:r>
            <a:r>
              <a:rPr lang="en-US" altLang="ko-KR" dirty="0" smtClean="0">
                <a:ea typeface="굴림" panose="020B0600000101010101" pitchFamily="34" charset="-127"/>
              </a:rPr>
              <a:t>1 317 </a:t>
            </a:r>
            <a:r>
              <a:rPr lang="en-US" altLang="ko-KR" dirty="0">
                <a:ea typeface="굴림" panose="020B0600000101010101" pitchFamily="34" charset="-127"/>
              </a:rPr>
              <a:t>vehicles. </a:t>
            </a:r>
            <a:endParaRPr lang="en-US" altLang="ko-KR" dirty="0" smtClean="0">
              <a:ea typeface="굴림" panose="020B0600000101010101" pitchFamily="34" charset="-127"/>
            </a:endParaRPr>
          </a:p>
          <a:p>
            <a:pPr lvl="2">
              <a:spcBef>
                <a:spcPts val="600"/>
              </a:spcBef>
              <a:spcAft>
                <a:spcPts val="600"/>
              </a:spcAft>
              <a:buFont typeface="Wingdings" panose="05000000000000000000" pitchFamily="2" charset="2"/>
              <a:buChar char="§"/>
            </a:pPr>
            <a:r>
              <a:rPr lang="en-US" altLang="ko-KR" dirty="0">
                <a:ea typeface="굴림" panose="020B0600000101010101" pitchFamily="34" charset="-127"/>
              </a:rPr>
              <a:t>The JIMC facility offers access to the </a:t>
            </a:r>
            <a:r>
              <a:rPr lang="en-US" altLang="ko-KR" dirty="0" smtClean="0">
                <a:ea typeface="굴림" panose="020B0600000101010101" pitchFamily="34" charset="-127"/>
              </a:rPr>
              <a:t>ORT </a:t>
            </a:r>
            <a:r>
              <a:rPr lang="en-US" altLang="ko-KR" dirty="0">
                <a:ea typeface="굴림" panose="020B0600000101010101" pitchFamily="34" charset="-127"/>
              </a:rPr>
              <a:t>international </a:t>
            </a:r>
            <a:r>
              <a:rPr lang="en-US" altLang="ko-KR" dirty="0" smtClean="0">
                <a:ea typeface="굴림" panose="020B0600000101010101" pitchFamily="34" charset="-127"/>
              </a:rPr>
              <a:t>airports </a:t>
            </a:r>
            <a:r>
              <a:rPr lang="en-US" altLang="ko-KR" dirty="0">
                <a:ea typeface="굴림" panose="020B0600000101010101" pitchFamily="34" charset="-127"/>
              </a:rPr>
              <a:t>apron enabling a faster turn- around of the items through the processes for mail entering or leaving the </a:t>
            </a:r>
            <a:r>
              <a:rPr lang="en-US" altLang="ko-KR" dirty="0" smtClean="0">
                <a:ea typeface="굴림" panose="020B0600000101010101" pitchFamily="34" charset="-127"/>
              </a:rPr>
              <a:t>country</a:t>
            </a:r>
          </a:p>
          <a:p>
            <a:pPr lvl="2">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In process of increasing floor space by 71% (7 944 m</a:t>
            </a:r>
            <a:r>
              <a:rPr lang="en-US" altLang="ko-KR" baseline="30000" dirty="0" smtClean="0">
                <a:ea typeface="굴림" panose="020B0600000101010101" pitchFamily="34" charset="-127"/>
              </a:rPr>
              <a:t>2</a:t>
            </a:r>
            <a:r>
              <a:rPr lang="en-US" altLang="ko-KR" dirty="0" smtClean="0">
                <a:ea typeface="굴림" panose="020B0600000101010101" pitchFamily="34" charset="-127"/>
              </a:rPr>
              <a:t> from 11 130 m</a:t>
            </a:r>
            <a:r>
              <a:rPr lang="en-US" altLang="ko-KR" baseline="30000" dirty="0" smtClean="0">
                <a:ea typeface="굴림" panose="020B0600000101010101" pitchFamily="34" charset="-127"/>
              </a:rPr>
              <a:t>2 </a:t>
            </a:r>
            <a:r>
              <a:rPr lang="en-US" altLang="ko-KR" dirty="0" smtClean="0">
                <a:ea typeface="굴림" panose="020B0600000101010101" pitchFamily="34" charset="-127"/>
              </a:rPr>
              <a:t>) at the  OR Tambo airport</a:t>
            </a:r>
            <a:endParaRPr lang="en-US" altLang="ko-KR" baseline="30000" dirty="0" smtClean="0">
              <a:ea typeface="굴림" panose="020B0600000101010101" pitchFamily="34" charset="-127"/>
            </a:endParaRPr>
          </a:p>
          <a:p>
            <a:pPr lvl="2">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SARS is co-located at JIMC for </a:t>
            </a:r>
            <a:r>
              <a:rPr lang="en-US" altLang="ko-KR" dirty="0">
                <a:ea typeface="굴림" panose="020B0600000101010101" pitchFamily="34" charset="-127"/>
              </a:rPr>
              <a:t>forwarding and </a:t>
            </a:r>
            <a:r>
              <a:rPr lang="en-US" altLang="ko-KR" dirty="0" smtClean="0">
                <a:ea typeface="굴림" panose="020B0600000101010101" pitchFamily="34" charset="-127"/>
              </a:rPr>
              <a:t>clearing</a:t>
            </a:r>
          </a:p>
          <a:p>
            <a:pPr lvl="2">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Engagements progressing to </a:t>
            </a:r>
            <a:r>
              <a:rPr lang="en-US" altLang="ko-KR" dirty="0">
                <a:ea typeface="굴림" panose="020B0600000101010101" pitchFamily="34" charset="-127"/>
              </a:rPr>
              <a:t>secure online payment options to </a:t>
            </a:r>
            <a:r>
              <a:rPr lang="en-US" altLang="ko-KR" dirty="0" smtClean="0">
                <a:ea typeface="굴림" panose="020B0600000101010101" pitchFamily="34" charset="-127"/>
              </a:rPr>
              <a:t>supplement cash </a:t>
            </a:r>
            <a:r>
              <a:rPr lang="en-US" altLang="ko-KR" dirty="0">
                <a:ea typeface="굴림" panose="020B0600000101010101" pitchFamily="34" charset="-127"/>
              </a:rPr>
              <a:t>on delivery service </a:t>
            </a:r>
            <a:endParaRPr lang="en-US" altLang="ko-KR" dirty="0" smtClean="0">
              <a:ea typeface="굴림" panose="020B0600000101010101" pitchFamily="34" charset="-127"/>
            </a:endParaRPr>
          </a:p>
          <a:p>
            <a:pPr lvl="2">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SAPO </a:t>
            </a:r>
            <a:r>
              <a:rPr lang="en-US" altLang="ko-KR" dirty="0">
                <a:ea typeface="굴림" panose="020B0600000101010101" pitchFamily="34" charset="-127"/>
              </a:rPr>
              <a:t>will offer two types of online malls </a:t>
            </a:r>
            <a:r>
              <a:rPr lang="en-US" altLang="ko-KR" dirty="0" smtClean="0">
                <a:ea typeface="굴림" panose="020B0600000101010101" pitchFamily="34" charset="-127"/>
              </a:rPr>
              <a:t>one </a:t>
            </a:r>
            <a:r>
              <a:rPr lang="en-US" altLang="ko-KR" dirty="0">
                <a:ea typeface="굴림" panose="020B0600000101010101" pitchFamily="34" charset="-127"/>
              </a:rPr>
              <a:t>focused on South Africa </a:t>
            </a:r>
            <a:r>
              <a:rPr lang="en-US" altLang="ko-KR" dirty="0" smtClean="0">
                <a:ea typeface="굴림" panose="020B0600000101010101" pitchFamily="34" charset="-127"/>
              </a:rPr>
              <a:t>in the next year and </a:t>
            </a:r>
            <a:r>
              <a:rPr lang="en-US" altLang="ko-KR" dirty="0">
                <a:ea typeface="굴림" panose="020B0600000101010101" pitchFamily="34" charset="-127"/>
              </a:rPr>
              <a:t>the other on the SADC region </a:t>
            </a:r>
            <a:r>
              <a:rPr lang="en-US" altLang="ko-KR" dirty="0" smtClean="0">
                <a:ea typeface="굴림" panose="020B0600000101010101" pitchFamily="34" charset="-127"/>
              </a:rPr>
              <a:t>in the second year</a:t>
            </a:r>
          </a:p>
          <a:p>
            <a:pPr lvl="2">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South African mall will consist largely of SMEs in South Africa who will be provided an online platform to promote and sell their products within South Africa, with SAPO providing backend fulfilment</a:t>
            </a:r>
          </a:p>
        </p:txBody>
      </p:sp>
      <p:sp>
        <p:nvSpPr>
          <p:cNvPr id="7" name="Rounded Rectangle 6"/>
          <p:cNvSpPr/>
          <p:nvPr/>
        </p:nvSpPr>
        <p:spPr>
          <a:xfrm>
            <a:off x="315339" y="5761632"/>
            <a:ext cx="9147319" cy="57593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altLang="ko-KR" sz="1500" b="1" i="1" dirty="0">
                <a:solidFill>
                  <a:schemeClr val="bg1"/>
                </a:solidFill>
              </a:rPr>
              <a:t>Invest in E-commerce with appropriate partners including the </a:t>
            </a:r>
            <a:r>
              <a:rPr lang="en-US" altLang="ko-KR" sz="1500" b="1" i="1" dirty="0" smtClean="0">
                <a:solidFill>
                  <a:schemeClr val="bg1"/>
                </a:solidFill>
              </a:rPr>
              <a:t>ports</a:t>
            </a:r>
            <a:endParaRPr lang="en-US" altLang="ko-KR" sz="1500" b="1" i="1" dirty="0">
              <a:solidFill>
                <a:schemeClr val="bg1"/>
              </a:solidFill>
            </a:endParaRPr>
          </a:p>
        </p:txBody>
      </p:sp>
    </p:spTree>
    <p:extLst>
      <p:ext uri="{BB962C8B-B14F-4D97-AF65-F5344CB8AC3E}">
        <p14:creationId xmlns:p14="http://schemas.microsoft.com/office/powerpoint/2010/main" xmlns="" val="2075545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Investments for revenue</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14</a:t>
            </a:fld>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14</a:t>
            </a:fld>
            <a:endParaRPr lang="en-US" altLang="zh-CN" dirty="0"/>
          </a:p>
        </p:txBody>
      </p:sp>
      <p:sp>
        <p:nvSpPr>
          <p:cNvPr id="8" name="Rectangle 7"/>
          <p:cNvSpPr>
            <a:spLocks noChangeArrowheads="1"/>
          </p:cNvSpPr>
          <p:nvPr/>
        </p:nvSpPr>
        <p:spPr bwMode="auto">
          <a:xfrm>
            <a:off x="180108" y="1376806"/>
            <a:ext cx="9531323" cy="2246769"/>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22 significant projects approved</a:t>
            </a:r>
          </a:p>
          <a:p>
            <a:pPr lvl="3">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9 projects in implementation stage</a:t>
            </a:r>
          </a:p>
          <a:p>
            <a:pPr lvl="3">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4 projects in procurement phase</a:t>
            </a:r>
          </a:p>
          <a:p>
            <a:pPr lvl="3">
              <a:spcBef>
                <a:spcPts val="600"/>
              </a:spcBef>
              <a:spcAft>
                <a:spcPts val="600"/>
              </a:spcAft>
              <a:buFont typeface="Wingdings" panose="05000000000000000000" pitchFamily="2" charset="2"/>
              <a:buChar char="§"/>
            </a:pPr>
            <a:r>
              <a:rPr lang="en-US" altLang="ko-KR" dirty="0" smtClean="0">
                <a:ea typeface="굴림" panose="020B0600000101010101" pitchFamily="34" charset="-127"/>
              </a:rPr>
              <a:t>7 projects in detail design &amp; testing phase</a:t>
            </a:r>
          </a:p>
          <a:p>
            <a:pPr lvl="3">
              <a:spcBef>
                <a:spcPts val="600"/>
              </a:spcBef>
              <a:spcAft>
                <a:spcPts val="600"/>
              </a:spcAft>
              <a:buFont typeface="Wingdings" panose="05000000000000000000" pitchFamily="2" charset="2"/>
              <a:buChar char="§"/>
            </a:pPr>
            <a:r>
              <a:rPr lang="en-US" altLang="ko-KR" dirty="0">
                <a:ea typeface="굴림" panose="020B0600000101010101" pitchFamily="34" charset="-127"/>
              </a:rPr>
              <a:t>2</a:t>
            </a:r>
            <a:r>
              <a:rPr lang="en-US" altLang="ko-KR" dirty="0" smtClean="0">
                <a:ea typeface="굴림" panose="020B0600000101010101" pitchFamily="34" charset="-127"/>
              </a:rPr>
              <a:t> project in feasibility</a:t>
            </a:r>
          </a:p>
          <a:p>
            <a:pPr lvl="2">
              <a:spcBef>
                <a:spcPts val="600"/>
              </a:spcBef>
              <a:spcAft>
                <a:spcPts val="600"/>
              </a:spcAft>
              <a:buFont typeface="Wingdings" panose="05000000000000000000" pitchFamily="2" charset="2"/>
              <a:buChar char="§"/>
            </a:pPr>
            <a:endParaRPr lang="en-US" altLang="ko-KR" dirty="0" smtClean="0">
              <a:ea typeface="굴림" panose="020B0600000101010101" pitchFamily="34" charset="-127"/>
            </a:endParaRPr>
          </a:p>
        </p:txBody>
      </p:sp>
      <p:sp>
        <p:nvSpPr>
          <p:cNvPr id="10" name="Rounded Rectangle 9"/>
          <p:cNvSpPr/>
          <p:nvPr/>
        </p:nvSpPr>
        <p:spPr>
          <a:xfrm>
            <a:off x="315339" y="5706212"/>
            <a:ext cx="9147319" cy="57593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altLang="ko-KR" sz="1500" b="1" i="1" dirty="0">
                <a:solidFill>
                  <a:schemeClr val="bg1"/>
                </a:solidFill>
              </a:rPr>
              <a:t>Potential annulised revenue of </a:t>
            </a:r>
            <a:r>
              <a:rPr lang="en-US" altLang="ko-KR" sz="1500" b="1" i="1" dirty="0" smtClean="0">
                <a:solidFill>
                  <a:schemeClr val="bg1"/>
                </a:solidFill>
              </a:rPr>
              <a:t>R420m</a:t>
            </a:r>
            <a:endParaRPr lang="en-US" altLang="ko-KR" sz="1500" b="1" i="1" dirty="0">
              <a:solidFill>
                <a:schemeClr val="bg1"/>
              </a:solidFill>
            </a:endParaRPr>
          </a:p>
        </p:txBody>
      </p:sp>
    </p:spTree>
    <p:extLst>
      <p:ext uri="{BB962C8B-B14F-4D97-AF65-F5344CB8AC3E}">
        <p14:creationId xmlns:p14="http://schemas.microsoft.com/office/powerpoint/2010/main" xmlns="" val="3013661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Executive summary</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2</a:t>
            </a:fld>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2</a:t>
            </a:fld>
            <a:endParaRPr lang="en-US" altLang="zh-CN" dirty="0"/>
          </a:p>
        </p:txBody>
      </p:sp>
      <p:sp>
        <p:nvSpPr>
          <p:cNvPr id="6" name="Content Placeholder 2"/>
          <p:cNvSpPr>
            <a:spLocks noGrp="1"/>
          </p:cNvSpPr>
          <p:nvPr>
            <p:ph idx="1"/>
          </p:nvPr>
        </p:nvSpPr>
        <p:spPr>
          <a:xfrm>
            <a:off x="301480" y="1285339"/>
            <a:ext cx="9455227" cy="4690508"/>
          </a:xfrm>
        </p:spPr>
        <p:txBody>
          <a:bodyPr>
            <a:noAutofit/>
          </a:bodyPr>
          <a:lstStyle/>
          <a:p>
            <a:pPr algn="just">
              <a:lnSpc>
                <a:spcPct val="100000"/>
              </a:lnSpc>
              <a:spcBef>
                <a:spcPts val="600"/>
              </a:spcBef>
              <a:spcAft>
                <a:spcPts val="600"/>
              </a:spcAft>
              <a:buFont typeface="Wingdings" panose="05000000000000000000" pitchFamily="2" charset="2"/>
              <a:buChar char="ü"/>
            </a:pPr>
            <a:r>
              <a:rPr lang="en-US" sz="1400" dirty="0" smtClean="0"/>
              <a:t>Postbank is profitable, well capitalised and Corporatization process is on track.</a:t>
            </a:r>
          </a:p>
          <a:p>
            <a:pPr algn="just">
              <a:lnSpc>
                <a:spcPct val="100000"/>
              </a:lnSpc>
              <a:spcBef>
                <a:spcPts val="600"/>
              </a:spcBef>
              <a:spcAft>
                <a:spcPts val="600"/>
              </a:spcAft>
              <a:buFont typeface="Wingdings" panose="05000000000000000000" pitchFamily="2" charset="2"/>
              <a:buChar char="ü"/>
            </a:pPr>
            <a:r>
              <a:rPr lang="en-ZA" sz="1400" dirty="0" smtClean="0"/>
              <a:t>ICASA</a:t>
            </a:r>
            <a:r>
              <a:rPr lang="en-US" sz="1400" dirty="0" smtClean="0"/>
              <a:t> relationship regularised -  postal services reserved area and tariff increases</a:t>
            </a:r>
            <a:endParaRPr lang="en-US" sz="1400" dirty="0"/>
          </a:p>
          <a:p>
            <a:pPr algn="just">
              <a:lnSpc>
                <a:spcPct val="100000"/>
              </a:lnSpc>
              <a:spcBef>
                <a:spcPts val="600"/>
              </a:spcBef>
              <a:spcAft>
                <a:spcPts val="600"/>
              </a:spcAft>
              <a:buFont typeface="Wingdings" panose="05000000000000000000" pitchFamily="2" charset="2"/>
              <a:buChar char="ü"/>
            </a:pPr>
            <a:r>
              <a:rPr lang="en-US" sz="1400" dirty="0" smtClean="0"/>
              <a:t>Early signs of customer confidence &amp; trust returning to SAPO</a:t>
            </a:r>
          </a:p>
          <a:p>
            <a:pPr algn="just">
              <a:lnSpc>
                <a:spcPct val="100000"/>
              </a:lnSpc>
              <a:spcBef>
                <a:spcPts val="600"/>
              </a:spcBef>
              <a:spcAft>
                <a:spcPts val="600"/>
              </a:spcAft>
              <a:buFont typeface="Wingdings" panose="05000000000000000000" pitchFamily="2" charset="2"/>
              <a:buChar char="ü"/>
            </a:pPr>
            <a:r>
              <a:rPr lang="en-US" sz="1400" dirty="0" smtClean="0"/>
              <a:t>Payment of creditors</a:t>
            </a:r>
          </a:p>
          <a:p>
            <a:pPr algn="just">
              <a:lnSpc>
                <a:spcPct val="100000"/>
              </a:lnSpc>
              <a:spcBef>
                <a:spcPts val="600"/>
              </a:spcBef>
              <a:spcAft>
                <a:spcPts val="600"/>
              </a:spcAft>
              <a:buFont typeface="Wingdings" panose="05000000000000000000" pitchFamily="2" charset="2"/>
              <a:buChar char="ü"/>
            </a:pPr>
            <a:r>
              <a:rPr lang="en-US" sz="1400" dirty="0" smtClean="0"/>
              <a:t>Settlement of historical labour matters</a:t>
            </a:r>
          </a:p>
          <a:p>
            <a:pPr algn="just">
              <a:lnSpc>
                <a:spcPct val="100000"/>
              </a:lnSpc>
              <a:spcBef>
                <a:spcPts val="600"/>
              </a:spcBef>
              <a:spcAft>
                <a:spcPts val="600"/>
              </a:spcAft>
              <a:buFont typeface="Wingdings" panose="05000000000000000000" pitchFamily="2" charset="2"/>
              <a:buChar char="ü"/>
            </a:pPr>
            <a:r>
              <a:rPr lang="en-US" sz="1400" dirty="0" smtClean="0"/>
              <a:t>JIMC cleanup </a:t>
            </a:r>
            <a:endParaRPr lang="en-US" sz="1400" dirty="0"/>
          </a:p>
          <a:p>
            <a:pPr algn="just">
              <a:lnSpc>
                <a:spcPct val="100000"/>
              </a:lnSpc>
              <a:spcBef>
                <a:spcPts val="600"/>
              </a:spcBef>
              <a:spcAft>
                <a:spcPts val="600"/>
              </a:spcAft>
              <a:buFont typeface="Wingdings" panose="05000000000000000000" pitchFamily="2" charset="2"/>
              <a:buChar char="Ø"/>
            </a:pPr>
            <a:r>
              <a:rPr lang="en-US" sz="1400" b="1" i="1" dirty="0" smtClean="0"/>
              <a:t>Key areas of focus for 2017 calendar year</a:t>
            </a:r>
          </a:p>
          <a:p>
            <a:pPr lvl="1" algn="just">
              <a:lnSpc>
                <a:spcPct val="100000"/>
              </a:lnSpc>
              <a:spcBef>
                <a:spcPts val="600"/>
              </a:spcBef>
              <a:spcAft>
                <a:spcPts val="600"/>
              </a:spcAft>
              <a:buFont typeface="Wingdings" panose="05000000000000000000" pitchFamily="2" charset="2"/>
              <a:buChar char="Ø"/>
            </a:pPr>
            <a:r>
              <a:rPr lang="en-US" sz="1400" dirty="0" smtClean="0"/>
              <a:t>SASSA grants</a:t>
            </a:r>
          </a:p>
          <a:p>
            <a:pPr lvl="1" algn="just">
              <a:lnSpc>
                <a:spcPct val="100000"/>
              </a:lnSpc>
              <a:spcBef>
                <a:spcPts val="600"/>
              </a:spcBef>
              <a:spcAft>
                <a:spcPts val="600"/>
              </a:spcAft>
              <a:buFont typeface="Wingdings" panose="05000000000000000000" pitchFamily="2" charset="2"/>
              <a:buChar char="Ø"/>
            </a:pPr>
            <a:r>
              <a:rPr lang="en-US" sz="1400" dirty="0" smtClean="0"/>
              <a:t>Postbank licence</a:t>
            </a:r>
          </a:p>
          <a:p>
            <a:pPr lvl="1" algn="just">
              <a:lnSpc>
                <a:spcPct val="100000"/>
              </a:lnSpc>
              <a:spcBef>
                <a:spcPts val="600"/>
              </a:spcBef>
              <a:spcAft>
                <a:spcPts val="600"/>
              </a:spcAft>
              <a:buFont typeface="Wingdings" panose="05000000000000000000" pitchFamily="2" charset="2"/>
              <a:buChar char="Ø"/>
            </a:pPr>
            <a:r>
              <a:rPr lang="en-US" sz="1400" dirty="0" smtClean="0"/>
              <a:t>Branch network and operational efficiency</a:t>
            </a:r>
          </a:p>
          <a:p>
            <a:pPr lvl="1" algn="just">
              <a:lnSpc>
                <a:spcPct val="100000"/>
              </a:lnSpc>
              <a:spcBef>
                <a:spcPts val="600"/>
              </a:spcBef>
              <a:spcAft>
                <a:spcPts val="600"/>
              </a:spcAft>
              <a:buFont typeface="Wingdings" panose="05000000000000000000" pitchFamily="2" charset="2"/>
              <a:buChar char="Ø"/>
            </a:pPr>
            <a:r>
              <a:rPr lang="en-US" sz="1400" dirty="0"/>
              <a:t>L</a:t>
            </a:r>
            <a:r>
              <a:rPr lang="en-US" sz="1400" dirty="0" smtClean="0"/>
              <a:t>aunch </a:t>
            </a:r>
            <a:r>
              <a:rPr lang="en-US" sz="1400" dirty="0"/>
              <a:t>a competitive courier </a:t>
            </a:r>
            <a:r>
              <a:rPr lang="en-US" sz="1400" dirty="0" smtClean="0"/>
              <a:t>business</a:t>
            </a:r>
          </a:p>
          <a:p>
            <a:pPr lvl="1" algn="just">
              <a:lnSpc>
                <a:spcPct val="100000"/>
              </a:lnSpc>
              <a:spcBef>
                <a:spcPts val="600"/>
              </a:spcBef>
              <a:spcAft>
                <a:spcPts val="600"/>
              </a:spcAft>
              <a:buFont typeface="Wingdings" panose="05000000000000000000" pitchFamily="2" charset="2"/>
              <a:buChar char="Ø"/>
            </a:pPr>
            <a:r>
              <a:rPr lang="en-US" sz="1400" dirty="0"/>
              <a:t>I</a:t>
            </a:r>
            <a:r>
              <a:rPr lang="en-US" sz="1400" dirty="0" smtClean="0"/>
              <a:t>nvest </a:t>
            </a:r>
            <a:r>
              <a:rPr lang="en-US" sz="1400" dirty="0"/>
              <a:t>to become the e-commerce hub of choice for </a:t>
            </a:r>
            <a:r>
              <a:rPr lang="en-US" sz="1400" dirty="0" smtClean="0"/>
              <a:t>Africa </a:t>
            </a:r>
            <a:endParaRPr lang="en-US" sz="1400" dirty="0"/>
          </a:p>
          <a:p>
            <a:pPr lvl="1" algn="just">
              <a:lnSpc>
                <a:spcPct val="100000"/>
              </a:lnSpc>
              <a:spcBef>
                <a:spcPts val="600"/>
              </a:spcBef>
              <a:spcAft>
                <a:spcPts val="600"/>
              </a:spcAft>
              <a:buFont typeface="Wingdings" panose="05000000000000000000" pitchFamily="2" charset="2"/>
              <a:buChar char="Ø"/>
            </a:pPr>
            <a:r>
              <a:rPr lang="en-US" sz="1400" dirty="0" smtClean="0"/>
              <a:t>Become </a:t>
            </a:r>
            <a:r>
              <a:rPr lang="en-US" sz="1400" dirty="0"/>
              <a:t>government’s delivery partner of </a:t>
            </a:r>
            <a:r>
              <a:rPr lang="en-US" sz="1400" dirty="0" smtClean="0"/>
              <a:t>choice</a:t>
            </a:r>
            <a:endParaRPr lang="en-US" sz="1400" dirty="0"/>
          </a:p>
        </p:txBody>
      </p:sp>
      <p:sp>
        <p:nvSpPr>
          <p:cNvPr id="7" name="Rounded Rectangle 6"/>
          <p:cNvSpPr/>
          <p:nvPr/>
        </p:nvSpPr>
        <p:spPr>
          <a:xfrm>
            <a:off x="162934" y="6080287"/>
            <a:ext cx="9147319" cy="57593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altLang="ko-KR" sz="1500" b="1" i="1" dirty="0">
                <a:solidFill>
                  <a:schemeClr val="bg1"/>
                </a:solidFill>
              </a:rPr>
              <a:t>On a net </a:t>
            </a:r>
            <a:r>
              <a:rPr lang="en-US" altLang="ko-KR" sz="1500" b="1" i="1" dirty="0" smtClean="0">
                <a:solidFill>
                  <a:schemeClr val="bg1"/>
                </a:solidFill>
              </a:rPr>
              <a:t>basis, </a:t>
            </a:r>
            <a:r>
              <a:rPr lang="en-US" altLang="ko-KR" sz="1500" b="1" i="1" dirty="0">
                <a:solidFill>
                  <a:schemeClr val="bg1"/>
                </a:solidFill>
              </a:rPr>
              <a:t>SAPO is expected to meet its Corporate Plan target of R1.146 billion net </a:t>
            </a:r>
            <a:r>
              <a:rPr lang="en-US" altLang="ko-KR" sz="1500" b="1" i="1" dirty="0" smtClean="0">
                <a:solidFill>
                  <a:schemeClr val="bg1"/>
                </a:solidFill>
              </a:rPr>
              <a:t>loss</a:t>
            </a:r>
            <a:endParaRPr lang="en-US" altLang="ko-KR" sz="1500" b="1" i="1" dirty="0">
              <a:solidFill>
                <a:schemeClr val="bg1"/>
              </a:solidFill>
            </a:endParaRPr>
          </a:p>
        </p:txBody>
      </p:sp>
    </p:spTree>
    <p:extLst>
      <p:ext uri="{BB962C8B-B14F-4D97-AF65-F5344CB8AC3E}">
        <p14:creationId xmlns:p14="http://schemas.microsoft.com/office/powerpoint/2010/main" xmlns="" val="2458991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Mail revenue </a:t>
            </a:r>
            <a:r>
              <a:rPr lang="en-ZA" sz="2400" i="1" dirty="0" smtClean="0">
                <a:latin typeface="Arial" panose="020B0604020202020204" pitchFamily="34" charset="0"/>
                <a:cs typeface="Arial" panose="020B0604020202020204" pitchFamily="34" charset="0"/>
              </a:rPr>
              <a:t>….. declining business</a:t>
            </a:r>
            <a:r>
              <a:rPr lang="en-ZA" sz="3200" dirty="0" smtClean="0">
                <a:latin typeface="Arial" panose="020B0604020202020204" pitchFamily="34" charset="0"/>
                <a:cs typeface="Arial" panose="020B0604020202020204" pitchFamily="34" charset="0"/>
              </a:rPr>
              <a:t> </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3</a:t>
            </a:fld>
            <a:endParaRPr lang="en-ZA" dirty="0"/>
          </a:p>
        </p:txBody>
      </p:sp>
      <p:sp>
        <p:nvSpPr>
          <p:cNvPr id="2" name="TextBox 1"/>
          <p:cNvSpPr txBox="1"/>
          <p:nvPr/>
        </p:nvSpPr>
        <p:spPr>
          <a:xfrm>
            <a:off x="180109" y="2563091"/>
            <a:ext cx="4481946" cy="369332"/>
          </a:xfrm>
          <a:prstGeom prst="rect">
            <a:avLst/>
          </a:prstGeom>
          <a:noFill/>
        </p:spPr>
        <p:txBody>
          <a:bodyPr wrap="square" rtlCol="0">
            <a:spAutoFit/>
          </a:bodyPr>
          <a:lstStyle/>
          <a:p>
            <a:r>
              <a:rPr lang="en-ZA" dirty="0" smtClean="0"/>
              <a:t> </a:t>
            </a:r>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3</a:t>
            </a:fld>
            <a:endParaRPr lang="en-US" altLang="zh-CN" dirty="0"/>
          </a:p>
        </p:txBody>
      </p:sp>
      <p:sp>
        <p:nvSpPr>
          <p:cNvPr id="26" name="Rectangle 4"/>
          <p:cNvSpPr>
            <a:spLocks noChangeArrowheads="1"/>
          </p:cNvSpPr>
          <p:nvPr/>
        </p:nvSpPr>
        <p:spPr bwMode="auto">
          <a:xfrm>
            <a:off x="550863" y="2327563"/>
            <a:ext cx="1392237" cy="4322623"/>
          </a:xfrm>
          <a:prstGeom prst="rect">
            <a:avLst/>
          </a:prstGeom>
          <a:solidFill>
            <a:srgbClr val="0563C1"/>
          </a:solidFill>
          <a:ln>
            <a:noFill/>
          </a:ln>
          <a:effectLst/>
          <a:extLst/>
        </p:spPr>
        <p:txBody>
          <a:bodyPr wrap="none" anchor="ctr"/>
          <a:lstStyle/>
          <a:p>
            <a:endParaRPr lang="en-ZA" dirty="0"/>
          </a:p>
        </p:txBody>
      </p:sp>
      <p:sp>
        <p:nvSpPr>
          <p:cNvPr id="29" name="Rectangle 7"/>
          <p:cNvSpPr>
            <a:spLocks noChangeArrowheads="1"/>
          </p:cNvSpPr>
          <p:nvPr/>
        </p:nvSpPr>
        <p:spPr bwMode="auto">
          <a:xfrm>
            <a:off x="2906423" y="2691703"/>
            <a:ext cx="6733100" cy="646331"/>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Corporate customers going to online  &amp; courier solutions</a:t>
            </a:r>
          </a:p>
          <a:p>
            <a:pPr lvl="2">
              <a:buFont typeface="Wingdings" panose="05000000000000000000" pitchFamily="2" charset="2"/>
              <a:buChar char="§"/>
            </a:pPr>
            <a:r>
              <a:rPr lang="en-US" altLang="ko-KR" sz="1400" dirty="0" smtClean="0">
                <a:ea typeface="굴림" panose="020B0600000101010101" pitchFamily="34" charset="-127"/>
              </a:rPr>
              <a:t>Hybrid mail – reduced mailings </a:t>
            </a:r>
          </a:p>
          <a:p>
            <a:pPr lvl="2">
              <a:buFont typeface="Wingdings" panose="05000000000000000000" pitchFamily="2" charset="2"/>
              <a:buChar char="§"/>
            </a:pPr>
            <a:r>
              <a:rPr lang="en-US" altLang="ko-KR" sz="1400" dirty="0" smtClean="0">
                <a:ea typeface="굴림" panose="020B0600000101010101" pitchFamily="34" charset="-127"/>
              </a:rPr>
              <a:t>Historical delay in the payment of critical suppliers  (paid in October 2016)</a:t>
            </a:r>
            <a:endParaRPr lang="en-US" altLang="ko-KR" sz="1400" dirty="0">
              <a:ea typeface="굴림" panose="020B0600000101010101" pitchFamily="34" charset="-127"/>
            </a:endParaRPr>
          </a:p>
        </p:txBody>
      </p:sp>
      <p:grpSp>
        <p:nvGrpSpPr>
          <p:cNvPr id="30" name="Group 8"/>
          <p:cNvGrpSpPr>
            <a:grpSpLocks/>
          </p:cNvGrpSpPr>
          <p:nvPr/>
        </p:nvGrpSpPr>
        <p:grpSpPr bwMode="auto">
          <a:xfrm>
            <a:off x="1122363" y="2609327"/>
            <a:ext cx="1524000" cy="825500"/>
            <a:chOff x="2400" y="1968"/>
            <a:chExt cx="960" cy="960"/>
          </a:xfrm>
        </p:grpSpPr>
        <p:sp>
          <p:nvSpPr>
            <p:cNvPr id="31" name="Rectangle 9"/>
            <p:cNvSpPr>
              <a:spLocks noChangeArrowheads="1"/>
            </p:cNvSpPr>
            <p:nvPr>
              <p:custDataLst>
                <p:tags r:id="rId5"/>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ZA" dirty="0"/>
            </a:p>
          </p:txBody>
        </p:sp>
        <p:sp>
          <p:nvSpPr>
            <p:cNvPr id="32" name="Rectangle 10"/>
            <p:cNvSpPr>
              <a:spLocks noChangeArrowheads="1"/>
            </p:cNvSpPr>
            <p:nvPr>
              <p:custDataLst>
                <p:tags r:id="rId6"/>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Explanation</a:t>
              </a:r>
              <a:endParaRPr lang="en-US" altLang="ko-KR" b="1" dirty="0">
                <a:ea typeface="-윤명조130" pitchFamily="18" charset="-127"/>
              </a:endParaRPr>
            </a:p>
          </p:txBody>
        </p:sp>
      </p:grpSp>
      <p:sp>
        <p:nvSpPr>
          <p:cNvPr id="33" name="Rectangle 11"/>
          <p:cNvSpPr>
            <a:spLocks noChangeArrowheads="1"/>
          </p:cNvSpPr>
          <p:nvPr/>
        </p:nvSpPr>
        <p:spPr bwMode="auto">
          <a:xfrm>
            <a:off x="2906423" y="3777431"/>
            <a:ext cx="6733099" cy="129266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120 Corporate customer engagements from July to December 2016</a:t>
            </a:r>
          </a:p>
          <a:p>
            <a:pPr lvl="2">
              <a:buFont typeface="Wingdings" panose="05000000000000000000" pitchFamily="2" charset="2"/>
              <a:buChar char="§"/>
            </a:pPr>
            <a:r>
              <a:rPr lang="en-US" altLang="ko-KR" sz="1400" dirty="0" smtClean="0">
                <a:ea typeface="굴림" panose="020B0600000101010101" pitchFamily="34" charset="-127"/>
              </a:rPr>
              <a:t>Comprehensive client solution replaced disparate systems</a:t>
            </a:r>
          </a:p>
          <a:p>
            <a:pPr lvl="2">
              <a:buFont typeface="Wingdings" panose="05000000000000000000" pitchFamily="2" charset="2"/>
              <a:buChar char="§"/>
            </a:pPr>
            <a:r>
              <a:rPr lang="en-US" altLang="ko-KR" sz="1400" dirty="0" smtClean="0">
                <a:ea typeface="굴림" panose="020B0600000101010101" pitchFamily="34" charset="-127"/>
              </a:rPr>
              <a:t>Postbox renewed at 50%</a:t>
            </a:r>
            <a:endParaRPr lang="en-US" altLang="ko-KR" sz="1400" dirty="0">
              <a:ea typeface="굴림" panose="020B0600000101010101" pitchFamily="34" charset="-127"/>
            </a:endParaRPr>
          </a:p>
          <a:p>
            <a:pPr lvl="2">
              <a:buFont typeface="Wingdings" panose="05000000000000000000" pitchFamily="2" charset="2"/>
              <a:buChar char="§"/>
            </a:pPr>
            <a:r>
              <a:rPr lang="en-US" altLang="ko-KR" sz="1400" dirty="0" smtClean="0">
                <a:ea typeface="굴림" panose="020B0600000101010101" pitchFamily="34" charset="-127"/>
              </a:rPr>
              <a:t>JIMC backlog reduced despite high volumes during seasonal peak</a:t>
            </a:r>
          </a:p>
          <a:p>
            <a:pPr lvl="2">
              <a:buFont typeface="Wingdings" panose="05000000000000000000" pitchFamily="2" charset="2"/>
              <a:buChar char="§"/>
            </a:pPr>
            <a:r>
              <a:rPr lang="en-US" altLang="ko-KR" sz="1400" dirty="0" smtClean="0">
                <a:ea typeface="굴림" panose="020B0600000101010101" pitchFamily="34" charset="-127"/>
              </a:rPr>
              <a:t>Hybrid mail contract signed for printing services</a:t>
            </a:r>
          </a:p>
          <a:p>
            <a:pPr lvl="2">
              <a:buFont typeface="Wingdings" panose="05000000000000000000" pitchFamily="2" charset="2"/>
              <a:buChar char="§"/>
            </a:pPr>
            <a:r>
              <a:rPr lang="en-US" altLang="ko-KR" sz="1400" dirty="0" smtClean="0">
                <a:ea typeface="굴림" panose="020B0600000101010101" pitchFamily="34" charset="-127"/>
              </a:rPr>
              <a:t>Sales staffing structure completed</a:t>
            </a:r>
          </a:p>
        </p:txBody>
      </p:sp>
      <p:grpSp>
        <p:nvGrpSpPr>
          <p:cNvPr id="34" name="Group 12"/>
          <p:cNvGrpSpPr>
            <a:grpSpLocks/>
          </p:cNvGrpSpPr>
          <p:nvPr/>
        </p:nvGrpSpPr>
        <p:grpSpPr bwMode="auto">
          <a:xfrm>
            <a:off x="1122363" y="3945275"/>
            <a:ext cx="1524000" cy="825500"/>
            <a:chOff x="2400" y="1968"/>
            <a:chExt cx="960" cy="960"/>
          </a:xfrm>
        </p:grpSpPr>
        <p:sp>
          <p:nvSpPr>
            <p:cNvPr id="35" name="Rectangle 13"/>
            <p:cNvSpPr>
              <a:spLocks noChangeArrowheads="1"/>
            </p:cNvSpPr>
            <p:nvPr>
              <p:custDataLst>
                <p:tags r:id="rId3"/>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36" name="Rectangle 14"/>
            <p:cNvSpPr>
              <a:spLocks noChangeArrowheads="1"/>
            </p:cNvSpPr>
            <p:nvPr>
              <p:custDataLst>
                <p:tags r:id="rId4"/>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Current</a:t>
              </a:r>
              <a:endParaRPr lang="en-US" altLang="ko-KR" b="1" dirty="0">
                <a:ea typeface="-윤명조130" pitchFamily="18" charset="-127"/>
              </a:endParaRPr>
            </a:p>
          </p:txBody>
        </p:sp>
      </p:grpSp>
      <p:sp>
        <p:nvSpPr>
          <p:cNvPr id="37" name="Rectangle 15"/>
          <p:cNvSpPr>
            <a:spLocks noChangeArrowheads="1"/>
          </p:cNvSpPr>
          <p:nvPr/>
        </p:nvSpPr>
        <p:spPr bwMode="auto">
          <a:xfrm>
            <a:off x="2906423" y="5529659"/>
            <a:ext cx="6733099" cy="86177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R200m additional revenue in pipeline (25% contracted)</a:t>
            </a:r>
          </a:p>
          <a:p>
            <a:pPr lvl="2">
              <a:buFont typeface="Wingdings" panose="05000000000000000000" pitchFamily="2" charset="2"/>
              <a:buChar char="§"/>
            </a:pPr>
            <a:r>
              <a:rPr lang="en-US" altLang="ko-KR" sz="1400" dirty="0" smtClean="0">
                <a:ea typeface="굴림" panose="020B0600000101010101" pitchFamily="34" charset="-127"/>
              </a:rPr>
              <a:t>Parcel solution for major corporates that integrates into SAPO systems               (4 customers)</a:t>
            </a:r>
          </a:p>
          <a:p>
            <a:pPr lvl="2">
              <a:buFont typeface="Wingdings" panose="05000000000000000000" pitchFamily="2" charset="2"/>
              <a:buChar char="§"/>
            </a:pPr>
            <a:r>
              <a:rPr lang="en-US" altLang="ko-KR" sz="1400" dirty="0" smtClean="0">
                <a:ea typeface="굴림" panose="020B0600000101010101" pitchFamily="34" charset="-127"/>
              </a:rPr>
              <a:t>Bids for 11 Government tenders submitted</a:t>
            </a:r>
          </a:p>
        </p:txBody>
      </p:sp>
      <p:grpSp>
        <p:nvGrpSpPr>
          <p:cNvPr id="38" name="Group 16"/>
          <p:cNvGrpSpPr>
            <a:grpSpLocks/>
          </p:cNvGrpSpPr>
          <p:nvPr/>
        </p:nvGrpSpPr>
        <p:grpSpPr bwMode="auto">
          <a:xfrm>
            <a:off x="1122363" y="5544467"/>
            <a:ext cx="1524000" cy="825500"/>
            <a:chOff x="2400" y="1968"/>
            <a:chExt cx="960" cy="960"/>
          </a:xfrm>
        </p:grpSpPr>
        <p:sp>
          <p:nvSpPr>
            <p:cNvPr id="39" name="Rectangle 17"/>
            <p:cNvSpPr>
              <a:spLocks noChangeArrowheads="1"/>
            </p:cNvSpPr>
            <p:nvPr>
              <p:custDataLst>
                <p:tags r:id="rId1"/>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ZA" dirty="0"/>
            </a:p>
          </p:txBody>
        </p:sp>
        <p:sp>
          <p:nvSpPr>
            <p:cNvPr id="40" name="Rectangle 18"/>
            <p:cNvSpPr>
              <a:spLocks noChangeArrowheads="1"/>
            </p:cNvSpPr>
            <p:nvPr>
              <p:custDataLst>
                <p:tags r:id="rId2"/>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Actions</a:t>
              </a:r>
              <a:endParaRPr lang="en-US" altLang="ko-KR" b="1" dirty="0">
                <a:ea typeface="-윤명조130" pitchFamily="18" charset="-127"/>
              </a:endParaRPr>
            </a:p>
          </p:txBody>
        </p:sp>
      </p:grpSp>
      <p:sp>
        <p:nvSpPr>
          <p:cNvPr id="6" name="Rounded Rectangle 5"/>
          <p:cNvSpPr/>
          <p:nvPr/>
        </p:nvSpPr>
        <p:spPr>
          <a:xfrm>
            <a:off x="550863" y="1371599"/>
            <a:ext cx="8945834" cy="82046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US" altLang="ko-KR" b="1" i="1" dirty="0" smtClean="0">
              <a:solidFill>
                <a:schemeClr val="bg1"/>
              </a:solidFill>
            </a:endParaRPr>
          </a:p>
          <a:p>
            <a:pPr lvl="1" algn="ctr"/>
            <a:r>
              <a:rPr lang="en-US" altLang="ko-KR" b="1" i="1" dirty="0" smtClean="0">
                <a:solidFill>
                  <a:schemeClr val="bg1"/>
                </a:solidFill>
              </a:rPr>
              <a:t>Mail YTD </a:t>
            </a:r>
            <a:r>
              <a:rPr lang="en-US" altLang="ko-KR" b="1" i="1" dirty="0">
                <a:solidFill>
                  <a:schemeClr val="bg1"/>
                </a:solidFill>
              </a:rPr>
              <a:t>revenue of </a:t>
            </a:r>
            <a:r>
              <a:rPr lang="en-US" altLang="ko-KR" b="1" i="1" dirty="0" smtClean="0">
                <a:solidFill>
                  <a:schemeClr val="bg1"/>
                </a:solidFill>
              </a:rPr>
              <a:t>R2.4 billion </a:t>
            </a:r>
          </a:p>
          <a:p>
            <a:pPr lvl="1" algn="ctr"/>
            <a:r>
              <a:rPr lang="en-US" altLang="ko-KR" b="1" i="1" dirty="0" smtClean="0">
                <a:solidFill>
                  <a:schemeClr val="bg1"/>
                </a:solidFill>
              </a:rPr>
              <a:t>YoY decline </a:t>
            </a:r>
            <a:r>
              <a:rPr lang="en-US" altLang="ko-KR" b="1" i="1" dirty="0">
                <a:solidFill>
                  <a:schemeClr val="bg1"/>
                </a:solidFill>
              </a:rPr>
              <a:t>of R166m (6</a:t>
            </a:r>
            <a:r>
              <a:rPr lang="en-US" altLang="ko-KR" b="1" i="1" dirty="0" smtClean="0">
                <a:solidFill>
                  <a:schemeClr val="bg1"/>
                </a:solidFill>
              </a:rPr>
              <a:t>%) and below budget by R701m (23%)</a:t>
            </a:r>
            <a:endParaRPr lang="en-US" altLang="ko-KR" b="1" i="1" dirty="0">
              <a:solidFill>
                <a:schemeClr val="bg1"/>
              </a:solidFill>
            </a:endParaRPr>
          </a:p>
          <a:p>
            <a:pPr lvl="1" algn="ctr"/>
            <a:endParaRPr lang="en-ZA" dirty="0"/>
          </a:p>
        </p:txBody>
      </p:sp>
    </p:spTree>
    <p:extLst>
      <p:ext uri="{BB962C8B-B14F-4D97-AF65-F5344CB8AC3E}">
        <p14:creationId xmlns:p14="http://schemas.microsoft.com/office/powerpoint/2010/main" xmlns="" val="1875908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JIMC </a:t>
            </a:r>
            <a:r>
              <a:rPr lang="en-ZA" sz="2400" i="1" dirty="0" smtClean="0">
                <a:latin typeface="Arial" panose="020B0604020202020204" pitchFamily="34" charset="0"/>
                <a:cs typeface="Arial" panose="020B0604020202020204" pitchFamily="34" charset="0"/>
              </a:rPr>
              <a:t>….. backlog cleared</a:t>
            </a:r>
            <a:r>
              <a:rPr lang="en-ZA" sz="3200" dirty="0" smtClean="0">
                <a:latin typeface="Arial" panose="020B0604020202020204" pitchFamily="34" charset="0"/>
                <a:cs typeface="Arial" panose="020B0604020202020204" pitchFamily="34" charset="0"/>
              </a:rPr>
              <a:t> </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4</a:t>
            </a:fld>
            <a:endParaRPr lang="en-ZA" dirty="0"/>
          </a:p>
        </p:txBody>
      </p:sp>
      <p:sp>
        <p:nvSpPr>
          <p:cNvPr id="2" name="TextBox 1"/>
          <p:cNvSpPr txBox="1"/>
          <p:nvPr/>
        </p:nvSpPr>
        <p:spPr>
          <a:xfrm>
            <a:off x="180109" y="2563091"/>
            <a:ext cx="4481946" cy="369332"/>
          </a:xfrm>
          <a:prstGeom prst="rect">
            <a:avLst/>
          </a:prstGeom>
          <a:noFill/>
        </p:spPr>
        <p:txBody>
          <a:bodyPr wrap="square" rtlCol="0">
            <a:spAutoFit/>
          </a:bodyPr>
          <a:lstStyle/>
          <a:p>
            <a:r>
              <a:rPr lang="en-ZA" dirty="0" smtClean="0"/>
              <a:t> </a:t>
            </a:r>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4</a:t>
            </a:fld>
            <a:endParaRPr lang="en-US" altLang="zh-CN" dirty="0"/>
          </a:p>
        </p:txBody>
      </p:sp>
      <p:pic>
        <p:nvPicPr>
          <p:cNvPr id="20" name="Picture 1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57667" y="2571486"/>
            <a:ext cx="5545427" cy="3792306"/>
          </a:xfrm>
          <a:prstGeom prst="rect">
            <a:avLst/>
          </a:prstGeom>
        </p:spPr>
      </p:pic>
      <p:pic>
        <p:nvPicPr>
          <p:cNvPr id="21" name="Content Placeholder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66254" y="1867910"/>
            <a:ext cx="3996681" cy="3102622"/>
          </a:xfrm>
        </p:spPr>
      </p:pic>
      <p:sp>
        <p:nvSpPr>
          <p:cNvPr id="22" name="Rounded Rectangle 21"/>
          <p:cNvSpPr/>
          <p:nvPr/>
        </p:nvSpPr>
        <p:spPr>
          <a:xfrm>
            <a:off x="503136" y="1467813"/>
            <a:ext cx="3352270" cy="30776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US" altLang="ko-KR" b="1" i="1" dirty="0" smtClean="0">
              <a:solidFill>
                <a:schemeClr val="bg1"/>
              </a:solidFill>
            </a:endParaRPr>
          </a:p>
          <a:p>
            <a:pPr lvl="1" algn="ctr"/>
            <a:r>
              <a:rPr lang="en-US" altLang="ko-KR" b="1" i="1" dirty="0" smtClean="0">
                <a:solidFill>
                  <a:schemeClr val="bg1"/>
                </a:solidFill>
              </a:rPr>
              <a:t>Before</a:t>
            </a:r>
            <a:endParaRPr lang="en-US" altLang="ko-KR" b="1" i="1" dirty="0">
              <a:solidFill>
                <a:schemeClr val="bg1"/>
              </a:solidFill>
            </a:endParaRPr>
          </a:p>
          <a:p>
            <a:pPr lvl="1" algn="ctr"/>
            <a:endParaRPr lang="en-ZA" dirty="0"/>
          </a:p>
        </p:txBody>
      </p:sp>
      <p:sp>
        <p:nvSpPr>
          <p:cNvPr id="23" name="Rounded Rectangle 22"/>
          <p:cNvSpPr/>
          <p:nvPr/>
        </p:nvSpPr>
        <p:spPr>
          <a:xfrm>
            <a:off x="5351472" y="2161310"/>
            <a:ext cx="3352270" cy="30776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US" altLang="ko-KR" b="1" i="1" dirty="0" smtClean="0">
              <a:solidFill>
                <a:schemeClr val="bg1"/>
              </a:solidFill>
            </a:endParaRPr>
          </a:p>
          <a:p>
            <a:pPr lvl="1" algn="ctr"/>
            <a:r>
              <a:rPr lang="en-US" altLang="ko-KR" b="1" i="1" dirty="0" smtClean="0">
                <a:solidFill>
                  <a:schemeClr val="bg1"/>
                </a:solidFill>
              </a:rPr>
              <a:t>After</a:t>
            </a:r>
            <a:endParaRPr lang="en-US" altLang="ko-KR" b="1" i="1" dirty="0">
              <a:solidFill>
                <a:schemeClr val="bg1"/>
              </a:solidFill>
            </a:endParaRPr>
          </a:p>
          <a:p>
            <a:pPr lvl="1" algn="ctr"/>
            <a:endParaRPr lang="en-ZA" dirty="0"/>
          </a:p>
        </p:txBody>
      </p:sp>
    </p:spTree>
    <p:extLst>
      <p:ext uri="{BB962C8B-B14F-4D97-AF65-F5344CB8AC3E}">
        <p14:creationId xmlns:p14="http://schemas.microsoft.com/office/powerpoint/2010/main" xmlns="" val="3255409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Retail revenue </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5</a:t>
            </a:fld>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5</a:t>
            </a:fld>
            <a:endParaRPr lang="en-US" altLang="zh-CN" dirty="0"/>
          </a:p>
        </p:txBody>
      </p:sp>
      <p:sp>
        <p:nvSpPr>
          <p:cNvPr id="26" name="Rectangle 4"/>
          <p:cNvSpPr>
            <a:spLocks noChangeArrowheads="1"/>
          </p:cNvSpPr>
          <p:nvPr/>
        </p:nvSpPr>
        <p:spPr bwMode="auto">
          <a:xfrm>
            <a:off x="550863" y="2229767"/>
            <a:ext cx="1392237" cy="4420420"/>
          </a:xfrm>
          <a:prstGeom prst="rect">
            <a:avLst/>
          </a:prstGeom>
          <a:solidFill>
            <a:srgbClr val="0563C1"/>
          </a:solidFill>
          <a:ln>
            <a:noFill/>
          </a:ln>
          <a:effectLst/>
          <a:extLst/>
        </p:spPr>
        <p:txBody>
          <a:bodyPr wrap="none" anchor="ctr"/>
          <a:lstStyle/>
          <a:p>
            <a:endParaRPr lang="en-ZA" dirty="0"/>
          </a:p>
        </p:txBody>
      </p:sp>
      <p:sp>
        <p:nvSpPr>
          <p:cNvPr id="29" name="Rectangle 7"/>
          <p:cNvSpPr>
            <a:spLocks noChangeArrowheads="1"/>
          </p:cNvSpPr>
          <p:nvPr/>
        </p:nvSpPr>
        <p:spPr bwMode="auto">
          <a:xfrm>
            <a:off x="2878047" y="2149368"/>
            <a:ext cx="6835678" cy="153888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Non availability of stock at branches</a:t>
            </a:r>
          </a:p>
          <a:p>
            <a:pPr lvl="2">
              <a:buFont typeface="Wingdings" panose="05000000000000000000" pitchFamily="2" charset="2"/>
              <a:buChar char="§"/>
            </a:pPr>
            <a:r>
              <a:rPr lang="en-US" altLang="ko-KR" sz="1400" dirty="0">
                <a:ea typeface="굴림" panose="020B0600000101010101" pitchFamily="34" charset="-127"/>
              </a:rPr>
              <a:t>Aging </a:t>
            </a:r>
            <a:r>
              <a:rPr lang="en-US" altLang="ko-KR" sz="1400" dirty="0" smtClean="0">
                <a:ea typeface="굴림" panose="020B0600000101010101" pitchFamily="34" charset="-127"/>
              </a:rPr>
              <a:t>infrastructure</a:t>
            </a:r>
            <a:endParaRPr lang="en-US" altLang="ko-KR" sz="1400" dirty="0">
              <a:ea typeface="굴림" panose="020B0600000101010101" pitchFamily="34" charset="-127"/>
            </a:endParaRPr>
          </a:p>
          <a:p>
            <a:pPr lvl="3">
              <a:buFont typeface="Wingdings" panose="05000000000000000000" pitchFamily="2" charset="2"/>
              <a:buChar char="§"/>
            </a:pPr>
            <a:r>
              <a:rPr lang="en-US" altLang="ko-KR" sz="1400" dirty="0" smtClean="0">
                <a:ea typeface="굴림" panose="020B0600000101010101" pitchFamily="34" charset="-127"/>
              </a:rPr>
              <a:t>Fax and photocopiers</a:t>
            </a:r>
          </a:p>
          <a:p>
            <a:pPr lvl="3">
              <a:buFont typeface="Wingdings" panose="05000000000000000000" pitchFamily="2" charset="2"/>
              <a:buChar char="§"/>
            </a:pPr>
            <a:r>
              <a:rPr lang="en-US" altLang="ko-KR" sz="1400" dirty="0" smtClean="0">
                <a:ea typeface="굴림" panose="020B0600000101010101" pitchFamily="34" charset="-127"/>
              </a:rPr>
              <a:t>Point of sale equipment</a:t>
            </a:r>
          </a:p>
          <a:p>
            <a:pPr lvl="3">
              <a:buFont typeface="Wingdings" panose="05000000000000000000" pitchFamily="2" charset="2"/>
              <a:buChar char="§"/>
            </a:pPr>
            <a:r>
              <a:rPr lang="en-US" altLang="ko-KR" sz="1400" dirty="0" smtClean="0">
                <a:ea typeface="굴림" panose="020B0600000101010101" pitchFamily="34" charset="-127"/>
              </a:rPr>
              <a:t>State of repair of the branches</a:t>
            </a:r>
          </a:p>
          <a:p>
            <a:pPr lvl="2">
              <a:buFont typeface="Wingdings" panose="05000000000000000000" pitchFamily="2" charset="2"/>
              <a:buChar char="ü"/>
            </a:pPr>
            <a:r>
              <a:rPr lang="en-US" altLang="ko-KR" sz="1400" dirty="0" smtClean="0">
                <a:ea typeface="굴림" panose="020B0600000101010101" pitchFamily="34" charset="-127"/>
              </a:rPr>
              <a:t>DTT </a:t>
            </a:r>
            <a:r>
              <a:rPr lang="en-US" altLang="ko-KR" sz="1400" dirty="0">
                <a:ea typeface="굴림" panose="020B0600000101010101" pitchFamily="34" charset="-127"/>
              </a:rPr>
              <a:t>project revenue of </a:t>
            </a:r>
            <a:r>
              <a:rPr lang="en-US" altLang="ko-KR" sz="1400" dirty="0" smtClean="0">
                <a:ea typeface="굴림" panose="020B0600000101010101" pitchFamily="34" charset="-127"/>
              </a:rPr>
              <a:t>R47m</a:t>
            </a:r>
          </a:p>
          <a:p>
            <a:pPr lvl="2">
              <a:buFont typeface="Wingdings" panose="05000000000000000000" pitchFamily="2" charset="2"/>
              <a:buChar char="ü"/>
            </a:pPr>
            <a:r>
              <a:rPr lang="en-US" altLang="ko-KR" sz="1400" dirty="0" smtClean="0">
                <a:ea typeface="굴림" panose="020B0600000101010101" pitchFamily="34" charset="-127"/>
              </a:rPr>
              <a:t> MVL revenue increased by 7%</a:t>
            </a:r>
            <a:endParaRPr lang="en-US" altLang="ko-KR" sz="1400" dirty="0">
              <a:ea typeface="굴림" panose="020B0600000101010101" pitchFamily="34" charset="-127"/>
            </a:endParaRPr>
          </a:p>
        </p:txBody>
      </p:sp>
      <p:grpSp>
        <p:nvGrpSpPr>
          <p:cNvPr id="30" name="Group 8"/>
          <p:cNvGrpSpPr>
            <a:grpSpLocks/>
          </p:cNvGrpSpPr>
          <p:nvPr/>
        </p:nvGrpSpPr>
        <p:grpSpPr bwMode="auto">
          <a:xfrm>
            <a:off x="1122363" y="2512342"/>
            <a:ext cx="1524000" cy="825500"/>
            <a:chOff x="2400" y="1968"/>
            <a:chExt cx="960" cy="960"/>
          </a:xfrm>
        </p:grpSpPr>
        <p:sp>
          <p:nvSpPr>
            <p:cNvPr id="31" name="Rectangle 9"/>
            <p:cNvSpPr>
              <a:spLocks noChangeArrowheads="1"/>
            </p:cNvSpPr>
            <p:nvPr>
              <p:custDataLst>
                <p:tags r:id="rId5"/>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ZA" dirty="0"/>
            </a:p>
          </p:txBody>
        </p:sp>
        <p:sp>
          <p:nvSpPr>
            <p:cNvPr id="32" name="Rectangle 10"/>
            <p:cNvSpPr>
              <a:spLocks noChangeArrowheads="1"/>
            </p:cNvSpPr>
            <p:nvPr>
              <p:custDataLst>
                <p:tags r:id="rId6"/>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Explanation</a:t>
              </a:r>
              <a:endParaRPr lang="en-US" altLang="ko-KR" b="1" dirty="0">
                <a:ea typeface="-윤명조130" pitchFamily="18" charset="-127"/>
              </a:endParaRPr>
            </a:p>
          </p:txBody>
        </p:sp>
      </p:grpSp>
      <p:sp>
        <p:nvSpPr>
          <p:cNvPr id="33" name="Rectangle 11"/>
          <p:cNvSpPr>
            <a:spLocks noChangeArrowheads="1"/>
          </p:cNvSpPr>
          <p:nvPr/>
        </p:nvSpPr>
        <p:spPr bwMode="auto">
          <a:xfrm>
            <a:off x="2890657" y="4124723"/>
            <a:ext cx="6763444" cy="86177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Stock availability improving</a:t>
            </a:r>
          </a:p>
          <a:p>
            <a:pPr lvl="2">
              <a:buFont typeface="Wingdings" panose="05000000000000000000" pitchFamily="2" charset="2"/>
              <a:buChar char="§"/>
            </a:pPr>
            <a:r>
              <a:rPr lang="en-US" altLang="ko-KR" sz="1400" dirty="0" smtClean="0">
                <a:ea typeface="굴림" panose="020B0600000101010101" pitchFamily="34" charset="-127"/>
              </a:rPr>
              <a:t>Shortage of government stationery for MVL (Government Printing Works)</a:t>
            </a:r>
          </a:p>
          <a:p>
            <a:pPr lvl="2">
              <a:buFont typeface="Wingdings" panose="05000000000000000000" pitchFamily="2" charset="2"/>
              <a:buChar char="§"/>
            </a:pPr>
            <a:r>
              <a:rPr lang="en-US" altLang="ko-KR" sz="1400" dirty="0" smtClean="0">
                <a:ea typeface="굴림" panose="020B0600000101010101" pitchFamily="34" charset="-127"/>
              </a:rPr>
              <a:t>Network stability and capacity not optimal</a:t>
            </a:r>
          </a:p>
          <a:p>
            <a:pPr lvl="2">
              <a:buFont typeface="Wingdings" panose="05000000000000000000" pitchFamily="2" charset="2"/>
              <a:buChar char="§"/>
            </a:pPr>
            <a:r>
              <a:rPr lang="en-US" altLang="ko-KR" sz="1400" dirty="0" smtClean="0">
                <a:ea typeface="굴림" panose="020B0600000101010101" pitchFamily="34" charset="-127"/>
              </a:rPr>
              <a:t>Optimal staffing model for Retail in progress</a:t>
            </a:r>
          </a:p>
        </p:txBody>
      </p:sp>
      <p:grpSp>
        <p:nvGrpSpPr>
          <p:cNvPr id="34" name="Group 12"/>
          <p:cNvGrpSpPr>
            <a:grpSpLocks/>
          </p:cNvGrpSpPr>
          <p:nvPr/>
        </p:nvGrpSpPr>
        <p:grpSpPr bwMode="auto">
          <a:xfrm>
            <a:off x="1122363" y="4028405"/>
            <a:ext cx="1524000" cy="825500"/>
            <a:chOff x="2400" y="1968"/>
            <a:chExt cx="960" cy="960"/>
          </a:xfrm>
        </p:grpSpPr>
        <p:sp>
          <p:nvSpPr>
            <p:cNvPr id="35" name="Rectangle 13"/>
            <p:cNvSpPr>
              <a:spLocks noChangeArrowheads="1"/>
            </p:cNvSpPr>
            <p:nvPr>
              <p:custDataLst>
                <p:tags r:id="rId3"/>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ZA" dirty="0"/>
            </a:p>
          </p:txBody>
        </p:sp>
        <p:sp>
          <p:nvSpPr>
            <p:cNvPr id="36" name="Rectangle 14"/>
            <p:cNvSpPr>
              <a:spLocks noChangeArrowheads="1"/>
            </p:cNvSpPr>
            <p:nvPr>
              <p:custDataLst>
                <p:tags r:id="rId4"/>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Current</a:t>
              </a:r>
              <a:endParaRPr lang="en-US" altLang="ko-KR" b="1" dirty="0">
                <a:ea typeface="-윤명조130" pitchFamily="18" charset="-127"/>
              </a:endParaRPr>
            </a:p>
          </p:txBody>
        </p:sp>
      </p:grpSp>
      <p:sp>
        <p:nvSpPr>
          <p:cNvPr id="37" name="Rectangle 15"/>
          <p:cNvSpPr>
            <a:spLocks noChangeArrowheads="1"/>
          </p:cNvSpPr>
          <p:nvPr/>
        </p:nvSpPr>
        <p:spPr bwMode="auto">
          <a:xfrm>
            <a:off x="2890657" y="5311397"/>
            <a:ext cx="6763444" cy="107721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Fax &amp; photo copiers service: re-launch planned</a:t>
            </a:r>
          </a:p>
          <a:p>
            <a:pPr lvl="2">
              <a:buFont typeface="Wingdings" panose="05000000000000000000" pitchFamily="2" charset="2"/>
              <a:buChar char="§"/>
            </a:pPr>
            <a:r>
              <a:rPr lang="en-US" altLang="ko-KR" sz="1400" dirty="0" smtClean="0">
                <a:ea typeface="굴림" panose="020B0600000101010101" pitchFamily="34" charset="-127"/>
              </a:rPr>
              <a:t>EMV compliant pinpads by 31 March 2017 to increase transactions &amp; revenue</a:t>
            </a:r>
          </a:p>
          <a:p>
            <a:pPr lvl="2">
              <a:buFont typeface="Wingdings" panose="05000000000000000000" pitchFamily="2" charset="2"/>
              <a:buChar char="§"/>
            </a:pPr>
            <a:r>
              <a:rPr lang="en-US" altLang="ko-KR" sz="1400" dirty="0" smtClean="0">
                <a:ea typeface="굴림" panose="020B0600000101010101" pitchFamily="34" charset="-127"/>
              </a:rPr>
              <a:t>Address aging infrastructure </a:t>
            </a:r>
          </a:p>
          <a:p>
            <a:pPr lvl="2">
              <a:buFont typeface="Wingdings" panose="05000000000000000000" pitchFamily="2" charset="2"/>
              <a:buChar char="§"/>
            </a:pPr>
            <a:r>
              <a:rPr lang="en-US" altLang="ko-KR" sz="1400" dirty="0" smtClean="0">
                <a:ea typeface="굴림" panose="020B0600000101010101" pitchFamily="34" charset="-127"/>
              </a:rPr>
              <a:t>Awareness campaigns for DTT underway to increase uptake </a:t>
            </a:r>
          </a:p>
          <a:p>
            <a:pPr lvl="2">
              <a:buFont typeface="Wingdings" panose="05000000000000000000" pitchFamily="2" charset="2"/>
              <a:buChar char="§"/>
            </a:pPr>
            <a:r>
              <a:rPr lang="en-US" altLang="ko-KR" sz="1400" dirty="0" smtClean="0">
                <a:ea typeface="굴림" panose="020B0600000101010101" pitchFamily="34" charset="-127"/>
              </a:rPr>
              <a:t>Investigating expansion of footprint – fuel retailers, etc.</a:t>
            </a:r>
          </a:p>
        </p:txBody>
      </p:sp>
      <p:grpSp>
        <p:nvGrpSpPr>
          <p:cNvPr id="38" name="Group 16"/>
          <p:cNvGrpSpPr>
            <a:grpSpLocks/>
          </p:cNvGrpSpPr>
          <p:nvPr/>
        </p:nvGrpSpPr>
        <p:grpSpPr bwMode="auto">
          <a:xfrm>
            <a:off x="1122363" y="5544467"/>
            <a:ext cx="1524000" cy="825500"/>
            <a:chOff x="2400" y="1968"/>
            <a:chExt cx="960" cy="960"/>
          </a:xfrm>
        </p:grpSpPr>
        <p:sp>
          <p:nvSpPr>
            <p:cNvPr id="39" name="Rectangle 17"/>
            <p:cNvSpPr>
              <a:spLocks noChangeArrowheads="1"/>
            </p:cNvSpPr>
            <p:nvPr>
              <p:custDataLst>
                <p:tags r:id="rId1"/>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ZA" dirty="0"/>
            </a:p>
          </p:txBody>
        </p:sp>
        <p:sp>
          <p:nvSpPr>
            <p:cNvPr id="40" name="Rectangle 18"/>
            <p:cNvSpPr>
              <a:spLocks noChangeArrowheads="1"/>
            </p:cNvSpPr>
            <p:nvPr>
              <p:custDataLst>
                <p:tags r:id="rId2"/>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Actions</a:t>
              </a:r>
              <a:endParaRPr lang="en-US" altLang="ko-KR" b="1" dirty="0">
                <a:ea typeface="-윤명조130" pitchFamily="18" charset="-127"/>
              </a:endParaRPr>
            </a:p>
          </p:txBody>
        </p:sp>
      </p:grpSp>
      <p:sp>
        <p:nvSpPr>
          <p:cNvPr id="6" name="Rounded Rectangle 5"/>
          <p:cNvSpPr/>
          <p:nvPr/>
        </p:nvSpPr>
        <p:spPr>
          <a:xfrm>
            <a:off x="550863" y="1371600"/>
            <a:ext cx="8945834" cy="57593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US" altLang="ko-KR" b="1" i="1" dirty="0" smtClean="0">
              <a:solidFill>
                <a:schemeClr val="bg1"/>
              </a:solidFill>
            </a:endParaRPr>
          </a:p>
          <a:p>
            <a:pPr lvl="1" algn="ctr"/>
            <a:r>
              <a:rPr lang="en-US" altLang="ko-KR" b="1" i="1" dirty="0" smtClean="0">
                <a:solidFill>
                  <a:schemeClr val="bg1"/>
                </a:solidFill>
              </a:rPr>
              <a:t>Retail YTD </a:t>
            </a:r>
            <a:r>
              <a:rPr lang="en-US" altLang="ko-KR" b="1" i="1" dirty="0">
                <a:solidFill>
                  <a:schemeClr val="bg1"/>
                </a:solidFill>
              </a:rPr>
              <a:t>revenue of </a:t>
            </a:r>
            <a:r>
              <a:rPr lang="en-US" altLang="ko-KR" b="1" i="1" dirty="0" smtClean="0">
                <a:solidFill>
                  <a:schemeClr val="bg1"/>
                </a:solidFill>
              </a:rPr>
              <a:t>R349 million</a:t>
            </a:r>
          </a:p>
          <a:p>
            <a:pPr lvl="1" algn="ctr"/>
            <a:r>
              <a:rPr lang="en-US" altLang="ko-KR" b="1" i="1" dirty="0" smtClean="0">
                <a:solidFill>
                  <a:schemeClr val="bg1"/>
                </a:solidFill>
              </a:rPr>
              <a:t>YoY increase of R66m (15%) and below budget by R303m (46%) </a:t>
            </a:r>
            <a:endParaRPr lang="en-US" altLang="ko-KR" b="1" i="1" dirty="0">
              <a:solidFill>
                <a:schemeClr val="bg1"/>
              </a:solidFill>
            </a:endParaRPr>
          </a:p>
          <a:p>
            <a:pPr lvl="1" algn="ctr"/>
            <a:endParaRPr lang="en-ZA" dirty="0"/>
          </a:p>
        </p:txBody>
      </p:sp>
    </p:spTree>
    <p:extLst>
      <p:ext uri="{BB962C8B-B14F-4D97-AF65-F5344CB8AC3E}">
        <p14:creationId xmlns:p14="http://schemas.microsoft.com/office/powerpoint/2010/main" xmlns="" val="2370810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Property revenue </a:t>
            </a:r>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111FF2C-5551-40D0-B92F-F2F89F2DB7ED}" type="slidenum">
              <a:rPr lang="en-ZA" smtClean="0"/>
              <a:pPr/>
              <a:t>6</a:t>
            </a:fld>
            <a:endParaRPr lang="en-ZA" dirty="0"/>
          </a:p>
        </p:txBody>
      </p:sp>
      <p:sp>
        <p:nvSpPr>
          <p:cNvPr id="2" name="TextBox 1"/>
          <p:cNvSpPr txBox="1"/>
          <p:nvPr/>
        </p:nvSpPr>
        <p:spPr>
          <a:xfrm>
            <a:off x="180109" y="2563091"/>
            <a:ext cx="4481946" cy="369332"/>
          </a:xfrm>
          <a:prstGeom prst="rect">
            <a:avLst/>
          </a:prstGeom>
          <a:noFill/>
        </p:spPr>
        <p:txBody>
          <a:bodyPr wrap="square" rtlCol="0">
            <a:spAutoFit/>
          </a:bodyPr>
          <a:lstStyle/>
          <a:p>
            <a:r>
              <a:rPr lang="en-ZA" dirty="0" smtClean="0"/>
              <a:t> </a:t>
            </a:r>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6</a:t>
            </a:fld>
            <a:endParaRPr lang="en-US" altLang="zh-CN" dirty="0"/>
          </a:p>
        </p:txBody>
      </p:sp>
      <p:sp>
        <p:nvSpPr>
          <p:cNvPr id="26" name="Rectangle 4"/>
          <p:cNvSpPr>
            <a:spLocks noChangeArrowheads="1"/>
          </p:cNvSpPr>
          <p:nvPr/>
        </p:nvSpPr>
        <p:spPr bwMode="auto">
          <a:xfrm>
            <a:off x="550863" y="2229767"/>
            <a:ext cx="1392237" cy="4420420"/>
          </a:xfrm>
          <a:prstGeom prst="rect">
            <a:avLst/>
          </a:prstGeom>
          <a:solidFill>
            <a:srgbClr val="0563C1"/>
          </a:solidFill>
          <a:ln>
            <a:noFill/>
          </a:ln>
          <a:effectLst/>
          <a:extLst/>
        </p:spPr>
        <p:txBody>
          <a:bodyPr wrap="none" anchor="ctr"/>
          <a:lstStyle/>
          <a:p>
            <a:endParaRPr lang="en-ZA" dirty="0"/>
          </a:p>
        </p:txBody>
      </p:sp>
      <p:sp>
        <p:nvSpPr>
          <p:cNvPr id="29" name="Rectangle 7"/>
          <p:cNvSpPr>
            <a:spLocks noChangeArrowheads="1"/>
          </p:cNvSpPr>
          <p:nvPr/>
        </p:nvSpPr>
        <p:spPr bwMode="auto">
          <a:xfrm>
            <a:off x="2878047" y="2605221"/>
            <a:ext cx="6618650" cy="646331"/>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R17m proceeds from sale of property</a:t>
            </a:r>
          </a:p>
          <a:p>
            <a:pPr lvl="2">
              <a:buFont typeface="Wingdings" panose="05000000000000000000" pitchFamily="2" charset="2"/>
              <a:buChar char="§"/>
            </a:pPr>
            <a:r>
              <a:rPr lang="en-US" altLang="ko-KR" sz="1400" dirty="0" smtClean="0">
                <a:ea typeface="굴림" panose="020B0600000101010101" pitchFamily="34" charset="-127"/>
              </a:rPr>
              <a:t>Increased rental from existing tenants</a:t>
            </a:r>
          </a:p>
          <a:p>
            <a:pPr lvl="2">
              <a:buFont typeface="Wingdings" panose="05000000000000000000" pitchFamily="2" charset="2"/>
              <a:buChar char="§"/>
            </a:pPr>
            <a:r>
              <a:rPr lang="en-US" altLang="ko-KR" sz="1400" dirty="0" smtClean="0">
                <a:ea typeface="굴림" panose="020B0600000101010101" pitchFamily="34" charset="-127"/>
              </a:rPr>
              <a:t>Leasing out unutilized space</a:t>
            </a:r>
            <a:endParaRPr lang="en-US" altLang="ko-KR" sz="1400" dirty="0">
              <a:ea typeface="굴림" panose="020B0600000101010101" pitchFamily="34" charset="-127"/>
            </a:endParaRPr>
          </a:p>
        </p:txBody>
      </p:sp>
      <p:grpSp>
        <p:nvGrpSpPr>
          <p:cNvPr id="30" name="Group 8"/>
          <p:cNvGrpSpPr>
            <a:grpSpLocks/>
          </p:cNvGrpSpPr>
          <p:nvPr/>
        </p:nvGrpSpPr>
        <p:grpSpPr bwMode="auto">
          <a:xfrm>
            <a:off x="1122363" y="2512342"/>
            <a:ext cx="1524000" cy="825500"/>
            <a:chOff x="2400" y="1968"/>
            <a:chExt cx="960" cy="960"/>
          </a:xfrm>
        </p:grpSpPr>
        <p:sp>
          <p:nvSpPr>
            <p:cNvPr id="31" name="Rectangle 9"/>
            <p:cNvSpPr>
              <a:spLocks noChangeArrowheads="1"/>
            </p:cNvSpPr>
            <p:nvPr>
              <p:custDataLst>
                <p:tags r:id="rId5"/>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32" name="Rectangle 10"/>
            <p:cNvSpPr>
              <a:spLocks noChangeArrowheads="1"/>
            </p:cNvSpPr>
            <p:nvPr>
              <p:custDataLst>
                <p:tags r:id="rId6"/>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Explanation</a:t>
              </a:r>
              <a:endParaRPr lang="en-US" altLang="ko-KR" b="1" dirty="0">
                <a:ea typeface="-윤명조130" pitchFamily="18" charset="-127"/>
              </a:endParaRPr>
            </a:p>
          </p:txBody>
        </p:sp>
      </p:grpSp>
      <p:sp>
        <p:nvSpPr>
          <p:cNvPr id="33" name="Rectangle 11"/>
          <p:cNvSpPr>
            <a:spLocks noChangeArrowheads="1"/>
          </p:cNvSpPr>
          <p:nvPr/>
        </p:nvSpPr>
        <p:spPr bwMode="auto">
          <a:xfrm>
            <a:off x="2947988" y="4169390"/>
            <a:ext cx="6548709" cy="43088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Sale of properties on hold</a:t>
            </a:r>
          </a:p>
          <a:p>
            <a:pPr lvl="2">
              <a:buFont typeface="Wingdings" panose="05000000000000000000" pitchFamily="2" charset="2"/>
              <a:buChar char="§"/>
            </a:pPr>
            <a:r>
              <a:rPr lang="en-US" altLang="ko-KR" sz="1400" dirty="0" smtClean="0">
                <a:ea typeface="굴림" panose="020B0600000101010101" pitchFamily="34" charset="-127"/>
              </a:rPr>
              <a:t>Valued 98 properties</a:t>
            </a:r>
          </a:p>
        </p:txBody>
      </p:sp>
      <p:grpSp>
        <p:nvGrpSpPr>
          <p:cNvPr id="34" name="Group 12"/>
          <p:cNvGrpSpPr>
            <a:grpSpLocks/>
          </p:cNvGrpSpPr>
          <p:nvPr/>
        </p:nvGrpSpPr>
        <p:grpSpPr bwMode="auto">
          <a:xfrm>
            <a:off x="1122363" y="4028405"/>
            <a:ext cx="1524000" cy="825500"/>
            <a:chOff x="2400" y="1968"/>
            <a:chExt cx="960" cy="960"/>
          </a:xfrm>
        </p:grpSpPr>
        <p:sp>
          <p:nvSpPr>
            <p:cNvPr id="35" name="Rectangle 13"/>
            <p:cNvSpPr>
              <a:spLocks noChangeArrowheads="1"/>
            </p:cNvSpPr>
            <p:nvPr>
              <p:custDataLst>
                <p:tags r:id="rId3"/>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36" name="Rectangle 14"/>
            <p:cNvSpPr>
              <a:spLocks noChangeArrowheads="1"/>
            </p:cNvSpPr>
            <p:nvPr>
              <p:custDataLst>
                <p:tags r:id="rId4"/>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Current</a:t>
              </a:r>
              <a:endParaRPr lang="en-US" altLang="ko-KR" b="1" dirty="0">
                <a:ea typeface="-윤명조130" pitchFamily="18" charset="-127"/>
              </a:endParaRPr>
            </a:p>
          </p:txBody>
        </p:sp>
      </p:grpSp>
      <p:sp>
        <p:nvSpPr>
          <p:cNvPr id="37" name="Rectangle 15"/>
          <p:cNvSpPr>
            <a:spLocks noChangeArrowheads="1"/>
          </p:cNvSpPr>
          <p:nvPr/>
        </p:nvSpPr>
        <p:spPr bwMode="auto">
          <a:xfrm>
            <a:off x="2947988" y="5375622"/>
            <a:ext cx="6548709" cy="86177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Refurbishing and redesign of buildings to attract potential tenants</a:t>
            </a:r>
          </a:p>
          <a:p>
            <a:pPr lvl="2">
              <a:buFont typeface="Wingdings" panose="05000000000000000000" pitchFamily="2" charset="2"/>
              <a:buChar char="§"/>
            </a:pPr>
            <a:r>
              <a:rPr lang="en-US" altLang="ko-KR" sz="1400" dirty="0" smtClean="0">
                <a:ea typeface="굴림" panose="020B0600000101010101" pitchFamily="34" charset="-127"/>
              </a:rPr>
              <a:t>Valuation of properties to improve balance sheet</a:t>
            </a:r>
          </a:p>
          <a:p>
            <a:pPr lvl="2">
              <a:buFont typeface="Wingdings" panose="05000000000000000000" pitchFamily="2" charset="2"/>
              <a:buChar char="§"/>
            </a:pPr>
            <a:r>
              <a:rPr lang="en-US" altLang="ko-KR" sz="1400" dirty="0" smtClean="0">
                <a:ea typeface="굴림" panose="020B0600000101010101" pitchFamily="34" charset="-127"/>
              </a:rPr>
              <a:t>Expansion of space at ORT by 71% to support E-Commerce</a:t>
            </a:r>
          </a:p>
          <a:p>
            <a:pPr lvl="2">
              <a:buFont typeface="Wingdings" panose="05000000000000000000" pitchFamily="2" charset="2"/>
              <a:buChar char="§"/>
            </a:pPr>
            <a:r>
              <a:rPr lang="en-US" altLang="ko-KR" sz="1400" dirty="0" smtClean="0">
                <a:ea typeface="굴림" panose="020B0600000101010101" pitchFamily="34" charset="-127"/>
              </a:rPr>
              <a:t>Head office alternatives being investigated</a:t>
            </a:r>
          </a:p>
        </p:txBody>
      </p:sp>
      <p:grpSp>
        <p:nvGrpSpPr>
          <p:cNvPr id="38" name="Group 16"/>
          <p:cNvGrpSpPr>
            <a:grpSpLocks/>
          </p:cNvGrpSpPr>
          <p:nvPr/>
        </p:nvGrpSpPr>
        <p:grpSpPr bwMode="auto">
          <a:xfrm>
            <a:off x="1122363" y="5544467"/>
            <a:ext cx="1524000" cy="825500"/>
            <a:chOff x="2400" y="1968"/>
            <a:chExt cx="960" cy="960"/>
          </a:xfrm>
        </p:grpSpPr>
        <p:sp>
          <p:nvSpPr>
            <p:cNvPr id="39" name="Rectangle 17"/>
            <p:cNvSpPr>
              <a:spLocks noChangeArrowheads="1"/>
            </p:cNvSpPr>
            <p:nvPr>
              <p:custDataLst>
                <p:tags r:id="rId1"/>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40" name="Rectangle 18"/>
            <p:cNvSpPr>
              <a:spLocks noChangeArrowheads="1"/>
            </p:cNvSpPr>
            <p:nvPr>
              <p:custDataLst>
                <p:tags r:id="rId2"/>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Actions</a:t>
              </a:r>
              <a:endParaRPr lang="en-US" altLang="ko-KR" b="1" dirty="0">
                <a:ea typeface="-윤명조130" pitchFamily="18" charset="-127"/>
              </a:endParaRPr>
            </a:p>
          </p:txBody>
        </p:sp>
      </p:grpSp>
      <p:sp>
        <p:nvSpPr>
          <p:cNvPr id="6" name="Rounded Rectangle 5"/>
          <p:cNvSpPr/>
          <p:nvPr/>
        </p:nvSpPr>
        <p:spPr>
          <a:xfrm>
            <a:off x="550863" y="1371600"/>
            <a:ext cx="8945834" cy="57593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US" altLang="ko-KR" b="1" i="1" dirty="0" smtClean="0">
              <a:solidFill>
                <a:schemeClr val="bg1"/>
              </a:solidFill>
            </a:endParaRPr>
          </a:p>
          <a:p>
            <a:pPr lvl="1" algn="ctr"/>
            <a:r>
              <a:rPr lang="en-US" altLang="ko-KR" b="1" i="1" dirty="0" smtClean="0">
                <a:solidFill>
                  <a:schemeClr val="bg1"/>
                </a:solidFill>
              </a:rPr>
              <a:t>Property YTD </a:t>
            </a:r>
            <a:r>
              <a:rPr lang="en-US" altLang="ko-KR" b="1" i="1" dirty="0">
                <a:solidFill>
                  <a:schemeClr val="bg1"/>
                </a:solidFill>
              </a:rPr>
              <a:t>revenue of </a:t>
            </a:r>
            <a:r>
              <a:rPr lang="en-US" altLang="ko-KR" b="1" i="1" dirty="0" smtClean="0">
                <a:solidFill>
                  <a:schemeClr val="bg1"/>
                </a:solidFill>
              </a:rPr>
              <a:t>R53 million </a:t>
            </a:r>
          </a:p>
          <a:p>
            <a:pPr lvl="1" algn="ctr"/>
            <a:r>
              <a:rPr lang="en-US" altLang="ko-KR" b="1" i="1" dirty="0" smtClean="0">
                <a:solidFill>
                  <a:schemeClr val="bg1"/>
                </a:solidFill>
              </a:rPr>
              <a:t> </a:t>
            </a:r>
            <a:r>
              <a:rPr lang="en-US" altLang="ko-KR" b="1" i="1" dirty="0">
                <a:solidFill>
                  <a:schemeClr val="bg1"/>
                </a:solidFill>
              </a:rPr>
              <a:t>YoY </a:t>
            </a:r>
            <a:r>
              <a:rPr lang="en-US" altLang="ko-KR" b="1" i="1" dirty="0" smtClean="0">
                <a:solidFill>
                  <a:schemeClr val="bg1"/>
                </a:solidFill>
              </a:rPr>
              <a:t>increase of R28m (107%)  and below budget by R225m (81%) </a:t>
            </a:r>
            <a:endParaRPr lang="en-US" altLang="ko-KR" b="1" i="1" dirty="0">
              <a:solidFill>
                <a:schemeClr val="bg1"/>
              </a:solidFill>
            </a:endParaRPr>
          </a:p>
          <a:p>
            <a:pPr lvl="1" algn="ctr"/>
            <a:endParaRPr lang="en-ZA" dirty="0"/>
          </a:p>
        </p:txBody>
      </p:sp>
    </p:spTree>
    <p:extLst>
      <p:ext uri="{BB962C8B-B14F-4D97-AF65-F5344CB8AC3E}">
        <p14:creationId xmlns:p14="http://schemas.microsoft.com/office/powerpoint/2010/main" xmlns="" val="2583183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ZA" sz="2800" dirty="0">
                <a:latin typeface="Arial" panose="020B0604020202020204" pitchFamily="34" charset="0"/>
                <a:cs typeface="Arial" panose="020B0604020202020204" pitchFamily="34" charset="0"/>
              </a:rPr>
              <a:t>Staff expenses  ….. labour stability</a:t>
            </a:r>
            <a:endParaRPr lang="en-ZA" sz="2800" dirty="0"/>
          </a:p>
        </p:txBody>
      </p:sp>
      <p:sp>
        <p:nvSpPr>
          <p:cNvPr id="4" name="Slide Number Placeholder 3"/>
          <p:cNvSpPr>
            <a:spLocks noGrp="1"/>
          </p:cNvSpPr>
          <p:nvPr>
            <p:ph type="sldNum" sz="quarter" idx="12"/>
          </p:nvPr>
        </p:nvSpPr>
        <p:spPr/>
        <p:txBody>
          <a:bodyPr/>
          <a:lstStyle/>
          <a:p>
            <a:fld id="{E111FF2C-5551-40D0-B92F-F2F89F2DB7ED}" type="slidenum">
              <a:rPr lang="en-ZA" smtClean="0"/>
              <a:pPr/>
              <a:t>7</a:t>
            </a:fld>
            <a:endParaRPr lang="en-ZA" dirty="0"/>
          </a:p>
        </p:txBody>
      </p:sp>
      <p:sp>
        <p:nvSpPr>
          <p:cNvPr id="6" name="Rectangle 4"/>
          <p:cNvSpPr>
            <a:spLocks noChangeArrowheads="1"/>
          </p:cNvSpPr>
          <p:nvPr/>
        </p:nvSpPr>
        <p:spPr bwMode="auto">
          <a:xfrm>
            <a:off x="481351" y="2313709"/>
            <a:ext cx="1392237" cy="4162160"/>
          </a:xfrm>
          <a:prstGeom prst="rect">
            <a:avLst/>
          </a:prstGeom>
          <a:solidFill>
            <a:srgbClr val="0563C1"/>
          </a:solidFill>
          <a:ln>
            <a:noFill/>
          </a:ln>
          <a:effectLst/>
          <a:extLst/>
        </p:spPr>
        <p:txBody>
          <a:bodyPr wrap="none" anchor="ctr"/>
          <a:lstStyle/>
          <a:p>
            <a:endParaRPr lang="en-ZA" dirty="0"/>
          </a:p>
        </p:txBody>
      </p:sp>
      <p:grpSp>
        <p:nvGrpSpPr>
          <p:cNvPr id="7" name="Group 8"/>
          <p:cNvGrpSpPr>
            <a:grpSpLocks/>
          </p:cNvGrpSpPr>
          <p:nvPr/>
        </p:nvGrpSpPr>
        <p:grpSpPr bwMode="auto">
          <a:xfrm>
            <a:off x="643877" y="2464546"/>
            <a:ext cx="1387289" cy="688040"/>
            <a:chOff x="2400" y="1968"/>
            <a:chExt cx="960" cy="960"/>
          </a:xfrm>
        </p:grpSpPr>
        <p:sp>
          <p:nvSpPr>
            <p:cNvPr id="8" name="Rectangle 9"/>
            <p:cNvSpPr>
              <a:spLocks noChangeArrowheads="1"/>
            </p:cNvSpPr>
            <p:nvPr>
              <p:custDataLst>
                <p:tags r:id="rId5"/>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ZA" dirty="0"/>
            </a:p>
          </p:txBody>
        </p:sp>
        <p:sp>
          <p:nvSpPr>
            <p:cNvPr id="9" name="Rectangle 10"/>
            <p:cNvSpPr>
              <a:spLocks noChangeArrowheads="1"/>
            </p:cNvSpPr>
            <p:nvPr>
              <p:custDataLst>
                <p:tags r:id="rId6"/>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Explanation</a:t>
              </a:r>
              <a:endParaRPr lang="en-US" altLang="ko-KR" b="1" dirty="0">
                <a:ea typeface="-윤명조130" pitchFamily="18" charset="-127"/>
              </a:endParaRPr>
            </a:p>
          </p:txBody>
        </p:sp>
      </p:grpSp>
      <p:sp>
        <p:nvSpPr>
          <p:cNvPr id="10" name="Rectangle 11"/>
          <p:cNvSpPr>
            <a:spLocks noChangeArrowheads="1"/>
          </p:cNvSpPr>
          <p:nvPr/>
        </p:nvSpPr>
        <p:spPr bwMode="auto">
          <a:xfrm>
            <a:off x="2321135" y="3362958"/>
            <a:ext cx="7290951" cy="150810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CFO appointed in December 2016</a:t>
            </a:r>
          </a:p>
          <a:p>
            <a:pPr lvl="2">
              <a:buFont typeface="Wingdings" panose="05000000000000000000" pitchFamily="2" charset="2"/>
              <a:buChar char="§"/>
            </a:pPr>
            <a:r>
              <a:rPr lang="en-ZA" sz="1400" dirty="0" smtClean="0"/>
              <a:t>SETA </a:t>
            </a:r>
            <a:r>
              <a:rPr lang="en-ZA" sz="1400" dirty="0"/>
              <a:t>approved the funding of 250 learners to obtain a National Diploma in Customer Management </a:t>
            </a:r>
            <a:r>
              <a:rPr lang="en-ZA" sz="1400" dirty="0" smtClean="0"/>
              <a:t>(NQF </a:t>
            </a:r>
            <a:r>
              <a:rPr lang="en-ZA" sz="1400" dirty="0"/>
              <a:t>Level </a:t>
            </a:r>
            <a:r>
              <a:rPr lang="en-ZA" sz="1400" dirty="0" smtClean="0"/>
              <a:t>5)</a:t>
            </a:r>
          </a:p>
          <a:p>
            <a:pPr lvl="2">
              <a:buFont typeface="Wingdings" panose="05000000000000000000" pitchFamily="2" charset="2"/>
              <a:buChar char="§"/>
            </a:pPr>
            <a:r>
              <a:rPr lang="en-US" altLang="ko-KR" sz="1400" dirty="0" smtClean="0">
                <a:ea typeface="굴림" panose="020B0600000101010101" pitchFamily="34" charset="-127"/>
              </a:rPr>
              <a:t>Historical labour disputes settled:</a:t>
            </a:r>
            <a:endParaRPr lang="en-US" altLang="ko-KR" sz="1400" dirty="0">
              <a:ea typeface="굴림" panose="020B0600000101010101" pitchFamily="34" charset="-127"/>
            </a:endParaRPr>
          </a:p>
          <a:p>
            <a:pPr lvl="3">
              <a:buFont typeface="Wingdings" panose="05000000000000000000" pitchFamily="2" charset="2"/>
              <a:buChar char="§"/>
            </a:pPr>
            <a:r>
              <a:rPr lang="en-US" altLang="ko-KR" sz="1400" dirty="0" smtClean="0">
                <a:ea typeface="굴림" panose="020B0600000101010101" pitchFamily="34" charset="-127"/>
              </a:rPr>
              <a:t>Conversion </a:t>
            </a:r>
            <a:r>
              <a:rPr lang="en-US" altLang="ko-KR" sz="1400" dirty="0">
                <a:ea typeface="굴림" panose="020B0600000101010101" pitchFamily="34" charset="-127"/>
              </a:rPr>
              <a:t>of part time and casual </a:t>
            </a:r>
            <a:r>
              <a:rPr lang="en-US" altLang="ko-KR" sz="1400" dirty="0" smtClean="0">
                <a:ea typeface="굴림" panose="020B0600000101010101" pitchFamily="34" charset="-127"/>
              </a:rPr>
              <a:t>employees</a:t>
            </a:r>
          </a:p>
          <a:p>
            <a:pPr lvl="3">
              <a:buFont typeface="Wingdings" panose="05000000000000000000" pitchFamily="2" charset="2"/>
              <a:buChar char="§"/>
            </a:pPr>
            <a:r>
              <a:rPr lang="en-US" altLang="ko-KR" sz="1400" dirty="0" smtClean="0">
                <a:ea typeface="굴림" panose="020B0600000101010101" pitchFamily="34" charset="-127"/>
              </a:rPr>
              <a:t>Salary increases for 2014/15, 2015/16 &amp; 2016/17 settled</a:t>
            </a:r>
            <a:endParaRPr lang="en-US" altLang="ko-KR" sz="1400" dirty="0">
              <a:ea typeface="굴림" panose="020B0600000101010101" pitchFamily="34" charset="-127"/>
            </a:endParaRPr>
          </a:p>
          <a:p>
            <a:pPr lvl="3">
              <a:buFont typeface="Wingdings" panose="05000000000000000000" pitchFamily="2" charset="2"/>
              <a:buChar char="§"/>
            </a:pPr>
            <a:r>
              <a:rPr lang="en-US" altLang="ko-KR" sz="1400" dirty="0" smtClean="0">
                <a:ea typeface="굴림" panose="020B0600000101010101" pitchFamily="34" charset="-127"/>
              </a:rPr>
              <a:t>Equal pay for work of equal value - Branch Managers</a:t>
            </a:r>
            <a:endParaRPr lang="en-US" altLang="ko-KR" sz="1400" dirty="0">
              <a:ea typeface="굴림" panose="020B0600000101010101" pitchFamily="34" charset="-127"/>
            </a:endParaRPr>
          </a:p>
        </p:txBody>
      </p:sp>
      <p:grpSp>
        <p:nvGrpSpPr>
          <p:cNvPr id="11" name="Group 12"/>
          <p:cNvGrpSpPr>
            <a:grpSpLocks/>
          </p:cNvGrpSpPr>
          <p:nvPr/>
        </p:nvGrpSpPr>
        <p:grpSpPr bwMode="auto">
          <a:xfrm>
            <a:off x="624624" y="3772116"/>
            <a:ext cx="1520237" cy="855885"/>
            <a:chOff x="2281" y="1880"/>
            <a:chExt cx="1052" cy="968"/>
          </a:xfrm>
        </p:grpSpPr>
        <p:sp>
          <p:nvSpPr>
            <p:cNvPr id="12" name="Rectangle 13"/>
            <p:cNvSpPr>
              <a:spLocks noChangeArrowheads="1"/>
            </p:cNvSpPr>
            <p:nvPr>
              <p:custDataLst>
                <p:tags r:id="rId3"/>
              </p:custDataLst>
            </p:nvPr>
          </p:nvSpPr>
          <p:spPr bwMode="blackWhite">
            <a:xfrm>
              <a:off x="2281" y="1880"/>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ZA" dirty="0"/>
            </a:p>
          </p:txBody>
        </p:sp>
        <p:sp>
          <p:nvSpPr>
            <p:cNvPr id="13" name="Rectangle 14"/>
            <p:cNvSpPr>
              <a:spLocks noChangeArrowheads="1"/>
            </p:cNvSpPr>
            <p:nvPr>
              <p:custDataLst>
                <p:tags r:id="rId4"/>
              </p:custDataLst>
            </p:nvPr>
          </p:nvSpPr>
          <p:spPr bwMode="blackWhite">
            <a:xfrm>
              <a:off x="2453" y="196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r>
                <a:rPr lang="en-US" altLang="ko-KR" b="1" dirty="0" smtClean="0">
                  <a:ea typeface="-윤명조130" pitchFamily="18" charset="-127"/>
                </a:rPr>
                <a:t>Current</a:t>
              </a:r>
              <a:endParaRPr lang="en-US" altLang="ko-KR" b="1" dirty="0">
                <a:ea typeface="-윤명조130" pitchFamily="18" charset="-127"/>
              </a:endParaRPr>
            </a:p>
          </p:txBody>
        </p:sp>
      </p:grpSp>
      <p:sp>
        <p:nvSpPr>
          <p:cNvPr id="14" name="Rectangle 15"/>
          <p:cNvSpPr>
            <a:spLocks noChangeArrowheads="1"/>
          </p:cNvSpPr>
          <p:nvPr/>
        </p:nvSpPr>
        <p:spPr bwMode="auto">
          <a:xfrm>
            <a:off x="2321135" y="5332334"/>
            <a:ext cx="7290950" cy="107721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New recognition agreement currently with organized labour &amp; substantive negotiations to commence in Feb 2017</a:t>
            </a:r>
          </a:p>
          <a:p>
            <a:pPr lvl="2">
              <a:buFont typeface="Wingdings" panose="05000000000000000000" pitchFamily="2" charset="2"/>
              <a:buChar char="§"/>
            </a:pPr>
            <a:r>
              <a:rPr lang="en-US" altLang="ko-KR" sz="1400" dirty="0" smtClean="0">
                <a:ea typeface="굴림" panose="020B0600000101010101" pitchFamily="34" charset="-127"/>
              </a:rPr>
              <a:t>Top structure to be presented at the  Board meeting of 6 Feb 2017</a:t>
            </a:r>
          </a:p>
          <a:p>
            <a:pPr lvl="2">
              <a:buFont typeface="Wingdings" panose="05000000000000000000" pitchFamily="2" charset="2"/>
              <a:buChar char="§"/>
            </a:pPr>
            <a:r>
              <a:rPr lang="en-US" altLang="ko-KR" sz="1400" dirty="0" smtClean="0">
                <a:ea typeface="굴림" panose="020B0600000101010101" pitchFamily="34" charset="-127"/>
              </a:rPr>
              <a:t>Recruitment process for critical positions currently underway including  </a:t>
            </a:r>
            <a:r>
              <a:rPr lang="en-US" altLang="ko-KR" sz="1400" dirty="0">
                <a:ea typeface="굴림" panose="020B0600000101010101" pitchFamily="34" charset="-127"/>
              </a:rPr>
              <a:t>COO and </a:t>
            </a:r>
            <a:r>
              <a:rPr lang="en-US" altLang="ko-KR" sz="1400" dirty="0" smtClean="0">
                <a:ea typeface="굴림" panose="020B0600000101010101" pitchFamily="34" charset="-127"/>
              </a:rPr>
              <a:t>         E-Commerce </a:t>
            </a:r>
          </a:p>
        </p:txBody>
      </p:sp>
      <p:grpSp>
        <p:nvGrpSpPr>
          <p:cNvPr id="15" name="Group 16"/>
          <p:cNvGrpSpPr>
            <a:grpSpLocks/>
          </p:cNvGrpSpPr>
          <p:nvPr/>
        </p:nvGrpSpPr>
        <p:grpSpPr bwMode="auto">
          <a:xfrm>
            <a:off x="628011" y="5662411"/>
            <a:ext cx="1387289" cy="688413"/>
            <a:chOff x="2400" y="1968"/>
            <a:chExt cx="960" cy="960"/>
          </a:xfrm>
        </p:grpSpPr>
        <p:sp>
          <p:nvSpPr>
            <p:cNvPr id="16" name="Rectangle 17"/>
            <p:cNvSpPr>
              <a:spLocks noChangeArrowheads="1"/>
            </p:cNvSpPr>
            <p:nvPr>
              <p:custDataLst>
                <p:tags r:id="rId1"/>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ZA" dirty="0"/>
            </a:p>
          </p:txBody>
        </p:sp>
        <p:sp>
          <p:nvSpPr>
            <p:cNvPr id="17" name="Rectangle 18"/>
            <p:cNvSpPr>
              <a:spLocks noChangeArrowheads="1"/>
            </p:cNvSpPr>
            <p:nvPr>
              <p:custDataLst>
                <p:tags r:id="rId2"/>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Actions</a:t>
              </a:r>
              <a:endParaRPr lang="en-US" altLang="ko-KR" b="1" dirty="0">
                <a:ea typeface="-윤명조130" pitchFamily="18" charset="-127"/>
              </a:endParaRPr>
            </a:p>
          </p:txBody>
        </p:sp>
      </p:grpSp>
      <p:sp>
        <p:nvSpPr>
          <p:cNvPr id="18" name="Rounded Rectangle 17"/>
          <p:cNvSpPr/>
          <p:nvPr/>
        </p:nvSpPr>
        <p:spPr>
          <a:xfrm>
            <a:off x="550863" y="1371600"/>
            <a:ext cx="8945834" cy="71480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altLang="ko-KR" b="1" i="1" dirty="0" smtClean="0">
                <a:solidFill>
                  <a:schemeClr val="bg1"/>
                </a:solidFill>
              </a:rPr>
              <a:t>Staff expenses </a:t>
            </a:r>
            <a:r>
              <a:rPr lang="en-US" altLang="ko-KR" b="1" i="1" dirty="0">
                <a:solidFill>
                  <a:schemeClr val="bg1"/>
                </a:solidFill>
              </a:rPr>
              <a:t> (includes VSP &amp; staff </a:t>
            </a:r>
            <a:r>
              <a:rPr lang="en-US" altLang="ko-KR" b="1" i="1" dirty="0" smtClean="0">
                <a:solidFill>
                  <a:schemeClr val="bg1"/>
                </a:solidFill>
              </a:rPr>
              <a:t>liabilities) of R2.8 billion </a:t>
            </a:r>
          </a:p>
          <a:p>
            <a:pPr lvl="1" algn="ctr"/>
            <a:r>
              <a:rPr lang="en-US" altLang="ko-KR" b="1" i="1" dirty="0" smtClean="0">
                <a:solidFill>
                  <a:schemeClr val="bg1"/>
                </a:solidFill>
              </a:rPr>
              <a:t> </a:t>
            </a:r>
            <a:r>
              <a:rPr lang="en-US" altLang="ko-KR" b="1" i="1" dirty="0">
                <a:solidFill>
                  <a:schemeClr val="bg1"/>
                </a:solidFill>
              </a:rPr>
              <a:t>YoY </a:t>
            </a:r>
            <a:r>
              <a:rPr lang="en-US" altLang="ko-KR" b="1" i="1" dirty="0" smtClean="0">
                <a:solidFill>
                  <a:schemeClr val="bg1"/>
                </a:solidFill>
              </a:rPr>
              <a:t>increase of R28m (1%) and below budget by R720m (19%)</a:t>
            </a:r>
          </a:p>
        </p:txBody>
      </p:sp>
      <p:sp>
        <p:nvSpPr>
          <p:cNvPr id="19" name="Rectangle 15"/>
          <p:cNvSpPr>
            <a:spLocks noChangeArrowheads="1"/>
          </p:cNvSpPr>
          <p:nvPr/>
        </p:nvSpPr>
        <p:spPr bwMode="auto">
          <a:xfrm>
            <a:off x="2321136" y="2411111"/>
            <a:ext cx="7290950" cy="646331"/>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marL="315913" lvl="1" indent="-171450">
              <a:buFont typeface="Wingdings" panose="05000000000000000000" pitchFamily="2" charset="2"/>
              <a:buChar char="§"/>
            </a:pPr>
            <a:r>
              <a:rPr lang="en-US" altLang="ko-KR" sz="1400" dirty="0" smtClean="0">
                <a:ea typeface="굴림" panose="020B0600000101010101" pitchFamily="34" charset="-127"/>
              </a:rPr>
              <a:t>Employee headcount reduced by 1 794 to 18 987 [Nov 2014 headcount 23 591]</a:t>
            </a:r>
          </a:p>
          <a:p>
            <a:pPr marL="315913" lvl="1" indent="-171450">
              <a:buFont typeface="Wingdings" panose="05000000000000000000" pitchFamily="2" charset="2"/>
              <a:buChar char="§"/>
            </a:pPr>
            <a:r>
              <a:rPr lang="en-US" altLang="ko-KR" sz="1400" dirty="0" smtClean="0">
                <a:ea typeface="굴림" panose="020B0600000101010101" pitchFamily="34" charset="-127"/>
              </a:rPr>
              <a:t>Voluntary severance packages (VSP)  approved for 768 employees</a:t>
            </a:r>
          </a:p>
          <a:p>
            <a:pPr marL="315913" lvl="1" indent="-171450">
              <a:buFont typeface="Wingdings" panose="05000000000000000000" pitchFamily="2" charset="2"/>
              <a:buChar char="§"/>
            </a:pPr>
            <a:r>
              <a:rPr lang="en-US" altLang="ko-KR" sz="1400" dirty="0" smtClean="0">
                <a:ea typeface="굴림" panose="020B0600000101010101" pitchFamily="34" charset="-127"/>
              </a:rPr>
              <a:t>VSP cost of R125m contributed to YoY increase </a:t>
            </a:r>
            <a:endParaRPr lang="en-US" altLang="ko-KR" sz="1400" dirty="0">
              <a:ea typeface="굴림" panose="020B0600000101010101" pitchFamily="34" charset="-127"/>
            </a:endParaRPr>
          </a:p>
        </p:txBody>
      </p:sp>
    </p:spTree>
    <p:extLst>
      <p:ext uri="{BB962C8B-B14F-4D97-AF65-F5344CB8AC3E}">
        <p14:creationId xmlns:p14="http://schemas.microsoft.com/office/powerpoint/2010/main" xmlns="" val="167075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963" y="491092"/>
            <a:ext cx="8072071" cy="600075"/>
          </a:xfrm>
          <a:solidFill>
            <a:schemeClr val="bg1"/>
          </a:solidFill>
        </p:spPr>
        <p:txBody>
          <a:bodyPr>
            <a:noAutofit/>
          </a:bodyPr>
          <a:lstStyle/>
          <a:p>
            <a:r>
              <a:rPr lang="en-ZA" sz="2800" dirty="0" smtClean="0">
                <a:latin typeface="Arial" panose="020B0604020202020204" pitchFamily="34" charset="0"/>
                <a:cs typeface="Arial" panose="020B0604020202020204" pitchFamily="34" charset="0"/>
              </a:rPr>
              <a:t>Transport expenses  </a:t>
            </a:r>
            <a:r>
              <a:rPr lang="en-ZA" sz="2400" dirty="0" smtClean="0">
                <a:latin typeface="Arial" panose="020B0604020202020204" pitchFamily="34" charset="0"/>
                <a:cs typeface="Arial" panose="020B0604020202020204" pitchFamily="34" charset="0"/>
              </a:rPr>
              <a:t>….. some real savings achieved</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267847" y="6369967"/>
            <a:ext cx="2228850" cy="208879"/>
          </a:xfrm>
        </p:spPr>
        <p:txBody>
          <a:bodyPr/>
          <a:lstStyle/>
          <a:p>
            <a:fld id="{E111FF2C-5551-40D0-B92F-F2F89F2DB7ED}" type="slidenum">
              <a:rPr lang="en-ZA" smtClean="0"/>
              <a:pPr/>
              <a:t>8</a:t>
            </a:fld>
            <a:endParaRPr lang="en-ZA" dirty="0"/>
          </a:p>
        </p:txBody>
      </p:sp>
      <p:sp>
        <p:nvSpPr>
          <p:cNvPr id="25" name="Slide Number Placeholder 3"/>
          <p:cNvSpPr txBox="1">
            <a:spLocks/>
          </p:cNvSpPr>
          <p:nvPr/>
        </p:nvSpPr>
        <p:spPr>
          <a:xfrm>
            <a:off x="6870700" y="7282630"/>
            <a:ext cx="1866900" cy="182563"/>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364D03E-004C-44DE-89B1-C64DABCE4A4D}" type="slidenum">
              <a:rPr lang="zh-CN" altLang="en-US" smtClean="0"/>
              <a:pPr/>
              <a:t>8</a:t>
            </a:fld>
            <a:endParaRPr lang="en-US" altLang="zh-CN" dirty="0"/>
          </a:p>
        </p:txBody>
      </p:sp>
      <p:sp>
        <p:nvSpPr>
          <p:cNvPr id="26" name="Rectangle 4"/>
          <p:cNvSpPr>
            <a:spLocks noChangeArrowheads="1"/>
          </p:cNvSpPr>
          <p:nvPr/>
        </p:nvSpPr>
        <p:spPr bwMode="auto">
          <a:xfrm>
            <a:off x="550863" y="2229767"/>
            <a:ext cx="1392237" cy="4420420"/>
          </a:xfrm>
          <a:prstGeom prst="rect">
            <a:avLst/>
          </a:prstGeom>
          <a:solidFill>
            <a:srgbClr val="0563C1"/>
          </a:solidFill>
          <a:ln>
            <a:noFill/>
          </a:ln>
          <a:effectLst/>
          <a:extLst/>
        </p:spPr>
        <p:txBody>
          <a:bodyPr wrap="none" anchor="ctr"/>
          <a:lstStyle/>
          <a:p>
            <a:pPr algn="ctr"/>
            <a:endParaRPr lang="en-ZA" dirty="0"/>
          </a:p>
        </p:txBody>
      </p:sp>
      <p:sp>
        <p:nvSpPr>
          <p:cNvPr id="29" name="Rectangle 7"/>
          <p:cNvSpPr>
            <a:spLocks noChangeArrowheads="1"/>
          </p:cNvSpPr>
          <p:nvPr/>
        </p:nvSpPr>
        <p:spPr bwMode="auto">
          <a:xfrm>
            <a:off x="2878047" y="2511518"/>
            <a:ext cx="6618650" cy="646331"/>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Reduction in line haul costs </a:t>
            </a:r>
          </a:p>
          <a:p>
            <a:pPr lvl="2">
              <a:buFont typeface="Wingdings" panose="05000000000000000000" pitchFamily="2" charset="2"/>
              <a:buChar char="§"/>
            </a:pPr>
            <a:r>
              <a:rPr lang="en-US" altLang="ko-KR" sz="1400" dirty="0" smtClean="0">
                <a:ea typeface="굴림" panose="020B0600000101010101" pitchFamily="34" charset="-127"/>
              </a:rPr>
              <a:t>Route </a:t>
            </a:r>
            <a:r>
              <a:rPr lang="en-US" altLang="ko-KR" sz="1400" dirty="0">
                <a:ea typeface="굴림" panose="020B0600000101010101" pitchFamily="34" charset="-127"/>
              </a:rPr>
              <a:t>optimisation due to lower volumes</a:t>
            </a:r>
            <a:endParaRPr lang="en-US" altLang="ko-KR" sz="1400" dirty="0" smtClean="0">
              <a:ea typeface="굴림" panose="020B0600000101010101" pitchFamily="34" charset="-127"/>
            </a:endParaRPr>
          </a:p>
          <a:p>
            <a:pPr lvl="2">
              <a:buFont typeface="Wingdings" panose="05000000000000000000" pitchFamily="2" charset="2"/>
              <a:buChar char="§"/>
            </a:pPr>
            <a:r>
              <a:rPr lang="en-US" altLang="ko-KR" sz="1400" dirty="0" smtClean="0">
                <a:ea typeface="굴림" panose="020B0600000101010101" pitchFamily="34" charset="-127"/>
              </a:rPr>
              <a:t>Reduction in fleet and fuel cost despite price increases</a:t>
            </a:r>
          </a:p>
        </p:txBody>
      </p:sp>
      <p:grpSp>
        <p:nvGrpSpPr>
          <p:cNvPr id="30" name="Group 8"/>
          <p:cNvGrpSpPr>
            <a:grpSpLocks/>
          </p:cNvGrpSpPr>
          <p:nvPr/>
        </p:nvGrpSpPr>
        <p:grpSpPr bwMode="auto">
          <a:xfrm>
            <a:off x="1122363" y="2512342"/>
            <a:ext cx="1524000" cy="825500"/>
            <a:chOff x="2400" y="1968"/>
            <a:chExt cx="960" cy="960"/>
          </a:xfrm>
        </p:grpSpPr>
        <p:sp>
          <p:nvSpPr>
            <p:cNvPr id="31" name="Rectangle 9"/>
            <p:cNvSpPr>
              <a:spLocks noChangeArrowheads="1"/>
            </p:cNvSpPr>
            <p:nvPr>
              <p:custDataLst>
                <p:tags r:id="rId5"/>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32" name="Rectangle 10"/>
            <p:cNvSpPr>
              <a:spLocks noChangeArrowheads="1"/>
            </p:cNvSpPr>
            <p:nvPr>
              <p:custDataLst>
                <p:tags r:id="rId6"/>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Explanation</a:t>
              </a:r>
              <a:endParaRPr lang="en-US" altLang="ko-KR" b="1" dirty="0">
                <a:ea typeface="-윤명조130" pitchFamily="18" charset="-127"/>
              </a:endParaRPr>
            </a:p>
          </p:txBody>
        </p:sp>
      </p:grpSp>
      <p:sp>
        <p:nvSpPr>
          <p:cNvPr id="33" name="Rectangle 11"/>
          <p:cNvSpPr>
            <a:spLocks noChangeArrowheads="1"/>
          </p:cNvSpPr>
          <p:nvPr/>
        </p:nvSpPr>
        <p:spPr bwMode="auto">
          <a:xfrm>
            <a:off x="2947988" y="4039835"/>
            <a:ext cx="6548709" cy="86177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Procurement process for line haul service providers, fleet services and fuel cards soon to be finalised</a:t>
            </a:r>
          </a:p>
          <a:p>
            <a:pPr lvl="2">
              <a:buFont typeface="Wingdings" panose="05000000000000000000" pitchFamily="2" charset="2"/>
              <a:buChar char="§"/>
            </a:pPr>
            <a:r>
              <a:rPr lang="en-US" altLang="ko-KR" sz="1400" dirty="0" smtClean="0">
                <a:ea typeface="굴림" panose="020B0600000101010101" pitchFamily="34" charset="-127"/>
              </a:rPr>
              <a:t>Delivery standards improving</a:t>
            </a:r>
          </a:p>
          <a:p>
            <a:pPr lvl="2">
              <a:buFont typeface="Wingdings" panose="05000000000000000000" pitchFamily="2" charset="2"/>
              <a:buChar char="§"/>
            </a:pPr>
            <a:r>
              <a:rPr lang="en-US" altLang="ko-KR" sz="1400" dirty="0" smtClean="0">
                <a:ea typeface="굴림" panose="020B0600000101010101" pitchFamily="34" charset="-127"/>
              </a:rPr>
              <a:t>Continue with further route optimization initiatives</a:t>
            </a:r>
          </a:p>
        </p:txBody>
      </p:sp>
      <p:grpSp>
        <p:nvGrpSpPr>
          <p:cNvPr id="34" name="Group 12"/>
          <p:cNvGrpSpPr>
            <a:grpSpLocks/>
          </p:cNvGrpSpPr>
          <p:nvPr/>
        </p:nvGrpSpPr>
        <p:grpSpPr bwMode="auto">
          <a:xfrm>
            <a:off x="1122363" y="4028405"/>
            <a:ext cx="1524000" cy="825500"/>
            <a:chOff x="2400" y="1968"/>
            <a:chExt cx="960" cy="960"/>
          </a:xfrm>
        </p:grpSpPr>
        <p:sp>
          <p:nvSpPr>
            <p:cNvPr id="35" name="Rectangle 13"/>
            <p:cNvSpPr>
              <a:spLocks noChangeArrowheads="1"/>
            </p:cNvSpPr>
            <p:nvPr>
              <p:custDataLst>
                <p:tags r:id="rId3"/>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36" name="Rectangle 14"/>
            <p:cNvSpPr>
              <a:spLocks noChangeArrowheads="1"/>
            </p:cNvSpPr>
            <p:nvPr>
              <p:custDataLst>
                <p:tags r:id="rId4"/>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Current</a:t>
              </a:r>
              <a:endParaRPr lang="en-US" altLang="ko-KR" b="1" dirty="0">
                <a:ea typeface="-윤명조130" pitchFamily="18" charset="-127"/>
              </a:endParaRPr>
            </a:p>
          </p:txBody>
        </p:sp>
      </p:grpSp>
      <p:sp>
        <p:nvSpPr>
          <p:cNvPr id="37" name="Rectangle 15"/>
          <p:cNvSpPr>
            <a:spLocks noChangeArrowheads="1"/>
          </p:cNvSpPr>
          <p:nvPr/>
        </p:nvSpPr>
        <p:spPr bwMode="auto">
          <a:xfrm>
            <a:off x="2947988" y="5544467"/>
            <a:ext cx="6548709" cy="646331"/>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lvl="2">
              <a:buFont typeface="Wingdings" panose="05000000000000000000" pitchFamily="2" charset="2"/>
              <a:buChar char="§"/>
            </a:pPr>
            <a:r>
              <a:rPr lang="en-US" altLang="ko-KR" sz="1400" dirty="0" smtClean="0">
                <a:ea typeface="굴림" panose="020B0600000101010101" pitchFamily="34" charset="-127"/>
              </a:rPr>
              <a:t>Additional vehicles acquired for strategic projects</a:t>
            </a:r>
            <a:endParaRPr lang="en-US" altLang="ko-KR" sz="1400" dirty="0">
              <a:ea typeface="굴림" panose="020B0600000101010101" pitchFamily="34" charset="-127"/>
            </a:endParaRPr>
          </a:p>
          <a:p>
            <a:pPr lvl="2">
              <a:buFont typeface="Wingdings" panose="05000000000000000000" pitchFamily="2" charset="2"/>
              <a:buChar char="§"/>
            </a:pPr>
            <a:r>
              <a:rPr lang="en-US" altLang="ko-KR" sz="1400" dirty="0" smtClean="0">
                <a:ea typeface="굴림" panose="020B0600000101010101" pitchFamily="34" charset="-127"/>
              </a:rPr>
              <a:t>Optimising usage and mix of container types</a:t>
            </a:r>
          </a:p>
          <a:p>
            <a:pPr lvl="2">
              <a:buFont typeface="Wingdings" panose="05000000000000000000" pitchFamily="2" charset="2"/>
              <a:buChar char="§"/>
            </a:pPr>
            <a:r>
              <a:rPr lang="en-US" altLang="ko-KR" sz="1400" dirty="0" smtClean="0">
                <a:ea typeface="굴림" panose="020B0600000101010101" pitchFamily="34" charset="-127"/>
              </a:rPr>
              <a:t>Optimising fleet size and composition to support revenue growth</a:t>
            </a:r>
            <a:endParaRPr lang="en-US" altLang="ko-KR" sz="1400" dirty="0">
              <a:ea typeface="굴림" panose="020B0600000101010101" pitchFamily="34" charset="-127"/>
            </a:endParaRPr>
          </a:p>
        </p:txBody>
      </p:sp>
      <p:grpSp>
        <p:nvGrpSpPr>
          <p:cNvPr id="38" name="Group 16"/>
          <p:cNvGrpSpPr>
            <a:grpSpLocks/>
          </p:cNvGrpSpPr>
          <p:nvPr/>
        </p:nvGrpSpPr>
        <p:grpSpPr bwMode="auto">
          <a:xfrm>
            <a:off x="1122363" y="5544467"/>
            <a:ext cx="1524000" cy="825500"/>
            <a:chOff x="2400" y="1968"/>
            <a:chExt cx="960" cy="960"/>
          </a:xfrm>
        </p:grpSpPr>
        <p:sp>
          <p:nvSpPr>
            <p:cNvPr id="39" name="Rectangle 17"/>
            <p:cNvSpPr>
              <a:spLocks noChangeArrowheads="1"/>
            </p:cNvSpPr>
            <p:nvPr>
              <p:custDataLst>
                <p:tags r:id="rId1"/>
              </p:custDataLst>
            </p:nvPr>
          </p:nvSpPr>
          <p:spPr bwMode="blackWhite">
            <a:xfrm>
              <a:off x="2400" y="1968"/>
              <a:ext cx="960" cy="96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ZA" dirty="0"/>
            </a:p>
          </p:txBody>
        </p:sp>
        <p:sp>
          <p:nvSpPr>
            <p:cNvPr id="40" name="Rectangle 18"/>
            <p:cNvSpPr>
              <a:spLocks noChangeArrowheads="1"/>
            </p:cNvSpPr>
            <p:nvPr>
              <p:custDataLst>
                <p:tags r:id="rId2"/>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3810" tIns="0" rIns="3810" bIns="0" anchor="ctr"/>
            <a:lstStyle>
              <a:lvl1pPr defTabSz="895350">
                <a:buSzPct val="120000"/>
                <a:defRPr sz="1600">
                  <a:solidFill>
                    <a:schemeClr val="tx1"/>
                  </a:solidFill>
                  <a:latin typeface="Arial" panose="020B0604020202020204" pitchFamily="34" charset="0"/>
                  <a:ea typeface="-윤고딕130" pitchFamily="18" charset="-127"/>
                </a:defRPr>
              </a:lvl1pPr>
              <a:lvl2pPr marL="144463" indent="-142875" defTabSz="895350">
                <a:buSzPct val="120000"/>
                <a:buChar char="•"/>
                <a:defRPr sz="1600">
                  <a:solidFill>
                    <a:schemeClr val="tx1"/>
                  </a:solidFill>
                  <a:latin typeface="Arial" panose="020B0604020202020204" pitchFamily="34" charset="0"/>
                  <a:ea typeface="-윤고딕130" pitchFamily="18" charset="-127"/>
                </a:defRPr>
              </a:lvl2pPr>
              <a:lvl3pPr marL="295275" indent="-149225" defTabSz="895350">
                <a:buChar char="–"/>
                <a:defRPr sz="1600">
                  <a:solidFill>
                    <a:schemeClr val="tx1"/>
                  </a:solidFill>
                  <a:latin typeface="Arial" panose="020B0604020202020204" pitchFamily="34" charset="0"/>
                  <a:ea typeface="-윤고딕130" pitchFamily="18" charset="-127"/>
                </a:defRPr>
              </a:lvl3pPr>
              <a:lvl4pPr marL="431800" indent="-134938" defTabSz="895350">
                <a:buSzPct val="89000"/>
                <a:buChar char="•"/>
                <a:defRPr sz="1600">
                  <a:solidFill>
                    <a:schemeClr val="tx1"/>
                  </a:solidFill>
                  <a:latin typeface="Arial" panose="020B0604020202020204" pitchFamily="34" charset="0"/>
                  <a:ea typeface="-윤고딕130" pitchFamily="18" charset="-127"/>
                </a:defRPr>
              </a:lvl4pPr>
              <a:lvl5pPr marL="582613" indent="-149225" defTabSz="895350">
                <a:buSzPct val="75000"/>
                <a:buChar char="–"/>
                <a:defRPr sz="1600">
                  <a:solidFill>
                    <a:schemeClr val="tx1"/>
                  </a:solidFill>
                  <a:latin typeface="Arial" panose="020B0604020202020204" pitchFamily="34" charset="0"/>
                  <a:ea typeface="-윤고딕130" pitchFamily="18" charset="-127"/>
                </a:defRPr>
              </a:lvl5pPr>
              <a:lvl6pPr marL="10398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6pPr>
              <a:lvl7pPr marL="14970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7pPr>
              <a:lvl8pPr marL="19542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8pPr>
              <a:lvl9pPr marL="2411413" indent="-149225" defTabSz="895350" fontAlgn="base">
                <a:spcBef>
                  <a:spcPct val="0"/>
                </a:spcBef>
                <a:spcAft>
                  <a:spcPct val="0"/>
                </a:spcAft>
                <a:buSzPct val="75000"/>
                <a:buChar char="–"/>
                <a:defRPr sz="1600">
                  <a:solidFill>
                    <a:schemeClr val="tx1"/>
                  </a:solidFill>
                  <a:latin typeface="Arial" panose="020B0604020202020204" pitchFamily="34" charset="0"/>
                  <a:ea typeface="-윤고딕130" pitchFamily="18" charset="-127"/>
                </a:defRPr>
              </a:lvl9pPr>
            </a:lstStyle>
            <a:p>
              <a:pPr algn="ctr"/>
              <a:r>
                <a:rPr lang="en-US" altLang="ko-KR" b="1" dirty="0" smtClean="0">
                  <a:ea typeface="-윤명조130" pitchFamily="18" charset="-127"/>
                </a:rPr>
                <a:t>Actions</a:t>
              </a:r>
              <a:endParaRPr lang="en-US" altLang="ko-KR" b="1" dirty="0">
                <a:ea typeface="-윤명조130" pitchFamily="18" charset="-127"/>
              </a:endParaRPr>
            </a:p>
          </p:txBody>
        </p:sp>
      </p:grpSp>
      <p:sp>
        <p:nvSpPr>
          <p:cNvPr id="6" name="Rounded Rectangle 5"/>
          <p:cNvSpPr/>
          <p:nvPr/>
        </p:nvSpPr>
        <p:spPr>
          <a:xfrm>
            <a:off x="550863" y="1371600"/>
            <a:ext cx="8945834" cy="57593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US" altLang="ko-KR" b="1" i="1" dirty="0" smtClean="0">
              <a:solidFill>
                <a:schemeClr val="bg1"/>
              </a:solidFill>
            </a:endParaRPr>
          </a:p>
          <a:p>
            <a:pPr lvl="1" algn="ctr"/>
            <a:r>
              <a:rPr lang="en-US" altLang="ko-KR" b="1" i="1" dirty="0" smtClean="0">
                <a:solidFill>
                  <a:schemeClr val="bg1"/>
                </a:solidFill>
              </a:rPr>
              <a:t>Transport expenses of R239 million </a:t>
            </a:r>
          </a:p>
          <a:p>
            <a:pPr lvl="1" algn="ctr"/>
            <a:r>
              <a:rPr lang="en-US" altLang="ko-KR" b="1" i="1" dirty="0" smtClean="0">
                <a:solidFill>
                  <a:schemeClr val="bg1"/>
                </a:solidFill>
              </a:rPr>
              <a:t> </a:t>
            </a:r>
            <a:r>
              <a:rPr lang="en-US" altLang="ko-KR" b="1" i="1" dirty="0">
                <a:solidFill>
                  <a:schemeClr val="bg1"/>
                </a:solidFill>
              </a:rPr>
              <a:t>YoY </a:t>
            </a:r>
            <a:r>
              <a:rPr lang="en-US" altLang="ko-KR" b="1" i="1" dirty="0" smtClean="0">
                <a:solidFill>
                  <a:schemeClr val="bg1"/>
                </a:solidFill>
              </a:rPr>
              <a:t>decrease of R97m (29%)  &amp; below budget by R250m (51%)</a:t>
            </a:r>
            <a:endParaRPr lang="en-US" altLang="ko-KR" b="1" i="1" dirty="0">
              <a:solidFill>
                <a:schemeClr val="bg1"/>
              </a:solidFill>
            </a:endParaRPr>
          </a:p>
          <a:p>
            <a:pPr lvl="1" algn="ctr"/>
            <a:endParaRPr lang="en-ZA" dirty="0"/>
          </a:p>
        </p:txBody>
      </p:sp>
    </p:spTree>
    <p:extLst>
      <p:ext uri="{BB962C8B-B14F-4D97-AF65-F5344CB8AC3E}">
        <p14:creationId xmlns:p14="http://schemas.microsoft.com/office/powerpoint/2010/main" xmlns="" val="1506609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smtClean="0"/>
              <a:t>Corporate plan forecast</a:t>
            </a:r>
            <a:endParaRPr lang="en-ZA" dirty="0"/>
          </a:p>
        </p:txBody>
      </p:sp>
      <p:sp>
        <p:nvSpPr>
          <p:cNvPr id="4" name="Slide Number Placeholder 3"/>
          <p:cNvSpPr>
            <a:spLocks noGrp="1"/>
          </p:cNvSpPr>
          <p:nvPr>
            <p:ph type="sldNum" sz="quarter" idx="12"/>
          </p:nvPr>
        </p:nvSpPr>
        <p:spPr/>
        <p:txBody>
          <a:bodyPr/>
          <a:lstStyle/>
          <a:p>
            <a:fld id="{E111FF2C-5551-40D0-B92F-F2F89F2DB7ED}" type="slidenum">
              <a:rPr lang="en-ZA" smtClean="0"/>
              <a:pPr/>
              <a:t>9</a:t>
            </a:fld>
            <a:endParaRPr lang="en-ZA" dirty="0"/>
          </a:p>
        </p:txBody>
      </p:sp>
      <p:sp>
        <p:nvSpPr>
          <p:cNvPr id="5" name="TextBox 4"/>
          <p:cNvSpPr txBox="1"/>
          <p:nvPr/>
        </p:nvSpPr>
        <p:spPr>
          <a:xfrm>
            <a:off x="217257" y="3903545"/>
            <a:ext cx="9441261" cy="1384995"/>
          </a:xfrm>
          <a:prstGeom prst="rect">
            <a:avLst/>
          </a:prstGeom>
          <a:noFill/>
        </p:spPr>
        <p:txBody>
          <a:bodyPr wrap="square" rtlCol="0">
            <a:spAutoFit/>
          </a:bodyPr>
          <a:lstStyle/>
          <a:p>
            <a:endParaRPr lang="en-ZA" sz="900" dirty="0" smtClean="0"/>
          </a:p>
          <a:p>
            <a:pPr marL="285750" indent="-285750">
              <a:buFont typeface="Wingdings" panose="05000000000000000000" pitchFamily="2" charset="2"/>
              <a:buChar char="§"/>
            </a:pPr>
            <a:r>
              <a:rPr lang="en-ZA" dirty="0"/>
              <a:t>Revenue expected to be R1.81 billion below corporate plan targets</a:t>
            </a:r>
          </a:p>
          <a:p>
            <a:pPr lvl="1"/>
            <a:endParaRPr lang="en-ZA" sz="1000" dirty="0" smtClean="0"/>
          </a:p>
          <a:p>
            <a:pPr marL="285750" indent="-285750">
              <a:buFont typeface="Wingdings" panose="05000000000000000000" pitchFamily="2" charset="2"/>
              <a:buChar char="§"/>
            </a:pPr>
            <a:r>
              <a:rPr lang="en-ZA" dirty="0" smtClean="0"/>
              <a:t>Mitigated by reduction of budgeted expenditure and non ops costs of R1.85 billion</a:t>
            </a:r>
          </a:p>
          <a:p>
            <a:pPr lvl="1"/>
            <a:endParaRPr lang="en-ZA" sz="1100" dirty="0" smtClean="0"/>
          </a:p>
          <a:p>
            <a:pPr marL="285750" indent="-285750">
              <a:buFont typeface="Wingdings" panose="05000000000000000000" pitchFamily="2" charset="2"/>
              <a:buChar char="§"/>
            </a:pPr>
            <a:r>
              <a:rPr lang="en-US" b="1" i="1" u="sng" dirty="0"/>
              <a:t>On a net basis</a:t>
            </a:r>
            <a:r>
              <a:rPr lang="en-US" dirty="0"/>
              <a:t> SAPO is expected to meet its Corporate Plan </a:t>
            </a:r>
            <a:r>
              <a:rPr lang="en-US" dirty="0" smtClean="0"/>
              <a:t>target</a:t>
            </a:r>
            <a:endParaRPr lang="en-US" dirty="0"/>
          </a:p>
        </p:txBody>
      </p:sp>
      <p:pic>
        <p:nvPicPr>
          <p:cNvPr id="6" name="Picture 5"/>
          <p:cNvPicPr>
            <a:picLocks noChangeAspect="1"/>
          </p:cNvPicPr>
          <p:nvPr/>
        </p:nvPicPr>
        <p:blipFill>
          <a:blip r:embed="rId2" cstate="print"/>
          <a:stretch>
            <a:fillRect/>
          </a:stretch>
        </p:blipFill>
        <p:spPr>
          <a:xfrm>
            <a:off x="217257" y="1473273"/>
            <a:ext cx="9547088" cy="2212035"/>
          </a:xfrm>
          <a:prstGeom prst="rect">
            <a:avLst/>
          </a:prstGeom>
        </p:spPr>
      </p:pic>
    </p:spTree>
    <p:extLst>
      <p:ext uri="{BB962C8B-B14F-4D97-AF65-F5344CB8AC3E}">
        <p14:creationId xmlns:p14="http://schemas.microsoft.com/office/powerpoint/2010/main" xmlns="" val="35625117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RectangleShape"/>
</p:tagLst>
</file>

<file path=ppt/tags/tag10.xml><?xml version="1.0" encoding="utf-8"?>
<p:tagLst xmlns:a="http://schemas.openxmlformats.org/drawingml/2006/main" xmlns:r="http://schemas.openxmlformats.org/officeDocument/2006/relationships" xmlns:p="http://schemas.openxmlformats.org/presentationml/2006/main">
  <p:tag name="NAME" val="RectangleText"/>
</p:tagLst>
</file>

<file path=ppt/tags/tag11.xml><?xml version="1.0" encoding="utf-8"?>
<p:tagLst xmlns:a="http://schemas.openxmlformats.org/drawingml/2006/main" xmlns:r="http://schemas.openxmlformats.org/officeDocument/2006/relationships" xmlns:p="http://schemas.openxmlformats.org/presentationml/2006/main">
  <p:tag name="NAME" val="RectangleShape"/>
</p:tagLst>
</file>

<file path=ppt/tags/tag12.xml><?xml version="1.0" encoding="utf-8"?>
<p:tagLst xmlns:a="http://schemas.openxmlformats.org/drawingml/2006/main" xmlns:r="http://schemas.openxmlformats.org/officeDocument/2006/relationships" xmlns:p="http://schemas.openxmlformats.org/presentationml/2006/main">
  <p:tag name="NAME" val="RectangleText"/>
</p:tagLst>
</file>

<file path=ppt/tags/tag13.xml><?xml version="1.0" encoding="utf-8"?>
<p:tagLst xmlns:a="http://schemas.openxmlformats.org/drawingml/2006/main" xmlns:r="http://schemas.openxmlformats.org/officeDocument/2006/relationships" xmlns:p="http://schemas.openxmlformats.org/presentationml/2006/main">
  <p:tag name="NAME" val="RectangleShape"/>
</p:tagLst>
</file>

<file path=ppt/tags/tag14.xml><?xml version="1.0" encoding="utf-8"?>
<p:tagLst xmlns:a="http://schemas.openxmlformats.org/drawingml/2006/main" xmlns:r="http://schemas.openxmlformats.org/officeDocument/2006/relationships" xmlns:p="http://schemas.openxmlformats.org/presentationml/2006/main">
  <p:tag name="NAME" val="RectangleText"/>
</p:tagLst>
</file>

<file path=ppt/tags/tag15.xml><?xml version="1.0" encoding="utf-8"?>
<p:tagLst xmlns:a="http://schemas.openxmlformats.org/drawingml/2006/main" xmlns:r="http://schemas.openxmlformats.org/officeDocument/2006/relationships" xmlns:p="http://schemas.openxmlformats.org/presentationml/2006/main">
  <p:tag name="NAME" val="RectangleShape"/>
</p:tagLst>
</file>

<file path=ppt/tags/tag16.xml><?xml version="1.0" encoding="utf-8"?>
<p:tagLst xmlns:a="http://schemas.openxmlformats.org/drawingml/2006/main" xmlns:r="http://schemas.openxmlformats.org/officeDocument/2006/relationships" xmlns:p="http://schemas.openxmlformats.org/presentationml/2006/main">
  <p:tag name="NAME" val="RectangleText"/>
</p:tagLst>
</file>

<file path=ppt/tags/tag17.xml><?xml version="1.0" encoding="utf-8"?>
<p:tagLst xmlns:a="http://schemas.openxmlformats.org/drawingml/2006/main" xmlns:r="http://schemas.openxmlformats.org/officeDocument/2006/relationships" xmlns:p="http://schemas.openxmlformats.org/presentationml/2006/main">
  <p:tag name="NAME" val="RectangleShape"/>
</p:tagLst>
</file>

<file path=ppt/tags/tag18.xml><?xml version="1.0" encoding="utf-8"?>
<p:tagLst xmlns:a="http://schemas.openxmlformats.org/drawingml/2006/main" xmlns:r="http://schemas.openxmlformats.org/officeDocument/2006/relationships" xmlns:p="http://schemas.openxmlformats.org/presentationml/2006/main">
  <p:tag name="NAME" val="RectangleText"/>
</p:tagLst>
</file>

<file path=ppt/tags/tag19.xml><?xml version="1.0" encoding="utf-8"?>
<p:tagLst xmlns:a="http://schemas.openxmlformats.org/drawingml/2006/main" xmlns:r="http://schemas.openxmlformats.org/officeDocument/2006/relationships" xmlns:p="http://schemas.openxmlformats.org/presentationml/2006/main">
  <p:tag name="NAME" val="RectangleShape"/>
</p:tagLst>
</file>

<file path=ppt/tags/tag2.xml><?xml version="1.0" encoding="utf-8"?>
<p:tagLst xmlns:a="http://schemas.openxmlformats.org/drawingml/2006/main" xmlns:r="http://schemas.openxmlformats.org/officeDocument/2006/relationships" xmlns:p="http://schemas.openxmlformats.org/presentationml/2006/main">
  <p:tag name="NAME" val="RectangleText"/>
</p:tagLst>
</file>

<file path=ppt/tags/tag20.xml><?xml version="1.0" encoding="utf-8"?>
<p:tagLst xmlns:a="http://schemas.openxmlformats.org/drawingml/2006/main" xmlns:r="http://schemas.openxmlformats.org/officeDocument/2006/relationships" xmlns:p="http://schemas.openxmlformats.org/presentationml/2006/main">
  <p:tag name="NAME" val="RectangleText"/>
</p:tagLst>
</file>

<file path=ppt/tags/tag21.xml><?xml version="1.0" encoding="utf-8"?>
<p:tagLst xmlns:a="http://schemas.openxmlformats.org/drawingml/2006/main" xmlns:r="http://schemas.openxmlformats.org/officeDocument/2006/relationships" xmlns:p="http://schemas.openxmlformats.org/presentationml/2006/main">
  <p:tag name="NAME" val="RectangleShape"/>
</p:tagLst>
</file>

<file path=ppt/tags/tag22.xml><?xml version="1.0" encoding="utf-8"?>
<p:tagLst xmlns:a="http://schemas.openxmlformats.org/drawingml/2006/main" xmlns:r="http://schemas.openxmlformats.org/officeDocument/2006/relationships" xmlns:p="http://schemas.openxmlformats.org/presentationml/2006/main">
  <p:tag name="NAME" val="RectangleText"/>
</p:tagLst>
</file>

<file path=ppt/tags/tag23.xml><?xml version="1.0" encoding="utf-8"?>
<p:tagLst xmlns:a="http://schemas.openxmlformats.org/drawingml/2006/main" xmlns:r="http://schemas.openxmlformats.org/officeDocument/2006/relationships" xmlns:p="http://schemas.openxmlformats.org/presentationml/2006/main">
  <p:tag name="NAME" val="RectangleShape"/>
</p:tagLst>
</file>

<file path=ppt/tags/tag24.xml><?xml version="1.0" encoding="utf-8"?>
<p:tagLst xmlns:a="http://schemas.openxmlformats.org/drawingml/2006/main" xmlns:r="http://schemas.openxmlformats.org/officeDocument/2006/relationships" xmlns:p="http://schemas.openxmlformats.org/presentationml/2006/main">
  <p:tag name="NAME" val="RectangleText"/>
</p:tagLst>
</file>

<file path=ppt/tags/tag25.xml><?xml version="1.0" encoding="utf-8"?>
<p:tagLst xmlns:a="http://schemas.openxmlformats.org/drawingml/2006/main" xmlns:r="http://schemas.openxmlformats.org/officeDocument/2006/relationships" xmlns:p="http://schemas.openxmlformats.org/presentationml/2006/main">
  <p:tag name="NAME" val="RectangleShape"/>
</p:tagLst>
</file>

<file path=ppt/tags/tag26.xml><?xml version="1.0" encoding="utf-8"?>
<p:tagLst xmlns:a="http://schemas.openxmlformats.org/drawingml/2006/main" xmlns:r="http://schemas.openxmlformats.org/officeDocument/2006/relationships" xmlns:p="http://schemas.openxmlformats.org/presentationml/2006/main">
  <p:tag name="NAME" val="RectangleText"/>
</p:tagLst>
</file>

<file path=ppt/tags/tag27.xml><?xml version="1.0" encoding="utf-8"?>
<p:tagLst xmlns:a="http://schemas.openxmlformats.org/drawingml/2006/main" xmlns:r="http://schemas.openxmlformats.org/officeDocument/2006/relationships" xmlns:p="http://schemas.openxmlformats.org/presentationml/2006/main">
  <p:tag name="NAME" val="RectangleShape"/>
</p:tagLst>
</file>

<file path=ppt/tags/tag28.xml><?xml version="1.0" encoding="utf-8"?>
<p:tagLst xmlns:a="http://schemas.openxmlformats.org/drawingml/2006/main" xmlns:r="http://schemas.openxmlformats.org/officeDocument/2006/relationships" xmlns:p="http://schemas.openxmlformats.org/presentationml/2006/main">
  <p:tag name="NAME" val="RectangleText"/>
</p:tagLst>
</file>

<file path=ppt/tags/tag29.xml><?xml version="1.0" encoding="utf-8"?>
<p:tagLst xmlns:a="http://schemas.openxmlformats.org/drawingml/2006/main" xmlns:r="http://schemas.openxmlformats.org/officeDocument/2006/relationships" xmlns:p="http://schemas.openxmlformats.org/presentationml/2006/main">
  <p:tag name="NAME" val="RectangleShape"/>
</p:tagLst>
</file>

<file path=ppt/tags/tag3.xml><?xml version="1.0" encoding="utf-8"?>
<p:tagLst xmlns:a="http://schemas.openxmlformats.org/drawingml/2006/main" xmlns:r="http://schemas.openxmlformats.org/officeDocument/2006/relationships" xmlns:p="http://schemas.openxmlformats.org/presentationml/2006/main">
  <p:tag name="NAME" val="RectangleShape"/>
</p:tagLst>
</file>

<file path=ppt/tags/tag30.xml><?xml version="1.0" encoding="utf-8"?>
<p:tagLst xmlns:a="http://schemas.openxmlformats.org/drawingml/2006/main" xmlns:r="http://schemas.openxmlformats.org/officeDocument/2006/relationships" xmlns:p="http://schemas.openxmlformats.org/presentationml/2006/main">
  <p:tag name="NAME" val="RectangleText"/>
</p:tagLst>
</file>

<file path=ppt/tags/tag31.xml><?xml version="1.0" encoding="utf-8"?>
<p:tagLst xmlns:a="http://schemas.openxmlformats.org/drawingml/2006/main" xmlns:r="http://schemas.openxmlformats.org/officeDocument/2006/relationships" xmlns:p="http://schemas.openxmlformats.org/presentationml/2006/main">
  <p:tag name="NAME" val="RectangleShape"/>
</p:tagLst>
</file>

<file path=ppt/tags/tag32.xml><?xml version="1.0" encoding="utf-8"?>
<p:tagLst xmlns:a="http://schemas.openxmlformats.org/drawingml/2006/main" xmlns:r="http://schemas.openxmlformats.org/officeDocument/2006/relationships" xmlns:p="http://schemas.openxmlformats.org/presentationml/2006/main">
  <p:tag name="NAME" val="RectangleText"/>
</p:tagLst>
</file>

<file path=ppt/tags/tag33.xml><?xml version="1.0" encoding="utf-8"?>
<p:tagLst xmlns:a="http://schemas.openxmlformats.org/drawingml/2006/main" xmlns:r="http://schemas.openxmlformats.org/officeDocument/2006/relationships" xmlns:p="http://schemas.openxmlformats.org/presentationml/2006/main">
  <p:tag name="NAME" val="RectangleShape"/>
</p:tagLst>
</file>

<file path=ppt/tags/tag34.xml><?xml version="1.0" encoding="utf-8"?>
<p:tagLst xmlns:a="http://schemas.openxmlformats.org/drawingml/2006/main" xmlns:r="http://schemas.openxmlformats.org/officeDocument/2006/relationships" xmlns:p="http://schemas.openxmlformats.org/presentationml/2006/main">
  <p:tag name="NAME" val="RectangleText"/>
</p:tagLst>
</file>

<file path=ppt/tags/tag35.xml><?xml version="1.0" encoding="utf-8"?>
<p:tagLst xmlns:a="http://schemas.openxmlformats.org/drawingml/2006/main" xmlns:r="http://schemas.openxmlformats.org/officeDocument/2006/relationships" xmlns:p="http://schemas.openxmlformats.org/presentationml/2006/main">
  <p:tag name="NAME" val="RectangleShape"/>
</p:tagLst>
</file>

<file path=ppt/tags/tag36.xml><?xml version="1.0" encoding="utf-8"?>
<p:tagLst xmlns:a="http://schemas.openxmlformats.org/drawingml/2006/main" xmlns:r="http://schemas.openxmlformats.org/officeDocument/2006/relationships" xmlns:p="http://schemas.openxmlformats.org/presentationml/2006/main">
  <p:tag name="NAME" val="RectangleText"/>
</p:tagLst>
</file>

<file path=ppt/tags/tag4.xml><?xml version="1.0" encoding="utf-8"?>
<p:tagLst xmlns:a="http://schemas.openxmlformats.org/drawingml/2006/main" xmlns:r="http://schemas.openxmlformats.org/officeDocument/2006/relationships" xmlns:p="http://schemas.openxmlformats.org/presentationml/2006/main">
  <p:tag name="NAME" val="RectangleText"/>
</p:tagLst>
</file>

<file path=ppt/tags/tag5.xml><?xml version="1.0" encoding="utf-8"?>
<p:tagLst xmlns:a="http://schemas.openxmlformats.org/drawingml/2006/main" xmlns:r="http://schemas.openxmlformats.org/officeDocument/2006/relationships" xmlns:p="http://schemas.openxmlformats.org/presentationml/2006/main">
  <p:tag name="NAME" val="RectangleShape"/>
</p:tagLst>
</file>

<file path=ppt/tags/tag6.xml><?xml version="1.0" encoding="utf-8"?>
<p:tagLst xmlns:a="http://schemas.openxmlformats.org/drawingml/2006/main" xmlns:r="http://schemas.openxmlformats.org/officeDocument/2006/relationships" xmlns:p="http://schemas.openxmlformats.org/presentationml/2006/main">
  <p:tag name="NAME" val="RectangleText"/>
</p:tagLst>
</file>

<file path=ppt/tags/tag7.xml><?xml version="1.0" encoding="utf-8"?>
<p:tagLst xmlns:a="http://schemas.openxmlformats.org/drawingml/2006/main" xmlns:r="http://schemas.openxmlformats.org/officeDocument/2006/relationships" xmlns:p="http://schemas.openxmlformats.org/presentationml/2006/main">
  <p:tag name="NAME" val="RectangleShape"/>
</p:tagLst>
</file>

<file path=ppt/tags/tag8.xml><?xml version="1.0" encoding="utf-8"?>
<p:tagLst xmlns:a="http://schemas.openxmlformats.org/drawingml/2006/main" xmlns:r="http://schemas.openxmlformats.org/officeDocument/2006/relationships" xmlns:p="http://schemas.openxmlformats.org/presentationml/2006/main">
  <p:tag name="NAME" val="RectangleText"/>
</p:tagLst>
</file>

<file path=ppt/tags/tag9.xml><?xml version="1.0" encoding="utf-8"?>
<p:tagLst xmlns:a="http://schemas.openxmlformats.org/drawingml/2006/main" xmlns:r="http://schemas.openxmlformats.org/officeDocument/2006/relationships" xmlns:p="http://schemas.openxmlformats.org/presentationml/2006/main">
  <p:tag name="NAME" val="RectangleShape"/>
</p:tagLst>
</file>

<file path=ppt/theme/theme1.xml><?xml version="1.0" encoding="utf-8"?>
<a:theme xmlns:a="http://schemas.openxmlformats.org/drawingml/2006/main" name="SAP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PO_PPT_Template.potx" id="{B41F5EA8-454E-42F5-A64D-2A5F3A7F1D92}" vid="{FBD8BC63-DE24-4F05-AC0F-B60D142896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SAPO_PPT_Template</Template>
  <TotalTime>12261</TotalTime>
  <Words>1367</Words>
  <Application>Microsoft Office PowerPoint</Application>
  <PresentationFormat>A4 Paper (210x297 mm)</PresentationFormat>
  <Paragraphs>201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SAPO</vt:lpstr>
      <vt:lpstr>Slide 1</vt:lpstr>
      <vt:lpstr>Executive summary</vt:lpstr>
      <vt:lpstr>Mail revenue ….. declining business </vt:lpstr>
      <vt:lpstr>JIMC ….. backlog cleared </vt:lpstr>
      <vt:lpstr>Retail revenue </vt:lpstr>
      <vt:lpstr>Property revenue </vt:lpstr>
      <vt:lpstr>Staff expenses  ….. labour stability</vt:lpstr>
      <vt:lpstr>Transport expenses  ….. some real savings achieved</vt:lpstr>
      <vt:lpstr>Corporate plan forecast</vt:lpstr>
      <vt:lpstr>Balance sheet  ….. liquid &amp; solvent</vt:lpstr>
      <vt:lpstr>Postbank corporatisation update</vt:lpstr>
      <vt:lpstr>SASSA grants</vt:lpstr>
      <vt:lpstr>E-commerce …. SAPO as hub for Africa? </vt:lpstr>
      <vt:lpstr>Investments for revenue</vt:lpstr>
    </vt:vector>
  </TitlesOfParts>
  <Manager>Management Acc</Manager>
  <Company>Sapo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 Govender</dc:creator>
  <cp:lastModifiedBy>PUMZA</cp:lastModifiedBy>
  <cp:revision>1172</cp:revision>
  <cp:lastPrinted>2017-01-23T13:23:17Z</cp:lastPrinted>
  <dcterms:created xsi:type="dcterms:W3CDTF">2015-07-15T13:03:58Z</dcterms:created>
  <dcterms:modified xsi:type="dcterms:W3CDTF">2017-01-31T12:20:14Z</dcterms:modified>
</cp:coreProperties>
</file>