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notesSlides/notesSlide2.xml" ContentType="application/vnd.openxmlformats-officedocument.presentationml.notesSlide+xml"/>
  <Override PartName="/ppt/embeddings/oleObject1.bin" ContentType="application/vnd.openxmlformats-officedocument.oleObject"/>
  <Override PartName="/ppt/tags/tag3.xml" ContentType="application/vnd.openxmlformats-officedocument.presentationml.tags+xml"/>
  <Override PartName="/ppt/tags/tag4.xml" ContentType="application/vnd.openxmlformats-officedocument.presentationml.tags+xml"/>
  <Override PartName="/ppt/notesSlides/notesSlide3.xml" ContentType="application/vnd.openxmlformats-officedocument.presentationml.notesSlide+xml"/>
  <Override PartName="/ppt/embeddings/oleObject2.bin" ContentType="application/vnd.openxmlformats-officedocument.oleObject"/>
  <Override PartName="/ppt/tags/tag5.xml" ContentType="application/vnd.openxmlformats-officedocument.presentationml.tags+xml"/>
  <Override PartName="/ppt/tags/tag6.xml" ContentType="application/vnd.openxmlformats-officedocument.presentationml.tags+xml"/>
  <Override PartName="/ppt/notesSlides/notesSlide4.xml" ContentType="application/vnd.openxmlformats-officedocument.presentationml.notesSlide+xml"/>
  <Override PartName="/ppt/embeddings/oleObject3.bin" ContentType="application/vnd.openxmlformats-officedocument.oleObject"/>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notesSlides/notesSlide5.xml" ContentType="application/vnd.openxmlformats-officedocument.presentationml.notesSlide+xml"/>
  <Override PartName="/ppt/embeddings/oleObject4.bin" ContentType="application/vnd.openxmlformats-officedocument.oleObject"/>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notesSlides/notesSlide6.xml" ContentType="application/vnd.openxmlformats-officedocument.presentationml.notesSlide+xml"/>
  <Override PartName="/ppt/embeddings/oleObject5.bin" ContentType="application/vnd.openxmlformats-officedocument.oleObject"/>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notesSlides/notesSlide7.xml" ContentType="application/vnd.openxmlformats-officedocument.presentationml.notesSlide+xml"/>
  <Override PartName="/ppt/embeddings/oleObject6.bin" ContentType="application/vnd.openxmlformats-officedocument.oleObject"/>
  <Override PartName="/ppt/tags/tag19.xml" ContentType="application/vnd.openxmlformats-officedocument.presentationml.tags+xml"/>
  <Override PartName="/ppt/tags/tag20.xml" ContentType="application/vnd.openxmlformats-officedocument.presentationml.tags+xml"/>
  <Override PartName="/ppt/notesSlides/notesSlide8.xml" ContentType="application/vnd.openxmlformats-officedocument.presentationml.notesSlide+xml"/>
  <Override PartName="/ppt/embeddings/oleObject7.bin" ContentType="application/vnd.openxmlformats-officedocument.oleObject"/>
  <Override PartName="/ppt/tags/tag21.xml" ContentType="application/vnd.openxmlformats-officedocument.presentationml.tags+xml"/>
  <Override PartName="/ppt/tags/tag22.xml" ContentType="application/vnd.openxmlformats-officedocument.presentationml.tags+xml"/>
  <Override PartName="/ppt/notesSlides/notesSlide9.xml" ContentType="application/vnd.openxmlformats-officedocument.presentationml.notesSlide+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67" r:id="rId2"/>
    <p:sldId id="269" r:id="rId3"/>
    <p:sldId id="264" r:id="rId4"/>
    <p:sldId id="257" r:id="rId5"/>
    <p:sldId id="260" r:id="rId6"/>
    <p:sldId id="261" r:id="rId7"/>
    <p:sldId id="266" r:id="rId8"/>
    <p:sldId id="262" r:id="rId9"/>
    <p:sldId id="263" r:id="rId10"/>
    <p:sldId id="271" r:id="rId11"/>
    <p:sldId id="268"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6" autoAdjust="0"/>
    <p:restoredTop sz="94660"/>
  </p:normalViewPr>
  <p:slideViewPr>
    <p:cSldViewPr snapToGrid="0">
      <p:cViewPr varScale="1">
        <p:scale>
          <a:sx n="115" d="100"/>
          <a:sy n="115" d="100"/>
        </p:scale>
        <p:origin x="-112" y="-35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49C98F1-AECF-44C7-A90E-CA181C3A3036}" type="datetimeFigureOut">
              <a:rPr lang="en-ZA" smtClean="0"/>
              <a:t>17/01/27</a:t>
            </a:fld>
            <a:endParaRPr lang="en-Z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BA8EE20-F874-4D61-ACCB-4E8559BCCD65}" type="slidenum">
              <a:rPr lang="en-ZA" smtClean="0"/>
              <a:t>‹#›</a:t>
            </a:fld>
            <a:endParaRPr lang="en-ZA"/>
          </a:p>
        </p:txBody>
      </p:sp>
    </p:spTree>
    <p:extLst>
      <p:ext uri="{BB962C8B-B14F-4D97-AF65-F5344CB8AC3E}">
        <p14:creationId xmlns:p14="http://schemas.microsoft.com/office/powerpoint/2010/main" val="13427672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76238" y="682625"/>
            <a:ext cx="6097587" cy="3430588"/>
          </a:xfrm>
        </p:spPr>
      </p:sp>
      <p:sp>
        <p:nvSpPr>
          <p:cNvPr id="3" name="Notes Placeholder 2"/>
          <p:cNvSpPr>
            <a:spLocks noGrp="1"/>
          </p:cNvSpPr>
          <p:nvPr>
            <p:ph type="body" idx="1"/>
          </p:nvPr>
        </p:nvSpPr>
        <p:spPr/>
        <p:txBody>
          <a:bodyPr>
            <a:normAutofit/>
          </a:bodyPr>
          <a:lstStyle/>
          <a:p>
            <a:pPr marL="342900" indent="-342900">
              <a:buAutoNum type="arabicPeriod"/>
            </a:pPr>
            <a:endParaRPr lang="en-US" dirty="0"/>
          </a:p>
        </p:txBody>
      </p:sp>
      <p:sp>
        <p:nvSpPr>
          <p:cNvPr id="4" name="Slide Number Placeholder 3"/>
          <p:cNvSpPr>
            <a:spLocks noGrp="1"/>
          </p:cNvSpPr>
          <p:nvPr>
            <p:ph type="sldNum" sz="quarter" idx="10"/>
          </p:nvPr>
        </p:nvSpPr>
        <p:spPr>
          <a:xfrm>
            <a:off x="6302499" y="8793652"/>
            <a:ext cx="85714" cy="170107"/>
          </a:xfrm>
        </p:spPr>
        <p:txBody>
          <a:bodyPr/>
          <a:lstStyle/>
          <a:p>
            <a:fld id="{F39A2F17-612E-4814-81D8-3EF4AE55DD64}"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27768744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50481" y="5304981"/>
            <a:ext cx="5792745" cy="2708434"/>
          </a:xfrm>
        </p:spPr>
        <p:txBody>
          <a:bodyPr/>
          <a:lstStyle/>
          <a:p>
            <a:pPr marL="342900" indent="-342900">
              <a:buAutoNum type="arabicPeriod"/>
            </a:pPr>
            <a:endParaRPr lang="en-GB" sz="800" dirty="0"/>
          </a:p>
          <a:p>
            <a:pPr marL="342900" indent="-342900">
              <a:buAutoNum type="arabicPeriod"/>
            </a:pPr>
            <a:endParaRPr lang="en-ZA" sz="800" dirty="0"/>
          </a:p>
          <a:p>
            <a:pPr marL="342900" marR="0" indent="-342900" algn="l" defTabSz="895350" rtl="0" eaLnBrk="0" fontAlgn="base" latinLnBrk="0" hangingPunct="0">
              <a:lnSpc>
                <a:spcPct val="100000"/>
              </a:lnSpc>
              <a:spcBef>
                <a:spcPct val="0"/>
              </a:spcBef>
              <a:spcAft>
                <a:spcPct val="0"/>
              </a:spcAft>
              <a:buClr>
                <a:schemeClr val="tx2"/>
              </a:buClr>
              <a:buSzTx/>
              <a:buFontTx/>
              <a:buAutoNum type="arabicPeriod"/>
              <a:tabLst/>
              <a:defRPr/>
            </a:pPr>
            <a:endParaRPr lang="en-US" sz="800" dirty="0"/>
          </a:p>
        </p:txBody>
      </p:sp>
      <p:sp>
        <p:nvSpPr>
          <p:cNvPr id="4" name="Slide Number Placeholder 3"/>
          <p:cNvSpPr>
            <a:spLocks noGrp="1"/>
          </p:cNvSpPr>
          <p:nvPr>
            <p:ph type="sldNum" sz="quarter" idx="10"/>
          </p:nvPr>
        </p:nvSpPr>
        <p:spPr>
          <a:xfrm>
            <a:off x="6331953" y="9401060"/>
            <a:ext cx="65" cy="276999"/>
          </a:xfrm>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endParaRPr>
          </a:p>
        </p:txBody>
      </p:sp>
    </p:spTree>
    <p:extLst>
      <p:ext uri="{BB962C8B-B14F-4D97-AF65-F5344CB8AC3E}">
        <p14:creationId xmlns:p14="http://schemas.microsoft.com/office/powerpoint/2010/main" val="21106876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463" y="571500"/>
            <a:ext cx="7153276" cy="4024313"/>
          </a:xfrm>
        </p:spPr>
      </p:sp>
      <p:sp>
        <p:nvSpPr>
          <p:cNvPr id="3" name="Notes Placeholder 2"/>
          <p:cNvSpPr>
            <a:spLocks noGrp="1"/>
          </p:cNvSpPr>
          <p:nvPr>
            <p:ph type="body" idx="1"/>
          </p:nvPr>
        </p:nvSpPr>
        <p:spPr>
          <a:xfrm>
            <a:off x="555367" y="4886724"/>
            <a:ext cx="5844152" cy="453618"/>
          </a:xfrm>
        </p:spPr>
        <p:txBody>
          <a:bodyPr/>
          <a:lstStyle/>
          <a:p>
            <a:pPr marL="342900" indent="-342900">
              <a:buAutoNum type="arabicPeriod"/>
            </a:pPr>
            <a:endParaRPr lang="en-US" dirty="0"/>
          </a:p>
        </p:txBody>
      </p:sp>
      <p:sp>
        <p:nvSpPr>
          <p:cNvPr id="4" name="Slide Number Placeholder 3"/>
          <p:cNvSpPr>
            <a:spLocks noGrp="1"/>
          </p:cNvSpPr>
          <p:nvPr>
            <p:ph type="sldNum" sz="quarter" idx="10"/>
          </p:nvPr>
        </p:nvSpPr>
        <p:spPr>
          <a:xfrm>
            <a:off x="6388145" y="8659860"/>
            <a:ext cx="66" cy="255160"/>
          </a:xfrm>
        </p:spPr>
        <p:txBody>
          <a:bodyPr/>
          <a:lstStyle/>
          <a:p>
            <a:pPr fontAlgn="auto">
              <a:spcBef>
                <a:spcPts val="0"/>
              </a:spcBef>
              <a:spcAft>
                <a:spcPts val="0"/>
              </a:spcAft>
              <a:defRPr/>
            </a:pPr>
            <a:endParaRPr lang="en-US" sz="1800" kern="0" dirty="0">
              <a:solidFill>
                <a:srgbClr val="000000"/>
              </a:solidFill>
            </a:endParaRPr>
          </a:p>
        </p:txBody>
      </p:sp>
    </p:spTree>
    <p:extLst>
      <p:ext uri="{BB962C8B-B14F-4D97-AF65-F5344CB8AC3E}">
        <p14:creationId xmlns:p14="http://schemas.microsoft.com/office/powerpoint/2010/main" val="21659493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50481" y="5304981"/>
            <a:ext cx="5792745" cy="2708434"/>
          </a:xfrm>
        </p:spPr>
        <p:txBody>
          <a:bodyPr/>
          <a:lstStyle/>
          <a:p>
            <a:pPr marL="342900" marR="0" indent="-342900" algn="l" defTabSz="895350" rtl="0" eaLnBrk="0" fontAlgn="base" latinLnBrk="0" hangingPunct="0">
              <a:lnSpc>
                <a:spcPct val="100000"/>
              </a:lnSpc>
              <a:spcBef>
                <a:spcPct val="0"/>
              </a:spcBef>
              <a:spcAft>
                <a:spcPct val="0"/>
              </a:spcAft>
              <a:buClr>
                <a:schemeClr val="tx2"/>
              </a:buClr>
              <a:buSzTx/>
              <a:buFontTx/>
              <a:buAutoNum type="arabicPeriod"/>
              <a:tabLst/>
              <a:defRPr/>
            </a:pPr>
            <a:endParaRPr lang="en-US" sz="800" dirty="0" smtClean="0"/>
          </a:p>
        </p:txBody>
      </p:sp>
      <p:sp>
        <p:nvSpPr>
          <p:cNvPr id="4" name="Slide Number Placeholder 3"/>
          <p:cNvSpPr>
            <a:spLocks noGrp="1"/>
          </p:cNvSpPr>
          <p:nvPr>
            <p:ph type="sldNum" sz="quarter" idx="10"/>
          </p:nvPr>
        </p:nvSpPr>
        <p:spPr>
          <a:xfrm>
            <a:off x="6331953" y="9401060"/>
            <a:ext cx="65" cy="276999"/>
          </a:xfrm>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endParaRPr>
          </a:p>
        </p:txBody>
      </p:sp>
    </p:spTree>
    <p:extLst>
      <p:ext uri="{BB962C8B-B14F-4D97-AF65-F5344CB8AC3E}">
        <p14:creationId xmlns:p14="http://schemas.microsoft.com/office/powerpoint/2010/main" val="39457598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50481" y="5304980"/>
            <a:ext cx="5792745" cy="492443"/>
          </a:xfrm>
        </p:spPr>
        <p:txBody>
          <a:bodyPr/>
          <a:lstStyle/>
          <a:p>
            <a:pPr marL="342900" indent="-342900">
              <a:buAutoNum type="arabicPeriod"/>
            </a:pPr>
            <a:endParaRPr lang="en-US" dirty="0" smtClean="0"/>
          </a:p>
        </p:txBody>
      </p:sp>
      <p:sp>
        <p:nvSpPr>
          <p:cNvPr id="4" name="Slide Number Placeholder 3"/>
          <p:cNvSpPr>
            <a:spLocks noGrp="1"/>
          </p:cNvSpPr>
          <p:nvPr>
            <p:ph type="sldNum" sz="quarter" idx="10"/>
          </p:nvPr>
        </p:nvSpPr>
        <p:spPr>
          <a:xfrm>
            <a:off x="6331953" y="9401060"/>
            <a:ext cx="65" cy="276999"/>
          </a:xfrm>
        </p:spPr>
        <p:txBody>
          <a:bodyPr/>
          <a:lstStyle/>
          <a:p>
            <a:pPr fontAlgn="auto">
              <a:spcBef>
                <a:spcPts val="0"/>
              </a:spcBef>
              <a:spcAft>
                <a:spcPts val="0"/>
              </a:spcAft>
              <a:defRPr/>
            </a:pPr>
            <a:endParaRPr lang="en-US" sz="1800" kern="0" dirty="0">
              <a:solidFill>
                <a:srgbClr val="000000"/>
              </a:solidFill>
            </a:endParaRPr>
          </a:p>
        </p:txBody>
      </p:sp>
    </p:spTree>
    <p:extLst>
      <p:ext uri="{BB962C8B-B14F-4D97-AF65-F5344CB8AC3E}">
        <p14:creationId xmlns:p14="http://schemas.microsoft.com/office/powerpoint/2010/main" val="31288183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50481" y="5304981"/>
            <a:ext cx="5792745" cy="246221"/>
          </a:xfrm>
        </p:spPr>
        <p:txBody>
          <a:bodyPr/>
          <a:lstStyle/>
          <a:p>
            <a:pPr marL="342900" indent="-342900">
              <a:buAutoNum type="arabicPeriod"/>
            </a:pPr>
            <a:endParaRPr lang="en-US" sz="1600" baseline="0" dirty="0" smtClean="0">
              <a:solidFill>
                <a:schemeClr val="tx1"/>
              </a:solidFill>
            </a:endParaRPr>
          </a:p>
        </p:txBody>
      </p:sp>
      <p:sp>
        <p:nvSpPr>
          <p:cNvPr id="4" name="Slide Number Placeholder 3"/>
          <p:cNvSpPr>
            <a:spLocks noGrp="1"/>
          </p:cNvSpPr>
          <p:nvPr>
            <p:ph type="sldNum" sz="quarter" idx="10"/>
          </p:nvPr>
        </p:nvSpPr>
        <p:spPr>
          <a:xfrm>
            <a:off x="6331953" y="9401060"/>
            <a:ext cx="65" cy="276999"/>
          </a:xfrm>
        </p:spPr>
        <p:txBody>
          <a:bodyPr/>
          <a:lstStyle/>
          <a:p>
            <a:pPr fontAlgn="auto">
              <a:spcBef>
                <a:spcPts val="0"/>
              </a:spcBef>
              <a:spcAft>
                <a:spcPts val="0"/>
              </a:spcAft>
              <a:defRPr/>
            </a:pPr>
            <a:endParaRPr lang="en-US" sz="1800" kern="0" dirty="0">
              <a:solidFill>
                <a:srgbClr val="000000"/>
              </a:solidFill>
            </a:endParaRPr>
          </a:p>
        </p:txBody>
      </p:sp>
    </p:spTree>
    <p:extLst>
      <p:ext uri="{BB962C8B-B14F-4D97-AF65-F5344CB8AC3E}">
        <p14:creationId xmlns:p14="http://schemas.microsoft.com/office/powerpoint/2010/main" val="41127103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463" y="571500"/>
            <a:ext cx="7153276" cy="4024313"/>
          </a:xfrm>
        </p:spPr>
      </p:sp>
      <p:sp>
        <p:nvSpPr>
          <p:cNvPr id="3" name="Notes Placeholder 2"/>
          <p:cNvSpPr>
            <a:spLocks noGrp="1"/>
          </p:cNvSpPr>
          <p:nvPr>
            <p:ph type="body" idx="1"/>
          </p:nvPr>
        </p:nvSpPr>
        <p:spPr>
          <a:xfrm>
            <a:off x="555367" y="4886724"/>
            <a:ext cx="5844152" cy="453618"/>
          </a:xfrm>
        </p:spPr>
        <p:txBody>
          <a:bodyPr/>
          <a:lstStyle/>
          <a:p>
            <a:pPr marL="342900" indent="-342900">
              <a:buAutoNum type="arabicPeriod"/>
            </a:pPr>
            <a:endParaRPr lang="en-US" dirty="0"/>
          </a:p>
        </p:txBody>
      </p:sp>
      <p:sp>
        <p:nvSpPr>
          <p:cNvPr id="4" name="Slide Number Placeholder 3"/>
          <p:cNvSpPr>
            <a:spLocks noGrp="1"/>
          </p:cNvSpPr>
          <p:nvPr>
            <p:ph type="sldNum" sz="quarter" idx="10"/>
          </p:nvPr>
        </p:nvSpPr>
        <p:spPr>
          <a:xfrm>
            <a:off x="6388145" y="8659860"/>
            <a:ext cx="66" cy="255160"/>
          </a:xfrm>
        </p:spPr>
        <p:txBody>
          <a:bodyPr/>
          <a:lstStyle/>
          <a:p>
            <a:pPr fontAlgn="auto">
              <a:spcBef>
                <a:spcPts val="0"/>
              </a:spcBef>
              <a:spcAft>
                <a:spcPts val="0"/>
              </a:spcAft>
              <a:defRPr/>
            </a:pPr>
            <a:endParaRPr lang="en-US" sz="1800" kern="0" dirty="0">
              <a:solidFill>
                <a:srgbClr val="000000"/>
              </a:solidFill>
            </a:endParaRPr>
          </a:p>
        </p:txBody>
      </p:sp>
    </p:spTree>
    <p:extLst>
      <p:ext uri="{BB962C8B-B14F-4D97-AF65-F5344CB8AC3E}">
        <p14:creationId xmlns:p14="http://schemas.microsoft.com/office/powerpoint/2010/main" val="21659493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50481" y="5304981"/>
            <a:ext cx="5792745" cy="246221"/>
          </a:xfrm>
        </p:spPr>
        <p:txBody>
          <a:bodyPr/>
          <a:lstStyle/>
          <a:p>
            <a:pPr marL="342900" indent="-342900">
              <a:buAutoNum type="arabicPeriod"/>
            </a:pPr>
            <a:endParaRPr lang="en-US" sz="1600" baseline="0" dirty="0" smtClean="0">
              <a:solidFill>
                <a:schemeClr val="tx1"/>
              </a:solidFill>
            </a:endParaRPr>
          </a:p>
        </p:txBody>
      </p:sp>
      <p:sp>
        <p:nvSpPr>
          <p:cNvPr id="4" name="Slide Number Placeholder 3"/>
          <p:cNvSpPr>
            <a:spLocks noGrp="1"/>
          </p:cNvSpPr>
          <p:nvPr>
            <p:ph type="sldNum" sz="quarter" idx="10"/>
          </p:nvPr>
        </p:nvSpPr>
        <p:spPr>
          <a:xfrm>
            <a:off x="6331953" y="9401060"/>
            <a:ext cx="65" cy="276999"/>
          </a:xfrm>
        </p:spPr>
        <p:txBody>
          <a:bodyPr/>
          <a:lstStyle/>
          <a:p>
            <a:pPr fontAlgn="auto">
              <a:spcBef>
                <a:spcPts val="0"/>
              </a:spcBef>
              <a:spcAft>
                <a:spcPts val="0"/>
              </a:spcAft>
              <a:defRPr/>
            </a:pPr>
            <a:endParaRPr lang="en-US" sz="1800" kern="0" dirty="0">
              <a:solidFill>
                <a:srgbClr val="000000"/>
              </a:solidFill>
            </a:endParaRPr>
          </a:p>
        </p:txBody>
      </p:sp>
    </p:spTree>
    <p:extLst>
      <p:ext uri="{BB962C8B-B14F-4D97-AF65-F5344CB8AC3E}">
        <p14:creationId xmlns:p14="http://schemas.microsoft.com/office/powerpoint/2010/main" val="31413918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50475" y="5333985"/>
            <a:ext cx="5792746" cy="2954655"/>
          </a:xfrm>
        </p:spPr>
        <p:txBody>
          <a:bodyPr/>
          <a:lstStyle/>
          <a:p>
            <a:pPr marL="342900" marR="0" lvl="1" indent="-342900" algn="l" defTabSz="895350" rtl="0" eaLnBrk="0" fontAlgn="base" latinLnBrk="0" hangingPunct="0">
              <a:lnSpc>
                <a:spcPct val="100000"/>
              </a:lnSpc>
              <a:spcBef>
                <a:spcPct val="0"/>
              </a:spcBef>
              <a:spcAft>
                <a:spcPct val="0"/>
              </a:spcAft>
              <a:buClr>
                <a:schemeClr val="tx2"/>
              </a:buClr>
              <a:buSzTx/>
              <a:buFontTx/>
              <a:buAutoNum type="arabicPeriod"/>
              <a:tabLst/>
              <a:defRPr/>
            </a:pPr>
            <a:endParaRPr lang="en-ZA" sz="800" dirty="0" smtClean="0"/>
          </a:p>
        </p:txBody>
      </p:sp>
      <p:sp>
        <p:nvSpPr>
          <p:cNvPr id="4" name="Slide Number Placeholder 3"/>
          <p:cNvSpPr>
            <a:spLocks noGrp="1"/>
          </p:cNvSpPr>
          <p:nvPr>
            <p:ph type="sldNum" sz="quarter" idx="10"/>
          </p:nvPr>
        </p:nvSpPr>
        <p:spPr>
          <a:xfrm>
            <a:off x="6247057" y="9546304"/>
            <a:ext cx="84960" cy="184666"/>
          </a:xfrm>
        </p:spPr>
        <p:txBody>
          <a:bodyPr/>
          <a:lstStyle/>
          <a:p>
            <a:pPr>
              <a:defRPr/>
            </a:pPr>
            <a:fld id="{3C3A632B-FBDE-46D4-BF6F-6D14421E6342}" type="slidenum">
              <a:rPr lang="en-US" smtClean="0"/>
              <a:pPr>
                <a:defRPr/>
              </a:pPr>
              <a:t>9</a:t>
            </a:fld>
            <a:endParaRPr lang="en-US" dirty="0"/>
          </a:p>
        </p:txBody>
      </p:sp>
    </p:spTree>
    <p:extLst>
      <p:ext uri="{BB962C8B-B14F-4D97-AF65-F5344CB8AC3E}">
        <p14:creationId xmlns:p14="http://schemas.microsoft.com/office/powerpoint/2010/main" val="23681929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Z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72525BFD-911F-4D66-8F3C-B35B0CF5970E}" type="slidenum">
              <a:rPr lang="en-ZA" smtClean="0"/>
              <a:t>‹#›</a:t>
            </a:fld>
            <a:endParaRPr lang="en-ZA"/>
          </a:p>
        </p:txBody>
      </p:sp>
    </p:spTree>
    <p:extLst>
      <p:ext uri="{BB962C8B-B14F-4D97-AF65-F5344CB8AC3E}">
        <p14:creationId xmlns:p14="http://schemas.microsoft.com/office/powerpoint/2010/main" val="12420023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72525BFD-911F-4D66-8F3C-B35B0CF5970E}" type="slidenum">
              <a:rPr lang="en-ZA" smtClean="0"/>
              <a:t>‹#›</a:t>
            </a:fld>
            <a:endParaRPr lang="en-ZA"/>
          </a:p>
        </p:txBody>
      </p:sp>
    </p:spTree>
    <p:extLst>
      <p:ext uri="{BB962C8B-B14F-4D97-AF65-F5344CB8AC3E}">
        <p14:creationId xmlns:p14="http://schemas.microsoft.com/office/powerpoint/2010/main" val="28893175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72525BFD-911F-4D66-8F3C-B35B0CF5970E}" type="slidenum">
              <a:rPr lang="en-ZA" smtClean="0"/>
              <a:t>‹#›</a:t>
            </a:fld>
            <a:endParaRPr lang="en-ZA"/>
          </a:p>
        </p:txBody>
      </p:sp>
    </p:spTree>
    <p:extLst>
      <p:ext uri="{BB962C8B-B14F-4D97-AF65-F5344CB8AC3E}">
        <p14:creationId xmlns:p14="http://schemas.microsoft.com/office/powerpoint/2010/main" val="7361832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Slide 2">
    <p:bg>
      <p:bgRef idx="1001">
        <a:schemeClr val="bg1"/>
      </p:bgRef>
    </p:bg>
    <p:spTree>
      <p:nvGrpSpPr>
        <p:cNvPr id="1" name=""/>
        <p:cNvGrpSpPr/>
        <p:nvPr/>
      </p:nvGrpSpPr>
      <p:grpSpPr>
        <a:xfrm>
          <a:off x="0" y="0"/>
          <a:ext cx="0" cy="0"/>
          <a:chOff x="0" y="0"/>
          <a:chExt cx="0" cy="0"/>
        </a:xfrm>
      </p:grpSpPr>
      <p:sp>
        <p:nvSpPr>
          <p:cNvPr id="12" name="Text Placeholder 11"/>
          <p:cNvSpPr>
            <a:spLocks noGrp="1"/>
          </p:cNvSpPr>
          <p:nvPr>
            <p:ph type="body" sz="quarter" idx="13" hasCustomPrompt="1"/>
          </p:nvPr>
        </p:nvSpPr>
        <p:spPr>
          <a:xfrm>
            <a:off x="356449" y="4708173"/>
            <a:ext cx="4775201" cy="1371600"/>
          </a:xfrm>
          <a:prstGeom prst="rect">
            <a:avLst/>
          </a:prstGeom>
        </p:spPr>
        <p:txBody>
          <a:bodyPr>
            <a:normAutofit/>
          </a:bodyPr>
          <a:lstStyle>
            <a:lvl1pPr marL="0" indent="0">
              <a:lnSpc>
                <a:spcPts val="2381"/>
              </a:lnSpc>
              <a:spcBef>
                <a:spcPts val="714"/>
              </a:spcBef>
              <a:buNone/>
              <a:defRPr lang="en-US" sz="2400" kern="1200" baseline="0" dirty="0" smtClean="0">
                <a:solidFill>
                  <a:srgbClr val="455560"/>
                </a:solidFill>
                <a:latin typeface="+mn-lt"/>
                <a:ea typeface="+mn-ea"/>
                <a:cs typeface="+mn-cs"/>
              </a:defRPr>
            </a:lvl1pPr>
          </a:lstStyle>
          <a:p>
            <a:pPr lvl="0"/>
            <a:r>
              <a:rPr lang="en-US" dirty="0"/>
              <a:t>Presentation Title</a:t>
            </a:r>
          </a:p>
          <a:p>
            <a:pPr lvl="0"/>
            <a:r>
              <a:rPr lang="en-US" dirty="0" err="1"/>
              <a:t>mm.dd.yy</a:t>
            </a:r>
            <a:endParaRPr lang="en-US" dirty="0"/>
          </a:p>
          <a:p>
            <a:pPr lvl="0"/>
            <a:endParaRPr lang="en-US" dirty="0"/>
          </a:p>
        </p:txBody>
      </p:sp>
      <p:sp>
        <p:nvSpPr>
          <p:cNvPr id="10" name="Text Placeholder 5"/>
          <p:cNvSpPr>
            <a:spLocks noGrp="1"/>
          </p:cNvSpPr>
          <p:nvPr>
            <p:ph type="body" sz="quarter" idx="10" hasCustomPrompt="1"/>
          </p:nvPr>
        </p:nvSpPr>
        <p:spPr>
          <a:xfrm>
            <a:off x="491124" y="6158436"/>
            <a:ext cx="4673600" cy="179536"/>
          </a:xfrm>
          <a:prstGeom prst="rect">
            <a:avLst/>
          </a:prstGeom>
        </p:spPr>
        <p:txBody>
          <a:bodyPr wrap="square" lIns="0" tIns="0" rIns="0" bIns="0">
            <a:spAutoFit/>
          </a:bodyPr>
          <a:lstStyle>
            <a:lvl1pPr>
              <a:lnSpc>
                <a:spcPts val="1428"/>
              </a:lnSpc>
              <a:buNone/>
              <a:defRPr sz="1500">
                <a:solidFill>
                  <a:srgbClr val="455560"/>
                </a:solidFill>
              </a:defRPr>
            </a:lvl1pPr>
          </a:lstStyle>
          <a:p>
            <a:pPr lvl="0"/>
            <a:r>
              <a:rPr lang="en-US" dirty="0"/>
              <a:t>Presented by Name</a:t>
            </a:r>
          </a:p>
        </p:txBody>
      </p:sp>
    </p:spTree>
    <p:extLst>
      <p:ext uri="{BB962C8B-B14F-4D97-AF65-F5344CB8AC3E}">
        <p14:creationId xmlns:p14="http://schemas.microsoft.com/office/powerpoint/2010/main" val="4169268468"/>
      </p:ext>
    </p:extLst>
  </p:cSld>
  <p:clrMapOvr>
    <a:overrideClrMapping bg1="lt1" tx1="dk1" bg2="lt2" tx2="dk2" accent1="accent1" accent2="accent2" accent3="accent3" accent4="accent4" accent5="accent5" accent6="accent6" hlink="hlink" folHlink="folHlink"/>
  </p:clrMapOvr>
  <p:transition xmlns:p14="http://schemas.microsoft.com/office/powerpoint/2010/mai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72525BFD-911F-4D66-8F3C-B35B0CF5970E}" type="slidenum">
              <a:rPr lang="en-ZA" smtClean="0"/>
              <a:t>‹#›</a:t>
            </a:fld>
            <a:endParaRPr lang="en-ZA"/>
          </a:p>
        </p:txBody>
      </p:sp>
    </p:spTree>
    <p:extLst>
      <p:ext uri="{BB962C8B-B14F-4D97-AF65-F5344CB8AC3E}">
        <p14:creationId xmlns:p14="http://schemas.microsoft.com/office/powerpoint/2010/main" val="34913760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Z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72525BFD-911F-4D66-8F3C-B35B0CF5970E}" type="slidenum">
              <a:rPr lang="en-ZA" smtClean="0"/>
              <a:t>‹#›</a:t>
            </a:fld>
            <a:endParaRPr lang="en-ZA"/>
          </a:p>
        </p:txBody>
      </p:sp>
    </p:spTree>
    <p:extLst>
      <p:ext uri="{BB962C8B-B14F-4D97-AF65-F5344CB8AC3E}">
        <p14:creationId xmlns:p14="http://schemas.microsoft.com/office/powerpoint/2010/main" val="35991492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72525BFD-911F-4D66-8F3C-B35B0CF5970E}" type="slidenum">
              <a:rPr lang="en-ZA" smtClean="0"/>
              <a:t>‹#›</a:t>
            </a:fld>
            <a:endParaRPr lang="en-ZA"/>
          </a:p>
        </p:txBody>
      </p:sp>
    </p:spTree>
    <p:extLst>
      <p:ext uri="{BB962C8B-B14F-4D97-AF65-F5344CB8AC3E}">
        <p14:creationId xmlns:p14="http://schemas.microsoft.com/office/powerpoint/2010/main" val="38760367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Z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72525BFD-911F-4D66-8F3C-B35B0CF5970E}" type="slidenum">
              <a:rPr lang="en-ZA" smtClean="0"/>
              <a:t>‹#›</a:t>
            </a:fld>
            <a:endParaRPr lang="en-ZA"/>
          </a:p>
        </p:txBody>
      </p:sp>
    </p:spTree>
    <p:extLst>
      <p:ext uri="{BB962C8B-B14F-4D97-AF65-F5344CB8AC3E}">
        <p14:creationId xmlns:p14="http://schemas.microsoft.com/office/powerpoint/2010/main" val="34639361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72525BFD-911F-4D66-8F3C-B35B0CF5970E}" type="slidenum">
              <a:rPr lang="en-ZA" smtClean="0"/>
              <a:t>‹#›</a:t>
            </a:fld>
            <a:endParaRPr lang="en-ZA"/>
          </a:p>
        </p:txBody>
      </p:sp>
    </p:spTree>
    <p:extLst>
      <p:ext uri="{BB962C8B-B14F-4D97-AF65-F5344CB8AC3E}">
        <p14:creationId xmlns:p14="http://schemas.microsoft.com/office/powerpoint/2010/main" val="2952038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72525BFD-911F-4D66-8F3C-B35B0CF5970E}" type="slidenum">
              <a:rPr lang="en-ZA" smtClean="0"/>
              <a:t>‹#›</a:t>
            </a:fld>
            <a:endParaRPr lang="en-ZA"/>
          </a:p>
        </p:txBody>
      </p:sp>
    </p:spTree>
    <p:extLst>
      <p:ext uri="{BB962C8B-B14F-4D97-AF65-F5344CB8AC3E}">
        <p14:creationId xmlns:p14="http://schemas.microsoft.com/office/powerpoint/2010/main" val="8843279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Z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72525BFD-911F-4D66-8F3C-B35B0CF5970E}" type="slidenum">
              <a:rPr lang="en-ZA" smtClean="0"/>
              <a:t>‹#›</a:t>
            </a:fld>
            <a:endParaRPr lang="en-ZA"/>
          </a:p>
        </p:txBody>
      </p:sp>
    </p:spTree>
    <p:extLst>
      <p:ext uri="{BB962C8B-B14F-4D97-AF65-F5344CB8AC3E}">
        <p14:creationId xmlns:p14="http://schemas.microsoft.com/office/powerpoint/2010/main" val="19382775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Z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72525BFD-911F-4D66-8F3C-B35B0CF5970E}" type="slidenum">
              <a:rPr lang="en-ZA" smtClean="0"/>
              <a:t>‹#›</a:t>
            </a:fld>
            <a:endParaRPr lang="en-ZA"/>
          </a:p>
        </p:txBody>
      </p:sp>
    </p:spTree>
    <p:extLst>
      <p:ext uri="{BB962C8B-B14F-4D97-AF65-F5344CB8AC3E}">
        <p14:creationId xmlns:p14="http://schemas.microsoft.com/office/powerpoint/2010/main" val="273891386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Z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25BFD-911F-4D66-8F3C-B35B0CF5970E}" type="slidenum">
              <a:rPr lang="en-ZA" smtClean="0"/>
              <a:t>‹#›</a:t>
            </a:fld>
            <a:endParaRPr lang="en-ZA"/>
          </a:p>
        </p:txBody>
      </p:sp>
    </p:spTree>
    <p:extLst>
      <p:ext uri="{BB962C8B-B14F-4D97-AF65-F5344CB8AC3E}">
        <p14:creationId xmlns:p14="http://schemas.microsoft.com/office/powerpoint/2010/main" val="7087252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tags" Target="../tags/tag25.xml"/><Relationship Id="rId4" Type="http://schemas.openxmlformats.org/officeDocument/2006/relationships/tags" Target="../tags/tag26.xml"/><Relationship Id="rId5" Type="http://schemas.openxmlformats.org/officeDocument/2006/relationships/slideLayout" Target="../slideLayouts/slideLayout2.xml"/><Relationship Id="rId1" Type="http://schemas.openxmlformats.org/officeDocument/2006/relationships/tags" Target="../tags/tag23.xml"/><Relationship Id="rId2" Type="http://schemas.openxmlformats.org/officeDocument/2006/relationships/tags" Target="../tags/tag2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tags" Target="../tags/tag2.xml"/><Relationship Id="rId4" Type="http://schemas.openxmlformats.org/officeDocument/2006/relationships/slideLayout" Target="../slideLayouts/slideLayout6.xml"/><Relationship Id="rId5" Type="http://schemas.openxmlformats.org/officeDocument/2006/relationships/notesSlide" Target="../notesSlides/notesSlide2.xml"/><Relationship Id="rId6" Type="http://schemas.openxmlformats.org/officeDocument/2006/relationships/oleObject" Target="../embeddings/oleObject1.bin"/><Relationship Id="rId7" Type="http://schemas.openxmlformats.org/officeDocument/2006/relationships/image" Target="../media/image2.emf"/><Relationship Id="rId1" Type="http://schemas.openxmlformats.org/officeDocument/2006/relationships/vmlDrawing" Target="../drawings/vmlDrawing1.vml"/><Relationship Id="rId2" Type="http://schemas.openxmlformats.org/officeDocument/2006/relationships/tags" Target="../tags/tag1.xml"/></Relationships>
</file>

<file path=ppt/slides/_rels/slide3.xml.rels><?xml version="1.0" encoding="UTF-8" standalone="yes"?>
<Relationships xmlns="http://schemas.openxmlformats.org/package/2006/relationships"><Relationship Id="rId3" Type="http://schemas.openxmlformats.org/officeDocument/2006/relationships/tags" Target="../tags/tag4.xml"/><Relationship Id="rId4" Type="http://schemas.openxmlformats.org/officeDocument/2006/relationships/slideLayout" Target="../slideLayouts/slideLayout6.xml"/><Relationship Id="rId5" Type="http://schemas.openxmlformats.org/officeDocument/2006/relationships/notesSlide" Target="../notesSlides/notesSlide3.xml"/><Relationship Id="rId6" Type="http://schemas.openxmlformats.org/officeDocument/2006/relationships/oleObject" Target="../embeddings/oleObject2.bin"/><Relationship Id="rId7" Type="http://schemas.openxmlformats.org/officeDocument/2006/relationships/image" Target="../media/image2.emf"/><Relationship Id="rId1" Type="http://schemas.openxmlformats.org/officeDocument/2006/relationships/vmlDrawing" Target="../drawings/vmlDrawing2.vml"/><Relationship Id="rId2" Type="http://schemas.openxmlformats.org/officeDocument/2006/relationships/tags" Target="../tags/tag3.xml"/></Relationships>
</file>

<file path=ppt/slides/_rels/slide4.xml.rels><?xml version="1.0" encoding="UTF-8" standalone="yes"?>
<Relationships xmlns="http://schemas.openxmlformats.org/package/2006/relationships"><Relationship Id="rId3" Type="http://schemas.openxmlformats.org/officeDocument/2006/relationships/tags" Target="../tags/tag6.xml"/><Relationship Id="rId4" Type="http://schemas.openxmlformats.org/officeDocument/2006/relationships/slideLayout" Target="../slideLayouts/slideLayout6.xml"/><Relationship Id="rId5" Type="http://schemas.openxmlformats.org/officeDocument/2006/relationships/notesSlide" Target="../notesSlides/notesSlide4.xml"/><Relationship Id="rId6" Type="http://schemas.openxmlformats.org/officeDocument/2006/relationships/oleObject" Target="../embeddings/oleObject3.bin"/><Relationship Id="rId7" Type="http://schemas.openxmlformats.org/officeDocument/2006/relationships/image" Target="../media/image2.emf"/><Relationship Id="rId1" Type="http://schemas.openxmlformats.org/officeDocument/2006/relationships/vmlDrawing" Target="../drawings/vmlDrawing3.vml"/><Relationship Id="rId2"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tags" Target="../tags/tag8.xml"/><Relationship Id="rId4" Type="http://schemas.openxmlformats.org/officeDocument/2006/relationships/tags" Target="../tags/tag9.xml"/><Relationship Id="rId5" Type="http://schemas.openxmlformats.org/officeDocument/2006/relationships/tags" Target="../tags/tag10.xml"/><Relationship Id="rId6" Type="http://schemas.openxmlformats.org/officeDocument/2006/relationships/tags" Target="../tags/tag11.xml"/><Relationship Id="rId7" Type="http://schemas.openxmlformats.org/officeDocument/2006/relationships/slideLayout" Target="../slideLayouts/slideLayout6.xml"/><Relationship Id="rId8" Type="http://schemas.openxmlformats.org/officeDocument/2006/relationships/notesSlide" Target="../notesSlides/notesSlide5.xml"/><Relationship Id="rId9" Type="http://schemas.openxmlformats.org/officeDocument/2006/relationships/oleObject" Target="../embeddings/oleObject4.bin"/><Relationship Id="rId10" Type="http://schemas.openxmlformats.org/officeDocument/2006/relationships/image" Target="../media/image2.emf"/><Relationship Id="rId1" Type="http://schemas.openxmlformats.org/officeDocument/2006/relationships/vmlDrawing" Target="../drawings/vmlDrawing4.vml"/><Relationship Id="rId2" Type="http://schemas.openxmlformats.org/officeDocument/2006/relationships/tags" Target="../tags/tag7.xml"/></Relationships>
</file>

<file path=ppt/slides/_rels/slide6.xml.rels><?xml version="1.0" encoding="UTF-8" standalone="yes"?>
<Relationships xmlns="http://schemas.openxmlformats.org/package/2006/relationships"><Relationship Id="rId3" Type="http://schemas.openxmlformats.org/officeDocument/2006/relationships/tags" Target="../tags/tag13.xml"/><Relationship Id="rId4" Type="http://schemas.openxmlformats.org/officeDocument/2006/relationships/tags" Target="../tags/tag14.xml"/><Relationship Id="rId5" Type="http://schemas.openxmlformats.org/officeDocument/2006/relationships/slideLayout" Target="../slideLayouts/slideLayout6.xml"/><Relationship Id="rId6" Type="http://schemas.openxmlformats.org/officeDocument/2006/relationships/notesSlide" Target="../notesSlides/notesSlide6.xml"/><Relationship Id="rId7" Type="http://schemas.openxmlformats.org/officeDocument/2006/relationships/oleObject" Target="../embeddings/oleObject5.bin"/><Relationship Id="rId8" Type="http://schemas.openxmlformats.org/officeDocument/2006/relationships/image" Target="../media/image2.emf"/><Relationship Id="rId1" Type="http://schemas.openxmlformats.org/officeDocument/2006/relationships/vmlDrawing" Target="../drawings/vmlDrawing5.vml"/><Relationship Id="rId2" Type="http://schemas.openxmlformats.org/officeDocument/2006/relationships/tags" Target="../tags/tag12.xml"/></Relationships>
</file>

<file path=ppt/slides/_rels/slide7.xml.rels><?xml version="1.0" encoding="UTF-8" standalone="yes"?>
<Relationships xmlns="http://schemas.openxmlformats.org/package/2006/relationships"><Relationship Id="rId3" Type="http://schemas.openxmlformats.org/officeDocument/2006/relationships/tags" Target="../tags/tag16.xml"/><Relationship Id="rId4" Type="http://schemas.openxmlformats.org/officeDocument/2006/relationships/tags" Target="../tags/tag17.xml"/><Relationship Id="rId5" Type="http://schemas.openxmlformats.org/officeDocument/2006/relationships/tags" Target="../tags/tag18.xml"/><Relationship Id="rId6" Type="http://schemas.openxmlformats.org/officeDocument/2006/relationships/slideLayout" Target="../slideLayouts/slideLayout6.xml"/><Relationship Id="rId7" Type="http://schemas.openxmlformats.org/officeDocument/2006/relationships/notesSlide" Target="../notesSlides/notesSlide7.xml"/><Relationship Id="rId8" Type="http://schemas.openxmlformats.org/officeDocument/2006/relationships/oleObject" Target="../embeddings/oleObject6.bin"/><Relationship Id="rId9" Type="http://schemas.openxmlformats.org/officeDocument/2006/relationships/image" Target="../media/image2.emf"/><Relationship Id="rId1" Type="http://schemas.openxmlformats.org/officeDocument/2006/relationships/vmlDrawing" Target="../drawings/vmlDrawing6.vml"/><Relationship Id="rId2" Type="http://schemas.openxmlformats.org/officeDocument/2006/relationships/tags" Target="../tags/tag15.xml"/></Relationships>
</file>

<file path=ppt/slides/_rels/slide8.xml.rels><?xml version="1.0" encoding="UTF-8" standalone="yes"?>
<Relationships xmlns="http://schemas.openxmlformats.org/package/2006/relationships"><Relationship Id="rId3" Type="http://schemas.openxmlformats.org/officeDocument/2006/relationships/tags" Target="../tags/tag20.xml"/><Relationship Id="rId4" Type="http://schemas.openxmlformats.org/officeDocument/2006/relationships/slideLayout" Target="../slideLayouts/slideLayout6.xml"/><Relationship Id="rId5" Type="http://schemas.openxmlformats.org/officeDocument/2006/relationships/notesSlide" Target="../notesSlides/notesSlide8.xml"/><Relationship Id="rId6" Type="http://schemas.openxmlformats.org/officeDocument/2006/relationships/oleObject" Target="../embeddings/oleObject7.bin"/><Relationship Id="rId7" Type="http://schemas.openxmlformats.org/officeDocument/2006/relationships/image" Target="../media/image2.emf"/><Relationship Id="rId1" Type="http://schemas.openxmlformats.org/officeDocument/2006/relationships/vmlDrawing" Target="../drawings/vmlDrawing7.vml"/><Relationship Id="rId2" Type="http://schemas.openxmlformats.org/officeDocument/2006/relationships/tags" Target="../tags/tag19.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6.xml"/><Relationship Id="rId4" Type="http://schemas.openxmlformats.org/officeDocument/2006/relationships/notesSlide" Target="../notesSlides/notesSlide9.xml"/><Relationship Id="rId1" Type="http://schemas.openxmlformats.org/officeDocument/2006/relationships/tags" Target="../tags/tag21.xml"/><Relationship Id="rId2" Type="http://schemas.openxmlformats.org/officeDocument/2006/relationships/tags" Target="../tags/tag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803633" y="4335069"/>
            <a:ext cx="10539962" cy="1665402"/>
          </a:xfrm>
        </p:spPr>
        <p:txBody>
          <a:bodyPr>
            <a:normAutofit fontScale="85000" lnSpcReduction="10000"/>
          </a:bodyPr>
          <a:lstStyle/>
          <a:p>
            <a:pPr algn="ctr">
              <a:lnSpc>
                <a:spcPct val="100000"/>
              </a:lnSpc>
              <a:spcBef>
                <a:spcPts val="0"/>
              </a:spcBef>
            </a:pPr>
            <a:r>
              <a:rPr lang="en-US" sz="1900" b="1" dirty="0">
                <a:solidFill>
                  <a:srgbClr val="366934"/>
                </a:solidFill>
              </a:rPr>
              <a:t> </a:t>
            </a:r>
          </a:p>
          <a:p>
            <a:pPr algn="ctr">
              <a:lnSpc>
                <a:spcPct val="100000"/>
              </a:lnSpc>
              <a:spcBef>
                <a:spcPts val="0"/>
              </a:spcBef>
            </a:pPr>
            <a:r>
              <a:rPr lang="en-US" sz="2800" b="1" dirty="0" smtClean="0">
                <a:solidFill>
                  <a:srgbClr val="366934"/>
                </a:solidFill>
              </a:rPr>
              <a:t>Presentation to the Standing Committee on Finance and Portfolio Committee on Health on the proposed taxation of sugar sweetened beverages</a:t>
            </a:r>
            <a:endParaRPr lang="en-US" sz="2800" b="1" dirty="0">
              <a:solidFill>
                <a:srgbClr val="366934"/>
              </a:solidFill>
            </a:endParaRPr>
          </a:p>
          <a:p>
            <a:pPr algn="ctr">
              <a:lnSpc>
                <a:spcPct val="100000"/>
              </a:lnSpc>
              <a:spcBef>
                <a:spcPts val="0"/>
              </a:spcBef>
            </a:pPr>
            <a:endParaRPr lang="en-US" sz="1900" b="1" dirty="0">
              <a:solidFill>
                <a:srgbClr val="366934"/>
              </a:solidFill>
            </a:endParaRPr>
          </a:p>
          <a:p>
            <a:pPr algn="ctr">
              <a:lnSpc>
                <a:spcPct val="100000"/>
              </a:lnSpc>
              <a:spcBef>
                <a:spcPts val="0"/>
              </a:spcBef>
            </a:pPr>
            <a:r>
              <a:rPr lang="en-US" sz="2800" dirty="0" smtClean="0"/>
              <a:t>31 </a:t>
            </a:r>
            <a:r>
              <a:rPr lang="en-US" sz="2800" dirty="0"/>
              <a:t>January 2017</a:t>
            </a:r>
          </a:p>
          <a:p>
            <a:pPr algn="ctr">
              <a:lnSpc>
                <a:spcPct val="100000"/>
              </a:lnSpc>
              <a:spcBef>
                <a:spcPts val="0"/>
              </a:spcBef>
            </a:pPr>
            <a:endParaRPr lang="en-ZA" sz="1900" dirty="0"/>
          </a:p>
        </p:txBody>
      </p:sp>
      <p:pic>
        <p:nvPicPr>
          <p:cNvPr id="3" name="Picture 2"/>
          <p:cNvPicPr>
            <a:picLocks noChangeAspect="1"/>
          </p:cNvPicPr>
          <p:nvPr/>
        </p:nvPicPr>
        <p:blipFill>
          <a:blip r:embed="rId3"/>
          <a:stretch>
            <a:fillRect/>
          </a:stretch>
        </p:blipFill>
        <p:spPr>
          <a:xfrm>
            <a:off x="2691381" y="710587"/>
            <a:ext cx="6764454" cy="3469494"/>
          </a:xfrm>
          <a:prstGeom prst="rect">
            <a:avLst/>
          </a:prstGeom>
        </p:spPr>
      </p:pic>
    </p:spTree>
    <p:extLst>
      <p:ext uri="{BB962C8B-B14F-4D97-AF65-F5344CB8AC3E}">
        <p14:creationId xmlns:p14="http://schemas.microsoft.com/office/powerpoint/2010/main" val="2325035288"/>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5351" y="-49427"/>
            <a:ext cx="10515600" cy="1112108"/>
          </a:xfrm>
        </p:spPr>
        <p:txBody>
          <a:bodyPr>
            <a:normAutofit/>
          </a:bodyPr>
          <a:lstStyle/>
          <a:p>
            <a:r>
              <a:rPr lang="en-GB" sz="2800" b="1" dirty="0" smtClean="0">
                <a:solidFill>
                  <a:schemeClr val="accent6">
                    <a:lumMod val="50000"/>
                  </a:schemeClr>
                </a:solidFill>
              </a:rPr>
              <a:t>Questions </a:t>
            </a:r>
            <a:r>
              <a:rPr lang="en-GB" sz="2800" b="1" dirty="0">
                <a:solidFill>
                  <a:schemeClr val="accent6">
                    <a:lumMod val="50000"/>
                  </a:schemeClr>
                </a:solidFill>
              </a:rPr>
              <a:t>that need </a:t>
            </a:r>
            <a:r>
              <a:rPr lang="en-GB" sz="2800" b="1" dirty="0" smtClean="0">
                <a:solidFill>
                  <a:schemeClr val="accent6">
                    <a:lumMod val="50000"/>
                  </a:schemeClr>
                </a:solidFill>
              </a:rPr>
              <a:t>answers </a:t>
            </a:r>
            <a:r>
              <a:rPr lang="en-GB" sz="2800" b="1" dirty="0">
                <a:solidFill>
                  <a:schemeClr val="accent6">
                    <a:lumMod val="50000"/>
                  </a:schemeClr>
                </a:solidFill>
              </a:rPr>
              <a:t>before </a:t>
            </a:r>
            <a:r>
              <a:rPr lang="en-GB" sz="2800" b="1" dirty="0" smtClean="0">
                <a:solidFill>
                  <a:schemeClr val="accent6">
                    <a:lumMod val="50000"/>
                  </a:schemeClr>
                </a:solidFill>
              </a:rPr>
              <a:t>a proposed tax on sugar </a:t>
            </a:r>
            <a:r>
              <a:rPr lang="en-GB" sz="2800" b="1" dirty="0">
                <a:solidFill>
                  <a:schemeClr val="accent6">
                    <a:lumMod val="50000"/>
                  </a:schemeClr>
                </a:solidFill>
              </a:rPr>
              <a:t>sweetened beverages can be </a:t>
            </a:r>
            <a:r>
              <a:rPr lang="en-GB" sz="2800" b="1" dirty="0" smtClean="0">
                <a:solidFill>
                  <a:schemeClr val="accent6">
                    <a:lumMod val="50000"/>
                  </a:schemeClr>
                </a:solidFill>
              </a:rPr>
              <a:t>considered:</a:t>
            </a:r>
            <a:endParaRPr lang="en-GB" sz="2800" b="1" dirty="0">
              <a:solidFill>
                <a:schemeClr val="accent6">
                  <a:lumMod val="50000"/>
                </a:schemeClr>
              </a:solidFill>
            </a:endParaRPr>
          </a:p>
        </p:txBody>
      </p:sp>
      <p:sp>
        <p:nvSpPr>
          <p:cNvPr id="3" name="Content Placeholder 2"/>
          <p:cNvSpPr>
            <a:spLocks noGrp="1"/>
          </p:cNvSpPr>
          <p:nvPr>
            <p:ph idx="1"/>
          </p:nvPr>
        </p:nvSpPr>
        <p:spPr>
          <a:xfrm>
            <a:off x="2185087" y="1253330"/>
            <a:ext cx="10515600" cy="4351338"/>
          </a:xfrm>
        </p:spPr>
        <p:txBody>
          <a:bodyPr>
            <a:normAutofit/>
          </a:bodyPr>
          <a:lstStyle/>
          <a:p>
            <a:pPr marL="0" indent="0">
              <a:buNone/>
            </a:pPr>
            <a:endParaRPr lang="en-GB" sz="1630" dirty="0"/>
          </a:p>
          <a:p>
            <a:pPr marL="0" indent="0">
              <a:buNone/>
            </a:pPr>
            <a:r>
              <a:rPr lang="en-GB" sz="1630" dirty="0" smtClean="0"/>
              <a:t>Is there a sufficient empirical base for South Africa to justify tax intervention? Has a Total Dietary Study undertaken for </a:t>
            </a:r>
          </a:p>
          <a:p>
            <a:pPr marL="0" indent="0">
              <a:buNone/>
            </a:pPr>
            <a:r>
              <a:rPr lang="en-GB" sz="1630" dirty="0" smtClean="0"/>
              <a:t>SA and a comprehensive Socio-Economic </a:t>
            </a:r>
            <a:r>
              <a:rPr lang="en-GB" sz="1630" dirty="0"/>
              <a:t>I</a:t>
            </a:r>
            <a:r>
              <a:rPr lang="en-GB" sz="1630" dirty="0" smtClean="0"/>
              <a:t>mpact study been shared as committed to industry?</a:t>
            </a:r>
          </a:p>
          <a:p>
            <a:pPr marL="0" indent="0">
              <a:buNone/>
            </a:pPr>
            <a:endParaRPr lang="en-GB" sz="1630" dirty="0" smtClean="0"/>
          </a:p>
          <a:p>
            <a:pPr marL="0" indent="0">
              <a:buNone/>
            </a:pPr>
            <a:r>
              <a:rPr lang="en-GB" sz="1630" dirty="0" smtClean="0"/>
              <a:t>What are all the contributors to the rising rates of obesity in South Africa?</a:t>
            </a:r>
          </a:p>
          <a:p>
            <a:endParaRPr lang="en-GB" sz="1630" dirty="0"/>
          </a:p>
          <a:p>
            <a:pPr marL="0" indent="0">
              <a:buNone/>
            </a:pPr>
            <a:r>
              <a:rPr lang="en-GB" sz="1630" dirty="0" smtClean="0"/>
              <a:t>What will the impact be of a proposed sugar tax be on small manufacturers and retailers as well as the rural economy?</a:t>
            </a:r>
          </a:p>
          <a:p>
            <a:pPr marL="0" indent="0">
              <a:buNone/>
            </a:pPr>
            <a:endParaRPr lang="en-GB" sz="1630" dirty="0" smtClean="0"/>
          </a:p>
          <a:p>
            <a:pPr marL="0" indent="0">
              <a:buNone/>
            </a:pPr>
            <a:endParaRPr lang="en-GB" sz="1630" dirty="0" smtClean="0"/>
          </a:p>
          <a:p>
            <a:pPr marL="0" indent="0">
              <a:buNone/>
            </a:pPr>
            <a:r>
              <a:rPr lang="en-GB" sz="1630" dirty="0" smtClean="0"/>
              <a:t>Can the intended outcomes of a tax be meet (or even exceeded) through other means that don’t have negative </a:t>
            </a:r>
          </a:p>
          <a:p>
            <a:pPr marL="0" indent="0">
              <a:buNone/>
            </a:pPr>
            <a:r>
              <a:rPr lang="en-GB" sz="1630" dirty="0"/>
              <a:t>e</a:t>
            </a:r>
            <a:r>
              <a:rPr lang="en-GB" sz="1630" dirty="0" smtClean="0"/>
              <a:t>conomic effects and cause jobs losses?</a:t>
            </a:r>
            <a:endParaRPr lang="en-GB" sz="1630" dirty="0"/>
          </a:p>
          <a:p>
            <a:pPr marL="0" indent="0">
              <a:buNone/>
            </a:pPr>
            <a:endParaRPr lang="en-GB" sz="1630" dirty="0" smtClean="0"/>
          </a:p>
          <a:p>
            <a:endParaRPr lang="en-GB" sz="1630" dirty="0"/>
          </a:p>
        </p:txBody>
      </p:sp>
      <p:sp>
        <p:nvSpPr>
          <p:cNvPr id="4" name="Slide Number Placeholder 3"/>
          <p:cNvSpPr>
            <a:spLocks noGrp="1"/>
          </p:cNvSpPr>
          <p:nvPr>
            <p:ph type="sldNum" sz="quarter" idx="12"/>
          </p:nvPr>
        </p:nvSpPr>
        <p:spPr/>
        <p:txBody>
          <a:bodyPr/>
          <a:lstStyle/>
          <a:p>
            <a:fld id="{72525BFD-911F-4D66-8F3C-B35B0CF5970E}" type="slidenum">
              <a:rPr lang="en-ZA" smtClean="0"/>
              <a:t>10</a:t>
            </a:fld>
            <a:endParaRPr lang="en-ZA"/>
          </a:p>
        </p:txBody>
      </p:sp>
      <p:sp>
        <p:nvSpPr>
          <p:cNvPr id="5" name="Rectangle 37"/>
          <p:cNvSpPr>
            <a:spLocks noChangeAspect="1" noChangeArrowheads="1"/>
          </p:cNvSpPr>
          <p:nvPr>
            <p:custDataLst>
              <p:tags r:id="rId1"/>
            </p:custDataLst>
          </p:nvPr>
        </p:nvSpPr>
        <p:spPr bwMode="auto">
          <a:xfrm>
            <a:off x="1728742" y="1699958"/>
            <a:ext cx="311876" cy="293882"/>
          </a:xfrm>
          <a:prstGeom prst="rect">
            <a:avLst/>
          </a:prstGeom>
          <a:solidFill>
            <a:srgbClr val="366934"/>
          </a:solidFill>
          <a:ln w="9525">
            <a:noFill/>
            <a:miter lim="800000"/>
            <a:headEnd/>
            <a:tailEnd/>
          </a:ln>
        </p:spPr>
        <p:txBody>
          <a:bodyPr lIns="0" tIns="0" rIns="0" bIns="0" anchor="ctr"/>
          <a:lstStyle/>
          <a:p>
            <a:pPr algn="ctr">
              <a:defRPr/>
            </a:pPr>
            <a:r>
              <a:rPr lang="en-US" sz="1837" b="1" dirty="0">
                <a:solidFill>
                  <a:srgbClr val="FFFFFF"/>
                </a:solidFill>
                <a:latin typeface="Arial"/>
              </a:rPr>
              <a:t>1</a:t>
            </a:r>
          </a:p>
        </p:txBody>
      </p:sp>
      <p:sp>
        <p:nvSpPr>
          <p:cNvPr id="6" name="Rectangle 37"/>
          <p:cNvSpPr>
            <a:spLocks noChangeAspect="1" noChangeArrowheads="1"/>
          </p:cNvSpPr>
          <p:nvPr>
            <p:custDataLst>
              <p:tags r:id="rId2"/>
            </p:custDataLst>
          </p:nvPr>
        </p:nvSpPr>
        <p:spPr bwMode="auto">
          <a:xfrm>
            <a:off x="1728742" y="2713793"/>
            <a:ext cx="311876" cy="293882"/>
          </a:xfrm>
          <a:prstGeom prst="rect">
            <a:avLst/>
          </a:prstGeom>
          <a:solidFill>
            <a:srgbClr val="366934"/>
          </a:solidFill>
          <a:ln w="9525">
            <a:noFill/>
            <a:miter lim="800000"/>
            <a:headEnd/>
            <a:tailEnd/>
          </a:ln>
        </p:spPr>
        <p:txBody>
          <a:bodyPr lIns="0" tIns="0" rIns="0" bIns="0" anchor="ctr"/>
          <a:lstStyle/>
          <a:p>
            <a:pPr algn="ctr">
              <a:defRPr/>
            </a:pPr>
            <a:r>
              <a:rPr lang="en-US" sz="1837" b="1" dirty="0">
                <a:solidFill>
                  <a:srgbClr val="FFFFFF"/>
                </a:solidFill>
                <a:latin typeface="Arial"/>
              </a:rPr>
              <a:t>2</a:t>
            </a:r>
          </a:p>
        </p:txBody>
      </p:sp>
      <p:sp>
        <p:nvSpPr>
          <p:cNvPr id="7" name="Rectangle 37"/>
          <p:cNvSpPr>
            <a:spLocks noChangeAspect="1" noChangeArrowheads="1"/>
          </p:cNvSpPr>
          <p:nvPr>
            <p:custDataLst>
              <p:tags r:id="rId3"/>
            </p:custDataLst>
          </p:nvPr>
        </p:nvSpPr>
        <p:spPr bwMode="auto">
          <a:xfrm>
            <a:off x="1728742" y="3399784"/>
            <a:ext cx="311876" cy="293882"/>
          </a:xfrm>
          <a:prstGeom prst="rect">
            <a:avLst/>
          </a:prstGeom>
          <a:solidFill>
            <a:srgbClr val="366934"/>
          </a:solidFill>
          <a:ln w="9525">
            <a:noFill/>
            <a:miter lim="800000"/>
            <a:headEnd/>
            <a:tailEnd/>
          </a:ln>
        </p:spPr>
        <p:txBody>
          <a:bodyPr lIns="0" tIns="0" rIns="0" bIns="0" anchor="ctr"/>
          <a:lstStyle/>
          <a:p>
            <a:pPr algn="ctr">
              <a:defRPr/>
            </a:pPr>
            <a:r>
              <a:rPr lang="en-US" sz="1837" b="1" dirty="0" smtClean="0">
                <a:solidFill>
                  <a:srgbClr val="FFFFFF"/>
                </a:solidFill>
                <a:latin typeface="Arial"/>
              </a:rPr>
              <a:t>3</a:t>
            </a:r>
            <a:endParaRPr lang="en-US" sz="1837" b="1" dirty="0">
              <a:solidFill>
                <a:srgbClr val="FFFFFF"/>
              </a:solidFill>
              <a:latin typeface="Arial"/>
            </a:endParaRPr>
          </a:p>
        </p:txBody>
      </p:sp>
      <p:sp>
        <p:nvSpPr>
          <p:cNvPr id="8" name="Rectangle 37"/>
          <p:cNvSpPr>
            <a:spLocks noChangeAspect="1" noChangeArrowheads="1"/>
          </p:cNvSpPr>
          <p:nvPr>
            <p:custDataLst>
              <p:tags r:id="rId4"/>
            </p:custDataLst>
          </p:nvPr>
        </p:nvSpPr>
        <p:spPr bwMode="auto">
          <a:xfrm>
            <a:off x="1728742" y="4477884"/>
            <a:ext cx="311876" cy="293882"/>
          </a:xfrm>
          <a:prstGeom prst="rect">
            <a:avLst/>
          </a:prstGeom>
          <a:solidFill>
            <a:srgbClr val="366934"/>
          </a:solidFill>
          <a:ln w="9525">
            <a:noFill/>
            <a:miter lim="800000"/>
            <a:headEnd/>
            <a:tailEnd/>
          </a:ln>
        </p:spPr>
        <p:txBody>
          <a:bodyPr lIns="0" tIns="0" rIns="0" bIns="0" anchor="ctr"/>
          <a:lstStyle/>
          <a:p>
            <a:pPr algn="ctr">
              <a:defRPr/>
            </a:pPr>
            <a:r>
              <a:rPr lang="en-US" sz="1837" b="1" dirty="0">
                <a:solidFill>
                  <a:srgbClr val="FFFFFF"/>
                </a:solidFill>
                <a:latin typeface="Arial"/>
              </a:rPr>
              <a:t>4</a:t>
            </a:r>
          </a:p>
        </p:txBody>
      </p:sp>
    </p:spTree>
    <p:extLst>
      <p:ext uri="{BB962C8B-B14F-4D97-AF65-F5344CB8AC3E}">
        <p14:creationId xmlns:p14="http://schemas.microsoft.com/office/powerpoint/2010/main" val="28412292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62216" y="2069800"/>
            <a:ext cx="9144000" cy="1655762"/>
          </a:xfrm>
        </p:spPr>
        <p:txBody>
          <a:bodyPr>
            <a:normAutofit fontScale="92500" lnSpcReduction="20000"/>
          </a:bodyPr>
          <a:lstStyle/>
          <a:p>
            <a:endParaRPr lang="en-GB" dirty="0" smtClean="0"/>
          </a:p>
          <a:p>
            <a:endParaRPr lang="en-GB" dirty="0"/>
          </a:p>
          <a:p>
            <a:r>
              <a:rPr lang="en-GB" sz="7200" b="1" dirty="0" smtClean="0">
                <a:solidFill>
                  <a:schemeClr val="accent6">
                    <a:lumMod val="50000"/>
                  </a:schemeClr>
                </a:solidFill>
              </a:rPr>
              <a:t>ENDS</a:t>
            </a:r>
            <a:endParaRPr lang="en-GB" sz="7200" b="1" dirty="0">
              <a:solidFill>
                <a:schemeClr val="accent6">
                  <a:lumMod val="50000"/>
                </a:schemeClr>
              </a:solidFill>
            </a:endParaRPr>
          </a:p>
        </p:txBody>
      </p:sp>
      <p:sp>
        <p:nvSpPr>
          <p:cNvPr id="4" name="Slide Number Placeholder 3"/>
          <p:cNvSpPr>
            <a:spLocks noGrp="1"/>
          </p:cNvSpPr>
          <p:nvPr>
            <p:ph type="sldNum" sz="quarter" idx="12"/>
          </p:nvPr>
        </p:nvSpPr>
        <p:spPr/>
        <p:txBody>
          <a:bodyPr/>
          <a:lstStyle/>
          <a:p>
            <a:fld id="{72525BFD-911F-4D66-8F3C-B35B0CF5970E}" type="slidenum">
              <a:rPr lang="en-ZA" smtClean="0"/>
              <a:t>11</a:t>
            </a:fld>
            <a:endParaRPr lang="en-ZA"/>
          </a:p>
        </p:txBody>
      </p:sp>
    </p:spTree>
    <p:extLst>
      <p:ext uri="{BB962C8B-B14F-4D97-AF65-F5344CB8AC3E}">
        <p14:creationId xmlns:p14="http://schemas.microsoft.com/office/powerpoint/2010/main" val="35847045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4" name="Object 33" hidden="1"/>
          <p:cNvGraphicFramePr>
            <a:graphicFrameLocks noChangeAspect="1"/>
          </p:cNvGraphicFramePr>
          <p:nvPr>
            <p:custDataLst>
              <p:tags r:id="rId2"/>
            </p:custDataLst>
            <p:extLst/>
          </p:nvPr>
        </p:nvGraphicFramePr>
        <p:xfrm>
          <a:off x="1525891" y="1621"/>
          <a:ext cx="1619" cy="1619"/>
        </p:xfrm>
        <a:graphic>
          <a:graphicData uri="http://schemas.openxmlformats.org/presentationml/2006/ole">
            <mc:AlternateContent xmlns:mc="http://schemas.openxmlformats.org/markup-compatibility/2006">
              <mc:Choice xmlns:v="urn:schemas-microsoft-com:vml" Requires="v">
                <p:oleObj spid="_x0000_s16429" name="think-cell Slide" r:id="rId6" imgW="526" imgH="526" progId="TCLayout.ActiveDocument.1">
                  <p:embed/>
                </p:oleObj>
              </mc:Choice>
              <mc:Fallback>
                <p:oleObj name="think-cell Slide" r:id="rId6" imgW="526" imgH="526" progId="TCLayout.ActiveDocument.1">
                  <p:embed/>
                  <p:pic>
                    <p:nvPicPr>
                      <p:cNvPr id="0" name=""/>
                      <p:cNvPicPr/>
                      <p:nvPr/>
                    </p:nvPicPr>
                    <p:blipFill>
                      <a:blip r:embed="rId7"/>
                      <a:stretch>
                        <a:fillRect/>
                      </a:stretch>
                    </p:blipFill>
                    <p:spPr>
                      <a:xfrm>
                        <a:off x="1525891" y="1621"/>
                        <a:ext cx="1619" cy="1619"/>
                      </a:xfrm>
                      <a:prstGeom prst="rect">
                        <a:avLst/>
                      </a:prstGeom>
                    </p:spPr>
                  </p:pic>
                </p:oleObj>
              </mc:Fallback>
            </mc:AlternateContent>
          </a:graphicData>
        </a:graphic>
      </p:graphicFrame>
      <p:sp>
        <p:nvSpPr>
          <p:cNvPr id="33" name="Rectangle 32" hidden="1"/>
          <p:cNvSpPr/>
          <p:nvPr>
            <p:custDataLst>
              <p:tags r:id="rId3"/>
            </p:custDataLst>
          </p:nvPr>
        </p:nvSpPr>
        <p:spPr bwMode="auto">
          <a:xfrm>
            <a:off x="1524270" y="1"/>
            <a:ext cx="161974" cy="161974"/>
          </a:xfrm>
          <a:prstGeom prst="rect">
            <a:avLst/>
          </a:prstGeom>
          <a:solidFill>
            <a:schemeClr val="accent1"/>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defTabSz="932962">
              <a:defRPr/>
            </a:pPr>
            <a:endParaRPr lang="en-ZA" sz="1837" kern="0" dirty="0">
              <a:solidFill>
                <a:srgbClr val="000000"/>
              </a:solidFill>
              <a:latin typeface="HelveticaNeueLT Std Cn" panose="020B0506030502030204"/>
              <a:sym typeface="HelveticaNeueLT Std Cn" panose="020B0506030502030204"/>
            </a:endParaRPr>
          </a:p>
        </p:txBody>
      </p:sp>
      <p:sp>
        <p:nvSpPr>
          <p:cNvPr id="69" name="Title 1"/>
          <p:cNvSpPr txBox="1">
            <a:spLocks/>
          </p:cNvSpPr>
          <p:nvPr/>
        </p:nvSpPr>
        <p:spPr>
          <a:xfrm>
            <a:off x="360649" y="234863"/>
            <a:ext cx="8793595" cy="345905"/>
          </a:xfrm>
          <a:prstGeom prst="rect">
            <a:avLst/>
          </a:prstGeom>
        </p:spPr>
        <p:txBody>
          <a:bodyPr/>
          <a:lstStyle>
            <a:lvl1pPr algn="l" defTabSz="895350" rtl="0" eaLnBrk="1" fontAlgn="base" hangingPunct="1">
              <a:spcBef>
                <a:spcPct val="0"/>
              </a:spcBef>
              <a:spcAft>
                <a:spcPct val="0"/>
              </a:spcAft>
              <a:tabLst>
                <a:tab pos="269875" algn="l"/>
              </a:tabLst>
              <a:defRPr sz="1900" b="1" baseline="0">
                <a:solidFill>
                  <a:schemeClr val="tx2"/>
                </a:solidFill>
                <a:latin typeface="+mj-lt"/>
                <a:ea typeface="+mj-ea"/>
                <a:cs typeface="+mj-cs"/>
              </a:defRPr>
            </a:lvl1pPr>
            <a:lvl2pPr algn="l" defTabSz="895350" rtl="0" eaLnBrk="1" fontAlgn="base" hangingPunct="1">
              <a:spcBef>
                <a:spcPct val="0"/>
              </a:spcBef>
              <a:spcAft>
                <a:spcPct val="0"/>
              </a:spcAft>
              <a:defRPr sz="1900" b="1">
                <a:solidFill>
                  <a:schemeClr val="tx2"/>
                </a:solidFill>
                <a:latin typeface="Arial" charset="0"/>
              </a:defRPr>
            </a:lvl2pPr>
            <a:lvl3pPr algn="l" defTabSz="895350" rtl="0" eaLnBrk="1" fontAlgn="base" hangingPunct="1">
              <a:spcBef>
                <a:spcPct val="0"/>
              </a:spcBef>
              <a:spcAft>
                <a:spcPct val="0"/>
              </a:spcAft>
              <a:defRPr sz="1900" b="1">
                <a:solidFill>
                  <a:schemeClr val="tx2"/>
                </a:solidFill>
                <a:latin typeface="Arial" charset="0"/>
              </a:defRPr>
            </a:lvl3pPr>
            <a:lvl4pPr algn="l" defTabSz="895350" rtl="0" eaLnBrk="1" fontAlgn="base" hangingPunct="1">
              <a:spcBef>
                <a:spcPct val="0"/>
              </a:spcBef>
              <a:spcAft>
                <a:spcPct val="0"/>
              </a:spcAft>
              <a:defRPr sz="1900" b="1">
                <a:solidFill>
                  <a:schemeClr val="tx2"/>
                </a:solidFill>
                <a:latin typeface="Arial" charset="0"/>
              </a:defRPr>
            </a:lvl4pPr>
            <a:lvl5pPr algn="l" defTabSz="895350" rtl="0" eaLnBrk="1" fontAlgn="base" hangingPunct="1">
              <a:spcBef>
                <a:spcPct val="0"/>
              </a:spcBef>
              <a:spcAft>
                <a:spcPct val="0"/>
              </a:spcAft>
              <a:defRPr sz="1900" b="1">
                <a:solidFill>
                  <a:schemeClr val="tx2"/>
                </a:solidFill>
                <a:latin typeface="Arial" charset="0"/>
              </a:defRPr>
            </a:lvl5pPr>
            <a:lvl6pPr marL="457200" algn="l" defTabSz="895350" rtl="0" eaLnBrk="1" fontAlgn="base" hangingPunct="1">
              <a:spcBef>
                <a:spcPct val="0"/>
              </a:spcBef>
              <a:spcAft>
                <a:spcPct val="0"/>
              </a:spcAft>
              <a:defRPr sz="1900" b="1">
                <a:solidFill>
                  <a:schemeClr val="tx2"/>
                </a:solidFill>
                <a:latin typeface="Arial" charset="0"/>
              </a:defRPr>
            </a:lvl6pPr>
            <a:lvl7pPr marL="914400" algn="l" defTabSz="895350" rtl="0" eaLnBrk="1" fontAlgn="base" hangingPunct="1">
              <a:spcBef>
                <a:spcPct val="0"/>
              </a:spcBef>
              <a:spcAft>
                <a:spcPct val="0"/>
              </a:spcAft>
              <a:defRPr sz="1900" b="1">
                <a:solidFill>
                  <a:schemeClr val="tx2"/>
                </a:solidFill>
                <a:latin typeface="Arial" charset="0"/>
              </a:defRPr>
            </a:lvl7pPr>
            <a:lvl8pPr marL="1371600" algn="l" defTabSz="895350" rtl="0" eaLnBrk="1" fontAlgn="base" hangingPunct="1">
              <a:spcBef>
                <a:spcPct val="0"/>
              </a:spcBef>
              <a:spcAft>
                <a:spcPct val="0"/>
              </a:spcAft>
              <a:defRPr sz="1900" b="1">
                <a:solidFill>
                  <a:schemeClr val="tx2"/>
                </a:solidFill>
                <a:latin typeface="Arial" charset="0"/>
              </a:defRPr>
            </a:lvl8pPr>
            <a:lvl9pPr marL="1828800" algn="l" defTabSz="895350" rtl="0" eaLnBrk="1" fontAlgn="base" hangingPunct="1">
              <a:spcBef>
                <a:spcPct val="0"/>
              </a:spcBef>
              <a:spcAft>
                <a:spcPct val="0"/>
              </a:spcAft>
              <a:defRPr sz="1900" b="1">
                <a:solidFill>
                  <a:schemeClr val="tx2"/>
                </a:solidFill>
                <a:latin typeface="Arial" charset="0"/>
              </a:defRPr>
            </a:lvl9pPr>
          </a:lstStyle>
          <a:p>
            <a:pPr>
              <a:lnSpc>
                <a:spcPct val="90000"/>
              </a:lnSpc>
            </a:pPr>
            <a:r>
              <a:rPr lang="en-GB" sz="2800" dirty="0" err="1" smtClean="0">
                <a:solidFill>
                  <a:srgbClr val="366934"/>
                </a:solidFill>
                <a:ea typeface="+mn-ea"/>
                <a:cs typeface="Arial" panose="020B0604020202020204" pitchFamily="34" charset="0"/>
                <a:sym typeface="HelveticaNeueLT Std Lt Cn" panose="020B0406020202030204" pitchFamily="34" charset="0"/>
              </a:rPr>
              <a:t>BevSA</a:t>
            </a:r>
            <a:r>
              <a:rPr lang="en-GB" sz="2800" dirty="0" smtClean="0">
                <a:solidFill>
                  <a:srgbClr val="366934"/>
                </a:solidFill>
                <a:ea typeface="+mn-ea"/>
                <a:cs typeface="Arial" panose="020B0604020202020204" pitchFamily="34" charset="0"/>
                <a:sym typeface="HelveticaNeueLT Std Lt Cn" panose="020B0406020202030204" pitchFamily="34" charset="0"/>
              </a:rPr>
              <a:t>: Who </a:t>
            </a:r>
            <a:r>
              <a:rPr lang="en-GB" sz="2800" dirty="0">
                <a:solidFill>
                  <a:srgbClr val="366934"/>
                </a:solidFill>
                <a:ea typeface="+mn-ea"/>
                <a:cs typeface="Arial" panose="020B0604020202020204" pitchFamily="34" charset="0"/>
                <a:sym typeface="HelveticaNeueLT Std Lt Cn" panose="020B0406020202030204" pitchFamily="34" charset="0"/>
              </a:rPr>
              <a:t>we are</a:t>
            </a:r>
          </a:p>
        </p:txBody>
      </p:sp>
      <p:sp>
        <p:nvSpPr>
          <p:cNvPr id="74" name="TextBox 73"/>
          <p:cNvSpPr txBox="1"/>
          <p:nvPr/>
        </p:nvSpPr>
        <p:spPr>
          <a:xfrm>
            <a:off x="3598001" y="3526703"/>
            <a:ext cx="6841345" cy="1456644"/>
          </a:xfrm>
          <a:prstGeom prst="rect">
            <a:avLst/>
          </a:prstGeom>
        </p:spPr>
        <p:txBody>
          <a:bodyPr vert="horz" wrap="square" lIns="0" tIns="0" rIns="0" bIns="0" rtlCol="0">
            <a:spAutoFit/>
          </a:bodyPr>
          <a:lstStyle>
            <a:lvl1pPr marL="0" lvl="0" indent="0" defTabSz="895350" eaLnBrk="1" latinLnBrk="0" hangingPunct="1">
              <a:buClr>
                <a:schemeClr val="tx2"/>
              </a:buClr>
              <a:buSzPct val="100000"/>
              <a:defRPr lang="x-none" sz="1400" baseline="0">
                <a:latin typeface="+mn-lt"/>
              </a:defRPr>
            </a:lvl1pPr>
            <a:lvl2pPr marL="193675" lvl="1" indent="-192088" defTabSz="895350" eaLnBrk="1" latinLnBrk="0" hangingPunct="1">
              <a:buClr>
                <a:schemeClr val="tx2"/>
              </a:buClr>
              <a:buSzPct val="125000"/>
              <a:buFont typeface="Arial" charset="0"/>
              <a:buChar char="▪"/>
              <a:defRPr lang="x-none" sz="1400" baseline="0">
                <a:latin typeface="+mn-lt"/>
              </a:defRPr>
            </a:lvl2pPr>
            <a:lvl3pPr marL="457200" lvl="2" indent="-261938" defTabSz="895350" eaLnBrk="1" latinLnBrk="0" hangingPunct="1">
              <a:buClr>
                <a:schemeClr val="tx2"/>
              </a:buClr>
              <a:buSzPct val="120000"/>
              <a:buFont typeface="Arial" charset="0"/>
              <a:buChar char="–"/>
              <a:defRPr lang="x-none" sz="1400" baseline="0">
                <a:latin typeface="+mn-lt"/>
              </a:defRPr>
            </a:lvl3pPr>
            <a:lvl4pPr marL="614363" lvl="3" indent="-155575" defTabSz="895350" eaLnBrk="1" latinLnBrk="0" hangingPunct="1">
              <a:buClr>
                <a:schemeClr val="tx2"/>
              </a:buClr>
              <a:buSzPct val="120000"/>
              <a:buFont typeface="Arial" charset="0"/>
              <a:buChar char="▫"/>
              <a:defRPr lang="x-none" sz="1400" baseline="0">
                <a:latin typeface="+mn-lt"/>
              </a:defRPr>
            </a:lvl4pPr>
            <a:lvl5pPr marL="749808" lvl="4" indent="-130175" defTabSz="895350" eaLnBrk="1" latinLnBrk="0" hangingPunct="1">
              <a:buClr>
                <a:schemeClr val="tx2"/>
              </a:buClr>
              <a:buSzPct val="89000"/>
              <a:buFont typeface="Arial" charset="0"/>
              <a:buChar char="-"/>
              <a:defRPr lang="x-none" sz="1400" baseline="0">
                <a:latin typeface="+mn-lt"/>
              </a:defRPr>
            </a:lvl5pPr>
            <a:lvl6pPr marL="749808" indent="-130175" defTabSz="895350" fontAlgn="base">
              <a:spcBef>
                <a:spcPct val="0"/>
              </a:spcBef>
              <a:spcAft>
                <a:spcPct val="0"/>
              </a:spcAft>
              <a:buClr>
                <a:schemeClr val="tx2"/>
              </a:buClr>
              <a:buSzPct val="89000"/>
              <a:buFont typeface="Arial" charset="0"/>
              <a:buChar char="-"/>
              <a:defRPr lang="x-none" baseline="0">
                <a:latin typeface="+mn-lt"/>
              </a:defRPr>
            </a:lvl6pPr>
            <a:lvl7pPr marL="749808" indent="-130175" defTabSz="895350" fontAlgn="base">
              <a:spcBef>
                <a:spcPct val="0"/>
              </a:spcBef>
              <a:spcAft>
                <a:spcPct val="0"/>
              </a:spcAft>
              <a:buClr>
                <a:schemeClr val="tx2"/>
              </a:buClr>
              <a:buSzPct val="89000"/>
              <a:buFont typeface="Arial" charset="0"/>
              <a:buChar char="-"/>
              <a:defRPr lang="x-none" baseline="0">
                <a:latin typeface="+mn-lt"/>
              </a:defRPr>
            </a:lvl7pPr>
            <a:lvl8pPr marL="749808" indent="-130175" defTabSz="895350" fontAlgn="base">
              <a:spcBef>
                <a:spcPct val="0"/>
              </a:spcBef>
              <a:spcAft>
                <a:spcPct val="0"/>
              </a:spcAft>
              <a:buClr>
                <a:schemeClr val="tx2"/>
              </a:buClr>
              <a:buSzPct val="89000"/>
              <a:buFont typeface="Arial" charset="0"/>
              <a:buChar char="-"/>
              <a:defRPr lang="x-none" baseline="0">
                <a:latin typeface="+mn-lt"/>
              </a:defRPr>
            </a:lvl8pPr>
            <a:lvl9pPr marL="749808" indent="-130175" defTabSz="895350" fontAlgn="base">
              <a:spcBef>
                <a:spcPct val="0"/>
              </a:spcBef>
              <a:spcAft>
                <a:spcPct val="0"/>
              </a:spcAft>
              <a:buClr>
                <a:schemeClr val="tx2"/>
              </a:buClr>
              <a:buSzPct val="89000"/>
              <a:buFont typeface="Arial" charset="0"/>
              <a:buChar char="-"/>
              <a:defRPr lang="x-none" baseline="0">
                <a:latin typeface="+mn-lt"/>
              </a:defRPr>
            </a:lvl9pPr>
          </a:lstStyle>
          <a:p>
            <a:pPr marL="273734" lvl="1" indent="-273734">
              <a:spcAft>
                <a:spcPct val="80000"/>
              </a:spcAft>
              <a:buClr>
                <a:srgbClr val="366934"/>
              </a:buClr>
              <a:defRPr/>
            </a:pPr>
            <a:r>
              <a:rPr lang="en-US" sz="1632" dirty="0" err="1" smtClean="0"/>
              <a:t>BevSA</a:t>
            </a:r>
            <a:r>
              <a:rPr lang="en-US" sz="1632" dirty="0" smtClean="0"/>
              <a:t> is the only industry body that represents the non-alcoholic beverage sector, and represents c.92% of the industry (exclusive of fruit juices and dairy)</a:t>
            </a:r>
            <a:endParaRPr lang="en-US" sz="1632" dirty="0"/>
          </a:p>
          <a:p>
            <a:pPr marL="273734" lvl="1" indent="-273734">
              <a:spcAft>
                <a:spcPct val="80000"/>
              </a:spcAft>
              <a:buClr>
                <a:srgbClr val="366934"/>
              </a:buClr>
              <a:defRPr/>
            </a:pPr>
            <a:r>
              <a:rPr lang="en-US" sz="1632" dirty="0" err="1"/>
              <a:t>BevSA</a:t>
            </a:r>
            <a:r>
              <a:rPr lang="en-US" sz="1632" dirty="0"/>
              <a:t> </a:t>
            </a:r>
            <a:r>
              <a:rPr lang="en-US" sz="1632" dirty="0" smtClean="0"/>
              <a:t>represents both big multinational companies and medium and small locally owned beverage producers</a:t>
            </a:r>
            <a:endParaRPr lang="en-US" sz="1632" dirty="0"/>
          </a:p>
        </p:txBody>
      </p:sp>
      <p:sp>
        <p:nvSpPr>
          <p:cNvPr id="75" name="Rounded Rectangle 74"/>
          <p:cNvSpPr/>
          <p:nvPr/>
        </p:nvSpPr>
        <p:spPr>
          <a:xfrm>
            <a:off x="1748794" y="3526703"/>
            <a:ext cx="1689824" cy="1205868"/>
          </a:xfrm>
          <a:prstGeom prst="roundRect">
            <a:avLst/>
          </a:prstGeom>
          <a:solidFill>
            <a:srgbClr val="366934"/>
          </a:solidFill>
          <a:ln/>
        </p:spPr>
        <p:style>
          <a:lnRef idx="0">
            <a:schemeClr val="accent6"/>
          </a:lnRef>
          <a:fillRef idx="3">
            <a:schemeClr val="accent6"/>
          </a:fillRef>
          <a:effectRef idx="3">
            <a:schemeClr val="accent6"/>
          </a:effectRef>
          <a:fontRef idx="minor">
            <a:schemeClr val="lt1"/>
          </a:fontRef>
        </p:style>
        <p:txBody>
          <a:bodyPr rtlCol="0" anchor="ctr"/>
          <a:lstStyle/>
          <a:p>
            <a:pPr algn="ctr"/>
            <a:r>
              <a:rPr lang="en-ZA" sz="1837" b="1" dirty="0">
                <a:solidFill>
                  <a:schemeClr val="bg1"/>
                </a:solidFill>
              </a:rPr>
              <a:t>BevSA</a:t>
            </a:r>
          </a:p>
        </p:txBody>
      </p:sp>
      <p:cxnSp>
        <p:nvCxnSpPr>
          <p:cNvPr id="3" name="Straight Connector 2"/>
          <p:cNvCxnSpPr/>
          <p:nvPr/>
        </p:nvCxnSpPr>
        <p:spPr>
          <a:xfrm>
            <a:off x="1803968" y="3282059"/>
            <a:ext cx="8690550" cy="0"/>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3598001" y="1306391"/>
            <a:ext cx="6841345" cy="1758019"/>
          </a:xfrm>
          <a:prstGeom prst="rect">
            <a:avLst/>
          </a:prstGeom>
        </p:spPr>
        <p:txBody>
          <a:bodyPr vert="horz" wrap="square" lIns="0" tIns="0" rIns="0" bIns="0" rtlCol="0">
            <a:spAutoFit/>
          </a:bodyPr>
          <a:lstStyle>
            <a:lvl1pPr marL="0" lvl="0" indent="0" defTabSz="895350" eaLnBrk="1" latinLnBrk="0" hangingPunct="1">
              <a:buClr>
                <a:schemeClr val="tx2"/>
              </a:buClr>
              <a:buSzPct val="100000"/>
              <a:defRPr lang="x-none" sz="1400" baseline="0">
                <a:latin typeface="+mn-lt"/>
              </a:defRPr>
            </a:lvl1pPr>
            <a:lvl2pPr marL="193675" lvl="1" indent="-192088" defTabSz="895350" eaLnBrk="1" latinLnBrk="0" hangingPunct="1">
              <a:buClr>
                <a:schemeClr val="tx2"/>
              </a:buClr>
              <a:buSzPct val="125000"/>
              <a:buFont typeface="Arial" charset="0"/>
              <a:buChar char="▪"/>
              <a:defRPr lang="x-none" sz="1400" baseline="0">
                <a:latin typeface="+mn-lt"/>
              </a:defRPr>
            </a:lvl2pPr>
            <a:lvl3pPr marL="457200" lvl="2" indent="-261938" defTabSz="895350" eaLnBrk="1" latinLnBrk="0" hangingPunct="1">
              <a:buClr>
                <a:schemeClr val="tx2"/>
              </a:buClr>
              <a:buSzPct val="120000"/>
              <a:buFont typeface="Arial" charset="0"/>
              <a:buChar char="–"/>
              <a:defRPr lang="x-none" sz="1400" baseline="0">
                <a:latin typeface="+mn-lt"/>
              </a:defRPr>
            </a:lvl3pPr>
            <a:lvl4pPr marL="614363" lvl="3" indent="-155575" defTabSz="895350" eaLnBrk="1" latinLnBrk="0" hangingPunct="1">
              <a:buClr>
                <a:schemeClr val="tx2"/>
              </a:buClr>
              <a:buSzPct val="120000"/>
              <a:buFont typeface="Arial" charset="0"/>
              <a:buChar char="▫"/>
              <a:defRPr lang="x-none" sz="1400" baseline="0">
                <a:latin typeface="+mn-lt"/>
              </a:defRPr>
            </a:lvl4pPr>
            <a:lvl5pPr marL="749808" lvl="4" indent="-130175" defTabSz="895350" eaLnBrk="1" latinLnBrk="0" hangingPunct="1">
              <a:buClr>
                <a:schemeClr val="tx2"/>
              </a:buClr>
              <a:buSzPct val="89000"/>
              <a:buFont typeface="Arial" charset="0"/>
              <a:buChar char="-"/>
              <a:defRPr lang="x-none" sz="1400" baseline="0">
                <a:latin typeface="+mn-lt"/>
              </a:defRPr>
            </a:lvl5pPr>
            <a:lvl6pPr marL="749808" indent="-130175" defTabSz="895350" fontAlgn="base">
              <a:spcBef>
                <a:spcPct val="0"/>
              </a:spcBef>
              <a:spcAft>
                <a:spcPct val="0"/>
              </a:spcAft>
              <a:buClr>
                <a:schemeClr val="tx2"/>
              </a:buClr>
              <a:buSzPct val="89000"/>
              <a:buFont typeface="Arial" charset="0"/>
              <a:buChar char="-"/>
              <a:defRPr lang="x-none" baseline="0">
                <a:latin typeface="+mn-lt"/>
              </a:defRPr>
            </a:lvl6pPr>
            <a:lvl7pPr marL="749808" indent="-130175" defTabSz="895350" fontAlgn="base">
              <a:spcBef>
                <a:spcPct val="0"/>
              </a:spcBef>
              <a:spcAft>
                <a:spcPct val="0"/>
              </a:spcAft>
              <a:buClr>
                <a:schemeClr val="tx2"/>
              </a:buClr>
              <a:buSzPct val="89000"/>
              <a:buFont typeface="Arial" charset="0"/>
              <a:buChar char="-"/>
              <a:defRPr lang="x-none" baseline="0">
                <a:latin typeface="+mn-lt"/>
              </a:defRPr>
            </a:lvl7pPr>
            <a:lvl8pPr marL="749808" indent="-130175" defTabSz="895350" fontAlgn="base">
              <a:spcBef>
                <a:spcPct val="0"/>
              </a:spcBef>
              <a:spcAft>
                <a:spcPct val="0"/>
              </a:spcAft>
              <a:buClr>
                <a:schemeClr val="tx2"/>
              </a:buClr>
              <a:buSzPct val="89000"/>
              <a:buFont typeface="Arial" charset="0"/>
              <a:buChar char="-"/>
              <a:defRPr lang="x-none" baseline="0">
                <a:latin typeface="+mn-lt"/>
              </a:defRPr>
            </a:lvl8pPr>
            <a:lvl9pPr marL="749808" indent="-130175" defTabSz="895350" fontAlgn="base">
              <a:spcBef>
                <a:spcPct val="0"/>
              </a:spcBef>
              <a:spcAft>
                <a:spcPct val="0"/>
              </a:spcAft>
              <a:buClr>
                <a:schemeClr val="tx2"/>
              </a:buClr>
              <a:buSzPct val="89000"/>
              <a:buFont typeface="Arial" charset="0"/>
              <a:buChar char="-"/>
              <a:defRPr lang="x-none" baseline="0">
                <a:latin typeface="+mn-lt"/>
              </a:defRPr>
            </a:lvl9pPr>
          </a:lstStyle>
          <a:p>
            <a:pPr marL="285750" lvl="1" indent="-285750">
              <a:spcAft>
                <a:spcPct val="50000"/>
              </a:spcAft>
              <a:buClr>
                <a:srgbClr val="366934"/>
              </a:buClr>
              <a:buFont typeface="Wingdings" panose="05000000000000000000" pitchFamily="2" charset="2"/>
              <a:buChar char="§"/>
            </a:pPr>
            <a:r>
              <a:rPr lang="en-US" sz="1632" dirty="0" smtClean="0"/>
              <a:t>Glenn Sheppard, Deputy Chairperson of </a:t>
            </a:r>
            <a:r>
              <a:rPr lang="en-US" sz="1632" dirty="0" err="1" smtClean="0"/>
              <a:t>BevSA</a:t>
            </a:r>
            <a:r>
              <a:rPr lang="en-US" sz="1632" dirty="0" smtClean="0"/>
              <a:t> and Director of </a:t>
            </a:r>
            <a:r>
              <a:rPr lang="en-US" sz="1632" dirty="0" err="1" smtClean="0"/>
              <a:t>Refreshhh</a:t>
            </a:r>
            <a:endParaRPr lang="en-US" sz="1632" dirty="0" smtClean="0"/>
          </a:p>
          <a:p>
            <a:pPr marL="285750" lvl="1" indent="-285750">
              <a:spcAft>
                <a:spcPct val="50000"/>
              </a:spcAft>
              <a:buClr>
                <a:srgbClr val="366934"/>
              </a:buClr>
              <a:buFont typeface="Wingdings" panose="05000000000000000000" pitchFamily="2" charset="2"/>
              <a:buChar char="§"/>
            </a:pPr>
            <a:r>
              <a:rPr lang="en-US" sz="1632" dirty="0" smtClean="0"/>
              <a:t>Brett </a:t>
            </a:r>
            <a:r>
              <a:rPr lang="en-US" sz="1632" dirty="0" err="1" smtClean="0"/>
              <a:t>Naidoo</a:t>
            </a:r>
            <a:r>
              <a:rPr lang="en-US" sz="1632" dirty="0" smtClean="0"/>
              <a:t>, Board Member of </a:t>
            </a:r>
            <a:r>
              <a:rPr lang="en-US" sz="1632" dirty="0" err="1" smtClean="0"/>
              <a:t>BevSA</a:t>
            </a:r>
            <a:r>
              <a:rPr lang="en-US" sz="1632" dirty="0" smtClean="0"/>
              <a:t> and CEO of </a:t>
            </a:r>
            <a:r>
              <a:rPr lang="en-US" sz="1632" dirty="0" err="1" smtClean="0"/>
              <a:t>Softbev</a:t>
            </a:r>
            <a:r>
              <a:rPr lang="en-US" sz="1632" dirty="0" smtClean="0"/>
              <a:t> </a:t>
            </a:r>
            <a:endParaRPr lang="en-US" sz="1632" dirty="0" smtClean="0"/>
          </a:p>
          <a:p>
            <a:pPr marL="285750" lvl="1" indent="-285750">
              <a:spcAft>
                <a:spcPct val="50000"/>
              </a:spcAft>
              <a:buClr>
                <a:srgbClr val="366934"/>
              </a:buClr>
              <a:buFont typeface="Wingdings" panose="05000000000000000000" pitchFamily="2" charset="2"/>
              <a:buChar char="§"/>
            </a:pPr>
            <a:r>
              <a:rPr lang="en-US" sz="1632" dirty="0" err="1" smtClean="0"/>
              <a:t>Mapule</a:t>
            </a:r>
            <a:r>
              <a:rPr lang="en-US" sz="1632" dirty="0" smtClean="0"/>
              <a:t> </a:t>
            </a:r>
            <a:r>
              <a:rPr lang="en-US" sz="1632" dirty="0" err="1" smtClean="0"/>
              <a:t>Ncanwya</a:t>
            </a:r>
            <a:r>
              <a:rPr lang="en-US" sz="1632" dirty="0" smtClean="0"/>
              <a:t>, Executive Director of </a:t>
            </a:r>
            <a:r>
              <a:rPr lang="en-US" sz="1632" dirty="0" err="1" smtClean="0"/>
              <a:t>BevSA</a:t>
            </a:r>
            <a:endParaRPr lang="en-US" sz="1632" dirty="0" smtClean="0"/>
          </a:p>
          <a:p>
            <a:pPr marL="285750" lvl="1" indent="-285750">
              <a:spcAft>
                <a:spcPct val="50000"/>
              </a:spcAft>
              <a:buClr>
                <a:srgbClr val="366934"/>
              </a:buClr>
              <a:buFont typeface="Wingdings" panose="05000000000000000000" pitchFamily="2" charset="2"/>
              <a:buChar char="§"/>
            </a:pPr>
            <a:r>
              <a:rPr lang="en-US" sz="1632" dirty="0" smtClean="0"/>
              <a:t>Prof Nicola </a:t>
            </a:r>
            <a:r>
              <a:rPr lang="en-US" sz="1632" dirty="0" err="1" smtClean="0"/>
              <a:t>Theron</a:t>
            </a:r>
            <a:r>
              <a:rPr lang="en-US" sz="1632" dirty="0" smtClean="0"/>
              <a:t>, MD of </a:t>
            </a:r>
            <a:r>
              <a:rPr lang="en-US" sz="1632" smtClean="0"/>
              <a:t>Econex</a:t>
            </a:r>
            <a:endParaRPr lang="en-US" sz="1632" dirty="0" smtClean="0"/>
          </a:p>
          <a:p>
            <a:pPr marL="273734" lvl="1" indent="-273734">
              <a:spcAft>
                <a:spcPct val="50000"/>
              </a:spcAft>
              <a:buClr>
                <a:srgbClr val="366934"/>
              </a:buClr>
            </a:pPr>
            <a:endParaRPr lang="en-US" sz="1632" dirty="0"/>
          </a:p>
        </p:txBody>
      </p:sp>
      <p:sp>
        <p:nvSpPr>
          <p:cNvPr id="15" name="Rounded Rectangle 14"/>
          <p:cNvSpPr/>
          <p:nvPr/>
        </p:nvSpPr>
        <p:spPr>
          <a:xfrm>
            <a:off x="1748794" y="1151412"/>
            <a:ext cx="1689824" cy="1884168"/>
          </a:xfrm>
          <a:prstGeom prst="roundRect">
            <a:avLst/>
          </a:prstGeom>
          <a:solidFill>
            <a:srgbClr val="366934"/>
          </a:solidFill>
          <a:ln/>
        </p:spPr>
        <p:style>
          <a:lnRef idx="0">
            <a:schemeClr val="accent6"/>
          </a:lnRef>
          <a:fillRef idx="3">
            <a:schemeClr val="accent6"/>
          </a:fillRef>
          <a:effectRef idx="3">
            <a:schemeClr val="accent6"/>
          </a:effectRef>
          <a:fontRef idx="minor">
            <a:schemeClr val="lt1"/>
          </a:fontRef>
        </p:style>
        <p:txBody>
          <a:bodyPr rtlCol="0" anchor="ctr"/>
          <a:lstStyle/>
          <a:p>
            <a:pPr algn="ctr"/>
            <a:r>
              <a:rPr lang="en-ZA" sz="1837" b="1" dirty="0">
                <a:solidFill>
                  <a:schemeClr val="bg1"/>
                </a:solidFill>
              </a:rPr>
              <a:t>Present here today from industry</a:t>
            </a:r>
          </a:p>
        </p:txBody>
      </p:sp>
      <p:sp>
        <p:nvSpPr>
          <p:cNvPr id="17" name="TextBox 16"/>
          <p:cNvSpPr txBox="1"/>
          <p:nvPr/>
        </p:nvSpPr>
        <p:spPr>
          <a:xfrm>
            <a:off x="3598001" y="5217236"/>
            <a:ext cx="6841345" cy="768780"/>
          </a:xfrm>
          <a:prstGeom prst="rect">
            <a:avLst/>
          </a:prstGeom>
        </p:spPr>
        <p:txBody>
          <a:bodyPr vert="horz" wrap="square" lIns="0" tIns="0" rIns="0" bIns="0" rtlCol="0">
            <a:spAutoFit/>
          </a:bodyPr>
          <a:lstStyle>
            <a:lvl1pPr marL="0" lvl="0" indent="0" defTabSz="895350" eaLnBrk="1" latinLnBrk="0" hangingPunct="1">
              <a:buClr>
                <a:schemeClr val="tx2"/>
              </a:buClr>
              <a:buSzPct val="100000"/>
              <a:defRPr lang="x-none" sz="1400" baseline="0">
                <a:latin typeface="+mn-lt"/>
              </a:defRPr>
            </a:lvl1pPr>
            <a:lvl2pPr marL="193675" lvl="1" indent="-192088" defTabSz="895350" eaLnBrk="1" latinLnBrk="0" hangingPunct="1">
              <a:buClr>
                <a:schemeClr val="tx2"/>
              </a:buClr>
              <a:buSzPct val="125000"/>
              <a:buFont typeface="Arial" charset="0"/>
              <a:buChar char="▪"/>
              <a:defRPr lang="x-none" sz="1400" baseline="0">
                <a:latin typeface="+mn-lt"/>
              </a:defRPr>
            </a:lvl2pPr>
            <a:lvl3pPr marL="457200" lvl="2" indent="-261938" defTabSz="895350" eaLnBrk="1" latinLnBrk="0" hangingPunct="1">
              <a:buClr>
                <a:schemeClr val="tx2"/>
              </a:buClr>
              <a:buSzPct val="120000"/>
              <a:buFont typeface="Arial" charset="0"/>
              <a:buChar char="–"/>
              <a:defRPr lang="x-none" sz="1400" baseline="0">
                <a:latin typeface="+mn-lt"/>
              </a:defRPr>
            </a:lvl3pPr>
            <a:lvl4pPr marL="614363" lvl="3" indent="-155575" defTabSz="895350" eaLnBrk="1" latinLnBrk="0" hangingPunct="1">
              <a:buClr>
                <a:schemeClr val="tx2"/>
              </a:buClr>
              <a:buSzPct val="120000"/>
              <a:buFont typeface="Arial" charset="0"/>
              <a:buChar char="▫"/>
              <a:defRPr lang="x-none" sz="1400" baseline="0">
                <a:latin typeface="+mn-lt"/>
              </a:defRPr>
            </a:lvl4pPr>
            <a:lvl5pPr marL="749808" lvl="4" indent="-130175" defTabSz="895350" eaLnBrk="1" latinLnBrk="0" hangingPunct="1">
              <a:buClr>
                <a:schemeClr val="tx2"/>
              </a:buClr>
              <a:buSzPct val="89000"/>
              <a:buFont typeface="Arial" charset="0"/>
              <a:buChar char="-"/>
              <a:defRPr lang="x-none" sz="1400" baseline="0">
                <a:latin typeface="+mn-lt"/>
              </a:defRPr>
            </a:lvl5pPr>
            <a:lvl6pPr marL="749808" indent="-130175" defTabSz="895350" fontAlgn="base">
              <a:spcBef>
                <a:spcPct val="0"/>
              </a:spcBef>
              <a:spcAft>
                <a:spcPct val="0"/>
              </a:spcAft>
              <a:buClr>
                <a:schemeClr val="tx2"/>
              </a:buClr>
              <a:buSzPct val="89000"/>
              <a:buFont typeface="Arial" charset="0"/>
              <a:buChar char="-"/>
              <a:defRPr lang="x-none" baseline="0">
                <a:latin typeface="+mn-lt"/>
              </a:defRPr>
            </a:lvl6pPr>
            <a:lvl7pPr marL="749808" indent="-130175" defTabSz="895350" fontAlgn="base">
              <a:spcBef>
                <a:spcPct val="0"/>
              </a:spcBef>
              <a:spcAft>
                <a:spcPct val="0"/>
              </a:spcAft>
              <a:buClr>
                <a:schemeClr val="tx2"/>
              </a:buClr>
              <a:buSzPct val="89000"/>
              <a:buFont typeface="Arial" charset="0"/>
              <a:buChar char="-"/>
              <a:defRPr lang="x-none" baseline="0">
                <a:latin typeface="+mn-lt"/>
              </a:defRPr>
            </a:lvl7pPr>
            <a:lvl8pPr marL="749808" indent="-130175" defTabSz="895350" fontAlgn="base">
              <a:spcBef>
                <a:spcPct val="0"/>
              </a:spcBef>
              <a:spcAft>
                <a:spcPct val="0"/>
              </a:spcAft>
              <a:buClr>
                <a:schemeClr val="tx2"/>
              </a:buClr>
              <a:buSzPct val="89000"/>
              <a:buFont typeface="Arial" charset="0"/>
              <a:buChar char="-"/>
              <a:defRPr lang="x-none" baseline="0">
                <a:latin typeface="+mn-lt"/>
              </a:defRPr>
            </a:lvl8pPr>
            <a:lvl9pPr marL="749808" indent="-130175" defTabSz="895350" fontAlgn="base">
              <a:spcBef>
                <a:spcPct val="0"/>
              </a:spcBef>
              <a:spcAft>
                <a:spcPct val="0"/>
              </a:spcAft>
              <a:buClr>
                <a:schemeClr val="tx2"/>
              </a:buClr>
              <a:buSzPct val="89000"/>
              <a:buFont typeface="Arial" charset="0"/>
              <a:buChar char="-"/>
              <a:defRPr lang="x-none" baseline="0">
                <a:latin typeface="+mn-lt"/>
              </a:defRPr>
            </a:lvl9pPr>
          </a:lstStyle>
          <a:p>
            <a:pPr marL="273734" lvl="1" indent="-273734">
              <a:spcAft>
                <a:spcPct val="80000"/>
              </a:spcAft>
              <a:buClr>
                <a:srgbClr val="366934"/>
              </a:buClr>
              <a:defRPr/>
            </a:pPr>
            <a:r>
              <a:rPr lang="en-US" sz="1632" dirty="0"/>
              <a:t>Our purpose is to ensure sustainable growth of the non-alcoholic beverage sector in an open market whilst continuing to create and maintain a thriving business environment</a:t>
            </a:r>
          </a:p>
        </p:txBody>
      </p:sp>
      <p:sp>
        <p:nvSpPr>
          <p:cNvPr id="18" name="Rounded Rectangle 17"/>
          <p:cNvSpPr/>
          <p:nvPr/>
        </p:nvSpPr>
        <p:spPr>
          <a:xfrm>
            <a:off x="1748794" y="5217237"/>
            <a:ext cx="1689824" cy="753668"/>
          </a:xfrm>
          <a:prstGeom prst="roundRect">
            <a:avLst/>
          </a:prstGeom>
          <a:solidFill>
            <a:srgbClr val="366934"/>
          </a:solidFill>
          <a:ln/>
        </p:spPr>
        <p:style>
          <a:lnRef idx="0">
            <a:schemeClr val="accent6"/>
          </a:lnRef>
          <a:fillRef idx="3">
            <a:schemeClr val="accent6"/>
          </a:fillRef>
          <a:effectRef idx="3">
            <a:schemeClr val="accent6"/>
          </a:effectRef>
          <a:fontRef idx="minor">
            <a:schemeClr val="lt1"/>
          </a:fontRef>
        </p:style>
        <p:txBody>
          <a:bodyPr rtlCol="0" anchor="ctr"/>
          <a:lstStyle/>
          <a:p>
            <a:pPr algn="ctr"/>
            <a:r>
              <a:rPr lang="en-ZA" sz="1837" b="1" dirty="0">
                <a:solidFill>
                  <a:schemeClr val="bg1"/>
                </a:solidFill>
              </a:rPr>
              <a:t>Our mission</a:t>
            </a:r>
          </a:p>
        </p:txBody>
      </p:sp>
      <p:cxnSp>
        <p:nvCxnSpPr>
          <p:cNvPr id="19" name="Straight Connector 18"/>
          <p:cNvCxnSpPr/>
          <p:nvPr/>
        </p:nvCxnSpPr>
        <p:spPr>
          <a:xfrm>
            <a:off x="1803968" y="4971883"/>
            <a:ext cx="8690550" cy="0"/>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fld id="{72525BFD-911F-4D66-8F3C-B35B0CF5970E}" type="slidenum">
              <a:rPr lang="en-ZA" smtClean="0"/>
              <a:t>2</a:t>
            </a:fld>
            <a:endParaRPr lang="en-ZA"/>
          </a:p>
        </p:txBody>
      </p:sp>
    </p:spTree>
    <p:extLst>
      <p:ext uri="{BB962C8B-B14F-4D97-AF65-F5344CB8AC3E}">
        <p14:creationId xmlns:p14="http://schemas.microsoft.com/office/powerpoint/2010/main" val="40253714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4" name="Object 33" hidden="1"/>
          <p:cNvGraphicFramePr>
            <a:graphicFrameLocks noChangeAspect="1"/>
          </p:cNvGraphicFramePr>
          <p:nvPr>
            <p:custDataLst>
              <p:tags r:id="rId2"/>
            </p:custDataLst>
            <p:extLst/>
          </p:nvPr>
        </p:nvGraphicFramePr>
        <p:xfrm>
          <a:off x="2161" y="1656"/>
          <a:ext cx="2159" cy="1619"/>
        </p:xfrm>
        <a:graphic>
          <a:graphicData uri="http://schemas.openxmlformats.org/presentationml/2006/ole">
            <mc:AlternateContent xmlns:mc="http://schemas.openxmlformats.org/markup-compatibility/2006">
              <mc:Choice xmlns:v="urn:schemas-microsoft-com:vml" Requires="v">
                <p:oleObj spid="_x0000_s7234" name="think-cell Slide" r:id="rId6" imgW="526" imgH="526" progId="TCLayout.ActiveDocument.1">
                  <p:embed/>
                </p:oleObj>
              </mc:Choice>
              <mc:Fallback>
                <p:oleObj name="think-cell Slide" r:id="rId6" imgW="526" imgH="526" progId="TCLayout.ActiveDocument.1">
                  <p:embed/>
                  <p:pic>
                    <p:nvPicPr>
                      <p:cNvPr id="0" name=""/>
                      <p:cNvPicPr/>
                      <p:nvPr/>
                    </p:nvPicPr>
                    <p:blipFill>
                      <a:blip r:embed="rId7"/>
                      <a:stretch>
                        <a:fillRect/>
                      </a:stretch>
                    </p:blipFill>
                    <p:spPr>
                      <a:xfrm>
                        <a:off x="2161" y="1656"/>
                        <a:ext cx="2159" cy="1619"/>
                      </a:xfrm>
                      <a:prstGeom prst="rect">
                        <a:avLst/>
                      </a:prstGeom>
                    </p:spPr>
                  </p:pic>
                </p:oleObj>
              </mc:Fallback>
            </mc:AlternateContent>
          </a:graphicData>
        </a:graphic>
      </p:graphicFrame>
      <p:sp>
        <p:nvSpPr>
          <p:cNvPr id="33" name="Rectangle 32" hidden="1"/>
          <p:cNvSpPr/>
          <p:nvPr>
            <p:custDataLst>
              <p:tags r:id="rId3"/>
            </p:custDataLst>
          </p:nvPr>
        </p:nvSpPr>
        <p:spPr bwMode="auto">
          <a:xfrm>
            <a:off x="0" y="0"/>
            <a:ext cx="215979" cy="161974"/>
          </a:xfrm>
          <a:prstGeom prst="rect">
            <a:avLst/>
          </a:prstGeom>
          <a:solidFill>
            <a:schemeClr val="accent1"/>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defRPr/>
            </a:pPr>
            <a:endParaRPr lang="en-ZA" sz="2200" kern="0" dirty="0">
              <a:solidFill>
                <a:srgbClr val="000000"/>
              </a:solidFill>
              <a:latin typeface="HelveticaNeueLT Std Cn" panose="020B0506030502030204"/>
              <a:sym typeface="HelveticaNeueLT Std Cn" panose="020B0506030502030204"/>
            </a:endParaRPr>
          </a:p>
        </p:txBody>
      </p:sp>
      <p:sp>
        <p:nvSpPr>
          <p:cNvPr id="69" name="Title 1"/>
          <p:cNvSpPr txBox="1">
            <a:spLocks/>
          </p:cNvSpPr>
          <p:nvPr/>
        </p:nvSpPr>
        <p:spPr>
          <a:xfrm>
            <a:off x="162031" y="234863"/>
            <a:ext cx="11725485" cy="458274"/>
          </a:xfrm>
          <a:prstGeom prst="rect">
            <a:avLst/>
          </a:prstGeom>
        </p:spPr>
        <p:txBody>
          <a:bodyPr lIns="110594" tIns="55293" rIns="110594" bIns="55293"/>
          <a:lstStyle>
            <a:lvl1pPr algn="l" defTabSz="895350" rtl="0" eaLnBrk="1" fontAlgn="base" hangingPunct="1">
              <a:spcBef>
                <a:spcPct val="0"/>
              </a:spcBef>
              <a:spcAft>
                <a:spcPct val="0"/>
              </a:spcAft>
              <a:tabLst>
                <a:tab pos="269875" algn="l"/>
              </a:tabLst>
              <a:defRPr sz="1900" b="1" baseline="0">
                <a:solidFill>
                  <a:schemeClr val="tx2"/>
                </a:solidFill>
                <a:latin typeface="+mj-lt"/>
                <a:ea typeface="+mj-ea"/>
                <a:cs typeface="+mj-cs"/>
              </a:defRPr>
            </a:lvl1pPr>
            <a:lvl2pPr algn="l" defTabSz="895350" rtl="0" eaLnBrk="1" fontAlgn="base" hangingPunct="1">
              <a:spcBef>
                <a:spcPct val="0"/>
              </a:spcBef>
              <a:spcAft>
                <a:spcPct val="0"/>
              </a:spcAft>
              <a:defRPr sz="1900" b="1">
                <a:solidFill>
                  <a:schemeClr val="tx2"/>
                </a:solidFill>
                <a:latin typeface="Arial" charset="0"/>
              </a:defRPr>
            </a:lvl2pPr>
            <a:lvl3pPr algn="l" defTabSz="895350" rtl="0" eaLnBrk="1" fontAlgn="base" hangingPunct="1">
              <a:spcBef>
                <a:spcPct val="0"/>
              </a:spcBef>
              <a:spcAft>
                <a:spcPct val="0"/>
              </a:spcAft>
              <a:defRPr sz="1900" b="1">
                <a:solidFill>
                  <a:schemeClr val="tx2"/>
                </a:solidFill>
                <a:latin typeface="Arial" charset="0"/>
              </a:defRPr>
            </a:lvl3pPr>
            <a:lvl4pPr algn="l" defTabSz="895350" rtl="0" eaLnBrk="1" fontAlgn="base" hangingPunct="1">
              <a:spcBef>
                <a:spcPct val="0"/>
              </a:spcBef>
              <a:spcAft>
                <a:spcPct val="0"/>
              </a:spcAft>
              <a:defRPr sz="1900" b="1">
                <a:solidFill>
                  <a:schemeClr val="tx2"/>
                </a:solidFill>
                <a:latin typeface="Arial" charset="0"/>
              </a:defRPr>
            </a:lvl4pPr>
            <a:lvl5pPr algn="l" defTabSz="895350" rtl="0" eaLnBrk="1" fontAlgn="base" hangingPunct="1">
              <a:spcBef>
                <a:spcPct val="0"/>
              </a:spcBef>
              <a:spcAft>
                <a:spcPct val="0"/>
              </a:spcAft>
              <a:defRPr sz="1900" b="1">
                <a:solidFill>
                  <a:schemeClr val="tx2"/>
                </a:solidFill>
                <a:latin typeface="Arial" charset="0"/>
              </a:defRPr>
            </a:lvl5pPr>
            <a:lvl6pPr marL="457200" algn="l" defTabSz="895350" rtl="0" eaLnBrk="1" fontAlgn="base" hangingPunct="1">
              <a:spcBef>
                <a:spcPct val="0"/>
              </a:spcBef>
              <a:spcAft>
                <a:spcPct val="0"/>
              </a:spcAft>
              <a:defRPr sz="1900" b="1">
                <a:solidFill>
                  <a:schemeClr val="tx2"/>
                </a:solidFill>
                <a:latin typeface="Arial" charset="0"/>
              </a:defRPr>
            </a:lvl6pPr>
            <a:lvl7pPr marL="914400" algn="l" defTabSz="895350" rtl="0" eaLnBrk="1" fontAlgn="base" hangingPunct="1">
              <a:spcBef>
                <a:spcPct val="0"/>
              </a:spcBef>
              <a:spcAft>
                <a:spcPct val="0"/>
              </a:spcAft>
              <a:defRPr sz="1900" b="1">
                <a:solidFill>
                  <a:schemeClr val="tx2"/>
                </a:solidFill>
                <a:latin typeface="Arial" charset="0"/>
              </a:defRPr>
            </a:lvl7pPr>
            <a:lvl8pPr marL="1371600" algn="l" defTabSz="895350" rtl="0" eaLnBrk="1" fontAlgn="base" hangingPunct="1">
              <a:spcBef>
                <a:spcPct val="0"/>
              </a:spcBef>
              <a:spcAft>
                <a:spcPct val="0"/>
              </a:spcAft>
              <a:defRPr sz="1900" b="1">
                <a:solidFill>
                  <a:schemeClr val="tx2"/>
                </a:solidFill>
                <a:latin typeface="Arial" charset="0"/>
              </a:defRPr>
            </a:lvl8pPr>
            <a:lvl9pPr marL="1828800" algn="l" defTabSz="895350" rtl="0" eaLnBrk="1" fontAlgn="base" hangingPunct="1">
              <a:spcBef>
                <a:spcPct val="0"/>
              </a:spcBef>
              <a:spcAft>
                <a:spcPct val="0"/>
              </a:spcAft>
              <a:defRPr sz="1900" b="1">
                <a:solidFill>
                  <a:schemeClr val="tx2"/>
                </a:solidFill>
                <a:latin typeface="Arial" charset="0"/>
              </a:defRPr>
            </a:lvl9pPr>
          </a:lstStyle>
          <a:p>
            <a:pPr>
              <a:lnSpc>
                <a:spcPct val="90000"/>
              </a:lnSpc>
            </a:pPr>
            <a:r>
              <a:rPr lang="en-GB" sz="2800" dirty="0" smtClean="0">
                <a:solidFill>
                  <a:srgbClr val="366934"/>
                </a:solidFill>
                <a:cs typeface="Arial" panose="020B0604020202020204" pitchFamily="34" charset="0"/>
                <a:sym typeface="HelveticaNeueLT Std Lt Cn" panose="020B0406020202030204" pitchFamily="34" charset="0"/>
              </a:rPr>
              <a:t>Our contribution towards a better South Africa</a:t>
            </a:r>
            <a:endParaRPr lang="en-GB" sz="2800" dirty="0">
              <a:solidFill>
                <a:srgbClr val="366934"/>
              </a:solidFill>
              <a:cs typeface="Arial" panose="020B0604020202020204" pitchFamily="34" charset="0"/>
              <a:sym typeface="HelveticaNeueLT Std Lt Cn" panose="020B0406020202030204" pitchFamily="34" charset="0"/>
            </a:endParaRPr>
          </a:p>
        </p:txBody>
      </p:sp>
      <p:sp>
        <p:nvSpPr>
          <p:cNvPr id="15" name="TextBox 14"/>
          <p:cNvSpPr txBox="1"/>
          <p:nvPr/>
        </p:nvSpPr>
        <p:spPr>
          <a:xfrm>
            <a:off x="1001740" y="911562"/>
            <a:ext cx="10885731" cy="4385816"/>
          </a:xfrm>
          <a:prstGeom prst="rect">
            <a:avLst/>
          </a:prstGeom>
        </p:spPr>
        <p:txBody>
          <a:bodyPr vert="horz" wrap="square" lIns="0" tIns="0" rIns="0" bIns="0" rtlCol="0">
            <a:spAutoFit/>
          </a:bodyPr>
          <a:lstStyle>
            <a:lvl1pPr marL="0" lvl="0" indent="0" defTabSz="895350" eaLnBrk="1" latinLnBrk="0" hangingPunct="1">
              <a:buClr>
                <a:schemeClr val="tx2"/>
              </a:buClr>
              <a:buSzPct val="100000"/>
              <a:defRPr lang="x-none" sz="1400" baseline="0">
                <a:latin typeface="+mn-lt"/>
              </a:defRPr>
            </a:lvl1pPr>
            <a:lvl2pPr marL="193675" lvl="1" indent="-192088" defTabSz="895350" eaLnBrk="1" latinLnBrk="0" hangingPunct="1">
              <a:buClr>
                <a:schemeClr val="tx2"/>
              </a:buClr>
              <a:buSzPct val="125000"/>
              <a:buFont typeface="Arial" charset="0"/>
              <a:buChar char="▪"/>
              <a:defRPr lang="x-none" sz="1400" baseline="0">
                <a:latin typeface="+mn-lt"/>
              </a:defRPr>
            </a:lvl2pPr>
            <a:lvl3pPr marL="457200" lvl="2" indent="-261938" defTabSz="895350" eaLnBrk="1" latinLnBrk="0" hangingPunct="1">
              <a:buClr>
                <a:schemeClr val="tx2"/>
              </a:buClr>
              <a:buSzPct val="120000"/>
              <a:buFont typeface="Arial" charset="0"/>
              <a:buChar char="–"/>
              <a:defRPr lang="x-none" sz="1400" baseline="0">
                <a:latin typeface="+mn-lt"/>
              </a:defRPr>
            </a:lvl3pPr>
            <a:lvl4pPr marL="614363" lvl="3" indent="-155575" defTabSz="895350" eaLnBrk="1" latinLnBrk="0" hangingPunct="1">
              <a:buClr>
                <a:schemeClr val="tx2"/>
              </a:buClr>
              <a:buSzPct val="120000"/>
              <a:buFont typeface="Arial" charset="0"/>
              <a:buChar char="▫"/>
              <a:defRPr lang="x-none" sz="1400" baseline="0">
                <a:latin typeface="+mn-lt"/>
              </a:defRPr>
            </a:lvl4pPr>
            <a:lvl5pPr marL="749808" lvl="4" indent="-130175" defTabSz="895350" eaLnBrk="1" latinLnBrk="0" hangingPunct="1">
              <a:buClr>
                <a:schemeClr val="tx2"/>
              </a:buClr>
              <a:buSzPct val="89000"/>
              <a:buFont typeface="Arial" charset="0"/>
              <a:buChar char="-"/>
              <a:defRPr lang="x-none" sz="1400" baseline="0">
                <a:latin typeface="+mn-lt"/>
              </a:defRPr>
            </a:lvl5pPr>
            <a:lvl6pPr marL="749808" indent="-130175" defTabSz="895350" fontAlgn="base">
              <a:spcBef>
                <a:spcPct val="0"/>
              </a:spcBef>
              <a:spcAft>
                <a:spcPct val="0"/>
              </a:spcAft>
              <a:buClr>
                <a:schemeClr val="tx2"/>
              </a:buClr>
              <a:buSzPct val="89000"/>
              <a:buFont typeface="Arial" charset="0"/>
              <a:buChar char="-"/>
              <a:defRPr lang="x-none" baseline="0">
                <a:latin typeface="+mn-lt"/>
              </a:defRPr>
            </a:lvl6pPr>
            <a:lvl7pPr marL="749808" indent="-130175" defTabSz="895350" fontAlgn="base">
              <a:spcBef>
                <a:spcPct val="0"/>
              </a:spcBef>
              <a:spcAft>
                <a:spcPct val="0"/>
              </a:spcAft>
              <a:buClr>
                <a:schemeClr val="tx2"/>
              </a:buClr>
              <a:buSzPct val="89000"/>
              <a:buFont typeface="Arial" charset="0"/>
              <a:buChar char="-"/>
              <a:defRPr lang="x-none" baseline="0">
                <a:latin typeface="+mn-lt"/>
              </a:defRPr>
            </a:lvl7pPr>
            <a:lvl8pPr marL="749808" indent="-130175" defTabSz="895350" fontAlgn="base">
              <a:spcBef>
                <a:spcPct val="0"/>
              </a:spcBef>
              <a:spcAft>
                <a:spcPct val="0"/>
              </a:spcAft>
              <a:buClr>
                <a:schemeClr val="tx2"/>
              </a:buClr>
              <a:buSzPct val="89000"/>
              <a:buFont typeface="Arial" charset="0"/>
              <a:buChar char="-"/>
              <a:defRPr lang="x-none" baseline="0">
                <a:latin typeface="+mn-lt"/>
              </a:defRPr>
            </a:lvl8pPr>
            <a:lvl9pPr marL="749808" indent="-130175" defTabSz="895350" fontAlgn="base">
              <a:spcBef>
                <a:spcPct val="0"/>
              </a:spcBef>
              <a:spcAft>
                <a:spcPct val="0"/>
              </a:spcAft>
              <a:buClr>
                <a:schemeClr val="tx2"/>
              </a:buClr>
              <a:buSzPct val="89000"/>
              <a:buFont typeface="Arial" charset="0"/>
              <a:buChar char="-"/>
              <a:defRPr lang="x-none" baseline="0">
                <a:latin typeface="+mn-lt"/>
              </a:defRPr>
            </a:lvl9pPr>
          </a:lstStyle>
          <a:p>
            <a:pPr marL="324490" lvl="1" indent="-324490">
              <a:spcAft>
                <a:spcPct val="40000"/>
              </a:spcAft>
              <a:buClr>
                <a:srgbClr val="366934"/>
              </a:buClr>
              <a:defRPr/>
            </a:pPr>
            <a:endParaRPr lang="en-GB" sz="1900" dirty="0" smtClean="0"/>
          </a:p>
          <a:p>
            <a:pPr marL="324490" lvl="1" indent="-324490">
              <a:spcAft>
                <a:spcPct val="40000"/>
              </a:spcAft>
              <a:buClr>
                <a:srgbClr val="366934"/>
              </a:buClr>
              <a:defRPr/>
            </a:pPr>
            <a:r>
              <a:rPr lang="en-GB" sz="1900" dirty="0" smtClean="0"/>
              <a:t>The </a:t>
            </a:r>
            <a:r>
              <a:rPr lang="en-GB" sz="1900" dirty="0"/>
              <a:t>industry </a:t>
            </a:r>
            <a:r>
              <a:rPr lang="en-GB" sz="1900" dirty="0" smtClean="0"/>
              <a:t>makes </a:t>
            </a:r>
            <a:r>
              <a:rPr lang="en-GB" sz="1900" dirty="0"/>
              <a:t>significant contributions to GDP and job creation</a:t>
            </a:r>
          </a:p>
          <a:p>
            <a:pPr marL="644568" lvl="2" indent="-324490">
              <a:spcAft>
                <a:spcPct val="40000"/>
              </a:spcAft>
              <a:buClr>
                <a:srgbClr val="366934"/>
              </a:buClr>
              <a:defRPr/>
            </a:pPr>
            <a:r>
              <a:rPr lang="en-GB" sz="1900" dirty="0"/>
              <a:t>1.6% of South African gross value </a:t>
            </a:r>
            <a:r>
              <a:rPr lang="en-GB" sz="1900" dirty="0" smtClean="0"/>
              <a:t>add1 </a:t>
            </a:r>
            <a:r>
              <a:rPr lang="en-GB" sz="1900" dirty="0"/>
              <a:t>(R62.1bn contribution) </a:t>
            </a:r>
          </a:p>
          <a:p>
            <a:pPr marL="644568" lvl="2" indent="-324490">
              <a:spcAft>
                <a:spcPct val="40000"/>
              </a:spcAft>
              <a:buClr>
                <a:srgbClr val="366934"/>
              </a:buClr>
              <a:defRPr/>
            </a:pPr>
            <a:r>
              <a:rPr lang="en-GB" sz="1900" dirty="0"/>
              <a:t>1.7% of South African jobs (c.260-306 thousand jobs)</a:t>
            </a:r>
          </a:p>
          <a:p>
            <a:pPr marL="644568" lvl="2" indent="-324490">
              <a:spcAft>
                <a:spcPct val="40000"/>
              </a:spcAft>
              <a:buClr>
                <a:srgbClr val="366934"/>
              </a:buClr>
              <a:defRPr/>
            </a:pPr>
            <a:r>
              <a:rPr lang="en-GB" sz="1900" dirty="0"/>
              <a:t>1.7% of South African tax (R17.5bn contribution</a:t>
            </a:r>
            <a:r>
              <a:rPr lang="en-GB" sz="1900" dirty="0" smtClean="0"/>
              <a:t>)</a:t>
            </a:r>
          </a:p>
          <a:p>
            <a:pPr marL="320078" lvl="2" indent="0">
              <a:spcAft>
                <a:spcPct val="40000"/>
              </a:spcAft>
              <a:buClr>
                <a:srgbClr val="366934"/>
              </a:buClr>
              <a:buNone/>
              <a:defRPr/>
            </a:pPr>
            <a:endParaRPr lang="en-GB" sz="1900" dirty="0"/>
          </a:p>
          <a:p>
            <a:pPr marL="324490" lvl="1" indent="-324490">
              <a:spcAft>
                <a:spcPct val="40000"/>
              </a:spcAft>
              <a:buClr>
                <a:srgbClr val="366934"/>
              </a:buClr>
              <a:defRPr/>
            </a:pPr>
            <a:r>
              <a:rPr lang="en-GB" sz="1900" dirty="0"/>
              <a:t>Since 2002, the industry has achieved</a:t>
            </a:r>
          </a:p>
          <a:p>
            <a:pPr marL="644568" lvl="2" indent="-324490">
              <a:spcAft>
                <a:spcPct val="40000"/>
              </a:spcAft>
              <a:buClr>
                <a:srgbClr val="366934"/>
              </a:buClr>
              <a:defRPr/>
            </a:pPr>
            <a:r>
              <a:rPr lang="en-GB" sz="1900" dirty="0"/>
              <a:t>sustained economic growth and job creation</a:t>
            </a:r>
          </a:p>
          <a:p>
            <a:pPr marL="644568" lvl="2" indent="-324490">
              <a:spcAft>
                <a:spcPct val="40000"/>
              </a:spcAft>
              <a:buClr>
                <a:srgbClr val="366934"/>
              </a:buClr>
              <a:defRPr/>
            </a:pPr>
            <a:r>
              <a:rPr lang="en-GB" sz="1900" dirty="0"/>
              <a:t>employment has grown at c.5% per annum </a:t>
            </a:r>
          </a:p>
          <a:p>
            <a:pPr marL="644568" lvl="2" indent="-324490">
              <a:spcAft>
                <a:spcPct val="40000"/>
              </a:spcAft>
              <a:buClr>
                <a:srgbClr val="366934"/>
              </a:buClr>
              <a:defRPr/>
            </a:pPr>
            <a:r>
              <a:rPr lang="en-GB" sz="1900" dirty="0"/>
              <a:t>gross value add has grown at c.4.5% per annum</a:t>
            </a:r>
          </a:p>
          <a:p>
            <a:pPr marL="0" lvl="1" indent="0">
              <a:spcAft>
                <a:spcPct val="60000"/>
              </a:spcAft>
              <a:buClr>
                <a:srgbClr val="366934"/>
              </a:buClr>
              <a:buNone/>
              <a:defRPr/>
            </a:pPr>
            <a:endParaRPr lang="en-US" sz="1900" b="1" dirty="0">
              <a:solidFill>
                <a:srgbClr val="000000"/>
              </a:solidFill>
              <a:cs typeface="Arial" panose="020B0604020202020204" pitchFamily="34" charset="0"/>
            </a:endParaRPr>
          </a:p>
        </p:txBody>
      </p:sp>
      <p:sp>
        <p:nvSpPr>
          <p:cNvPr id="6" name="Rounded Rectangle 5"/>
          <p:cNvSpPr/>
          <p:nvPr/>
        </p:nvSpPr>
        <p:spPr>
          <a:xfrm>
            <a:off x="2200719" y="5462878"/>
            <a:ext cx="8090346" cy="587765"/>
          </a:xfrm>
          <a:prstGeom prst="roundRect">
            <a:avLst/>
          </a:prstGeom>
          <a:solidFill>
            <a:srgbClr val="366934"/>
          </a:solidFill>
          <a:ln/>
        </p:spPr>
        <p:style>
          <a:lnRef idx="0">
            <a:schemeClr val="accent6"/>
          </a:lnRef>
          <a:fillRef idx="3">
            <a:schemeClr val="accent6"/>
          </a:fillRef>
          <a:effectRef idx="3">
            <a:schemeClr val="accent6"/>
          </a:effectRef>
          <a:fontRef idx="minor">
            <a:schemeClr val="lt1"/>
          </a:fontRef>
        </p:style>
        <p:txBody>
          <a:bodyPr rtlCol="0" anchor="ctr"/>
          <a:lstStyle/>
          <a:p>
            <a:pPr algn="ctr"/>
            <a:r>
              <a:rPr lang="en-GB" sz="1837" b="1" dirty="0">
                <a:solidFill>
                  <a:schemeClr val="bg1"/>
                </a:solidFill>
              </a:rPr>
              <a:t>The non-alcoholic beverage industry plays an important role in the South African economy</a:t>
            </a:r>
          </a:p>
        </p:txBody>
      </p:sp>
      <p:sp>
        <p:nvSpPr>
          <p:cNvPr id="7" name="5. Source"/>
          <p:cNvSpPr>
            <a:spLocks noChangeArrowheads="1"/>
          </p:cNvSpPr>
          <p:nvPr/>
        </p:nvSpPr>
        <p:spPr bwMode="gray">
          <a:xfrm>
            <a:off x="157501" y="6478024"/>
            <a:ext cx="8283661" cy="1231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07031" indent="-607031" defTabSz="891573">
              <a:tabLst>
                <a:tab pos="610190" algn="l"/>
              </a:tabLst>
            </a:pPr>
            <a:r>
              <a:rPr lang="en-GB" sz="800" dirty="0">
                <a:solidFill>
                  <a:srgbClr val="808080"/>
                </a:solidFill>
                <a:latin typeface="Arial" panose="020B0604020202020204" pitchFamily="34" charset="0"/>
              </a:rPr>
              <a:t>1. Marginal difference between GVA and GDP of c.3%</a:t>
            </a:r>
            <a:endParaRPr lang="x-none" sz="800">
              <a:solidFill>
                <a:srgbClr val="808080"/>
              </a:solidFill>
            </a:endParaRPr>
          </a:p>
        </p:txBody>
      </p:sp>
      <p:sp>
        <p:nvSpPr>
          <p:cNvPr id="2" name="Slide Number Placeholder 1"/>
          <p:cNvSpPr>
            <a:spLocks noGrp="1"/>
          </p:cNvSpPr>
          <p:nvPr>
            <p:ph type="sldNum" sz="quarter" idx="12"/>
          </p:nvPr>
        </p:nvSpPr>
        <p:spPr/>
        <p:txBody>
          <a:bodyPr/>
          <a:lstStyle/>
          <a:p>
            <a:fld id="{72525BFD-911F-4D66-8F3C-B35B0CF5970E}" type="slidenum">
              <a:rPr lang="en-ZA" smtClean="0"/>
              <a:t>3</a:t>
            </a:fld>
            <a:endParaRPr lang="en-ZA"/>
          </a:p>
        </p:txBody>
      </p:sp>
    </p:spTree>
    <p:extLst>
      <p:ext uri="{BB962C8B-B14F-4D97-AF65-F5344CB8AC3E}">
        <p14:creationId xmlns:p14="http://schemas.microsoft.com/office/powerpoint/2010/main" val="10337702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4" name="Object 33" hidden="1"/>
          <p:cNvGraphicFramePr>
            <a:graphicFrameLocks noChangeAspect="1"/>
          </p:cNvGraphicFramePr>
          <p:nvPr>
            <p:custDataLst>
              <p:tags r:id="rId2"/>
            </p:custDataLst>
            <p:extLst/>
          </p:nvPr>
        </p:nvGraphicFramePr>
        <p:xfrm>
          <a:off x="1525891" y="1621"/>
          <a:ext cx="1619" cy="1619"/>
        </p:xfrm>
        <a:graphic>
          <a:graphicData uri="http://schemas.openxmlformats.org/presentationml/2006/ole">
            <mc:AlternateContent xmlns:mc="http://schemas.openxmlformats.org/markup-compatibility/2006">
              <mc:Choice xmlns:v="urn:schemas-microsoft-com:vml" Requires="v">
                <p:oleObj spid="_x0000_s1090" name="think-cell Slide" r:id="rId6" imgW="526" imgH="526" progId="TCLayout.ActiveDocument.1">
                  <p:embed/>
                </p:oleObj>
              </mc:Choice>
              <mc:Fallback>
                <p:oleObj name="think-cell Slide" r:id="rId6" imgW="526" imgH="526" progId="TCLayout.ActiveDocument.1">
                  <p:embed/>
                  <p:pic>
                    <p:nvPicPr>
                      <p:cNvPr id="0" name=""/>
                      <p:cNvPicPr/>
                      <p:nvPr/>
                    </p:nvPicPr>
                    <p:blipFill>
                      <a:blip r:embed="rId7"/>
                      <a:stretch>
                        <a:fillRect/>
                      </a:stretch>
                    </p:blipFill>
                    <p:spPr>
                      <a:xfrm>
                        <a:off x="1525891" y="1621"/>
                        <a:ext cx="1619" cy="1619"/>
                      </a:xfrm>
                      <a:prstGeom prst="rect">
                        <a:avLst/>
                      </a:prstGeom>
                    </p:spPr>
                  </p:pic>
                </p:oleObj>
              </mc:Fallback>
            </mc:AlternateContent>
          </a:graphicData>
        </a:graphic>
      </p:graphicFrame>
      <p:sp>
        <p:nvSpPr>
          <p:cNvPr id="33" name="Rectangle 32" hidden="1"/>
          <p:cNvSpPr/>
          <p:nvPr>
            <p:custDataLst>
              <p:tags r:id="rId3"/>
            </p:custDataLst>
          </p:nvPr>
        </p:nvSpPr>
        <p:spPr bwMode="auto">
          <a:xfrm>
            <a:off x="1524270" y="1"/>
            <a:ext cx="161974" cy="161974"/>
          </a:xfrm>
          <a:prstGeom prst="rect">
            <a:avLst/>
          </a:prstGeom>
          <a:solidFill>
            <a:schemeClr val="accent1"/>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defTabSz="932962">
              <a:defRPr/>
            </a:pPr>
            <a:endParaRPr lang="en-ZA" sz="1837" kern="0" dirty="0">
              <a:solidFill>
                <a:srgbClr val="000000"/>
              </a:solidFill>
              <a:latin typeface="HelveticaNeueLT Std Cn" panose="020B0506030502030204"/>
              <a:sym typeface="HelveticaNeueLT Std Cn" panose="020B0506030502030204"/>
            </a:endParaRPr>
          </a:p>
        </p:txBody>
      </p:sp>
      <p:sp>
        <p:nvSpPr>
          <p:cNvPr id="69" name="Title 1"/>
          <p:cNvSpPr txBox="1">
            <a:spLocks/>
          </p:cNvSpPr>
          <p:nvPr/>
        </p:nvSpPr>
        <p:spPr>
          <a:xfrm>
            <a:off x="308919" y="234863"/>
            <a:ext cx="10130428" cy="916548"/>
          </a:xfrm>
          <a:prstGeom prst="rect">
            <a:avLst/>
          </a:prstGeom>
        </p:spPr>
        <p:txBody>
          <a:bodyPr/>
          <a:lstStyle>
            <a:lvl1pPr algn="l" defTabSz="895350" rtl="0" eaLnBrk="1" fontAlgn="base" hangingPunct="1">
              <a:spcBef>
                <a:spcPct val="0"/>
              </a:spcBef>
              <a:spcAft>
                <a:spcPct val="0"/>
              </a:spcAft>
              <a:tabLst>
                <a:tab pos="269875" algn="l"/>
              </a:tabLst>
              <a:defRPr sz="1900" b="1" baseline="0">
                <a:solidFill>
                  <a:schemeClr val="tx2"/>
                </a:solidFill>
                <a:latin typeface="+mj-lt"/>
                <a:ea typeface="+mj-ea"/>
                <a:cs typeface="+mj-cs"/>
              </a:defRPr>
            </a:lvl1pPr>
            <a:lvl2pPr algn="l" defTabSz="895350" rtl="0" eaLnBrk="1" fontAlgn="base" hangingPunct="1">
              <a:spcBef>
                <a:spcPct val="0"/>
              </a:spcBef>
              <a:spcAft>
                <a:spcPct val="0"/>
              </a:spcAft>
              <a:defRPr sz="1900" b="1">
                <a:solidFill>
                  <a:schemeClr val="tx2"/>
                </a:solidFill>
                <a:latin typeface="Arial" charset="0"/>
              </a:defRPr>
            </a:lvl2pPr>
            <a:lvl3pPr algn="l" defTabSz="895350" rtl="0" eaLnBrk="1" fontAlgn="base" hangingPunct="1">
              <a:spcBef>
                <a:spcPct val="0"/>
              </a:spcBef>
              <a:spcAft>
                <a:spcPct val="0"/>
              </a:spcAft>
              <a:defRPr sz="1900" b="1">
                <a:solidFill>
                  <a:schemeClr val="tx2"/>
                </a:solidFill>
                <a:latin typeface="Arial" charset="0"/>
              </a:defRPr>
            </a:lvl3pPr>
            <a:lvl4pPr algn="l" defTabSz="895350" rtl="0" eaLnBrk="1" fontAlgn="base" hangingPunct="1">
              <a:spcBef>
                <a:spcPct val="0"/>
              </a:spcBef>
              <a:spcAft>
                <a:spcPct val="0"/>
              </a:spcAft>
              <a:defRPr sz="1900" b="1">
                <a:solidFill>
                  <a:schemeClr val="tx2"/>
                </a:solidFill>
                <a:latin typeface="Arial" charset="0"/>
              </a:defRPr>
            </a:lvl4pPr>
            <a:lvl5pPr algn="l" defTabSz="895350" rtl="0" eaLnBrk="1" fontAlgn="base" hangingPunct="1">
              <a:spcBef>
                <a:spcPct val="0"/>
              </a:spcBef>
              <a:spcAft>
                <a:spcPct val="0"/>
              </a:spcAft>
              <a:defRPr sz="1900" b="1">
                <a:solidFill>
                  <a:schemeClr val="tx2"/>
                </a:solidFill>
                <a:latin typeface="Arial" charset="0"/>
              </a:defRPr>
            </a:lvl5pPr>
            <a:lvl6pPr marL="457200" algn="l" defTabSz="895350" rtl="0" eaLnBrk="1" fontAlgn="base" hangingPunct="1">
              <a:spcBef>
                <a:spcPct val="0"/>
              </a:spcBef>
              <a:spcAft>
                <a:spcPct val="0"/>
              </a:spcAft>
              <a:defRPr sz="1900" b="1">
                <a:solidFill>
                  <a:schemeClr val="tx2"/>
                </a:solidFill>
                <a:latin typeface="Arial" charset="0"/>
              </a:defRPr>
            </a:lvl6pPr>
            <a:lvl7pPr marL="914400" algn="l" defTabSz="895350" rtl="0" eaLnBrk="1" fontAlgn="base" hangingPunct="1">
              <a:spcBef>
                <a:spcPct val="0"/>
              </a:spcBef>
              <a:spcAft>
                <a:spcPct val="0"/>
              </a:spcAft>
              <a:defRPr sz="1900" b="1">
                <a:solidFill>
                  <a:schemeClr val="tx2"/>
                </a:solidFill>
                <a:latin typeface="Arial" charset="0"/>
              </a:defRPr>
            </a:lvl7pPr>
            <a:lvl8pPr marL="1371600" algn="l" defTabSz="895350" rtl="0" eaLnBrk="1" fontAlgn="base" hangingPunct="1">
              <a:spcBef>
                <a:spcPct val="0"/>
              </a:spcBef>
              <a:spcAft>
                <a:spcPct val="0"/>
              </a:spcAft>
              <a:defRPr sz="1900" b="1">
                <a:solidFill>
                  <a:schemeClr val="tx2"/>
                </a:solidFill>
                <a:latin typeface="Arial" charset="0"/>
              </a:defRPr>
            </a:lvl8pPr>
            <a:lvl9pPr marL="1828800" algn="l" defTabSz="895350" rtl="0" eaLnBrk="1" fontAlgn="base" hangingPunct="1">
              <a:spcBef>
                <a:spcPct val="0"/>
              </a:spcBef>
              <a:spcAft>
                <a:spcPct val="0"/>
              </a:spcAft>
              <a:defRPr sz="1900" b="1">
                <a:solidFill>
                  <a:schemeClr val="tx2"/>
                </a:solidFill>
                <a:latin typeface="Arial" charset="0"/>
              </a:defRPr>
            </a:lvl9pPr>
          </a:lstStyle>
          <a:p>
            <a:pPr>
              <a:lnSpc>
                <a:spcPct val="90000"/>
              </a:lnSpc>
            </a:pPr>
            <a:r>
              <a:rPr lang="en-GB" sz="2800" dirty="0">
                <a:solidFill>
                  <a:srgbClr val="366934"/>
                </a:solidFill>
                <a:ea typeface="+mn-ea"/>
                <a:cs typeface="Arial" panose="020B0604020202020204" pitchFamily="34" charset="0"/>
                <a:sym typeface="HelveticaNeueLT Std Lt Cn" panose="020B0406020202030204" pitchFamily="34" charset="0"/>
              </a:rPr>
              <a:t>As a responsible industry, our mandate is shaped and influenced by Government’s key initiatives </a:t>
            </a:r>
          </a:p>
        </p:txBody>
      </p:sp>
      <p:cxnSp>
        <p:nvCxnSpPr>
          <p:cNvPr id="3" name="Straight Connector 2"/>
          <p:cNvCxnSpPr/>
          <p:nvPr/>
        </p:nvCxnSpPr>
        <p:spPr>
          <a:xfrm>
            <a:off x="1803968" y="2771482"/>
            <a:ext cx="8259445" cy="0"/>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3598001" y="1497652"/>
            <a:ext cx="6465413" cy="984885"/>
          </a:xfrm>
          <a:prstGeom prst="rect">
            <a:avLst/>
          </a:prstGeom>
        </p:spPr>
        <p:txBody>
          <a:bodyPr vert="horz" wrap="square" lIns="0" tIns="0" rIns="0" bIns="0" rtlCol="0">
            <a:spAutoFit/>
          </a:bodyPr>
          <a:lstStyle>
            <a:lvl1pPr marL="0" lvl="0" indent="0" defTabSz="895350" eaLnBrk="1" latinLnBrk="0" hangingPunct="1">
              <a:buClr>
                <a:schemeClr val="tx2"/>
              </a:buClr>
              <a:buSzPct val="100000"/>
              <a:defRPr lang="x-none" sz="1400" baseline="0">
                <a:latin typeface="+mn-lt"/>
              </a:defRPr>
            </a:lvl1pPr>
            <a:lvl2pPr marL="193675" lvl="1" indent="-192088" defTabSz="895350" eaLnBrk="1" latinLnBrk="0" hangingPunct="1">
              <a:buClr>
                <a:schemeClr val="tx2"/>
              </a:buClr>
              <a:buSzPct val="125000"/>
              <a:buFont typeface="Arial" charset="0"/>
              <a:buChar char="▪"/>
              <a:defRPr lang="x-none" sz="1400" baseline="0">
                <a:latin typeface="+mn-lt"/>
              </a:defRPr>
            </a:lvl2pPr>
            <a:lvl3pPr marL="457200" lvl="2" indent="-261938" defTabSz="895350" eaLnBrk="1" latinLnBrk="0" hangingPunct="1">
              <a:buClr>
                <a:schemeClr val="tx2"/>
              </a:buClr>
              <a:buSzPct val="120000"/>
              <a:buFont typeface="Arial" charset="0"/>
              <a:buChar char="–"/>
              <a:defRPr lang="x-none" sz="1400" baseline="0">
                <a:latin typeface="+mn-lt"/>
              </a:defRPr>
            </a:lvl3pPr>
            <a:lvl4pPr marL="614363" lvl="3" indent="-155575" defTabSz="895350" eaLnBrk="1" latinLnBrk="0" hangingPunct="1">
              <a:buClr>
                <a:schemeClr val="tx2"/>
              </a:buClr>
              <a:buSzPct val="120000"/>
              <a:buFont typeface="Arial" charset="0"/>
              <a:buChar char="▫"/>
              <a:defRPr lang="x-none" sz="1400" baseline="0">
                <a:latin typeface="+mn-lt"/>
              </a:defRPr>
            </a:lvl4pPr>
            <a:lvl5pPr marL="749808" lvl="4" indent="-130175" defTabSz="895350" eaLnBrk="1" latinLnBrk="0" hangingPunct="1">
              <a:buClr>
                <a:schemeClr val="tx2"/>
              </a:buClr>
              <a:buSzPct val="89000"/>
              <a:buFont typeface="Arial" charset="0"/>
              <a:buChar char="-"/>
              <a:defRPr lang="x-none" sz="1400" baseline="0">
                <a:latin typeface="+mn-lt"/>
              </a:defRPr>
            </a:lvl5pPr>
            <a:lvl6pPr marL="749808" indent="-130175" defTabSz="895350" fontAlgn="base">
              <a:spcBef>
                <a:spcPct val="0"/>
              </a:spcBef>
              <a:spcAft>
                <a:spcPct val="0"/>
              </a:spcAft>
              <a:buClr>
                <a:schemeClr val="tx2"/>
              </a:buClr>
              <a:buSzPct val="89000"/>
              <a:buFont typeface="Arial" charset="0"/>
              <a:buChar char="-"/>
              <a:defRPr lang="x-none" baseline="0">
                <a:latin typeface="+mn-lt"/>
              </a:defRPr>
            </a:lvl6pPr>
            <a:lvl7pPr marL="749808" indent="-130175" defTabSz="895350" fontAlgn="base">
              <a:spcBef>
                <a:spcPct val="0"/>
              </a:spcBef>
              <a:spcAft>
                <a:spcPct val="0"/>
              </a:spcAft>
              <a:buClr>
                <a:schemeClr val="tx2"/>
              </a:buClr>
              <a:buSzPct val="89000"/>
              <a:buFont typeface="Arial" charset="0"/>
              <a:buChar char="-"/>
              <a:defRPr lang="x-none" baseline="0">
                <a:latin typeface="+mn-lt"/>
              </a:defRPr>
            </a:lvl7pPr>
            <a:lvl8pPr marL="749808" indent="-130175" defTabSz="895350" fontAlgn="base">
              <a:spcBef>
                <a:spcPct val="0"/>
              </a:spcBef>
              <a:spcAft>
                <a:spcPct val="0"/>
              </a:spcAft>
              <a:buClr>
                <a:schemeClr val="tx2"/>
              </a:buClr>
              <a:buSzPct val="89000"/>
              <a:buFont typeface="Arial" charset="0"/>
              <a:buChar char="-"/>
              <a:defRPr lang="x-none" baseline="0">
                <a:latin typeface="+mn-lt"/>
              </a:defRPr>
            </a:lvl8pPr>
            <a:lvl9pPr marL="749808" indent="-130175" defTabSz="895350" fontAlgn="base">
              <a:spcBef>
                <a:spcPct val="0"/>
              </a:spcBef>
              <a:spcAft>
                <a:spcPct val="0"/>
              </a:spcAft>
              <a:buClr>
                <a:schemeClr val="tx2"/>
              </a:buClr>
              <a:buSzPct val="89000"/>
              <a:buFont typeface="Arial" charset="0"/>
              <a:buChar char="-"/>
              <a:defRPr lang="x-none" baseline="0">
                <a:latin typeface="+mn-lt"/>
              </a:defRPr>
            </a:lvl9pPr>
          </a:lstStyle>
          <a:p>
            <a:pPr marL="273734" lvl="1" indent="-273734">
              <a:spcAft>
                <a:spcPct val="50000"/>
              </a:spcAft>
              <a:buClr>
                <a:srgbClr val="366934"/>
              </a:buClr>
            </a:pPr>
            <a:r>
              <a:rPr lang="en-US" sz="1600" dirty="0"/>
              <a:t>Aims to eliminate poverty and reduce inequality by 2030, by drawing on the energies of the people, growing an inclusive economy, building capabilities, enhancing the capacity of the state, and promoting leadership and partnerships throughout society</a:t>
            </a:r>
          </a:p>
        </p:txBody>
      </p:sp>
      <p:sp>
        <p:nvSpPr>
          <p:cNvPr id="15" name="Rounded Rectangle 14"/>
          <p:cNvSpPr/>
          <p:nvPr/>
        </p:nvSpPr>
        <p:spPr>
          <a:xfrm>
            <a:off x="1748794" y="1497652"/>
            <a:ext cx="1689824" cy="1004890"/>
          </a:xfrm>
          <a:prstGeom prst="roundRect">
            <a:avLst/>
          </a:prstGeom>
          <a:solidFill>
            <a:srgbClr val="366934"/>
          </a:solidFill>
          <a:ln/>
        </p:spPr>
        <p:style>
          <a:lnRef idx="0">
            <a:schemeClr val="accent6"/>
          </a:lnRef>
          <a:fillRef idx="3">
            <a:schemeClr val="accent6"/>
          </a:fillRef>
          <a:effectRef idx="3">
            <a:schemeClr val="accent6"/>
          </a:effectRef>
          <a:fontRef idx="minor">
            <a:schemeClr val="lt1"/>
          </a:fontRef>
        </p:style>
        <p:txBody>
          <a:bodyPr rtlCol="0" anchor="ctr"/>
          <a:lstStyle/>
          <a:p>
            <a:pPr algn="ctr"/>
            <a:r>
              <a:rPr lang="en-ZA" sz="1837" b="1" dirty="0">
                <a:solidFill>
                  <a:schemeClr val="bg1"/>
                </a:solidFill>
              </a:rPr>
              <a:t>NDP</a:t>
            </a:r>
          </a:p>
        </p:txBody>
      </p:sp>
      <p:sp>
        <p:nvSpPr>
          <p:cNvPr id="17" name="TextBox 16"/>
          <p:cNvSpPr txBox="1"/>
          <p:nvPr/>
        </p:nvSpPr>
        <p:spPr>
          <a:xfrm>
            <a:off x="3598001" y="3919752"/>
            <a:ext cx="6465413" cy="738664"/>
          </a:xfrm>
          <a:prstGeom prst="rect">
            <a:avLst/>
          </a:prstGeom>
        </p:spPr>
        <p:txBody>
          <a:bodyPr vert="horz" wrap="square" lIns="0" tIns="0" rIns="0" bIns="0" rtlCol="0">
            <a:spAutoFit/>
          </a:bodyPr>
          <a:lstStyle>
            <a:lvl1pPr marL="0" lvl="0" indent="0" defTabSz="895350" eaLnBrk="1" latinLnBrk="0" hangingPunct="1">
              <a:buClr>
                <a:schemeClr val="tx2"/>
              </a:buClr>
              <a:buSzPct val="100000"/>
              <a:defRPr lang="x-none" sz="1400" baseline="0">
                <a:latin typeface="+mn-lt"/>
              </a:defRPr>
            </a:lvl1pPr>
            <a:lvl2pPr marL="193675" lvl="1" indent="-192088" defTabSz="895350" eaLnBrk="1" latinLnBrk="0" hangingPunct="1">
              <a:buClr>
                <a:schemeClr val="tx2"/>
              </a:buClr>
              <a:buSzPct val="125000"/>
              <a:buFont typeface="Arial" charset="0"/>
              <a:buChar char="▪"/>
              <a:defRPr lang="x-none" sz="1400" baseline="0">
                <a:latin typeface="+mn-lt"/>
              </a:defRPr>
            </a:lvl2pPr>
            <a:lvl3pPr marL="457200" lvl="2" indent="-261938" defTabSz="895350" eaLnBrk="1" latinLnBrk="0" hangingPunct="1">
              <a:buClr>
                <a:schemeClr val="tx2"/>
              </a:buClr>
              <a:buSzPct val="120000"/>
              <a:buFont typeface="Arial" charset="0"/>
              <a:buChar char="–"/>
              <a:defRPr lang="x-none" sz="1400" baseline="0">
                <a:latin typeface="+mn-lt"/>
              </a:defRPr>
            </a:lvl3pPr>
            <a:lvl4pPr marL="614363" lvl="3" indent="-155575" defTabSz="895350" eaLnBrk="1" latinLnBrk="0" hangingPunct="1">
              <a:buClr>
                <a:schemeClr val="tx2"/>
              </a:buClr>
              <a:buSzPct val="120000"/>
              <a:buFont typeface="Arial" charset="0"/>
              <a:buChar char="▫"/>
              <a:defRPr lang="x-none" sz="1400" baseline="0">
                <a:latin typeface="+mn-lt"/>
              </a:defRPr>
            </a:lvl4pPr>
            <a:lvl5pPr marL="749808" lvl="4" indent="-130175" defTabSz="895350" eaLnBrk="1" latinLnBrk="0" hangingPunct="1">
              <a:buClr>
                <a:schemeClr val="tx2"/>
              </a:buClr>
              <a:buSzPct val="89000"/>
              <a:buFont typeface="Arial" charset="0"/>
              <a:buChar char="-"/>
              <a:defRPr lang="x-none" sz="1400" baseline="0">
                <a:latin typeface="+mn-lt"/>
              </a:defRPr>
            </a:lvl5pPr>
            <a:lvl6pPr marL="749808" indent="-130175" defTabSz="895350" fontAlgn="base">
              <a:spcBef>
                <a:spcPct val="0"/>
              </a:spcBef>
              <a:spcAft>
                <a:spcPct val="0"/>
              </a:spcAft>
              <a:buClr>
                <a:schemeClr val="tx2"/>
              </a:buClr>
              <a:buSzPct val="89000"/>
              <a:buFont typeface="Arial" charset="0"/>
              <a:buChar char="-"/>
              <a:defRPr lang="x-none" baseline="0">
                <a:latin typeface="+mn-lt"/>
              </a:defRPr>
            </a:lvl6pPr>
            <a:lvl7pPr marL="749808" indent="-130175" defTabSz="895350" fontAlgn="base">
              <a:spcBef>
                <a:spcPct val="0"/>
              </a:spcBef>
              <a:spcAft>
                <a:spcPct val="0"/>
              </a:spcAft>
              <a:buClr>
                <a:schemeClr val="tx2"/>
              </a:buClr>
              <a:buSzPct val="89000"/>
              <a:buFont typeface="Arial" charset="0"/>
              <a:buChar char="-"/>
              <a:defRPr lang="x-none" baseline="0">
                <a:latin typeface="+mn-lt"/>
              </a:defRPr>
            </a:lvl7pPr>
            <a:lvl8pPr marL="749808" indent="-130175" defTabSz="895350" fontAlgn="base">
              <a:spcBef>
                <a:spcPct val="0"/>
              </a:spcBef>
              <a:spcAft>
                <a:spcPct val="0"/>
              </a:spcAft>
              <a:buClr>
                <a:schemeClr val="tx2"/>
              </a:buClr>
              <a:buSzPct val="89000"/>
              <a:buFont typeface="Arial" charset="0"/>
              <a:buChar char="-"/>
              <a:defRPr lang="x-none" baseline="0">
                <a:latin typeface="+mn-lt"/>
              </a:defRPr>
            </a:lvl8pPr>
            <a:lvl9pPr marL="749808" indent="-130175" defTabSz="895350" fontAlgn="base">
              <a:spcBef>
                <a:spcPct val="0"/>
              </a:spcBef>
              <a:spcAft>
                <a:spcPct val="0"/>
              </a:spcAft>
              <a:buClr>
                <a:schemeClr val="tx2"/>
              </a:buClr>
              <a:buSzPct val="89000"/>
              <a:buFont typeface="Arial" charset="0"/>
              <a:buChar char="-"/>
              <a:defRPr lang="x-none" baseline="0">
                <a:latin typeface="+mn-lt"/>
              </a:defRPr>
            </a:lvl9pPr>
          </a:lstStyle>
          <a:p>
            <a:pPr marL="273734" lvl="1" indent="-273734">
              <a:spcAft>
                <a:spcPct val="80000"/>
              </a:spcAft>
              <a:buClr>
                <a:srgbClr val="366934"/>
              </a:buClr>
              <a:defRPr/>
            </a:pPr>
            <a:r>
              <a:rPr lang="en-US" sz="1600" dirty="0" smtClean="0"/>
              <a:t>Promote structural </a:t>
            </a:r>
            <a:r>
              <a:rPr lang="en-US" sz="1600" dirty="0"/>
              <a:t>change in the economy, to break out of commodity dependence and move to a more diversified base in which increasing manufacturing-based value addition, employment creation </a:t>
            </a:r>
          </a:p>
        </p:txBody>
      </p:sp>
      <p:sp>
        <p:nvSpPr>
          <p:cNvPr id="18" name="Rounded Rectangle 17"/>
          <p:cNvSpPr/>
          <p:nvPr/>
        </p:nvSpPr>
        <p:spPr>
          <a:xfrm>
            <a:off x="1748794" y="3886623"/>
            <a:ext cx="1689824" cy="920160"/>
          </a:xfrm>
          <a:prstGeom prst="roundRect">
            <a:avLst/>
          </a:prstGeom>
          <a:solidFill>
            <a:srgbClr val="366934"/>
          </a:solidFill>
          <a:ln/>
        </p:spPr>
        <p:style>
          <a:lnRef idx="0">
            <a:schemeClr val="accent6"/>
          </a:lnRef>
          <a:fillRef idx="3">
            <a:schemeClr val="accent6"/>
          </a:fillRef>
          <a:effectRef idx="3">
            <a:schemeClr val="accent6"/>
          </a:effectRef>
          <a:fontRef idx="minor">
            <a:schemeClr val="lt1"/>
          </a:fontRef>
        </p:style>
        <p:txBody>
          <a:bodyPr rtlCol="0" anchor="ctr"/>
          <a:lstStyle/>
          <a:p>
            <a:pPr algn="ctr"/>
            <a:r>
              <a:rPr lang="en-ZA" sz="1837" b="1" dirty="0" smtClean="0">
                <a:solidFill>
                  <a:schemeClr val="bg1"/>
                </a:solidFill>
              </a:rPr>
              <a:t>Industrial Policy Action Plan</a:t>
            </a:r>
            <a:endParaRPr lang="en-ZA" sz="1837" b="1" dirty="0">
              <a:solidFill>
                <a:schemeClr val="bg1"/>
              </a:solidFill>
            </a:endParaRPr>
          </a:p>
        </p:txBody>
      </p:sp>
      <p:cxnSp>
        <p:nvCxnSpPr>
          <p:cNvPr id="19" name="Straight Connector 18"/>
          <p:cNvCxnSpPr/>
          <p:nvPr/>
        </p:nvCxnSpPr>
        <p:spPr>
          <a:xfrm>
            <a:off x="1803968" y="3653700"/>
            <a:ext cx="8259445" cy="0"/>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Rounded Rectangle 12"/>
          <p:cNvSpPr/>
          <p:nvPr/>
        </p:nvSpPr>
        <p:spPr>
          <a:xfrm>
            <a:off x="2240514" y="5412258"/>
            <a:ext cx="8090346" cy="1128029"/>
          </a:xfrm>
          <a:prstGeom prst="roundRect">
            <a:avLst/>
          </a:prstGeom>
          <a:solidFill>
            <a:srgbClr val="C00000"/>
          </a:solidFill>
          <a:ln>
            <a:solidFill>
              <a:srgbClr val="C00000"/>
            </a:solidFill>
          </a:ln>
        </p:spPr>
        <p:style>
          <a:lnRef idx="0">
            <a:schemeClr val="accent6"/>
          </a:lnRef>
          <a:fillRef idx="3">
            <a:schemeClr val="accent6"/>
          </a:fillRef>
          <a:effectRef idx="3">
            <a:schemeClr val="accent6"/>
          </a:effectRef>
          <a:fontRef idx="minor">
            <a:schemeClr val="lt1"/>
          </a:fontRef>
        </p:style>
        <p:txBody>
          <a:bodyPr rtlCol="0" anchor="ctr"/>
          <a:lstStyle/>
          <a:p>
            <a:pPr algn="ctr"/>
            <a:r>
              <a:rPr lang="en-GB" sz="1600" b="1" dirty="0">
                <a:solidFill>
                  <a:schemeClr val="bg1"/>
                </a:solidFill>
              </a:rPr>
              <a:t>The proposed </a:t>
            </a:r>
            <a:r>
              <a:rPr lang="en-GB" sz="1600" b="1" dirty="0" smtClean="0">
                <a:solidFill>
                  <a:schemeClr val="bg1"/>
                </a:solidFill>
              </a:rPr>
              <a:t>tax on sugar sweetened beverages </a:t>
            </a:r>
            <a:r>
              <a:rPr lang="en-GB" sz="1600" b="1" dirty="0">
                <a:solidFill>
                  <a:schemeClr val="bg1"/>
                </a:solidFill>
              </a:rPr>
              <a:t>will have substantial unintended economic consequences, at a time when the economy is facing strong </a:t>
            </a:r>
            <a:r>
              <a:rPr lang="en-GB" sz="1600" b="1" dirty="0" smtClean="0">
                <a:solidFill>
                  <a:schemeClr val="bg1"/>
                </a:solidFill>
              </a:rPr>
              <a:t>headwinds curtailing </a:t>
            </a:r>
            <a:r>
              <a:rPr lang="en-GB" sz="1600" b="1" dirty="0">
                <a:solidFill>
                  <a:schemeClr val="bg1"/>
                </a:solidFill>
              </a:rPr>
              <a:t>our ability to enhance our contribution to broader economic growth, job creation and sustainability</a:t>
            </a:r>
          </a:p>
        </p:txBody>
      </p:sp>
      <p:sp>
        <p:nvSpPr>
          <p:cNvPr id="16" name="Rounded Rectangle 15"/>
          <p:cNvSpPr/>
          <p:nvPr/>
        </p:nvSpPr>
        <p:spPr>
          <a:xfrm>
            <a:off x="1724498" y="2978814"/>
            <a:ext cx="1689824" cy="415882"/>
          </a:xfrm>
          <a:prstGeom prst="roundRect">
            <a:avLst/>
          </a:prstGeom>
          <a:solidFill>
            <a:srgbClr val="366934"/>
          </a:solidFill>
          <a:ln/>
        </p:spPr>
        <p:style>
          <a:lnRef idx="0">
            <a:schemeClr val="accent6"/>
          </a:lnRef>
          <a:fillRef idx="3">
            <a:schemeClr val="accent6"/>
          </a:fillRef>
          <a:effectRef idx="3">
            <a:schemeClr val="accent6"/>
          </a:effectRef>
          <a:fontRef idx="minor">
            <a:schemeClr val="lt1"/>
          </a:fontRef>
        </p:style>
        <p:txBody>
          <a:bodyPr rtlCol="0" anchor="ctr"/>
          <a:lstStyle/>
          <a:p>
            <a:pPr algn="ctr"/>
            <a:r>
              <a:rPr lang="en-ZA" sz="1837" b="1" dirty="0">
                <a:solidFill>
                  <a:schemeClr val="bg1"/>
                </a:solidFill>
              </a:rPr>
              <a:t>9 Point Plan</a:t>
            </a:r>
          </a:p>
        </p:txBody>
      </p:sp>
      <p:sp>
        <p:nvSpPr>
          <p:cNvPr id="20" name="TextBox 19"/>
          <p:cNvSpPr txBox="1"/>
          <p:nvPr/>
        </p:nvSpPr>
        <p:spPr>
          <a:xfrm>
            <a:off x="3595793" y="3000902"/>
            <a:ext cx="6465413" cy="246221"/>
          </a:xfrm>
          <a:prstGeom prst="rect">
            <a:avLst/>
          </a:prstGeom>
        </p:spPr>
        <p:txBody>
          <a:bodyPr vert="horz" wrap="square" lIns="0" tIns="0" rIns="0" bIns="0" rtlCol="0">
            <a:spAutoFit/>
          </a:bodyPr>
          <a:lstStyle>
            <a:lvl1pPr marL="0" lvl="0" indent="0" defTabSz="895350" eaLnBrk="1" latinLnBrk="0" hangingPunct="1">
              <a:buClr>
                <a:schemeClr val="tx2"/>
              </a:buClr>
              <a:buSzPct val="100000"/>
              <a:defRPr lang="x-none" sz="1400" baseline="0">
                <a:latin typeface="+mn-lt"/>
              </a:defRPr>
            </a:lvl1pPr>
            <a:lvl2pPr marL="193675" lvl="1" indent="-192088" defTabSz="895350" eaLnBrk="1" latinLnBrk="0" hangingPunct="1">
              <a:buClr>
                <a:schemeClr val="tx2"/>
              </a:buClr>
              <a:buSzPct val="125000"/>
              <a:buFont typeface="Arial" charset="0"/>
              <a:buChar char="▪"/>
              <a:defRPr lang="x-none" sz="1400" baseline="0">
                <a:latin typeface="+mn-lt"/>
              </a:defRPr>
            </a:lvl2pPr>
            <a:lvl3pPr marL="457200" lvl="2" indent="-261938" defTabSz="895350" eaLnBrk="1" latinLnBrk="0" hangingPunct="1">
              <a:buClr>
                <a:schemeClr val="tx2"/>
              </a:buClr>
              <a:buSzPct val="120000"/>
              <a:buFont typeface="Arial" charset="0"/>
              <a:buChar char="–"/>
              <a:defRPr lang="x-none" sz="1400" baseline="0">
                <a:latin typeface="+mn-lt"/>
              </a:defRPr>
            </a:lvl3pPr>
            <a:lvl4pPr marL="614363" lvl="3" indent="-155575" defTabSz="895350" eaLnBrk="1" latinLnBrk="0" hangingPunct="1">
              <a:buClr>
                <a:schemeClr val="tx2"/>
              </a:buClr>
              <a:buSzPct val="120000"/>
              <a:buFont typeface="Arial" charset="0"/>
              <a:buChar char="▫"/>
              <a:defRPr lang="x-none" sz="1400" baseline="0">
                <a:latin typeface="+mn-lt"/>
              </a:defRPr>
            </a:lvl4pPr>
            <a:lvl5pPr marL="749808" lvl="4" indent="-130175" defTabSz="895350" eaLnBrk="1" latinLnBrk="0" hangingPunct="1">
              <a:buClr>
                <a:schemeClr val="tx2"/>
              </a:buClr>
              <a:buSzPct val="89000"/>
              <a:buFont typeface="Arial" charset="0"/>
              <a:buChar char="-"/>
              <a:defRPr lang="x-none" sz="1400" baseline="0">
                <a:latin typeface="+mn-lt"/>
              </a:defRPr>
            </a:lvl5pPr>
            <a:lvl6pPr marL="749808" indent="-130175" defTabSz="895350" fontAlgn="base">
              <a:spcBef>
                <a:spcPct val="0"/>
              </a:spcBef>
              <a:spcAft>
                <a:spcPct val="0"/>
              </a:spcAft>
              <a:buClr>
                <a:schemeClr val="tx2"/>
              </a:buClr>
              <a:buSzPct val="89000"/>
              <a:buFont typeface="Arial" charset="0"/>
              <a:buChar char="-"/>
              <a:defRPr lang="x-none" baseline="0">
                <a:latin typeface="+mn-lt"/>
              </a:defRPr>
            </a:lvl6pPr>
            <a:lvl7pPr marL="749808" indent="-130175" defTabSz="895350" fontAlgn="base">
              <a:spcBef>
                <a:spcPct val="0"/>
              </a:spcBef>
              <a:spcAft>
                <a:spcPct val="0"/>
              </a:spcAft>
              <a:buClr>
                <a:schemeClr val="tx2"/>
              </a:buClr>
              <a:buSzPct val="89000"/>
              <a:buFont typeface="Arial" charset="0"/>
              <a:buChar char="-"/>
              <a:defRPr lang="x-none" baseline="0">
                <a:latin typeface="+mn-lt"/>
              </a:defRPr>
            </a:lvl7pPr>
            <a:lvl8pPr marL="749808" indent="-130175" defTabSz="895350" fontAlgn="base">
              <a:spcBef>
                <a:spcPct val="0"/>
              </a:spcBef>
              <a:spcAft>
                <a:spcPct val="0"/>
              </a:spcAft>
              <a:buClr>
                <a:schemeClr val="tx2"/>
              </a:buClr>
              <a:buSzPct val="89000"/>
              <a:buFont typeface="Arial" charset="0"/>
              <a:buChar char="-"/>
              <a:defRPr lang="x-none" baseline="0">
                <a:latin typeface="+mn-lt"/>
              </a:defRPr>
            </a:lvl8pPr>
            <a:lvl9pPr marL="749808" indent="-130175" defTabSz="895350" fontAlgn="base">
              <a:spcBef>
                <a:spcPct val="0"/>
              </a:spcBef>
              <a:spcAft>
                <a:spcPct val="0"/>
              </a:spcAft>
              <a:buClr>
                <a:schemeClr val="tx2"/>
              </a:buClr>
              <a:buSzPct val="89000"/>
              <a:buFont typeface="Arial" charset="0"/>
              <a:buChar char="-"/>
              <a:defRPr lang="x-none" baseline="0">
                <a:latin typeface="+mn-lt"/>
              </a:defRPr>
            </a:lvl9pPr>
          </a:lstStyle>
          <a:p>
            <a:pPr marL="273734" lvl="1" indent="-273734">
              <a:spcAft>
                <a:spcPct val="80000"/>
              </a:spcAft>
              <a:buClr>
                <a:srgbClr val="366934"/>
              </a:buClr>
              <a:defRPr/>
            </a:pPr>
            <a:r>
              <a:rPr lang="en-US" sz="1600" dirty="0"/>
              <a:t>Plan to boost economic growth and create much-needed jobs</a:t>
            </a:r>
          </a:p>
        </p:txBody>
      </p:sp>
      <p:sp>
        <p:nvSpPr>
          <p:cNvPr id="2" name="Slide Number Placeholder 1"/>
          <p:cNvSpPr>
            <a:spLocks noGrp="1"/>
          </p:cNvSpPr>
          <p:nvPr>
            <p:ph type="sldNum" sz="quarter" idx="12"/>
          </p:nvPr>
        </p:nvSpPr>
        <p:spPr/>
        <p:txBody>
          <a:bodyPr/>
          <a:lstStyle/>
          <a:p>
            <a:fld id="{72525BFD-911F-4D66-8F3C-B35B0CF5970E}" type="slidenum">
              <a:rPr lang="en-ZA" smtClean="0"/>
              <a:t>4</a:t>
            </a:fld>
            <a:endParaRPr lang="en-ZA"/>
          </a:p>
        </p:txBody>
      </p:sp>
    </p:spTree>
    <p:extLst>
      <p:ext uri="{BB962C8B-B14F-4D97-AF65-F5344CB8AC3E}">
        <p14:creationId xmlns:p14="http://schemas.microsoft.com/office/powerpoint/2010/main" val="3939866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4" name="Object 33" hidden="1"/>
          <p:cNvGraphicFramePr>
            <a:graphicFrameLocks noChangeAspect="1"/>
          </p:cNvGraphicFramePr>
          <p:nvPr>
            <p:custDataLst>
              <p:tags r:id="rId2"/>
            </p:custDataLst>
            <p:extLst/>
          </p:nvPr>
        </p:nvGraphicFramePr>
        <p:xfrm>
          <a:off x="1525891" y="1621"/>
          <a:ext cx="1619" cy="1619"/>
        </p:xfrm>
        <a:graphic>
          <a:graphicData uri="http://schemas.openxmlformats.org/presentationml/2006/ole">
            <mc:AlternateContent xmlns:mc="http://schemas.openxmlformats.org/markup-compatibility/2006">
              <mc:Choice xmlns:v="urn:schemas-microsoft-com:vml" Requires="v">
                <p:oleObj spid="_x0000_s4162" name="think-cell Slide" r:id="rId9" imgW="526" imgH="526" progId="TCLayout.ActiveDocument.1">
                  <p:embed/>
                </p:oleObj>
              </mc:Choice>
              <mc:Fallback>
                <p:oleObj name="think-cell Slide" r:id="rId9" imgW="526" imgH="526" progId="TCLayout.ActiveDocument.1">
                  <p:embed/>
                  <p:pic>
                    <p:nvPicPr>
                      <p:cNvPr id="0" name=""/>
                      <p:cNvPicPr/>
                      <p:nvPr/>
                    </p:nvPicPr>
                    <p:blipFill>
                      <a:blip r:embed="rId10"/>
                      <a:stretch>
                        <a:fillRect/>
                      </a:stretch>
                    </p:blipFill>
                    <p:spPr>
                      <a:xfrm>
                        <a:off x="1525891" y="1621"/>
                        <a:ext cx="1619" cy="1619"/>
                      </a:xfrm>
                      <a:prstGeom prst="rect">
                        <a:avLst/>
                      </a:prstGeom>
                    </p:spPr>
                  </p:pic>
                </p:oleObj>
              </mc:Fallback>
            </mc:AlternateContent>
          </a:graphicData>
        </a:graphic>
      </p:graphicFrame>
      <p:sp>
        <p:nvSpPr>
          <p:cNvPr id="33" name="Rectangle 32" hidden="1"/>
          <p:cNvSpPr/>
          <p:nvPr>
            <p:custDataLst>
              <p:tags r:id="rId3"/>
            </p:custDataLst>
          </p:nvPr>
        </p:nvSpPr>
        <p:spPr bwMode="auto">
          <a:xfrm>
            <a:off x="1524270" y="1"/>
            <a:ext cx="161974" cy="161974"/>
          </a:xfrm>
          <a:prstGeom prst="rect">
            <a:avLst/>
          </a:prstGeom>
          <a:solidFill>
            <a:schemeClr val="accent1"/>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defRPr/>
            </a:pPr>
            <a:endParaRPr lang="en-ZA" sz="1837" kern="0" dirty="0">
              <a:solidFill>
                <a:srgbClr val="000000"/>
              </a:solidFill>
              <a:latin typeface="HelveticaNeueLT Std Cn" panose="020B0506030502030204"/>
              <a:sym typeface="HelveticaNeueLT Std Cn" panose="020B0506030502030204"/>
            </a:endParaRPr>
          </a:p>
        </p:txBody>
      </p:sp>
      <p:sp>
        <p:nvSpPr>
          <p:cNvPr id="69" name="Title 1"/>
          <p:cNvSpPr txBox="1">
            <a:spLocks/>
          </p:cNvSpPr>
          <p:nvPr/>
        </p:nvSpPr>
        <p:spPr>
          <a:xfrm>
            <a:off x="410075" y="234864"/>
            <a:ext cx="9574184" cy="458274"/>
          </a:xfrm>
          <a:prstGeom prst="rect">
            <a:avLst/>
          </a:prstGeom>
        </p:spPr>
        <p:txBody>
          <a:bodyPr/>
          <a:lstStyle>
            <a:lvl1pPr algn="l" defTabSz="895350" rtl="0" eaLnBrk="1" fontAlgn="base" hangingPunct="1">
              <a:spcBef>
                <a:spcPct val="0"/>
              </a:spcBef>
              <a:spcAft>
                <a:spcPct val="0"/>
              </a:spcAft>
              <a:tabLst>
                <a:tab pos="269875" algn="l"/>
              </a:tabLst>
              <a:defRPr sz="1900" b="1" baseline="0">
                <a:solidFill>
                  <a:schemeClr val="tx2"/>
                </a:solidFill>
                <a:latin typeface="+mj-lt"/>
                <a:ea typeface="+mj-ea"/>
                <a:cs typeface="+mj-cs"/>
              </a:defRPr>
            </a:lvl1pPr>
            <a:lvl2pPr algn="l" defTabSz="895350" rtl="0" eaLnBrk="1" fontAlgn="base" hangingPunct="1">
              <a:spcBef>
                <a:spcPct val="0"/>
              </a:spcBef>
              <a:spcAft>
                <a:spcPct val="0"/>
              </a:spcAft>
              <a:defRPr sz="1900" b="1">
                <a:solidFill>
                  <a:schemeClr val="tx2"/>
                </a:solidFill>
                <a:latin typeface="Arial" charset="0"/>
              </a:defRPr>
            </a:lvl2pPr>
            <a:lvl3pPr algn="l" defTabSz="895350" rtl="0" eaLnBrk="1" fontAlgn="base" hangingPunct="1">
              <a:spcBef>
                <a:spcPct val="0"/>
              </a:spcBef>
              <a:spcAft>
                <a:spcPct val="0"/>
              </a:spcAft>
              <a:defRPr sz="1900" b="1">
                <a:solidFill>
                  <a:schemeClr val="tx2"/>
                </a:solidFill>
                <a:latin typeface="Arial" charset="0"/>
              </a:defRPr>
            </a:lvl3pPr>
            <a:lvl4pPr algn="l" defTabSz="895350" rtl="0" eaLnBrk="1" fontAlgn="base" hangingPunct="1">
              <a:spcBef>
                <a:spcPct val="0"/>
              </a:spcBef>
              <a:spcAft>
                <a:spcPct val="0"/>
              </a:spcAft>
              <a:defRPr sz="1900" b="1">
                <a:solidFill>
                  <a:schemeClr val="tx2"/>
                </a:solidFill>
                <a:latin typeface="Arial" charset="0"/>
              </a:defRPr>
            </a:lvl4pPr>
            <a:lvl5pPr algn="l" defTabSz="895350" rtl="0" eaLnBrk="1" fontAlgn="base" hangingPunct="1">
              <a:spcBef>
                <a:spcPct val="0"/>
              </a:spcBef>
              <a:spcAft>
                <a:spcPct val="0"/>
              </a:spcAft>
              <a:defRPr sz="1900" b="1">
                <a:solidFill>
                  <a:schemeClr val="tx2"/>
                </a:solidFill>
                <a:latin typeface="Arial" charset="0"/>
              </a:defRPr>
            </a:lvl5pPr>
            <a:lvl6pPr marL="457200" algn="l" defTabSz="895350" rtl="0" eaLnBrk="1" fontAlgn="base" hangingPunct="1">
              <a:spcBef>
                <a:spcPct val="0"/>
              </a:spcBef>
              <a:spcAft>
                <a:spcPct val="0"/>
              </a:spcAft>
              <a:defRPr sz="1900" b="1">
                <a:solidFill>
                  <a:schemeClr val="tx2"/>
                </a:solidFill>
                <a:latin typeface="Arial" charset="0"/>
              </a:defRPr>
            </a:lvl6pPr>
            <a:lvl7pPr marL="914400" algn="l" defTabSz="895350" rtl="0" eaLnBrk="1" fontAlgn="base" hangingPunct="1">
              <a:spcBef>
                <a:spcPct val="0"/>
              </a:spcBef>
              <a:spcAft>
                <a:spcPct val="0"/>
              </a:spcAft>
              <a:defRPr sz="1900" b="1">
                <a:solidFill>
                  <a:schemeClr val="tx2"/>
                </a:solidFill>
                <a:latin typeface="Arial" charset="0"/>
              </a:defRPr>
            </a:lvl7pPr>
            <a:lvl8pPr marL="1371600" algn="l" defTabSz="895350" rtl="0" eaLnBrk="1" fontAlgn="base" hangingPunct="1">
              <a:spcBef>
                <a:spcPct val="0"/>
              </a:spcBef>
              <a:spcAft>
                <a:spcPct val="0"/>
              </a:spcAft>
              <a:defRPr sz="1900" b="1">
                <a:solidFill>
                  <a:schemeClr val="tx2"/>
                </a:solidFill>
                <a:latin typeface="Arial" charset="0"/>
              </a:defRPr>
            </a:lvl8pPr>
            <a:lvl9pPr marL="1828800" algn="l" defTabSz="895350" rtl="0" eaLnBrk="1" fontAlgn="base" hangingPunct="1">
              <a:spcBef>
                <a:spcPct val="0"/>
              </a:spcBef>
              <a:spcAft>
                <a:spcPct val="0"/>
              </a:spcAft>
              <a:defRPr sz="1900" b="1">
                <a:solidFill>
                  <a:schemeClr val="tx2"/>
                </a:solidFill>
                <a:latin typeface="Arial" charset="0"/>
              </a:defRPr>
            </a:lvl9pPr>
          </a:lstStyle>
          <a:p>
            <a:pPr>
              <a:lnSpc>
                <a:spcPct val="90000"/>
              </a:lnSpc>
            </a:pPr>
            <a:r>
              <a:rPr lang="en-GB" sz="2800" dirty="0">
                <a:solidFill>
                  <a:srgbClr val="366934"/>
                </a:solidFill>
                <a:cs typeface="Arial" panose="020B0604020202020204" pitchFamily="34" charset="0"/>
                <a:sym typeface="HelveticaNeueLT Std Lt Cn" panose="020B0406020202030204" pitchFamily="34" charset="0"/>
              </a:rPr>
              <a:t>The proposed </a:t>
            </a:r>
            <a:r>
              <a:rPr lang="en-GB" sz="2800" dirty="0" smtClean="0">
                <a:solidFill>
                  <a:srgbClr val="366934"/>
                </a:solidFill>
                <a:cs typeface="Arial" panose="020B0604020202020204" pitchFamily="34" charset="0"/>
                <a:sym typeface="HelveticaNeueLT Std Lt Cn" panose="020B0406020202030204" pitchFamily="34" charset="0"/>
              </a:rPr>
              <a:t>tax on sugar sweetened beverages </a:t>
            </a:r>
            <a:r>
              <a:rPr lang="en-GB" sz="2800" dirty="0">
                <a:solidFill>
                  <a:srgbClr val="366934"/>
                </a:solidFill>
                <a:cs typeface="Arial" panose="020B0604020202020204" pitchFamily="34" charset="0"/>
                <a:sym typeface="HelveticaNeueLT Std Lt Cn" panose="020B0406020202030204" pitchFamily="34" charset="0"/>
              </a:rPr>
              <a:t>will hinder industry’s ability to contribute to inclusive economic growth</a:t>
            </a:r>
          </a:p>
        </p:txBody>
      </p:sp>
      <p:sp>
        <p:nvSpPr>
          <p:cNvPr id="15" name="TextBox 14"/>
          <p:cNvSpPr txBox="1"/>
          <p:nvPr/>
        </p:nvSpPr>
        <p:spPr>
          <a:xfrm>
            <a:off x="2275530" y="1424430"/>
            <a:ext cx="8163816" cy="5374741"/>
          </a:xfrm>
          <a:prstGeom prst="rect">
            <a:avLst/>
          </a:prstGeom>
        </p:spPr>
        <p:txBody>
          <a:bodyPr vert="horz" wrap="square" lIns="0" tIns="0" rIns="0" bIns="0" rtlCol="0">
            <a:spAutoFit/>
          </a:bodyPr>
          <a:lstStyle>
            <a:lvl1pPr marL="0" lvl="0" indent="0" defTabSz="895350" eaLnBrk="1" latinLnBrk="0" hangingPunct="1">
              <a:buClr>
                <a:schemeClr val="tx2"/>
              </a:buClr>
              <a:buSzPct val="100000"/>
              <a:defRPr lang="x-none" sz="1400" baseline="0">
                <a:latin typeface="+mn-lt"/>
              </a:defRPr>
            </a:lvl1pPr>
            <a:lvl2pPr marL="193675" lvl="1" indent="-192088" defTabSz="895350" eaLnBrk="1" latinLnBrk="0" hangingPunct="1">
              <a:buClr>
                <a:schemeClr val="tx2"/>
              </a:buClr>
              <a:buSzPct val="125000"/>
              <a:buFont typeface="Arial" charset="0"/>
              <a:buChar char="▪"/>
              <a:defRPr lang="x-none" sz="1400" baseline="0">
                <a:latin typeface="+mn-lt"/>
              </a:defRPr>
            </a:lvl2pPr>
            <a:lvl3pPr marL="457200" lvl="2" indent="-261938" defTabSz="895350" eaLnBrk="1" latinLnBrk="0" hangingPunct="1">
              <a:buClr>
                <a:schemeClr val="tx2"/>
              </a:buClr>
              <a:buSzPct val="120000"/>
              <a:buFont typeface="Arial" charset="0"/>
              <a:buChar char="–"/>
              <a:defRPr lang="x-none" sz="1400" baseline="0">
                <a:latin typeface="+mn-lt"/>
              </a:defRPr>
            </a:lvl3pPr>
            <a:lvl4pPr marL="614363" lvl="3" indent="-155575" defTabSz="895350" eaLnBrk="1" latinLnBrk="0" hangingPunct="1">
              <a:buClr>
                <a:schemeClr val="tx2"/>
              </a:buClr>
              <a:buSzPct val="120000"/>
              <a:buFont typeface="Arial" charset="0"/>
              <a:buChar char="▫"/>
              <a:defRPr lang="x-none" sz="1400" baseline="0">
                <a:latin typeface="+mn-lt"/>
              </a:defRPr>
            </a:lvl4pPr>
            <a:lvl5pPr marL="749808" lvl="4" indent="-130175" defTabSz="895350" eaLnBrk="1" latinLnBrk="0" hangingPunct="1">
              <a:buClr>
                <a:schemeClr val="tx2"/>
              </a:buClr>
              <a:buSzPct val="89000"/>
              <a:buFont typeface="Arial" charset="0"/>
              <a:buChar char="-"/>
              <a:defRPr lang="x-none" sz="1400" baseline="0">
                <a:latin typeface="+mn-lt"/>
              </a:defRPr>
            </a:lvl5pPr>
            <a:lvl6pPr marL="749808" indent="-130175" defTabSz="895350" fontAlgn="base">
              <a:spcBef>
                <a:spcPct val="0"/>
              </a:spcBef>
              <a:spcAft>
                <a:spcPct val="0"/>
              </a:spcAft>
              <a:buClr>
                <a:schemeClr val="tx2"/>
              </a:buClr>
              <a:buSzPct val="89000"/>
              <a:buFont typeface="Arial" charset="0"/>
              <a:buChar char="-"/>
              <a:defRPr lang="x-none" baseline="0">
                <a:latin typeface="+mn-lt"/>
              </a:defRPr>
            </a:lvl6pPr>
            <a:lvl7pPr marL="749808" indent="-130175" defTabSz="895350" fontAlgn="base">
              <a:spcBef>
                <a:spcPct val="0"/>
              </a:spcBef>
              <a:spcAft>
                <a:spcPct val="0"/>
              </a:spcAft>
              <a:buClr>
                <a:schemeClr val="tx2"/>
              </a:buClr>
              <a:buSzPct val="89000"/>
              <a:buFont typeface="Arial" charset="0"/>
              <a:buChar char="-"/>
              <a:defRPr lang="x-none" baseline="0">
                <a:latin typeface="+mn-lt"/>
              </a:defRPr>
            </a:lvl7pPr>
            <a:lvl8pPr marL="749808" indent="-130175" defTabSz="895350" fontAlgn="base">
              <a:spcBef>
                <a:spcPct val="0"/>
              </a:spcBef>
              <a:spcAft>
                <a:spcPct val="0"/>
              </a:spcAft>
              <a:buClr>
                <a:schemeClr val="tx2"/>
              </a:buClr>
              <a:buSzPct val="89000"/>
              <a:buFont typeface="Arial" charset="0"/>
              <a:buChar char="-"/>
              <a:defRPr lang="x-none" baseline="0">
                <a:latin typeface="+mn-lt"/>
              </a:defRPr>
            </a:lvl8pPr>
            <a:lvl9pPr marL="749808" indent="-130175" defTabSz="895350" fontAlgn="base">
              <a:spcBef>
                <a:spcPct val="0"/>
              </a:spcBef>
              <a:spcAft>
                <a:spcPct val="0"/>
              </a:spcAft>
              <a:buClr>
                <a:schemeClr val="tx2"/>
              </a:buClr>
              <a:buSzPct val="89000"/>
              <a:buFont typeface="Arial" charset="0"/>
              <a:buChar char="-"/>
              <a:defRPr lang="x-none" baseline="0">
                <a:latin typeface="+mn-lt"/>
              </a:defRPr>
            </a:lvl9pPr>
          </a:lstStyle>
          <a:p>
            <a:pPr marL="0" lvl="1" indent="0">
              <a:spcAft>
                <a:spcPct val="60000"/>
              </a:spcAft>
              <a:buClr>
                <a:srgbClr val="366934"/>
              </a:buClr>
              <a:buNone/>
            </a:pPr>
            <a:r>
              <a:rPr lang="en-ZA" sz="1632" b="1" dirty="0">
                <a:latin typeface="Arial" panose="020B0604020202020204" pitchFamily="34" charset="0"/>
                <a:cs typeface="Arial" panose="020B0604020202020204" pitchFamily="34" charset="0"/>
              </a:rPr>
              <a:t>Revitalising agriculture and the agro-processing value chain</a:t>
            </a:r>
          </a:p>
          <a:p>
            <a:pPr marL="273734" lvl="1" indent="-273734">
              <a:spcAft>
                <a:spcPct val="60000"/>
              </a:spcAft>
              <a:buClr>
                <a:srgbClr val="366934"/>
              </a:buClr>
            </a:pPr>
            <a:r>
              <a:rPr lang="en-ZA" sz="1632" dirty="0"/>
              <a:t>Industry would need to reconsider its committed investments</a:t>
            </a:r>
          </a:p>
          <a:p>
            <a:pPr marL="542609" lvl="2" indent="-273734">
              <a:spcAft>
                <a:spcPct val="60000"/>
              </a:spcAft>
              <a:buClr>
                <a:srgbClr val="366934"/>
              </a:buClr>
            </a:pPr>
            <a:r>
              <a:rPr lang="en-ZA" sz="1632" dirty="0"/>
              <a:t>Negative impact on the agriculture, agro-processing and transport and logistics sectors</a:t>
            </a:r>
          </a:p>
          <a:p>
            <a:pPr marL="273734" lvl="1" indent="-273734">
              <a:spcAft>
                <a:spcPct val="60000"/>
              </a:spcAft>
              <a:buClr>
                <a:srgbClr val="366934"/>
              </a:buClr>
            </a:pPr>
            <a:r>
              <a:rPr lang="en-ZA" sz="1632" dirty="0"/>
              <a:t>Immediate negative impact on </a:t>
            </a:r>
            <a:r>
              <a:rPr lang="en-ZA" sz="1632" dirty="0" smtClean="0"/>
              <a:t>small scale sugar cane farmers given </a:t>
            </a:r>
            <a:r>
              <a:rPr lang="en-ZA" sz="1632" dirty="0"/>
              <a:t>the anticipated reduction in volumes should the sugar tax be implemented as currently proposed; however we take serious  note on the impact sugar has on healthy lifestyles</a:t>
            </a:r>
          </a:p>
          <a:p>
            <a:pPr marL="0" lvl="1" indent="0">
              <a:spcAft>
                <a:spcPct val="60000"/>
              </a:spcAft>
              <a:buClr>
                <a:srgbClr val="366934"/>
              </a:buClr>
              <a:buNone/>
            </a:pPr>
            <a:endParaRPr lang="en-ZA" sz="1632" b="1" dirty="0">
              <a:latin typeface="Arial" panose="020B0604020202020204" pitchFamily="34" charset="0"/>
              <a:cs typeface="Arial" panose="020B0604020202020204" pitchFamily="34" charset="0"/>
            </a:endParaRPr>
          </a:p>
          <a:p>
            <a:pPr marL="0" lvl="1" indent="0">
              <a:spcAft>
                <a:spcPct val="60000"/>
              </a:spcAft>
              <a:buClr>
                <a:srgbClr val="366934"/>
              </a:buClr>
              <a:buNone/>
            </a:pPr>
            <a:r>
              <a:rPr lang="en-ZA" sz="1632" b="1" dirty="0" smtClean="0">
                <a:latin typeface="Arial" panose="020B0604020202020204" pitchFamily="34" charset="0"/>
                <a:cs typeface="Arial" panose="020B0604020202020204" pitchFamily="34" charset="0"/>
              </a:rPr>
              <a:t>More </a:t>
            </a:r>
            <a:r>
              <a:rPr lang="en-ZA" sz="1632" b="1" dirty="0">
                <a:latin typeface="Arial" panose="020B0604020202020204" pitchFamily="34" charset="0"/>
                <a:cs typeface="Arial" panose="020B0604020202020204" pitchFamily="34" charset="0"/>
              </a:rPr>
              <a:t>effective implementation of a higher impact Industrial Policy Action Plan</a:t>
            </a:r>
          </a:p>
          <a:p>
            <a:pPr marL="273734" lvl="1" indent="-273734">
              <a:spcAft>
                <a:spcPct val="60000"/>
              </a:spcAft>
              <a:buClr>
                <a:srgbClr val="366934"/>
              </a:buClr>
            </a:pPr>
            <a:r>
              <a:rPr lang="en-ZA" sz="1632" dirty="0"/>
              <a:t>Reduction in local procurement as a result of lost sales</a:t>
            </a:r>
          </a:p>
          <a:p>
            <a:pPr marL="542609" lvl="2" indent="-273734">
              <a:spcAft>
                <a:spcPct val="60000"/>
              </a:spcAft>
              <a:buClr>
                <a:srgbClr val="366934"/>
              </a:buClr>
            </a:pPr>
            <a:r>
              <a:rPr lang="en-ZA" sz="1632" dirty="0"/>
              <a:t>Industry adheres to the principals of preferential </a:t>
            </a:r>
            <a:r>
              <a:rPr lang="en-ZA" sz="1632" dirty="0" smtClean="0"/>
              <a:t>procurement</a:t>
            </a:r>
          </a:p>
          <a:p>
            <a:pPr marL="542609" lvl="2" indent="-273734">
              <a:spcAft>
                <a:spcPct val="60000"/>
              </a:spcAft>
              <a:buClr>
                <a:srgbClr val="366934"/>
              </a:buClr>
            </a:pPr>
            <a:endParaRPr lang="en-ZA" sz="1632" dirty="0">
              <a:solidFill>
                <a:srgbClr val="FF0000"/>
              </a:solidFill>
            </a:endParaRPr>
          </a:p>
          <a:p>
            <a:pPr marL="0" lvl="1" indent="0" defTabSz="914400">
              <a:spcAft>
                <a:spcPct val="50000"/>
              </a:spcAft>
              <a:buClr>
                <a:srgbClr val="366934"/>
              </a:buClr>
              <a:buSzTx/>
              <a:buNone/>
            </a:pPr>
            <a:r>
              <a:rPr lang="en-ZA" sz="1632" b="1" dirty="0">
                <a:solidFill>
                  <a:prstClr val="black"/>
                </a:solidFill>
                <a:latin typeface="Arial" panose="020B0604020202020204" pitchFamily="34" charset="0"/>
                <a:cs typeface="Arial" panose="020B0604020202020204" pitchFamily="34" charset="0"/>
              </a:rPr>
              <a:t>Unlocking the potential of SMMEs, cooperatives, townships and rural development</a:t>
            </a:r>
          </a:p>
          <a:p>
            <a:pPr marL="273734" lvl="1" indent="-273734" defTabSz="914400">
              <a:spcAft>
                <a:spcPct val="50000"/>
              </a:spcAft>
              <a:buClr>
                <a:srgbClr val="366934"/>
              </a:buClr>
              <a:buSzTx/>
              <a:buNone/>
            </a:pPr>
            <a:r>
              <a:rPr lang="en-ZA" sz="1632" dirty="0">
                <a:solidFill>
                  <a:prstClr val="black"/>
                </a:solidFill>
              </a:rPr>
              <a:t>The proposed </a:t>
            </a:r>
            <a:r>
              <a:rPr lang="en-ZA" sz="1632" dirty="0" smtClean="0">
                <a:solidFill>
                  <a:prstClr val="black"/>
                </a:solidFill>
              </a:rPr>
              <a:t>tax on sugar sweetened beverages </a:t>
            </a:r>
            <a:r>
              <a:rPr lang="en-ZA" sz="1632" dirty="0">
                <a:solidFill>
                  <a:prstClr val="black"/>
                </a:solidFill>
              </a:rPr>
              <a:t>will negatively impact our initiatives in this area which has a special focus on black women and youths</a:t>
            </a:r>
          </a:p>
          <a:p>
            <a:pPr marL="542609" lvl="2" indent="-273734">
              <a:spcAft>
                <a:spcPct val="60000"/>
              </a:spcAft>
              <a:buClr>
                <a:srgbClr val="366934"/>
              </a:buClr>
            </a:pPr>
            <a:endParaRPr lang="en-ZA" sz="1632" dirty="0">
              <a:solidFill>
                <a:srgbClr val="FF0000"/>
              </a:solidFill>
            </a:endParaRPr>
          </a:p>
        </p:txBody>
      </p:sp>
      <p:sp>
        <p:nvSpPr>
          <p:cNvPr id="16" name="Rectangle 37"/>
          <p:cNvSpPr>
            <a:spLocks noChangeAspect="1" noChangeArrowheads="1"/>
          </p:cNvSpPr>
          <p:nvPr>
            <p:custDataLst>
              <p:tags r:id="rId4"/>
            </p:custDataLst>
          </p:nvPr>
        </p:nvSpPr>
        <p:spPr bwMode="auto">
          <a:xfrm>
            <a:off x="1816712" y="1411011"/>
            <a:ext cx="311876" cy="293882"/>
          </a:xfrm>
          <a:prstGeom prst="rect">
            <a:avLst/>
          </a:prstGeom>
          <a:solidFill>
            <a:srgbClr val="366934"/>
          </a:solidFill>
          <a:ln w="9525">
            <a:noFill/>
            <a:miter lim="800000"/>
            <a:headEnd/>
            <a:tailEnd/>
          </a:ln>
        </p:spPr>
        <p:txBody>
          <a:bodyPr lIns="0" tIns="0" rIns="0" bIns="0" anchor="ctr"/>
          <a:lstStyle/>
          <a:p>
            <a:pPr algn="ctr">
              <a:defRPr/>
            </a:pPr>
            <a:r>
              <a:rPr lang="en-US" sz="1837" b="1" dirty="0">
                <a:solidFill>
                  <a:schemeClr val="bg1"/>
                </a:solidFill>
              </a:rPr>
              <a:t>1</a:t>
            </a:r>
          </a:p>
        </p:txBody>
      </p:sp>
      <p:sp>
        <p:nvSpPr>
          <p:cNvPr id="21" name="Rectangle 37"/>
          <p:cNvSpPr>
            <a:spLocks noChangeAspect="1" noChangeArrowheads="1"/>
          </p:cNvSpPr>
          <p:nvPr>
            <p:custDataLst>
              <p:tags r:id="rId5"/>
            </p:custDataLst>
          </p:nvPr>
        </p:nvSpPr>
        <p:spPr bwMode="auto">
          <a:xfrm>
            <a:off x="1816712" y="3871871"/>
            <a:ext cx="311876" cy="293882"/>
          </a:xfrm>
          <a:prstGeom prst="rect">
            <a:avLst/>
          </a:prstGeom>
          <a:solidFill>
            <a:srgbClr val="366934"/>
          </a:solidFill>
          <a:ln w="9525">
            <a:noFill/>
            <a:miter lim="800000"/>
            <a:headEnd/>
            <a:tailEnd/>
          </a:ln>
        </p:spPr>
        <p:txBody>
          <a:bodyPr lIns="0" tIns="0" rIns="0" bIns="0" anchor="ctr"/>
          <a:lstStyle/>
          <a:p>
            <a:pPr algn="ctr">
              <a:defRPr/>
            </a:pPr>
            <a:r>
              <a:rPr lang="en-US" sz="1837" b="1" dirty="0">
                <a:solidFill>
                  <a:schemeClr val="bg1"/>
                </a:solidFill>
              </a:rPr>
              <a:t>2</a:t>
            </a:r>
          </a:p>
        </p:txBody>
      </p:sp>
      <p:sp>
        <p:nvSpPr>
          <p:cNvPr id="8" name="Rectangle 37"/>
          <p:cNvSpPr>
            <a:spLocks noChangeAspect="1" noChangeArrowheads="1"/>
          </p:cNvSpPr>
          <p:nvPr>
            <p:custDataLst>
              <p:tags r:id="rId6"/>
            </p:custDataLst>
          </p:nvPr>
        </p:nvSpPr>
        <p:spPr bwMode="auto">
          <a:xfrm>
            <a:off x="1813174" y="5512108"/>
            <a:ext cx="311876" cy="293882"/>
          </a:xfrm>
          <a:prstGeom prst="rect">
            <a:avLst/>
          </a:prstGeom>
          <a:solidFill>
            <a:srgbClr val="366934"/>
          </a:solidFill>
          <a:ln w="9525">
            <a:noFill/>
            <a:miter lim="800000"/>
            <a:headEnd/>
            <a:tailEnd/>
          </a:ln>
        </p:spPr>
        <p:txBody>
          <a:bodyPr lIns="0" tIns="0" rIns="0" bIns="0" anchor="ctr"/>
          <a:lstStyle/>
          <a:p>
            <a:pPr algn="ctr">
              <a:defRPr/>
            </a:pPr>
            <a:r>
              <a:rPr lang="en-US" sz="1837" b="1" dirty="0" smtClean="0">
                <a:solidFill>
                  <a:schemeClr val="bg1"/>
                </a:solidFill>
              </a:rPr>
              <a:t>3</a:t>
            </a:r>
            <a:endParaRPr lang="en-US" sz="1837" b="1" dirty="0">
              <a:solidFill>
                <a:schemeClr val="bg1"/>
              </a:solidFill>
            </a:endParaRPr>
          </a:p>
        </p:txBody>
      </p:sp>
      <p:sp>
        <p:nvSpPr>
          <p:cNvPr id="2" name="Slide Number Placeholder 1"/>
          <p:cNvSpPr>
            <a:spLocks noGrp="1"/>
          </p:cNvSpPr>
          <p:nvPr>
            <p:ph type="sldNum" sz="quarter" idx="12"/>
          </p:nvPr>
        </p:nvSpPr>
        <p:spPr/>
        <p:txBody>
          <a:bodyPr/>
          <a:lstStyle/>
          <a:p>
            <a:fld id="{72525BFD-911F-4D66-8F3C-B35B0CF5970E}" type="slidenum">
              <a:rPr lang="en-ZA" smtClean="0"/>
              <a:t>5</a:t>
            </a:fld>
            <a:endParaRPr lang="en-ZA"/>
          </a:p>
        </p:txBody>
      </p:sp>
    </p:spTree>
    <p:extLst>
      <p:ext uri="{BB962C8B-B14F-4D97-AF65-F5344CB8AC3E}">
        <p14:creationId xmlns:p14="http://schemas.microsoft.com/office/powerpoint/2010/main" val="35378716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4" name="Object 33" hidden="1"/>
          <p:cNvGraphicFramePr>
            <a:graphicFrameLocks noChangeAspect="1"/>
          </p:cNvGraphicFramePr>
          <p:nvPr>
            <p:custDataLst>
              <p:tags r:id="rId2"/>
            </p:custDataLst>
            <p:extLst/>
          </p:nvPr>
        </p:nvGraphicFramePr>
        <p:xfrm>
          <a:off x="1525891" y="1621"/>
          <a:ext cx="1619" cy="1619"/>
        </p:xfrm>
        <a:graphic>
          <a:graphicData uri="http://schemas.openxmlformats.org/presentationml/2006/ole">
            <mc:AlternateContent xmlns:mc="http://schemas.openxmlformats.org/markup-compatibility/2006">
              <mc:Choice xmlns:v="urn:schemas-microsoft-com:vml" Requires="v">
                <p:oleObj spid="_x0000_s5186" name="think-cell Slide" r:id="rId7" imgW="526" imgH="526" progId="TCLayout.ActiveDocument.1">
                  <p:embed/>
                </p:oleObj>
              </mc:Choice>
              <mc:Fallback>
                <p:oleObj name="think-cell Slide" r:id="rId7" imgW="526" imgH="526" progId="TCLayout.ActiveDocument.1">
                  <p:embed/>
                  <p:pic>
                    <p:nvPicPr>
                      <p:cNvPr id="0" name=""/>
                      <p:cNvPicPr/>
                      <p:nvPr/>
                    </p:nvPicPr>
                    <p:blipFill>
                      <a:blip r:embed="rId8"/>
                      <a:stretch>
                        <a:fillRect/>
                      </a:stretch>
                    </p:blipFill>
                    <p:spPr>
                      <a:xfrm>
                        <a:off x="1525891" y="1621"/>
                        <a:ext cx="1619" cy="1619"/>
                      </a:xfrm>
                      <a:prstGeom prst="rect">
                        <a:avLst/>
                      </a:prstGeom>
                    </p:spPr>
                  </p:pic>
                </p:oleObj>
              </mc:Fallback>
            </mc:AlternateContent>
          </a:graphicData>
        </a:graphic>
      </p:graphicFrame>
      <p:sp>
        <p:nvSpPr>
          <p:cNvPr id="33" name="Rectangle 32" hidden="1"/>
          <p:cNvSpPr/>
          <p:nvPr>
            <p:custDataLst>
              <p:tags r:id="rId3"/>
            </p:custDataLst>
          </p:nvPr>
        </p:nvSpPr>
        <p:spPr bwMode="auto">
          <a:xfrm>
            <a:off x="1524270" y="1"/>
            <a:ext cx="161974" cy="161974"/>
          </a:xfrm>
          <a:prstGeom prst="rect">
            <a:avLst/>
          </a:prstGeom>
          <a:solidFill>
            <a:schemeClr val="accent1"/>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defRPr/>
            </a:pPr>
            <a:endParaRPr lang="en-ZA" sz="1837" kern="0" dirty="0">
              <a:solidFill>
                <a:srgbClr val="000000"/>
              </a:solidFill>
              <a:latin typeface="HelveticaNeueLT Std Cn" panose="020B0506030502030204"/>
              <a:sym typeface="HelveticaNeueLT Std Cn" panose="020B0506030502030204"/>
            </a:endParaRPr>
          </a:p>
        </p:txBody>
      </p:sp>
      <p:sp>
        <p:nvSpPr>
          <p:cNvPr id="24" name="TextBox 23"/>
          <p:cNvSpPr txBox="1"/>
          <p:nvPr/>
        </p:nvSpPr>
        <p:spPr>
          <a:xfrm>
            <a:off x="2349000" y="1720830"/>
            <a:ext cx="8090346" cy="3139319"/>
          </a:xfrm>
          <a:prstGeom prst="rect">
            <a:avLst/>
          </a:prstGeom>
        </p:spPr>
        <p:txBody>
          <a:bodyPr vert="horz" wrap="square" lIns="0" tIns="0" rIns="0" bIns="0" rtlCol="0">
            <a:spAutoFit/>
          </a:bodyPr>
          <a:lstStyle>
            <a:lvl1pPr marL="0" lvl="0" indent="0" defTabSz="895350" eaLnBrk="1" latinLnBrk="0" hangingPunct="1">
              <a:buClr>
                <a:schemeClr val="tx2"/>
              </a:buClr>
              <a:buSzPct val="100000"/>
              <a:defRPr lang="x-none" sz="1400" baseline="0">
                <a:latin typeface="+mn-lt"/>
              </a:defRPr>
            </a:lvl1pPr>
            <a:lvl2pPr marL="193675" lvl="1" indent="-192088" defTabSz="895350" eaLnBrk="1" latinLnBrk="0" hangingPunct="1">
              <a:buClr>
                <a:schemeClr val="tx2"/>
              </a:buClr>
              <a:buSzPct val="125000"/>
              <a:buFont typeface="Arial" charset="0"/>
              <a:buChar char="▪"/>
              <a:defRPr lang="x-none" sz="1400" baseline="0">
                <a:latin typeface="+mn-lt"/>
              </a:defRPr>
            </a:lvl2pPr>
            <a:lvl3pPr marL="457200" lvl="2" indent="-261938" defTabSz="895350" eaLnBrk="1" latinLnBrk="0" hangingPunct="1">
              <a:buClr>
                <a:schemeClr val="tx2"/>
              </a:buClr>
              <a:buSzPct val="120000"/>
              <a:buFont typeface="Arial" charset="0"/>
              <a:buChar char="–"/>
              <a:defRPr lang="x-none" sz="1400" baseline="0">
                <a:latin typeface="+mn-lt"/>
              </a:defRPr>
            </a:lvl3pPr>
            <a:lvl4pPr marL="614363" lvl="3" indent="-155575" defTabSz="895350" eaLnBrk="1" latinLnBrk="0" hangingPunct="1">
              <a:buClr>
                <a:schemeClr val="tx2"/>
              </a:buClr>
              <a:buSzPct val="120000"/>
              <a:buFont typeface="Arial" charset="0"/>
              <a:buChar char="▫"/>
              <a:defRPr lang="x-none" sz="1400" baseline="0">
                <a:latin typeface="+mn-lt"/>
              </a:defRPr>
            </a:lvl4pPr>
            <a:lvl5pPr marL="749808" lvl="4" indent="-130175" defTabSz="895350" eaLnBrk="1" latinLnBrk="0" hangingPunct="1">
              <a:buClr>
                <a:schemeClr val="tx2"/>
              </a:buClr>
              <a:buSzPct val="89000"/>
              <a:buFont typeface="Arial" charset="0"/>
              <a:buChar char="-"/>
              <a:defRPr lang="x-none" sz="1400" baseline="0">
                <a:latin typeface="+mn-lt"/>
              </a:defRPr>
            </a:lvl5pPr>
            <a:lvl6pPr marL="749808" indent="-130175" defTabSz="895350" fontAlgn="base">
              <a:spcBef>
                <a:spcPct val="0"/>
              </a:spcBef>
              <a:spcAft>
                <a:spcPct val="0"/>
              </a:spcAft>
              <a:buClr>
                <a:schemeClr val="tx2"/>
              </a:buClr>
              <a:buSzPct val="89000"/>
              <a:buFont typeface="Arial" charset="0"/>
              <a:buChar char="-"/>
              <a:defRPr lang="x-none" baseline="0">
                <a:latin typeface="+mn-lt"/>
              </a:defRPr>
            </a:lvl6pPr>
            <a:lvl7pPr marL="749808" indent="-130175" defTabSz="895350" fontAlgn="base">
              <a:spcBef>
                <a:spcPct val="0"/>
              </a:spcBef>
              <a:spcAft>
                <a:spcPct val="0"/>
              </a:spcAft>
              <a:buClr>
                <a:schemeClr val="tx2"/>
              </a:buClr>
              <a:buSzPct val="89000"/>
              <a:buFont typeface="Arial" charset="0"/>
              <a:buChar char="-"/>
              <a:defRPr lang="x-none" baseline="0">
                <a:latin typeface="+mn-lt"/>
              </a:defRPr>
            </a:lvl7pPr>
            <a:lvl8pPr marL="749808" indent="-130175" defTabSz="895350" fontAlgn="base">
              <a:spcBef>
                <a:spcPct val="0"/>
              </a:spcBef>
              <a:spcAft>
                <a:spcPct val="0"/>
              </a:spcAft>
              <a:buClr>
                <a:schemeClr val="tx2"/>
              </a:buClr>
              <a:buSzPct val="89000"/>
              <a:buFont typeface="Arial" charset="0"/>
              <a:buChar char="-"/>
              <a:defRPr lang="x-none" baseline="0">
                <a:latin typeface="+mn-lt"/>
              </a:defRPr>
            </a:lvl8pPr>
            <a:lvl9pPr marL="749808" indent="-130175" defTabSz="895350" fontAlgn="base">
              <a:spcBef>
                <a:spcPct val="0"/>
              </a:spcBef>
              <a:spcAft>
                <a:spcPct val="0"/>
              </a:spcAft>
              <a:buClr>
                <a:schemeClr val="tx2"/>
              </a:buClr>
              <a:buSzPct val="89000"/>
              <a:buFont typeface="Arial" charset="0"/>
              <a:buChar char="-"/>
              <a:defRPr lang="x-none" baseline="0">
                <a:latin typeface="+mn-lt"/>
              </a:defRPr>
            </a:lvl9pPr>
          </a:lstStyle>
          <a:p>
            <a:pPr marL="0" lvl="1" indent="0">
              <a:spcAft>
                <a:spcPct val="50000"/>
              </a:spcAft>
              <a:buClr>
                <a:srgbClr val="366934"/>
              </a:buClr>
              <a:buNone/>
            </a:pPr>
            <a:r>
              <a:rPr lang="en-ZA" sz="1632" b="1" dirty="0">
                <a:latin typeface="Arial" panose="020B0604020202020204" pitchFamily="34" charset="0"/>
                <a:cs typeface="Arial" panose="020B0604020202020204" pitchFamily="34" charset="0"/>
              </a:rPr>
              <a:t>Secure and grow jobs while moderating workplace conflict </a:t>
            </a:r>
          </a:p>
          <a:p>
            <a:pPr marL="273734" lvl="1" indent="-273734">
              <a:spcAft>
                <a:spcPct val="50000"/>
              </a:spcAft>
              <a:buClr>
                <a:srgbClr val="366934"/>
              </a:buClr>
            </a:pPr>
            <a:r>
              <a:rPr lang="en-ZA" sz="1632" dirty="0"/>
              <a:t>c.25% of direct industry jobs are at risk, with potentially more to be identified </a:t>
            </a:r>
          </a:p>
          <a:p>
            <a:pPr marL="273734" lvl="1" indent="-273734">
              <a:spcAft>
                <a:spcPct val="50000"/>
              </a:spcAft>
              <a:buClr>
                <a:srgbClr val="366934"/>
              </a:buClr>
            </a:pPr>
            <a:r>
              <a:rPr lang="en-ZA" sz="1632" dirty="0"/>
              <a:t>Significant indirect job losses to occur across the sector value chain, increasing the unemployment rate in the country</a:t>
            </a:r>
          </a:p>
          <a:p>
            <a:pPr marL="370918" lvl="1" indent="-192748">
              <a:spcAft>
                <a:spcPct val="50000"/>
              </a:spcAft>
              <a:buClr>
                <a:srgbClr val="366934"/>
              </a:buClr>
              <a:buFont typeface="Arial" panose="020B0604020202020204" pitchFamily="34" charset="0"/>
              <a:buChar char="‒"/>
            </a:pPr>
            <a:r>
              <a:rPr lang="en-ZA" sz="1632" dirty="0"/>
              <a:t>The job impact will be widely spread across many sectors including in the agriculture and manufacturing sectors</a:t>
            </a:r>
          </a:p>
          <a:p>
            <a:pPr marL="273734" lvl="1" indent="-273734">
              <a:spcAft>
                <a:spcPct val="50000"/>
              </a:spcAft>
              <a:buClr>
                <a:srgbClr val="366934"/>
              </a:buClr>
            </a:pPr>
            <a:r>
              <a:rPr lang="en-ZA" sz="1632" dirty="0"/>
              <a:t>Majority of the job loss impact will be felt in the informal sector</a:t>
            </a:r>
            <a:endParaRPr lang="en-ZA" sz="1632" dirty="0">
              <a:solidFill>
                <a:srgbClr val="FF0000"/>
              </a:solidFill>
            </a:endParaRPr>
          </a:p>
          <a:p>
            <a:pPr marL="273734" lvl="1" indent="-273734">
              <a:spcAft>
                <a:spcPct val="50000"/>
              </a:spcAft>
              <a:buClr>
                <a:srgbClr val="366934"/>
              </a:buClr>
            </a:pPr>
            <a:r>
              <a:rPr lang="en-ZA" sz="1632" dirty="0"/>
              <a:t>The proposed </a:t>
            </a:r>
            <a:r>
              <a:rPr lang="en-ZA" sz="1632" dirty="0" smtClean="0"/>
              <a:t>tax on sugar sweetened beverages </a:t>
            </a:r>
            <a:r>
              <a:rPr lang="en-ZA" sz="1632" dirty="0"/>
              <a:t>makes it difficult to sustain current jobs and hinders our ability to create new jobs, which the economy urgently needs to assist in poverty </a:t>
            </a:r>
            <a:r>
              <a:rPr lang="en-ZA" sz="1632" dirty="0" smtClean="0"/>
              <a:t>alleviation</a:t>
            </a:r>
            <a:endParaRPr lang="en-ZA" sz="1632" dirty="0"/>
          </a:p>
        </p:txBody>
      </p:sp>
      <p:sp>
        <p:nvSpPr>
          <p:cNvPr id="25" name="Rectangle 37"/>
          <p:cNvSpPr>
            <a:spLocks noChangeAspect="1" noChangeArrowheads="1"/>
          </p:cNvSpPr>
          <p:nvPr>
            <p:custDataLst>
              <p:tags r:id="rId4"/>
            </p:custDataLst>
          </p:nvPr>
        </p:nvSpPr>
        <p:spPr bwMode="auto">
          <a:xfrm>
            <a:off x="1816712" y="1712779"/>
            <a:ext cx="311876" cy="293882"/>
          </a:xfrm>
          <a:prstGeom prst="rect">
            <a:avLst/>
          </a:prstGeom>
          <a:solidFill>
            <a:srgbClr val="366934"/>
          </a:solidFill>
          <a:ln w="9525">
            <a:noFill/>
            <a:miter lim="800000"/>
            <a:headEnd/>
            <a:tailEnd/>
          </a:ln>
        </p:spPr>
        <p:txBody>
          <a:bodyPr lIns="0" tIns="0" rIns="0" bIns="0" anchor="ctr"/>
          <a:lstStyle/>
          <a:p>
            <a:pPr algn="ctr">
              <a:defRPr/>
            </a:pPr>
            <a:r>
              <a:rPr lang="en-US" sz="1837" b="1" dirty="0" smtClean="0">
                <a:solidFill>
                  <a:srgbClr val="FFFFFF"/>
                </a:solidFill>
                <a:latin typeface="Arial"/>
              </a:rPr>
              <a:t>4</a:t>
            </a:r>
            <a:endParaRPr lang="en-US" sz="1837" b="1" dirty="0">
              <a:solidFill>
                <a:srgbClr val="FFFFFF"/>
              </a:solidFill>
              <a:latin typeface="Arial"/>
            </a:endParaRPr>
          </a:p>
        </p:txBody>
      </p:sp>
      <p:sp>
        <p:nvSpPr>
          <p:cNvPr id="8" name="Title 1"/>
          <p:cNvSpPr txBox="1">
            <a:spLocks/>
          </p:cNvSpPr>
          <p:nvPr/>
        </p:nvSpPr>
        <p:spPr>
          <a:xfrm>
            <a:off x="348291" y="234864"/>
            <a:ext cx="8793595" cy="458274"/>
          </a:xfrm>
          <a:prstGeom prst="rect">
            <a:avLst/>
          </a:prstGeom>
        </p:spPr>
        <p:txBody>
          <a:bodyPr/>
          <a:lstStyle>
            <a:lvl1pPr algn="l" defTabSz="895350" rtl="0" eaLnBrk="1" fontAlgn="base" hangingPunct="1">
              <a:spcBef>
                <a:spcPct val="0"/>
              </a:spcBef>
              <a:spcAft>
                <a:spcPct val="0"/>
              </a:spcAft>
              <a:tabLst>
                <a:tab pos="269875" algn="l"/>
              </a:tabLst>
              <a:defRPr sz="1900" b="1" baseline="0">
                <a:solidFill>
                  <a:schemeClr val="tx2"/>
                </a:solidFill>
                <a:latin typeface="+mj-lt"/>
                <a:ea typeface="+mj-ea"/>
                <a:cs typeface="+mj-cs"/>
              </a:defRPr>
            </a:lvl1pPr>
            <a:lvl2pPr algn="l" defTabSz="895350" rtl="0" eaLnBrk="1" fontAlgn="base" hangingPunct="1">
              <a:spcBef>
                <a:spcPct val="0"/>
              </a:spcBef>
              <a:spcAft>
                <a:spcPct val="0"/>
              </a:spcAft>
              <a:defRPr sz="1900" b="1">
                <a:solidFill>
                  <a:schemeClr val="tx2"/>
                </a:solidFill>
                <a:latin typeface="Arial" charset="0"/>
              </a:defRPr>
            </a:lvl2pPr>
            <a:lvl3pPr algn="l" defTabSz="895350" rtl="0" eaLnBrk="1" fontAlgn="base" hangingPunct="1">
              <a:spcBef>
                <a:spcPct val="0"/>
              </a:spcBef>
              <a:spcAft>
                <a:spcPct val="0"/>
              </a:spcAft>
              <a:defRPr sz="1900" b="1">
                <a:solidFill>
                  <a:schemeClr val="tx2"/>
                </a:solidFill>
                <a:latin typeface="Arial" charset="0"/>
              </a:defRPr>
            </a:lvl3pPr>
            <a:lvl4pPr algn="l" defTabSz="895350" rtl="0" eaLnBrk="1" fontAlgn="base" hangingPunct="1">
              <a:spcBef>
                <a:spcPct val="0"/>
              </a:spcBef>
              <a:spcAft>
                <a:spcPct val="0"/>
              </a:spcAft>
              <a:defRPr sz="1900" b="1">
                <a:solidFill>
                  <a:schemeClr val="tx2"/>
                </a:solidFill>
                <a:latin typeface="Arial" charset="0"/>
              </a:defRPr>
            </a:lvl4pPr>
            <a:lvl5pPr algn="l" defTabSz="895350" rtl="0" eaLnBrk="1" fontAlgn="base" hangingPunct="1">
              <a:spcBef>
                <a:spcPct val="0"/>
              </a:spcBef>
              <a:spcAft>
                <a:spcPct val="0"/>
              </a:spcAft>
              <a:defRPr sz="1900" b="1">
                <a:solidFill>
                  <a:schemeClr val="tx2"/>
                </a:solidFill>
                <a:latin typeface="Arial" charset="0"/>
              </a:defRPr>
            </a:lvl5pPr>
            <a:lvl6pPr marL="457200" algn="l" defTabSz="895350" rtl="0" eaLnBrk="1" fontAlgn="base" hangingPunct="1">
              <a:spcBef>
                <a:spcPct val="0"/>
              </a:spcBef>
              <a:spcAft>
                <a:spcPct val="0"/>
              </a:spcAft>
              <a:defRPr sz="1900" b="1">
                <a:solidFill>
                  <a:schemeClr val="tx2"/>
                </a:solidFill>
                <a:latin typeface="Arial" charset="0"/>
              </a:defRPr>
            </a:lvl6pPr>
            <a:lvl7pPr marL="914400" algn="l" defTabSz="895350" rtl="0" eaLnBrk="1" fontAlgn="base" hangingPunct="1">
              <a:spcBef>
                <a:spcPct val="0"/>
              </a:spcBef>
              <a:spcAft>
                <a:spcPct val="0"/>
              </a:spcAft>
              <a:defRPr sz="1900" b="1">
                <a:solidFill>
                  <a:schemeClr val="tx2"/>
                </a:solidFill>
                <a:latin typeface="Arial" charset="0"/>
              </a:defRPr>
            </a:lvl7pPr>
            <a:lvl8pPr marL="1371600" algn="l" defTabSz="895350" rtl="0" eaLnBrk="1" fontAlgn="base" hangingPunct="1">
              <a:spcBef>
                <a:spcPct val="0"/>
              </a:spcBef>
              <a:spcAft>
                <a:spcPct val="0"/>
              </a:spcAft>
              <a:defRPr sz="1900" b="1">
                <a:solidFill>
                  <a:schemeClr val="tx2"/>
                </a:solidFill>
                <a:latin typeface="Arial" charset="0"/>
              </a:defRPr>
            </a:lvl8pPr>
            <a:lvl9pPr marL="1828800" algn="l" defTabSz="895350" rtl="0" eaLnBrk="1" fontAlgn="base" hangingPunct="1">
              <a:spcBef>
                <a:spcPct val="0"/>
              </a:spcBef>
              <a:spcAft>
                <a:spcPct val="0"/>
              </a:spcAft>
              <a:defRPr sz="1900" b="1">
                <a:solidFill>
                  <a:schemeClr val="tx2"/>
                </a:solidFill>
                <a:latin typeface="Arial" charset="0"/>
              </a:defRPr>
            </a:lvl9pPr>
          </a:lstStyle>
          <a:p>
            <a:pPr>
              <a:lnSpc>
                <a:spcPct val="90000"/>
              </a:lnSpc>
            </a:pPr>
            <a:r>
              <a:rPr lang="en-GB" sz="2800" dirty="0">
                <a:solidFill>
                  <a:srgbClr val="366934"/>
                </a:solidFill>
                <a:cs typeface="Arial" panose="020B0604020202020204" pitchFamily="34" charset="0"/>
                <a:sym typeface="HelveticaNeueLT Std Lt Cn" panose="020B0406020202030204" pitchFamily="34" charset="0"/>
              </a:rPr>
              <a:t>The proposed </a:t>
            </a:r>
            <a:r>
              <a:rPr lang="en-GB" sz="2800" dirty="0" smtClean="0">
                <a:solidFill>
                  <a:srgbClr val="366934"/>
                </a:solidFill>
                <a:cs typeface="Arial" panose="020B0604020202020204" pitchFamily="34" charset="0"/>
                <a:sym typeface="HelveticaNeueLT Std Lt Cn" panose="020B0406020202030204" pitchFamily="34" charset="0"/>
              </a:rPr>
              <a:t>tax on sugar sweetened beverages </a:t>
            </a:r>
            <a:r>
              <a:rPr lang="en-GB" sz="2800" dirty="0">
                <a:solidFill>
                  <a:srgbClr val="366934"/>
                </a:solidFill>
                <a:cs typeface="Arial" panose="020B0604020202020204" pitchFamily="34" charset="0"/>
                <a:sym typeface="HelveticaNeueLT Std Lt Cn" panose="020B0406020202030204" pitchFamily="34" charset="0"/>
              </a:rPr>
              <a:t>will hinder industry’s ability to contribute to inclusive economic growth…continued</a:t>
            </a:r>
          </a:p>
        </p:txBody>
      </p:sp>
      <p:sp>
        <p:nvSpPr>
          <p:cNvPr id="9" name="Rounded Rectangle 8"/>
          <p:cNvSpPr/>
          <p:nvPr/>
        </p:nvSpPr>
        <p:spPr>
          <a:xfrm>
            <a:off x="2349000" y="5776040"/>
            <a:ext cx="8090346" cy="587765"/>
          </a:xfrm>
          <a:prstGeom prst="roundRect">
            <a:avLst/>
          </a:prstGeom>
          <a:solidFill>
            <a:srgbClr val="366934"/>
          </a:solidFill>
          <a:ln/>
        </p:spPr>
        <p:style>
          <a:lnRef idx="0">
            <a:schemeClr val="accent6"/>
          </a:lnRef>
          <a:fillRef idx="3">
            <a:schemeClr val="accent6"/>
          </a:fillRef>
          <a:effectRef idx="3">
            <a:schemeClr val="accent6"/>
          </a:effectRef>
          <a:fontRef idx="minor">
            <a:schemeClr val="lt1"/>
          </a:fontRef>
        </p:style>
        <p:txBody>
          <a:bodyPr rtlCol="0" anchor="ctr"/>
          <a:lstStyle/>
          <a:p>
            <a:pPr algn="ctr"/>
            <a:r>
              <a:rPr lang="en-ZA" sz="1837" b="1" dirty="0" smtClean="0">
                <a:solidFill>
                  <a:schemeClr val="bg1"/>
                </a:solidFill>
              </a:rPr>
              <a:t>The industry remains </a:t>
            </a:r>
            <a:r>
              <a:rPr lang="en-ZA" sz="1837" b="1" dirty="0">
                <a:solidFill>
                  <a:schemeClr val="bg1"/>
                </a:solidFill>
              </a:rPr>
              <a:t>committed to meeting our BBBEE and employment equity obligations</a:t>
            </a:r>
          </a:p>
        </p:txBody>
      </p:sp>
      <p:sp>
        <p:nvSpPr>
          <p:cNvPr id="2" name="Slide Number Placeholder 1"/>
          <p:cNvSpPr>
            <a:spLocks noGrp="1"/>
          </p:cNvSpPr>
          <p:nvPr>
            <p:ph type="sldNum" sz="quarter" idx="12"/>
          </p:nvPr>
        </p:nvSpPr>
        <p:spPr/>
        <p:txBody>
          <a:bodyPr/>
          <a:lstStyle/>
          <a:p>
            <a:fld id="{72525BFD-911F-4D66-8F3C-B35B0CF5970E}" type="slidenum">
              <a:rPr lang="en-ZA" smtClean="0"/>
              <a:t>6</a:t>
            </a:fld>
            <a:endParaRPr lang="en-ZA"/>
          </a:p>
        </p:txBody>
      </p:sp>
    </p:spTree>
    <p:extLst>
      <p:ext uri="{BB962C8B-B14F-4D97-AF65-F5344CB8AC3E}">
        <p14:creationId xmlns:p14="http://schemas.microsoft.com/office/powerpoint/2010/main" val="21547120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4" name="Object 33" hidden="1"/>
          <p:cNvGraphicFramePr>
            <a:graphicFrameLocks noChangeAspect="1"/>
          </p:cNvGraphicFramePr>
          <p:nvPr>
            <p:custDataLst>
              <p:tags r:id="rId2"/>
            </p:custDataLst>
            <p:extLst/>
          </p:nvPr>
        </p:nvGraphicFramePr>
        <p:xfrm>
          <a:off x="2161" y="1656"/>
          <a:ext cx="2159" cy="1619"/>
        </p:xfrm>
        <a:graphic>
          <a:graphicData uri="http://schemas.openxmlformats.org/presentationml/2006/ole">
            <mc:AlternateContent xmlns:mc="http://schemas.openxmlformats.org/markup-compatibility/2006">
              <mc:Choice xmlns:v="urn:schemas-microsoft-com:vml" Requires="v">
                <p:oleObj spid="_x0000_s9270" name="think-cell Slide" r:id="rId8" imgW="526" imgH="526" progId="TCLayout.ActiveDocument.1">
                  <p:embed/>
                </p:oleObj>
              </mc:Choice>
              <mc:Fallback>
                <p:oleObj name="think-cell Slide" r:id="rId8" imgW="526" imgH="526" progId="TCLayout.ActiveDocument.1">
                  <p:embed/>
                  <p:pic>
                    <p:nvPicPr>
                      <p:cNvPr id="0" name=""/>
                      <p:cNvPicPr/>
                      <p:nvPr/>
                    </p:nvPicPr>
                    <p:blipFill>
                      <a:blip r:embed="rId9"/>
                      <a:stretch>
                        <a:fillRect/>
                      </a:stretch>
                    </p:blipFill>
                    <p:spPr>
                      <a:xfrm>
                        <a:off x="2161" y="1656"/>
                        <a:ext cx="2159" cy="1619"/>
                      </a:xfrm>
                      <a:prstGeom prst="rect">
                        <a:avLst/>
                      </a:prstGeom>
                    </p:spPr>
                  </p:pic>
                </p:oleObj>
              </mc:Fallback>
            </mc:AlternateContent>
          </a:graphicData>
        </a:graphic>
      </p:graphicFrame>
      <p:sp>
        <p:nvSpPr>
          <p:cNvPr id="33" name="Rectangle 32" hidden="1"/>
          <p:cNvSpPr/>
          <p:nvPr>
            <p:custDataLst>
              <p:tags r:id="rId3"/>
            </p:custDataLst>
          </p:nvPr>
        </p:nvSpPr>
        <p:spPr bwMode="auto">
          <a:xfrm>
            <a:off x="0" y="0"/>
            <a:ext cx="215979" cy="161974"/>
          </a:xfrm>
          <a:prstGeom prst="rect">
            <a:avLst/>
          </a:prstGeom>
          <a:solidFill>
            <a:schemeClr val="accent1"/>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defRPr/>
            </a:pPr>
            <a:endParaRPr lang="en-ZA" sz="2200" kern="0" dirty="0">
              <a:solidFill>
                <a:srgbClr val="000000"/>
              </a:solidFill>
              <a:latin typeface="HelveticaNeueLT Std Cn" panose="020B0506030502030204"/>
              <a:sym typeface="HelveticaNeueLT Std Cn" panose="020B0506030502030204"/>
            </a:endParaRPr>
          </a:p>
        </p:txBody>
      </p:sp>
      <p:sp>
        <p:nvSpPr>
          <p:cNvPr id="69" name="Title 1"/>
          <p:cNvSpPr txBox="1">
            <a:spLocks/>
          </p:cNvSpPr>
          <p:nvPr/>
        </p:nvSpPr>
        <p:spPr>
          <a:xfrm>
            <a:off x="162031" y="234863"/>
            <a:ext cx="11725485" cy="458274"/>
          </a:xfrm>
          <a:prstGeom prst="rect">
            <a:avLst/>
          </a:prstGeom>
        </p:spPr>
        <p:txBody>
          <a:bodyPr lIns="110594" tIns="55293" rIns="110594" bIns="55293"/>
          <a:lstStyle>
            <a:lvl1pPr algn="l" defTabSz="895350" rtl="0" eaLnBrk="1" fontAlgn="base" hangingPunct="1">
              <a:spcBef>
                <a:spcPct val="0"/>
              </a:spcBef>
              <a:spcAft>
                <a:spcPct val="0"/>
              </a:spcAft>
              <a:tabLst>
                <a:tab pos="269875" algn="l"/>
              </a:tabLst>
              <a:defRPr sz="1900" b="1" baseline="0">
                <a:solidFill>
                  <a:schemeClr val="tx2"/>
                </a:solidFill>
                <a:latin typeface="+mj-lt"/>
                <a:ea typeface="+mj-ea"/>
                <a:cs typeface="+mj-cs"/>
              </a:defRPr>
            </a:lvl1pPr>
            <a:lvl2pPr algn="l" defTabSz="895350" rtl="0" eaLnBrk="1" fontAlgn="base" hangingPunct="1">
              <a:spcBef>
                <a:spcPct val="0"/>
              </a:spcBef>
              <a:spcAft>
                <a:spcPct val="0"/>
              </a:spcAft>
              <a:defRPr sz="1900" b="1">
                <a:solidFill>
                  <a:schemeClr val="tx2"/>
                </a:solidFill>
                <a:latin typeface="Arial" charset="0"/>
              </a:defRPr>
            </a:lvl2pPr>
            <a:lvl3pPr algn="l" defTabSz="895350" rtl="0" eaLnBrk="1" fontAlgn="base" hangingPunct="1">
              <a:spcBef>
                <a:spcPct val="0"/>
              </a:spcBef>
              <a:spcAft>
                <a:spcPct val="0"/>
              </a:spcAft>
              <a:defRPr sz="1900" b="1">
                <a:solidFill>
                  <a:schemeClr val="tx2"/>
                </a:solidFill>
                <a:latin typeface="Arial" charset="0"/>
              </a:defRPr>
            </a:lvl3pPr>
            <a:lvl4pPr algn="l" defTabSz="895350" rtl="0" eaLnBrk="1" fontAlgn="base" hangingPunct="1">
              <a:spcBef>
                <a:spcPct val="0"/>
              </a:spcBef>
              <a:spcAft>
                <a:spcPct val="0"/>
              </a:spcAft>
              <a:defRPr sz="1900" b="1">
                <a:solidFill>
                  <a:schemeClr val="tx2"/>
                </a:solidFill>
                <a:latin typeface="Arial" charset="0"/>
              </a:defRPr>
            </a:lvl4pPr>
            <a:lvl5pPr algn="l" defTabSz="895350" rtl="0" eaLnBrk="1" fontAlgn="base" hangingPunct="1">
              <a:spcBef>
                <a:spcPct val="0"/>
              </a:spcBef>
              <a:spcAft>
                <a:spcPct val="0"/>
              </a:spcAft>
              <a:defRPr sz="1900" b="1">
                <a:solidFill>
                  <a:schemeClr val="tx2"/>
                </a:solidFill>
                <a:latin typeface="Arial" charset="0"/>
              </a:defRPr>
            </a:lvl5pPr>
            <a:lvl6pPr marL="457200" algn="l" defTabSz="895350" rtl="0" eaLnBrk="1" fontAlgn="base" hangingPunct="1">
              <a:spcBef>
                <a:spcPct val="0"/>
              </a:spcBef>
              <a:spcAft>
                <a:spcPct val="0"/>
              </a:spcAft>
              <a:defRPr sz="1900" b="1">
                <a:solidFill>
                  <a:schemeClr val="tx2"/>
                </a:solidFill>
                <a:latin typeface="Arial" charset="0"/>
              </a:defRPr>
            </a:lvl6pPr>
            <a:lvl7pPr marL="914400" algn="l" defTabSz="895350" rtl="0" eaLnBrk="1" fontAlgn="base" hangingPunct="1">
              <a:spcBef>
                <a:spcPct val="0"/>
              </a:spcBef>
              <a:spcAft>
                <a:spcPct val="0"/>
              </a:spcAft>
              <a:defRPr sz="1900" b="1">
                <a:solidFill>
                  <a:schemeClr val="tx2"/>
                </a:solidFill>
                <a:latin typeface="Arial" charset="0"/>
              </a:defRPr>
            </a:lvl7pPr>
            <a:lvl8pPr marL="1371600" algn="l" defTabSz="895350" rtl="0" eaLnBrk="1" fontAlgn="base" hangingPunct="1">
              <a:spcBef>
                <a:spcPct val="0"/>
              </a:spcBef>
              <a:spcAft>
                <a:spcPct val="0"/>
              </a:spcAft>
              <a:defRPr sz="1900" b="1">
                <a:solidFill>
                  <a:schemeClr val="tx2"/>
                </a:solidFill>
                <a:latin typeface="Arial" charset="0"/>
              </a:defRPr>
            </a:lvl8pPr>
            <a:lvl9pPr marL="1828800" algn="l" defTabSz="895350" rtl="0" eaLnBrk="1" fontAlgn="base" hangingPunct="1">
              <a:spcBef>
                <a:spcPct val="0"/>
              </a:spcBef>
              <a:spcAft>
                <a:spcPct val="0"/>
              </a:spcAft>
              <a:defRPr sz="1900" b="1">
                <a:solidFill>
                  <a:schemeClr val="tx2"/>
                </a:solidFill>
                <a:latin typeface="Arial" charset="0"/>
              </a:defRPr>
            </a:lvl9pPr>
          </a:lstStyle>
          <a:p>
            <a:pPr>
              <a:lnSpc>
                <a:spcPct val="90000"/>
              </a:lnSpc>
            </a:pPr>
            <a:r>
              <a:rPr lang="en-GB" sz="2800" dirty="0" smtClean="0">
                <a:solidFill>
                  <a:srgbClr val="366934"/>
                </a:solidFill>
                <a:cs typeface="Arial" panose="020B0604020202020204" pitchFamily="34" charset="0"/>
                <a:sym typeface="HelveticaNeueLT Std Lt Cn" panose="020B0406020202030204" pitchFamily="34" charset="0"/>
              </a:rPr>
              <a:t>There is a better way</a:t>
            </a:r>
            <a:endParaRPr lang="en-GB" sz="2800" dirty="0">
              <a:solidFill>
                <a:srgbClr val="366934"/>
              </a:solidFill>
              <a:cs typeface="Arial" panose="020B0604020202020204" pitchFamily="34" charset="0"/>
              <a:sym typeface="HelveticaNeueLT Std Lt Cn" panose="020B0406020202030204" pitchFamily="34" charset="0"/>
            </a:endParaRPr>
          </a:p>
        </p:txBody>
      </p:sp>
      <p:sp>
        <p:nvSpPr>
          <p:cNvPr id="15" name="TextBox 14"/>
          <p:cNvSpPr txBox="1"/>
          <p:nvPr/>
        </p:nvSpPr>
        <p:spPr>
          <a:xfrm>
            <a:off x="1001740" y="1329389"/>
            <a:ext cx="10885731" cy="5067028"/>
          </a:xfrm>
          <a:prstGeom prst="rect">
            <a:avLst/>
          </a:prstGeom>
        </p:spPr>
        <p:txBody>
          <a:bodyPr vert="horz" wrap="square" lIns="0" tIns="0" rIns="0" bIns="0" rtlCol="0">
            <a:spAutoFit/>
          </a:bodyPr>
          <a:lstStyle>
            <a:lvl1pPr marL="0" lvl="0" indent="0" defTabSz="895350" eaLnBrk="1" latinLnBrk="0" hangingPunct="1">
              <a:buClr>
                <a:schemeClr val="tx2"/>
              </a:buClr>
              <a:buSzPct val="100000"/>
              <a:defRPr lang="x-none" sz="1400" baseline="0">
                <a:latin typeface="+mn-lt"/>
              </a:defRPr>
            </a:lvl1pPr>
            <a:lvl2pPr marL="193675" lvl="1" indent="-192088" defTabSz="895350" eaLnBrk="1" latinLnBrk="0" hangingPunct="1">
              <a:buClr>
                <a:schemeClr val="tx2"/>
              </a:buClr>
              <a:buSzPct val="125000"/>
              <a:buFont typeface="Arial" charset="0"/>
              <a:buChar char="▪"/>
              <a:defRPr lang="x-none" sz="1400" baseline="0">
                <a:latin typeface="+mn-lt"/>
              </a:defRPr>
            </a:lvl2pPr>
            <a:lvl3pPr marL="457200" lvl="2" indent="-261938" defTabSz="895350" eaLnBrk="1" latinLnBrk="0" hangingPunct="1">
              <a:buClr>
                <a:schemeClr val="tx2"/>
              </a:buClr>
              <a:buSzPct val="120000"/>
              <a:buFont typeface="Arial" charset="0"/>
              <a:buChar char="–"/>
              <a:defRPr lang="x-none" sz="1400" baseline="0">
                <a:latin typeface="+mn-lt"/>
              </a:defRPr>
            </a:lvl3pPr>
            <a:lvl4pPr marL="614363" lvl="3" indent="-155575" defTabSz="895350" eaLnBrk="1" latinLnBrk="0" hangingPunct="1">
              <a:buClr>
                <a:schemeClr val="tx2"/>
              </a:buClr>
              <a:buSzPct val="120000"/>
              <a:buFont typeface="Arial" charset="0"/>
              <a:buChar char="▫"/>
              <a:defRPr lang="x-none" sz="1400" baseline="0">
                <a:latin typeface="+mn-lt"/>
              </a:defRPr>
            </a:lvl4pPr>
            <a:lvl5pPr marL="749808" lvl="4" indent="-130175" defTabSz="895350" eaLnBrk="1" latinLnBrk="0" hangingPunct="1">
              <a:buClr>
                <a:schemeClr val="tx2"/>
              </a:buClr>
              <a:buSzPct val="89000"/>
              <a:buFont typeface="Arial" charset="0"/>
              <a:buChar char="-"/>
              <a:defRPr lang="x-none" sz="1400" baseline="0">
                <a:latin typeface="+mn-lt"/>
              </a:defRPr>
            </a:lvl5pPr>
            <a:lvl6pPr marL="749808" indent="-130175" defTabSz="895350" fontAlgn="base">
              <a:spcBef>
                <a:spcPct val="0"/>
              </a:spcBef>
              <a:spcAft>
                <a:spcPct val="0"/>
              </a:spcAft>
              <a:buClr>
                <a:schemeClr val="tx2"/>
              </a:buClr>
              <a:buSzPct val="89000"/>
              <a:buFont typeface="Arial" charset="0"/>
              <a:buChar char="-"/>
              <a:defRPr lang="x-none" baseline="0">
                <a:latin typeface="+mn-lt"/>
              </a:defRPr>
            </a:lvl6pPr>
            <a:lvl7pPr marL="749808" indent="-130175" defTabSz="895350" fontAlgn="base">
              <a:spcBef>
                <a:spcPct val="0"/>
              </a:spcBef>
              <a:spcAft>
                <a:spcPct val="0"/>
              </a:spcAft>
              <a:buClr>
                <a:schemeClr val="tx2"/>
              </a:buClr>
              <a:buSzPct val="89000"/>
              <a:buFont typeface="Arial" charset="0"/>
              <a:buChar char="-"/>
              <a:defRPr lang="x-none" baseline="0">
                <a:latin typeface="+mn-lt"/>
              </a:defRPr>
            </a:lvl7pPr>
            <a:lvl8pPr marL="749808" indent="-130175" defTabSz="895350" fontAlgn="base">
              <a:spcBef>
                <a:spcPct val="0"/>
              </a:spcBef>
              <a:spcAft>
                <a:spcPct val="0"/>
              </a:spcAft>
              <a:buClr>
                <a:schemeClr val="tx2"/>
              </a:buClr>
              <a:buSzPct val="89000"/>
              <a:buFont typeface="Arial" charset="0"/>
              <a:buChar char="-"/>
              <a:defRPr lang="x-none" baseline="0">
                <a:latin typeface="+mn-lt"/>
              </a:defRPr>
            </a:lvl8pPr>
            <a:lvl9pPr marL="749808" indent="-130175" defTabSz="895350" fontAlgn="base">
              <a:spcBef>
                <a:spcPct val="0"/>
              </a:spcBef>
              <a:spcAft>
                <a:spcPct val="0"/>
              </a:spcAft>
              <a:buClr>
                <a:schemeClr val="tx2"/>
              </a:buClr>
              <a:buSzPct val="89000"/>
              <a:buFont typeface="Arial" charset="0"/>
              <a:buChar char="-"/>
              <a:defRPr lang="x-none" baseline="0">
                <a:latin typeface="+mn-lt"/>
              </a:defRPr>
            </a:lvl9pPr>
          </a:lstStyle>
          <a:p>
            <a:pPr marL="0" lvl="1" indent="0">
              <a:spcAft>
                <a:spcPct val="140000"/>
              </a:spcAft>
              <a:buClr>
                <a:srgbClr val="366934"/>
              </a:buClr>
              <a:buNone/>
            </a:pPr>
            <a:r>
              <a:rPr lang="en-ZA" sz="1630" b="1" dirty="0">
                <a:solidFill>
                  <a:srgbClr val="000000"/>
                </a:solidFill>
                <a:cs typeface="Arial" panose="020B0604020202020204" pitchFamily="34" charset="0"/>
              </a:rPr>
              <a:t>Industry’s proposed alternative contemplates a regulated sugar reduction with no tax on </a:t>
            </a:r>
            <a:r>
              <a:rPr lang="en-ZA" sz="1630" b="1" dirty="0" smtClean="0">
                <a:solidFill>
                  <a:srgbClr val="000000"/>
                </a:solidFill>
                <a:cs typeface="Arial" panose="020B0604020202020204" pitchFamily="34" charset="0"/>
              </a:rPr>
              <a:t>sugar sweetened beverages</a:t>
            </a:r>
            <a:endParaRPr lang="en-ZA" sz="1630" b="1" dirty="0">
              <a:solidFill>
                <a:srgbClr val="000000"/>
              </a:solidFill>
              <a:cs typeface="Arial" panose="020B0604020202020204" pitchFamily="34" charset="0"/>
            </a:endParaRPr>
          </a:p>
          <a:p>
            <a:pPr marL="324490" lvl="1" indent="-324490">
              <a:spcAft>
                <a:spcPct val="140000"/>
              </a:spcAft>
              <a:buClr>
                <a:srgbClr val="366934"/>
              </a:buClr>
            </a:pPr>
            <a:r>
              <a:rPr lang="en-ZA" sz="1630" dirty="0" smtClean="0">
                <a:solidFill>
                  <a:srgbClr val="000000"/>
                </a:solidFill>
              </a:rPr>
              <a:t>Binding </a:t>
            </a:r>
            <a:r>
              <a:rPr lang="en-ZA" sz="1630" dirty="0">
                <a:solidFill>
                  <a:srgbClr val="000000"/>
                </a:solidFill>
              </a:rPr>
              <a:t>and measurable health and economic </a:t>
            </a:r>
            <a:r>
              <a:rPr lang="en-ZA" sz="1630" dirty="0" smtClean="0">
                <a:solidFill>
                  <a:srgbClr val="000000"/>
                </a:solidFill>
              </a:rPr>
              <a:t>commitments</a:t>
            </a:r>
          </a:p>
          <a:p>
            <a:pPr marL="324490" lvl="1" indent="-324490">
              <a:spcAft>
                <a:spcPct val="140000"/>
              </a:spcAft>
              <a:buClr>
                <a:srgbClr val="366934"/>
              </a:buClr>
            </a:pPr>
            <a:r>
              <a:rPr lang="en-ZA" sz="1630" dirty="0" smtClean="0">
                <a:solidFill>
                  <a:srgbClr val="000000"/>
                </a:solidFill>
              </a:rPr>
              <a:t>Partner with Government on education campaigns</a:t>
            </a:r>
          </a:p>
          <a:p>
            <a:pPr marL="324490" lvl="1" indent="-324490">
              <a:spcAft>
                <a:spcPct val="140000"/>
              </a:spcAft>
              <a:buClr>
                <a:srgbClr val="366934"/>
              </a:buClr>
            </a:pPr>
            <a:r>
              <a:rPr lang="en-ZA" sz="1630" dirty="0" smtClean="0">
                <a:solidFill>
                  <a:srgbClr val="000000"/>
                </a:solidFill>
              </a:rPr>
              <a:t>Continue to innovate and provide greater variety of low and no-sugar variants</a:t>
            </a:r>
          </a:p>
          <a:p>
            <a:pPr marL="0" lvl="1" indent="0">
              <a:spcAft>
                <a:spcPct val="140000"/>
              </a:spcAft>
              <a:buClr>
                <a:srgbClr val="366934"/>
              </a:buClr>
              <a:buNone/>
            </a:pPr>
            <a:endParaRPr lang="en-ZA" sz="1630" dirty="0" smtClean="0">
              <a:solidFill>
                <a:srgbClr val="000000"/>
              </a:solidFill>
            </a:endParaRPr>
          </a:p>
          <a:p>
            <a:pPr marL="0" lvl="1" indent="0">
              <a:spcAft>
                <a:spcPct val="140000"/>
              </a:spcAft>
              <a:buClr>
                <a:srgbClr val="366934"/>
              </a:buClr>
              <a:buNone/>
            </a:pPr>
            <a:r>
              <a:rPr lang="en-ZA" sz="1630" b="1" dirty="0" smtClean="0">
                <a:solidFill>
                  <a:srgbClr val="000000"/>
                </a:solidFill>
                <a:cs typeface="Arial" panose="020B0604020202020204" pitchFamily="34" charset="0"/>
              </a:rPr>
              <a:t>The </a:t>
            </a:r>
            <a:r>
              <a:rPr lang="en-ZA" sz="1630" b="1" dirty="0">
                <a:solidFill>
                  <a:srgbClr val="000000"/>
                </a:solidFill>
                <a:cs typeface="Arial" panose="020B0604020202020204" pitchFamily="34" charset="0"/>
              </a:rPr>
              <a:t>regulated approach</a:t>
            </a:r>
          </a:p>
          <a:p>
            <a:pPr marL="324490" lvl="1" indent="-324490">
              <a:spcAft>
                <a:spcPct val="140000"/>
              </a:spcAft>
              <a:buClr>
                <a:srgbClr val="366934"/>
              </a:buClr>
            </a:pPr>
            <a:r>
              <a:rPr lang="en-ZA" sz="1630" dirty="0">
                <a:solidFill>
                  <a:srgbClr val="000000"/>
                </a:solidFill>
              </a:rPr>
              <a:t>Willing to commit to achieving double the calorie reduction envisaged with the current </a:t>
            </a:r>
            <a:r>
              <a:rPr lang="en-ZA" sz="1630" dirty="0" smtClean="0">
                <a:solidFill>
                  <a:srgbClr val="000000"/>
                </a:solidFill>
              </a:rPr>
              <a:t>tax on sugar sweetened beverages</a:t>
            </a:r>
            <a:endParaRPr lang="en-ZA" sz="1630" dirty="0">
              <a:solidFill>
                <a:srgbClr val="000000"/>
              </a:solidFill>
            </a:endParaRPr>
          </a:p>
          <a:p>
            <a:pPr marL="324490" lvl="1" indent="-324490">
              <a:spcAft>
                <a:spcPct val="140000"/>
              </a:spcAft>
              <a:buClr>
                <a:srgbClr val="366934"/>
              </a:buClr>
            </a:pPr>
            <a:r>
              <a:rPr lang="en-ZA" sz="1630" dirty="0">
                <a:solidFill>
                  <a:srgbClr val="000000"/>
                </a:solidFill>
              </a:rPr>
              <a:t>Approach would have no adverse economic effects</a:t>
            </a:r>
          </a:p>
          <a:p>
            <a:pPr marL="324490" lvl="1" indent="-324490">
              <a:spcAft>
                <a:spcPct val="20000"/>
              </a:spcAft>
              <a:buClr>
                <a:srgbClr val="366934"/>
              </a:buClr>
            </a:pPr>
            <a:endParaRPr lang="en-ZA" sz="1630" dirty="0">
              <a:solidFill>
                <a:srgbClr val="000000"/>
              </a:solidFill>
            </a:endParaRPr>
          </a:p>
        </p:txBody>
      </p:sp>
      <p:sp>
        <p:nvSpPr>
          <p:cNvPr id="16" name="Rectangle 37"/>
          <p:cNvSpPr>
            <a:spLocks noChangeAspect="1" noChangeArrowheads="1"/>
          </p:cNvSpPr>
          <p:nvPr>
            <p:custDataLst>
              <p:tags r:id="rId4"/>
            </p:custDataLst>
          </p:nvPr>
        </p:nvSpPr>
        <p:spPr bwMode="auto">
          <a:xfrm>
            <a:off x="312238" y="1323230"/>
            <a:ext cx="415859" cy="293882"/>
          </a:xfrm>
          <a:prstGeom prst="rect">
            <a:avLst/>
          </a:prstGeom>
          <a:solidFill>
            <a:srgbClr val="366934"/>
          </a:solidFill>
          <a:ln w="9525">
            <a:noFill/>
            <a:miter lim="800000"/>
            <a:headEnd/>
            <a:tailEnd/>
          </a:ln>
        </p:spPr>
        <p:txBody>
          <a:bodyPr lIns="0" tIns="0" rIns="0" bIns="0" anchor="ctr"/>
          <a:lstStyle/>
          <a:p>
            <a:pPr algn="ctr">
              <a:defRPr/>
            </a:pPr>
            <a:r>
              <a:rPr lang="en-US" b="1" dirty="0">
                <a:solidFill>
                  <a:srgbClr val="FFFFFF"/>
                </a:solidFill>
                <a:latin typeface="Arial"/>
              </a:rPr>
              <a:t>1</a:t>
            </a:r>
          </a:p>
        </p:txBody>
      </p:sp>
      <p:sp>
        <p:nvSpPr>
          <p:cNvPr id="21" name="Rectangle 37"/>
          <p:cNvSpPr>
            <a:spLocks noChangeAspect="1" noChangeArrowheads="1"/>
          </p:cNvSpPr>
          <p:nvPr>
            <p:custDataLst>
              <p:tags r:id="rId5"/>
            </p:custDataLst>
          </p:nvPr>
        </p:nvSpPr>
        <p:spPr bwMode="auto">
          <a:xfrm>
            <a:off x="312238" y="4342036"/>
            <a:ext cx="415859" cy="293882"/>
          </a:xfrm>
          <a:prstGeom prst="rect">
            <a:avLst/>
          </a:prstGeom>
          <a:solidFill>
            <a:srgbClr val="366934"/>
          </a:solidFill>
          <a:ln w="9525">
            <a:noFill/>
            <a:miter lim="800000"/>
            <a:headEnd/>
            <a:tailEnd/>
          </a:ln>
        </p:spPr>
        <p:txBody>
          <a:bodyPr lIns="0" tIns="0" rIns="0" bIns="0" anchor="ctr"/>
          <a:lstStyle/>
          <a:p>
            <a:pPr algn="ctr">
              <a:defRPr/>
            </a:pPr>
            <a:r>
              <a:rPr lang="en-US" b="1" dirty="0">
                <a:solidFill>
                  <a:srgbClr val="FFFFFF"/>
                </a:solidFill>
                <a:latin typeface="Arial"/>
              </a:rPr>
              <a:t>2</a:t>
            </a:r>
          </a:p>
        </p:txBody>
      </p:sp>
      <p:sp>
        <p:nvSpPr>
          <p:cNvPr id="2" name="Slide Number Placeholder 1"/>
          <p:cNvSpPr>
            <a:spLocks noGrp="1"/>
          </p:cNvSpPr>
          <p:nvPr>
            <p:ph type="sldNum" sz="quarter" idx="12"/>
          </p:nvPr>
        </p:nvSpPr>
        <p:spPr/>
        <p:txBody>
          <a:bodyPr/>
          <a:lstStyle/>
          <a:p>
            <a:fld id="{72525BFD-911F-4D66-8F3C-B35B0CF5970E}" type="slidenum">
              <a:rPr lang="en-ZA" smtClean="0"/>
              <a:t>7</a:t>
            </a:fld>
            <a:endParaRPr lang="en-ZA"/>
          </a:p>
        </p:txBody>
      </p:sp>
    </p:spTree>
    <p:extLst>
      <p:ext uri="{BB962C8B-B14F-4D97-AF65-F5344CB8AC3E}">
        <p14:creationId xmlns:p14="http://schemas.microsoft.com/office/powerpoint/2010/main" val="2945257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4" name="Object 33" hidden="1"/>
          <p:cNvGraphicFramePr>
            <a:graphicFrameLocks noChangeAspect="1"/>
          </p:cNvGraphicFramePr>
          <p:nvPr>
            <p:custDataLst>
              <p:tags r:id="rId2"/>
            </p:custDataLst>
            <p:extLst/>
          </p:nvPr>
        </p:nvGraphicFramePr>
        <p:xfrm>
          <a:off x="1525891" y="1621"/>
          <a:ext cx="1619" cy="1619"/>
        </p:xfrm>
        <a:graphic>
          <a:graphicData uri="http://schemas.openxmlformats.org/presentationml/2006/ole">
            <mc:AlternateContent xmlns:mc="http://schemas.openxmlformats.org/markup-compatibility/2006">
              <mc:Choice xmlns:v="urn:schemas-microsoft-com:vml" Requires="v">
                <p:oleObj spid="_x0000_s6210" name="think-cell Slide" r:id="rId6" imgW="526" imgH="526" progId="TCLayout.ActiveDocument.1">
                  <p:embed/>
                </p:oleObj>
              </mc:Choice>
              <mc:Fallback>
                <p:oleObj name="think-cell Slide" r:id="rId6" imgW="526" imgH="526" progId="TCLayout.ActiveDocument.1">
                  <p:embed/>
                  <p:pic>
                    <p:nvPicPr>
                      <p:cNvPr id="0" name=""/>
                      <p:cNvPicPr/>
                      <p:nvPr/>
                    </p:nvPicPr>
                    <p:blipFill>
                      <a:blip r:embed="rId7"/>
                      <a:stretch>
                        <a:fillRect/>
                      </a:stretch>
                    </p:blipFill>
                    <p:spPr>
                      <a:xfrm>
                        <a:off x="1525891" y="1621"/>
                        <a:ext cx="1619" cy="1619"/>
                      </a:xfrm>
                      <a:prstGeom prst="rect">
                        <a:avLst/>
                      </a:prstGeom>
                    </p:spPr>
                  </p:pic>
                </p:oleObj>
              </mc:Fallback>
            </mc:AlternateContent>
          </a:graphicData>
        </a:graphic>
      </p:graphicFrame>
      <p:sp>
        <p:nvSpPr>
          <p:cNvPr id="33" name="Rectangle 32" hidden="1"/>
          <p:cNvSpPr/>
          <p:nvPr>
            <p:custDataLst>
              <p:tags r:id="rId3"/>
            </p:custDataLst>
          </p:nvPr>
        </p:nvSpPr>
        <p:spPr bwMode="auto">
          <a:xfrm>
            <a:off x="1524270" y="1"/>
            <a:ext cx="161974" cy="161974"/>
          </a:xfrm>
          <a:prstGeom prst="rect">
            <a:avLst/>
          </a:prstGeom>
          <a:solidFill>
            <a:schemeClr val="accent1"/>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defRPr/>
            </a:pPr>
            <a:endParaRPr lang="en-ZA" sz="1837" kern="0" dirty="0">
              <a:solidFill>
                <a:srgbClr val="000000"/>
              </a:solidFill>
              <a:latin typeface="HelveticaNeueLT Std Cn" panose="020B0506030502030204"/>
              <a:sym typeface="HelveticaNeueLT Std Cn" panose="020B0506030502030204"/>
            </a:endParaRPr>
          </a:p>
        </p:txBody>
      </p:sp>
      <p:sp>
        <p:nvSpPr>
          <p:cNvPr id="69" name="Title 1"/>
          <p:cNvSpPr txBox="1">
            <a:spLocks/>
          </p:cNvSpPr>
          <p:nvPr/>
        </p:nvSpPr>
        <p:spPr>
          <a:xfrm>
            <a:off x="187654" y="234864"/>
            <a:ext cx="8793595" cy="458274"/>
          </a:xfrm>
          <a:prstGeom prst="rect">
            <a:avLst/>
          </a:prstGeom>
        </p:spPr>
        <p:txBody>
          <a:bodyPr/>
          <a:lstStyle>
            <a:lvl1pPr algn="l" defTabSz="895350" rtl="0" eaLnBrk="1" fontAlgn="base" hangingPunct="1">
              <a:spcBef>
                <a:spcPct val="0"/>
              </a:spcBef>
              <a:spcAft>
                <a:spcPct val="0"/>
              </a:spcAft>
              <a:tabLst>
                <a:tab pos="269875" algn="l"/>
              </a:tabLst>
              <a:defRPr sz="1900" b="1" baseline="0">
                <a:solidFill>
                  <a:schemeClr val="tx2"/>
                </a:solidFill>
                <a:latin typeface="+mj-lt"/>
                <a:ea typeface="+mj-ea"/>
                <a:cs typeface="+mj-cs"/>
              </a:defRPr>
            </a:lvl1pPr>
            <a:lvl2pPr algn="l" defTabSz="895350" rtl="0" eaLnBrk="1" fontAlgn="base" hangingPunct="1">
              <a:spcBef>
                <a:spcPct val="0"/>
              </a:spcBef>
              <a:spcAft>
                <a:spcPct val="0"/>
              </a:spcAft>
              <a:defRPr sz="1900" b="1">
                <a:solidFill>
                  <a:schemeClr val="tx2"/>
                </a:solidFill>
                <a:latin typeface="Arial" charset="0"/>
              </a:defRPr>
            </a:lvl2pPr>
            <a:lvl3pPr algn="l" defTabSz="895350" rtl="0" eaLnBrk="1" fontAlgn="base" hangingPunct="1">
              <a:spcBef>
                <a:spcPct val="0"/>
              </a:spcBef>
              <a:spcAft>
                <a:spcPct val="0"/>
              </a:spcAft>
              <a:defRPr sz="1900" b="1">
                <a:solidFill>
                  <a:schemeClr val="tx2"/>
                </a:solidFill>
                <a:latin typeface="Arial" charset="0"/>
              </a:defRPr>
            </a:lvl3pPr>
            <a:lvl4pPr algn="l" defTabSz="895350" rtl="0" eaLnBrk="1" fontAlgn="base" hangingPunct="1">
              <a:spcBef>
                <a:spcPct val="0"/>
              </a:spcBef>
              <a:spcAft>
                <a:spcPct val="0"/>
              </a:spcAft>
              <a:defRPr sz="1900" b="1">
                <a:solidFill>
                  <a:schemeClr val="tx2"/>
                </a:solidFill>
                <a:latin typeface="Arial" charset="0"/>
              </a:defRPr>
            </a:lvl4pPr>
            <a:lvl5pPr algn="l" defTabSz="895350" rtl="0" eaLnBrk="1" fontAlgn="base" hangingPunct="1">
              <a:spcBef>
                <a:spcPct val="0"/>
              </a:spcBef>
              <a:spcAft>
                <a:spcPct val="0"/>
              </a:spcAft>
              <a:defRPr sz="1900" b="1">
                <a:solidFill>
                  <a:schemeClr val="tx2"/>
                </a:solidFill>
                <a:latin typeface="Arial" charset="0"/>
              </a:defRPr>
            </a:lvl5pPr>
            <a:lvl6pPr marL="457200" algn="l" defTabSz="895350" rtl="0" eaLnBrk="1" fontAlgn="base" hangingPunct="1">
              <a:spcBef>
                <a:spcPct val="0"/>
              </a:spcBef>
              <a:spcAft>
                <a:spcPct val="0"/>
              </a:spcAft>
              <a:defRPr sz="1900" b="1">
                <a:solidFill>
                  <a:schemeClr val="tx2"/>
                </a:solidFill>
                <a:latin typeface="Arial" charset="0"/>
              </a:defRPr>
            </a:lvl6pPr>
            <a:lvl7pPr marL="914400" algn="l" defTabSz="895350" rtl="0" eaLnBrk="1" fontAlgn="base" hangingPunct="1">
              <a:spcBef>
                <a:spcPct val="0"/>
              </a:spcBef>
              <a:spcAft>
                <a:spcPct val="0"/>
              </a:spcAft>
              <a:defRPr sz="1900" b="1">
                <a:solidFill>
                  <a:schemeClr val="tx2"/>
                </a:solidFill>
                <a:latin typeface="Arial" charset="0"/>
              </a:defRPr>
            </a:lvl7pPr>
            <a:lvl8pPr marL="1371600" algn="l" defTabSz="895350" rtl="0" eaLnBrk="1" fontAlgn="base" hangingPunct="1">
              <a:spcBef>
                <a:spcPct val="0"/>
              </a:spcBef>
              <a:spcAft>
                <a:spcPct val="0"/>
              </a:spcAft>
              <a:defRPr sz="1900" b="1">
                <a:solidFill>
                  <a:schemeClr val="tx2"/>
                </a:solidFill>
                <a:latin typeface="Arial" charset="0"/>
              </a:defRPr>
            </a:lvl8pPr>
            <a:lvl9pPr marL="1828800" algn="l" defTabSz="895350" rtl="0" eaLnBrk="1" fontAlgn="base" hangingPunct="1">
              <a:spcBef>
                <a:spcPct val="0"/>
              </a:spcBef>
              <a:spcAft>
                <a:spcPct val="0"/>
              </a:spcAft>
              <a:defRPr sz="1900" b="1">
                <a:solidFill>
                  <a:schemeClr val="tx2"/>
                </a:solidFill>
                <a:latin typeface="Arial" charset="0"/>
              </a:defRPr>
            </a:lvl9pPr>
          </a:lstStyle>
          <a:p>
            <a:pPr>
              <a:lnSpc>
                <a:spcPct val="90000"/>
              </a:lnSpc>
            </a:pPr>
            <a:r>
              <a:rPr lang="en-GB" sz="2800" dirty="0">
                <a:solidFill>
                  <a:srgbClr val="366934"/>
                </a:solidFill>
                <a:cs typeface="Arial" panose="020B0604020202020204" pitchFamily="34" charset="0"/>
                <a:sym typeface="HelveticaNeueLT Std Lt Cn" panose="020B0406020202030204" pitchFamily="34" charset="0"/>
              </a:rPr>
              <a:t>Our investments and contributions in a no tax environment</a:t>
            </a:r>
          </a:p>
        </p:txBody>
      </p:sp>
      <p:sp>
        <p:nvSpPr>
          <p:cNvPr id="8" name="TextBox 7"/>
          <p:cNvSpPr txBox="1"/>
          <p:nvPr/>
        </p:nvSpPr>
        <p:spPr>
          <a:xfrm>
            <a:off x="3598001" y="3257180"/>
            <a:ext cx="6841345" cy="615038"/>
          </a:xfrm>
          <a:prstGeom prst="rect">
            <a:avLst/>
          </a:prstGeom>
        </p:spPr>
        <p:txBody>
          <a:bodyPr vert="horz" wrap="square" lIns="0" tIns="0" rIns="0" bIns="0" rtlCol="0">
            <a:spAutoFit/>
          </a:bodyPr>
          <a:lstStyle>
            <a:lvl1pPr marL="0" lvl="0" indent="0" defTabSz="895350" eaLnBrk="1" latinLnBrk="0" hangingPunct="1">
              <a:buClr>
                <a:schemeClr val="tx2"/>
              </a:buClr>
              <a:buSzPct val="100000"/>
              <a:defRPr lang="x-none" sz="1400" baseline="0">
                <a:latin typeface="+mn-lt"/>
              </a:defRPr>
            </a:lvl1pPr>
            <a:lvl2pPr marL="193675" lvl="1" indent="-192088" defTabSz="895350" eaLnBrk="1" latinLnBrk="0" hangingPunct="1">
              <a:buClr>
                <a:schemeClr val="tx2"/>
              </a:buClr>
              <a:buSzPct val="125000"/>
              <a:buFont typeface="Arial" charset="0"/>
              <a:buChar char="▪"/>
              <a:defRPr lang="x-none" sz="1400" baseline="0">
                <a:latin typeface="+mn-lt"/>
              </a:defRPr>
            </a:lvl2pPr>
            <a:lvl3pPr marL="457200" lvl="2" indent="-261938" defTabSz="895350" eaLnBrk="1" latinLnBrk="0" hangingPunct="1">
              <a:buClr>
                <a:schemeClr val="tx2"/>
              </a:buClr>
              <a:buSzPct val="120000"/>
              <a:buFont typeface="Arial" charset="0"/>
              <a:buChar char="–"/>
              <a:defRPr lang="x-none" sz="1400" baseline="0">
                <a:latin typeface="+mn-lt"/>
              </a:defRPr>
            </a:lvl3pPr>
            <a:lvl4pPr marL="614363" lvl="3" indent="-155575" defTabSz="895350" eaLnBrk="1" latinLnBrk="0" hangingPunct="1">
              <a:buClr>
                <a:schemeClr val="tx2"/>
              </a:buClr>
              <a:buSzPct val="120000"/>
              <a:buFont typeface="Arial" charset="0"/>
              <a:buChar char="▫"/>
              <a:defRPr lang="x-none" sz="1400" baseline="0">
                <a:latin typeface="+mn-lt"/>
              </a:defRPr>
            </a:lvl4pPr>
            <a:lvl5pPr marL="749808" lvl="4" indent="-130175" defTabSz="895350" eaLnBrk="1" latinLnBrk="0" hangingPunct="1">
              <a:buClr>
                <a:schemeClr val="tx2"/>
              </a:buClr>
              <a:buSzPct val="89000"/>
              <a:buFont typeface="Arial" charset="0"/>
              <a:buChar char="-"/>
              <a:defRPr lang="x-none" sz="1400" baseline="0">
                <a:latin typeface="+mn-lt"/>
              </a:defRPr>
            </a:lvl5pPr>
            <a:lvl6pPr marL="749808" indent="-130175" defTabSz="895350" fontAlgn="base">
              <a:spcBef>
                <a:spcPct val="0"/>
              </a:spcBef>
              <a:spcAft>
                <a:spcPct val="0"/>
              </a:spcAft>
              <a:buClr>
                <a:schemeClr val="tx2"/>
              </a:buClr>
              <a:buSzPct val="89000"/>
              <a:buFont typeface="Arial" charset="0"/>
              <a:buChar char="-"/>
              <a:defRPr lang="x-none" baseline="0">
                <a:latin typeface="+mn-lt"/>
              </a:defRPr>
            </a:lvl6pPr>
            <a:lvl7pPr marL="749808" indent="-130175" defTabSz="895350" fontAlgn="base">
              <a:spcBef>
                <a:spcPct val="0"/>
              </a:spcBef>
              <a:spcAft>
                <a:spcPct val="0"/>
              </a:spcAft>
              <a:buClr>
                <a:schemeClr val="tx2"/>
              </a:buClr>
              <a:buSzPct val="89000"/>
              <a:buFont typeface="Arial" charset="0"/>
              <a:buChar char="-"/>
              <a:defRPr lang="x-none" baseline="0">
                <a:latin typeface="+mn-lt"/>
              </a:defRPr>
            </a:lvl7pPr>
            <a:lvl8pPr marL="749808" indent="-130175" defTabSz="895350" fontAlgn="base">
              <a:spcBef>
                <a:spcPct val="0"/>
              </a:spcBef>
              <a:spcAft>
                <a:spcPct val="0"/>
              </a:spcAft>
              <a:buClr>
                <a:schemeClr val="tx2"/>
              </a:buClr>
              <a:buSzPct val="89000"/>
              <a:buFont typeface="Arial" charset="0"/>
              <a:buChar char="-"/>
              <a:defRPr lang="x-none" baseline="0">
                <a:latin typeface="+mn-lt"/>
              </a:defRPr>
            </a:lvl8pPr>
            <a:lvl9pPr marL="749808" indent="-130175" defTabSz="895350" fontAlgn="base">
              <a:spcBef>
                <a:spcPct val="0"/>
              </a:spcBef>
              <a:spcAft>
                <a:spcPct val="0"/>
              </a:spcAft>
              <a:buClr>
                <a:schemeClr val="tx2"/>
              </a:buClr>
              <a:buSzPct val="89000"/>
              <a:buFont typeface="Arial" charset="0"/>
              <a:buChar char="-"/>
              <a:defRPr lang="x-none" baseline="0">
                <a:latin typeface="+mn-lt"/>
              </a:defRPr>
            </a:lvl9pPr>
          </a:lstStyle>
          <a:p>
            <a:pPr marL="184649" lvl="1" indent="-184649">
              <a:spcAft>
                <a:spcPct val="40000"/>
              </a:spcAft>
              <a:buClr>
                <a:srgbClr val="366934"/>
              </a:buClr>
              <a:buFont typeface="Wingdings" panose="05000000000000000000" pitchFamily="2" charset="2"/>
              <a:buChar char="§"/>
            </a:pPr>
            <a:r>
              <a:rPr lang="en-GB" sz="1632" dirty="0"/>
              <a:t>No direct job losses will assist in stabilising the labour market</a:t>
            </a:r>
          </a:p>
          <a:p>
            <a:pPr marL="184649" lvl="1" indent="-184649">
              <a:spcAft>
                <a:spcPct val="40000"/>
              </a:spcAft>
              <a:buClr>
                <a:srgbClr val="366934"/>
              </a:buClr>
              <a:buFont typeface="Wingdings" panose="05000000000000000000" pitchFamily="2" charset="2"/>
              <a:buChar char="§"/>
            </a:pPr>
            <a:r>
              <a:rPr lang="en-GB" sz="1632" b="1" dirty="0"/>
              <a:t>Creation of c.120,000 jobs </a:t>
            </a:r>
            <a:r>
              <a:rPr lang="en-GB" sz="1632" dirty="0"/>
              <a:t>(being accelerated and amplified)</a:t>
            </a:r>
          </a:p>
        </p:txBody>
      </p:sp>
      <p:sp>
        <p:nvSpPr>
          <p:cNvPr id="9" name="Rounded Rectangle 8"/>
          <p:cNvSpPr/>
          <p:nvPr/>
        </p:nvSpPr>
        <p:spPr>
          <a:xfrm>
            <a:off x="1748794" y="3257181"/>
            <a:ext cx="1689824" cy="602934"/>
          </a:xfrm>
          <a:prstGeom prst="roundRect">
            <a:avLst/>
          </a:prstGeom>
          <a:solidFill>
            <a:srgbClr val="366934"/>
          </a:solidFill>
          <a:ln/>
        </p:spPr>
        <p:style>
          <a:lnRef idx="0">
            <a:schemeClr val="accent6"/>
          </a:lnRef>
          <a:fillRef idx="3">
            <a:schemeClr val="accent6"/>
          </a:fillRef>
          <a:effectRef idx="3">
            <a:schemeClr val="accent6"/>
          </a:effectRef>
          <a:fontRef idx="minor">
            <a:schemeClr val="lt1"/>
          </a:fontRef>
        </p:style>
        <p:txBody>
          <a:bodyPr rtlCol="0" anchor="ctr"/>
          <a:lstStyle/>
          <a:p>
            <a:pPr algn="ctr"/>
            <a:r>
              <a:rPr lang="en-ZA" sz="1837" b="1" dirty="0">
                <a:solidFill>
                  <a:schemeClr val="bg1"/>
                </a:solidFill>
              </a:rPr>
              <a:t>Employment</a:t>
            </a:r>
          </a:p>
        </p:txBody>
      </p:sp>
      <p:cxnSp>
        <p:nvCxnSpPr>
          <p:cNvPr id="10" name="Straight Connector 9"/>
          <p:cNvCxnSpPr/>
          <p:nvPr/>
        </p:nvCxnSpPr>
        <p:spPr>
          <a:xfrm>
            <a:off x="1803968" y="3144836"/>
            <a:ext cx="8690550" cy="0"/>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3598001" y="1091936"/>
            <a:ext cx="6841345" cy="1958998"/>
          </a:xfrm>
          <a:prstGeom prst="rect">
            <a:avLst/>
          </a:prstGeom>
        </p:spPr>
        <p:txBody>
          <a:bodyPr vert="horz" wrap="square" lIns="0" tIns="0" rIns="0" bIns="0" rtlCol="0">
            <a:spAutoFit/>
          </a:bodyPr>
          <a:lstStyle>
            <a:lvl1pPr marL="0" lvl="0" indent="0" defTabSz="895350" eaLnBrk="1" latinLnBrk="0" hangingPunct="1">
              <a:buClr>
                <a:schemeClr val="tx2"/>
              </a:buClr>
              <a:buSzPct val="100000"/>
              <a:defRPr lang="x-none" sz="1400" baseline="0">
                <a:latin typeface="+mn-lt"/>
              </a:defRPr>
            </a:lvl1pPr>
            <a:lvl2pPr marL="193675" lvl="1" indent="-192088" defTabSz="895350" eaLnBrk="1" latinLnBrk="0" hangingPunct="1">
              <a:buClr>
                <a:schemeClr val="tx2"/>
              </a:buClr>
              <a:buSzPct val="125000"/>
              <a:buFont typeface="Arial" charset="0"/>
              <a:buChar char="▪"/>
              <a:defRPr lang="x-none" sz="1400" baseline="0">
                <a:latin typeface="+mn-lt"/>
              </a:defRPr>
            </a:lvl2pPr>
            <a:lvl3pPr marL="457200" lvl="2" indent="-261938" defTabSz="895350" eaLnBrk="1" latinLnBrk="0" hangingPunct="1">
              <a:buClr>
                <a:schemeClr val="tx2"/>
              </a:buClr>
              <a:buSzPct val="120000"/>
              <a:buFont typeface="Arial" charset="0"/>
              <a:buChar char="–"/>
              <a:defRPr lang="x-none" sz="1400" baseline="0">
                <a:latin typeface="+mn-lt"/>
              </a:defRPr>
            </a:lvl3pPr>
            <a:lvl4pPr marL="614363" lvl="3" indent="-155575" defTabSz="895350" eaLnBrk="1" latinLnBrk="0" hangingPunct="1">
              <a:buClr>
                <a:schemeClr val="tx2"/>
              </a:buClr>
              <a:buSzPct val="120000"/>
              <a:buFont typeface="Arial" charset="0"/>
              <a:buChar char="▫"/>
              <a:defRPr lang="x-none" sz="1400" baseline="0">
                <a:latin typeface="+mn-lt"/>
              </a:defRPr>
            </a:lvl4pPr>
            <a:lvl5pPr marL="749808" lvl="4" indent="-130175" defTabSz="895350" eaLnBrk="1" latinLnBrk="0" hangingPunct="1">
              <a:buClr>
                <a:schemeClr val="tx2"/>
              </a:buClr>
              <a:buSzPct val="89000"/>
              <a:buFont typeface="Arial" charset="0"/>
              <a:buChar char="-"/>
              <a:defRPr lang="x-none" sz="1400" baseline="0">
                <a:latin typeface="+mn-lt"/>
              </a:defRPr>
            </a:lvl5pPr>
            <a:lvl6pPr marL="749808" indent="-130175" defTabSz="895350" fontAlgn="base">
              <a:spcBef>
                <a:spcPct val="0"/>
              </a:spcBef>
              <a:spcAft>
                <a:spcPct val="0"/>
              </a:spcAft>
              <a:buClr>
                <a:schemeClr val="tx2"/>
              </a:buClr>
              <a:buSzPct val="89000"/>
              <a:buFont typeface="Arial" charset="0"/>
              <a:buChar char="-"/>
              <a:defRPr lang="x-none" baseline="0">
                <a:latin typeface="+mn-lt"/>
              </a:defRPr>
            </a:lvl6pPr>
            <a:lvl7pPr marL="749808" indent="-130175" defTabSz="895350" fontAlgn="base">
              <a:spcBef>
                <a:spcPct val="0"/>
              </a:spcBef>
              <a:spcAft>
                <a:spcPct val="0"/>
              </a:spcAft>
              <a:buClr>
                <a:schemeClr val="tx2"/>
              </a:buClr>
              <a:buSzPct val="89000"/>
              <a:buFont typeface="Arial" charset="0"/>
              <a:buChar char="-"/>
              <a:defRPr lang="x-none" baseline="0">
                <a:latin typeface="+mn-lt"/>
              </a:defRPr>
            </a:lvl7pPr>
            <a:lvl8pPr marL="749808" indent="-130175" defTabSz="895350" fontAlgn="base">
              <a:spcBef>
                <a:spcPct val="0"/>
              </a:spcBef>
              <a:spcAft>
                <a:spcPct val="0"/>
              </a:spcAft>
              <a:buClr>
                <a:schemeClr val="tx2"/>
              </a:buClr>
              <a:buSzPct val="89000"/>
              <a:buFont typeface="Arial" charset="0"/>
              <a:buChar char="-"/>
              <a:defRPr lang="x-none" baseline="0">
                <a:latin typeface="+mn-lt"/>
              </a:defRPr>
            </a:lvl8pPr>
            <a:lvl9pPr marL="749808" indent="-130175" defTabSz="895350" fontAlgn="base">
              <a:spcBef>
                <a:spcPct val="0"/>
              </a:spcBef>
              <a:spcAft>
                <a:spcPct val="0"/>
              </a:spcAft>
              <a:buClr>
                <a:schemeClr val="tx2"/>
              </a:buClr>
              <a:buSzPct val="89000"/>
              <a:buFont typeface="Arial" charset="0"/>
              <a:buChar char="-"/>
              <a:defRPr lang="x-none" baseline="0">
                <a:latin typeface="+mn-lt"/>
              </a:defRPr>
            </a:lvl9pPr>
          </a:lstStyle>
          <a:p>
            <a:pPr marL="184649" lvl="1" indent="-184649">
              <a:spcAft>
                <a:spcPct val="60000"/>
              </a:spcAft>
              <a:buClr>
                <a:srgbClr val="366934"/>
              </a:buClr>
              <a:buFont typeface="Wingdings" panose="05000000000000000000" pitchFamily="2" charset="2"/>
              <a:buChar char="§"/>
            </a:pPr>
            <a:r>
              <a:rPr lang="en-ZA" sz="1632" dirty="0" smtClean="0"/>
              <a:t>Industry will </a:t>
            </a:r>
            <a:r>
              <a:rPr lang="en-ZA" sz="1632" dirty="0"/>
              <a:t>continue to invest in agriculture, SMMEs and township revitalisation</a:t>
            </a:r>
          </a:p>
          <a:p>
            <a:pPr marL="184649" lvl="1" indent="-184649">
              <a:spcAft>
                <a:spcPct val="60000"/>
              </a:spcAft>
              <a:buClr>
                <a:srgbClr val="366934"/>
              </a:buClr>
              <a:buFont typeface="Wingdings" panose="05000000000000000000" pitchFamily="2" charset="2"/>
              <a:buChar char="§"/>
            </a:pPr>
            <a:r>
              <a:rPr lang="en-ZA" sz="1632" b="1" dirty="0"/>
              <a:t>R500m – R1.1bn </a:t>
            </a:r>
            <a:r>
              <a:rPr lang="en-ZA" sz="1632" dirty="0"/>
              <a:t>capex for new production lines maintained</a:t>
            </a:r>
            <a:r>
              <a:rPr lang="en-ZA" sz="1632" b="1" dirty="0"/>
              <a:t> </a:t>
            </a:r>
          </a:p>
          <a:p>
            <a:pPr marL="184649" lvl="1" indent="-184649">
              <a:spcAft>
                <a:spcPct val="60000"/>
              </a:spcAft>
              <a:buClr>
                <a:srgbClr val="366934"/>
              </a:buClr>
              <a:buFont typeface="Wingdings" panose="05000000000000000000" pitchFamily="2" charset="2"/>
              <a:buChar char="§"/>
            </a:pPr>
            <a:r>
              <a:rPr lang="en-ZA" sz="1632" dirty="0" smtClean="0"/>
              <a:t>Member investments in </a:t>
            </a:r>
            <a:r>
              <a:rPr lang="en-ZA" sz="1632" dirty="0"/>
              <a:t>agri-fund (focused on small scale farmer development) and retailer development maintained</a:t>
            </a:r>
          </a:p>
          <a:p>
            <a:pPr marL="184649" lvl="1" indent="-184649">
              <a:spcAft>
                <a:spcPct val="60000"/>
              </a:spcAft>
              <a:buClr>
                <a:srgbClr val="366934"/>
              </a:buClr>
              <a:buFont typeface="Wingdings" panose="05000000000000000000" pitchFamily="2" charset="2"/>
              <a:buChar char="§"/>
            </a:pPr>
            <a:r>
              <a:rPr lang="en-ZA" sz="1632" dirty="0"/>
              <a:t>Provision of business skills training to 25,000 black retailers</a:t>
            </a:r>
          </a:p>
        </p:txBody>
      </p:sp>
      <p:sp>
        <p:nvSpPr>
          <p:cNvPr id="12" name="Rounded Rectangle 11"/>
          <p:cNvSpPr/>
          <p:nvPr/>
        </p:nvSpPr>
        <p:spPr>
          <a:xfrm>
            <a:off x="1748794" y="1091936"/>
            <a:ext cx="1689824" cy="1959535"/>
          </a:xfrm>
          <a:prstGeom prst="roundRect">
            <a:avLst/>
          </a:prstGeom>
          <a:solidFill>
            <a:srgbClr val="366934"/>
          </a:solidFill>
          <a:ln/>
        </p:spPr>
        <p:style>
          <a:lnRef idx="0">
            <a:schemeClr val="accent6"/>
          </a:lnRef>
          <a:fillRef idx="3">
            <a:schemeClr val="accent6"/>
          </a:fillRef>
          <a:effectRef idx="3">
            <a:schemeClr val="accent6"/>
          </a:effectRef>
          <a:fontRef idx="minor">
            <a:schemeClr val="lt1"/>
          </a:fontRef>
        </p:style>
        <p:txBody>
          <a:bodyPr rtlCol="0" anchor="ctr"/>
          <a:lstStyle/>
          <a:p>
            <a:pPr algn="ctr"/>
            <a:r>
              <a:rPr lang="en-ZA" sz="1837" b="1" dirty="0">
                <a:solidFill>
                  <a:schemeClr val="bg1"/>
                </a:solidFill>
              </a:rPr>
              <a:t>Continued investment</a:t>
            </a:r>
          </a:p>
        </p:txBody>
      </p:sp>
      <p:sp>
        <p:nvSpPr>
          <p:cNvPr id="13" name="TextBox 12"/>
          <p:cNvSpPr txBox="1"/>
          <p:nvPr/>
        </p:nvSpPr>
        <p:spPr>
          <a:xfrm>
            <a:off x="3598001" y="4070808"/>
            <a:ext cx="6841345" cy="256260"/>
          </a:xfrm>
          <a:prstGeom prst="rect">
            <a:avLst/>
          </a:prstGeom>
        </p:spPr>
        <p:txBody>
          <a:bodyPr vert="horz" wrap="square" lIns="0" tIns="0" rIns="0" bIns="0" rtlCol="0">
            <a:spAutoFit/>
          </a:bodyPr>
          <a:lstStyle>
            <a:lvl1pPr marL="0" lvl="0" indent="0" defTabSz="895350" eaLnBrk="1" latinLnBrk="0" hangingPunct="1">
              <a:buClr>
                <a:schemeClr val="tx2"/>
              </a:buClr>
              <a:buSzPct val="100000"/>
              <a:defRPr lang="x-none" sz="1400" baseline="0">
                <a:latin typeface="+mn-lt"/>
              </a:defRPr>
            </a:lvl1pPr>
            <a:lvl2pPr marL="193675" lvl="1" indent="-192088" defTabSz="895350" eaLnBrk="1" latinLnBrk="0" hangingPunct="1">
              <a:buClr>
                <a:schemeClr val="tx2"/>
              </a:buClr>
              <a:buSzPct val="125000"/>
              <a:buFont typeface="Arial" charset="0"/>
              <a:buChar char="▪"/>
              <a:defRPr lang="x-none" sz="1400" baseline="0">
                <a:latin typeface="+mn-lt"/>
              </a:defRPr>
            </a:lvl2pPr>
            <a:lvl3pPr marL="457200" lvl="2" indent="-261938" defTabSz="895350" eaLnBrk="1" latinLnBrk="0" hangingPunct="1">
              <a:buClr>
                <a:schemeClr val="tx2"/>
              </a:buClr>
              <a:buSzPct val="120000"/>
              <a:buFont typeface="Arial" charset="0"/>
              <a:buChar char="–"/>
              <a:defRPr lang="x-none" sz="1400" baseline="0">
                <a:latin typeface="+mn-lt"/>
              </a:defRPr>
            </a:lvl3pPr>
            <a:lvl4pPr marL="614363" lvl="3" indent="-155575" defTabSz="895350" eaLnBrk="1" latinLnBrk="0" hangingPunct="1">
              <a:buClr>
                <a:schemeClr val="tx2"/>
              </a:buClr>
              <a:buSzPct val="120000"/>
              <a:buFont typeface="Arial" charset="0"/>
              <a:buChar char="▫"/>
              <a:defRPr lang="x-none" sz="1400" baseline="0">
                <a:latin typeface="+mn-lt"/>
              </a:defRPr>
            </a:lvl4pPr>
            <a:lvl5pPr marL="749808" lvl="4" indent="-130175" defTabSz="895350" eaLnBrk="1" latinLnBrk="0" hangingPunct="1">
              <a:buClr>
                <a:schemeClr val="tx2"/>
              </a:buClr>
              <a:buSzPct val="89000"/>
              <a:buFont typeface="Arial" charset="0"/>
              <a:buChar char="-"/>
              <a:defRPr lang="x-none" sz="1400" baseline="0">
                <a:latin typeface="+mn-lt"/>
              </a:defRPr>
            </a:lvl5pPr>
            <a:lvl6pPr marL="749808" indent="-130175" defTabSz="895350" fontAlgn="base">
              <a:spcBef>
                <a:spcPct val="0"/>
              </a:spcBef>
              <a:spcAft>
                <a:spcPct val="0"/>
              </a:spcAft>
              <a:buClr>
                <a:schemeClr val="tx2"/>
              </a:buClr>
              <a:buSzPct val="89000"/>
              <a:buFont typeface="Arial" charset="0"/>
              <a:buChar char="-"/>
              <a:defRPr lang="x-none" baseline="0">
                <a:latin typeface="+mn-lt"/>
              </a:defRPr>
            </a:lvl6pPr>
            <a:lvl7pPr marL="749808" indent="-130175" defTabSz="895350" fontAlgn="base">
              <a:spcBef>
                <a:spcPct val="0"/>
              </a:spcBef>
              <a:spcAft>
                <a:spcPct val="0"/>
              </a:spcAft>
              <a:buClr>
                <a:schemeClr val="tx2"/>
              </a:buClr>
              <a:buSzPct val="89000"/>
              <a:buFont typeface="Arial" charset="0"/>
              <a:buChar char="-"/>
              <a:defRPr lang="x-none" baseline="0">
                <a:latin typeface="+mn-lt"/>
              </a:defRPr>
            </a:lvl7pPr>
            <a:lvl8pPr marL="749808" indent="-130175" defTabSz="895350" fontAlgn="base">
              <a:spcBef>
                <a:spcPct val="0"/>
              </a:spcBef>
              <a:spcAft>
                <a:spcPct val="0"/>
              </a:spcAft>
              <a:buClr>
                <a:schemeClr val="tx2"/>
              </a:buClr>
              <a:buSzPct val="89000"/>
              <a:buFont typeface="Arial" charset="0"/>
              <a:buChar char="-"/>
              <a:defRPr lang="x-none" baseline="0">
                <a:latin typeface="+mn-lt"/>
              </a:defRPr>
            </a:lvl8pPr>
            <a:lvl9pPr marL="749808" indent="-130175" defTabSz="895350" fontAlgn="base">
              <a:spcBef>
                <a:spcPct val="0"/>
              </a:spcBef>
              <a:spcAft>
                <a:spcPct val="0"/>
              </a:spcAft>
              <a:buClr>
                <a:schemeClr val="tx2"/>
              </a:buClr>
              <a:buSzPct val="89000"/>
              <a:buFont typeface="Arial" charset="0"/>
              <a:buChar char="-"/>
              <a:defRPr lang="x-none" baseline="0">
                <a:latin typeface="+mn-lt"/>
              </a:defRPr>
            </a:lvl9pPr>
          </a:lstStyle>
          <a:p>
            <a:pPr marL="184649" lvl="1" indent="-184649">
              <a:spcAft>
                <a:spcPct val="20000"/>
              </a:spcAft>
              <a:buClr>
                <a:srgbClr val="366934"/>
              </a:buClr>
              <a:buFont typeface="Wingdings" panose="05000000000000000000" pitchFamily="2" charset="2"/>
              <a:buChar char="§"/>
            </a:pPr>
            <a:r>
              <a:rPr lang="en-GB" sz="1632" b="1" dirty="0"/>
              <a:t>Continued tax contribution</a:t>
            </a:r>
            <a:r>
              <a:rPr lang="en-GB" sz="1632" dirty="0"/>
              <a:t> via VAT, corporate and income tax</a:t>
            </a:r>
          </a:p>
        </p:txBody>
      </p:sp>
      <p:sp>
        <p:nvSpPr>
          <p:cNvPr id="14" name="Rounded Rectangle 13"/>
          <p:cNvSpPr/>
          <p:nvPr/>
        </p:nvSpPr>
        <p:spPr>
          <a:xfrm>
            <a:off x="1748794" y="4070808"/>
            <a:ext cx="1689824" cy="396508"/>
          </a:xfrm>
          <a:prstGeom prst="roundRect">
            <a:avLst/>
          </a:prstGeom>
          <a:solidFill>
            <a:srgbClr val="366934"/>
          </a:solidFill>
          <a:ln/>
        </p:spPr>
        <p:style>
          <a:lnRef idx="0">
            <a:schemeClr val="accent6"/>
          </a:lnRef>
          <a:fillRef idx="3">
            <a:schemeClr val="accent6"/>
          </a:fillRef>
          <a:effectRef idx="3">
            <a:schemeClr val="accent6"/>
          </a:effectRef>
          <a:fontRef idx="minor">
            <a:schemeClr val="lt1"/>
          </a:fontRef>
        </p:style>
        <p:txBody>
          <a:bodyPr rtlCol="0" anchor="ctr"/>
          <a:lstStyle/>
          <a:p>
            <a:pPr algn="ctr"/>
            <a:r>
              <a:rPr lang="en-ZA" sz="1837" b="1" dirty="0">
                <a:solidFill>
                  <a:schemeClr val="bg1"/>
                </a:solidFill>
              </a:rPr>
              <a:t>Fiscal</a:t>
            </a:r>
          </a:p>
        </p:txBody>
      </p:sp>
      <p:cxnSp>
        <p:nvCxnSpPr>
          <p:cNvPr id="15" name="Straight Connector 14"/>
          <p:cNvCxnSpPr/>
          <p:nvPr/>
        </p:nvCxnSpPr>
        <p:spPr>
          <a:xfrm>
            <a:off x="1803968" y="3962740"/>
            <a:ext cx="8690550" cy="0"/>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3603290" y="4673796"/>
            <a:ext cx="6841345" cy="512520"/>
          </a:xfrm>
          <a:prstGeom prst="rect">
            <a:avLst/>
          </a:prstGeom>
        </p:spPr>
        <p:txBody>
          <a:bodyPr vert="horz" wrap="square" lIns="0" tIns="0" rIns="0" bIns="0" rtlCol="0">
            <a:spAutoFit/>
          </a:bodyPr>
          <a:lstStyle>
            <a:lvl1pPr marL="0" lvl="0" indent="0" defTabSz="895350" eaLnBrk="1" latinLnBrk="0" hangingPunct="1">
              <a:buClr>
                <a:schemeClr val="tx2"/>
              </a:buClr>
              <a:buSzPct val="100000"/>
              <a:defRPr lang="x-none" sz="1400" baseline="0">
                <a:latin typeface="+mn-lt"/>
              </a:defRPr>
            </a:lvl1pPr>
            <a:lvl2pPr marL="193675" lvl="1" indent="-192088" defTabSz="895350" eaLnBrk="1" latinLnBrk="0" hangingPunct="1">
              <a:buClr>
                <a:schemeClr val="tx2"/>
              </a:buClr>
              <a:buSzPct val="125000"/>
              <a:buFont typeface="Arial" charset="0"/>
              <a:buChar char="▪"/>
              <a:defRPr lang="x-none" sz="1400" baseline="0">
                <a:latin typeface="+mn-lt"/>
              </a:defRPr>
            </a:lvl2pPr>
            <a:lvl3pPr marL="457200" lvl="2" indent="-261938" defTabSz="895350" eaLnBrk="1" latinLnBrk="0" hangingPunct="1">
              <a:buClr>
                <a:schemeClr val="tx2"/>
              </a:buClr>
              <a:buSzPct val="120000"/>
              <a:buFont typeface="Arial" charset="0"/>
              <a:buChar char="–"/>
              <a:defRPr lang="x-none" sz="1400" baseline="0">
                <a:latin typeface="+mn-lt"/>
              </a:defRPr>
            </a:lvl3pPr>
            <a:lvl4pPr marL="614363" lvl="3" indent="-155575" defTabSz="895350" eaLnBrk="1" latinLnBrk="0" hangingPunct="1">
              <a:buClr>
                <a:schemeClr val="tx2"/>
              </a:buClr>
              <a:buSzPct val="120000"/>
              <a:buFont typeface="Arial" charset="0"/>
              <a:buChar char="▫"/>
              <a:defRPr lang="x-none" sz="1400" baseline="0">
                <a:latin typeface="+mn-lt"/>
              </a:defRPr>
            </a:lvl4pPr>
            <a:lvl5pPr marL="749808" lvl="4" indent="-130175" defTabSz="895350" eaLnBrk="1" latinLnBrk="0" hangingPunct="1">
              <a:buClr>
                <a:schemeClr val="tx2"/>
              </a:buClr>
              <a:buSzPct val="89000"/>
              <a:buFont typeface="Arial" charset="0"/>
              <a:buChar char="-"/>
              <a:defRPr lang="x-none" sz="1400" baseline="0">
                <a:latin typeface="+mn-lt"/>
              </a:defRPr>
            </a:lvl5pPr>
            <a:lvl6pPr marL="749808" indent="-130175" defTabSz="895350" fontAlgn="base">
              <a:spcBef>
                <a:spcPct val="0"/>
              </a:spcBef>
              <a:spcAft>
                <a:spcPct val="0"/>
              </a:spcAft>
              <a:buClr>
                <a:schemeClr val="tx2"/>
              </a:buClr>
              <a:buSzPct val="89000"/>
              <a:buFont typeface="Arial" charset="0"/>
              <a:buChar char="-"/>
              <a:defRPr lang="x-none" baseline="0">
                <a:latin typeface="+mn-lt"/>
              </a:defRPr>
            </a:lvl6pPr>
            <a:lvl7pPr marL="749808" indent="-130175" defTabSz="895350" fontAlgn="base">
              <a:spcBef>
                <a:spcPct val="0"/>
              </a:spcBef>
              <a:spcAft>
                <a:spcPct val="0"/>
              </a:spcAft>
              <a:buClr>
                <a:schemeClr val="tx2"/>
              </a:buClr>
              <a:buSzPct val="89000"/>
              <a:buFont typeface="Arial" charset="0"/>
              <a:buChar char="-"/>
              <a:defRPr lang="x-none" baseline="0">
                <a:latin typeface="+mn-lt"/>
              </a:defRPr>
            </a:lvl7pPr>
            <a:lvl8pPr marL="749808" indent="-130175" defTabSz="895350" fontAlgn="base">
              <a:spcBef>
                <a:spcPct val="0"/>
              </a:spcBef>
              <a:spcAft>
                <a:spcPct val="0"/>
              </a:spcAft>
              <a:buClr>
                <a:schemeClr val="tx2"/>
              </a:buClr>
              <a:buSzPct val="89000"/>
              <a:buFont typeface="Arial" charset="0"/>
              <a:buChar char="-"/>
              <a:defRPr lang="x-none" baseline="0">
                <a:latin typeface="+mn-lt"/>
              </a:defRPr>
            </a:lvl8pPr>
            <a:lvl9pPr marL="749808" indent="-130175" defTabSz="895350" fontAlgn="base">
              <a:spcBef>
                <a:spcPct val="0"/>
              </a:spcBef>
              <a:spcAft>
                <a:spcPct val="0"/>
              </a:spcAft>
              <a:buClr>
                <a:schemeClr val="tx2"/>
              </a:buClr>
              <a:buSzPct val="89000"/>
              <a:buFont typeface="Arial" charset="0"/>
              <a:buChar char="-"/>
              <a:defRPr lang="x-none" baseline="0">
                <a:latin typeface="+mn-lt"/>
              </a:defRPr>
            </a:lvl9pPr>
          </a:lstStyle>
          <a:p>
            <a:pPr marL="184649" lvl="1" indent="-184649">
              <a:spcAft>
                <a:spcPct val="20000"/>
              </a:spcAft>
              <a:buClr>
                <a:srgbClr val="366934"/>
              </a:buClr>
              <a:buFont typeface="Wingdings" panose="05000000000000000000" pitchFamily="2" charset="2"/>
              <a:buChar char="§"/>
            </a:pPr>
            <a:r>
              <a:rPr lang="en-ZA" sz="1632" dirty="0"/>
              <a:t>Reduce calorie consumption by </a:t>
            </a:r>
            <a:r>
              <a:rPr lang="en-ZA" sz="1632" b="1" dirty="0"/>
              <a:t>14-18 kCalories </a:t>
            </a:r>
            <a:r>
              <a:rPr lang="en-ZA" sz="1632" dirty="0"/>
              <a:t>per person per day</a:t>
            </a:r>
            <a:r>
              <a:rPr lang="en-ZA" sz="1632" b="1" dirty="0"/>
              <a:t> </a:t>
            </a:r>
            <a:r>
              <a:rPr lang="en-ZA" sz="1632" dirty="0"/>
              <a:t>– double that envisaged by the proposed </a:t>
            </a:r>
            <a:r>
              <a:rPr lang="en-ZA" sz="1632" dirty="0" smtClean="0"/>
              <a:t>tax on sugar sweetened beverages</a:t>
            </a:r>
            <a:endParaRPr lang="en-ZA" sz="1632" dirty="0"/>
          </a:p>
        </p:txBody>
      </p:sp>
      <p:sp>
        <p:nvSpPr>
          <p:cNvPr id="17" name="Rounded Rectangle 16"/>
          <p:cNvSpPr/>
          <p:nvPr/>
        </p:nvSpPr>
        <p:spPr>
          <a:xfrm>
            <a:off x="1754084" y="4673796"/>
            <a:ext cx="1689824" cy="502445"/>
          </a:xfrm>
          <a:prstGeom prst="roundRect">
            <a:avLst/>
          </a:prstGeom>
          <a:solidFill>
            <a:srgbClr val="366934"/>
          </a:solidFill>
          <a:ln/>
        </p:spPr>
        <p:style>
          <a:lnRef idx="0">
            <a:schemeClr val="accent6"/>
          </a:lnRef>
          <a:fillRef idx="3">
            <a:schemeClr val="accent6"/>
          </a:fillRef>
          <a:effectRef idx="3">
            <a:schemeClr val="accent6"/>
          </a:effectRef>
          <a:fontRef idx="minor">
            <a:schemeClr val="lt1"/>
          </a:fontRef>
        </p:style>
        <p:txBody>
          <a:bodyPr rtlCol="0" anchor="ctr"/>
          <a:lstStyle/>
          <a:p>
            <a:pPr algn="ctr"/>
            <a:r>
              <a:rPr lang="en-ZA" sz="1837" b="1" dirty="0">
                <a:solidFill>
                  <a:schemeClr val="bg1"/>
                </a:solidFill>
              </a:rPr>
              <a:t>Health</a:t>
            </a:r>
          </a:p>
        </p:txBody>
      </p:sp>
      <p:cxnSp>
        <p:nvCxnSpPr>
          <p:cNvPr id="18" name="Straight Connector 17"/>
          <p:cNvCxnSpPr/>
          <p:nvPr/>
        </p:nvCxnSpPr>
        <p:spPr>
          <a:xfrm>
            <a:off x="1809257" y="4579661"/>
            <a:ext cx="8690550" cy="0"/>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fld id="{72525BFD-911F-4D66-8F3C-B35B0CF5970E}" type="slidenum">
              <a:rPr lang="en-ZA" smtClean="0"/>
              <a:t>8</a:t>
            </a:fld>
            <a:endParaRPr lang="en-ZA"/>
          </a:p>
        </p:txBody>
      </p:sp>
    </p:spTree>
    <p:extLst>
      <p:ext uri="{BB962C8B-B14F-4D97-AF65-F5344CB8AC3E}">
        <p14:creationId xmlns:p14="http://schemas.microsoft.com/office/powerpoint/2010/main" val="351229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p:cNvSpPr txBox="1">
            <a:spLocks/>
          </p:cNvSpPr>
          <p:nvPr/>
        </p:nvSpPr>
        <p:spPr>
          <a:xfrm>
            <a:off x="150583" y="269848"/>
            <a:ext cx="8793595" cy="605215"/>
          </a:xfrm>
          <a:prstGeom prst="rect">
            <a:avLst/>
          </a:prstGeom>
        </p:spPr>
        <p:txBody>
          <a:bodyPr/>
          <a:lstStyle>
            <a:lvl1pPr algn="l" defTabSz="895350" rtl="0" eaLnBrk="1" fontAlgn="base" hangingPunct="1">
              <a:spcBef>
                <a:spcPct val="0"/>
              </a:spcBef>
              <a:spcAft>
                <a:spcPct val="0"/>
              </a:spcAft>
              <a:tabLst>
                <a:tab pos="269875" algn="l"/>
              </a:tabLst>
              <a:defRPr sz="1900" b="1" baseline="0">
                <a:solidFill>
                  <a:schemeClr val="tx2"/>
                </a:solidFill>
                <a:latin typeface="+mj-lt"/>
                <a:ea typeface="+mj-ea"/>
                <a:cs typeface="+mj-cs"/>
              </a:defRPr>
            </a:lvl1pPr>
            <a:lvl2pPr algn="l" defTabSz="895350" rtl="0" eaLnBrk="1" fontAlgn="base" hangingPunct="1">
              <a:spcBef>
                <a:spcPct val="0"/>
              </a:spcBef>
              <a:spcAft>
                <a:spcPct val="0"/>
              </a:spcAft>
              <a:defRPr sz="1900" b="1">
                <a:solidFill>
                  <a:schemeClr val="tx2"/>
                </a:solidFill>
                <a:latin typeface="Arial" charset="0"/>
              </a:defRPr>
            </a:lvl2pPr>
            <a:lvl3pPr algn="l" defTabSz="895350" rtl="0" eaLnBrk="1" fontAlgn="base" hangingPunct="1">
              <a:spcBef>
                <a:spcPct val="0"/>
              </a:spcBef>
              <a:spcAft>
                <a:spcPct val="0"/>
              </a:spcAft>
              <a:defRPr sz="1900" b="1">
                <a:solidFill>
                  <a:schemeClr val="tx2"/>
                </a:solidFill>
                <a:latin typeface="Arial" charset="0"/>
              </a:defRPr>
            </a:lvl3pPr>
            <a:lvl4pPr algn="l" defTabSz="895350" rtl="0" eaLnBrk="1" fontAlgn="base" hangingPunct="1">
              <a:spcBef>
                <a:spcPct val="0"/>
              </a:spcBef>
              <a:spcAft>
                <a:spcPct val="0"/>
              </a:spcAft>
              <a:defRPr sz="1900" b="1">
                <a:solidFill>
                  <a:schemeClr val="tx2"/>
                </a:solidFill>
                <a:latin typeface="Arial" charset="0"/>
              </a:defRPr>
            </a:lvl4pPr>
            <a:lvl5pPr algn="l" defTabSz="895350" rtl="0" eaLnBrk="1" fontAlgn="base" hangingPunct="1">
              <a:spcBef>
                <a:spcPct val="0"/>
              </a:spcBef>
              <a:spcAft>
                <a:spcPct val="0"/>
              </a:spcAft>
              <a:defRPr sz="1900" b="1">
                <a:solidFill>
                  <a:schemeClr val="tx2"/>
                </a:solidFill>
                <a:latin typeface="Arial" charset="0"/>
              </a:defRPr>
            </a:lvl5pPr>
            <a:lvl6pPr marL="457200" algn="l" defTabSz="895350" rtl="0" eaLnBrk="1" fontAlgn="base" hangingPunct="1">
              <a:spcBef>
                <a:spcPct val="0"/>
              </a:spcBef>
              <a:spcAft>
                <a:spcPct val="0"/>
              </a:spcAft>
              <a:defRPr sz="1900" b="1">
                <a:solidFill>
                  <a:schemeClr val="tx2"/>
                </a:solidFill>
                <a:latin typeface="Arial" charset="0"/>
              </a:defRPr>
            </a:lvl6pPr>
            <a:lvl7pPr marL="914400" algn="l" defTabSz="895350" rtl="0" eaLnBrk="1" fontAlgn="base" hangingPunct="1">
              <a:spcBef>
                <a:spcPct val="0"/>
              </a:spcBef>
              <a:spcAft>
                <a:spcPct val="0"/>
              </a:spcAft>
              <a:defRPr sz="1900" b="1">
                <a:solidFill>
                  <a:schemeClr val="tx2"/>
                </a:solidFill>
                <a:latin typeface="Arial" charset="0"/>
              </a:defRPr>
            </a:lvl7pPr>
            <a:lvl8pPr marL="1371600" algn="l" defTabSz="895350" rtl="0" eaLnBrk="1" fontAlgn="base" hangingPunct="1">
              <a:spcBef>
                <a:spcPct val="0"/>
              </a:spcBef>
              <a:spcAft>
                <a:spcPct val="0"/>
              </a:spcAft>
              <a:defRPr sz="1900" b="1">
                <a:solidFill>
                  <a:schemeClr val="tx2"/>
                </a:solidFill>
                <a:latin typeface="Arial" charset="0"/>
              </a:defRPr>
            </a:lvl8pPr>
            <a:lvl9pPr marL="1828800" algn="l" defTabSz="895350" rtl="0" eaLnBrk="1" fontAlgn="base" hangingPunct="1">
              <a:spcBef>
                <a:spcPct val="0"/>
              </a:spcBef>
              <a:spcAft>
                <a:spcPct val="0"/>
              </a:spcAft>
              <a:defRPr sz="1900" b="1">
                <a:solidFill>
                  <a:schemeClr val="tx2"/>
                </a:solidFill>
                <a:latin typeface="Arial" charset="0"/>
              </a:defRPr>
            </a:lvl9pPr>
          </a:lstStyle>
          <a:p>
            <a:pPr>
              <a:lnSpc>
                <a:spcPct val="90000"/>
              </a:lnSpc>
            </a:pPr>
            <a:r>
              <a:rPr lang="en-GB" sz="2400" dirty="0">
                <a:solidFill>
                  <a:srgbClr val="366934"/>
                </a:solidFill>
                <a:cs typeface="Arial" panose="020B0604020202020204" pitchFamily="34" charset="0"/>
                <a:sym typeface="HelveticaNeueLT Std Lt Cn" panose="020B0406020202030204" pitchFamily="34" charset="0"/>
              </a:rPr>
              <a:t>Our </a:t>
            </a:r>
            <a:r>
              <a:rPr lang="en-GB" sz="2400" dirty="0" smtClean="0">
                <a:solidFill>
                  <a:srgbClr val="366934"/>
                </a:solidFill>
                <a:cs typeface="Arial" panose="020B0604020202020204" pitchFamily="34" charset="0"/>
                <a:sym typeface="HelveticaNeueLT Std Lt Cn" panose="020B0406020202030204" pitchFamily="34" charset="0"/>
              </a:rPr>
              <a:t>proposal</a:t>
            </a:r>
            <a:endParaRPr lang="en-GB" sz="2400" dirty="0">
              <a:solidFill>
                <a:srgbClr val="366934"/>
              </a:solidFill>
              <a:cs typeface="Arial" panose="020B0604020202020204" pitchFamily="34" charset="0"/>
              <a:sym typeface="HelveticaNeueLT Std Lt Cn" panose="020B0406020202030204" pitchFamily="34" charset="0"/>
            </a:endParaRPr>
          </a:p>
        </p:txBody>
      </p:sp>
      <p:sp>
        <p:nvSpPr>
          <p:cNvPr id="17" name="TextBox 16"/>
          <p:cNvSpPr txBox="1"/>
          <p:nvPr/>
        </p:nvSpPr>
        <p:spPr>
          <a:xfrm>
            <a:off x="2349000" y="1306404"/>
            <a:ext cx="8090346" cy="3867641"/>
          </a:xfrm>
          <a:prstGeom prst="rect">
            <a:avLst/>
          </a:prstGeom>
        </p:spPr>
        <p:txBody>
          <a:bodyPr vert="horz" wrap="square" lIns="0" tIns="0" rIns="0" bIns="0" rtlCol="0">
            <a:spAutoFit/>
          </a:bodyPr>
          <a:lstStyle>
            <a:lvl1pPr marL="0" lvl="0" indent="0" defTabSz="895350" eaLnBrk="1" latinLnBrk="0" hangingPunct="1">
              <a:buClr>
                <a:schemeClr val="tx2"/>
              </a:buClr>
              <a:buSzPct val="100000"/>
              <a:defRPr lang="x-none" sz="1400" baseline="0">
                <a:latin typeface="+mn-lt"/>
              </a:defRPr>
            </a:lvl1pPr>
            <a:lvl2pPr marL="193675" lvl="1" indent="-192088" defTabSz="895350" eaLnBrk="1" latinLnBrk="0" hangingPunct="1">
              <a:buClr>
                <a:schemeClr val="tx2"/>
              </a:buClr>
              <a:buSzPct val="125000"/>
              <a:buFont typeface="Arial" charset="0"/>
              <a:buChar char="▪"/>
              <a:defRPr lang="x-none" sz="1400" baseline="0">
                <a:latin typeface="+mn-lt"/>
              </a:defRPr>
            </a:lvl2pPr>
            <a:lvl3pPr marL="457200" lvl="2" indent="-261938" defTabSz="895350" eaLnBrk="1" latinLnBrk="0" hangingPunct="1">
              <a:buClr>
                <a:schemeClr val="tx2"/>
              </a:buClr>
              <a:buSzPct val="120000"/>
              <a:buFont typeface="Arial" charset="0"/>
              <a:buChar char="–"/>
              <a:defRPr lang="x-none" sz="1400" baseline="0">
                <a:latin typeface="+mn-lt"/>
              </a:defRPr>
            </a:lvl3pPr>
            <a:lvl4pPr marL="614363" lvl="3" indent="-155575" defTabSz="895350" eaLnBrk="1" latinLnBrk="0" hangingPunct="1">
              <a:buClr>
                <a:schemeClr val="tx2"/>
              </a:buClr>
              <a:buSzPct val="120000"/>
              <a:buFont typeface="Arial" charset="0"/>
              <a:buChar char="▫"/>
              <a:defRPr lang="x-none" sz="1400" baseline="0">
                <a:latin typeface="+mn-lt"/>
              </a:defRPr>
            </a:lvl4pPr>
            <a:lvl5pPr marL="749808" lvl="4" indent="-130175" defTabSz="895350" eaLnBrk="1" latinLnBrk="0" hangingPunct="1">
              <a:buClr>
                <a:schemeClr val="tx2"/>
              </a:buClr>
              <a:buSzPct val="89000"/>
              <a:buFont typeface="Arial" charset="0"/>
              <a:buChar char="-"/>
              <a:defRPr lang="x-none" sz="1400" baseline="0">
                <a:latin typeface="+mn-lt"/>
              </a:defRPr>
            </a:lvl5pPr>
            <a:lvl6pPr marL="749808" indent="-130175" defTabSz="895350" fontAlgn="base">
              <a:spcBef>
                <a:spcPct val="0"/>
              </a:spcBef>
              <a:spcAft>
                <a:spcPct val="0"/>
              </a:spcAft>
              <a:buClr>
                <a:schemeClr val="tx2"/>
              </a:buClr>
              <a:buSzPct val="89000"/>
              <a:buFont typeface="Arial" charset="0"/>
              <a:buChar char="-"/>
              <a:defRPr lang="x-none" baseline="0">
                <a:latin typeface="+mn-lt"/>
              </a:defRPr>
            </a:lvl6pPr>
            <a:lvl7pPr marL="749808" indent="-130175" defTabSz="895350" fontAlgn="base">
              <a:spcBef>
                <a:spcPct val="0"/>
              </a:spcBef>
              <a:spcAft>
                <a:spcPct val="0"/>
              </a:spcAft>
              <a:buClr>
                <a:schemeClr val="tx2"/>
              </a:buClr>
              <a:buSzPct val="89000"/>
              <a:buFont typeface="Arial" charset="0"/>
              <a:buChar char="-"/>
              <a:defRPr lang="x-none" baseline="0">
                <a:latin typeface="+mn-lt"/>
              </a:defRPr>
            </a:lvl7pPr>
            <a:lvl8pPr marL="749808" indent="-130175" defTabSz="895350" fontAlgn="base">
              <a:spcBef>
                <a:spcPct val="0"/>
              </a:spcBef>
              <a:spcAft>
                <a:spcPct val="0"/>
              </a:spcAft>
              <a:buClr>
                <a:schemeClr val="tx2"/>
              </a:buClr>
              <a:buSzPct val="89000"/>
              <a:buFont typeface="Arial" charset="0"/>
              <a:buChar char="-"/>
              <a:defRPr lang="x-none" baseline="0">
                <a:latin typeface="+mn-lt"/>
              </a:defRPr>
            </a:lvl8pPr>
            <a:lvl9pPr marL="749808" indent="-130175" defTabSz="895350" fontAlgn="base">
              <a:spcBef>
                <a:spcPct val="0"/>
              </a:spcBef>
              <a:spcAft>
                <a:spcPct val="0"/>
              </a:spcAft>
              <a:buClr>
                <a:schemeClr val="tx2"/>
              </a:buClr>
              <a:buSzPct val="89000"/>
              <a:buFont typeface="Arial" charset="0"/>
              <a:buChar char="-"/>
              <a:defRPr lang="x-none" baseline="0">
                <a:latin typeface="+mn-lt"/>
              </a:defRPr>
            </a:lvl9pPr>
          </a:lstStyle>
          <a:p>
            <a:pPr marL="0" lvl="1" indent="0">
              <a:spcAft>
                <a:spcPct val="160000"/>
              </a:spcAft>
              <a:buClr>
                <a:srgbClr val="366934"/>
              </a:buClr>
              <a:buNone/>
            </a:pPr>
            <a:r>
              <a:rPr lang="en-ZA" sz="1632" b="1" dirty="0">
                <a:latin typeface="Arial" panose="020B0604020202020204" pitchFamily="34" charset="0"/>
                <a:cs typeface="Arial" panose="020B0604020202020204" pitchFamily="34" charset="0"/>
              </a:rPr>
              <a:t>Allow us to continue to contribute towards making a better South Africa by ensuring that the proposed </a:t>
            </a:r>
            <a:r>
              <a:rPr lang="en-ZA" sz="1632" b="1" dirty="0" smtClean="0">
                <a:latin typeface="Arial" panose="020B0604020202020204" pitchFamily="34" charset="0"/>
                <a:cs typeface="Arial" panose="020B0604020202020204" pitchFamily="34" charset="0"/>
              </a:rPr>
              <a:t>tax on sugar sweetened beverages </a:t>
            </a:r>
            <a:r>
              <a:rPr lang="en-ZA" sz="1632" b="1" dirty="0">
                <a:latin typeface="Arial" panose="020B0604020202020204" pitchFamily="34" charset="0"/>
                <a:cs typeface="Arial" panose="020B0604020202020204" pitchFamily="34" charset="0"/>
              </a:rPr>
              <a:t>is not implemented</a:t>
            </a:r>
          </a:p>
          <a:p>
            <a:pPr marL="273734" lvl="1" indent="-273734">
              <a:spcAft>
                <a:spcPct val="160000"/>
              </a:spcAft>
              <a:buClr>
                <a:srgbClr val="366934"/>
              </a:buClr>
            </a:pPr>
            <a:r>
              <a:rPr lang="en-ZA" sz="1632" dirty="0"/>
              <a:t>We do not believe it is economically and politically the right time to implement this tax</a:t>
            </a:r>
          </a:p>
          <a:p>
            <a:pPr marL="0" lvl="1" indent="0">
              <a:spcAft>
                <a:spcPct val="160000"/>
              </a:spcAft>
              <a:buClr>
                <a:srgbClr val="366934"/>
              </a:buClr>
              <a:buNone/>
            </a:pPr>
            <a:r>
              <a:rPr lang="en-ZA" sz="1632" b="1" dirty="0">
                <a:latin typeface="Arial" panose="020B0604020202020204" pitchFamily="34" charset="0"/>
                <a:cs typeface="Arial" panose="020B0604020202020204" pitchFamily="34" charset="0"/>
              </a:rPr>
              <a:t>The proposed </a:t>
            </a:r>
            <a:r>
              <a:rPr lang="en-ZA" sz="1632" b="1" dirty="0" smtClean="0">
                <a:latin typeface="Arial" panose="020B0604020202020204" pitchFamily="34" charset="0"/>
                <a:cs typeface="Arial" panose="020B0604020202020204" pitchFamily="34" charset="0"/>
              </a:rPr>
              <a:t>tax on sugar sweetened beverages </a:t>
            </a:r>
            <a:r>
              <a:rPr lang="en-ZA" sz="1632" b="1" dirty="0">
                <a:latin typeface="Arial" panose="020B0604020202020204" pitchFamily="34" charset="0"/>
                <a:cs typeface="Arial" panose="020B0604020202020204" pitchFamily="34" charset="0"/>
              </a:rPr>
              <a:t>is already destabilising the industry and threatens economic growth and job creation</a:t>
            </a:r>
          </a:p>
          <a:p>
            <a:pPr marL="273734" lvl="1" indent="-273734">
              <a:spcAft>
                <a:spcPct val="160000"/>
              </a:spcAft>
              <a:buClr>
                <a:srgbClr val="366934"/>
              </a:buClr>
            </a:pPr>
            <a:r>
              <a:rPr lang="en-ZA" sz="1632" dirty="0"/>
              <a:t>A Total Dietary Intake Study and Socio-Economic Impact Assessment are required before tax as an intervention is considered</a:t>
            </a:r>
          </a:p>
          <a:p>
            <a:pPr marL="0" lvl="1" indent="0">
              <a:spcAft>
                <a:spcPct val="160000"/>
              </a:spcAft>
              <a:buClr>
                <a:srgbClr val="366934"/>
              </a:buClr>
              <a:buNone/>
            </a:pPr>
            <a:endParaRPr lang="en-ZA" sz="1632" b="1" dirty="0">
              <a:latin typeface="Arial" panose="020B0604020202020204" pitchFamily="34" charset="0"/>
              <a:cs typeface="Arial" panose="020B0604020202020204" pitchFamily="34" charset="0"/>
            </a:endParaRPr>
          </a:p>
        </p:txBody>
      </p:sp>
      <p:sp>
        <p:nvSpPr>
          <p:cNvPr id="18" name="Rectangle 37"/>
          <p:cNvSpPr>
            <a:spLocks noChangeAspect="1" noChangeArrowheads="1"/>
          </p:cNvSpPr>
          <p:nvPr>
            <p:custDataLst>
              <p:tags r:id="rId1"/>
            </p:custDataLst>
          </p:nvPr>
        </p:nvSpPr>
        <p:spPr bwMode="auto">
          <a:xfrm>
            <a:off x="1728742" y="1306404"/>
            <a:ext cx="311876" cy="293882"/>
          </a:xfrm>
          <a:prstGeom prst="rect">
            <a:avLst/>
          </a:prstGeom>
          <a:solidFill>
            <a:srgbClr val="366934"/>
          </a:solidFill>
          <a:ln w="9525">
            <a:noFill/>
            <a:miter lim="800000"/>
            <a:headEnd/>
            <a:tailEnd/>
          </a:ln>
        </p:spPr>
        <p:txBody>
          <a:bodyPr lIns="0" tIns="0" rIns="0" bIns="0" anchor="ctr"/>
          <a:lstStyle/>
          <a:p>
            <a:pPr algn="ctr">
              <a:defRPr/>
            </a:pPr>
            <a:r>
              <a:rPr lang="en-US" sz="1837" b="1" dirty="0">
                <a:solidFill>
                  <a:srgbClr val="FFFFFF"/>
                </a:solidFill>
                <a:latin typeface="Arial"/>
              </a:rPr>
              <a:t>1</a:t>
            </a:r>
          </a:p>
        </p:txBody>
      </p:sp>
      <p:sp>
        <p:nvSpPr>
          <p:cNvPr id="19" name="Rectangle 37"/>
          <p:cNvSpPr>
            <a:spLocks noChangeAspect="1" noChangeArrowheads="1"/>
          </p:cNvSpPr>
          <p:nvPr>
            <p:custDataLst>
              <p:tags r:id="rId2"/>
            </p:custDataLst>
          </p:nvPr>
        </p:nvSpPr>
        <p:spPr bwMode="auto">
          <a:xfrm>
            <a:off x="1728742" y="3135117"/>
            <a:ext cx="311876" cy="293882"/>
          </a:xfrm>
          <a:prstGeom prst="rect">
            <a:avLst/>
          </a:prstGeom>
          <a:solidFill>
            <a:srgbClr val="366934"/>
          </a:solidFill>
          <a:ln w="9525">
            <a:noFill/>
            <a:miter lim="800000"/>
            <a:headEnd/>
            <a:tailEnd/>
          </a:ln>
        </p:spPr>
        <p:txBody>
          <a:bodyPr lIns="0" tIns="0" rIns="0" bIns="0" anchor="ctr"/>
          <a:lstStyle/>
          <a:p>
            <a:pPr algn="ctr">
              <a:defRPr/>
            </a:pPr>
            <a:r>
              <a:rPr lang="en-US" sz="1837" b="1" dirty="0">
                <a:solidFill>
                  <a:srgbClr val="FFFFFF"/>
                </a:solidFill>
                <a:latin typeface="Arial"/>
              </a:rPr>
              <a:t>2</a:t>
            </a:r>
          </a:p>
        </p:txBody>
      </p:sp>
      <p:sp>
        <p:nvSpPr>
          <p:cNvPr id="2" name="Slide Number Placeholder 1"/>
          <p:cNvSpPr>
            <a:spLocks noGrp="1"/>
          </p:cNvSpPr>
          <p:nvPr>
            <p:ph type="sldNum" sz="quarter" idx="12"/>
          </p:nvPr>
        </p:nvSpPr>
        <p:spPr/>
        <p:txBody>
          <a:bodyPr/>
          <a:lstStyle/>
          <a:p>
            <a:fld id="{72525BFD-911F-4D66-8F3C-B35B0CF5970E}" type="slidenum">
              <a:rPr lang="en-ZA" smtClean="0"/>
              <a:t>9</a:t>
            </a:fld>
            <a:endParaRPr lang="en-ZA"/>
          </a:p>
        </p:txBody>
      </p:sp>
    </p:spTree>
    <p:extLst>
      <p:ext uri="{BB962C8B-B14F-4D97-AF65-F5344CB8AC3E}">
        <p14:creationId xmlns:p14="http://schemas.microsoft.com/office/powerpoint/2010/main" val="716059343"/>
      </p:ext>
    </p:extLst>
  </p:cSld>
  <p:clrMapOvr>
    <a:masterClrMapping/>
  </p:clrMapOvr>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xml><?xml version="1.0" encoding="utf-8"?>
<p:tagLst xmlns:a="http://schemas.openxmlformats.org/drawingml/2006/main" xmlns:r="http://schemas.openxmlformats.org/officeDocument/2006/relationships" xmlns:p="http://schemas.openxmlformats.org/presentationml/2006/main">
  <p:tag name="DEFAULTWIDTH" val="19.5"/>
  <p:tag name="DEFAULTHEIGHT" val="18.37496"/>
  <p:tag name="DEFAULTTOP" val="120.025"/>
  <p:tag name="DEFAULTLEFT" val="111.75"/>
</p:tagLst>
</file>

<file path=ppt/tags/tag11.xml><?xml version="1.0" encoding="utf-8"?>
<p:tagLst xmlns:a="http://schemas.openxmlformats.org/drawingml/2006/main" xmlns:r="http://schemas.openxmlformats.org/officeDocument/2006/relationships" xmlns:p="http://schemas.openxmlformats.org/presentationml/2006/main">
  <p:tag name="DEFAULTWIDTH" val="19.5"/>
  <p:tag name="DEFAULTHEIGHT" val="18.37496"/>
  <p:tag name="DEFAULTTOP" val="120.025"/>
  <p:tag name="DEFAULTLEFT" val="111.75"/>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6mLkYK3DSteCt6bZW_ui1g"/>
</p:tagLst>
</file>

<file path=ppt/tags/tag14.xml><?xml version="1.0" encoding="utf-8"?>
<p:tagLst xmlns:a="http://schemas.openxmlformats.org/drawingml/2006/main" xmlns:r="http://schemas.openxmlformats.org/officeDocument/2006/relationships" xmlns:p="http://schemas.openxmlformats.org/presentationml/2006/main">
  <p:tag name="DEFAULTWIDTH" val="19.5"/>
  <p:tag name="DEFAULTHEIGHT" val="18.37496"/>
  <p:tag name="DEFAULTTOP" val="120.025"/>
  <p:tag name="DEFAULTLEFT" val="111.75"/>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6mLkYK3DSteCt6bZW_ui1g"/>
</p:tagLst>
</file>

<file path=ppt/tags/tag17.xml><?xml version="1.0" encoding="utf-8"?>
<p:tagLst xmlns:a="http://schemas.openxmlformats.org/drawingml/2006/main" xmlns:r="http://schemas.openxmlformats.org/officeDocument/2006/relationships" xmlns:p="http://schemas.openxmlformats.org/presentationml/2006/main">
  <p:tag name="DEFAULTWIDTH" val="19.5"/>
  <p:tag name="DEFAULTHEIGHT" val="18.37496"/>
  <p:tag name="DEFAULTTOP" val="120.025"/>
  <p:tag name="DEFAULTLEFT" val="111.75"/>
</p:tagLst>
</file>

<file path=ppt/tags/tag18.xml><?xml version="1.0" encoding="utf-8"?>
<p:tagLst xmlns:a="http://schemas.openxmlformats.org/drawingml/2006/main" xmlns:r="http://schemas.openxmlformats.org/officeDocument/2006/relationships" xmlns:p="http://schemas.openxmlformats.org/presentationml/2006/main">
  <p:tag name="DEFAULTWIDTH" val="19.5"/>
  <p:tag name="DEFAULTHEIGHT" val="18.37496"/>
  <p:tag name="DEFAULTTOP" val="120.025"/>
  <p:tag name="DEFAULTLEFT" val="111.75"/>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6mLkYK3DSteCt6bZW_ui1g"/>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6mLkYK3DSteCt6bZW_ui1g"/>
</p:tagLst>
</file>

<file path=ppt/tags/tag21.xml><?xml version="1.0" encoding="utf-8"?>
<p:tagLst xmlns:a="http://schemas.openxmlformats.org/drawingml/2006/main" xmlns:r="http://schemas.openxmlformats.org/officeDocument/2006/relationships" xmlns:p="http://schemas.openxmlformats.org/presentationml/2006/main">
  <p:tag name="DEFAULTWIDTH" val="19.5"/>
  <p:tag name="DEFAULTHEIGHT" val="18.37496"/>
  <p:tag name="DEFAULTTOP" val="120.025"/>
  <p:tag name="DEFAULTLEFT" val="111.75"/>
</p:tagLst>
</file>

<file path=ppt/tags/tag22.xml><?xml version="1.0" encoding="utf-8"?>
<p:tagLst xmlns:a="http://schemas.openxmlformats.org/drawingml/2006/main" xmlns:r="http://schemas.openxmlformats.org/officeDocument/2006/relationships" xmlns:p="http://schemas.openxmlformats.org/presentationml/2006/main">
  <p:tag name="DEFAULTWIDTH" val="19.5"/>
  <p:tag name="DEFAULTHEIGHT" val="18.37496"/>
  <p:tag name="DEFAULTTOP" val="120.025"/>
  <p:tag name="DEFAULTLEFT" val="111.75"/>
</p:tagLst>
</file>

<file path=ppt/tags/tag23.xml><?xml version="1.0" encoding="utf-8"?>
<p:tagLst xmlns:a="http://schemas.openxmlformats.org/drawingml/2006/main" xmlns:r="http://schemas.openxmlformats.org/officeDocument/2006/relationships" xmlns:p="http://schemas.openxmlformats.org/presentationml/2006/main">
  <p:tag name="DEFAULTWIDTH" val="19.5"/>
  <p:tag name="DEFAULTHEIGHT" val="18.37496"/>
  <p:tag name="DEFAULTTOP" val="120.025"/>
  <p:tag name="DEFAULTLEFT" val="111.75"/>
</p:tagLst>
</file>

<file path=ppt/tags/tag24.xml><?xml version="1.0" encoding="utf-8"?>
<p:tagLst xmlns:a="http://schemas.openxmlformats.org/drawingml/2006/main" xmlns:r="http://schemas.openxmlformats.org/officeDocument/2006/relationships" xmlns:p="http://schemas.openxmlformats.org/presentationml/2006/main">
  <p:tag name="DEFAULTWIDTH" val="19.5"/>
  <p:tag name="DEFAULTHEIGHT" val="18.37496"/>
  <p:tag name="DEFAULTTOP" val="120.025"/>
  <p:tag name="DEFAULTLEFT" val="111.75"/>
</p:tagLst>
</file>

<file path=ppt/tags/tag25.xml><?xml version="1.0" encoding="utf-8"?>
<p:tagLst xmlns:a="http://schemas.openxmlformats.org/drawingml/2006/main" xmlns:r="http://schemas.openxmlformats.org/officeDocument/2006/relationships" xmlns:p="http://schemas.openxmlformats.org/presentationml/2006/main">
  <p:tag name="DEFAULTWIDTH" val="19.5"/>
  <p:tag name="DEFAULTHEIGHT" val="18.37496"/>
  <p:tag name="DEFAULTTOP" val="120.025"/>
  <p:tag name="DEFAULTLEFT" val="111.75"/>
</p:tagLst>
</file>

<file path=ppt/tags/tag26.xml><?xml version="1.0" encoding="utf-8"?>
<p:tagLst xmlns:a="http://schemas.openxmlformats.org/drawingml/2006/main" xmlns:r="http://schemas.openxmlformats.org/officeDocument/2006/relationships" xmlns:p="http://schemas.openxmlformats.org/presentationml/2006/main">
  <p:tag name="DEFAULTWIDTH" val="19.5"/>
  <p:tag name="DEFAULTHEIGHT" val="18.37496"/>
  <p:tag name="DEFAULTTOP" val="120.025"/>
  <p:tag name="DEFAULTLEFT" val="111.75"/>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6mLkYK3DSteCt6bZW_ui1g"/>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6mLkYK3DSteCt6bZW_ui1g"/>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6mLkYK3DSteCt6bZW_ui1g"/>
</p:tagLst>
</file>

<file path=ppt/tags/tag9.xml><?xml version="1.0" encoding="utf-8"?>
<p:tagLst xmlns:a="http://schemas.openxmlformats.org/drawingml/2006/main" xmlns:r="http://schemas.openxmlformats.org/officeDocument/2006/relationships" xmlns:p="http://schemas.openxmlformats.org/presentationml/2006/main">
  <p:tag name="DEFAULTWIDTH" val="19.5"/>
  <p:tag name="DEFAULTHEIGHT" val="18.37496"/>
  <p:tag name="DEFAULTTOP" val="120.025"/>
  <p:tag name="DEFAULTLEFT" val="111.75"/>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292</TotalTime>
  <Words>1121</Words>
  <Application>Microsoft Macintosh PowerPoint</Application>
  <PresentationFormat>Custom</PresentationFormat>
  <Paragraphs>123</Paragraphs>
  <Slides>11</Slides>
  <Notes>9</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3" baseType="lpstr">
      <vt:lpstr>Office Theme</vt:lpstr>
      <vt:lpstr>think-cell Slide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Questions that need answers before a proposed tax on sugar sweetened beverages can be considered:</vt:lpstr>
      <vt:lpstr>PowerPoint Presentation</vt:lpstr>
    </vt:vector>
  </TitlesOfParts>
  <Company>SAB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Vuyi Segooa - STN</dc:creator>
  <cp:lastModifiedBy>Coenraad Bezuidenhout</cp:lastModifiedBy>
  <cp:revision>56</cp:revision>
  <dcterms:created xsi:type="dcterms:W3CDTF">2017-01-25T10:23:53Z</dcterms:created>
  <dcterms:modified xsi:type="dcterms:W3CDTF">2017-01-27T10:10:38Z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FATIntVersion">
    <vt:i4>15</vt:i4>
  </property>
  <property fmtid="{D5CDD505-2E9C-101B-9397-08002B2CF9AE}" pid="3" name="FILEGUID">
    <vt:lpwstr>06dff34c-9087-4bcf-97f5-ae2283822bad</vt:lpwstr>
  </property>
  <property fmtid="{D5CDD505-2E9C-101B-9397-08002B2CF9AE}" pid="4" name="MODFILEGUID">
    <vt:lpwstr>dfb8f50c-1d91-405f-8765-61068e16f01e</vt:lpwstr>
  </property>
  <property fmtid="{D5CDD505-2E9C-101B-9397-08002B2CF9AE}" pid="5" name="FILEOWNER">
    <vt:lpwstr>Vuyi Segooa - STN</vt:lpwstr>
  </property>
  <property fmtid="{D5CDD505-2E9C-101B-9397-08002B2CF9AE}" pid="6" name="MODFILEOWNER">
    <vt:lpwstr>G52698</vt:lpwstr>
  </property>
  <property fmtid="{D5CDD505-2E9C-101B-9397-08002B2CF9AE}" pid="7" name="IPPCLASS">
    <vt:i4>1</vt:i4>
  </property>
  <property fmtid="{D5CDD505-2E9C-101B-9397-08002B2CF9AE}" pid="8" name="MODIPPCLASS">
    <vt:i4>1</vt:i4>
  </property>
  <property fmtid="{D5CDD505-2E9C-101B-9397-08002B2CF9AE}" pid="9" name="MACHINEID">
    <vt:lpwstr>G52698-2116</vt:lpwstr>
  </property>
  <property fmtid="{D5CDD505-2E9C-101B-9397-08002B2CF9AE}" pid="10" name="MODMACHINEID">
    <vt:lpwstr>G52698-2116</vt:lpwstr>
  </property>
  <property fmtid="{D5CDD505-2E9C-101B-9397-08002B2CF9AE}" pid="11" name="CURRENTCLASS">
    <vt:lpwstr>Classified - No Category</vt:lpwstr>
  </property>
</Properties>
</file>