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9" r:id="rId3"/>
    <p:sldId id="277" r:id="rId4"/>
    <p:sldId id="259" r:id="rId5"/>
    <p:sldId id="274" r:id="rId6"/>
    <p:sldId id="275" r:id="rId7"/>
    <p:sldId id="276" r:id="rId8"/>
    <p:sldId id="280" r:id="rId9"/>
    <p:sldId id="287" r:id="rId10"/>
    <p:sldId id="288"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2005" autoAdjust="0"/>
  </p:normalViewPr>
  <p:slideViewPr>
    <p:cSldViewPr>
      <p:cViewPr varScale="1">
        <p:scale>
          <a:sx n="107" d="100"/>
          <a:sy n="107" d="100"/>
        </p:scale>
        <p:origin x="-2106"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7F2C7-C4CA-429B-9049-F025F43A2D03}" type="datetimeFigureOut">
              <a:rPr lang="en-ZA" smtClean="0"/>
              <a:pPr/>
              <a:t>2017/01/25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C0AF6B-9BF0-4E0C-A732-2432AF01B588}" type="slidenum">
              <a:rPr lang="en-ZA" smtClean="0"/>
              <a:pPr/>
              <a:t>‹#›</a:t>
            </a:fld>
            <a:endParaRPr lang="en-ZA"/>
          </a:p>
        </p:txBody>
      </p:sp>
    </p:spTree>
    <p:extLst>
      <p:ext uri="{BB962C8B-B14F-4D97-AF65-F5344CB8AC3E}">
        <p14:creationId xmlns:p14="http://schemas.microsoft.com/office/powerpoint/2010/main" xmlns="" val="165929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4C0AF6B-9BF0-4E0C-A732-2432AF01B588}" type="slidenum">
              <a:rPr lang="en-ZA" smtClean="0"/>
              <a:pPr/>
              <a:t>1</a:t>
            </a:fld>
            <a:endParaRPr lang="en-ZA" dirty="0"/>
          </a:p>
        </p:txBody>
      </p:sp>
    </p:spTree>
    <p:extLst>
      <p:ext uri="{BB962C8B-B14F-4D97-AF65-F5344CB8AC3E}">
        <p14:creationId xmlns:p14="http://schemas.microsoft.com/office/powerpoint/2010/main" xmlns="" val="35636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4C0AF6B-9BF0-4E0C-A732-2432AF01B588}" type="slidenum">
              <a:rPr lang="en-ZA" smtClean="0"/>
              <a:pPr/>
              <a:t>3</a:t>
            </a:fld>
            <a:endParaRPr lang="en-ZA"/>
          </a:p>
        </p:txBody>
      </p:sp>
    </p:spTree>
    <p:extLst>
      <p:ext uri="{BB962C8B-B14F-4D97-AF65-F5344CB8AC3E}">
        <p14:creationId xmlns:p14="http://schemas.microsoft.com/office/powerpoint/2010/main" xmlns="" val="288079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4C0AF6B-9BF0-4E0C-A732-2432AF01B588}" type="slidenum">
              <a:rPr lang="en-ZA" smtClean="0"/>
              <a:pPr/>
              <a:t>8</a:t>
            </a:fld>
            <a:endParaRPr lang="en-ZA"/>
          </a:p>
        </p:txBody>
      </p:sp>
    </p:spTree>
    <p:extLst>
      <p:ext uri="{BB962C8B-B14F-4D97-AF65-F5344CB8AC3E}">
        <p14:creationId xmlns:p14="http://schemas.microsoft.com/office/powerpoint/2010/main" xmlns="" val="179671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456F9-BFCB-491D-9A37-BB8DBAC46D37}" type="datetime1">
              <a:rPr lang="en-ZA" smtClean="0"/>
              <a:pPr/>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08113-0B1F-410E-83D7-B3F2CB0F4D2D}" type="datetime1">
              <a:rPr lang="en-ZA" smtClean="0"/>
              <a:pPr/>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C05EE-6031-412C-B127-2A33FB3A30A9}" type="datetime1">
              <a:rPr lang="en-ZA" smtClean="0"/>
              <a:pPr/>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3DF64-9F72-45ED-BB68-0C43CC881264}" type="datetime1">
              <a:rPr lang="en-ZA" smtClean="0"/>
              <a:pPr/>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BF486-D65F-4FEF-8746-98B1229BC1D1}" type="datetime1">
              <a:rPr lang="en-ZA" smtClean="0"/>
              <a:pPr/>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303ACE-E4E4-4B7A-B4D4-E7B7B5741089}" type="datetime1">
              <a:rPr lang="en-ZA" smtClean="0"/>
              <a:pPr/>
              <a:t>2017/01/25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7774D0-7619-45B4-A93F-8ADA02A8A3B6}" type="datetime1">
              <a:rPr lang="en-ZA" smtClean="0"/>
              <a:pPr/>
              <a:t>2017/01/25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D3E49-7E04-480B-AF18-789B3C0C62E1}" type="datetime1">
              <a:rPr lang="en-ZA" smtClean="0"/>
              <a:pPr/>
              <a:t>2017/01/25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CFBE7-F73A-4A0F-94E5-31FDE7BD2084}" type="datetime1">
              <a:rPr lang="en-ZA" smtClean="0"/>
              <a:pPr/>
              <a:t>2017/01/25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36849B7-9CFA-4351-B2F3-8D77D1044389}"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1DA95-DD3E-4F69-A9EA-FC3A54E6DFF2}" type="datetime1">
              <a:rPr lang="en-ZA" smtClean="0"/>
              <a:pPr/>
              <a:t>2017/01/25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6849B7-9CFA-4351-B2F3-8D77D1044389}" type="slidenum">
              <a:rPr lang="en-ZA" smtClean="0"/>
              <a:pPr/>
              <a:t>‹#›</a:t>
            </a:fld>
            <a:endParaRPr lang="en-Z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B2C71BE-AF49-4C44-A6B4-B44603CA890C}" type="datetime1">
              <a:rPr lang="en-ZA" smtClean="0"/>
              <a:pPr/>
              <a:t>2017/01/25</a:t>
            </a:fld>
            <a:endParaRPr lang="en-ZA"/>
          </a:p>
        </p:txBody>
      </p:sp>
      <p:sp>
        <p:nvSpPr>
          <p:cNvPr id="9" name="Slide Number Placeholder 8"/>
          <p:cNvSpPr>
            <a:spLocks noGrp="1"/>
          </p:cNvSpPr>
          <p:nvPr>
            <p:ph type="sldNum" sz="quarter" idx="11"/>
          </p:nvPr>
        </p:nvSpPr>
        <p:spPr/>
        <p:txBody>
          <a:bodyPr/>
          <a:lstStyle/>
          <a:p>
            <a:fld id="{736849B7-9CFA-4351-B2F3-8D77D1044389}" type="slidenum">
              <a:rPr lang="en-ZA" smtClean="0"/>
              <a:pPr/>
              <a:t>‹#›</a:t>
            </a:fld>
            <a:endParaRPr lang="en-ZA"/>
          </a:p>
        </p:txBody>
      </p:sp>
      <p:sp>
        <p:nvSpPr>
          <p:cNvPr id="10" name="Footer Placeholder 9"/>
          <p:cNvSpPr>
            <a:spLocks noGrp="1"/>
          </p:cNvSpPr>
          <p:nvPr>
            <p:ph type="ftr" sz="quarter" idx="12"/>
          </p:nvPr>
        </p:nvSpPr>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36849B7-9CFA-4351-B2F3-8D77D1044389}" type="slidenum">
              <a:rPr lang="en-ZA" smtClean="0"/>
              <a:pPr/>
              <a:t>‹#›</a:t>
            </a:fld>
            <a:endParaRPr lang="en-Z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Z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C8ED519-A2F8-47DA-B140-38999438DF51}" type="datetime1">
              <a:rPr lang="en-ZA" smtClean="0"/>
              <a:pPr/>
              <a:t>2017/01/25</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60" y="3140968"/>
            <a:ext cx="8460432" cy="1152129"/>
          </a:xfrm>
        </p:spPr>
        <p:txBody>
          <a:bodyPr/>
          <a:lstStyle/>
          <a:p>
            <a:pPr algn="ctr"/>
            <a:r>
              <a:rPr lang="en-ZA" sz="40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B-BBEE ICT SECTOR COUNCIL</a:t>
            </a:r>
            <a:endParaRPr lang="en-ZA" sz="4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029" y="4797152"/>
            <a:ext cx="8208912" cy="1800200"/>
          </a:xfrm>
        </p:spPr>
        <p:txBody>
          <a:bodyPr>
            <a:normAutofit/>
          </a:bodyPr>
          <a:lstStyle/>
          <a:p>
            <a:endParaRPr lang="en-ZA" sz="2800" dirty="0" smtClean="0"/>
          </a:p>
          <a:p>
            <a:pPr algn="ctr"/>
            <a:r>
              <a:rPr lang="en-ZA" sz="2800" b="1" dirty="0" smtClean="0">
                <a:solidFill>
                  <a:schemeClr val="tx1"/>
                </a:solidFill>
              </a:rPr>
              <a:t>MS NOKUZOLA EHRENS – CHAIRPERSON</a:t>
            </a:r>
          </a:p>
          <a:p>
            <a:pPr algn="ctr"/>
            <a:r>
              <a:rPr lang="en-ZA" sz="2800" b="1" dirty="0" smtClean="0">
                <a:solidFill>
                  <a:schemeClr val="tx1"/>
                </a:solidFill>
              </a:rPr>
              <a:t>+27 83 212 2489; zolaehrens@gmail.com</a:t>
            </a:r>
          </a:p>
          <a:p>
            <a:pPr algn="ctr"/>
            <a:endParaRPr lang="en-ZA" sz="2800" dirty="0"/>
          </a:p>
          <a:p>
            <a:pPr algn="ctr"/>
            <a:endParaRPr lang="en-ZA" sz="2800" dirty="0" smtClean="0"/>
          </a:p>
          <a:p>
            <a:pPr algn="ctr"/>
            <a:endParaRPr lang="en-ZA" sz="2800" dirty="0"/>
          </a:p>
          <a:p>
            <a:pPr algn="ctr"/>
            <a:endParaRPr lang="en-ZA" sz="2800" dirty="0"/>
          </a:p>
        </p:txBody>
      </p:sp>
      <p:pic>
        <p:nvPicPr>
          <p:cNvPr id="4" name="Picture 3"/>
          <p:cNvPicPr>
            <a:picLocks noChangeAspect="1"/>
          </p:cNvPicPr>
          <p:nvPr/>
        </p:nvPicPr>
        <p:blipFill>
          <a:blip r:embed="rId3" cstate="print"/>
          <a:stretch>
            <a:fillRect/>
          </a:stretch>
        </p:blipFill>
        <p:spPr>
          <a:xfrm>
            <a:off x="1691680" y="116632"/>
            <a:ext cx="5004556" cy="2520281"/>
          </a:xfrm>
          <a:prstGeom prst="rect">
            <a:avLst/>
          </a:prstGeom>
        </p:spPr>
      </p:pic>
    </p:spTree>
    <p:extLst>
      <p:ext uri="{BB962C8B-B14F-4D97-AF65-F5344CB8AC3E}">
        <p14:creationId xmlns:p14="http://schemas.microsoft.com/office/powerpoint/2010/main" xmlns="" val="469914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799411"/>
            <a:ext cx="7620000" cy="829389"/>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Amended Sector Code and Impact on SMME</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46" y="1772816"/>
            <a:ext cx="8280412" cy="4464496"/>
          </a:xfrm>
        </p:spPr>
        <p:txBody>
          <a:bodyPr>
            <a:noAutofit/>
          </a:bodyPr>
          <a:lstStyle/>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Although the Amended Code addresses broader issues of B-BBEE which are aimed at ensuring economic inclusion and development of Black business in general, it also focuses on SMME development specifically in the following areas:</a:t>
            </a:r>
          </a:p>
          <a:p>
            <a:pPr lvl="1">
              <a:buFont typeface="Wingdings" panose="05000000000000000000" pitchFamily="2" charset="2"/>
              <a:buChar char="Ø"/>
            </a:pPr>
            <a:r>
              <a:rPr lang="en-ZA" sz="1800" dirty="0" smtClean="0">
                <a:latin typeface="Arial" panose="020B0604020202020204" pitchFamily="34" charset="0"/>
                <a:cs typeface="Arial" panose="020B0604020202020204" pitchFamily="34" charset="0"/>
              </a:rPr>
              <a:t>Equity Equivalents programmes </a:t>
            </a:r>
          </a:p>
          <a:p>
            <a:pPr lvl="1">
              <a:buFont typeface="Wingdings" panose="05000000000000000000" pitchFamily="2" charset="2"/>
              <a:buChar char="Ø"/>
            </a:pPr>
            <a:r>
              <a:rPr lang="en-ZA" sz="1800" dirty="0" smtClean="0">
                <a:latin typeface="Arial" panose="020B0604020202020204" pitchFamily="34" charset="0"/>
                <a:cs typeface="Arial" panose="020B0604020202020204" pitchFamily="34" charset="0"/>
              </a:rPr>
              <a:t>Enterprise &amp; supplier development and preferential procurement </a:t>
            </a:r>
          </a:p>
          <a:p>
            <a:pPr lvl="1">
              <a:buFont typeface="Wingdings" panose="05000000000000000000" pitchFamily="2" charset="2"/>
              <a:buChar char="Ø"/>
            </a:pPr>
            <a:r>
              <a:rPr lang="en-ZA" sz="1800" dirty="0" smtClean="0">
                <a:latin typeface="Arial" panose="020B0604020202020204" pitchFamily="34" charset="0"/>
                <a:cs typeface="Arial" panose="020B0604020202020204" pitchFamily="34" charset="0"/>
              </a:rPr>
              <a:t>Skills Development</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We are aware that the Department is finalising an SMME strategy with clearly identified interventions, and we will interact with them to ensure alignment with the Amended Sector Code strengthen transformation in </a:t>
            </a:r>
            <a:r>
              <a:rPr lang="en-ZA" sz="1800" smtClean="0">
                <a:latin typeface="Arial" panose="020B0604020202020204" pitchFamily="34" charset="0"/>
                <a:cs typeface="Arial" panose="020B0604020202020204" pitchFamily="34" charset="0"/>
              </a:rPr>
              <a:t>the Sector.</a:t>
            </a:r>
            <a:endParaRPr lang="en-ZA"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6012160" y="140986"/>
            <a:ext cx="1963082" cy="658425"/>
          </a:xfrm>
          <a:prstGeom prst="rect">
            <a:avLst/>
          </a:prstGeom>
        </p:spPr>
      </p:pic>
      <p:sp>
        <p:nvSpPr>
          <p:cNvPr id="5" name="Slide Number Placeholder 4"/>
          <p:cNvSpPr>
            <a:spLocks noGrp="1"/>
          </p:cNvSpPr>
          <p:nvPr>
            <p:ph type="sldNum" sz="quarter" idx="12"/>
          </p:nvPr>
        </p:nvSpPr>
        <p:spPr>
          <a:xfrm>
            <a:off x="7426602" y="6381328"/>
            <a:ext cx="548640" cy="396240"/>
          </a:xfrm>
        </p:spPr>
        <p:txBody>
          <a:bodyPr/>
          <a:lstStyle/>
          <a:p>
            <a:fld id="{736849B7-9CFA-4351-B2F3-8D77D1044389}" type="slidenum">
              <a:rPr lang="en-ZA" smtClean="0">
                <a:solidFill>
                  <a:srgbClr val="2F2B20"/>
                </a:solidFill>
              </a:rPr>
              <a:pPr/>
              <a:t>10</a:t>
            </a:fld>
            <a:endParaRPr lang="en-ZA" dirty="0">
              <a:solidFill>
                <a:srgbClr val="2F2B20"/>
              </a:solidFill>
            </a:endParaRPr>
          </a:p>
        </p:txBody>
      </p:sp>
    </p:spTree>
    <p:extLst>
      <p:ext uri="{BB962C8B-B14F-4D97-AF65-F5344CB8AC3E}">
        <p14:creationId xmlns:p14="http://schemas.microsoft.com/office/powerpoint/2010/main" xmlns="" val="25395128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76872"/>
            <a:ext cx="8388424" cy="1762899"/>
          </a:xfrm>
        </p:spPr>
        <p:txBody>
          <a:bodyPr>
            <a:noAutofit/>
          </a:bodyPr>
          <a:lstStyle/>
          <a:p>
            <a:pPr marL="114300" indent="0" algn="ctr">
              <a:buNone/>
            </a:pPr>
            <a:r>
              <a:rPr lang="en-US" sz="6600" dirty="0" smtClean="0">
                <a:latin typeface="Arial" panose="020B0604020202020204" pitchFamily="34" charset="0"/>
                <a:cs typeface="Arial" panose="020B0604020202020204" pitchFamily="34" charset="0"/>
              </a:rPr>
              <a:t>THANK YOU</a:t>
            </a:r>
            <a:endParaRPr lang="en-US" sz="6600" b="1"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6012160" y="140986"/>
            <a:ext cx="1963082" cy="658425"/>
          </a:xfrm>
          <a:prstGeom prst="rect">
            <a:avLst/>
          </a:prstGeom>
        </p:spPr>
      </p:pic>
    </p:spTree>
    <p:extLst>
      <p:ext uri="{BB962C8B-B14F-4D97-AF65-F5344CB8AC3E}">
        <p14:creationId xmlns:p14="http://schemas.microsoft.com/office/powerpoint/2010/main" xmlns="" val="29565057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733876"/>
            <a:ext cx="5807968" cy="813788"/>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Table of Contents</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916833"/>
            <a:ext cx="7308304" cy="3096344"/>
          </a:xfrm>
        </p:spPr>
        <p:txBody>
          <a:bodyPr>
            <a:noAutofit/>
          </a:bodyPr>
          <a:lstStyle/>
          <a:p>
            <a:pPr marL="457200" indent="-342900">
              <a:buFont typeface="+mj-lt"/>
              <a:buAutoNum type="arabicPeriod"/>
            </a:pPr>
            <a:r>
              <a:rPr lang="en-US" sz="2400" dirty="0" smtClean="0">
                <a:latin typeface="Arial" panose="020B0604020202020204" pitchFamily="34" charset="0"/>
                <a:cs typeface="Arial" panose="020B0604020202020204" pitchFamily="34" charset="0"/>
              </a:rPr>
              <a:t>Introduction</a:t>
            </a:r>
          </a:p>
          <a:p>
            <a:pPr marL="457200" indent="-342900">
              <a:buFont typeface="+mj-lt"/>
              <a:buAutoNum type="arabicPeriod"/>
            </a:pPr>
            <a:r>
              <a:rPr lang="en-US" sz="2400" dirty="0" smtClean="0">
                <a:latin typeface="Arial" panose="020B0604020202020204" pitchFamily="34" charset="0"/>
                <a:cs typeface="Arial" panose="020B0604020202020204" pitchFamily="34" charset="0"/>
              </a:rPr>
              <a:t>Objectives of the Council</a:t>
            </a:r>
          </a:p>
          <a:p>
            <a:pPr marL="457200" indent="-342900">
              <a:buFont typeface="+mj-lt"/>
              <a:buAutoNum type="arabicPeriod"/>
            </a:pPr>
            <a:r>
              <a:rPr lang="en-US" sz="2400" dirty="0" smtClean="0">
                <a:latin typeface="Arial" panose="020B0604020202020204" pitchFamily="34" charset="0"/>
                <a:cs typeface="Arial" panose="020B0604020202020204" pitchFamily="34" charset="0"/>
              </a:rPr>
              <a:t>Composition of the Council</a:t>
            </a:r>
          </a:p>
          <a:p>
            <a:pPr marL="457200" indent="-342900">
              <a:buFont typeface="+mj-lt"/>
              <a:buAutoNum type="arabicPeriod"/>
            </a:pPr>
            <a:r>
              <a:rPr lang="en-US" sz="2400" dirty="0" smtClean="0">
                <a:latin typeface="Arial" panose="020B0604020202020204" pitchFamily="34" charset="0"/>
                <a:cs typeface="Arial" panose="020B0604020202020204" pitchFamily="34" charset="0"/>
              </a:rPr>
              <a:t>The Councilors</a:t>
            </a:r>
          </a:p>
          <a:p>
            <a:pPr marL="457200" indent="-342900">
              <a:buFont typeface="+mj-lt"/>
              <a:buAutoNum type="arabicPeriod"/>
            </a:pPr>
            <a:r>
              <a:rPr lang="en-ZA" sz="2400" dirty="0">
                <a:latin typeface="Arial" panose="020B0604020202020204" pitchFamily="34" charset="0"/>
                <a:cs typeface="Arial" panose="020B0604020202020204" pitchFamily="34" charset="0"/>
              </a:rPr>
              <a:t>Milestones since </a:t>
            </a:r>
            <a:r>
              <a:rPr lang="en-ZA" sz="2400" dirty="0" smtClean="0">
                <a:latin typeface="Arial" panose="020B0604020202020204" pitchFamily="34" charset="0"/>
                <a:cs typeface="Arial" panose="020B0604020202020204" pitchFamily="34" charset="0"/>
              </a:rPr>
              <a:t>Establishment</a:t>
            </a:r>
          </a:p>
          <a:p>
            <a:pPr marL="457200" indent="-342900">
              <a:buFont typeface="+mj-lt"/>
              <a:buAutoNum type="arabicPeriod"/>
            </a:pPr>
            <a:r>
              <a:rPr lang="en-ZA" sz="2400" dirty="0">
                <a:latin typeface="Arial" panose="020B0604020202020204" pitchFamily="34" charset="0"/>
                <a:cs typeface="Arial" panose="020B0604020202020204" pitchFamily="34" charset="0"/>
              </a:rPr>
              <a:t>Stakeholder </a:t>
            </a:r>
            <a:r>
              <a:rPr lang="en-ZA" sz="2400" dirty="0" smtClean="0">
                <a:latin typeface="Arial" panose="020B0604020202020204" pitchFamily="34" charset="0"/>
                <a:cs typeface="Arial" panose="020B0604020202020204" pitchFamily="34" charset="0"/>
              </a:rPr>
              <a:t>Consultations</a:t>
            </a:r>
          </a:p>
          <a:p>
            <a:pPr marL="457200" indent="-342900">
              <a:buFont typeface="+mj-lt"/>
              <a:buAutoNum type="arabicPeriod"/>
            </a:pPr>
            <a:r>
              <a:rPr lang="en-ZA" sz="2400">
                <a:latin typeface="Arial" panose="020B0604020202020204" pitchFamily="34" charset="0"/>
                <a:cs typeface="Arial" panose="020B0604020202020204" pitchFamily="34" charset="0"/>
              </a:rPr>
              <a:t> Amended Sector Code and Impact on SMME</a:t>
            </a:r>
            <a:endParaRPr lang="en-ZA" sz="2400" dirty="0" smtClean="0">
              <a:latin typeface="Arial" panose="020B0604020202020204" pitchFamily="34" charset="0"/>
              <a:cs typeface="Arial" panose="020B0604020202020204" pitchFamily="34" charset="0"/>
            </a:endParaRPr>
          </a:p>
          <a:p>
            <a:pPr marL="457200" indent="-342900">
              <a:buFont typeface="+mj-lt"/>
              <a:buAutoNum type="arabicPeriod"/>
            </a:pPr>
            <a:endParaRPr lang="en-US" sz="24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6012160" y="75451"/>
            <a:ext cx="1963082" cy="658425"/>
          </a:xfrm>
          <a:prstGeom prst="rect">
            <a:avLst/>
          </a:prstGeom>
        </p:spPr>
      </p:pic>
      <p:sp>
        <p:nvSpPr>
          <p:cNvPr id="5" name="Slide Number Placeholder 4"/>
          <p:cNvSpPr>
            <a:spLocks noGrp="1"/>
          </p:cNvSpPr>
          <p:nvPr>
            <p:ph type="sldNum" sz="quarter" idx="12"/>
          </p:nvPr>
        </p:nvSpPr>
        <p:spPr>
          <a:xfrm>
            <a:off x="7596336" y="6381328"/>
            <a:ext cx="548640" cy="396240"/>
          </a:xfrm>
        </p:spPr>
        <p:txBody>
          <a:bodyPr/>
          <a:lstStyle/>
          <a:p>
            <a:fld id="{736849B7-9CFA-4351-B2F3-8D77D1044389}" type="slidenum">
              <a:rPr lang="en-ZA" smtClean="0">
                <a:solidFill>
                  <a:schemeClr val="tx1"/>
                </a:solidFill>
              </a:rPr>
              <a:pPr/>
              <a:t>2</a:t>
            </a:fld>
            <a:endParaRPr lang="en-ZA" dirty="0">
              <a:solidFill>
                <a:schemeClr val="tx1"/>
              </a:solidFill>
            </a:endParaRPr>
          </a:p>
        </p:txBody>
      </p:sp>
    </p:spTree>
    <p:extLst>
      <p:ext uri="{BB962C8B-B14F-4D97-AF65-F5344CB8AC3E}">
        <p14:creationId xmlns:p14="http://schemas.microsoft.com/office/powerpoint/2010/main" xmlns="" val="36908903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733876"/>
            <a:ext cx="5807968" cy="813788"/>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628800"/>
            <a:ext cx="8604448" cy="5229199"/>
          </a:xfrm>
        </p:spPr>
        <p:txBody>
          <a:bodyPr>
            <a:noAutofit/>
          </a:bodyPr>
          <a:lstStyle/>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The B-BBEE ICT Sector Council was established in September 2015</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Minister Siyabonga Cwele launched the Council on 8 November 2016</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Since its establishment, the Council has:</a:t>
            </a:r>
          </a:p>
          <a:p>
            <a:pPr lvl="1">
              <a:buFont typeface="Wingdings" panose="05000000000000000000" pitchFamily="2" charset="2"/>
              <a:buChar char="ü"/>
            </a:pPr>
            <a:r>
              <a:rPr lang="en-US" sz="1800" dirty="0" smtClean="0">
                <a:latin typeface="Arial" panose="020B0604020202020204" pitchFamily="34" charset="0"/>
                <a:cs typeface="Arial" panose="020B0604020202020204" pitchFamily="34" charset="0"/>
              </a:rPr>
              <a:t>Consulted with the ICT Industry as part of the process to Amend the Sector Code</a:t>
            </a:r>
          </a:p>
          <a:p>
            <a:pPr lvl="1">
              <a:buFont typeface="Wingdings" panose="05000000000000000000" pitchFamily="2" charset="2"/>
              <a:buChar char="ü"/>
            </a:pPr>
            <a:r>
              <a:rPr lang="en-US" sz="1800" dirty="0" smtClean="0">
                <a:latin typeface="Arial" panose="020B0604020202020204" pitchFamily="34" charset="0"/>
                <a:cs typeface="Arial" panose="020B0604020202020204" pitchFamily="34" charset="0"/>
              </a:rPr>
              <a:t>Subsequently finalized the Amended Sector Code which was published in the Government Gazette on 7 November 2016</a:t>
            </a:r>
          </a:p>
          <a:p>
            <a:pPr lvl="1">
              <a:buFont typeface="Wingdings" panose="05000000000000000000" pitchFamily="2" charset="2"/>
              <a:buChar char="ü"/>
            </a:pPr>
            <a:r>
              <a:rPr lang="en-US" sz="1800" dirty="0" smtClean="0">
                <a:latin typeface="Arial" panose="020B0604020202020204" pitchFamily="34" charset="0"/>
                <a:cs typeface="Arial" panose="020B0604020202020204" pitchFamily="34" charset="0"/>
              </a:rPr>
              <a:t>Completed the Interim Sector Monitoring Report</a:t>
            </a:r>
          </a:p>
          <a:p>
            <a:pPr lvl="1">
              <a:buFont typeface="Wingdings" panose="05000000000000000000" pitchFamily="2" charset="2"/>
              <a:buChar char="ü"/>
            </a:pPr>
            <a:r>
              <a:rPr lang="en-US" sz="1800" dirty="0" smtClean="0">
                <a:latin typeface="Arial" panose="020B0604020202020204" pitchFamily="34" charset="0"/>
                <a:cs typeface="Arial" panose="020B0604020202020204" pitchFamily="34" charset="0"/>
              </a:rPr>
              <a:t>Interacted with various stakeholder to provide guidance on the implementation of the Amended Sector Code which took effect from the date of publication</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The Council is planning Provincial engagements with stakeholders to explain the Amended </a:t>
            </a:r>
            <a:r>
              <a:rPr lang="en-US" sz="1800" dirty="0">
                <a:latin typeface="Arial" panose="020B0604020202020204" pitchFamily="34" charset="0"/>
                <a:cs typeface="Arial" panose="020B0604020202020204" pitchFamily="34" charset="0"/>
              </a:rPr>
              <a:t>S</a:t>
            </a:r>
            <a:r>
              <a:rPr lang="en-US" sz="1800" dirty="0" smtClean="0">
                <a:latin typeface="Arial" panose="020B0604020202020204" pitchFamily="34" charset="0"/>
                <a:cs typeface="Arial" panose="020B0604020202020204" pitchFamily="34" charset="0"/>
              </a:rPr>
              <a:t>ector Code and address challenges facing Black Economic Empowerment in the ICT Sector.</a:t>
            </a:r>
          </a:p>
          <a:p>
            <a:pPr>
              <a:buFont typeface="Wingdings" panose="05000000000000000000" pitchFamily="2" charset="2"/>
              <a:buChar char="q"/>
            </a:pPr>
            <a:r>
              <a:rPr lang="en-ZA" sz="1800" dirty="0">
                <a:latin typeface="Arial" panose="020B0604020202020204" pitchFamily="34" charset="0"/>
                <a:cs typeface="Arial" panose="020B0604020202020204" pitchFamily="34" charset="0"/>
              </a:rPr>
              <a:t>Failure to align the Code would have required the ICT Sector to revert to the Generic </a:t>
            </a:r>
            <a:r>
              <a:rPr lang="en-ZA" sz="1800" dirty="0" smtClean="0">
                <a:latin typeface="Arial" panose="020B0604020202020204" pitchFamily="34" charset="0"/>
                <a:cs typeface="Arial" panose="020B0604020202020204" pitchFamily="34" charset="0"/>
              </a:rPr>
              <a:t>Code of Good Practice which had long agreed to set higher targets</a:t>
            </a:r>
            <a:endParaRPr lang="en-ZA"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stretch>
            <a:fillRect/>
          </a:stretch>
        </p:blipFill>
        <p:spPr>
          <a:xfrm>
            <a:off x="6012160" y="75451"/>
            <a:ext cx="1963082" cy="658425"/>
          </a:xfrm>
          <a:prstGeom prst="rect">
            <a:avLst/>
          </a:prstGeom>
        </p:spPr>
      </p:pic>
      <p:sp>
        <p:nvSpPr>
          <p:cNvPr id="5" name="Slide Number Placeholder 4"/>
          <p:cNvSpPr>
            <a:spLocks noGrp="1"/>
          </p:cNvSpPr>
          <p:nvPr>
            <p:ph type="sldNum" sz="quarter" idx="12"/>
          </p:nvPr>
        </p:nvSpPr>
        <p:spPr>
          <a:xfrm>
            <a:off x="7596336" y="6492963"/>
            <a:ext cx="548640" cy="396240"/>
          </a:xfrm>
        </p:spPr>
        <p:txBody>
          <a:bodyPr/>
          <a:lstStyle/>
          <a:p>
            <a:fld id="{736849B7-9CFA-4351-B2F3-8D77D1044389}" type="slidenum">
              <a:rPr lang="en-ZA" smtClean="0">
                <a:solidFill>
                  <a:schemeClr val="tx1"/>
                </a:solidFill>
              </a:rPr>
              <a:pPr/>
              <a:t>3</a:t>
            </a:fld>
            <a:endParaRPr lang="en-ZA" dirty="0">
              <a:solidFill>
                <a:schemeClr val="tx1"/>
              </a:solidFill>
            </a:endParaRPr>
          </a:p>
        </p:txBody>
      </p:sp>
    </p:spTree>
    <p:extLst>
      <p:ext uri="{BB962C8B-B14F-4D97-AF65-F5344CB8AC3E}">
        <p14:creationId xmlns:p14="http://schemas.microsoft.com/office/powerpoint/2010/main" xmlns="" val="15904637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620688"/>
            <a:ext cx="5807968" cy="926976"/>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Objectives of the Council</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553022"/>
            <a:ext cx="8532440" cy="5100969"/>
          </a:xfrm>
        </p:spPr>
        <p:txBody>
          <a:bodyPr>
            <a:noAutofit/>
          </a:bodyPr>
          <a:lstStyle/>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The custodian of the B-BBEE ICT Sector Code;</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Advise </a:t>
            </a:r>
            <a:r>
              <a:rPr lang="en-US" sz="1800" dirty="0">
                <a:latin typeface="Arial" panose="020B0604020202020204" pitchFamily="34" charset="0"/>
                <a:cs typeface="Arial" panose="020B0604020202020204" pitchFamily="34" charset="0"/>
              </a:rPr>
              <a:t>the organs of state on all matters relating to B-BBEE in the ICT sector;</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Monitor and review the implementation of the ICT Sector Code and all related matters;</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Develop </a:t>
            </a:r>
            <a:r>
              <a:rPr lang="en-US" sz="1800" dirty="0">
                <a:latin typeface="Arial" panose="020B0604020202020204" pitchFamily="34" charset="0"/>
                <a:cs typeface="Arial" panose="020B0604020202020204" pitchFamily="34" charset="0"/>
              </a:rPr>
              <a:t>and </a:t>
            </a:r>
            <a:r>
              <a:rPr lang="en-US" sz="1800" dirty="0" smtClean="0">
                <a:latin typeface="Arial" panose="020B0604020202020204" pitchFamily="34" charset="0"/>
                <a:cs typeface="Arial" panose="020B0604020202020204" pitchFamily="34" charset="0"/>
              </a:rPr>
              <a:t>foster </a:t>
            </a:r>
            <a:r>
              <a:rPr lang="en-US" sz="1800" dirty="0">
                <a:latin typeface="Arial" panose="020B0604020202020204" pitchFamily="34" charset="0"/>
                <a:cs typeface="Arial" panose="020B0604020202020204" pitchFamily="34" charset="0"/>
              </a:rPr>
              <a:t>common standards and code of ethics in the implementation of ICT Sector </a:t>
            </a:r>
            <a:r>
              <a:rPr lang="en-US" sz="1800" dirty="0" smtClean="0">
                <a:latin typeface="Arial" panose="020B0604020202020204" pitchFamily="34" charset="0"/>
                <a:cs typeface="Arial" panose="020B0604020202020204" pitchFamily="34" charset="0"/>
              </a:rPr>
              <a:t>Code;</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Assess</a:t>
            </a:r>
            <a:r>
              <a:rPr lang="en-US" sz="1800" dirty="0">
                <a:latin typeface="Arial" panose="020B0604020202020204" pitchFamily="34" charset="0"/>
                <a:cs typeface="Arial" panose="020B0604020202020204" pitchFamily="34" charset="0"/>
              </a:rPr>
              <a:t>, evaluate and commission research on specific areas where such research is not available;</a:t>
            </a: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R</a:t>
            </a:r>
            <a:r>
              <a:rPr lang="en-US" sz="1800" dirty="0" smtClean="0">
                <a:latin typeface="Arial" panose="020B0604020202020204" pitchFamily="34" charset="0"/>
                <a:cs typeface="Arial" panose="020B0604020202020204" pitchFamily="34" charset="0"/>
              </a:rPr>
              <a:t>esponsible </a:t>
            </a:r>
            <a:r>
              <a:rPr lang="en-US" sz="1800" dirty="0">
                <a:latin typeface="Arial" panose="020B0604020202020204" pitchFamily="34" charset="0"/>
                <a:cs typeface="Arial" panose="020B0604020202020204" pitchFamily="34" charset="0"/>
              </a:rPr>
              <a:t>for the accreditation of the national ICT projects aimed at “bridging the digital divide” in conjunction with the existing bodies such as the USAASA, the Digital Divide Partnership, ICASA, the CSIR, trade unions, NGOs and other organs of civil society;</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Provide </a:t>
            </a:r>
            <a:r>
              <a:rPr lang="en-US" sz="1800" dirty="0">
                <a:latin typeface="Arial" panose="020B0604020202020204" pitchFamily="34" charset="0"/>
                <a:cs typeface="Arial" panose="020B0604020202020204" pitchFamily="34" charset="0"/>
              </a:rPr>
              <a:t>guidance on sector-specific matters affecting B-BBEE in entities in the </a:t>
            </a:r>
            <a:r>
              <a:rPr lang="en-US" sz="1800" dirty="0" smtClean="0">
                <a:latin typeface="Arial" panose="020B0604020202020204" pitchFamily="34" charset="0"/>
                <a:cs typeface="Arial" panose="020B0604020202020204" pitchFamily="34" charset="0"/>
              </a:rPr>
              <a:t>sector</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Compile </a:t>
            </a:r>
            <a:r>
              <a:rPr lang="en-US" sz="1800" dirty="0">
                <a:latin typeface="Arial" panose="020B0604020202020204" pitchFamily="34" charset="0"/>
                <a:cs typeface="Arial" panose="020B0604020202020204" pitchFamily="34" charset="0"/>
              </a:rPr>
              <a:t>reports on the status of B-BBEE within the </a:t>
            </a:r>
            <a:r>
              <a:rPr lang="en-US" sz="1800" dirty="0" smtClean="0">
                <a:latin typeface="Arial" panose="020B0604020202020204" pitchFamily="34" charset="0"/>
                <a:cs typeface="Arial" panose="020B0604020202020204" pitchFamily="34" charset="0"/>
              </a:rPr>
              <a:t>ICT sector</a:t>
            </a: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6012160" y="75451"/>
            <a:ext cx="1963082" cy="658425"/>
          </a:xfrm>
          <a:prstGeom prst="rect">
            <a:avLst/>
          </a:prstGeom>
        </p:spPr>
      </p:pic>
      <p:sp>
        <p:nvSpPr>
          <p:cNvPr id="5" name="Slide Number Placeholder 4"/>
          <p:cNvSpPr>
            <a:spLocks noGrp="1"/>
          </p:cNvSpPr>
          <p:nvPr>
            <p:ph type="sldNum" sz="quarter" idx="12"/>
          </p:nvPr>
        </p:nvSpPr>
        <p:spPr>
          <a:xfrm>
            <a:off x="7596336" y="6431622"/>
            <a:ext cx="548640" cy="396240"/>
          </a:xfrm>
        </p:spPr>
        <p:txBody>
          <a:bodyPr/>
          <a:lstStyle/>
          <a:p>
            <a:fld id="{736849B7-9CFA-4351-B2F3-8D77D1044389}" type="slidenum">
              <a:rPr lang="en-ZA" smtClean="0">
                <a:solidFill>
                  <a:schemeClr val="tx1"/>
                </a:solidFill>
              </a:rPr>
              <a:pPr/>
              <a:t>4</a:t>
            </a:fld>
            <a:endParaRPr lang="en-ZA" dirty="0">
              <a:solidFill>
                <a:schemeClr val="tx1"/>
              </a:solidFill>
            </a:endParaRPr>
          </a:p>
        </p:txBody>
      </p:sp>
    </p:spTree>
    <p:extLst>
      <p:ext uri="{BB962C8B-B14F-4D97-AF65-F5344CB8AC3E}">
        <p14:creationId xmlns:p14="http://schemas.microsoft.com/office/powerpoint/2010/main" xmlns="" val="1242816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908720"/>
            <a:ext cx="7620000" cy="1143000"/>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Objectives of the Council (</a:t>
            </a:r>
            <a:r>
              <a:rPr lang="en-US" sz="3200" b="1" dirty="0" err="1"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916832"/>
            <a:ext cx="8604448" cy="4518600"/>
          </a:xfrm>
        </p:spPr>
        <p:txBody>
          <a:bodyPr>
            <a:noAutofit/>
          </a:bodyPr>
          <a:lstStyle/>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Oversee</a:t>
            </a:r>
            <a:r>
              <a:rPr lang="en-US" sz="1800" dirty="0">
                <a:latin typeface="Arial" panose="020B0604020202020204" pitchFamily="34" charset="0"/>
                <a:cs typeface="Arial" panose="020B0604020202020204" pitchFamily="34" charset="0"/>
              </a:rPr>
              <a:t>, supervise and promote adherence to the </a:t>
            </a:r>
            <a:r>
              <a:rPr lang="en-US" sz="1800" dirty="0" smtClean="0">
                <a:latin typeface="Arial" panose="020B0604020202020204" pitchFamily="34" charset="0"/>
                <a:cs typeface="Arial" panose="020B0604020202020204" pitchFamily="34" charset="0"/>
              </a:rPr>
              <a:t>Amended Sector Code </a:t>
            </a:r>
            <a:r>
              <a:rPr lang="en-US" sz="1800" dirty="0">
                <a:latin typeface="Arial" panose="020B0604020202020204" pitchFamily="34" charset="0"/>
                <a:cs typeface="Arial" panose="020B0604020202020204" pitchFamily="34" charset="0"/>
              </a:rPr>
              <a:t>in the interest of the public;</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Strengthen </a:t>
            </a:r>
            <a:r>
              <a:rPr lang="en-US" sz="1800" dirty="0">
                <a:latin typeface="Arial" panose="020B0604020202020204" pitchFamily="34" charset="0"/>
                <a:cs typeface="Arial" panose="020B0604020202020204" pitchFamily="34" charset="0"/>
              </a:rPr>
              <a:t>and foster collaboration between the public and private sector in order to promote and safeguard the objectives of the </a:t>
            </a:r>
            <a:r>
              <a:rPr lang="en-US" sz="1800" dirty="0" smtClean="0">
                <a:latin typeface="Arial" panose="020B0604020202020204" pitchFamily="34" charset="0"/>
                <a:cs typeface="Arial" panose="020B0604020202020204" pitchFamily="34" charset="0"/>
              </a:rPr>
              <a:t>Amended Sector Code;</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Receive </a:t>
            </a:r>
            <a:r>
              <a:rPr lang="en-US" sz="1800" dirty="0">
                <a:latin typeface="Arial" panose="020B0604020202020204" pitchFamily="34" charset="0"/>
                <a:cs typeface="Arial" panose="020B0604020202020204" pitchFamily="34" charset="0"/>
              </a:rPr>
              <a:t>complaints relating to the implementation of the sector </a:t>
            </a:r>
            <a:r>
              <a:rPr lang="en-US" sz="1800" dirty="0" smtClean="0">
                <a:latin typeface="Arial" panose="020B0604020202020204" pitchFamily="34" charset="0"/>
                <a:cs typeface="Arial" panose="020B0604020202020204" pitchFamily="34" charset="0"/>
              </a:rPr>
              <a:t>code </a:t>
            </a:r>
            <a:r>
              <a:rPr lang="en-US" sz="1800" dirty="0">
                <a:latin typeface="Arial" panose="020B0604020202020204" pitchFamily="34" charset="0"/>
                <a:cs typeface="Arial" panose="020B0604020202020204" pitchFamily="34" charset="0"/>
              </a:rPr>
              <a:t>and refer such complaints to relevant bodies including but not limited to the Line Minister, </a:t>
            </a:r>
            <a:r>
              <a:rPr lang="en-US" sz="1800" dirty="0" smtClean="0">
                <a:latin typeface="Arial" panose="020B0604020202020204" pitchFamily="34" charset="0"/>
                <a:cs typeface="Arial" panose="020B0604020202020204" pitchFamily="34" charset="0"/>
              </a:rPr>
              <a:t>BB-BEE </a:t>
            </a:r>
            <a:r>
              <a:rPr lang="en-US" sz="1800" dirty="0">
                <a:latin typeface="Arial" panose="020B0604020202020204" pitchFamily="34" charset="0"/>
                <a:cs typeface="Arial" panose="020B0604020202020204" pitchFamily="34" charset="0"/>
              </a:rPr>
              <a:t>Commission, Department of Trade and Industry, National Prosecution Authority and Treasury;</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Maintain </a:t>
            </a:r>
            <a:r>
              <a:rPr lang="en-US" sz="1800" dirty="0">
                <a:latin typeface="Arial" panose="020B0604020202020204" pitchFamily="34" charset="0"/>
                <a:cs typeface="Arial" panose="020B0604020202020204" pitchFamily="34" charset="0"/>
              </a:rPr>
              <a:t>a registry of major broad-based economic empowerment transactions in the sector;</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Promote </a:t>
            </a:r>
            <a:r>
              <a:rPr lang="en-US" sz="1800" dirty="0">
                <a:latin typeface="Arial" panose="020B0604020202020204" pitchFamily="34" charset="0"/>
                <a:cs typeface="Arial" panose="020B0604020202020204" pitchFamily="34" charset="0"/>
              </a:rPr>
              <a:t>public awareness of the ICT Sector </a:t>
            </a:r>
            <a:r>
              <a:rPr lang="en-US" sz="1800" dirty="0" smtClean="0">
                <a:latin typeface="Arial" panose="020B0604020202020204" pitchFamily="34" charset="0"/>
                <a:cs typeface="Arial" panose="020B0604020202020204" pitchFamily="34" charset="0"/>
              </a:rPr>
              <a:t>codes</a:t>
            </a: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6012160" y="140986"/>
            <a:ext cx="1963082" cy="658425"/>
          </a:xfrm>
          <a:prstGeom prst="rect">
            <a:avLst/>
          </a:prstGeom>
        </p:spPr>
      </p:pic>
      <p:sp>
        <p:nvSpPr>
          <p:cNvPr id="5" name="Slide Number Placeholder 4"/>
          <p:cNvSpPr>
            <a:spLocks noGrp="1"/>
          </p:cNvSpPr>
          <p:nvPr>
            <p:ph type="sldNum" sz="quarter" idx="12"/>
          </p:nvPr>
        </p:nvSpPr>
        <p:spPr>
          <a:xfrm>
            <a:off x="7584494" y="6309320"/>
            <a:ext cx="548640" cy="396240"/>
          </a:xfrm>
        </p:spPr>
        <p:txBody>
          <a:bodyPr/>
          <a:lstStyle/>
          <a:p>
            <a:fld id="{736849B7-9CFA-4351-B2F3-8D77D1044389}" type="slidenum">
              <a:rPr lang="en-ZA" smtClean="0">
                <a:solidFill>
                  <a:schemeClr val="tx1"/>
                </a:solidFill>
              </a:rPr>
              <a:pPr/>
              <a:t>5</a:t>
            </a:fld>
            <a:endParaRPr lang="en-ZA" dirty="0">
              <a:solidFill>
                <a:schemeClr val="tx1"/>
              </a:solidFill>
            </a:endParaRPr>
          </a:p>
        </p:txBody>
      </p:sp>
    </p:spTree>
    <p:extLst>
      <p:ext uri="{BB962C8B-B14F-4D97-AF65-F5344CB8AC3E}">
        <p14:creationId xmlns:p14="http://schemas.microsoft.com/office/powerpoint/2010/main" xmlns="" val="36429216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799411"/>
            <a:ext cx="7620000" cy="757381"/>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Composition of the Council</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754912"/>
            <a:ext cx="8460432" cy="4320480"/>
          </a:xfrm>
        </p:spPr>
        <p:txBody>
          <a:bodyPr>
            <a:noAutofit/>
          </a:bodyPr>
          <a:lstStyle/>
          <a:p>
            <a:pPr marL="114300" indent="0">
              <a:buNone/>
            </a:pPr>
            <a:r>
              <a:rPr lang="en-US" sz="1800" dirty="0" smtClean="0">
                <a:latin typeface="Arial" panose="020B0604020202020204" pitchFamily="34" charset="0"/>
                <a:cs typeface="Arial" panose="020B0604020202020204" pitchFamily="34" charset="0"/>
              </a:rPr>
              <a:t>The composition of the Council represents a broad spectrum of stakeholders in the ICT Sector:</a:t>
            </a:r>
          </a:p>
          <a:p>
            <a:pPr marL="114300" indent="0">
              <a:buNone/>
            </a:pPr>
            <a:endParaRPr lang="en-US" sz="1800" dirty="0"/>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Broadcasting Sub-Sector</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Electronics Sub-Sector.</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Telecommunications Sub-Sector</a:t>
            </a: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Information Technology sub-sector</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Sector Regulator</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Organized </a:t>
            </a:r>
            <a:r>
              <a:rPr lang="en-US" sz="1800" dirty="0" err="1" smtClean="0">
                <a:latin typeface="Arial" panose="020B0604020202020204" pitchFamily="34" charset="0"/>
                <a:cs typeface="Arial" panose="020B0604020202020204" pitchFamily="34" charset="0"/>
              </a:rPr>
              <a:t>labour</a:t>
            </a:r>
            <a:r>
              <a:rPr lang="en-US" sz="1800" dirty="0" smtClean="0">
                <a:latin typeface="Arial" panose="020B0604020202020204" pitchFamily="34" charset="0"/>
                <a:cs typeface="Arial" panose="020B0604020202020204" pitchFamily="34" charset="0"/>
              </a:rPr>
              <a:t> and Social partners consisting of:</a:t>
            </a:r>
          </a:p>
          <a:p>
            <a:pPr lvl="1">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People with Disabilities</a:t>
            </a:r>
            <a:endParaRPr lang="en-US"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Youth</a:t>
            </a:r>
          </a:p>
          <a:p>
            <a:pPr lvl="1">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Women</a:t>
            </a:r>
          </a:p>
        </p:txBody>
      </p:sp>
      <p:pic>
        <p:nvPicPr>
          <p:cNvPr id="4" name="Picture 3"/>
          <p:cNvPicPr>
            <a:picLocks noChangeAspect="1"/>
          </p:cNvPicPr>
          <p:nvPr/>
        </p:nvPicPr>
        <p:blipFill>
          <a:blip r:embed="rId2" cstate="print"/>
          <a:stretch>
            <a:fillRect/>
          </a:stretch>
        </p:blipFill>
        <p:spPr>
          <a:xfrm>
            <a:off x="6012160" y="140986"/>
            <a:ext cx="1963082" cy="658425"/>
          </a:xfrm>
          <a:prstGeom prst="rect">
            <a:avLst/>
          </a:prstGeom>
        </p:spPr>
      </p:pic>
      <p:sp>
        <p:nvSpPr>
          <p:cNvPr id="5" name="Slide Number Placeholder 4"/>
          <p:cNvSpPr>
            <a:spLocks noGrp="1"/>
          </p:cNvSpPr>
          <p:nvPr>
            <p:ph type="sldNum" sz="quarter" idx="12"/>
          </p:nvPr>
        </p:nvSpPr>
        <p:spPr>
          <a:xfrm>
            <a:off x="7563584" y="6273512"/>
            <a:ext cx="548640" cy="396240"/>
          </a:xfrm>
        </p:spPr>
        <p:txBody>
          <a:bodyPr/>
          <a:lstStyle/>
          <a:p>
            <a:fld id="{736849B7-9CFA-4351-B2F3-8D77D1044389}" type="slidenum">
              <a:rPr lang="en-ZA" smtClean="0">
                <a:solidFill>
                  <a:schemeClr val="tx1"/>
                </a:solidFill>
              </a:rPr>
              <a:pPr/>
              <a:t>6</a:t>
            </a:fld>
            <a:endParaRPr lang="en-ZA" dirty="0">
              <a:solidFill>
                <a:schemeClr val="tx1"/>
              </a:solidFill>
            </a:endParaRPr>
          </a:p>
        </p:txBody>
      </p:sp>
    </p:spTree>
    <p:extLst>
      <p:ext uri="{BB962C8B-B14F-4D97-AF65-F5344CB8AC3E}">
        <p14:creationId xmlns:p14="http://schemas.microsoft.com/office/powerpoint/2010/main" xmlns="" val="27574806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09727"/>
            <a:ext cx="7620000" cy="531041"/>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Councilors</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351084"/>
            <a:ext cx="8388424" cy="5358780"/>
          </a:xfrm>
        </p:spPr>
        <p:txBody>
          <a:bodyPr>
            <a:noAutofit/>
          </a:bodyPr>
          <a:lstStyle/>
          <a:p>
            <a:pPr marL="457200" indent="-342900">
              <a:buFont typeface="+mj-lt"/>
              <a:buAutoNum type="arabicPeriod"/>
            </a:pPr>
            <a:r>
              <a:rPr lang="en-US" sz="1800" dirty="0" smtClean="0"/>
              <a:t>Mrs Nokuzola Ehrens (Chairperson)</a:t>
            </a:r>
          </a:p>
          <a:p>
            <a:pPr marL="457200" indent="-342900">
              <a:buFont typeface="+mj-lt"/>
              <a:buAutoNum type="arabicPeriod"/>
            </a:pPr>
            <a:r>
              <a:rPr lang="en-US" sz="1800" dirty="0" smtClean="0"/>
              <a:t>Mr Andile Tlhoaele (Deputy Chairperson)</a:t>
            </a:r>
          </a:p>
          <a:p>
            <a:pPr marL="457200" indent="-342900">
              <a:buFont typeface="+mj-lt"/>
              <a:buAutoNum type="arabicPeriod"/>
            </a:pPr>
            <a:r>
              <a:rPr lang="en-US" sz="1800" dirty="0" smtClean="0"/>
              <a:t>Mr Frank </a:t>
            </a:r>
            <a:r>
              <a:rPr lang="en-US" sz="1800" dirty="0" err="1" smtClean="0"/>
              <a:t>Awuah</a:t>
            </a:r>
            <a:r>
              <a:rPr lang="en-US" sz="1800" dirty="0" smtClean="0"/>
              <a:t> </a:t>
            </a:r>
            <a:r>
              <a:rPr lang="mr-IN" sz="1800" dirty="0" smtClean="0"/>
              <a:t>–</a:t>
            </a:r>
            <a:r>
              <a:rPr lang="en-US" sz="1800" dirty="0" smtClean="0"/>
              <a:t> Broadcasting Sub-sector </a:t>
            </a:r>
          </a:p>
          <a:p>
            <a:pPr marL="457200" indent="-342900">
              <a:buFont typeface="+mj-lt"/>
              <a:buAutoNum type="arabicPeriod"/>
            </a:pPr>
            <a:r>
              <a:rPr lang="en-US" sz="1800" dirty="0" smtClean="0"/>
              <a:t>Ms </a:t>
            </a:r>
            <a:r>
              <a:rPr lang="en-US" sz="1800" dirty="0" err="1" smtClean="0"/>
              <a:t>Pheladi</a:t>
            </a:r>
            <a:r>
              <a:rPr lang="en-US" sz="1800" dirty="0" smtClean="0"/>
              <a:t> </a:t>
            </a:r>
            <a:r>
              <a:rPr lang="en-US" sz="1800" dirty="0" err="1" smtClean="0"/>
              <a:t>Gwangwa</a:t>
            </a:r>
            <a:r>
              <a:rPr lang="en-US" sz="1800" dirty="0" smtClean="0"/>
              <a:t> </a:t>
            </a:r>
            <a:r>
              <a:rPr lang="en-US" sz="1800" dirty="0"/>
              <a:t>- Broadcasting Sub-sector </a:t>
            </a:r>
            <a:endParaRPr lang="en-US" sz="1800" dirty="0" smtClean="0"/>
          </a:p>
          <a:p>
            <a:pPr marL="457200" indent="-342900">
              <a:buFont typeface="+mj-lt"/>
              <a:buAutoNum type="arabicPeriod"/>
            </a:pPr>
            <a:r>
              <a:rPr lang="en-US" sz="1800" dirty="0" smtClean="0"/>
              <a:t>Ms Sarah-Jane </a:t>
            </a:r>
            <a:r>
              <a:rPr lang="en-US" sz="1800" dirty="0" err="1" smtClean="0"/>
              <a:t>Capazario</a:t>
            </a:r>
            <a:r>
              <a:rPr lang="en-US" sz="1800" dirty="0" smtClean="0"/>
              <a:t> </a:t>
            </a:r>
            <a:r>
              <a:rPr lang="mr-IN" sz="1800" dirty="0" smtClean="0"/>
              <a:t>–</a:t>
            </a:r>
            <a:r>
              <a:rPr lang="en-US" sz="1800" dirty="0" smtClean="0"/>
              <a:t> Telecommunications Sub-sector </a:t>
            </a:r>
          </a:p>
          <a:p>
            <a:pPr marL="457200" indent="-342900">
              <a:buFont typeface="+mj-lt"/>
              <a:buAutoNum type="arabicPeriod"/>
            </a:pPr>
            <a:r>
              <a:rPr lang="en-US" sz="1800" dirty="0" smtClean="0"/>
              <a:t>Ms </a:t>
            </a:r>
            <a:r>
              <a:rPr lang="en-US" sz="1800" dirty="0" err="1" smtClean="0"/>
              <a:t>Miyelani</a:t>
            </a:r>
            <a:r>
              <a:rPr lang="en-US" sz="1800" dirty="0" smtClean="0"/>
              <a:t> </a:t>
            </a:r>
            <a:r>
              <a:rPr lang="en-US" sz="1800" dirty="0" err="1" smtClean="0"/>
              <a:t>Khosa</a:t>
            </a:r>
            <a:r>
              <a:rPr lang="en-US" sz="1800" dirty="0" smtClean="0"/>
              <a:t> </a:t>
            </a:r>
            <a:r>
              <a:rPr lang="mr-IN" sz="1800" dirty="0" smtClean="0"/>
              <a:t>–</a:t>
            </a:r>
            <a:r>
              <a:rPr lang="en-US" sz="1800" dirty="0" smtClean="0"/>
              <a:t> Government </a:t>
            </a:r>
            <a:r>
              <a:rPr lang="mr-IN" sz="1800" dirty="0" smtClean="0"/>
              <a:t>–</a:t>
            </a:r>
            <a:r>
              <a:rPr lang="en-US" sz="1800" dirty="0" smtClean="0"/>
              <a:t> Department of Communications </a:t>
            </a:r>
          </a:p>
          <a:p>
            <a:pPr marL="457200" indent="-342900">
              <a:buFont typeface="+mj-lt"/>
              <a:buAutoNum type="arabicPeriod"/>
            </a:pPr>
            <a:r>
              <a:rPr lang="en-US" sz="1800" dirty="0" smtClean="0"/>
              <a:t>Mr Tshepang Lesiba - Labour</a:t>
            </a:r>
          </a:p>
          <a:p>
            <a:pPr marL="457200" indent="-342900">
              <a:buFont typeface="+mj-lt"/>
              <a:buAutoNum type="arabicPeriod"/>
            </a:pPr>
            <a:r>
              <a:rPr lang="en-US" sz="1800" dirty="0" smtClean="0"/>
              <a:t>Ms Petronella Linders </a:t>
            </a:r>
            <a:r>
              <a:rPr lang="en-US" sz="1800" dirty="0"/>
              <a:t>- Government </a:t>
            </a:r>
            <a:r>
              <a:rPr lang="mr-IN" sz="1800" dirty="0"/>
              <a:t>–</a:t>
            </a:r>
            <a:r>
              <a:rPr lang="en-US" sz="1800" dirty="0"/>
              <a:t> </a:t>
            </a:r>
            <a:r>
              <a:rPr lang="en-US" sz="1800" dirty="0" smtClean="0"/>
              <a:t>DTPS</a:t>
            </a:r>
          </a:p>
          <a:p>
            <a:pPr marL="457200" indent="-342900">
              <a:buFont typeface="+mj-lt"/>
              <a:buAutoNum type="arabicPeriod"/>
            </a:pPr>
            <a:r>
              <a:rPr lang="en-US" sz="1800" dirty="0" smtClean="0"/>
              <a:t>Mr Lucky Masilela </a:t>
            </a:r>
            <a:r>
              <a:rPr lang="en-US" sz="1800" dirty="0"/>
              <a:t>- Telecommunications Sub-sector </a:t>
            </a:r>
            <a:endParaRPr lang="en-US" sz="1800" dirty="0" smtClean="0"/>
          </a:p>
          <a:p>
            <a:pPr marL="457200" indent="-342900">
              <a:buFont typeface="+mj-lt"/>
              <a:buAutoNum type="arabicPeriod"/>
            </a:pPr>
            <a:r>
              <a:rPr lang="en-US" sz="1800" dirty="0" smtClean="0"/>
              <a:t>Mduduzi Mkhonza – IT Sub-Sector</a:t>
            </a:r>
          </a:p>
          <a:p>
            <a:pPr marL="457200" indent="-342900">
              <a:buFont typeface="+mj-lt"/>
              <a:buAutoNum type="arabicPeriod"/>
            </a:pPr>
            <a:r>
              <a:rPr lang="en-US" sz="1800" dirty="0" smtClean="0"/>
              <a:t>Mr Richard Poulton </a:t>
            </a:r>
            <a:r>
              <a:rPr lang="en-US" sz="1800" dirty="0"/>
              <a:t>- Labour</a:t>
            </a:r>
            <a:endParaRPr lang="en-US" sz="1800" dirty="0" smtClean="0"/>
          </a:p>
          <a:p>
            <a:pPr marL="457200" indent="-342900">
              <a:buFont typeface="+mj-lt"/>
              <a:buAutoNum type="arabicPeriod"/>
            </a:pPr>
            <a:r>
              <a:rPr lang="en-US" sz="1800" dirty="0" smtClean="0"/>
              <a:t>Mr Gavin Pieterse </a:t>
            </a:r>
            <a:r>
              <a:rPr lang="mr-IN" sz="1800" dirty="0" smtClean="0"/>
              <a:t>–</a:t>
            </a:r>
            <a:r>
              <a:rPr lang="en-US" sz="1800" dirty="0" smtClean="0"/>
              <a:t> IT Sub-sector </a:t>
            </a:r>
          </a:p>
          <a:p>
            <a:pPr marL="457200" indent="-342900">
              <a:buFont typeface="+mj-lt"/>
              <a:buAutoNum type="arabicPeriod"/>
            </a:pPr>
            <a:r>
              <a:rPr lang="en-US" sz="1800" dirty="0" smtClean="0"/>
              <a:t>Ms Katharina Pillay - ICASA</a:t>
            </a:r>
          </a:p>
          <a:p>
            <a:pPr marL="457200" indent="-342900">
              <a:buFont typeface="+mj-lt"/>
              <a:buAutoNum type="arabicPeriod"/>
            </a:pPr>
            <a:r>
              <a:rPr lang="en-US" sz="1800" dirty="0" smtClean="0"/>
              <a:t>Ms Morwesi Ramonyai </a:t>
            </a:r>
            <a:r>
              <a:rPr lang="mr-IN" sz="1800" dirty="0" smtClean="0"/>
              <a:t>–</a:t>
            </a:r>
            <a:r>
              <a:rPr lang="en-US" sz="1800" dirty="0" smtClean="0"/>
              <a:t> Youth </a:t>
            </a:r>
          </a:p>
          <a:p>
            <a:pPr marL="457200" indent="-342900">
              <a:buFont typeface="+mj-lt"/>
              <a:buAutoNum type="arabicPeriod"/>
            </a:pPr>
            <a:r>
              <a:rPr lang="en-US" sz="1800" dirty="0" smtClean="0"/>
              <a:t>Mr Adrian Schofield </a:t>
            </a:r>
            <a:r>
              <a:rPr lang="en-US" sz="1800" dirty="0"/>
              <a:t>- IT Sub-sector </a:t>
            </a:r>
            <a:endParaRPr lang="en-US" sz="1800" dirty="0" smtClean="0"/>
          </a:p>
          <a:p>
            <a:pPr marL="457200" indent="-342900">
              <a:buFont typeface="+mj-lt"/>
              <a:buAutoNum type="arabicPeriod"/>
            </a:pPr>
            <a:r>
              <a:rPr lang="en-US" sz="1800" dirty="0" smtClean="0"/>
              <a:t>Mr Thulani Tshefuta </a:t>
            </a:r>
            <a:r>
              <a:rPr lang="mr-IN" sz="1800" dirty="0" smtClean="0"/>
              <a:t>–</a:t>
            </a:r>
            <a:r>
              <a:rPr lang="en-US" sz="1800" dirty="0" smtClean="0"/>
              <a:t> Community </a:t>
            </a:r>
          </a:p>
          <a:p>
            <a:pPr marL="457200" indent="-342900">
              <a:buFont typeface="+mj-lt"/>
              <a:buAutoNum type="arabicPeriod"/>
            </a:pPr>
            <a:endParaRPr lang="en-US" sz="1800" b="1" dirty="0" smtClean="0"/>
          </a:p>
        </p:txBody>
      </p:sp>
      <p:pic>
        <p:nvPicPr>
          <p:cNvPr id="4" name="Picture 3"/>
          <p:cNvPicPr>
            <a:picLocks noChangeAspect="1"/>
          </p:cNvPicPr>
          <p:nvPr/>
        </p:nvPicPr>
        <p:blipFill>
          <a:blip r:embed="rId2" cstate="print"/>
          <a:stretch>
            <a:fillRect/>
          </a:stretch>
        </p:blipFill>
        <p:spPr>
          <a:xfrm>
            <a:off x="6012160" y="140986"/>
            <a:ext cx="1963082" cy="658425"/>
          </a:xfrm>
          <a:prstGeom prst="rect">
            <a:avLst/>
          </a:prstGeom>
        </p:spPr>
      </p:pic>
      <p:sp>
        <p:nvSpPr>
          <p:cNvPr id="5" name="Slide Number Placeholder 4"/>
          <p:cNvSpPr>
            <a:spLocks noGrp="1"/>
          </p:cNvSpPr>
          <p:nvPr>
            <p:ph type="sldNum" sz="quarter" idx="12"/>
          </p:nvPr>
        </p:nvSpPr>
        <p:spPr>
          <a:xfrm>
            <a:off x="7700922" y="6323940"/>
            <a:ext cx="548640" cy="396240"/>
          </a:xfrm>
        </p:spPr>
        <p:txBody>
          <a:bodyPr/>
          <a:lstStyle/>
          <a:p>
            <a:fld id="{736849B7-9CFA-4351-B2F3-8D77D1044389}" type="slidenum">
              <a:rPr lang="en-ZA" smtClean="0">
                <a:solidFill>
                  <a:schemeClr val="tx1"/>
                </a:solidFill>
              </a:rPr>
              <a:pPr/>
              <a:t>7</a:t>
            </a:fld>
            <a:endParaRPr lang="en-ZA" dirty="0">
              <a:solidFill>
                <a:schemeClr val="tx1"/>
              </a:solidFill>
            </a:endParaRPr>
          </a:p>
        </p:txBody>
      </p:sp>
    </p:spTree>
    <p:extLst>
      <p:ext uri="{BB962C8B-B14F-4D97-AF65-F5344CB8AC3E}">
        <p14:creationId xmlns:p14="http://schemas.microsoft.com/office/powerpoint/2010/main" xmlns="" val="13942194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908720"/>
            <a:ext cx="7620000" cy="648072"/>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Milestones since Establishment </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844824"/>
            <a:ext cx="8388424" cy="4032448"/>
          </a:xfrm>
        </p:spPr>
        <p:txBody>
          <a:bodyPr>
            <a:noAutofit/>
          </a:bodyPr>
          <a:lstStyle/>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Finalised draft </a:t>
            </a:r>
            <a:r>
              <a:rPr lang="en-ZA" sz="1800" dirty="0">
                <a:latin typeface="Arial" panose="020B0604020202020204" pitchFamily="34" charset="0"/>
                <a:cs typeface="Arial" panose="020B0604020202020204" pitchFamily="34" charset="0"/>
              </a:rPr>
              <a:t>amended B-BBEE ICT Sector Code </a:t>
            </a:r>
            <a:r>
              <a:rPr lang="en-ZA" sz="1800" dirty="0" smtClean="0">
                <a:latin typeface="Arial" panose="020B0604020202020204" pitchFamily="34" charset="0"/>
                <a:cs typeface="Arial" panose="020B0604020202020204" pitchFamily="34" charset="0"/>
              </a:rPr>
              <a:t>on </a:t>
            </a:r>
            <a:r>
              <a:rPr lang="en-ZA" sz="1800" dirty="0">
                <a:latin typeface="Arial" panose="020B0604020202020204" pitchFamily="34" charset="0"/>
                <a:cs typeface="Arial" panose="020B0604020202020204" pitchFamily="34" charset="0"/>
              </a:rPr>
              <a:t>13 November 2015 </a:t>
            </a:r>
            <a:r>
              <a:rPr lang="en-ZA" sz="1800" dirty="0" smtClean="0">
                <a:latin typeface="Arial" panose="020B0604020202020204" pitchFamily="34" charset="0"/>
                <a:cs typeface="Arial" panose="020B0604020202020204" pitchFamily="34" charset="0"/>
              </a:rPr>
              <a:t>to be gazetted for public comments</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Extensive consultations with the stakeholders on the Amended Sector Code</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Consolidation of stakeholder inputs and finalised the Draft Amended Sector Code</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Approval of the Amended Sector Code by Minister of DTPS</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Approval of the Amended Sector Code for publication and implementation</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Finalisation of the Interim B-BBEE ICT Sector Monitoring Report</a:t>
            </a:r>
          </a:p>
          <a:p>
            <a:pPr marL="114300" indent="0">
              <a:buNone/>
            </a:pPr>
            <a:endParaRPr lang="en-ZA" sz="18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stretch>
            <a:fillRect/>
          </a:stretch>
        </p:blipFill>
        <p:spPr>
          <a:xfrm>
            <a:off x="6012160" y="140986"/>
            <a:ext cx="1963082" cy="658425"/>
          </a:xfrm>
          <a:prstGeom prst="rect">
            <a:avLst/>
          </a:prstGeom>
        </p:spPr>
      </p:pic>
      <p:sp>
        <p:nvSpPr>
          <p:cNvPr id="5" name="Slide Number Placeholder 4"/>
          <p:cNvSpPr>
            <a:spLocks noGrp="1"/>
          </p:cNvSpPr>
          <p:nvPr>
            <p:ph type="sldNum" sz="quarter" idx="12"/>
          </p:nvPr>
        </p:nvSpPr>
        <p:spPr>
          <a:xfrm>
            <a:off x="7596336" y="6381328"/>
            <a:ext cx="548640" cy="396240"/>
          </a:xfrm>
        </p:spPr>
        <p:txBody>
          <a:bodyPr/>
          <a:lstStyle/>
          <a:p>
            <a:fld id="{736849B7-9CFA-4351-B2F3-8D77D1044389}" type="slidenum">
              <a:rPr lang="en-ZA" smtClean="0">
                <a:solidFill>
                  <a:schemeClr val="tx1"/>
                </a:solidFill>
              </a:rPr>
              <a:pPr/>
              <a:t>8</a:t>
            </a:fld>
            <a:endParaRPr lang="en-ZA" dirty="0">
              <a:solidFill>
                <a:schemeClr val="tx1"/>
              </a:solidFill>
            </a:endParaRPr>
          </a:p>
        </p:txBody>
      </p:sp>
    </p:spTree>
    <p:extLst>
      <p:ext uri="{BB962C8B-B14F-4D97-AF65-F5344CB8AC3E}">
        <p14:creationId xmlns:p14="http://schemas.microsoft.com/office/powerpoint/2010/main" xmlns="" val="15559334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24" y="799411"/>
            <a:ext cx="7620000" cy="685373"/>
          </a:xfrm>
        </p:spPr>
        <p:txBody>
          <a:bodyPr/>
          <a:lstStyle/>
          <a:p>
            <a:r>
              <a:rPr lang="en-US"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Stakeholder Consultations</a:t>
            </a:r>
            <a:endParaRPr lang="en-US"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563291"/>
            <a:ext cx="8388424" cy="4530005"/>
          </a:xfrm>
        </p:spPr>
        <p:txBody>
          <a:bodyPr>
            <a:noAutofit/>
          </a:bodyPr>
          <a:lstStyle/>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In Amending the B-BBEE ICT Sector Code, inputs were considered from key stakeholders, which include:</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Telkom </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Vodacom</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MTN </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Cell C</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Neotel</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Multichoice </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DTI  </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Industry associations</a:t>
            </a:r>
          </a:p>
          <a:p>
            <a:pPr lvl="1">
              <a:buFont typeface="Wingdings" panose="05000000000000000000" pitchFamily="2" charset="2"/>
              <a:buChar char="ü"/>
            </a:pPr>
            <a:r>
              <a:rPr lang="en-ZA" sz="1800" dirty="0" smtClean="0">
                <a:latin typeface="Arial" panose="020B0604020202020204" pitchFamily="34" charset="0"/>
                <a:cs typeface="Arial" panose="020B0604020202020204" pitchFamily="34" charset="0"/>
              </a:rPr>
              <a:t>SMME representatives </a:t>
            </a:r>
          </a:p>
          <a:p>
            <a:pPr>
              <a:buFont typeface="Wingdings" panose="05000000000000000000" pitchFamily="2" charset="2"/>
              <a:buChar char="q"/>
            </a:pPr>
            <a:r>
              <a:rPr lang="en-ZA" sz="1800" dirty="0">
                <a:latin typeface="Arial" panose="020B0604020202020204" pitchFamily="34" charset="0"/>
                <a:cs typeface="Arial" panose="020B0604020202020204" pitchFamily="34" charset="0"/>
              </a:rPr>
              <a:t>The </a:t>
            </a:r>
            <a:r>
              <a:rPr lang="en-ZA" sz="1800" dirty="0" smtClean="0">
                <a:latin typeface="Arial" panose="020B0604020202020204" pitchFamily="34" charset="0"/>
                <a:cs typeface="Arial" panose="020B0604020202020204" pitchFamily="34" charset="0"/>
              </a:rPr>
              <a:t>final Code was approved in accordance with the need to improve transformation in the ICT Sector and the provision of the B-BBEE Act 53 of 2003 as Amended</a:t>
            </a:r>
          </a:p>
          <a:p>
            <a:pPr marL="114300" indent="0">
              <a:buNone/>
            </a:pPr>
            <a:endParaRPr lang="en-ZA" sz="1800" dirty="0">
              <a:latin typeface="Arial" panose="020B0604020202020204" pitchFamily="34" charset="0"/>
              <a:cs typeface="Arial" panose="020B0604020202020204" pitchFamily="34" charset="0"/>
            </a:endParaRPr>
          </a:p>
          <a:p>
            <a:pPr marL="457200" indent="-342900">
              <a:buFont typeface="+mj-lt"/>
              <a:buAutoNum type="arabicPeriod"/>
            </a:pPr>
            <a:endParaRPr lang="en-US" sz="1800" b="1"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6012160" y="140986"/>
            <a:ext cx="1963082" cy="658425"/>
          </a:xfrm>
          <a:prstGeom prst="rect">
            <a:avLst/>
          </a:prstGeom>
        </p:spPr>
      </p:pic>
      <p:sp>
        <p:nvSpPr>
          <p:cNvPr id="5" name="Slide Number Placeholder 4"/>
          <p:cNvSpPr>
            <a:spLocks noGrp="1"/>
          </p:cNvSpPr>
          <p:nvPr>
            <p:ph type="sldNum" sz="quarter" idx="12"/>
          </p:nvPr>
        </p:nvSpPr>
        <p:spPr>
          <a:xfrm>
            <a:off x="7700922" y="6381328"/>
            <a:ext cx="548640" cy="396240"/>
          </a:xfrm>
        </p:spPr>
        <p:txBody>
          <a:bodyPr/>
          <a:lstStyle/>
          <a:p>
            <a:fld id="{736849B7-9CFA-4351-B2F3-8D77D1044389}" type="slidenum">
              <a:rPr lang="en-ZA" smtClean="0">
                <a:solidFill>
                  <a:schemeClr val="tx1"/>
                </a:solidFill>
              </a:rPr>
              <a:pPr/>
              <a:t>9</a:t>
            </a:fld>
            <a:endParaRPr lang="en-ZA" dirty="0">
              <a:solidFill>
                <a:schemeClr val="tx1"/>
              </a:solidFill>
            </a:endParaRPr>
          </a:p>
        </p:txBody>
      </p:sp>
    </p:spTree>
    <p:extLst>
      <p:ext uri="{BB962C8B-B14F-4D97-AF65-F5344CB8AC3E}">
        <p14:creationId xmlns:p14="http://schemas.microsoft.com/office/powerpoint/2010/main" xmlns="" val="34775765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anim calcmode="lin" valueType="num">
                                      <p:cBhvr additive="base">
                                        <p:cTn id="6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3408</TotalTime>
  <Words>825</Words>
  <Application>Microsoft Office PowerPoint</Application>
  <PresentationFormat>On-screen Show (4:3)</PresentationFormat>
  <Paragraphs>106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B-BBEE ICT SECTOR COUNCIL</vt:lpstr>
      <vt:lpstr>Table of Contents</vt:lpstr>
      <vt:lpstr>Introduction</vt:lpstr>
      <vt:lpstr>Objectives of the Council</vt:lpstr>
      <vt:lpstr>Objectives of the Council (Cont)</vt:lpstr>
      <vt:lpstr>Composition of the Council</vt:lpstr>
      <vt:lpstr>The Councilors</vt:lpstr>
      <vt:lpstr>Milestones since Establishment </vt:lpstr>
      <vt:lpstr>Stakeholder Consultations</vt:lpstr>
      <vt:lpstr>Amended Sector Code and Impact on SMME</vt:lpstr>
      <vt:lpstr>Slide 11</vt:lpstr>
    </vt:vector>
  </TitlesOfParts>
  <Company>sabc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Awuah</dc:creator>
  <cp:lastModifiedBy>PUMZA</cp:lastModifiedBy>
  <cp:revision>141</cp:revision>
  <dcterms:created xsi:type="dcterms:W3CDTF">2015-10-27T14:19:06Z</dcterms:created>
  <dcterms:modified xsi:type="dcterms:W3CDTF">2017-01-25T08:03:43Z</dcterms:modified>
</cp:coreProperties>
</file>