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59"/>
  </p:notesMasterIdLst>
  <p:sldIdLst>
    <p:sldId id="257" r:id="rId11"/>
    <p:sldId id="258" r:id="rId12"/>
    <p:sldId id="259" r:id="rId13"/>
    <p:sldId id="261" r:id="rId14"/>
    <p:sldId id="332" r:id="rId15"/>
    <p:sldId id="264" r:id="rId16"/>
    <p:sldId id="266" r:id="rId17"/>
    <p:sldId id="268" r:id="rId18"/>
    <p:sldId id="270" r:id="rId19"/>
    <p:sldId id="272" r:id="rId20"/>
    <p:sldId id="274" r:id="rId21"/>
    <p:sldId id="277" r:id="rId22"/>
    <p:sldId id="279" r:id="rId23"/>
    <p:sldId id="280" r:id="rId24"/>
    <p:sldId id="281" r:id="rId25"/>
    <p:sldId id="283" r:id="rId26"/>
    <p:sldId id="285" r:id="rId27"/>
    <p:sldId id="333" r:id="rId28"/>
    <p:sldId id="288" r:id="rId29"/>
    <p:sldId id="289" r:id="rId30"/>
    <p:sldId id="290" r:id="rId31"/>
    <p:sldId id="292" r:id="rId32"/>
    <p:sldId id="294" r:id="rId33"/>
    <p:sldId id="297" r:id="rId34"/>
    <p:sldId id="298" r:id="rId35"/>
    <p:sldId id="299" r:id="rId36"/>
    <p:sldId id="300" r:id="rId37"/>
    <p:sldId id="303" r:id="rId38"/>
    <p:sldId id="305" r:id="rId39"/>
    <p:sldId id="307" r:id="rId40"/>
    <p:sldId id="309" r:id="rId41"/>
    <p:sldId id="310" r:id="rId42"/>
    <p:sldId id="311" r:id="rId43"/>
    <p:sldId id="312" r:id="rId44"/>
    <p:sldId id="314" r:id="rId45"/>
    <p:sldId id="315" r:id="rId46"/>
    <p:sldId id="316" r:id="rId47"/>
    <p:sldId id="317" r:id="rId48"/>
    <p:sldId id="318" r:id="rId49"/>
    <p:sldId id="319" r:id="rId50"/>
    <p:sldId id="322" r:id="rId51"/>
    <p:sldId id="323" r:id="rId52"/>
    <p:sldId id="324" r:id="rId53"/>
    <p:sldId id="326" r:id="rId54"/>
    <p:sldId id="328" r:id="rId55"/>
    <p:sldId id="329" r:id="rId56"/>
    <p:sldId id="330" r:id="rId57"/>
    <p:sldId id="33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FF00"/>
    <a:srgbClr val="1DFF3B"/>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9716981132075482"/>
          <c:y val="9.6875000000000017E-2"/>
          <c:w val="0.47798742138364791"/>
          <c:h val="0.90312499999999996"/>
        </c:manualLayout>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50">
                <a:solidFill>
                  <a:schemeClr val="lt1"/>
                </a:solidFill>
              </a:ln>
              <a:effectLst/>
            </c:spPr>
          </c:dPt>
          <c:dPt>
            <c:idx val="1"/>
            <c:spPr>
              <a:solidFill>
                <a:srgbClr val="FFFF00"/>
              </a:solidFill>
              <a:ln w="19050">
                <a:solidFill>
                  <a:schemeClr val="lt1"/>
                </a:solidFill>
              </a:ln>
              <a:effectLst/>
            </c:spPr>
          </c:dPt>
          <c:dPt>
            <c:idx val="2"/>
            <c:spPr>
              <a:solidFill>
                <a:srgbClr val="FF0000"/>
              </a:solidFill>
              <a:ln w="19050">
                <a:solidFill>
                  <a:schemeClr val="lt1"/>
                </a:solidFill>
              </a:ln>
              <a:effectLst/>
            </c:spPr>
          </c:dPt>
          <c:dPt>
            <c:idx val="3"/>
            <c:spPr>
              <a:solidFill>
                <a:srgbClr val="00B0F0"/>
              </a:solidFill>
              <a:ln w="19050">
                <a:solidFill>
                  <a:schemeClr val="lt1"/>
                </a:solidFill>
              </a:ln>
              <a:effectLst/>
            </c:spPr>
          </c:dPt>
          <c:dLbls>
            <c:dLbl>
              <c:idx val="0"/>
              <c:layout>
                <c:manualLayout>
                  <c:x val="-0.13188568661926969"/>
                  <c:y val="-0.18304306102362208"/>
                </c:manualLayout>
              </c:layout>
              <c:showPercent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General</c:formatCode>
                <c:ptCount val="4"/>
                <c:pt idx="0">
                  <c:v>87</c:v>
                </c:pt>
                <c:pt idx="1">
                  <c:v>12</c:v>
                </c:pt>
                <c:pt idx="2">
                  <c:v>1</c:v>
                </c:pt>
                <c:pt idx="3">
                  <c:v>0</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002562142486489"/>
          <c:y val="1.7484784640875939E-2"/>
          <c:w val="0.43801819439726647"/>
          <c:h val="0.88700415982578051"/>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FF00"/>
              </a:solidFill>
            </c:spPr>
          </c:dPt>
          <c:dLbls>
            <c:dLbl>
              <c:idx val="0"/>
              <c:spPr/>
              <c:txPr>
                <a:bodyPr/>
                <a:lstStyle/>
                <a:p>
                  <a:pPr>
                    <a:defRPr sz="1800" baseline="0"/>
                  </a:pPr>
                  <a:endParaRPr lang="en-US"/>
                </a:p>
              </c:txPr>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off target </c:v>
                </c:pt>
                <c:pt idx="2">
                  <c:v>No milestone</c:v>
                </c:pt>
                <c:pt idx="3">
                  <c:v>Patial</c:v>
                </c:pt>
              </c:strCache>
            </c:strRef>
          </c:cat>
          <c:val>
            <c:numRef>
              <c:f>Sheet1!$B$2:$B$5</c:f>
              <c:numCache>
                <c:formatCode>0%</c:formatCode>
                <c:ptCount val="4"/>
                <c:pt idx="0">
                  <c:v>0.88</c:v>
                </c:pt>
                <c:pt idx="1">
                  <c:v>0</c:v>
                </c:pt>
                <c:pt idx="2">
                  <c:v>0</c:v>
                </c:pt>
                <c:pt idx="3">
                  <c:v>0.12000000000000001</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6547802961861705"/>
          <c:y val="2.622265352032652E-2"/>
          <c:w val="0.44554169156744616"/>
          <c:h val="0.97377734647967373"/>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No milestone</c:v>
                </c:pt>
                <c:pt idx="3">
                  <c:v>off target</c:v>
                </c:pt>
              </c:strCache>
            </c:strRef>
          </c:cat>
          <c:val>
            <c:numRef>
              <c:f>Sheet1!$B$2:$B$5</c:f>
              <c:numCache>
                <c:formatCode>0%</c:formatCode>
                <c:ptCount val="4"/>
                <c:pt idx="0">
                  <c:v>0.95000000000000007</c:v>
                </c:pt>
                <c:pt idx="1">
                  <c:v>0.05</c:v>
                </c:pt>
                <c:pt idx="2">
                  <c:v>0</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5892410507510094"/>
          <c:y val="3.8491866669092684E-2"/>
          <c:w val="0.4577057680624147"/>
          <c:h val="0.89900817763717411"/>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0.8600000000000001</c:v>
                </c:pt>
                <c:pt idx="1">
                  <c:v>0.14000000000000001</c:v>
                </c:pt>
                <c:pt idx="2">
                  <c:v>0</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058724047623978"/>
          <c:y val="3.4995480914443468E-2"/>
          <c:w val="0.41763288630867917"/>
          <c:h val="0.86888828570246024"/>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0000"/>
              </a:solidFill>
            </c:spPr>
          </c:dPt>
          <c:dPt>
            <c:idx val="2"/>
            <c:spPr>
              <a:solidFill>
                <a:srgbClr val="FFFF00"/>
              </a:solidFill>
            </c:spPr>
          </c:dPt>
          <c:dLbls>
            <c:dLbl>
              <c:idx val="0"/>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extLst>
          </c:dLbls>
          <c:cat>
            <c:strRef>
              <c:f>Sheet1!$A$2:$A$4</c:f>
              <c:strCache>
                <c:ptCount val="3"/>
                <c:pt idx="0">
                  <c:v>On target</c:v>
                </c:pt>
                <c:pt idx="2">
                  <c:v>Work in progress</c:v>
                </c:pt>
              </c:strCache>
            </c:strRef>
          </c:cat>
          <c:val>
            <c:numRef>
              <c:f>Sheet1!$B$2:$B$4</c:f>
              <c:numCache>
                <c:formatCode>General</c:formatCode>
                <c:ptCount val="3"/>
                <c:pt idx="0" formatCode="0%">
                  <c:v>0.75000000000000011</c:v>
                </c:pt>
                <c:pt idx="2" formatCode="0%">
                  <c:v>0.25</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information provided</c:v>
                </c:pt>
              </c:strCache>
            </c:strRef>
          </c:cat>
          <c:val>
            <c:numRef>
              <c:f>Sheet1!$B$2:$B$5</c:f>
              <c:numCache>
                <c:formatCode>0%</c:formatCode>
                <c:ptCount val="4"/>
                <c:pt idx="0">
                  <c:v>0.8600000000000001</c:v>
                </c:pt>
                <c:pt idx="1">
                  <c:v>0.14000000000000001</c:v>
                </c:pt>
                <c:pt idx="2">
                  <c:v>0</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1DFF3B"/>
            </a:solidFill>
          </c:spPr>
          <c:dPt>
            <c:idx val="0"/>
            <c:spPr>
              <a:solidFill>
                <a:srgbClr val="1DFF3B"/>
              </a:solidFill>
              <a:ln w="19050">
                <a:solidFill>
                  <a:schemeClr val="lt1"/>
                </a:solidFill>
              </a:ln>
              <a:effectLst/>
            </c:spPr>
          </c:dPt>
          <c:dPt>
            <c:idx val="1"/>
            <c:spPr>
              <a:solidFill>
                <a:srgbClr val="FFFF00"/>
              </a:solidFill>
              <a:ln w="19050">
                <a:solidFill>
                  <a:schemeClr val="lt1"/>
                </a:solidFill>
              </a:ln>
              <a:effectLst/>
            </c:spPr>
          </c:dPt>
          <c:dPt>
            <c:idx val="2"/>
            <c:spPr>
              <a:solidFill>
                <a:srgbClr val="FF0000"/>
              </a:solidFill>
              <a:ln w="19050">
                <a:solidFill>
                  <a:schemeClr val="lt1"/>
                </a:solidFill>
              </a:ln>
              <a:effectLst/>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ZA" sz="1800" b="0" i="0" u="none" strike="noStrike" kern="1200" baseline="0">
                    <a:solidFill>
                      <a:schemeClr val="tx1"/>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Achieved</c:v>
                </c:pt>
                <c:pt idx="1">
                  <c:v>Partially achieved</c:v>
                </c:pt>
                <c:pt idx="2">
                  <c:v>Off target</c:v>
                </c:pt>
              </c:strCache>
            </c:strRef>
          </c:cat>
          <c:val>
            <c:numRef>
              <c:f>Sheet1!$B$2:$B$4</c:f>
              <c:numCache>
                <c:formatCode>0%</c:formatCode>
                <c:ptCount val="3"/>
                <c:pt idx="0">
                  <c:v>0.82000000000000006</c:v>
                </c:pt>
                <c:pt idx="1">
                  <c:v>0</c:v>
                </c:pt>
                <c:pt idx="2">
                  <c:v>0.18000000000000002</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15:layout/>
              </c:ext>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0.8600000000000001</c:v>
                </c:pt>
                <c:pt idx="1">
                  <c:v>0.12000000000000001</c:v>
                </c:pt>
                <c:pt idx="2">
                  <c:v>2.0000000000000004E-2</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EC7A-12F1-4DB1-845C-95AAA93C7F53}" type="datetimeFigureOut">
              <a:rPr lang="en-ZA" smtClean="0"/>
              <a:pPr/>
              <a:t>2017/01/25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DF058-978E-411D-AEE8-FD1ADEA78D01}" type="slidenum">
              <a:rPr lang="en-ZA" smtClean="0"/>
              <a:pPr/>
              <a:t>‹#›</a:t>
            </a:fld>
            <a:endParaRPr lang="en-ZA"/>
          </a:p>
        </p:txBody>
      </p:sp>
    </p:spTree>
    <p:extLst>
      <p:ext uri="{BB962C8B-B14F-4D97-AF65-F5344CB8AC3E}">
        <p14:creationId xmlns:p14="http://schemas.microsoft.com/office/powerpoint/2010/main" xmlns="" val="47920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solidFill>
                  <a:prstClr val="black"/>
                </a:solidFill>
              </a:rPr>
              <a:pPr>
                <a:defRPr/>
              </a:pPr>
              <a:t>1</a:t>
            </a:fld>
            <a:endParaRPr lang="en-ZA">
              <a:solidFill>
                <a:prstClr val="black"/>
              </a:solidFill>
            </a:endParaRPr>
          </a:p>
        </p:txBody>
      </p:sp>
    </p:spTree>
    <p:extLst>
      <p:ext uri="{BB962C8B-B14F-4D97-AF65-F5344CB8AC3E}">
        <p14:creationId xmlns:p14="http://schemas.microsoft.com/office/powerpoint/2010/main" xmlns="" val="260983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123713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76386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xmlns="" val="18201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xmlns="" val="8616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298960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327719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xmlns="" val="321616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xmlns="" val="51214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xmlns="" val="106979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xmlns="" val="177891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237957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xmlns="" val="162368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xmlns="" val="2224413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xmlns="" val="232298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xmlns="" val="91187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xmlns="" val="227224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xmlns="" val="317972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xmlns="" val="4211816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xmlns="" val="3193540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xmlns="" val="3588143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xmlns="" val="160652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3456791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xmlns="" val="3787944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xmlns="" val="153242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226450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98616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173960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1448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209816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xmlns="" val="157523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19960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479889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84446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1502767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4283598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3032111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3386452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7138572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33810208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635960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043373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7647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358923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386968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60241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35780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161635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360652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10003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5635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3734664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50814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2756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051093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94146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53071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88696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38620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79068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18282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3773699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627853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47593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70992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442758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308704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516320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2182474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37528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3588574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587179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3583628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903676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62606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211263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65570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94140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114438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342795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2649489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5D3E041-F7EA-4797-8EB5-24B554AE123B}"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DC6EA1C-2E34-438B-8630-8E4E87EF9E8E}" type="slidenum">
              <a:rPr lang="en-US"/>
              <a:pPr>
                <a:defRPr/>
              </a:pPr>
              <a:t>‹#›</a:t>
            </a:fld>
            <a:endParaRPr lang="en-US"/>
          </a:p>
        </p:txBody>
      </p:sp>
    </p:spTree>
    <p:extLst>
      <p:ext uri="{BB962C8B-B14F-4D97-AF65-F5344CB8AC3E}">
        <p14:creationId xmlns:p14="http://schemas.microsoft.com/office/powerpoint/2010/main" xmlns="" val="2951509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1757DE7D-2AEB-4A74-94AA-3D674BF6234D}"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1E160DC-E700-4ECE-A1E4-87F6652FD455}" type="slidenum">
              <a:rPr lang="en-US"/>
              <a:pPr>
                <a:defRPr/>
              </a:pPr>
              <a:t>‹#›</a:t>
            </a:fld>
            <a:endParaRPr lang="en-US"/>
          </a:p>
        </p:txBody>
      </p:sp>
    </p:spTree>
    <p:extLst>
      <p:ext uri="{BB962C8B-B14F-4D97-AF65-F5344CB8AC3E}">
        <p14:creationId xmlns:p14="http://schemas.microsoft.com/office/powerpoint/2010/main" xmlns="" val="307278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F7A64C7B-9B3A-42D4-8D10-3C706269CD5C}"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EE1D5F1-26B9-4FB1-98E2-1D129298243F}" type="slidenum">
              <a:rPr lang="en-US"/>
              <a:pPr>
                <a:defRPr/>
              </a:pPr>
              <a:t>‹#›</a:t>
            </a:fld>
            <a:endParaRPr lang="en-US"/>
          </a:p>
        </p:txBody>
      </p:sp>
    </p:spTree>
    <p:extLst>
      <p:ext uri="{BB962C8B-B14F-4D97-AF65-F5344CB8AC3E}">
        <p14:creationId xmlns:p14="http://schemas.microsoft.com/office/powerpoint/2010/main" xmlns="" val="113711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747A10A3-60E4-461A-85AE-F1CD2B45A5AD}"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B6DBD210-CF41-43E6-AF6A-7039256F51D6}" type="slidenum">
              <a:rPr lang="en-US"/>
              <a:pPr>
                <a:defRPr/>
              </a:pPr>
              <a:t>‹#›</a:t>
            </a:fld>
            <a:endParaRPr lang="en-US"/>
          </a:p>
        </p:txBody>
      </p:sp>
    </p:spTree>
    <p:extLst>
      <p:ext uri="{BB962C8B-B14F-4D97-AF65-F5344CB8AC3E}">
        <p14:creationId xmlns:p14="http://schemas.microsoft.com/office/powerpoint/2010/main" xmlns="" val="1421260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A25A61D0-DEA9-4013-96F1-CFBD0743C47F}" type="datetimeFigureOut">
              <a:rPr lang="en-US"/>
              <a:pPr>
                <a:defRPr/>
              </a:pPr>
              <a:t>1/25/2017</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5C53B02B-6396-4033-94B1-850C4B6A4F62}" type="slidenum">
              <a:rPr lang="en-US"/>
              <a:pPr>
                <a:defRPr/>
              </a:pPr>
              <a:t>‹#›</a:t>
            </a:fld>
            <a:endParaRPr lang="en-US"/>
          </a:p>
        </p:txBody>
      </p:sp>
    </p:spTree>
    <p:extLst>
      <p:ext uri="{BB962C8B-B14F-4D97-AF65-F5344CB8AC3E}">
        <p14:creationId xmlns:p14="http://schemas.microsoft.com/office/powerpoint/2010/main" xmlns="" val="3293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089678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EC0F5E42-20E5-48B5-82CF-A9D0CC757197}" type="datetimeFigureOut">
              <a:rPr lang="en-US"/>
              <a:pPr>
                <a:defRPr/>
              </a:pPr>
              <a:t>1/25/2017</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C527DAF-30FE-4CD0-A72C-7EC3738DADB3}" type="slidenum">
              <a:rPr lang="en-US"/>
              <a:pPr>
                <a:defRPr/>
              </a:pPr>
              <a:t>‹#›</a:t>
            </a:fld>
            <a:endParaRPr lang="en-US"/>
          </a:p>
        </p:txBody>
      </p:sp>
    </p:spTree>
    <p:extLst>
      <p:ext uri="{BB962C8B-B14F-4D97-AF65-F5344CB8AC3E}">
        <p14:creationId xmlns:p14="http://schemas.microsoft.com/office/powerpoint/2010/main" xmlns="" val="4171269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09E2C0E-428B-4717-93D0-19BF398B6D94}" type="datetimeFigureOut">
              <a:rPr lang="en-US"/>
              <a:pPr>
                <a:defRPr/>
              </a:pPr>
              <a:t>1/25/2017</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8CC3A21-3D67-44BE-9B17-60A8D1B3BCD9}" type="slidenum">
              <a:rPr lang="en-US"/>
              <a:pPr>
                <a:defRPr/>
              </a:pPr>
              <a:t>‹#›</a:t>
            </a:fld>
            <a:endParaRPr lang="en-US"/>
          </a:p>
        </p:txBody>
      </p:sp>
    </p:spTree>
    <p:extLst>
      <p:ext uri="{BB962C8B-B14F-4D97-AF65-F5344CB8AC3E}">
        <p14:creationId xmlns:p14="http://schemas.microsoft.com/office/powerpoint/2010/main" xmlns="" val="4125395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1E22F0E5-78C9-447A-A5AF-05C27CD60451}"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AC16FF0-B278-4478-9ADD-DD5828F73477}" type="slidenum">
              <a:rPr lang="en-US"/>
              <a:pPr>
                <a:defRPr/>
              </a:pPr>
              <a:t>‹#›</a:t>
            </a:fld>
            <a:endParaRPr lang="en-US"/>
          </a:p>
        </p:txBody>
      </p:sp>
    </p:spTree>
    <p:extLst>
      <p:ext uri="{BB962C8B-B14F-4D97-AF65-F5344CB8AC3E}">
        <p14:creationId xmlns:p14="http://schemas.microsoft.com/office/powerpoint/2010/main" xmlns="" val="215676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68127988-25BD-4C2F-8C86-73A82D556DFD}"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1C75E8AD-1CDB-46E5-AB19-2377D3359E36}" type="slidenum">
              <a:rPr lang="en-US"/>
              <a:pPr>
                <a:defRPr/>
              </a:pPr>
              <a:t>‹#›</a:t>
            </a:fld>
            <a:endParaRPr lang="en-US"/>
          </a:p>
        </p:txBody>
      </p:sp>
    </p:spTree>
    <p:extLst>
      <p:ext uri="{BB962C8B-B14F-4D97-AF65-F5344CB8AC3E}">
        <p14:creationId xmlns:p14="http://schemas.microsoft.com/office/powerpoint/2010/main" xmlns="" val="4274763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AA4133DF-B0A4-440B-B2C9-31FB14C918AA}"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A47A721-6B72-4FB1-A579-E0ECBDDC3549}" type="slidenum">
              <a:rPr lang="en-US"/>
              <a:pPr>
                <a:defRPr/>
              </a:pPr>
              <a:t>‹#›</a:t>
            </a:fld>
            <a:endParaRPr lang="en-US"/>
          </a:p>
        </p:txBody>
      </p:sp>
    </p:spTree>
    <p:extLst>
      <p:ext uri="{BB962C8B-B14F-4D97-AF65-F5344CB8AC3E}">
        <p14:creationId xmlns:p14="http://schemas.microsoft.com/office/powerpoint/2010/main" xmlns="" val="1607506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3192EE5E-C8F3-40C1-82F3-0ECBDBEFC138}"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D641E94-DE0A-4F5A-A325-72BDDFA53CE4}" type="slidenum">
              <a:rPr lang="en-US"/>
              <a:pPr>
                <a:defRPr/>
              </a:pPr>
              <a:t>‹#›</a:t>
            </a:fld>
            <a:endParaRPr lang="en-US"/>
          </a:p>
        </p:txBody>
      </p:sp>
    </p:spTree>
    <p:extLst>
      <p:ext uri="{BB962C8B-B14F-4D97-AF65-F5344CB8AC3E}">
        <p14:creationId xmlns:p14="http://schemas.microsoft.com/office/powerpoint/2010/main" xmlns="" val="1685516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120706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55938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638752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51700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2187114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3462404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761281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3584207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859607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407435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528347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465836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26551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2120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6015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15565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8796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573624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691551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77664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07580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02692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9673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13067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067772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78884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0793469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604319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9383896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608794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5709469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734112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8878329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4879176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4328947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119006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7279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6010823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29590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497164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431763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1/25/2017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0223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1/25/2017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490570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1/25/2017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8515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543556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1/25/2017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846453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55874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1/25/2017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7567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0579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134504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404283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611145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0908839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457200">
              <a:defRPr/>
            </a:pPr>
            <a:fld id="{7D1B09D4-A2B1-41EE-A4B2-276C02701298}" type="datetimeFigureOut">
              <a:rPr lang="en-US" smtClean="0"/>
              <a:pPr defTabSz="457200">
                <a:defRPr/>
              </a:pPr>
              <a:t>1/25/2017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4572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defTabSz="457200">
              <a:defRPr/>
            </a:pPr>
            <a:fld id="{9A75F188-4B1D-4441-A86F-828BE3AB086D}" type="slidenum">
              <a:rPr lang="en-US" smtClean="0"/>
              <a:pPr defTabSz="457200">
                <a:defRPr/>
              </a:pPr>
              <a:t>‹#›</a:t>
            </a:fld>
            <a:endParaRPr lang="en-US"/>
          </a:p>
        </p:txBody>
      </p:sp>
    </p:spTree>
    <p:extLst>
      <p:ext uri="{BB962C8B-B14F-4D97-AF65-F5344CB8AC3E}">
        <p14:creationId xmlns:p14="http://schemas.microsoft.com/office/powerpoint/2010/main" xmlns="" val="41087498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6652452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10585127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41520543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smtClean="0">
                <a:solidFill>
                  <a:prstClr val="black">
                    <a:tint val="75000"/>
                  </a:prstClr>
                </a:solidFill>
              </a:rPr>
              <a:pPr defTabSz="457200">
                <a:defRPr/>
              </a:pPr>
              <a:t>1/25/2017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30727123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1600201" y="1009936"/>
            <a:ext cx="8915400" cy="2419065"/>
          </a:xfrm>
        </p:spPr>
        <p:txBody>
          <a:bodyPr/>
          <a:lstStyle/>
          <a:p>
            <a:pPr eaLnBrk="1" hangingPunct="1"/>
            <a:r>
              <a:rPr lang="en-US" altLang="en-US" sz="3600" dirty="0" smtClean="0">
                <a:solidFill>
                  <a:schemeClr val="bg1"/>
                </a:solidFill>
              </a:rPr>
              <a:t>Department </a:t>
            </a:r>
            <a:r>
              <a:rPr lang="en-US" altLang="en-US" sz="3600" dirty="0">
                <a:solidFill>
                  <a:schemeClr val="bg1"/>
                </a:solidFill>
              </a:rPr>
              <a:t>of Environmental Affairs </a:t>
            </a:r>
            <a:br>
              <a:rPr lang="en-US" altLang="en-US" sz="3600" dirty="0">
                <a:solidFill>
                  <a:schemeClr val="bg1"/>
                </a:solidFill>
              </a:rPr>
            </a:br>
            <a:r>
              <a:rPr lang="en-US" altLang="en-US" sz="3600" dirty="0" smtClean="0">
                <a:solidFill>
                  <a:schemeClr val="bg1"/>
                </a:solidFill>
              </a:rPr>
              <a:t>2015/16 Annual Performance Report  </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a:t>
            </a:fld>
            <a:endParaRPr lang="en-US" altLang="en-US"/>
          </a:p>
        </p:txBody>
      </p:sp>
      <p:sp>
        <p:nvSpPr>
          <p:cNvPr id="3" name="Subtitle 2"/>
          <p:cNvSpPr>
            <a:spLocks noGrp="1"/>
          </p:cNvSpPr>
          <p:nvPr>
            <p:ph type="subTitle" idx="1"/>
          </p:nvPr>
        </p:nvSpPr>
        <p:spPr>
          <a:xfrm>
            <a:off x="1724630" y="4953000"/>
            <a:ext cx="8714771" cy="457200"/>
          </a:xfrm>
        </p:spPr>
        <p:txBody>
          <a:bodyPr/>
          <a:lstStyle/>
          <a:p>
            <a:r>
              <a:rPr lang="en-ZA" sz="2400" dirty="0" smtClean="0">
                <a:solidFill>
                  <a:schemeClr val="bg1"/>
                </a:solidFill>
                <a:latin typeface="+mj-lt"/>
                <a:ea typeface="+mj-ea"/>
                <a:cs typeface="+mj-cs"/>
              </a:rPr>
              <a:t>DEA 2015/16 ANNUAL REPORT PRESENTATION</a:t>
            </a:r>
            <a:endParaRPr lang="en-ZA" sz="2400" dirty="0">
              <a:solidFill>
                <a:schemeClr val="bg1"/>
              </a:solidFill>
              <a:latin typeface="+mj-lt"/>
              <a:ea typeface="+mj-ea"/>
              <a:cs typeface="+mj-cs"/>
            </a:endParaRPr>
          </a:p>
        </p:txBody>
      </p:sp>
      <p:sp>
        <p:nvSpPr>
          <p:cNvPr id="5" name="TextBox 4"/>
          <p:cNvSpPr txBox="1"/>
          <p:nvPr/>
        </p:nvSpPr>
        <p:spPr>
          <a:xfrm>
            <a:off x="1524000" y="6642556"/>
            <a:ext cx="9144000" cy="215444"/>
          </a:xfrm>
          <a:prstGeom prst="rect">
            <a:avLst/>
          </a:prstGeom>
          <a:noFill/>
        </p:spPr>
        <p:txBody>
          <a:bodyPr wrap="square" rtlCol="0">
            <a:spAutoFit/>
          </a:bodyPr>
          <a:lstStyle/>
          <a:p>
            <a:pPr algn="ctr" fontAlgn="base">
              <a:spcBef>
                <a:spcPct val="0"/>
              </a:spcBef>
              <a:spcAft>
                <a:spcPct val="0"/>
              </a:spcAft>
            </a:pPr>
            <a:r>
              <a:rPr lang="en-ZA" sz="800" dirty="0">
                <a:solidFill>
                  <a:srgbClr val="002060"/>
                </a:solidFill>
                <a:latin typeface="Arial" panose="020B0604020202020204" pitchFamily="34" charset="0"/>
                <a:cs typeface="Arial" panose="020B0604020202020204" pitchFamily="34" charset="0"/>
              </a:rPr>
              <a:t>PRIVATE AND CONFIDENTIAL</a:t>
            </a:r>
          </a:p>
        </p:txBody>
      </p:sp>
    </p:spTree>
    <p:extLst>
      <p:ext uri="{BB962C8B-B14F-4D97-AF65-F5344CB8AC3E}">
        <p14:creationId xmlns:p14="http://schemas.microsoft.com/office/powerpoint/2010/main" xmlns="" val="1404134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3804659075"/>
              </p:ext>
            </p:extLst>
          </p:nvPr>
        </p:nvGraphicFramePr>
        <p:xfrm>
          <a:off x="363071" y="843489"/>
          <a:ext cx="11524129" cy="5099489"/>
        </p:xfrm>
        <a:graphic>
          <a:graphicData uri="http://schemas.openxmlformats.org/drawingml/2006/table">
            <a:tbl>
              <a:tblPr/>
              <a:tblGrid>
                <a:gridCol w="2326341"/>
                <a:gridCol w="2554941"/>
                <a:gridCol w="6642847"/>
              </a:tblGrid>
              <a:tr h="17848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Effectiv</a:t>
                      </a:r>
                      <a:r>
                        <a:rPr lang="en-ZA" sz="1400" b="1" kern="1200" baseline="0" noProof="0" dirty="0" smtClean="0">
                          <a:solidFill>
                            <a:schemeClr val="bg1"/>
                          </a:solidFill>
                          <a:effectLst/>
                          <a:latin typeface="+mn-lt"/>
                          <a:ea typeface="+mn-ea"/>
                          <a:cs typeface="Arial" panose="020B0604020202020204" pitchFamily="34" charset="0"/>
                        </a:rPr>
                        <a:t>e knowledge and information management for the sector (continue)</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8118">
                <a:tc rowSpan="5">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knowledge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GIS database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GIS (Geographic Information System) database developed and maintained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36718">
                <a:tc vMerge="1">
                  <a:txBody>
                    <a:bodyPr/>
                    <a:lstStyle/>
                    <a:p>
                      <a:endParaRPr lang="en-ZA"/>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Proof of Concept and TORs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 GEO portal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Proof of Concept and TORs for GEO portal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3152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SASQAF data annual improvement plan for the protected areas database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SASQAF (South African Statistical Quality Assessment Framework)  data annual improvement plan for the protected areas database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3152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areas database: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Private nature reserves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areas database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stewardship sites data</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Private nature reserves finalised. Data captured, validated and incorporated into the PACA database (Protected and Conserved areas database ) </a:t>
                      </a:r>
                    </a:p>
                    <a:p>
                      <a:pPr marL="171450" lvl="0" indent="-171450" algn="just">
                        <a:buFont typeface="Arial" panose="020B0604020202020204" pitchFamily="34" charset="0"/>
                        <a:buChar cha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 database Stewardship sites data audited.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Data obtained from available sources and  captured, validated and incorporated into the PACA database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429157">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National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Meta-Database Phase I – Scoping Project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National Environmental Information Meta-Database Phase I – Scoping Project was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601433" y="6285614"/>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6"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53337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3730521088"/>
              </p:ext>
            </p:extLst>
          </p:nvPr>
        </p:nvGraphicFramePr>
        <p:xfrm>
          <a:off x="336177" y="802343"/>
          <a:ext cx="11551022" cy="5290265"/>
        </p:xfrm>
        <a:graphic>
          <a:graphicData uri="http://schemas.openxmlformats.org/drawingml/2006/table">
            <a:tbl>
              <a:tblPr/>
              <a:tblGrid>
                <a:gridCol w="2514599"/>
                <a:gridCol w="2393577"/>
                <a:gridCol w="6642846"/>
              </a:tblGrid>
              <a:tr h="23943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international cooperation supportive of SA environmental /sustainable development priorities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6406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81020">
                <a:tc rowSpan="4">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 </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negotiated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Climate change positions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 formal international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(UNFCCC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IPCC)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2 Climate change positions for formal international engagements approved - UNFCCC and IPCC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United Nations Framework</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Convention on Climate Change and </a:t>
                      </a:r>
                      <a:r>
                        <a:rPr lang="en-ZA" sz="1200" kern="1200" dirty="0" smtClean="0">
                          <a:solidFill>
                            <a:schemeClr val="tx1"/>
                          </a:solidFill>
                          <a:effectLst/>
                          <a:latin typeface="Arial" panose="020B0604020202020204" pitchFamily="34" charset="0"/>
                          <a:ea typeface="+mn-ea"/>
                          <a:cs typeface="Arial" panose="020B0604020202020204" pitchFamily="34" charset="0"/>
                        </a:rPr>
                        <a:t>Intergovernmental Panel on Climate Change)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53445">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positions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 ( WHC; </a:t>
                      </a:r>
                      <a:r>
                        <a:rPr lang="en-ZA" sz="1200" kern="1200" dirty="0" err="1" smtClean="0">
                          <a:solidFill>
                            <a:schemeClr val="tx1"/>
                          </a:solidFill>
                          <a:effectLst/>
                          <a:latin typeface="Arial" panose="020B0604020202020204" pitchFamily="34" charset="0"/>
                          <a:ea typeface="+mn-ea"/>
                          <a:cs typeface="Arial" panose="020B0604020202020204" pitchFamily="34" charset="0"/>
                        </a:rPr>
                        <a:t>Ramsar</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UNCCD &amp; AEWA)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positions developed</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4570">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chemicals and waste position papers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 chemicals and waste position papers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457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recommendations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on a possible trade in rhino</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 and approved by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Cabinet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recommendations on a possible trade in rhino finalised and Cabinet memorandum was prepared and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4570">
                <a:tc rowSpan="3">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International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16 Bilateral / Pleurilateral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(Africa, BRICS, S-S, S-N)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24 International Environmental Management engagements (Bilateral / Pleurilateral) were coordinated: </a:t>
                      </a:r>
                    </a:p>
                    <a:p>
                      <a:pPr lvl="0" algn="just"/>
                      <a:r>
                        <a:rPr lang="en-ZA" sz="1200" kern="1200" dirty="0" smtClean="0">
                          <a:solidFill>
                            <a:schemeClr val="tx1"/>
                          </a:solidFill>
                          <a:effectLst/>
                          <a:latin typeface="Arial" panose="020B0604020202020204" pitchFamily="34" charset="0"/>
                          <a:ea typeface="+mn-ea"/>
                          <a:cs typeface="Arial" panose="020B0604020202020204" pitchFamily="34" charset="0"/>
                        </a:rPr>
                        <a:t>Africa engagements </a:t>
                      </a:r>
                    </a:p>
                    <a:p>
                      <a:pPr lvl="0" algn="just"/>
                      <a:r>
                        <a:rPr lang="en-ZA" sz="1200" kern="1200" dirty="0" smtClean="0">
                          <a:solidFill>
                            <a:schemeClr val="tx1"/>
                          </a:solidFill>
                          <a:effectLst/>
                          <a:latin typeface="Arial" panose="020B0604020202020204" pitchFamily="34" charset="0"/>
                          <a:ea typeface="+mn-ea"/>
                          <a:cs typeface="Arial" panose="020B0604020202020204" pitchFamily="34" charset="0"/>
                        </a:rPr>
                        <a:t>South-South;</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North-South;</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BRICS (Moscow), </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GEF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45117">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Multilateral engagements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coordinated (IEG)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17 Multilateral engagements coordinated and briefing notes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457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Sustainable 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Sustainable Development engagements coordinated (HLPF, BRICS, WEF-Africa, UNGA / Post-2015 Summit &amp; GoF47 and GRI &amp; IRP meetings)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633330" y="6264349"/>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4000384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715314977"/>
              </p:ext>
            </p:extLst>
          </p:nvPr>
        </p:nvGraphicFramePr>
        <p:xfrm>
          <a:off x="336174" y="803147"/>
          <a:ext cx="11551025" cy="4645231"/>
        </p:xfrm>
        <a:graphic>
          <a:graphicData uri="http://schemas.openxmlformats.org/drawingml/2006/table">
            <a:tbl>
              <a:tblPr/>
              <a:tblGrid>
                <a:gridCol w="2581838"/>
                <a:gridCol w="2218764"/>
                <a:gridCol w="6750423"/>
              </a:tblGrid>
              <a:tr h="20289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294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8301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South Africa’s preparations for hosting of the CITES CoP17</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Local Organising Committee Action Plan for hosting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CITES CoP17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Local Organising Committee Action Plan for hosting of CITES CoP17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301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 reports prepared and submitted within time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Third National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Communication developed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Third National Communication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83023">
                <a:tc rowSpan="4">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 reports prepared and submitted within time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Second Bi-</a:t>
                      </a:r>
                      <a:r>
                        <a:rPr lang="en-ZA" sz="1200" kern="1200" dirty="0" err="1" smtClean="0">
                          <a:solidFill>
                            <a:schemeClr val="tx1"/>
                          </a:solidFill>
                          <a:effectLst/>
                          <a:latin typeface="Arial" panose="020B0604020202020204" pitchFamily="34" charset="0"/>
                          <a:ea typeface="+mn-ea"/>
                          <a:cs typeface="Arial" panose="020B0604020202020204" pitchFamily="34" charset="0"/>
                        </a:rPr>
                        <a:t>ennial</a:t>
                      </a:r>
                      <a:r>
                        <a:rPr lang="en-ZA" sz="1200" kern="1200" dirty="0" smtClean="0">
                          <a:solidFill>
                            <a:schemeClr val="tx1"/>
                          </a:solidFill>
                          <a:effectLst/>
                          <a:latin typeface="Arial" panose="020B0604020202020204" pitchFamily="34" charset="0"/>
                          <a:ea typeface="+mn-ea"/>
                          <a:cs typeface="Arial" panose="020B0604020202020204" pitchFamily="34" charset="0"/>
                        </a:rPr>
                        <a:t> Update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Second Bi-</a:t>
                      </a:r>
                      <a:r>
                        <a:rPr lang="en-ZA" sz="1200" kern="1200" dirty="0" err="1" smtClean="0">
                          <a:solidFill>
                            <a:schemeClr val="tx1"/>
                          </a:solidFill>
                          <a:effectLst/>
                          <a:latin typeface="Arial" panose="020B0604020202020204" pitchFamily="34" charset="0"/>
                          <a:ea typeface="+mn-ea"/>
                          <a:cs typeface="Arial" panose="020B0604020202020204" pitchFamily="34" charset="0"/>
                        </a:rPr>
                        <a:t>ennial</a:t>
                      </a:r>
                      <a:r>
                        <a:rPr lang="en-ZA" sz="1200" kern="1200" dirty="0" smtClean="0">
                          <a:solidFill>
                            <a:schemeClr val="tx1"/>
                          </a:solidFill>
                          <a:effectLst/>
                          <a:latin typeface="Arial" panose="020B0604020202020204" pitchFamily="34" charset="0"/>
                          <a:ea typeface="+mn-ea"/>
                          <a:cs typeface="Arial" panose="020B0604020202020204" pitchFamily="34" charset="0"/>
                        </a:rPr>
                        <a:t> Update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83003">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National reports submitted:</a:t>
                      </a:r>
                    </a:p>
                    <a:p>
                      <a:pPr marL="171450" marR="0" lvl="0" indent="-1714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Cartagena Protocol</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WHC</a:t>
                      </a:r>
                    </a:p>
                    <a:p>
                      <a:pPr marL="171450" marR="0" lvl="0" indent="-171450" algn="l" defTabSz="457200" rtl="0" eaLnBrk="1" fontAlgn="auto" latinLnBrk="0" hangingPunct="1">
                        <a:lnSpc>
                          <a:spcPct val="115000"/>
                        </a:lnSpc>
                        <a:spcBef>
                          <a:spcPts val="0"/>
                        </a:spcBef>
                        <a:spcAft>
                          <a:spcPts val="0"/>
                        </a:spcAft>
                        <a:buClrTx/>
                        <a:buSzPts val="700"/>
                        <a:buFont typeface="Arial" panose="020B0604020202020204" pitchFamily="34" charset="0"/>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MAB Programme</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AEWA</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TFCA country report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5 National reports submitted:</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Cartagena Protocol</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WHC ( World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Heritage Convention )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AEWA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The African-Eurasian Migratory Waterbird Agreement )</a:t>
                      </a:r>
                    </a:p>
                    <a:p>
                      <a:pPr marL="171450" lvl="0" indent="-171450" algn="l">
                        <a:lnSpc>
                          <a:spcPct val="115000"/>
                        </a:lnSpc>
                        <a:spcAft>
                          <a:spcPts val="0"/>
                        </a:spcAft>
                        <a:buSzPts val="700"/>
                        <a:buFont typeface="Arial" panose="020B0604020202020204" pitchFamily="34" charset="0"/>
                        <a:buChar cha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TFCA (Transfrontier Conservation Area) </a:t>
                      </a:r>
                    </a:p>
                    <a:p>
                      <a:pPr marL="171450" lvl="0" indent="-171450" algn="l">
                        <a:lnSpc>
                          <a:spcPct val="115000"/>
                        </a:lnSpc>
                        <a:spcAft>
                          <a:spcPts val="0"/>
                        </a:spcAft>
                        <a:buSzPts val="70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MAB Programme (Man and the Biosphere Programme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83023">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London Convention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dumping report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London Convention dumping report compiled and submitted to the Secretariat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6151">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2014/15 NEMA S26 report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2014/15 National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Environmental Management Act (N</a:t>
                      </a:r>
                      <a:r>
                        <a:rPr lang="en-ZA" sz="1200" kern="1200" dirty="0" smtClean="0">
                          <a:solidFill>
                            <a:schemeClr val="tx1"/>
                          </a:solidFill>
                          <a:effectLst/>
                          <a:latin typeface="Arial" panose="020B0604020202020204" pitchFamily="34" charset="0"/>
                          <a:ea typeface="+mn-ea"/>
                          <a:cs typeface="Arial" panose="020B0604020202020204" pitchFamily="34" charset="0"/>
                        </a:rPr>
                        <a:t>EMA) Section 26 report 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665228" y="5966638"/>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70473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4150245966"/>
              </p:ext>
            </p:extLst>
          </p:nvPr>
        </p:nvGraphicFramePr>
        <p:xfrm>
          <a:off x="320488" y="990600"/>
          <a:ext cx="11551024" cy="1049338"/>
        </p:xfrm>
        <a:graphic>
          <a:graphicData uri="http://schemas.openxmlformats.org/drawingml/2006/table">
            <a:tbl>
              <a:tblPr/>
              <a:tblGrid>
                <a:gridCol w="3419255"/>
                <a:gridCol w="2936230"/>
                <a:gridCol w="2749441"/>
                <a:gridCol w="2446098"/>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87% (58/67)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12% (8/67)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 (1/67)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41% (24/58)</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5" name="Chart 4"/>
          <p:cNvGraphicFramePr/>
          <p:nvPr>
            <p:extLst>
              <p:ext uri="{D42A27DB-BD31-4B8C-83A1-F6EECF244321}">
                <p14:modId xmlns:p14="http://schemas.microsoft.com/office/powerpoint/2010/main" xmlns="" val="1225517293"/>
              </p:ext>
            </p:extLst>
          </p:nvPr>
        </p:nvGraphicFramePr>
        <p:xfrm>
          <a:off x="2133600" y="2133600"/>
          <a:ext cx="8077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4"/>
          <p:cNvSpPr>
            <a:spLocks noChangeShapeType="1"/>
          </p:cNvSpPr>
          <p:nvPr/>
        </p:nvSpPr>
        <p:spPr bwMode="auto">
          <a:xfrm>
            <a:off x="320488" y="876059"/>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08357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rgbClr val="FFFFFF"/>
                </a:solidFill>
              </a:rPr>
              <a:t>PROGRAMME 2: LEGAL </a:t>
            </a:r>
            <a:r>
              <a:rPr lang="en-US" altLang="en-US" dirty="0" smtClean="0">
                <a:solidFill>
                  <a:srgbClr val="FFFFFF"/>
                </a:solidFill>
              </a:rPr>
              <a:t>AUTHORISATIONS, COMPLIANCE AND ENFORCEMENT  </a:t>
            </a: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14</a:t>
            </a:fld>
            <a:endParaRPr lang="en-US" altLang="en-US"/>
          </a:p>
        </p:txBody>
      </p:sp>
    </p:spTree>
    <p:extLst>
      <p:ext uri="{BB962C8B-B14F-4D97-AF65-F5344CB8AC3E}">
        <p14:creationId xmlns:p14="http://schemas.microsoft.com/office/powerpoint/2010/main" xmlns="" val="140159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94" y="94130"/>
            <a:ext cx="9547412" cy="663388"/>
          </a:xfrm>
        </p:spPr>
        <p:txBody>
          <a:bodyPr/>
          <a:lstStyle/>
          <a:p>
            <a:r>
              <a:rPr lang="en-US" sz="2000" b="1" dirty="0" smtClean="0">
                <a:solidFill>
                  <a:srgbClr val="00B050"/>
                </a:solidFill>
                <a:latin typeface="Arial" panose="020B0604020202020204" pitchFamily="34" charset="0"/>
              </a:rPr>
              <a:t>PROGRAMME</a:t>
            </a:r>
            <a:r>
              <a:rPr lang="en-US" sz="2000" b="1" dirty="0" smtClean="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LEGAL AURTHORISATIONS COMPLIANCE AND ENFORCEMENT  </a:t>
            </a:r>
          </a:p>
        </p:txBody>
      </p:sp>
      <p:graphicFrame>
        <p:nvGraphicFramePr>
          <p:cNvPr id="6" name="Table 5"/>
          <p:cNvGraphicFramePr>
            <a:graphicFrameLocks noGrp="1"/>
          </p:cNvGraphicFramePr>
          <p:nvPr>
            <p:extLst>
              <p:ext uri="{D42A27DB-BD31-4B8C-83A1-F6EECF244321}">
                <p14:modId xmlns:p14="http://schemas.microsoft.com/office/powerpoint/2010/main" xmlns="" val="3844152034"/>
              </p:ext>
            </p:extLst>
          </p:nvPr>
        </p:nvGraphicFramePr>
        <p:xfrm>
          <a:off x="320488" y="842684"/>
          <a:ext cx="11551024" cy="5216561"/>
        </p:xfrm>
        <a:graphic>
          <a:graphicData uri="http://schemas.openxmlformats.org/drawingml/2006/table">
            <a:tbl>
              <a:tblPr/>
              <a:tblGrid>
                <a:gridCol w="2653767"/>
                <a:gridCol w="2278743"/>
                <a:gridCol w="6618514"/>
              </a:tblGrid>
              <a:tr h="200162">
                <a:tc gridSpan="3">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849">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1470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administrative</a:t>
                      </a:r>
                    </a:p>
                    <a:p>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 resulting in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75% (208/277)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1470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Administrative enforcement actions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245</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4877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criminal cases finalised and dockets handed over to the NPA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31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120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authorisations inspected for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158 </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9883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joint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compliance operations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120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officials trained in environmental compliance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enforcement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120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 Compliance promotion campaigns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120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 of the integrated strategic management of Rhino populations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Multilaterals and Bilateral</a:t>
                      </a:r>
                    </a:p>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interventions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4 interventions in support of the integrated strategic management of Rhino populations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69535" y="6274982"/>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47711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491213121"/>
              </p:ext>
            </p:extLst>
          </p:nvPr>
        </p:nvGraphicFramePr>
        <p:xfrm>
          <a:off x="320490" y="973658"/>
          <a:ext cx="11551022" cy="5139342"/>
        </p:xfrm>
        <a:graphic>
          <a:graphicData uri="http://schemas.openxmlformats.org/drawingml/2006/table">
            <a:tbl>
              <a:tblPr/>
              <a:tblGrid>
                <a:gridCol w="2637863"/>
                <a:gridCol w="2232212"/>
                <a:gridCol w="6680947"/>
              </a:tblGrid>
              <a:tr h="263471">
                <a:tc gridSpan="3">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7179">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4649">
                <a:tc rowSpan="3">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 of the integrated strategic management of Rhino populations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Law enforcement and other</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joint collaborations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Law enforcement and other joint collaborations coordinated </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791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Database/ wildlife information</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system 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Wildlife information system  framework developed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12850">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Study on impacts of Rhino </a:t>
                      </a:r>
                      <a:r>
                        <a:rPr lang="en-ZA" sz="1200" dirty="0" smtClean="0">
                          <a:effectLst/>
                          <a:latin typeface="Arial" panose="020B0604020202020204" pitchFamily="34" charset="0"/>
                          <a:ea typeface="Calibri" panose="020F0502020204030204" pitchFamily="34" charset="0"/>
                          <a:cs typeface="Arial" panose="020B0604020202020204" pitchFamily="34" charset="0"/>
                        </a:rPr>
                        <a:t>poaching </a:t>
                      </a:r>
                      <a:r>
                        <a:rPr lang="en-ZA" sz="1200" dirty="0">
                          <a:effectLst/>
                          <a:latin typeface="Arial" panose="020B0604020202020204" pitchFamily="34" charset="0"/>
                          <a:ea typeface="Calibri" panose="020F0502020204030204" pitchFamily="34" charset="0"/>
                          <a:cs typeface="Arial" panose="020B0604020202020204" pitchFamily="34" charset="0"/>
                        </a:rPr>
                        <a:t>and opportunities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For development of wildlife</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economies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Studies concluded reports submitted to the Executive Authority</a:t>
                      </a:r>
                    </a:p>
                    <a:p>
                      <a:pPr marL="0" lvl="0" indent="0">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1257">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Strategic Objective: Coherent and aligned multi-sector regulatory system and decision support across Government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lvl="0" indent="0">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67695">
                <a:tc rowSpan="5">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 for streamlining environmental</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authorisation/ management developed</a:t>
                      </a:r>
                    </a:p>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4 additional IEM</a:t>
                      </a:r>
                    </a:p>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Instruments developed:</a:t>
                      </a:r>
                    </a:p>
                    <a:p>
                      <a:pPr marL="0" lvl="0" indent="0" algn="just">
                        <a:lnSpc>
                          <a:spcPct val="115000"/>
                        </a:lnSpc>
                        <a:spcAft>
                          <a:spcPts val="0"/>
                        </a:spcAft>
                        <a:buSzPts val="700"/>
                        <a:buFont typeface="Arial" panose="020B0604020202020204" pitchFamily="34" charset="0"/>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Adoption regulations</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Gazetted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Adoption regulations (now called instrument regulations) processed for gazetting  have been developed and approved by MINMEC</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865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SzPts val="700"/>
                        <a:buFont typeface="Arial" panose="020B0604020202020204" pitchFamily="34" charset="0"/>
                        <a:buNone/>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NEMA/SEMA Law reform</a:t>
                      </a:r>
                      <a:r>
                        <a:rPr lang="en-ZA"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concept document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NEMA/SEMA Law reform concept document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1257">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15000"/>
                        </a:lnSpc>
                        <a:spcBef>
                          <a:spcPts val="0"/>
                        </a:spcBef>
                        <a:spcAft>
                          <a:spcPts val="0"/>
                        </a:spcAft>
                        <a:buClrTx/>
                        <a:buSzPts val="700"/>
                        <a:buFont typeface="Arial" panose="020B0604020202020204" pitchFamily="34" charset="0"/>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Gazetted outputs for SIP8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Outputs for SIP8</a:t>
                      </a:r>
                      <a:r>
                        <a:rPr lang="en-ZA" sz="1200" dirty="0" smtClean="0">
                          <a:effectLst/>
                          <a:latin typeface="Arial" panose="020B0604020202020204" pitchFamily="34" charset="0"/>
                          <a:ea typeface="Calibri" panose="020F0502020204030204" pitchFamily="34" charset="0"/>
                          <a:cs typeface="Arial" panose="020B0604020202020204" pitchFamily="34" charset="0"/>
                        </a:rPr>
                        <a:t>( Strategic Infrastructure Projects )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 Wind Solar developed and processed for gazetting</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1257">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15000"/>
                        </a:lnSpc>
                        <a:spcBef>
                          <a:spcPts val="0"/>
                        </a:spcBef>
                        <a:spcAft>
                          <a:spcPts val="0"/>
                        </a:spcAft>
                        <a:buClrTx/>
                        <a:buSzPts val="700"/>
                        <a:buFont typeface="Arial" panose="020B0604020202020204" pitchFamily="34" charset="0"/>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Exception listing notice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Exception listing notice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865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24H regulations gazetted for</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24H regulations finalised and submitted to the Executive Authority for gazetting for implementation</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6" name="Title 1"/>
          <p:cNvSpPr>
            <a:spLocks noGrp="1"/>
          </p:cNvSpPr>
          <p:nvPr>
            <p:ph type="title"/>
          </p:nvPr>
        </p:nvSpPr>
        <p:spPr>
          <a:xfrm>
            <a:off x="1322294" y="94130"/>
            <a:ext cx="9547412" cy="663388"/>
          </a:xfrm>
        </p:spPr>
        <p:txBody>
          <a:bodyPr/>
          <a:lstStyle/>
          <a:p>
            <a:r>
              <a:rPr lang="en-US" sz="2000" b="1" dirty="0">
                <a:solidFill>
                  <a:srgbClr val="00B050"/>
                </a:solidFill>
                <a:latin typeface="Arial" panose="020B0604020202020204" pitchFamily="34" charset="0"/>
              </a:rPr>
              <a:t>PROGRAMME: LEGAL AURTHORISATIONS COMPLIANCE AND ENFORCEMENT </a:t>
            </a:r>
            <a:endParaRPr lang="en-US" sz="2000" b="1" dirty="0">
              <a:solidFill>
                <a:srgbClr val="00B050"/>
              </a:solidFill>
              <a:latin typeface="Arial" panose="020B0604020202020204" pitchFamily="34" charset="0"/>
              <a:ea typeface="+mn-ea"/>
              <a:cs typeface="+mn-cs"/>
            </a:endParaRPr>
          </a:p>
        </p:txBody>
      </p:sp>
      <p:sp>
        <p:nvSpPr>
          <p:cNvPr id="10" name="Line 4"/>
          <p:cNvSpPr>
            <a:spLocks noChangeShapeType="1"/>
          </p:cNvSpPr>
          <p:nvPr/>
        </p:nvSpPr>
        <p:spPr bwMode="auto">
          <a:xfrm>
            <a:off x="320488" y="775448"/>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2028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263012277"/>
              </p:ext>
            </p:extLst>
          </p:nvPr>
        </p:nvGraphicFramePr>
        <p:xfrm>
          <a:off x="320488" y="861602"/>
          <a:ext cx="11551024" cy="5436556"/>
        </p:xfrm>
        <a:graphic>
          <a:graphicData uri="http://schemas.openxmlformats.org/drawingml/2006/table">
            <a:tbl>
              <a:tblPr/>
              <a:tblGrid>
                <a:gridCol w="2221007"/>
                <a:gridCol w="2272553"/>
                <a:gridCol w="7057464"/>
              </a:tblGrid>
              <a:tr h="22860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a:t>
                      </a:r>
                      <a:r>
                        <a:rPr lang="en-ZA" sz="1400" b="1" kern="1200" dirty="0" smtClean="0">
                          <a:solidFill>
                            <a:schemeClr val="bg1"/>
                          </a:solidFill>
                          <a:effectLst/>
                          <a:latin typeface="+mn-lt"/>
                          <a:ea typeface="+mn-ea"/>
                          <a:cs typeface="+mn-cs"/>
                        </a:rPr>
                        <a:t>Coherent and aligned multi-sector regulatory system and decision support across Government (continued)</a:t>
                      </a:r>
                      <a:endParaRPr lang="en-ZA" sz="1050"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720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15660">
                <a:tc rowSpan="5">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2 Strategic Environmental</a:t>
                      </a:r>
                    </a:p>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Management initiatives</a:t>
                      </a:r>
                    </a:p>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implemented </a:t>
                      </a:r>
                      <a:r>
                        <a:rPr lang="en-ZA" sz="1200" dirty="0">
                          <a:effectLst/>
                          <a:latin typeface="Arial" panose="020B0604020202020204" pitchFamily="34" charset="0"/>
                          <a:ea typeface="Calibri" panose="020F0502020204030204" pitchFamily="34" charset="0"/>
                          <a:cs typeface="Arial" panose="020B0604020202020204" pitchFamily="34" charset="0"/>
                        </a:rPr>
                        <a:t>:</a:t>
                      </a:r>
                    </a:p>
                    <a:p>
                      <a:pPr marL="0" lvl="0" indent="0" algn="just">
                        <a:lnSpc>
                          <a:spcPct val="115000"/>
                        </a:lnSpc>
                        <a:spcAft>
                          <a:spcPts val="0"/>
                        </a:spcAft>
                        <a:buSzPts val="700"/>
                        <a:buFont typeface="Arial" panose="020B0604020202020204" pitchFamily="34" charset="0"/>
                        <a:buNone/>
                      </a:pPr>
                      <a:r>
                        <a:rPr lang="en-ZA" sz="1200" dirty="0">
                          <a:effectLst/>
                          <a:latin typeface="Arial" panose="020B0604020202020204" pitchFamily="34" charset="0"/>
                          <a:ea typeface="Calibri" panose="020F0502020204030204" pitchFamily="34" charset="0"/>
                          <a:cs typeface="Arial" panose="020B0604020202020204" pitchFamily="34" charset="0"/>
                        </a:rPr>
                        <a:t>Shale gas : </a:t>
                      </a:r>
                      <a:r>
                        <a:rPr lang="en-ZA" sz="1200" dirty="0" smtClean="0">
                          <a:effectLst/>
                          <a:latin typeface="Arial" panose="020B0604020202020204" pitchFamily="34" charset="0"/>
                          <a:ea typeface="Calibri" panose="020F0502020204030204" pitchFamily="34" charset="0"/>
                          <a:cs typeface="Arial" panose="020B0604020202020204" pitchFamily="34" charset="0"/>
                        </a:rPr>
                        <a:t>Environmental</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attributes</a:t>
                      </a:r>
                      <a:r>
                        <a:rPr lang="en-ZA" sz="1200" dirty="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baseline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stakeholder consultation</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conducted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SzPts val="700"/>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Two stakeholder engagements conducted. </a:t>
                      </a:r>
                    </a:p>
                    <a:p>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7541">
                <a:tc vMerge="1">
                  <a:txBody>
                    <a:bodyPr/>
                    <a:lstStyle/>
                    <a:p>
                      <a:endParaRPr lang="en-ZA"/>
                    </a:p>
                  </a:txBody>
                  <a:tcPr/>
                </a:tc>
                <a:tc>
                  <a:txBody>
                    <a:bodyPr/>
                    <a:lstStyle/>
                    <a:p>
                      <a:pPr marL="0" marR="0" lvl="0" indent="0" algn="just" defTabSz="457200" rtl="0" eaLnBrk="1" fontAlgn="auto" latinLnBrk="0" hangingPunct="1">
                        <a:lnSpc>
                          <a:spcPct val="115000"/>
                        </a:lnSpc>
                        <a:spcBef>
                          <a:spcPts val="0"/>
                        </a:spcBef>
                        <a:spcAft>
                          <a:spcPts val="0"/>
                        </a:spcAft>
                        <a:buClrTx/>
                        <a:buSzPts val="700"/>
                        <a:buFont typeface="Arial" panose="020B0604020202020204" pitchFamily="34" charset="0"/>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Draft sensitivity map for the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aquaculture SEA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Inception meeting for the </a:t>
                      </a:r>
                      <a:r>
                        <a:rPr lang="en-ZA"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 Dept. of Agriculture, Forestry and Fisheries and consultation was required on the development of the a</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quaculture SEA ( </a:t>
                      </a:r>
                      <a:r>
                        <a:rPr lang="en-ZA" sz="1200" kern="1200" dirty="0" smtClean="0">
                          <a:solidFill>
                            <a:schemeClr val="tx1"/>
                          </a:solidFill>
                          <a:effectLst/>
                          <a:latin typeface="Arial" panose="020B0604020202020204" pitchFamily="34" charset="0"/>
                          <a:ea typeface="+mn-ea"/>
                          <a:cs typeface="Arial" panose="020B0604020202020204" pitchFamily="34" charset="0"/>
                        </a:rPr>
                        <a:t>Strategic Environmental Assessment)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held and  first phase of information collection has been initiated</a:t>
                      </a:r>
                    </a:p>
                    <a:p>
                      <a:pPr algn="just"/>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project is a joint initiative with the terms of reference and this required more time.</a:t>
                      </a:r>
                    </a:p>
                    <a:p>
                      <a:pPr algn="just"/>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required consultation to agree the TOR has been conducted and the project currently underway.</a:t>
                      </a:r>
                      <a:endPar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7541">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Strategic Infrastructure</a:t>
                      </a:r>
                    </a:p>
                    <a:p>
                      <a:pPr algn="just">
                        <a:lnSpc>
                          <a:spcPct val="115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Projects (SIPs)</a:t>
                      </a:r>
                    </a:p>
                    <a:p>
                      <a:r>
                        <a:rPr lang="en-ZA" sz="1200" b="1" dirty="0" smtClean="0">
                          <a:effectLst/>
                          <a:latin typeface="Arial" panose="020B0604020202020204" pitchFamily="34" charset="0"/>
                          <a:ea typeface="Calibri" panose="020F0502020204030204" pitchFamily="34" charset="0"/>
                          <a:cs typeface="Arial" panose="020B0604020202020204" pitchFamily="34" charset="0"/>
                        </a:rPr>
                        <a:t>Implemented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(SEA)</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interventions – Phase 1 of the Solar and Wind SEAs finalised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Final SEA document for SIP 8 Wind and Solar Available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07621">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SIP 10 Electricity transmission – Draft corridors identified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SIP 10 Electricity Transmission  final corridors identified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7541">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of the site protocol for SEA on the SKA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First draft of specialist reports containing the information of which the protocol will be developed has been prepared.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specialists have had difficulty in accessing the forms on which the assessments were to be undertaken.</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r>
                        <a:rPr lang="en-ZA" sz="1200" b="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draft protocol is anticipated to be available in July 2016.</a:t>
                      </a:r>
                      <a:endPar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6" name="Title 1"/>
          <p:cNvSpPr>
            <a:spLocks noGrp="1"/>
          </p:cNvSpPr>
          <p:nvPr>
            <p:ph type="title"/>
          </p:nvPr>
        </p:nvSpPr>
        <p:spPr>
          <a:xfrm>
            <a:off x="1322294" y="94130"/>
            <a:ext cx="9547412" cy="663388"/>
          </a:xfrm>
        </p:spPr>
        <p:txBody>
          <a:bodyPr/>
          <a:lstStyle/>
          <a:p>
            <a:r>
              <a:rPr lang="en-US" sz="2000" b="1" dirty="0" smtClean="0">
                <a:solidFill>
                  <a:srgbClr val="00B050"/>
                </a:solidFill>
                <a:latin typeface="Arial" panose="020B0604020202020204" pitchFamily="34" charset="0"/>
              </a:rPr>
              <a:t>PROGRAMME</a:t>
            </a:r>
            <a:r>
              <a:rPr lang="en-US" sz="2000" b="1" dirty="0" smtClean="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LEGAL AURTHORISATIONS COMPLIANCE AND ENFORCEMENT  </a:t>
            </a:r>
          </a:p>
        </p:txBody>
      </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997671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46513080"/>
              </p:ext>
            </p:extLst>
          </p:nvPr>
        </p:nvGraphicFramePr>
        <p:xfrm>
          <a:off x="320488" y="915390"/>
          <a:ext cx="11551024" cy="4140704"/>
        </p:xfrm>
        <a:graphic>
          <a:graphicData uri="http://schemas.openxmlformats.org/drawingml/2006/table">
            <a:tbl>
              <a:tblPr/>
              <a:tblGrid>
                <a:gridCol w="2597525"/>
                <a:gridCol w="2326341"/>
                <a:gridCol w="6627158"/>
              </a:tblGrid>
              <a:tr h="29790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a:t>
                      </a:r>
                      <a:r>
                        <a:rPr lang="en-ZA" sz="1400" b="1" kern="1200" dirty="0" smtClean="0">
                          <a:solidFill>
                            <a:schemeClr val="bg1"/>
                          </a:solidFill>
                          <a:effectLst/>
                          <a:latin typeface="+mn-lt"/>
                          <a:ea typeface="+mn-ea"/>
                          <a:cs typeface="+mn-cs"/>
                        </a:rPr>
                        <a:t>Coherent and aligned multi-sector regulatory system and decision support across Government (continued)</a:t>
                      </a:r>
                      <a:endParaRPr lang="en-ZA" sz="1050"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949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48372">
                <a:tc rowSpan="2">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 environmental authorisation/management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Terms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of Reference (ToRs) </a:t>
                      </a:r>
                      <a:r>
                        <a:rPr lang="en-ZA" sz="1200" kern="1200" dirty="0" smtClean="0">
                          <a:solidFill>
                            <a:schemeClr val="tx1"/>
                          </a:solidFill>
                          <a:effectLst/>
                          <a:latin typeface="Arial" panose="020B0604020202020204" pitchFamily="34" charset="0"/>
                          <a:ea typeface="+mn-ea"/>
                          <a:cs typeface="Arial" panose="020B0604020202020204" pitchFamily="34" charset="0"/>
                        </a:rPr>
                        <a:t>for phase 2 of SIP 8(b)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TORs for Phase 2 of SIP8 (b)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06565">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SIP 19 part 1 –TOR finalised and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Draft terms of reference for  SIP19  Strategic Environmental Assessment (SEA) developed </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kern="1200" dirty="0" smtClean="0">
                          <a:solidFill>
                            <a:schemeClr val="tx1"/>
                          </a:solidFill>
                          <a:effectLst/>
                          <a:latin typeface="Arial" panose="020B0604020202020204" pitchFamily="34" charset="0"/>
                          <a:ea typeface="+mn-ea"/>
                          <a:cs typeface="Arial" panose="020B0604020202020204" pitchFamily="34" charset="0"/>
                        </a:rPr>
                        <a:t>: SIP 19 has not yet been approved and these necessitate a change of focus to the terms of reference (focusing on the land care and the Working For Programmes). The change in approached impacted on timeframes and resulted in delays as further consultation needed to be undertaken. </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The required consultation work on the revised terms of reference has been undertaken and the terms of reference will be finalises in the early part of 2016/17.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8372">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policies reviewed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Environmental sustainability</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policy action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Environmental sustainability policy action plan developed </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6" name="Title 1"/>
          <p:cNvSpPr>
            <a:spLocks noGrp="1"/>
          </p:cNvSpPr>
          <p:nvPr>
            <p:ph type="title"/>
          </p:nvPr>
        </p:nvSpPr>
        <p:spPr>
          <a:xfrm>
            <a:off x="1322294" y="94130"/>
            <a:ext cx="9547412" cy="663388"/>
          </a:xfrm>
        </p:spPr>
        <p:txBody>
          <a:bodyPr/>
          <a:lstStyle/>
          <a:p>
            <a:r>
              <a:rPr lang="en-US" sz="2000" b="1" dirty="0" smtClean="0">
                <a:solidFill>
                  <a:srgbClr val="00B050"/>
                </a:solidFill>
                <a:latin typeface="Arial" panose="020B0604020202020204" pitchFamily="34" charset="0"/>
              </a:rPr>
              <a:t>PROGRAMME</a:t>
            </a:r>
            <a:r>
              <a:rPr lang="en-US" sz="2000" b="1" dirty="0" smtClean="0">
                <a:solidFill>
                  <a:srgbClr val="00B050"/>
                </a:solidFill>
                <a:latin typeface="Arial" panose="020B0604020202020204" pitchFamily="34" charset="0"/>
                <a:ea typeface="+mn-ea"/>
                <a:cs typeface="+mn-cs"/>
              </a:rPr>
              <a:t>: </a:t>
            </a:r>
            <a:r>
              <a:rPr lang="en-US" sz="2000" b="1" dirty="0">
                <a:solidFill>
                  <a:srgbClr val="00B050"/>
                </a:solidFill>
                <a:latin typeface="Arial" panose="020B0604020202020204" pitchFamily="34" charset="0"/>
                <a:ea typeface="+mn-ea"/>
                <a:cs typeface="+mn-cs"/>
              </a:rPr>
              <a:t>LEGAL AURTHORISATIONS COMPLIANCE AND ENFORCEMENT  </a:t>
            </a:r>
          </a:p>
        </p:txBody>
      </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78050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2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559028958"/>
              </p:ext>
            </p:extLst>
          </p:nvPr>
        </p:nvGraphicFramePr>
        <p:xfrm>
          <a:off x="320489" y="990600"/>
          <a:ext cx="11551022" cy="1067587"/>
        </p:xfrm>
        <a:graphic>
          <a:graphicData uri="http://schemas.openxmlformats.org/drawingml/2006/table">
            <a:tbl>
              <a:tblPr/>
              <a:tblGrid>
                <a:gridCol w="3419253"/>
                <a:gridCol w="2936230"/>
                <a:gridCol w="2749440"/>
                <a:gridCol w="2446099"/>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88% (14/16)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12% (2/16)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smtClean="0">
                          <a:ln>
                            <a:noFill/>
                          </a:ln>
                          <a:solidFill>
                            <a:prstClr val="black"/>
                          </a:solidFill>
                          <a:effectLst/>
                          <a:uLnTx/>
                          <a:uFillTx/>
                          <a:latin typeface="Arial Narrow" pitchFamily="34" charset="0"/>
                          <a:ea typeface="+mn-ea"/>
                          <a:cs typeface="+mn-cs"/>
                        </a:rPr>
                        <a: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43% (6/14)</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
                        <a:cs typeface=""/>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222289870"/>
              </p:ext>
            </p:extLst>
          </p:nvPr>
        </p:nvGraphicFramePr>
        <p:xfrm>
          <a:off x="1641019" y="2433351"/>
          <a:ext cx="8569781" cy="4231908"/>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320422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329219" y="1746914"/>
            <a:ext cx="7806519" cy="696036"/>
          </a:xfrm>
        </p:spPr>
        <p:txBody>
          <a:bodyPr/>
          <a:lstStyle/>
          <a:p>
            <a:pPr eaLnBrk="1" hangingPunct="1"/>
            <a:r>
              <a:rPr lang="en-US" altLang="en-US" dirty="0">
                <a:solidFill>
                  <a:srgbClr val="FFFFFF"/>
                </a:solidFill>
              </a:rPr>
              <a:t>PROGRAMME </a:t>
            </a:r>
            <a:r>
              <a:rPr lang="en-US" altLang="en-US" dirty="0" smtClean="0">
                <a:solidFill>
                  <a:srgbClr val="FFFFFF"/>
                </a:solidFill>
              </a:rPr>
              <a:t>1: </a:t>
            </a:r>
            <a:r>
              <a:rPr lang="en-US" altLang="en-US" dirty="0">
                <a:solidFill>
                  <a:srgbClr val="FFFFFF"/>
                </a:solidFill>
              </a:rPr>
              <a:t>ADMINISTRATION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a:t>
            </a:fld>
            <a:endParaRPr lang="en-US" altLang="en-US"/>
          </a:p>
        </p:txBody>
      </p:sp>
    </p:spTree>
    <p:extLst>
      <p:ext uri="{BB962C8B-B14F-4D97-AF65-F5344CB8AC3E}">
        <p14:creationId xmlns:p14="http://schemas.microsoft.com/office/powerpoint/2010/main" xmlns="" val="743488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rgbClr val="FFFFFF"/>
                </a:solidFill>
              </a:rPr>
              <a:t>PROGRAMME 3: OCEANS AND COASTS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20</a:t>
            </a:fld>
            <a:endParaRPr lang="en-US" altLang="en-US"/>
          </a:p>
        </p:txBody>
      </p:sp>
    </p:spTree>
    <p:extLst>
      <p:ext uri="{BB962C8B-B14F-4D97-AF65-F5344CB8AC3E}">
        <p14:creationId xmlns:p14="http://schemas.microsoft.com/office/powerpoint/2010/main" xmlns="" val="412146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533400"/>
          </a:xfrm>
        </p:spPr>
        <p:txBody>
          <a:bodyPr/>
          <a:lstStyle/>
          <a:p>
            <a:r>
              <a:rPr lang="en-US" sz="2000" b="1" dirty="0">
                <a:solidFill>
                  <a:srgbClr val="00B050"/>
                </a:solidFill>
                <a:latin typeface="Arial" panose="020B0604020202020204" pitchFamily="34" charset="0"/>
                <a:ea typeface="+mn-ea"/>
                <a:cs typeface="+mn-cs"/>
              </a:rPr>
              <a:t>PROGRAMME 3 : </a:t>
            </a:r>
            <a:r>
              <a:rPr lang="en-US" sz="2000" b="1" dirty="0" smtClean="0">
                <a:solidFill>
                  <a:srgbClr val="00B050"/>
                </a:solidFill>
                <a:latin typeface="Arial" panose="020B0604020202020204" pitchFamily="34" charset="0"/>
                <a:ea typeface="+mn-ea"/>
                <a:cs typeface="+mn-cs"/>
              </a:rPr>
              <a:t>OCEANS </a:t>
            </a:r>
            <a:r>
              <a:rPr lang="en-US" sz="2000" b="1" dirty="0">
                <a:solidFill>
                  <a:srgbClr val="00B050"/>
                </a:solidFill>
                <a:latin typeface="Arial" panose="020B0604020202020204" pitchFamily="34" charset="0"/>
                <a:ea typeface="+mn-ea"/>
                <a:cs typeface="+mn-cs"/>
              </a:rPr>
              <a:t>AND COASTS </a:t>
            </a:r>
          </a:p>
        </p:txBody>
      </p:sp>
      <p:graphicFrame>
        <p:nvGraphicFramePr>
          <p:cNvPr id="6" name="Table 5"/>
          <p:cNvGraphicFramePr>
            <a:graphicFrameLocks noGrp="1"/>
          </p:cNvGraphicFramePr>
          <p:nvPr>
            <p:extLst>
              <p:ext uri="{D42A27DB-BD31-4B8C-83A1-F6EECF244321}">
                <p14:modId xmlns:p14="http://schemas.microsoft.com/office/powerpoint/2010/main" xmlns="" val="3034420886"/>
              </p:ext>
            </p:extLst>
          </p:nvPr>
        </p:nvGraphicFramePr>
        <p:xfrm>
          <a:off x="320489" y="950258"/>
          <a:ext cx="11551023" cy="4993343"/>
        </p:xfrm>
        <a:graphic>
          <a:graphicData uri="http://schemas.openxmlformats.org/drawingml/2006/table">
            <a:tbl>
              <a:tblPr/>
              <a:tblGrid>
                <a:gridCol w="2557183"/>
                <a:gridCol w="2272553"/>
                <a:gridCol w="6721287"/>
              </a:tblGrid>
              <a:tr h="342389">
                <a:tc gridSpan="3">
                  <a:txBody>
                    <a:bodyPr/>
                    <a:lstStyle/>
                    <a:p>
                      <a:pPr algn="l">
                        <a:spcAft>
                          <a:spcPts val="0"/>
                        </a:spcAft>
                      </a:pPr>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baseline="0" dirty="0" smtClean="0">
                          <a:solidFill>
                            <a:schemeClr val="bg1"/>
                          </a:solidFill>
                          <a:effectLst/>
                          <a:latin typeface="Arial" panose="020B0604020202020204" pitchFamily="34" charset="0"/>
                          <a:cs typeface="Arial" panose="020B0604020202020204" pitchFamily="34" charset="0"/>
                        </a:rPr>
                        <a:t> </a:t>
                      </a:r>
                      <a:r>
                        <a:rPr lang="en-ZA" sz="1400" b="1" i="0" kern="1200" dirty="0" smtClean="0">
                          <a:solidFill>
                            <a:schemeClr val="bg1"/>
                          </a:solidFill>
                          <a:effectLst/>
                          <a:latin typeface="Arial" panose="020B0604020202020204" pitchFamily="34" charset="0"/>
                          <a:ea typeface="+mn-ea"/>
                          <a:cs typeface="Arial" panose="020B0604020202020204" pitchFamily="34" charset="0"/>
                        </a:rPr>
                        <a:t>Threats to environmental quality and integrity managed</a:t>
                      </a:r>
                      <a:endParaRPr lang="en-ZA" sz="14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2299">
                <a:tc>
                  <a:txBody>
                    <a:bodyPr/>
                    <a:lstStyle/>
                    <a:p>
                      <a:pPr algn="ctr">
                        <a:spcAft>
                          <a:spcPts val="0"/>
                        </a:spcAft>
                      </a:pPr>
                      <a:r>
                        <a:rPr lang="en-ZA" sz="1400" b="1" i="0"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i="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i="0" kern="1200" dirty="0" smtClean="0">
                          <a:solidFill>
                            <a:schemeClr val="bg1"/>
                          </a:solidFill>
                          <a:effectLst/>
                          <a:latin typeface="Arial" panose="020B0604020202020204" pitchFamily="34" charset="0"/>
                          <a:ea typeface="+mn-ea"/>
                          <a:cs typeface="Arial" panose="020B0604020202020204" pitchFamily="34" charset="0"/>
                        </a:rPr>
                        <a:t>Annual target</a:t>
                      </a:r>
                    </a:p>
                    <a:p>
                      <a:pPr indent="52705" algn="ctr">
                        <a:lnSpc>
                          <a:spcPct val="115000"/>
                        </a:lnSpc>
                        <a:spcAft>
                          <a:spcPts val="0"/>
                        </a:spcAft>
                      </a:pPr>
                      <a:r>
                        <a:rPr lang="en-GB" sz="1400" b="1" i="0" kern="120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i="0" kern="1200" dirty="0" smtClean="0">
                          <a:solidFill>
                            <a:schemeClr val="bg1"/>
                          </a:solidFill>
                          <a:effectLst/>
                          <a:latin typeface="Arial" panose="020B0604020202020204" pitchFamily="34" charset="0"/>
                          <a:ea typeface="+mn-ea"/>
                          <a:cs typeface="Arial" panose="020B0604020202020204" pitchFamily="34" charset="0"/>
                        </a:rPr>
                        <a:t>Programme Annual Progress and Analysis</a:t>
                      </a:r>
                      <a:endParaRPr lang="en-ZA" sz="1400" b="1" i="0"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72103">
                <a:tc rowSpan="2">
                  <a:txBody>
                    <a:bodyPr/>
                    <a:lstStyle/>
                    <a:p>
                      <a:pPr algn="just">
                        <a:spcAft>
                          <a:spcPts val="0"/>
                        </a:spcAft>
                      </a:pPr>
                      <a:r>
                        <a:rPr lang="fr-FR" sz="1200" kern="1200" dirty="0" smtClean="0">
                          <a:solidFill>
                            <a:schemeClr val="tx1"/>
                          </a:solidFill>
                          <a:effectLst/>
                          <a:latin typeface="Arial" panose="020B0604020202020204" pitchFamily="34" charset="0"/>
                          <a:ea typeface="+mn-ea"/>
                          <a:cs typeface="Arial" panose="020B0604020202020204" pitchFamily="34" charset="0"/>
                        </a:rPr>
                        <a:t>National </a:t>
                      </a:r>
                      <a:r>
                        <a:rPr lang="fr-FR" sz="1200" kern="1200" dirty="0" err="1" smtClean="0">
                          <a:solidFill>
                            <a:schemeClr val="tx1"/>
                          </a:solidFill>
                          <a:effectLst/>
                          <a:latin typeface="Arial" panose="020B0604020202020204" pitchFamily="34" charset="0"/>
                          <a:ea typeface="+mn-ea"/>
                          <a:cs typeface="Arial" panose="020B0604020202020204" pitchFamily="34" charset="0"/>
                        </a:rPr>
                        <a:t>Coastal</a:t>
                      </a:r>
                      <a:r>
                        <a:rPr lang="fr-FR" sz="1200" kern="1200" dirty="0" smtClean="0">
                          <a:solidFill>
                            <a:schemeClr val="tx1"/>
                          </a:solidFill>
                          <a:effectLst/>
                          <a:latin typeface="Arial" panose="020B0604020202020204" pitchFamily="34" charset="0"/>
                          <a:ea typeface="+mn-ea"/>
                          <a:cs typeface="Arial" panose="020B0604020202020204" pitchFamily="34" charset="0"/>
                        </a:rPr>
                        <a:t> Management Programme interventions </a:t>
                      </a:r>
                      <a:r>
                        <a:rPr lang="fr-FR" sz="1200" kern="1200" dirty="0" err="1" smtClean="0">
                          <a:solidFill>
                            <a:schemeClr val="tx1"/>
                          </a:solidFill>
                          <a:effectLst/>
                          <a:latin typeface="Arial" panose="020B0604020202020204" pitchFamily="34" charset="0"/>
                          <a:ea typeface="+mn-ea"/>
                          <a:cs typeface="Arial" panose="020B0604020202020204" pitchFamily="34" charset="0"/>
                        </a:rPr>
                        <a:t>implemented</a:t>
                      </a:r>
                      <a:r>
                        <a:rPr lang="fr-FR"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Situational analysis report on coastal rehabilitation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Situational analysis report on coastal rehabilitation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46000">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norms and standards for coastal management setback lines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Final draft of the National Norms and Standards developed</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0138">
                <a:tc>
                  <a:txBody>
                    <a:bodyPr/>
                    <a:lstStyle/>
                    <a:p>
                      <a:pPr algn="just">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priority areas with coastal access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for designation of coastal access for 3 priority areas finalised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Consultations for three identified priority areas (Eerste Rivier, Ballots Bay and Alexander Bay) for Coastal access land/sites finalised.</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0138">
                <a:tc rowSpan="3">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 management strategies and plans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National review of coastal effluent disposal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review of coastal effluent disposal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0138">
                <a:tc vMerge="1">
                  <a:txBody>
                    <a:bodyPr/>
                    <a:lstStyle/>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Draft Antarctic strategy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Antarctic strategy developed (first part of strategy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report on Economic Study)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0138">
                <a:tc vMerge="1">
                  <a:txBody>
                    <a:bodyPr/>
                    <a:lstStyle/>
                    <a:p>
                      <a:pPr>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on Spatial Planning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on Marine Spatial Planning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253716"/>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6699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a:t>
            </a:r>
            <a:r>
              <a:rPr lang="en-US" sz="2000" b="1" dirty="0" smtClean="0">
                <a:solidFill>
                  <a:srgbClr val="00B050"/>
                </a:solidFill>
                <a:latin typeface="Arial" panose="020B0604020202020204" pitchFamily="34" charset="0"/>
              </a:rPr>
              <a:t>OCEANS </a:t>
            </a:r>
            <a:r>
              <a:rPr lang="en-US" sz="2000" b="1" dirty="0">
                <a:solidFill>
                  <a:srgbClr val="00B050"/>
                </a:solidFill>
                <a:latin typeface="Arial" panose="020B0604020202020204" pitchFamily="34" charset="0"/>
              </a:rPr>
              <a:t>AND COASTS </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951230205"/>
              </p:ext>
            </p:extLst>
          </p:nvPr>
        </p:nvGraphicFramePr>
        <p:xfrm>
          <a:off x="320489" y="869578"/>
          <a:ext cx="11551023" cy="5369318"/>
        </p:xfrm>
        <a:graphic>
          <a:graphicData uri="http://schemas.openxmlformats.org/drawingml/2006/table">
            <a:tbl>
              <a:tblPr/>
              <a:tblGrid>
                <a:gridCol w="2597523"/>
                <a:gridCol w="2326341"/>
                <a:gridCol w="6627159"/>
              </a:tblGrid>
              <a:tr h="266699">
                <a:tc gridSpan="3">
                  <a:txBody>
                    <a:bodyPr/>
                    <a:lstStyle/>
                    <a:p>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baseline="0" dirty="0" smtClean="0">
                          <a:solidFill>
                            <a:schemeClr val="bg1"/>
                          </a:solidFill>
                          <a:effectLst/>
                          <a:latin typeface="Arial" panose="020B0604020202020204" pitchFamily="34" charset="0"/>
                          <a:cs typeface="Arial" panose="020B0604020202020204" pitchFamily="34" charset="0"/>
                        </a:rPr>
                        <a:t> </a:t>
                      </a:r>
                      <a:r>
                        <a:rPr lang="en-ZA" sz="1400" b="1" i="0" kern="1200" dirty="0" smtClean="0">
                          <a:solidFill>
                            <a:schemeClr val="bg1"/>
                          </a:solidFill>
                          <a:effectLst/>
                          <a:latin typeface="Arial" panose="020B0604020202020204" pitchFamily="34" charset="0"/>
                          <a:ea typeface="+mn-ea"/>
                          <a:cs typeface="Arial" panose="020B0604020202020204" pitchFamily="34" charset="0"/>
                        </a:rPr>
                        <a:t>Strengthened knowledge, science and policy interface </a:t>
                      </a:r>
                      <a:endParaRPr lang="en-ZA" sz="14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176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peer-reviewed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scientic</a:t>
                      </a:r>
                      <a:r>
                        <a:rPr lang="en-ZA" sz="1200" kern="1200" dirty="0" smtClean="0">
                          <a:solidFill>
                            <a:schemeClr val="tx1"/>
                          </a:solidFill>
                          <a:effectLst/>
                          <a:latin typeface="Arial" panose="020B0604020202020204" pitchFamily="34" charset="0"/>
                          <a:ea typeface="+mn-ea"/>
                          <a:cs typeface="Arial" panose="020B0604020202020204" pitchFamily="34" charset="0"/>
                        </a:rPr>
                        <a:t> publications (including theses and research policy reports )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20 peer-reviewed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scientic</a:t>
                      </a:r>
                      <a:r>
                        <a:rPr lang="en-ZA" sz="1200" kern="1200" dirty="0" smtClean="0">
                          <a:solidFill>
                            <a:schemeClr val="tx1"/>
                          </a:solidFill>
                          <a:effectLst/>
                          <a:latin typeface="Arial" panose="020B0604020202020204" pitchFamily="34" charset="0"/>
                          <a:ea typeface="+mn-ea"/>
                          <a:cs typeface="Arial" panose="020B0604020202020204" pitchFamily="34" charset="0"/>
                        </a:rPr>
                        <a:t> publications (including theses)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26 scientific publications peer-reviewed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2694">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 population estimates and ecological studies undertaken (Including climate change) </a:t>
                      </a: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of 12 mainland seabird breeding species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undertaken for all the 12 birds species plus 1 new Species Southern Ocean Species (Rock Hopper Penguin)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822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80% of seal pup counts  completed (based on  2014/15 data)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(18 out of 18) seal pup colonies' counts were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82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 population estimates and ecological studies undertaken (Including climate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top predator ecological study per annum (cetaceans, sharks or turtles)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whale cruises were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8223">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Plankton Monitoring Protocol completed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South African National Plankton Monitoring Protocol (</a:t>
                      </a:r>
                      <a:r>
                        <a:rPr lang="en-ZA" sz="1200" kern="1200" dirty="0" err="1" smtClean="0">
                          <a:solidFill>
                            <a:schemeClr val="tx1"/>
                          </a:solidFill>
                          <a:effectLst/>
                          <a:latin typeface="Arial" panose="020B0604020202020204" pitchFamily="34" charset="0"/>
                          <a:ea typeface="+mn-ea"/>
                          <a:cs typeface="Arial" panose="020B0604020202020204" pitchFamily="34" charset="0"/>
                        </a:rPr>
                        <a:t>SAMPoMP</a:t>
                      </a:r>
                      <a:r>
                        <a:rPr lang="en-ZA" sz="1200" kern="1200" dirty="0" smtClean="0">
                          <a:solidFill>
                            <a:schemeClr val="tx1"/>
                          </a:solidFill>
                          <a:effectLst/>
                          <a:latin typeface="Arial" panose="020B0604020202020204" pitchFamily="34" charset="0"/>
                          <a:ea typeface="+mn-ea"/>
                          <a:cs typeface="Arial" panose="020B0604020202020204" pitchFamily="34" charset="0"/>
                        </a:rPr>
                        <a:t>) has been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822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Terms of Reference  for study on effectiveness of MPAs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Terms of Reference for MPA (Marine Protected Area)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 Effectiveness study finalised in consultation with the National Marine Biodiversity Scientific Working Group</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822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One survey of a new priority habitat and two areas re-surveyed</a:t>
                      </a: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 priority area surveys (</a:t>
                      </a:r>
                      <a:r>
                        <a:rPr lang="en-ZA" sz="1200" kern="1200" dirty="0" err="1" smtClean="0">
                          <a:solidFill>
                            <a:schemeClr val="tx1"/>
                          </a:solidFill>
                          <a:effectLst/>
                          <a:latin typeface="Arial" panose="020B0604020202020204" pitchFamily="34" charset="0"/>
                          <a:ea typeface="+mn-ea"/>
                          <a:cs typeface="Arial" panose="020B0604020202020204" pitchFamily="34" charset="0"/>
                        </a:rPr>
                        <a:t>Protea</a:t>
                      </a:r>
                      <a:r>
                        <a:rPr lang="en-ZA" sz="1200" kern="1200" dirty="0" smtClean="0">
                          <a:solidFill>
                            <a:schemeClr val="tx1"/>
                          </a:solidFill>
                          <a:effectLst/>
                          <a:latin typeface="Arial" panose="020B0604020202020204" pitchFamily="34" charset="0"/>
                          <a:ea typeface="+mn-ea"/>
                          <a:cs typeface="Arial" panose="020B0604020202020204" pitchFamily="34" charset="0"/>
                        </a:rPr>
                        <a:t> Banks, Inshore Eastern Cape Rocky Shore Intertidal Survey, south coast </a:t>
                      </a:r>
                      <a:r>
                        <a:rPr lang="en-ZA" sz="1200" kern="1200" dirty="0" err="1" smtClean="0">
                          <a:solidFill>
                            <a:schemeClr val="tx1"/>
                          </a:solidFill>
                          <a:effectLst/>
                          <a:latin typeface="Arial" panose="020B0604020202020204" pitchFamily="34" charset="0"/>
                          <a:ea typeface="+mn-ea"/>
                          <a:cs typeface="Arial" panose="020B0604020202020204" pitchFamily="34" charset="0"/>
                        </a:rPr>
                        <a:t>Robberg</a:t>
                      </a:r>
                      <a:r>
                        <a:rPr lang="en-ZA" sz="1200" kern="1200" dirty="0" smtClean="0">
                          <a:solidFill>
                            <a:schemeClr val="tx1"/>
                          </a:solidFill>
                          <a:effectLst/>
                          <a:latin typeface="Arial" panose="020B0604020202020204" pitchFamily="34" charset="0"/>
                          <a:ea typeface="+mn-ea"/>
                          <a:cs typeface="Arial" panose="020B0604020202020204" pitchFamily="34" charset="0"/>
                        </a:rPr>
                        <a:t> MPA  Survey, Biodiversity sampling undertaken during the Marion on Marion Island Voyage, Betty’s Bay MPA and Cape Canyon off </a:t>
                      </a:r>
                      <a:r>
                        <a:rPr lang="en-ZA" sz="1200" kern="1200" dirty="0" err="1" smtClean="0">
                          <a:solidFill>
                            <a:schemeClr val="tx1"/>
                          </a:solidFill>
                          <a:effectLst/>
                          <a:latin typeface="Arial" panose="020B0604020202020204" pitchFamily="34" charset="0"/>
                          <a:ea typeface="+mn-ea"/>
                          <a:cs typeface="Arial" panose="020B0604020202020204" pitchFamily="34" charset="0"/>
                        </a:rPr>
                        <a:t>Saldanha</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Two</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re-surveys: De hoop MPA twice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6"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4237468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a:t>
            </a:r>
            <a:r>
              <a:rPr lang="en-US" sz="2000" b="1" dirty="0" smtClean="0">
                <a:solidFill>
                  <a:srgbClr val="00B050"/>
                </a:solidFill>
                <a:latin typeface="Arial" panose="020B0604020202020204" pitchFamily="34" charset="0"/>
              </a:rPr>
              <a:t>OCEANS </a:t>
            </a:r>
            <a:r>
              <a:rPr lang="en-US" sz="2000" b="1" dirty="0">
                <a:solidFill>
                  <a:srgbClr val="00B050"/>
                </a:solidFill>
                <a:latin typeface="Arial" panose="020B0604020202020204" pitchFamily="34" charset="0"/>
              </a:rPr>
              <a:t>AND COASTS </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524386564"/>
              </p:ext>
            </p:extLst>
          </p:nvPr>
        </p:nvGraphicFramePr>
        <p:xfrm>
          <a:off x="320488" y="900953"/>
          <a:ext cx="11551024" cy="5246591"/>
        </p:xfrm>
        <a:graphic>
          <a:graphicData uri="http://schemas.openxmlformats.org/drawingml/2006/table">
            <a:tbl>
              <a:tblPr/>
              <a:tblGrid>
                <a:gridCol w="2422712"/>
                <a:gridCol w="2487706"/>
                <a:gridCol w="6640606"/>
              </a:tblGrid>
              <a:tr h="324615">
                <a:tc gridSpan="3">
                  <a:txBody>
                    <a:bodyPr/>
                    <a:lstStyle/>
                    <a:p>
                      <a:r>
                        <a:rPr lang="en-ZA" sz="1400" b="1" kern="1200" dirty="0" smtClean="0">
                          <a:solidFill>
                            <a:schemeClr val="bg1"/>
                          </a:solidFill>
                          <a:effectLst/>
                          <a:latin typeface="Arial" panose="020B0604020202020204" pitchFamily="34" charset="0"/>
                          <a:ea typeface="+mn-ea"/>
                          <a:cs typeface="Arial" panose="020B0604020202020204" pitchFamily="34" charset="0"/>
                        </a:rPr>
                        <a:t>Strategic Objective: Strengthened knowledge, science and policy interface. (Continued)</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3528">
                <a:tc rowSpan="4">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SAMBA Oceanographic Observation Line</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ASCA Oceanographic 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South East Atlantic Ocean (SAMBA Oceanographic Line)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74058">
                <a:tc vMerge="1">
                  <a:txBody>
                    <a:bodyPr/>
                    <a:lstStyle/>
                    <a:p>
                      <a:endParaRPr lang="en-ZA"/>
                    </a:p>
                  </a:txBody>
                  <a:tcPr/>
                </a:tc>
                <a:tc vMerge="1">
                  <a:txBody>
                    <a:bodyPr/>
                    <a:lstStyle/>
                    <a:p>
                      <a:endParaRPr lang="en-ZA"/>
                    </a:p>
                  </a:txBody>
                  <a:tcPr/>
                </a:tc>
                <a:tc>
                  <a:txBody>
                    <a:bodyPr/>
                    <a:lstStyle/>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4 deep moorings deployed along South West Indian Ocean (ASCA Line)</a:t>
                      </a:r>
                    </a:p>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2 shallow moorings in ASCA.</a:t>
                      </a:r>
                    </a:p>
                    <a:p>
                      <a:pPr marL="342900" marR="0" lvl="0" indent="-342900" algn="just"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Shallow mooring in the South Coast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0462">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South African Science plan for Indian Ocean Research Cruises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South African Science Plan for the Second International Indian Ocean Expedition (IIOE2) finalized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0462">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 coastal research project completed per annum (Phase 3 Coastal Vulnerability study)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 coastal research project completed (Phase 3 Coastal Vulnerability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7598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relief voyages to remote stations (Antarctica and Islands) undertaken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relief voyages per annum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relief voyages undertaken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10676">
                <a:tc gridSpan="3">
                  <a:txBody>
                    <a:bodyPr/>
                    <a:lstStyle/>
                    <a:p>
                      <a:pPr algn="just"/>
                      <a:r>
                        <a:rPr lang="en-ZA" sz="1400" b="1" kern="1200" dirty="0" smtClean="0">
                          <a:solidFill>
                            <a:schemeClr val="bg1"/>
                          </a:solidFill>
                          <a:effectLst/>
                          <a:latin typeface="Arial" panose="020B0604020202020204" pitchFamily="34" charset="0"/>
                          <a:ea typeface="+mn-ea"/>
                          <a:cs typeface="Arial" panose="020B0604020202020204" pitchFamily="34" charset="0"/>
                        </a:rPr>
                        <a:t>Strategic Objective: Ecosystems conserved, managed and sustainably used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58993">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Estuary Management Plans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2 Additional Estuarine Management Plans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Estuarine Management Plans were developed ( Buffalo River Estuary in East London and Hartenbos estuary in Namaqua district municipality)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0462">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Exclusive Economic Zone (EEZ)</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 under Marine Protected Areas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4 287.532 sq.km (0.4% of EEZ) maintained as MPAs and MPA regulations developed for Public comment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4 287.532 sq.km (0.4% of EEZ) maintained as MPAs</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22 MPAs network gazetted for public comments. The regulations have been consulted upon in key areas or towns within the Coastal Provinces (Northern Cape, Eastern Cape, </a:t>
                      </a:r>
                      <a:r>
                        <a:rPr lang="en-ZA" sz="1200" kern="1200" dirty="0" err="1" smtClean="0">
                          <a:solidFill>
                            <a:schemeClr val="tx1"/>
                          </a:solidFill>
                          <a:effectLst/>
                          <a:latin typeface="Arial" panose="020B0604020202020204" pitchFamily="34" charset="0"/>
                          <a:ea typeface="+mn-ea"/>
                          <a:cs typeface="Arial" panose="020B0604020202020204" pitchFamily="34" charset="0"/>
                        </a:rPr>
                        <a:t>Kwa</a:t>
                      </a:r>
                      <a:r>
                        <a:rPr lang="en-ZA" sz="1200" kern="1200" dirty="0" smtClean="0">
                          <a:solidFill>
                            <a:schemeClr val="tx1"/>
                          </a:solidFill>
                          <a:effectLst/>
                          <a:latin typeface="Arial" panose="020B0604020202020204" pitchFamily="34" charset="0"/>
                          <a:ea typeface="+mn-ea"/>
                          <a:cs typeface="Arial" panose="020B0604020202020204" pitchFamily="34" charset="0"/>
                        </a:rPr>
                        <a:t>-Zulu Natal and Western Cape).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88359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a:t>
            </a:r>
            <a:r>
              <a:rPr lang="en-US" sz="2000" b="1" dirty="0" smtClean="0">
                <a:solidFill>
                  <a:srgbClr val="00B050"/>
                </a:solidFill>
                <a:latin typeface="Arial" panose="020B0604020202020204" pitchFamily="34" charset="0"/>
              </a:rPr>
              <a:t>OCEANS </a:t>
            </a:r>
            <a:r>
              <a:rPr lang="en-US" sz="2000" b="1" dirty="0">
                <a:solidFill>
                  <a:srgbClr val="00B050"/>
                </a:solidFill>
                <a:latin typeface="Arial" panose="020B0604020202020204" pitchFamily="34" charset="0"/>
              </a:rPr>
              <a:t>AND COASTS </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853788485"/>
              </p:ext>
            </p:extLst>
          </p:nvPr>
        </p:nvGraphicFramePr>
        <p:xfrm>
          <a:off x="320488" y="923365"/>
          <a:ext cx="11551023" cy="3245223"/>
        </p:xfrm>
        <a:graphic>
          <a:graphicData uri="http://schemas.openxmlformats.org/drawingml/2006/table">
            <a:tbl>
              <a:tblPr/>
              <a:tblGrid>
                <a:gridCol w="2664759"/>
                <a:gridCol w="2353235"/>
                <a:gridCol w="6533029"/>
              </a:tblGrid>
              <a:tr h="315649">
                <a:tc gridSpan="3">
                  <a:txBody>
                    <a:bodyPr/>
                    <a:lstStyle/>
                    <a:p>
                      <a:r>
                        <a:rPr lang="en-ZA" sz="1400" b="1" i="0" kern="1200" dirty="0" smtClean="0">
                          <a:solidFill>
                            <a:schemeClr val="bg1"/>
                          </a:solidFill>
                          <a:effectLst/>
                          <a:latin typeface="Arial" panose="020B0604020202020204" pitchFamily="34" charset="0"/>
                          <a:ea typeface="+mn-ea"/>
                          <a:cs typeface="Arial" panose="020B0604020202020204" pitchFamily="34" charset="0"/>
                        </a:rPr>
                        <a:t>Strategic Objective: Enhanced sector monitoring and evaluation </a:t>
                      </a:r>
                      <a:endParaRPr lang="en-ZA" sz="1400" b="1" i="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10046">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State of Environment report on Oceans and Coasts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Annual report card on key Ocean and coasts indicators  complied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report card on key Ocean and coasts indicators compiled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 Monitoring and evaluation programme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National Oceans &amp; Coasts Water Quality Monitoring Programme developed and piloted in Port St Johns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concept document for oceans and coasts water quality monitoring programme developed. Programme piloted in Port St Johns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lvl="0"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Development of National Oceans and Coasts Water Quality Monitoring Programme required more time than anticipated.  Benchmarking with other countries (with similar challenges) needs to be made to inform South African’s approach. Stakeholders consultation on the on the concept document needed) as there are many marine water quality monitoring initiatives that need to be standardized</a:t>
                      </a:r>
                    </a:p>
                    <a:p>
                      <a:pPr lvl="0"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lvl="0" algn="just"/>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Process to be fast tracked in the next financial year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265119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152400"/>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3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332852223"/>
              </p:ext>
            </p:extLst>
          </p:nvPr>
        </p:nvGraphicFramePr>
        <p:xfrm>
          <a:off x="320488" y="881395"/>
          <a:ext cx="11551024" cy="914400"/>
        </p:xfrm>
        <a:graphic>
          <a:graphicData uri="http://schemas.openxmlformats.org/drawingml/2006/table">
            <a:tbl>
              <a:tblPr/>
              <a:tblGrid>
                <a:gridCol w="3419253"/>
                <a:gridCol w="2936231"/>
                <a:gridCol w="2749441"/>
                <a:gridCol w="2446099"/>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95% (20/21)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(1/21)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25% (5/20)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026283151"/>
              </p:ext>
            </p:extLst>
          </p:nvPr>
        </p:nvGraphicFramePr>
        <p:xfrm>
          <a:off x="1793419" y="2016493"/>
          <a:ext cx="8645981" cy="385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09021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ZA" altLang="en-US" dirty="0">
                <a:solidFill>
                  <a:schemeClr val="bg1"/>
                </a:solidFill>
              </a:rPr>
              <a:t>PROGRAMME 4: CLIMATE CHANGE AND AIR QUALITY</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26</a:t>
            </a:fld>
            <a:endParaRPr lang="en-US" altLang="en-US"/>
          </a:p>
        </p:txBody>
      </p:sp>
    </p:spTree>
    <p:extLst>
      <p:ext uri="{BB962C8B-B14F-4D97-AF65-F5344CB8AC3E}">
        <p14:creationId xmlns:p14="http://schemas.microsoft.com/office/powerpoint/2010/main" xmlns="" val="2904054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a:t>
            </a:r>
            <a:r>
              <a:rPr lang="en-ZA" sz="2000" b="1" dirty="0" smtClean="0">
                <a:solidFill>
                  <a:srgbClr val="00B050"/>
                </a:solidFill>
                <a:latin typeface="Arial" panose="020B0604020202020204" pitchFamily="34" charset="0"/>
              </a:rPr>
              <a:t>QUALITY</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158838564"/>
              </p:ext>
            </p:extLst>
          </p:nvPr>
        </p:nvGraphicFramePr>
        <p:xfrm>
          <a:off x="347382" y="721165"/>
          <a:ext cx="11551023" cy="5671164"/>
        </p:xfrm>
        <a:graphic>
          <a:graphicData uri="http://schemas.openxmlformats.org/drawingml/2006/table">
            <a:tbl>
              <a:tblPr/>
              <a:tblGrid>
                <a:gridCol w="2543736"/>
                <a:gridCol w="2218764"/>
                <a:gridCol w="6788523"/>
              </a:tblGrid>
              <a:tr h="275012">
                <a:tc gridSpan="3">
                  <a:txBody>
                    <a:bodyPr/>
                    <a:lstStyle/>
                    <a:p>
                      <a:pPr algn="l">
                        <a:spcAft>
                          <a:spcPts val="0"/>
                        </a:spcAft>
                      </a:pPr>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baseline="0" dirty="0" smtClean="0">
                          <a:solidFill>
                            <a:schemeClr val="bg1"/>
                          </a:solidFill>
                          <a:effectLst/>
                          <a:latin typeface="Arial" panose="020B0604020202020204" pitchFamily="34" charset="0"/>
                          <a:cs typeface="Arial" panose="020B0604020202020204" pitchFamily="34" charset="0"/>
                        </a:rPr>
                        <a:t> </a:t>
                      </a:r>
                      <a:r>
                        <a:rPr lang="en-ZA" sz="1400" b="1" kern="1200" dirty="0" smtClean="0">
                          <a:solidFill>
                            <a:schemeClr val="bg1"/>
                          </a:solidFill>
                          <a:effectLst/>
                          <a:latin typeface="Arial" panose="020B0604020202020204" pitchFamily="34" charset="0"/>
                          <a:ea typeface="+mn-ea"/>
                          <a:cs typeface="Arial" panose="020B0604020202020204" pitchFamily="34" charset="0"/>
                        </a:rPr>
                        <a:t>Threats to environmental quality and integrity managed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70447">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27252">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Regulatory Framework and tools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Discussion document for the National Climate Change Response Bill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Discussion document for National Climate Change Response Bill in place but not yet published. Presentation prepared to be presented in IGCCC ( </a:t>
                      </a:r>
                      <a:r>
                        <a:rPr lang="en-GB" sz="1200" kern="1200" dirty="0" smtClean="0">
                          <a:solidFill>
                            <a:schemeClr val="tx1"/>
                          </a:solidFill>
                          <a:effectLst/>
                          <a:latin typeface="Arial" panose="020B0604020202020204" pitchFamily="34" charset="0"/>
                          <a:ea typeface="+mn-ea"/>
                          <a:cs typeface="Arial" panose="020B0604020202020204" pitchFamily="34" charset="0"/>
                        </a:rPr>
                        <a:t>Intergovernmental Committee on Climate Change) </a:t>
                      </a:r>
                      <a:r>
                        <a:rPr lang="en-ZA" sz="1200" kern="1200" dirty="0" smtClean="0">
                          <a:solidFill>
                            <a:schemeClr val="tx1"/>
                          </a:solidFill>
                          <a:effectLst/>
                          <a:latin typeface="Arial" panose="020B0604020202020204" pitchFamily="34" charset="0"/>
                          <a:ea typeface="+mn-ea"/>
                          <a:cs typeface="Arial" panose="020B0604020202020204" pitchFamily="34" charset="0"/>
                        </a:rPr>
                        <a:t>before being published</a:t>
                      </a:r>
                    </a:p>
                    <a:p>
                      <a:pPr marL="0" lvl="0" indent="0" algn="just">
                        <a:buFont typeface="Arial" panose="020B0604020202020204" pitchFamily="34" charset="0"/>
                        <a:buNone/>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The IGCCC recommended that DEA convenes an intergovernmental IGCCC workshop in May 2016 to enhance the discussion document prior to publication for public comments</a:t>
                      </a:r>
                    </a:p>
                    <a:p>
                      <a:pPr marL="0" lvl="0" indent="0" algn="just">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discussion document will be published for public comments following the May 2016 IGCCC Workshop</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860">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for Climate Services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for Climate Services finalised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just"/>
                      <a:r>
                        <a:rPr lang="en-ZA" sz="1200" kern="1200" dirty="0" smtClean="0">
                          <a:solidFill>
                            <a:schemeClr val="tx1"/>
                          </a:solidFill>
                          <a:effectLst/>
                          <a:latin typeface="Arial" panose="020B0604020202020204" pitchFamily="34" charset="0"/>
                          <a:ea typeface="+mn-ea"/>
                          <a:cs typeface="Arial" panose="020B0604020202020204" pitchFamily="34" charset="0"/>
                        </a:rPr>
                        <a:t>The National Framework of Climate Services has been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4008">
                <a:tc rowSpan="3">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Local Government Climate Change Adaptation Programme implemented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Lets’ Respond Toolkit rolled out in 40 Municipalities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Let’s Respond Toolkit rolled out to a total of 87 municipalities in the performance cycle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27252">
                <a:tc vMerge="1">
                  <a:txBody>
                    <a:bodyPr/>
                    <a:lstStyle/>
                    <a:p>
                      <a:pPr marL="0" marR="0" indent="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Resilient Cities programme</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Resilient Cities programme developed and implementation of planned activities facilitated as follows: </a:t>
                      </a: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Meeting hosted with CSIR on 29 January 2016 to discuss the incorporation of Cities Resilient work into the Urban Knowledge Hub.</a:t>
                      </a: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Concept note developed and awaiting approval at the Cities Resilience workshop scheduled to take place in the first quarter of the next financial year</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Cities Resilient presented at the Technical Working Group (TWG) meeting of 30 March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69059">
                <a:tc vMerge="1">
                  <a:txBody>
                    <a:bodyPr/>
                    <a:lstStyle/>
                    <a:p>
                      <a:pPr marL="0" marR="0" indent="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Provincial Climate change</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adaptation response</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strategies/ plans developed</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(Limpopo; Mpumalanga &amp;</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North west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Climate change adaptation response strategies developed for 3 provinces (Limpopo; Mpumalanga and North West)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244288" y="609601"/>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042853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a:t>
            </a:r>
            <a:r>
              <a:rPr lang="en-ZA" sz="2000" b="1" dirty="0" smtClean="0">
                <a:solidFill>
                  <a:srgbClr val="00B050"/>
                </a:solidFill>
                <a:latin typeface="Arial" panose="020B0604020202020204" pitchFamily="34" charset="0"/>
              </a:rPr>
              <a:t>QUALITY</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053758677"/>
              </p:ext>
            </p:extLst>
          </p:nvPr>
        </p:nvGraphicFramePr>
        <p:xfrm>
          <a:off x="441511" y="673221"/>
          <a:ext cx="11551024" cy="5740158"/>
        </p:xfrm>
        <a:graphic>
          <a:graphicData uri="http://schemas.openxmlformats.org/drawingml/2006/table">
            <a:tbl>
              <a:tblPr/>
              <a:tblGrid>
                <a:gridCol w="2315136"/>
                <a:gridCol w="2675964"/>
                <a:gridCol w="6559924"/>
              </a:tblGrid>
              <a:tr h="298412">
                <a:tc gridSpan="3">
                  <a:txBody>
                    <a:bodyPr/>
                    <a:lstStyle/>
                    <a:p>
                      <a:pPr algn="l">
                        <a:spcAft>
                          <a:spcPts val="0"/>
                        </a:spcAft>
                      </a:pPr>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baseline="0" dirty="0" smtClean="0">
                          <a:solidFill>
                            <a:schemeClr val="bg1"/>
                          </a:solidFill>
                          <a:effectLst/>
                          <a:latin typeface="Arial" panose="020B0604020202020204" pitchFamily="34" charset="0"/>
                          <a:cs typeface="Arial" panose="020B0604020202020204" pitchFamily="34" charset="0"/>
                        </a:rPr>
                        <a:t> </a:t>
                      </a:r>
                      <a:r>
                        <a:rPr lang="en-ZA" sz="1400" b="1" kern="1200" dirty="0" smtClean="0">
                          <a:solidFill>
                            <a:schemeClr val="bg1"/>
                          </a:solidFill>
                          <a:effectLst/>
                          <a:latin typeface="Arial" panose="020B0604020202020204" pitchFamily="34" charset="0"/>
                          <a:ea typeface="+mn-ea"/>
                          <a:cs typeface="Arial" panose="020B0604020202020204" pitchFamily="34" charset="0"/>
                        </a:rPr>
                        <a:t>Threats to environmental quality and integrity managed (continued) </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algn="l">
                        <a:spcAft>
                          <a:spcPts val="0"/>
                        </a:spcAft>
                      </a:pP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6393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65760">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 mitigation potential and impact studies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Phase 1 National Carbon</a:t>
                      </a:r>
                    </a:p>
                    <a:p>
                      <a:r>
                        <a:rPr lang="en-ZA" sz="1200" kern="1200" dirty="0" smtClean="0">
                          <a:solidFill>
                            <a:schemeClr val="tx1"/>
                          </a:solidFill>
                          <a:effectLst/>
                          <a:latin typeface="Arial" panose="020B0604020202020204" pitchFamily="34" charset="0"/>
                          <a:ea typeface="+mn-ea"/>
                          <a:cs typeface="Arial" panose="020B0604020202020204" pitchFamily="34" charset="0"/>
                        </a:rPr>
                        <a:t>Sinks Atlas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 report on Phase 1 Carbon Sink Atlas produced and the draft sinks atlas (Phase 1) has been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3883">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user-friendly greenhouse gas mitigation potential analysis model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user-friendly greenhouse gas mitigation potential analysis model has been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6867">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Response 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Interventions implemented:</a:t>
                      </a:r>
                    </a:p>
                    <a:p>
                      <a:r>
                        <a:rPr lang="en-ZA" sz="1200" kern="1200" dirty="0" smtClean="0">
                          <a:solidFill>
                            <a:schemeClr val="tx1"/>
                          </a:solidFill>
                          <a:effectLst/>
                          <a:latin typeface="Arial" panose="020B0604020202020204" pitchFamily="34" charset="0"/>
                          <a:ea typeface="+mn-ea"/>
                          <a:cs typeface="Arial" panose="020B0604020202020204" pitchFamily="34" charset="0"/>
                        </a:rPr>
                        <a:t>TORs for updating DEROs,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Carbon Budgets (2021 – 2025</a:t>
                      </a:r>
                    </a:p>
                    <a:p>
                      <a:r>
                        <a:rPr lang="en-ZA" sz="1200" kern="1200" dirty="0" smtClean="0">
                          <a:solidFill>
                            <a:schemeClr val="tx1"/>
                          </a:solidFill>
                          <a:effectLst/>
                          <a:latin typeface="Arial" panose="020B0604020202020204" pitchFamily="34" charset="0"/>
                          <a:ea typeface="+mn-ea"/>
                          <a:cs typeface="Arial" panose="020B0604020202020204" pitchFamily="34" charset="0"/>
                        </a:rPr>
                        <a:t>&amp; 2026 – 2030)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Terms of reference approved. GIZ ( German</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Donor Fund) </a:t>
                      </a:r>
                      <a:r>
                        <a:rPr lang="en-ZA" sz="1200" kern="1200" dirty="0" smtClean="0">
                          <a:solidFill>
                            <a:schemeClr val="tx1"/>
                          </a:solidFill>
                          <a:effectLst/>
                          <a:latin typeface="Arial" panose="020B0604020202020204" pitchFamily="34" charset="0"/>
                          <a:ea typeface="+mn-ea"/>
                          <a:cs typeface="Arial" panose="020B0604020202020204" pitchFamily="34" charset="0"/>
                        </a:rPr>
                        <a:t>is in a process of appointing of the service provider.</a:t>
                      </a:r>
                    </a:p>
                    <a:p>
                      <a:pPr marL="0" lvl="0" indent="0" algn="just">
                        <a:lnSpc>
                          <a:spcPct val="115000"/>
                        </a:lnSpc>
                        <a:spcAft>
                          <a:spcPts val="0"/>
                        </a:spcAft>
                        <a:buFont typeface="Symbol" panose="05050102010706020507" pitchFamily="18" charset="2"/>
                        <a:buNone/>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35637">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Pollution prevention plans for carbon budgets ( 2016 - 2020)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Carbon budgets have been allocated to 9 companies that have submitted sufficient data. Executive</a:t>
                      </a:r>
                      <a:r>
                        <a:rPr lang="en-ZA"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Authority</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approved the publication of the Draft Notice to declare GHG as Priority Pollutants and National Pollution Prevention Plans Regulations for final public comments.</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1913">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quarterly Green Fund</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reports prepared (Green Fund</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implementation/coordination</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quarterly reports on implementation of Green Fund projects produced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2394">
                <a:tc gridSpan="3">
                  <a:txBody>
                    <a:bodyPr/>
                    <a:lstStyle/>
                    <a:p>
                      <a:r>
                        <a:rPr lang="en-ZA" sz="1400" b="1" kern="1200" dirty="0" smtClean="0">
                          <a:solidFill>
                            <a:schemeClr val="bg1"/>
                          </a:solidFill>
                          <a:effectLst/>
                          <a:latin typeface="Arial" panose="020B0604020202020204" pitchFamily="34" charset="0"/>
                          <a:ea typeface="+mn-ea"/>
                          <a:cs typeface="Arial" panose="020B0604020202020204" pitchFamily="34" charset="0"/>
                        </a:rPr>
                        <a:t>Strategic Objective: Negative impacts on health and wellbeing minimised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5600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adaptation strategy developed and implementation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Draft National </a:t>
                      </a:r>
                      <a:r>
                        <a:rPr lang="en-ZA" sz="1200" dirty="0" smtClean="0">
                          <a:effectLst/>
                          <a:latin typeface="Arial" panose="020B0604020202020204" pitchFamily="34" charset="0"/>
                          <a:ea typeface="Calibri" panose="020F0502020204030204" pitchFamily="34" charset="0"/>
                          <a:cs typeface="Arial" panose="020B0604020202020204" pitchFamily="34" charset="0"/>
                        </a:rPr>
                        <a:t>Climate Change Adaptation Strategy/Plan </a:t>
                      </a:r>
                      <a:r>
                        <a:rPr lang="en-ZA" sz="1200" dirty="0">
                          <a:effectLst/>
                          <a:latin typeface="Arial" panose="020B0604020202020204" pitchFamily="34" charset="0"/>
                          <a:ea typeface="Calibri" panose="020F0502020204030204" pitchFamily="34" charset="0"/>
                          <a:cs typeface="Arial" panose="020B0604020202020204" pitchFamily="34" charset="0"/>
                        </a:rPr>
                        <a:t>for </a:t>
                      </a:r>
                      <a:r>
                        <a:rPr lang="en-ZA" sz="1200" dirty="0" smtClean="0">
                          <a:effectLst/>
                          <a:latin typeface="Arial" panose="020B0604020202020204" pitchFamily="34" charset="0"/>
                          <a:ea typeface="Calibri" panose="020F0502020204030204" pitchFamily="34" charset="0"/>
                          <a:cs typeface="Arial" panose="020B0604020202020204" pitchFamily="34" charset="0"/>
                        </a:rPr>
                        <a:t>South Africa </a:t>
                      </a:r>
                      <a:r>
                        <a:rPr lang="en-ZA" sz="1200" dirty="0">
                          <a:effectLst/>
                          <a:latin typeface="Arial" panose="020B0604020202020204" pitchFamily="34" charset="0"/>
                          <a:ea typeface="Calibri" panose="020F0502020204030204" pitchFamily="34" charset="0"/>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National Climate Change Adaptation Strategy developed.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7651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 adaptation plans</a:t>
                      </a:r>
                    </a:p>
                    <a:p>
                      <a:r>
                        <a:rPr lang="en-ZA" sz="1200" kern="1200" dirty="0" smtClean="0">
                          <a:solidFill>
                            <a:schemeClr val="tx1"/>
                          </a:solidFill>
                          <a:effectLst/>
                          <a:latin typeface="Arial" panose="020B0604020202020204" pitchFamily="34" charset="0"/>
                          <a:ea typeface="+mn-ea"/>
                          <a:cs typeface="Arial" panose="020B0604020202020204" pitchFamily="34" charset="0"/>
                        </a:rPr>
                        <a:t>finalised and implementation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5 Climate</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Change Adaptation Sector</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plans facilitated: Agriculture; Water; Health Rural Settlement &amp; Biodiversity</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4 Climate Change Adaptation Sector plans facilitated and progress report prepared.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47382" y="582706"/>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556130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a:t>
            </a:r>
            <a:r>
              <a:rPr lang="en-ZA" sz="2000" b="1" dirty="0" smtClean="0">
                <a:solidFill>
                  <a:srgbClr val="00B050"/>
                </a:solidFill>
                <a:latin typeface="Arial" panose="020B0604020202020204" pitchFamily="34" charset="0"/>
              </a:rPr>
              <a:t>QUALITY</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738162777"/>
              </p:ext>
            </p:extLst>
          </p:nvPr>
        </p:nvGraphicFramePr>
        <p:xfrm>
          <a:off x="244288" y="824310"/>
          <a:ext cx="11562231" cy="5652690"/>
        </p:xfrm>
        <a:graphic>
          <a:graphicData uri="http://schemas.openxmlformats.org/drawingml/2006/table">
            <a:tbl>
              <a:tblPr/>
              <a:tblGrid>
                <a:gridCol w="2514599"/>
                <a:gridCol w="2243419"/>
                <a:gridCol w="6804213"/>
              </a:tblGrid>
              <a:tr h="331694">
                <a:tc gridSpan="3">
                  <a:txBody>
                    <a:bodyPr/>
                    <a:lstStyle/>
                    <a:p>
                      <a:pPr algn="l">
                        <a:spcAft>
                          <a:spcPts val="0"/>
                        </a:spcAft>
                      </a:pPr>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kern="1200" dirty="0" smtClean="0">
                          <a:solidFill>
                            <a:schemeClr val="bg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72616">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39006">
                <a:tc rowSpan="2">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Risk Analysis and Adaptation studies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Climate Change </a:t>
                      </a:r>
                      <a:r>
                        <a:rPr lang="en-ZA" sz="1200" dirty="0" smtClean="0">
                          <a:effectLst/>
                          <a:latin typeface="Arial" panose="020B0604020202020204" pitchFamily="34" charset="0"/>
                          <a:ea typeface="Calibri" panose="020F0502020204030204" pitchFamily="34" charset="0"/>
                          <a:cs typeface="Arial" panose="020B0604020202020204" pitchFamily="34" charset="0"/>
                        </a:rPr>
                        <a:t>Risk Analysis </a:t>
                      </a:r>
                      <a:r>
                        <a:rPr lang="en-ZA" sz="1200" dirty="0">
                          <a:effectLst/>
                          <a:latin typeface="Arial" panose="020B0604020202020204" pitchFamily="34" charset="0"/>
                          <a:ea typeface="Calibri" panose="020F0502020204030204" pitchFamily="34" charset="0"/>
                          <a:cs typeface="Arial" panose="020B0604020202020204" pitchFamily="34" charset="0"/>
                        </a:rPr>
                        <a:t>for 2 provinces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Climate Change Risk Analysis and  Vulnerability Assessment Reports  have been  finalised for 2 provinces; Free State and Northern Cape</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4436">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Provincial Climate </a:t>
                      </a:r>
                      <a:r>
                        <a:rPr lang="en-ZA" sz="1200" dirty="0" smtClean="0">
                          <a:effectLst/>
                          <a:latin typeface="Arial" panose="020B0604020202020204" pitchFamily="34" charset="0"/>
                          <a:ea typeface="Calibri" panose="020F0502020204030204" pitchFamily="34" charset="0"/>
                          <a:cs typeface="Arial" panose="020B0604020202020204" pitchFamily="34" charset="0"/>
                        </a:rPr>
                        <a:t>Change situational </a:t>
                      </a:r>
                      <a:r>
                        <a:rPr lang="en-ZA" sz="1200" dirty="0">
                          <a:effectLst/>
                          <a:latin typeface="Arial" panose="020B0604020202020204" pitchFamily="34" charset="0"/>
                          <a:ea typeface="Calibri" panose="020F0502020204030204" pitchFamily="34" charset="0"/>
                          <a:cs typeface="Arial" panose="020B0604020202020204" pitchFamily="34" charset="0"/>
                        </a:rPr>
                        <a:t>analysis </a:t>
                      </a:r>
                      <a:r>
                        <a:rPr lang="en-ZA" sz="1200" dirty="0" smtClean="0">
                          <a:effectLst/>
                          <a:latin typeface="Arial" panose="020B0604020202020204" pitchFamily="34" charset="0"/>
                          <a:ea typeface="Calibri" panose="020F0502020204030204" pitchFamily="34" charset="0"/>
                          <a:cs typeface="Arial" panose="020B0604020202020204" pitchFamily="34" charset="0"/>
                        </a:rPr>
                        <a:t>and needs </a:t>
                      </a:r>
                      <a:r>
                        <a:rPr lang="en-ZA" sz="1200" dirty="0">
                          <a:effectLst/>
                          <a:latin typeface="Arial" panose="020B0604020202020204" pitchFamily="34" charset="0"/>
                          <a:ea typeface="Calibri" panose="020F0502020204030204" pitchFamily="34" charset="0"/>
                          <a:cs typeface="Arial" panose="020B0604020202020204" pitchFamily="34" charset="0"/>
                        </a:rPr>
                        <a:t>assessment (SANAS</a:t>
                      </a:r>
                      <a:r>
                        <a:rPr lang="en-ZA" sz="1200" dirty="0" smtClean="0">
                          <a:effectLst/>
                          <a:latin typeface="Arial" panose="020B0604020202020204" pitchFamily="34" charset="0"/>
                          <a:ea typeface="Calibri" panose="020F0502020204030204" pitchFamily="34" charset="0"/>
                          <a:cs typeface="Arial" panose="020B0604020202020204" pitchFamily="34" charset="0"/>
                        </a:rPr>
                        <a:t>) Finalised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SANAs report has been finalised.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4436">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Improvement in the National Air Quality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National Air Quality Indicator: 0.79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4436">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monitoring stations reporting to SAAQIS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 government owned air</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quality monitoring stations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reporting to SAAQIS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145 stations (116 Government and 29 Industry owned stations) reporting to SAAQIS.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4436">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monitoring stations meeting minimum data requirements (80% data recovery)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40 air quality monitoring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stations meeting a minimum of 80% data recovery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22 air quality monitoring stations are currently meeting minimum data requirements (80% data recovery)</a:t>
                      </a:r>
                    </a:p>
                    <a:p>
                      <a:pPr marL="0" lvl="0" indent="0" algn="just">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A number of network owners are facing challenges in operating the stations due to limited technical capacity.</a:t>
                      </a:r>
                    </a:p>
                    <a:p>
                      <a:pPr marL="0" lvl="0" indent="0" algn="just">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DEA has initiated a comprehensive 4-day Ambient Monitoring Course together with NACA (National Association for Clean Air) . The course has been offered to all provinces. DEA is also providing additional support through the procurement of data loggers and instruments (through SAWS </a:t>
                      </a:r>
                      <a:r>
                        <a:rPr lang="en-ZA" sz="1200" b="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b="0" kern="1200" dirty="0" smtClean="0">
                          <a:solidFill>
                            <a:schemeClr val="tx1"/>
                          </a:solidFill>
                          <a:effectLst/>
                          <a:latin typeface="Arial" panose="020B0604020202020204" pitchFamily="34" charset="0"/>
                          <a:ea typeface="+mn-ea"/>
                          <a:cs typeface="Arial" panose="020B0604020202020204" pitchFamily="34" charset="0"/>
                        </a:rPr>
                        <a:t>) for installation in monitoring stations without these equipment.  In addition, DEA will be engaging with HOD and municipal managers in order to find a common resolution to these challenges.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
        <p:nvSpPr>
          <p:cNvPr id="10" name="Line 4"/>
          <p:cNvSpPr>
            <a:spLocks noChangeShapeType="1"/>
          </p:cNvSpPr>
          <p:nvPr/>
        </p:nvSpPr>
        <p:spPr bwMode="auto">
          <a:xfrm>
            <a:off x="244288" y="64994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493080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016784474"/>
              </p:ext>
            </p:extLst>
          </p:nvPr>
        </p:nvGraphicFramePr>
        <p:xfrm>
          <a:off x="349626" y="740038"/>
          <a:ext cx="11537574" cy="5549829"/>
        </p:xfrm>
        <a:graphic>
          <a:graphicData uri="http://schemas.openxmlformats.org/drawingml/2006/table">
            <a:tbl>
              <a:tblPr/>
              <a:tblGrid>
                <a:gridCol w="2649068"/>
                <a:gridCol w="2312894"/>
                <a:gridCol w="6575612"/>
              </a:tblGrid>
              <a:tr h="287368">
                <a:tc gridSpan="3">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 </a:t>
                      </a:r>
                      <a:r>
                        <a:rPr lang="en-ZA" sz="1400" b="1" kern="1200" dirty="0" smtClean="0">
                          <a:solidFill>
                            <a:schemeClr val="bg1"/>
                          </a:solidFill>
                          <a:effectLst/>
                          <a:latin typeface="+mn-lt"/>
                          <a:ea typeface="+mn-ea"/>
                          <a:cs typeface="+mn-cs"/>
                        </a:rPr>
                        <a:t>Equitable and sound corporate</a:t>
                      </a:r>
                      <a:r>
                        <a:rPr lang="en-ZA" sz="1400" b="1" kern="1200" baseline="0" dirty="0" smtClean="0">
                          <a:solidFill>
                            <a:schemeClr val="bg1"/>
                          </a:solidFill>
                          <a:effectLst/>
                          <a:latin typeface="+mn-lt"/>
                          <a:ea typeface="+mn-ea"/>
                          <a:cs typeface="+mn-cs"/>
                        </a:rPr>
                        <a:t> governance</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8234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58289">
                <a:tc>
                  <a:txBody>
                    <a:bodyPr/>
                    <a:lstStyle/>
                    <a:p>
                      <a:pPr algn="just">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Percentage compliance with key legislation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corporate and governance requirements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compliance with statutory tabling and prescripts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b="1" kern="1200" dirty="0" smtClean="0">
                          <a:solidFill>
                            <a:schemeClr val="tx1"/>
                          </a:solidFill>
                          <a:effectLst/>
                          <a:latin typeface="Arial" panose="020B0604020202020204" pitchFamily="34" charset="0"/>
                          <a:ea typeface="+mn-ea"/>
                          <a:cs typeface="Arial" panose="020B0604020202020204" pitchFamily="34" charset="0"/>
                        </a:rPr>
                        <a:t>100% compliance with key governance requirements and set timeframes as follows: </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2016/17 – 2020/21 Strategic Plan and 2016/17 Annual Performance Plan tabled in Parliament within timeframes. 1st and 2nd draft 2016/17 Annual Performance Plan submitted to National Treasury and Presidency/DPME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All DEA quarterly reports submitted to National Treasury and DPME within timeframes; interim financial statements submitted to National Treasury on time,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DEA Annual report for 2014/15 tabled to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59511">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Unqualified audit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Unqualified audit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The department received an unqualified audit report/opinion from the Auditor General South Africa (AGSA) for the 2014/15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16056">
                <a:tc>
                  <a:txBody>
                    <a:bodyPr/>
                    <a:lstStyle/>
                    <a:p>
                      <a:pPr algn="just">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adherence to Cabinet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Cluster schedule as per approved protocol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94% (48/51) adherence to the Schedule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Planned target missed by a variance of 6% as clashes of dates between scheduled and ad-hoc meetings resulted in unavailability of managers.</a:t>
                      </a:r>
                    </a:p>
                    <a:p>
                      <a:pPr algn="just">
                        <a:lnSpc>
                          <a:spcPct val="115000"/>
                        </a:lnSpc>
                        <a:spcAft>
                          <a:spcPts val="0"/>
                        </a:spcAft>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Ongoing identification of alternative Managers to attend other meetings to manage clashes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290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expenditure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99.97% (5 939 569/5 943 297)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323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expenditure on affirmative procurement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75% of expenditure on affirmative procurement (R929 710/R1240 781)</a:t>
                      </a:r>
                    </a:p>
                    <a:p>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09715">
                <a:tc gridSpan="3">
                  <a:txBody>
                    <a:bodyPr/>
                    <a:lstStyle/>
                    <a:p>
                      <a:r>
                        <a:rPr lang="en-ZA" sz="1400" b="1" kern="1200" dirty="0" smtClean="0">
                          <a:solidFill>
                            <a:schemeClr val="bg1"/>
                          </a:solidFill>
                          <a:effectLst/>
                          <a:latin typeface="+mn-lt"/>
                          <a:ea typeface="+mn-ea"/>
                          <a:cs typeface="+mn-cs"/>
                        </a:rPr>
                        <a:t>Strategic Objective: Value focused funding and resourcing (leveraged public and private sector  investments)</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902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Financial value of resources raised from international donors to support SA and African environment 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US$ 20 million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Total resources mobilized for the year:  US$88 million  </a:t>
                      </a:r>
                    </a:p>
                    <a:p>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323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investor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projects funded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project in the TFCA</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investment catalogue funded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1 project funded (Songimvelo Nature Reserve 4x4 trail)</a:t>
                      </a:r>
                    </a:p>
                    <a:p>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733138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a:t>
            </a:r>
            <a:r>
              <a:rPr lang="en-ZA" sz="2000" b="1" dirty="0" smtClean="0">
                <a:solidFill>
                  <a:srgbClr val="00B050"/>
                </a:solidFill>
                <a:latin typeface="Arial" panose="020B0604020202020204" pitchFamily="34" charset="0"/>
              </a:rPr>
              <a:t>QUALITY</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758768524"/>
              </p:ext>
            </p:extLst>
          </p:nvPr>
        </p:nvGraphicFramePr>
        <p:xfrm>
          <a:off x="320487" y="909920"/>
          <a:ext cx="11551024" cy="5280333"/>
        </p:xfrm>
        <a:graphic>
          <a:graphicData uri="http://schemas.openxmlformats.org/drawingml/2006/table">
            <a:tbl>
              <a:tblPr/>
              <a:tblGrid>
                <a:gridCol w="2624419"/>
                <a:gridCol w="2326341"/>
                <a:gridCol w="6600264"/>
              </a:tblGrid>
              <a:tr h="249628">
                <a:tc gridSpan="3">
                  <a:txBody>
                    <a:bodyPr/>
                    <a:lstStyle/>
                    <a:p>
                      <a:pPr algn="l">
                        <a:spcAft>
                          <a:spcPts val="0"/>
                        </a:spcAft>
                      </a:pPr>
                      <a:r>
                        <a:rPr lang="en-ZA" sz="1400" b="1" dirty="0" smtClean="0">
                          <a:solidFill>
                            <a:schemeClr val="bg1"/>
                          </a:solidFill>
                          <a:effectLst/>
                          <a:latin typeface="Arial" panose="020B0604020202020204" pitchFamily="34" charset="0"/>
                          <a:cs typeface="Arial" panose="020B0604020202020204" pitchFamily="34" charset="0"/>
                        </a:rPr>
                        <a:t>Strategic Objective</a:t>
                      </a:r>
                      <a:r>
                        <a:rPr lang="en-ZA" sz="1400" b="1" kern="1200" dirty="0" smtClean="0">
                          <a:solidFill>
                            <a:schemeClr val="bg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23353">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800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facilities with Atmospheric Emission Licences</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reporting to the National  Atmospheric Emissions Inventory</a:t>
                      </a:r>
                    </a:p>
                    <a:p>
                      <a:r>
                        <a:rPr lang="en-ZA" sz="1200" kern="1200" dirty="0" smtClean="0">
                          <a:solidFill>
                            <a:schemeClr val="tx1"/>
                          </a:solidFill>
                          <a:effectLst/>
                          <a:latin typeface="Arial" panose="020B0604020202020204" pitchFamily="34" charset="0"/>
                          <a:ea typeface="+mn-ea"/>
                          <a:cs typeface="Arial" panose="020B0604020202020204" pitchFamily="34" charset="0"/>
                        </a:rPr>
                        <a:t>System (NAEIS)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50% of facilities with AELs</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reporting to the NAEIS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68% (800/1176) of the registered facilities with AEL have reported to the NAEIS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6805">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Air Quality Regulatory Framework and tools developed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S23 – Small Scale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Charcoal Plants Declaration as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Controlled Emitters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Small-Scale charcoal plants have been declared controlled emitters by the Executive Authority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2407">
                <a:tc vMerge="1">
                  <a:txBody>
                    <a:bodyPr/>
                    <a:lstStyle/>
                    <a:p>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Annual plans of 3 Priority</a:t>
                      </a:r>
                    </a:p>
                    <a:p>
                      <a:r>
                        <a:rPr lang="en-ZA" sz="1200" kern="1200" dirty="0" smtClean="0">
                          <a:solidFill>
                            <a:schemeClr val="tx1"/>
                          </a:solidFill>
                          <a:effectLst/>
                          <a:latin typeface="Arial" panose="020B0604020202020204" pitchFamily="34" charset="0"/>
                          <a:ea typeface="+mn-ea"/>
                          <a:cs typeface="Arial" panose="020B0604020202020204" pitchFamily="34" charset="0"/>
                        </a:rPr>
                        <a:t>Area AQMPs implemented</a:t>
                      </a:r>
                    </a:p>
                    <a:p>
                      <a:r>
                        <a:rPr lang="en-ZA" sz="1200" kern="1200" dirty="0" smtClean="0">
                          <a:solidFill>
                            <a:schemeClr val="tx1"/>
                          </a:solidFill>
                          <a:effectLst/>
                          <a:latin typeface="Arial" panose="020B0604020202020204" pitchFamily="34" charset="0"/>
                          <a:ea typeface="+mn-ea"/>
                          <a:cs typeface="Arial" panose="020B0604020202020204" pitchFamily="34" charset="0"/>
                        </a:rPr>
                        <a:t>(Highveld, Vaal Triangle Air</a:t>
                      </a:r>
                    </a:p>
                    <a:p>
                      <a:r>
                        <a:rPr lang="en-ZA" sz="1200" kern="1200" dirty="0" smtClean="0">
                          <a:solidFill>
                            <a:schemeClr val="tx1"/>
                          </a:solidFill>
                          <a:effectLst/>
                          <a:latin typeface="Arial" panose="020B0604020202020204" pitchFamily="34" charset="0"/>
                          <a:ea typeface="+mn-ea"/>
                          <a:cs typeface="Arial" panose="020B0604020202020204" pitchFamily="34" charset="0"/>
                        </a:rPr>
                        <a:t>shed &amp; Waterberg-Bojanala)</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2015/16 Annual Plan plans for 3 AQMPs implemented and an annual priority area progress report was produced annual priority area progress report was prepared </a:t>
                      </a:r>
                    </a:p>
                    <a:p>
                      <a:pPr marL="0" lvl="0" indent="0" algn="just">
                        <a:lnSpc>
                          <a:spcPct val="115000"/>
                        </a:lnSpc>
                        <a:spcAft>
                          <a:spcPts val="0"/>
                        </a:spcAft>
                        <a:buFont typeface="Symbol" panose="05050102010706020507" pitchFamily="18" charset="2"/>
                        <a:buNone/>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1634">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Strategic Objective: Enhanced sector monitoring and evaluation</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lvl="0" indent="0" algn="just">
                        <a:lnSpc>
                          <a:spcPct val="115000"/>
                        </a:lnSpc>
                        <a:spcAft>
                          <a:spcPts val="0"/>
                        </a:spcAft>
                        <a:buFont typeface="Symbol" panose="05050102010706020507" pitchFamily="18" charset="2"/>
                        <a:buNone/>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53611">
                <a:tc rowSpan="2">
                  <a:txBody>
                    <a:bodyPr/>
                    <a:lstStyle/>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Framework for reporting on</a:t>
                      </a:r>
                    </a:p>
                    <a:p>
                      <a:pP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greenhouse gas emissions by industry developed and reports compiled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CC M&amp;E reports</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Annual Climate Change  Monitoring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ZA" sz="1200" kern="1200" dirty="0" smtClean="0">
                          <a:solidFill>
                            <a:schemeClr val="tx1"/>
                          </a:solidFill>
                          <a:effectLst/>
                          <a:latin typeface="Arial" panose="020B0604020202020204" pitchFamily="34" charset="0"/>
                          <a:ea typeface="+mn-ea"/>
                          <a:cs typeface="Arial" panose="020B0604020202020204" pitchFamily="34" charset="0"/>
                        </a:rPr>
                        <a:t>Evaluation  report finalised (individual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chapters</a:t>
                      </a:r>
                      <a:r>
                        <a:rPr lang="en-ZA" sz="1200" kern="1200" dirty="0" smtClean="0">
                          <a:solidFill>
                            <a:schemeClr val="tx1"/>
                          </a:solidFill>
                          <a:effectLst/>
                          <a:latin typeface="Arial" panose="020B0604020202020204" pitchFamily="34" charset="0"/>
                          <a:ea typeface="+mn-ea"/>
                          <a:cs typeface="Arial" panose="020B0604020202020204" pitchFamily="34" charset="0"/>
                        </a:rPr>
                        <a:t>) but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not yet published</a:t>
                      </a:r>
                    </a:p>
                    <a:p>
                      <a:pPr algn="just"/>
                      <a:endParaRPr lang="en-ZA" sz="1200" kern="1200" baseline="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Section on COP 21 outcomes had to wait for the COP 21 conference  in December 2015 before it could be written and finalized</a:t>
                      </a:r>
                    </a:p>
                    <a:p>
                      <a:pPr algn="just"/>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Annual CC M&amp;E report to be published in 2016-17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8099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2000 – 2012 GHG Inventory</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2000 – 2012 GHG Inventory First Order Draft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4235775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146280"/>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4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403210004"/>
              </p:ext>
            </p:extLst>
          </p:nvPr>
        </p:nvGraphicFramePr>
        <p:xfrm>
          <a:off x="320487" y="990600"/>
          <a:ext cx="11551025" cy="1067587"/>
        </p:xfrm>
        <a:graphic>
          <a:graphicData uri="http://schemas.openxmlformats.org/drawingml/2006/table">
            <a:tbl>
              <a:tblPr/>
              <a:tblGrid>
                <a:gridCol w="3419253"/>
                <a:gridCol w="2936232"/>
                <a:gridCol w="2749441"/>
                <a:gridCol w="2446099"/>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(19/22)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 (3/22)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21% (4/19)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793344752"/>
              </p:ext>
            </p:extLst>
          </p:nvPr>
        </p:nvGraphicFramePr>
        <p:xfrm>
          <a:off x="632012" y="2029940"/>
          <a:ext cx="10730753" cy="4438095"/>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29055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chemeClr val="bg1"/>
                </a:solidFill>
              </a:rPr>
              <a:t>PROGRAMME 5:  BIODIVERSITY AND CONSERVATION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32</a:t>
            </a:fld>
            <a:endParaRPr lang="en-US" altLang="en-US"/>
          </a:p>
        </p:txBody>
      </p:sp>
    </p:spTree>
    <p:extLst>
      <p:ext uri="{BB962C8B-B14F-4D97-AF65-F5344CB8AC3E}">
        <p14:creationId xmlns:p14="http://schemas.microsoft.com/office/powerpoint/2010/main" xmlns="" val="3430246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graphicFrame>
        <p:nvGraphicFramePr>
          <p:cNvPr id="6" name="Table 5"/>
          <p:cNvGraphicFramePr>
            <a:graphicFrameLocks noGrp="1"/>
          </p:cNvGraphicFramePr>
          <p:nvPr>
            <p:extLst>
              <p:ext uri="{D42A27DB-BD31-4B8C-83A1-F6EECF244321}">
                <p14:modId xmlns:p14="http://schemas.microsoft.com/office/powerpoint/2010/main" xmlns="" val="1576853006"/>
              </p:ext>
            </p:extLst>
          </p:nvPr>
        </p:nvGraphicFramePr>
        <p:xfrm>
          <a:off x="320488" y="922383"/>
          <a:ext cx="11551024" cy="5167169"/>
        </p:xfrm>
        <a:graphic>
          <a:graphicData uri="http://schemas.openxmlformats.org/drawingml/2006/table">
            <a:tbl>
              <a:tblPr/>
              <a:tblGrid>
                <a:gridCol w="2570630"/>
                <a:gridCol w="2366682"/>
                <a:gridCol w="6613712"/>
              </a:tblGrid>
              <a:tr h="247511">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Ecosystems</a:t>
                      </a:r>
                      <a:r>
                        <a:rPr lang="en-ZA" sz="1400" b="1" kern="1200" baseline="0" noProof="0" dirty="0" smtClean="0">
                          <a:solidFill>
                            <a:schemeClr val="bg1"/>
                          </a:solidFill>
                          <a:effectLst/>
                          <a:latin typeface="+mn-lt"/>
                          <a:ea typeface="+mn-ea"/>
                          <a:cs typeface="Arial" panose="020B0604020202020204" pitchFamily="34" charset="0"/>
                        </a:rPr>
                        <a:t> conserved, managed and sustainably used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85037">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land under conservation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11.7% of land under conservation (14 289 772/ 121991200ha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11.73% of land under conservation (14,300,113.09/121 909 000ha)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additional Biodiversity stewardship sites Established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 additional stewardship site</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Establishment of 1 additional stewardship site still in process. Consultations was done with SANParks, lawyers and members of the Special Wetland Management Association for Nuwejaars held (22-23 February 2016). Consultations ongoing.</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As a result of a 6 year delay in the process; Landowners  expressed uncertainty around the process and were reluctant to amend the completed contracts. Concerns around DEAs support to the implementation of the Nuwejaars Protected Environment (once declared) was also raised</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Agreement made for  Landowners</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mn-ea"/>
                          <a:cs typeface="Arial" panose="020B0604020202020204" pitchFamily="34" charset="0"/>
                        </a:rPr>
                        <a:t>to submit an updated needs analysis for the establishment of the Nuwerjaars stewardship/Protected Environment</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mn-ea"/>
                          <a:cs typeface="Arial" panose="020B0604020202020204" pitchFamily="34" charset="0"/>
                        </a:rPr>
                        <a:t> to DEA to determine a way forward</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3314">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area of </a:t>
                      </a:r>
                      <a:r>
                        <a:rPr lang="en-ZA" sz="1200" kern="1200" dirty="0" smtClean="0">
                          <a:solidFill>
                            <a:schemeClr val="tx1"/>
                          </a:solidFill>
                          <a:effectLst/>
                          <a:latin typeface="Arial" panose="020B0604020202020204" pitchFamily="34" charset="0"/>
                          <a:ea typeface="+mn-ea"/>
                          <a:cs typeface="Arial" panose="020B0604020202020204" pitchFamily="34" charset="0"/>
                        </a:rPr>
                        <a:t>state managed </a:t>
                      </a:r>
                      <a:r>
                        <a:rPr lang="en-ZA" sz="1200" kern="1200" dirty="0">
                          <a:solidFill>
                            <a:schemeClr val="tx1"/>
                          </a:solidFill>
                          <a:effectLst/>
                          <a:latin typeface="Arial" panose="020B0604020202020204" pitchFamily="34" charset="0"/>
                          <a:ea typeface="+mn-ea"/>
                          <a:cs typeface="Arial" panose="020B0604020202020204" pitchFamily="34" charset="0"/>
                        </a:rPr>
                        <a:t>protected </a:t>
                      </a:r>
                      <a:r>
                        <a:rPr lang="en-ZA" sz="1200" kern="1200" dirty="0" smtClean="0">
                          <a:solidFill>
                            <a:schemeClr val="tx1"/>
                          </a:solidFill>
                          <a:effectLst/>
                          <a:latin typeface="Arial" panose="020B0604020202020204" pitchFamily="34" charset="0"/>
                          <a:ea typeface="+mn-ea"/>
                          <a:cs typeface="Arial" panose="020B0604020202020204" pitchFamily="34" charset="0"/>
                        </a:rPr>
                        <a:t>areas assessed </a:t>
                      </a:r>
                      <a:r>
                        <a:rPr lang="en-ZA" sz="1200" kern="1200" dirty="0">
                          <a:solidFill>
                            <a:schemeClr val="tx1"/>
                          </a:solidFill>
                          <a:effectLst/>
                          <a:latin typeface="Arial" panose="020B0604020202020204" pitchFamily="34" charset="0"/>
                          <a:ea typeface="+mn-ea"/>
                          <a:cs typeface="Arial" panose="020B0604020202020204" pitchFamily="34" charset="0"/>
                        </a:rPr>
                        <a:t>with a METT </a:t>
                      </a:r>
                      <a:r>
                        <a:rPr lang="en-ZA" sz="1200" kern="1200" dirty="0" smtClean="0">
                          <a:solidFill>
                            <a:schemeClr val="tx1"/>
                          </a:solidFill>
                          <a:effectLst/>
                          <a:latin typeface="Arial" panose="020B0604020202020204" pitchFamily="34" charset="0"/>
                          <a:ea typeface="+mn-ea"/>
                          <a:cs typeface="Arial" panose="020B0604020202020204" pitchFamily="34" charset="0"/>
                        </a:rPr>
                        <a:t>score above </a:t>
                      </a:r>
                      <a:r>
                        <a:rPr lang="en-ZA" sz="1200" kern="1200" dirty="0">
                          <a:solidFill>
                            <a:schemeClr val="tx1"/>
                          </a:solidFill>
                          <a:effectLst/>
                          <a:latin typeface="Arial" panose="020B0604020202020204" pitchFamily="34" charset="0"/>
                          <a:ea typeface="+mn-ea"/>
                          <a:cs typeface="Arial" panose="020B0604020202020204" pitchFamily="34"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87% of area of </a:t>
                      </a:r>
                      <a:r>
                        <a:rPr lang="en-ZA" sz="1200" kern="1200" dirty="0" smtClean="0">
                          <a:solidFill>
                            <a:schemeClr val="tx1"/>
                          </a:solidFill>
                          <a:effectLst/>
                          <a:latin typeface="Arial" panose="020B0604020202020204" pitchFamily="34" charset="0"/>
                          <a:ea typeface="+mn-ea"/>
                          <a:cs typeface="Arial" panose="020B0604020202020204" pitchFamily="34" charset="0"/>
                        </a:rPr>
                        <a:t>state managed </a:t>
                      </a:r>
                      <a:r>
                        <a:rPr lang="en-ZA" sz="1200" kern="1200" dirty="0">
                          <a:solidFill>
                            <a:schemeClr val="tx1"/>
                          </a:solidFill>
                          <a:effectLst/>
                          <a:latin typeface="Arial" panose="020B0604020202020204" pitchFamily="34" charset="0"/>
                          <a:ea typeface="+mn-ea"/>
                          <a:cs typeface="Arial" panose="020B0604020202020204" pitchFamily="34" charset="0"/>
                        </a:rPr>
                        <a:t>protected </a:t>
                      </a:r>
                      <a:r>
                        <a:rPr lang="en-ZA" sz="1200" kern="1200" dirty="0" smtClean="0">
                          <a:solidFill>
                            <a:schemeClr val="tx1"/>
                          </a:solidFill>
                          <a:effectLst/>
                          <a:latin typeface="Arial" panose="020B0604020202020204" pitchFamily="34" charset="0"/>
                          <a:ea typeface="+mn-ea"/>
                          <a:cs typeface="Arial" panose="020B0604020202020204" pitchFamily="34" charset="0"/>
                        </a:rPr>
                        <a:t>areas assessed </a:t>
                      </a:r>
                      <a:r>
                        <a:rPr lang="en-ZA" sz="1200" kern="1200" dirty="0">
                          <a:solidFill>
                            <a:schemeClr val="tx1"/>
                          </a:solidFill>
                          <a:effectLst/>
                          <a:latin typeface="Arial" panose="020B0604020202020204" pitchFamily="34" charset="0"/>
                          <a:ea typeface="+mn-ea"/>
                          <a:cs typeface="Arial" panose="020B0604020202020204" pitchFamily="34" charset="0"/>
                        </a:rPr>
                        <a:t>with a METT </a:t>
                      </a:r>
                      <a:r>
                        <a:rPr lang="en-ZA" sz="1200" kern="1200" dirty="0" smtClean="0">
                          <a:solidFill>
                            <a:schemeClr val="tx1"/>
                          </a:solidFill>
                          <a:effectLst/>
                          <a:latin typeface="Arial" panose="020B0604020202020204" pitchFamily="34" charset="0"/>
                          <a:ea typeface="+mn-ea"/>
                          <a:cs typeface="Arial" panose="020B0604020202020204" pitchFamily="34" charset="0"/>
                        </a:rPr>
                        <a:t>score above </a:t>
                      </a:r>
                      <a:r>
                        <a:rPr lang="en-ZA" sz="1200" kern="1200" dirty="0">
                          <a:solidFill>
                            <a:schemeClr val="tx1"/>
                          </a:solidFill>
                          <a:effectLst/>
                          <a:latin typeface="Arial" panose="020B0604020202020204" pitchFamily="34" charset="0"/>
                          <a:ea typeface="+mn-ea"/>
                          <a:cs typeface="Arial" panose="020B0604020202020204" pitchFamily="34" charset="0"/>
                        </a:rPr>
                        <a:t>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92.6% of area of state managed protected areas assessed with a METT score above 67% ( METT - Management Effectiveness Tracking Tool )</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21616">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tools for </a:t>
                      </a:r>
                      <a:r>
                        <a:rPr lang="en-ZA" sz="1200" kern="1200" dirty="0" smtClean="0">
                          <a:solidFill>
                            <a:schemeClr val="tx1"/>
                          </a:solidFill>
                          <a:effectLst/>
                          <a:latin typeface="Arial" panose="020B0604020202020204" pitchFamily="34" charset="0"/>
                          <a:ea typeface="+mn-ea"/>
                          <a:cs typeface="Arial" panose="020B0604020202020204" pitchFamily="34" charset="0"/>
                        </a:rPr>
                        <a:t>the  conservation </a:t>
                      </a:r>
                      <a:r>
                        <a:rPr lang="en-ZA" sz="1200" kern="1200" dirty="0">
                          <a:solidFill>
                            <a:schemeClr val="tx1"/>
                          </a:solidFill>
                          <a:effectLst/>
                          <a:latin typeface="Arial" panose="020B0604020202020204" pitchFamily="34" charset="0"/>
                          <a:ea typeface="+mn-ea"/>
                          <a:cs typeface="Arial" panose="020B0604020202020204" pitchFamily="34" charset="0"/>
                        </a:rPr>
                        <a:t>and </a:t>
                      </a:r>
                      <a:r>
                        <a:rPr lang="en-ZA" sz="1200" kern="1200" dirty="0" smtClean="0">
                          <a:solidFill>
                            <a:schemeClr val="tx1"/>
                          </a:solidFill>
                          <a:effectLst/>
                          <a:latin typeface="Arial" panose="020B0604020202020204" pitchFamily="34" charset="0"/>
                          <a:ea typeface="+mn-ea"/>
                          <a:cs typeface="Arial" panose="020B0604020202020204" pitchFamily="34" charset="0"/>
                        </a:rPr>
                        <a:t>sustainable use </a:t>
                      </a:r>
                      <a:r>
                        <a:rPr lang="en-ZA" sz="1200" kern="1200" dirty="0">
                          <a:solidFill>
                            <a:schemeClr val="tx1"/>
                          </a:solidFill>
                          <a:effectLst/>
                          <a:latin typeface="Arial" panose="020B0604020202020204" pitchFamily="34" charset="0"/>
                          <a:ea typeface="+mn-ea"/>
                          <a:cs typeface="Arial" panose="020B0604020202020204" pitchFamily="34" charset="0"/>
                        </a:rPr>
                        <a:t>of </a:t>
                      </a:r>
                      <a:r>
                        <a:rPr lang="en-ZA" sz="1200" kern="1200" dirty="0" smtClean="0">
                          <a:solidFill>
                            <a:schemeClr val="tx1"/>
                          </a:solidFill>
                          <a:effectLst/>
                          <a:latin typeface="Arial" panose="020B0604020202020204" pitchFamily="34" charset="0"/>
                          <a:ea typeface="+mn-ea"/>
                          <a:cs typeface="Arial" panose="020B0604020202020204" pitchFamily="34" charset="0"/>
                        </a:rPr>
                        <a:t>biodiversity developed and </a:t>
                      </a:r>
                      <a:r>
                        <a:rPr lang="en-ZA" sz="1200" kern="1200" dirty="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 Biodiversity Management</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Plans approved (African</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Lion, White Rhino)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Biodiversity Management Plans were gazetted for implementation (The African Lion and White Rhino)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4270563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graphicFrame>
        <p:nvGraphicFramePr>
          <p:cNvPr id="6" name="Table 5"/>
          <p:cNvGraphicFramePr>
            <a:graphicFrameLocks noGrp="1"/>
          </p:cNvGraphicFramePr>
          <p:nvPr>
            <p:extLst>
              <p:ext uri="{D42A27DB-BD31-4B8C-83A1-F6EECF244321}">
                <p14:modId xmlns:p14="http://schemas.microsoft.com/office/powerpoint/2010/main" xmlns="" val="2991151277"/>
              </p:ext>
            </p:extLst>
          </p:nvPr>
        </p:nvGraphicFramePr>
        <p:xfrm>
          <a:off x="363071" y="962723"/>
          <a:ext cx="11508441" cy="4722156"/>
        </p:xfrm>
        <a:graphic>
          <a:graphicData uri="http://schemas.openxmlformats.org/drawingml/2006/table">
            <a:tbl>
              <a:tblPr/>
              <a:tblGrid>
                <a:gridCol w="2649071"/>
                <a:gridCol w="2339788"/>
                <a:gridCol w="6519582"/>
              </a:tblGrid>
              <a:tr h="17848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Improved access, fair and equitable sharing of benefits</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04036">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community based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interventions to promote access to natural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Bushbuckridge Project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Unit 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Project Management Unit established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for 2014 People and Parks resolutions implemented (50% implementation of resolutions)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2014 People and Parks resolutions facilitated in nine provinces and annual progress report prepared. 51% (15/29) of resolutions implemented as per annual plan.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9635">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NBEDS annual targets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Biodiversity Economy Development Strategy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Biodiversity Economy Development Strategy was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42764">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additional World Heritage Sites nominated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additional world heritage site nominated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additional world heritage site was nominated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42764">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benefit sharing agreements concluded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benefit sharing agreements concluded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benefit sharing agreement concluded and Approved. 4 benefit sharing agreements submitted to Executive Authority for consideration</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4 BABS agreements were prepared and finalised for final consideration and approval. There is a delay in approval of agreements due to necessary shifts in advancing meaningful transformation and beneficiation in new agreements.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Process to be fast tracked in the next financial year. Part of the shift in beneficiation modalities will be addressed in the legislative amendments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5549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graphicFrame>
        <p:nvGraphicFramePr>
          <p:cNvPr id="6" name="Table 5"/>
          <p:cNvGraphicFramePr>
            <a:graphicFrameLocks noGrp="1"/>
          </p:cNvGraphicFramePr>
          <p:nvPr>
            <p:extLst>
              <p:ext uri="{D42A27DB-BD31-4B8C-83A1-F6EECF244321}">
                <p14:modId xmlns:p14="http://schemas.microsoft.com/office/powerpoint/2010/main" xmlns="" val="3309398276"/>
              </p:ext>
            </p:extLst>
          </p:nvPr>
        </p:nvGraphicFramePr>
        <p:xfrm>
          <a:off x="320488" y="934571"/>
          <a:ext cx="11551023" cy="5285125"/>
        </p:xfrm>
        <a:graphic>
          <a:graphicData uri="http://schemas.openxmlformats.org/drawingml/2006/table">
            <a:tbl>
              <a:tblPr/>
              <a:tblGrid>
                <a:gridCol w="2584077"/>
                <a:gridCol w="2697016"/>
                <a:gridCol w="6269930"/>
              </a:tblGrid>
              <a:tr h="28005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Improved access, fair and equitable sharing of benefits</a:t>
                      </a:r>
                      <a:r>
                        <a:rPr lang="en-ZA" sz="1400" b="1" kern="1200" baseline="0" noProof="0" dirty="0" smtClean="0">
                          <a:solidFill>
                            <a:schemeClr val="bg1"/>
                          </a:solidFill>
                          <a:effectLst/>
                          <a:latin typeface="+mn-lt"/>
                          <a:ea typeface="+mn-ea"/>
                          <a:cs typeface="Arial" panose="020B0604020202020204" pitchFamily="34" charset="0"/>
                        </a:rPr>
                        <a:t> (continued)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180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7799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natural resource based enterprises established in support of wildlife economy vision 2024</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sustainable natural resource based enterprises 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sustainable natural resource based enterprises established (Funding for all business plans approved)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Finalisation of 2 enterprises outstanding by the end of the reporting period. Establishment of enterprises follows a comprehensive consultative process to secure buy-in from key stakeholders, sourcing of funding; development and approval of business plans. It is not always possible to accurately project the time it will take to finalise the above key processes.</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Establishment of 1 of 2 outstanding enterprise finalised in the first quarter of 2016/17. Establishment of the other enterprise will be finalised during the 2016/17 financial year.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9024">
                <a:tc grid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Strengthened knowledge, science and policy interface</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81041">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research programmes aimed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advancing the Biodiversity</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Science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Elephant research</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on one focus area of the strategy</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Elephant research conducted on the Status quo on Small Elephant Populations in South Africa and report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14299">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research/science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based policy recommendations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science-based policy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 finalised (Intensive breeding)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Stakeholder workshops on the intensive breeding of colour variants convened and reports drafted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3528541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5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4206067515"/>
              </p:ext>
            </p:extLst>
          </p:nvPr>
        </p:nvGraphicFramePr>
        <p:xfrm>
          <a:off x="320490" y="990600"/>
          <a:ext cx="11551022" cy="1067587"/>
        </p:xfrm>
        <a:graphic>
          <a:graphicData uri="http://schemas.openxmlformats.org/drawingml/2006/table">
            <a:tbl>
              <a:tblPr/>
              <a:tblGrid>
                <a:gridCol w="3419253"/>
                <a:gridCol w="2936230"/>
                <a:gridCol w="2749440"/>
                <a:gridCol w="2446099"/>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75% (9/12)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(3/12)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 (1/9)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419538885"/>
              </p:ext>
            </p:extLst>
          </p:nvPr>
        </p:nvGraphicFramePr>
        <p:xfrm>
          <a:off x="1793419" y="2016492"/>
          <a:ext cx="8645981" cy="4155708"/>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617926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Title 1"/>
          <p:cNvSpPr>
            <a:spLocks noGrp="1"/>
          </p:cNvSpPr>
          <p:nvPr>
            <p:ph type="ctrTitle"/>
          </p:nvPr>
        </p:nvSpPr>
        <p:spPr>
          <a:xfrm>
            <a:off x="2209800" y="1874839"/>
            <a:ext cx="7772400" cy="847725"/>
          </a:xfrm>
        </p:spPr>
        <p:txBody>
          <a:bodyPr/>
          <a:lstStyle/>
          <a:p>
            <a:pPr eaLnBrk="1" hangingPunct="1"/>
            <a:r>
              <a:rPr lang="en-US" altLang="en-US" sz="2800" dirty="0">
                <a:solidFill>
                  <a:schemeClr val="bg1"/>
                </a:solidFill>
              </a:rPr>
              <a:t/>
            </a:r>
            <a:br>
              <a:rPr lang="en-US" altLang="en-US" sz="2800" dirty="0">
                <a:solidFill>
                  <a:schemeClr val="bg1"/>
                </a:solidFill>
              </a:rPr>
            </a:br>
            <a:r>
              <a:rPr lang="en-US" altLang="en-US" sz="2800" dirty="0">
                <a:solidFill>
                  <a:schemeClr val="bg1"/>
                </a:solidFill>
              </a:rPr>
              <a:t>PROGRAMME 6: ENVIRONMENTAL PROGRAMMES</a:t>
            </a:r>
            <a:br>
              <a:rPr lang="en-US" altLang="en-US" sz="2800" dirty="0">
                <a:solidFill>
                  <a:schemeClr val="bg1"/>
                </a:solidFill>
              </a:rPr>
            </a:br>
            <a:endParaRPr lang="en-US" altLang="en-US" sz="2800" dirty="0">
              <a:solidFill>
                <a:schemeClr val="bg1"/>
              </a:solidFill>
            </a:endParaRPr>
          </a:p>
        </p:txBody>
      </p:sp>
      <p:sp>
        <p:nvSpPr>
          <p:cNvPr id="82947" name="TextBox 8"/>
          <p:cNvSpPr txBox="1">
            <a:spLocks noChangeArrowheads="1"/>
          </p:cNvSpPr>
          <p:nvPr/>
        </p:nvSpPr>
        <p:spPr bwMode="auto">
          <a:xfrm>
            <a:off x="5159375" y="5011739"/>
            <a:ext cx="2133600" cy="1570037"/>
          </a:xfrm>
          <a:prstGeom prst="rect">
            <a:avLst/>
          </a:prstGeom>
          <a:noFill/>
          <a:ln w="9525">
            <a:noFill/>
            <a:miter lim="800000"/>
            <a:headEnd/>
            <a:tailEnd/>
          </a:ln>
        </p:spPr>
        <p:txBody>
          <a:bodyPr>
            <a:spAutoFit/>
          </a:bodyPr>
          <a:lstStyle/>
          <a:p>
            <a:pPr defTabSz="457200" fontAlgn="base">
              <a:spcBef>
                <a:spcPct val="0"/>
              </a:spcBef>
              <a:spcAft>
                <a:spcPct val="0"/>
              </a:spcAft>
            </a:pPr>
            <a:r>
              <a:rPr lang="en-US" altLang="en-US" sz="1200" b="1">
                <a:solidFill>
                  <a:srgbClr val="FFFFFF"/>
                </a:solidFill>
                <a:cs typeface="Arial" charset="0"/>
              </a:rPr>
              <a:t>Environmental Programmes</a:t>
            </a: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p:txBody>
      </p:sp>
    </p:spTree>
    <p:extLst>
      <p:ext uri="{BB962C8B-B14F-4D97-AF65-F5344CB8AC3E}">
        <p14:creationId xmlns:p14="http://schemas.microsoft.com/office/powerpoint/2010/main" xmlns="" val="3128460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533400"/>
          </a:xfrm>
        </p:spPr>
        <p:txBody>
          <a:bodyPr/>
          <a:lstStyle/>
          <a:p>
            <a:r>
              <a:rPr lang="en-US" sz="2000" b="1" dirty="0">
                <a:solidFill>
                  <a:srgbClr val="00B050"/>
                </a:solidFill>
                <a:latin typeface="Arial" panose="020B0604020202020204" pitchFamily="34" charset="0"/>
              </a:rPr>
              <a:t>PROGRAMME </a:t>
            </a:r>
            <a:r>
              <a:rPr lang="en-US" sz="2000" b="1" dirty="0" smtClean="0">
                <a:solidFill>
                  <a:srgbClr val="00B050"/>
                </a:solidFill>
                <a:latin typeface="Arial" panose="020B0604020202020204" pitchFamily="34" charset="0"/>
              </a:rPr>
              <a:t>6: </a:t>
            </a:r>
            <a:r>
              <a:rPr lang="en-ZA" sz="2000" b="1" dirty="0" smtClean="0">
                <a:solidFill>
                  <a:srgbClr val="00B050"/>
                </a:solidFill>
                <a:latin typeface="Arial" panose="020B0604020202020204" pitchFamily="34" charset="0"/>
              </a:rPr>
              <a:t>ENVIRONMENTAL </a:t>
            </a:r>
            <a:r>
              <a:rPr lang="en-ZA" sz="2000" b="1" dirty="0">
                <a:solidFill>
                  <a:srgbClr val="00B050"/>
                </a:solidFill>
                <a:latin typeface="Arial" panose="020B0604020202020204" pitchFamily="34" charset="0"/>
              </a:rPr>
              <a:t>PROGRAMMES</a:t>
            </a:r>
            <a:r>
              <a:rPr lang="en-ZA" sz="2000" dirty="0"/>
              <a:t/>
            </a:r>
            <a:br>
              <a:rPr lang="en-ZA" sz="2000" dirty="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012978538"/>
              </p:ext>
            </p:extLst>
          </p:nvPr>
        </p:nvGraphicFramePr>
        <p:xfrm>
          <a:off x="320488" y="878544"/>
          <a:ext cx="11551024" cy="5470472"/>
        </p:xfrm>
        <a:graphic>
          <a:graphicData uri="http://schemas.openxmlformats.org/drawingml/2006/table">
            <a:tbl>
              <a:tblPr/>
              <a:tblGrid>
                <a:gridCol w="2624418"/>
                <a:gridCol w="2312894"/>
                <a:gridCol w="6613712"/>
              </a:tblGrid>
              <a:tr h="211501">
                <a:tc gridSpan="3">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78033">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11957">
                <a:tc>
                  <a:txBody>
                    <a:bodyPr/>
                    <a:lstStyle/>
                    <a:p>
                      <a:pPr marL="0" algn="just"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Full Time Equivalents</a:t>
                      </a:r>
                    </a:p>
                    <a:p>
                      <a:pPr marL="0" algn="just"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(FTEs)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34 824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Total FTEs created</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 31 720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28</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141</a:t>
                      </a:r>
                      <a:r>
                        <a:rPr lang="en-ZA" sz="1200" kern="1200" dirty="0" smtClean="0">
                          <a:solidFill>
                            <a:schemeClr val="tx1"/>
                          </a:solidFill>
                          <a:effectLst/>
                          <a:latin typeface="Arial" panose="020B0604020202020204" pitchFamily="34" charset="0"/>
                          <a:ea typeface="+mn-ea"/>
                          <a:cs typeface="Arial" panose="020B0604020202020204" pitchFamily="34" charset="0"/>
                        </a:rPr>
                        <a:t> Full Time Equivalents (FTEs) EPWP verified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3579 internally verified.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Late start of some projects resulted in non-achievement of the planned target</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Project implementation will continue in the 2016/17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4569">
                <a:tc rowSpan="4">
                  <a:txBody>
                    <a:bodyPr/>
                    <a:lstStyle/>
                    <a:p>
                      <a:pPr marL="0" algn="just"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Work Opportunities created (% of Women; % of Youth &amp; % of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66 150 (Women -55 %;)</a:t>
                      </a:r>
                    </a:p>
                    <a:p>
                      <a:r>
                        <a:rPr lang="en-ZA" sz="1200" kern="1200" dirty="0" smtClean="0">
                          <a:solidFill>
                            <a:schemeClr val="tx1"/>
                          </a:solidFill>
                          <a:effectLst/>
                          <a:latin typeface="Arial" panose="020B0604020202020204" pitchFamily="34" charset="0"/>
                          <a:ea typeface="+mn-ea"/>
                          <a:cs typeface="Arial" panose="020B0604020202020204" pitchFamily="34" charset="0"/>
                        </a:rPr>
                        <a:t>Youth -60%  </a:t>
                      </a:r>
                    </a:p>
                    <a:p>
                      <a:r>
                        <a:rPr lang="en-ZA" sz="1200" kern="1200" dirty="0" smtClean="0">
                          <a:solidFill>
                            <a:schemeClr val="tx1"/>
                          </a:solidFill>
                          <a:effectLst/>
                          <a:latin typeface="Arial" panose="020B0604020202020204" pitchFamily="34" charset="0"/>
                          <a:ea typeface="+mn-ea"/>
                          <a:cs typeface="Arial" panose="020B0604020202020204" pitchFamily="34" charset="0"/>
                        </a:rPr>
                        <a:t>People with Disabilities – 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Total Work</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Opportunities created: 83 619</a:t>
                      </a:r>
                    </a:p>
                    <a:p>
                      <a:pPr algn="just">
                        <a:lnSpc>
                          <a:spcPct val="115000"/>
                        </a:lnSpc>
                        <a:spcAft>
                          <a:spcPts val="0"/>
                        </a:spcAft>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73 381 </a:t>
                      </a:r>
                      <a:r>
                        <a:rPr lang="en-ZA" sz="1200" kern="1200" dirty="0">
                          <a:solidFill>
                            <a:schemeClr val="tx1"/>
                          </a:solidFill>
                          <a:effectLst/>
                          <a:latin typeface="Arial" panose="020B0604020202020204" pitchFamily="34" charset="0"/>
                          <a:ea typeface="+mn-ea"/>
                          <a:cs typeface="Arial" panose="020B0604020202020204" pitchFamily="34" charset="0"/>
                        </a:rPr>
                        <a:t>Work Opportunities </a:t>
                      </a:r>
                      <a:r>
                        <a:rPr lang="en-ZA" sz="1200" kern="1200" dirty="0" smtClean="0">
                          <a:solidFill>
                            <a:schemeClr val="tx1"/>
                          </a:solidFill>
                          <a:effectLst/>
                          <a:latin typeface="Arial" panose="020B0604020202020204" pitchFamily="34" charset="0"/>
                          <a:ea typeface="+mn-ea"/>
                          <a:cs typeface="Arial" panose="020B0604020202020204" pitchFamily="34" charset="0"/>
                        </a:rPr>
                        <a:t>EPWP verified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10 238  internally verified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3228">
                <a:tc vMerge="1">
                  <a:txBody>
                    <a:bodyPr/>
                    <a:lstStyle/>
                    <a:p>
                      <a:endParaRPr lang="en-ZA"/>
                    </a:p>
                  </a:txBody>
                  <a:tcPr/>
                </a:tc>
                <a:tc vMerge="1">
                  <a:txBody>
                    <a:bodyPr/>
                    <a:lstStyle/>
                    <a:p>
                      <a:endParaRPr lang="en-ZA"/>
                    </a:p>
                  </a:txBody>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Women 54.07%</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a:t>
                      </a:r>
                      <a:r>
                        <a:rPr lang="en-ZA" sz="1200" kern="1200" dirty="0" smtClean="0">
                          <a:solidFill>
                            <a:schemeClr val="tx1"/>
                          </a:solidFill>
                          <a:effectLst/>
                          <a:latin typeface="Arial" panose="020B0604020202020204" pitchFamily="34" charset="0"/>
                          <a:ea typeface="+mn-ea"/>
                          <a:cs typeface="Arial" panose="020B0604020202020204" pitchFamily="34" charset="0"/>
                        </a:rPr>
                        <a:t>39</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977.10/73 381)</a:t>
                      </a:r>
                      <a:r>
                        <a:rPr lang="en-ZA" sz="1200" kern="1200" dirty="0" smtClean="0">
                          <a:solidFill>
                            <a:schemeClr val="tx1"/>
                          </a:solidFill>
                          <a:effectLst/>
                          <a:latin typeface="Arial" panose="020B0604020202020204" pitchFamily="34" charset="0"/>
                          <a:ea typeface="+mn-ea"/>
                          <a:cs typeface="Arial" panose="020B0604020202020204" pitchFamily="34" charset="0"/>
                        </a:rPr>
                        <a:t> – EPWP verified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3228">
                <a:tc vMerge="1">
                  <a:txBody>
                    <a:bodyPr/>
                    <a:lstStyle/>
                    <a:p>
                      <a:endParaRPr lang="en-ZA"/>
                    </a:p>
                  </a:txBody>
                  <a:tcPr/>
                </a:tc>
                <a:tc vMerge="1">
                  <a:txBody>
                    <a:bodyPr/>
                    <a:lstStyle/>
                    <a:p>
                      <a:endParaRPr lang="en-ZA"/>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Youth 64.51%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47 338..08</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/73 381)</a:t>
                      </a:r>
                      <a:r>
                        <a:rPr lang="en-ZA" sz="1200" kern="1200" dirty="0" smtClean="0">
                          <a:solidFill>
                            <a:schemeClr val="tx1"/>
                          </a:solidFill>
                          <a:effectLst/>
                          <a:latin typeface="Arial" panose="020B0604020202020204" pitchFamily="34" charset="0"/>
                          <a:ea typeface="+mn-ea"/>
                          <a:cs typeface="Arial" panose="020B0604020202020204" pitchFamily="34" charset="0"/>
                        </a:rPr>
                        <a:t> – EPWP verified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3228">
                <a:tc vMerge="1">
                  <a:txBody>
                    <a:bodyPr/>
                    <a:lstStyle/>
                    <a:p>
                      <a:endParaRPr lang="en-ZA"/>
                    </a:p>
                  </a:txBody>
                  <a:tcPr/>
                </a:tc>
                <a:tc vMerge="1">
                  <a:txBody>
                    <a:bodyPr/>
                    <a:lstStyle/>
                    <a:p>
                      <a:endParaRPr lang="en-ZA"/>
                    </a:p>
                  </a:txBody>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People </a:t>
                      </a:r>
                      <a:r>
                        <a:rPr lang="en-ZA" sz="1200" b="1" kern="1200" dirty="0">
                          <a:solidFill>
                            <a:schemeClr val="tx1"/>
                          </a:solidFill>
                          <a:effectLst/>
                          <a:latin typeface="Arial" panose="020B0604020202020204" pitchFamily="34" charset="0"/>
                          <a:ea typeface="+mn-ea"/>
                          <a:cs typeface="Arial" panose="020B0604020202020204" pitchFamily="34" charset="0"/>
                        </a:rPr>
                        <a:t>with </a:t>
                      </a:r>
                      <a:r>
                        <a:rPr lang="en-ZA" sz="1200" b="1" kern="1200" dirty="0" smtClean="0">
                          <a:solidFill>
                            <a:schemeClr val="tx1"/>
                          </a:solidFill>
                          <a:effectLst/>
                          <a:latin typeface="Arial" panose="020B0604020202020204" pitchFamily="34" charset="0"/>
                          <a:ea typeface="+mn-ea"/>
                          <a:cs typeface="Arial" panose="020B0604020202020204" pitchFamily="34" charset="0"/>
                        </a:rPr>
                        <a:t>Disabilities 3.79%</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(2 781.13 / 73 381) </a:t>
                      </a:r>
                      <a:r>
                        <a:rPr lang="en-ZA" sz="1200" kern="1200" dirty="0" smtClean="0">
                          <a:solidFill>
                            <a:schemeClr val="tx1"/>
                          </a:solidFill>
                          <a:effectLst/>
                          <a:latin typeface="Arial" panose="020B0604020202020204" pitchFamily="34" charset="0"/>
                          <a:ea typeface="+mn-ea"/>
                          <a:cs typeface="Arial" panose="020B0604020202020204" pitchFamily="34" charset="0"/>
                        </a:rPr>
                        <a:t>– EPWP verified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4329">
                <a:tc>
                  <a:txBody>
                    <a:bodyPr/>
                    <a:lstStyle/>
                    <a:p>
                      <a:pPr marL="0" algn="just"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accredited training person days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143 665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139 986 accredited training person days </a:t>
                      </a: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Delays in project start date impacted on the achievement of planned training person days</a:t>
                      </a:r>
                    </a:p>
                    <a:p>
                      <a:pPr marL="0" algn="just" defTabSz="457200" rtl="0" eaLnBrk="1" latinLnBrk="0" hangingPunct="1">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Project implementation will continue in 2016/17 and additional training person days created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1012">
                <a:tc>
                  <a:txBody>
                    <a:bodyPr/>
                    <a:lstStyle/>
                    <a:p>
                      <a:pPr marL="0" algn="just"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youths benefiting from the Youth Environmental Service (YES)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1020 of youths benefiting from the Youth Environmental Service (YES)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16699">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SMMEs used (empowerment)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2 354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2 360 </a:t>
                      </a:r>
                      <a:r>
                        <a:rPr lang="en-ZA" sz="1200" kern="1200" dirty="0">
                          <a:solidFill>
                            <a:schemeClr val="tx1"/>
                          </a:solidFill>
                          <a:effectLst/>
                          <a:latin typeface="Arial" panose="020B0604020202020204" pitchFamily="34" charset="0"/>
                          <a:ea typeface="+mn-ea"/>
                          <a:cs typeface="Arial" panose="020B0604020202020204" pitchFamily="34" charset="0"/>
                        </a:rPr>
                        <a:t>SMMEs </a:t>
                      </a:r>
                      <a:r>
                        <a:rPr lang="en-ZA" sz="1200" kern="1200" dirty="0" smtClean="0">
                          <a:solidFill>
                            <a:schemeClr val="tx1"/>
                          </a:solidFill>
                          <a:effectLst/>
                          <a:latin typeface="Arial" panose="020B0604020202020204" pitchFamily="34" charset="0"/>
                          <a:ea typeface="+mn-ea"/>
                          <a:cs typeface="Arial" panose="020B0604020202020204" pitchFamily="34" charset="0"/>
                        </a:rPr>
                        <a:t>used ( Small , Macro and Medium Enterprises)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912840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533400"/>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2078356178"/>
              </p:ext>
            </p:extLst>
          </p:nvPr>
        </p:nvGraphicFramePr>
        <p:xfrm>
          <a:off x="320488" y="951011"/>
          <a:ext cx="11551024" cy="5347322"/>
        </p:xfrm>
        <a:graphic>
          <a:graphicData uri="http://schemas.openxmlformats.org/drawingml/2006/table">
            <a:tbl>
              <a:tblPr/>
              <a:tblGrid>
                <a:gridCol w="2584077"/>
                <a:gridCol w="2272553"/>
                <a:gridCol w="6694394"/>
              </a:tblGrid>
              <a:tr h="286118">
                <a:tc gridSpan="3">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spcAft>
                          <a:spcPts val="0"/>
                        </a:spcAft>
                      </a:pP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659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77778">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School Desk </a:t>
                      </a:r>
                      <a:r>
                        <a:rPr lang="en-ZA" sz="1200" kern="1200" dirty="0">
                          <a:solidFill>
                            <a:schemeClr val="tx1"/>
                          </a:solidFill>
                          <a:effectLst/>
                          <a:latin typeface="Arial" panose="020B0604020202020204" pitchFamily="34" charset="0"/>
                          <a:ea typeface="+mn-ea"/>
                          <a:cs typeface="Arial" panose="020B0604020202020204" pitchFamily="34" charset="0"/>
                        </a:rPr>
                        <a:t>Equivalent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200 000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143</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488</a:t>
                      </a:r>
                    </a:p>
                    <a:p>
                      <a:pPr algn="just"/>
                      <a:r>
                        <a:rPr lang="en-ZA" sz="1200" b="1" kern="1200" baseline="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Timber: There was an insufficient supply of the required volume of the right timber (large trees) for processing in the factories.  Kiln space: There were significant delays in securing additional kiln space. Conversion rates: The conversion rates of wild timber to finished desks, with the available equipment, is still low.  With the proposed remedial measures, significant improvements are envisaged.</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The required timber is being sourced through partnerships with the forestry industry.  Procurement of additional kiln space underway, and partnership developed with the forestry industry and with DAFF for kiln space.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6106">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buyback and/or </a:t>
                      </a:r>
                      <a:r>
                        <a:rPr lang="en-ZA" sz="1200" kern="1200" dirty="0">
                          <a:solidFill>
                            <a:schemeClr val="tx1"/>
                          </a:solidFill>
                          <a:effectLst/>
                          <a:latin typeface="Arial" panose="020B0604020202020204" pitchFamily="34" charset="0"/>
                          <a:ea typeface="+mn-ea"/>
                          <a:cs typeface="Arial" panose="020B0604020202020204" pitchFamily="34" charset="0"/>
                        </a:rPr>
                        <a:t>recycling</a:t>
                      </a:r>
                    </a:p>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facilities created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7711">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overnight Visitor</a:t>
                      </a:r>
                      <a:r>
                        <a:rPr lang="en-ZA" sz="1200" kern="1200" dirty="0">
                          <a:solidFill>
                            <a:schemeClr val="tx1"/>
                          </a:solidFill>
                          <a:effectLst/>
                          <a:latin typeface="Arial" panose="020B0604020202020204" pitchFamily="34" charset="0"/>
                          <a:ea typeface="+mn-ea"/>
                          <a:cs typeface="Arial" panose="020B0604020202020204" pitchFamily="34" charset="0"/>
                        </a:rPr>
                        <a:t>, and </a:t>
                      </a:r>
                      <a:r>
                        <a:rPr lang="en-ZA" sz="1200" kern="1200" dirty="0" smtClean="0">
                          <a:solidFill>
                            <a:schemeClr val="tx1"/>
                          </a:solidFill>
                          <a:effectLst/>
                          <a:latin typeface="Arial" panose="020B0604020202020204" pitchFamily="34" charset="0"/>
                          <a:ea typeface="+mn-ea"/>
                          <a:cs typeface="Arial" panose="020B0604020202020204" pitchFamily="34" charset="0"/>
                        </a:rPr>
                        <a:t>staff accommodation </a:t>
                      </a:r>
                      <a:r>
                        <a:rPr lang="en-ZA" sz="1200" kern="1200" dirty="0">
                          <a:solidFill>
                            <a:schemeClr val="tx1"/>
                          </a:solidFill>
                          <a:effectLst/>
                          <a:latin typeface="Arial" panose="020B0604020202020204" pitchFamily="34" charset="0"/>
                          <a:ea typeface="+mn-ea"/>
                          <a:cs typeface="Arial" panose="020B0604020202020204" pitchFamily="34" charset="0"/>
                        </a:rPr>
                        <a:t>units 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51 (33 overnight visitor units and 18 staff accommodation units established). 3 new overnight visitor accommodation building were constructed and 48 unit renovated/upgraded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4922">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a:t>
                      </a:r>
                      <a:r>
                        <a:rPr lang="en-ZA" sz="1200" kern="1200" dirty="0">
                          <a:solidFill>
                            <a:schemeClr val="tx1"/>
                          </a:solidFill>
                          <a:effectLst/>
                          <a:latin typeface="Arial" panose="020B0604020202020204" pitchFamily="34" charset="0"/>
                          <a:ea typeface="+mn-ea"/>
                          <a:cs typeface="Arial" panose="020B0604020202020204" pitchFamily="34" charset="0"/>
                        </a:rPr>
                        <a:t>flagship</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Programmes facilitated</a:t>
                      </a:r>
                      <a:r>
                        <a:rPr lang="en-ZA" sz="1200" kern="1200" dirty="0">
                          <a:solidFill>
                            <a:schemeClr val="tx1"/>
                          </a:solidFill>
                          <a:effectLst/>
                          <a:latin typeface="Arial" panose="020B0604020202020204" pitchFamily="34" charset="0"/>
                          <a:ea typeface="+mn-ea"/>
                          <a:cs typeface="Arial" panose="020B0604020202020204" pitchFamily="34" charset="0"/>
                        </a:rPr>
                        <a:t>/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Sector Flagship Framework</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developed (Renewable Energy)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Renewable Energy flagship framework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21389">
                <a:tc gridSpan="3">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mn-cs"/>
                        </a:rPr>
                        <a:t>Strategic Objective: Ecosystem conserved, managed and sustainably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86106">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wetlands under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118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50617">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trees planted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3 030 000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4,331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406</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50617">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hectares of </a:t>
                      </a:r>
                      <a:r>
                        <a:rPr lang="en-ZA" sz="1200" kern="1200" dirty="0">
                          <a:solidFill>
                            <a:schemeClr val="tx1"/>
                          </a:solidFill>
                          <a:effectLst/>
                          <a:latin typeface="Arial" panose="020B0604020202020204" pitchFamily="34" charset="0"/>
                          <a:ea typeface="+mn-ea"/>
                          <a:cs typeface="Arial" panose="020B0604020202020204" pitchFamily="34" charset="0"/>
                        </a:rPr>
                        <a:t>land under</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rehabilitation/Restoration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25 116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36 380</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10204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88" y="103094"/>
            <a:ext cx="11551024" cy="488578"/>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205478875"/>
              </p:ext>
            </p:extLst>
          </p:nvPr>
        </p:nvGraphicFramePr>
        <p:xfrm>
          <a:off x="244289" y="713689"/>
          <a:ext cx="11551023" cy="5641294"/>
        </p:xfrm>
        <a:graphic>
          <a:graphicData uri="http://schemas.openxmlformats.org/drawingml/2006/table">
            <a:tbl>
              <a:tblPr/>
              <a:tblGrid>
                <a:gridCol w="2203076"/>
                <a:gridCol w="2312894"/>
                <a:gridCol w="7035053"/>
              </a:tblGrid>
              <a:tr h="20889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Value focused funding and resourcing (leveraged public and private sector  investments)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475433">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53393">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Biodiversity sector financing model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Financing model for biodiversity sector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Policy and institutional review undertaken as part of a process to develop the cost assessment and the model.</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Delays in accessing funds from the donor (United Nations Development Programme - UNDP) due to cumbersome administrative processes affected the  commencement of the project </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Funding agreement between UNDP and DEA was amended and work has since commenced. The final report for the cost assessment and model will be completed during 2016/17 financial year</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375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0889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Adequate and appropriately skilled, transformed and diverse workforce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214983">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vacancy rate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6.8% (130/1896) vacancy rate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1588">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turnover rate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4.4% (73 employees left DEA out of 1652 employees at the beginning of the period)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112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 PMDS policy framework</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95% Compliance with contracting and assessment requirements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 PMDS policy framework achieved as follows:   </a:t>
                      </a: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98% of employee performance agreements/work plans submitted (1918/1950) </a:t>
                      </a:r>
                    </a:p>
                    <a:p>
                      <a:pPr marL="17145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98% (1826/1870) compliance with submission of first biannual individual assessment reports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8238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HRD strategy initiatives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3 Interventions:</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100 Interns recruited; 70 bursaries issued;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ZA" sz="1200" kern="1200" dirty="0" smtClean="0">
                          <a:solidFill>
                            <a:schemeClr val="tx1"/>
                          </a:solidFill>
                          <a:effectLst/>
                          <a:latin typeface="Arial" panose="020B0604020202020204" pitchFamily="34" charset="0"/>
                          <a:ea typeface="+mn-ea"/>
                          <a:cs typeface="Arial" panose="020B0604020202020204" pitchFamily="34" charset="0"/>
                        </a:rPr>
                        <a:t>80% of WSP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Planned HRD targets achieved as follows: </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 interns recruited;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73 bursaries issued (30 full time and 43 part time bursaries awarded)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ZA" sz="1200" kern="1200" dirty="0" smtClean="0">
                          <a:solidFill>
                            <a:schemeClr val="tx1"/>
                          </a:solidFill>
                          <a:effectLst/>
                          <a:latin typeface="Arial" panose="020B0604020202020204" pitchFamily="34" charset="0"/>
                          <a:ea typeface="+mn-ea"/>
                          <a:cs typeface="Arial" panose="020B0604020202020204" pitchFamily="34" charset="0"/>
                        </a:rPr>
                        <a:t>83% (820/990) of WSP  (Workplace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Skills Plan) </a:t>
                      </a: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03757">
                <a:tc rowSpan="4">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compliance to the Employment Equity targets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Women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56% (991/ 1767) women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15029">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Women</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in SMS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43% (76/ 176) women in Senior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Management Service (SMS)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There were limited vacancies at SMS level.</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DEA will continue with efforts to fill new/available SMS vacancies with female candidates in 2016/17</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3757">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 Blacks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91% (1611/ 1767) </a:t>
                      </a:r>
                      <a:r>
                        <a:rPr lang="en-ZA" sz="1200" kern="1200" dirty="0" smtClean="0">
                          <a:solidFill>
                            <a:schemeClr val="tx1"/>
                          </a:solidFill>
                          <a:effectLst/>
                          <a:latin typeface="Arial" panose="020B0604020202020204" pitchFamily="34" charset="0"/>
                          <a:ea typeface="+mn-ea"/>
                          <a:cs typeface="Arial" panose="020B0604020202020204" pitchFamily="34" charset="0"/>
                        </a:rPr>
                        <a:t>Blacks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9107">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People with</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disabilities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2.7% (48/ 1767) people with disabilities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244288" y="564778"/>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3609621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1"/>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759312119"/>
              </p:ext>
            </p:extLst>
          </p:nvPr>
        </p:nvGraphicFramePr>
        <p:xfrm>
          <a:off x="363071" y="807572"/>
          <a:ext cx="11521739" cy="5584622"/>
        </p:xfrm>
        <a:graphic>
          <a:graphicData uri="http://schemas.openxmlformats.org/drawingml/2006/table">
            <a:tbl>
              <a:tblPr/>
              <a:tblGrid>
                <a:gridCol w="2931458"/>
                <a:gridCol w="2232212"/>
                <a:gridCol w="6358069"/>
              </a:tblGrid>
              <a:tr h="308534">
                <a:tc gridSpan="3">
                  <a:txBody>
                    <a:bodyPr/>
                    <a:lstStyle/>
                    <a:p>
                      <a:pPr algn="l">
                        <a:spcAft>
                          <a:spcPts val="0"/>
                        </a:spcAft>
                      </a:pPr>
                      <a:r>
                        <a:rPr lang="en-ZA" sz="1400" b="1" kern="1200" dirty="0" smtClean="0">
                          <a:solidFill>
                            <a:schemeClr val="bg1"/>
                          </a:solidFill>
                          <a:effectLst/>
                          <a:latin typeface="+mn-lt"/>
                          <a:ea typeface="+mn-ea"/>
                          <a:cs typeface="+mn-cs"/>
                        </a:rPr>
                        <a:t>Strategic Objective: Ecosystem conserved, managed and sustainably used (continued)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436187">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28330">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community parks </a:t>
                      </a:r>
                      <a:r>
                        <a:rPr lang="en-ZA" sz="1200" kern="1200" dirty="0">
                          <a:solidFill>
                            <a:schemeClr val="tx1"/>
                          </a:solidFill>
                          <a:effectLst/>
                          <a:latin typeface="Arial" panose="020B0604020202020204" pitchFamily="34" charset="0"/>
                          <a:ea typeface="+mn-ea"/>
                          <a:cs typeface="Arial" panose="020B0604020202020204" pitchFamily="34" charset="0"/>
                        </a:rPr>
                        <a:t>created </a:t>
                      </a:r>
                      <a:r>
                        <a:rPr lang="en-ZA" sz="1200" kern="1200" dirty="0" smtClean="0">
                          <a:solidFill>
                            <a:schemeClr val="tx1"/>
                          </a:solidFill>
                          <a:effectLst/>
                          <a:latin typeface="Arial" panose="020B0604020202020204" pitchFamily="34" charset="0"/>
                          <a:ea typeface="+mn-ea"/>
                          <a:cs typeface="Arial" panose="020B0604020202020204" pitchFamily="34" charset="0"/>
                        </a:rPr>
                        <a:t>or rehabilitated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( 38 community parks created and 12 community parks rehabilitated)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205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kilometres of accessible coastline cleaned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7417">
                <a:tc gridSpan="3">
                  <a:txBody>
                    <a:bodyPr/>
                    <a:lstStyle/>
                    <a:p>
                      <a:r>
                        <a:rPr lang="en-ZA" sz="1400" b="1" kern="1200" dirty="0" smtClean="0">
                          <a:solidFill>
                            <a:schemeClr val="bg1"/>
                          </a:solidFill>
                          <a:effectLst/>
                          <a:latin typeface="+mn-lt"/>
                          <a:ea typeface="+mn-ea"/>
                          <a:cs typeface="+mn-cs"/>
                        </a:rPr>
                        <a:t>Strategic Objective: Threats to environment quality and integrity managed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a:t>
                      </a:r>
                      <a:r>
                        <a:rPr lang="en-ZA" sz="1200" kern="1200" dirty="0" smtClean="0">
                          <a:solidFill>
                            <a:schemeClr val="tx1"/>
                          </a:solidFill>
                          <a:effectLst/>
                          <a:latin typeface="Arial" panose="020B0604020202020204" pitchFamily="34" charset="0"/>
                          <a:ea typeface="+mn-ea"/>
                          <a:cs typeface="Arial" panose="020B0604020202020204" pitchFamily="34" charset="0"/>
                        </a:rPr>
                        <a:t>of Environmental </a:t>
                      </a:r>
                      <a:r>
                        <a:rPr lang="en-ZA" sz="1200" kern="1200" dirty="0">
                          <a:solidFill>
                            <a:schemeClr val="tx1"/>
                          </a:solidFill>
                          <a:effectLst/>
                          <a:latin typeface="Arial" panose="020B0604020202020204" pitchFamily="34" charset="0"/>
                          <a:ea typeface="+mn-ea"/>
                          <a:cs typeface="Arial" panose="020B0604020202020204" pitchFamily="34" charset="0"/>
                        </a:rPr>
                        <a:t>Monitors</a:t>
                      </a:r>
                    </a:p>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trained and </a:t>
                      </a:r>
                      <a:r>
                        <a:rPr lang="en-ZA" sz="1200" kern="1200" dirty="0" smtClean="0">
                          <a:solidFill>
                            <a:schemeClr val="tx1"/>
                          </a:solidFill>
                          <a:effectLst/>
                          <a:latin typeface="Arial" panose="020B0604020202020204" pitchFamily="34" charset="0"/>
                          <a:ea typeface="+mn-ea"/>
                          <a:cs typeface="Arial" panose="020B0604020202020204" pitchFamily="34" charset="0"/>
                        </a:rPr>
                        <a:t>deployed in </a:t>
                      </a:r>
                      <a:r>
                        <a:rPr lang="en-ZA" sz="1200" kern="1200" dirty="0">
                          <a:solidFill>
                            <a:schemeClr val="tx1"/>
                          </a:solidFill>
                          <a:effectLst/>
                          <a:latin typeface="Arial" panose="020B0604020202020204" pitchFamily="34" charset="0"/>
                          <a:ea typeface="+mn-ea"/>
                          <a:cs typeface="Arial" panose="020B0604020202020204" pitchFamily="34" charset="0"/>
                        </a:rPr>
                        <a:t>conservation areas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1 441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1 442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emerging invasive </a:t>
                      </a:r>
                      <a:r>
                        <a:rPr lang="en-ZA" sz="1200" kern="1200" dirty="0">
                          <a:solidFill>
                            <a:schemeClr val="tx1"/>
                          </a:solidFill>
                          <a:effectLst/>
                          <a:latin typeface="Arial" panose="020B0604020202020204" pitchFamily="34" charset="0"/>
                          <a:ea typeface="+mn-ea"/>
                          <a:cs typeface="Arial" panose="020B0604020202020204" pitchFamily="34" charset="0"/>
                        </a:rPr>
                        <a:t>alien species targeted for early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74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sites where biological control agents released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673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initial hectares </a:t>
                      </a:r>
                      <a:r>
                        <a:rPr lang="en-ZA" sz="1200" kern="1200" dirty="0">
                          <a:solidFill>
                            <a:schemeClr val="tx1"/>
                          </a:solidFill>
                          <a:effectLst/>
                          <a:latin typeface="Arial" panose="020B0604020202020204" pitchFamily="34" charset="0"/>
                          <a:ea typeface="+mn-ea"/>
                          <a:cs typeface="Arial" panose="020B0604020202020204" pitchFamily="34" charset="0"/>
                        </a:rPr>
                        <a:t>of invasive</a:t>
                      </a:r>
                    </a:p>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alien 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192 293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192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350</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follow-up hectares </a:t>
                      </a:r>
                      <a:r>
                        <a:rPr lang="en-ZA" sz="1200" kern="1200" dirty="0">
                          <a:solidFill>
                            <a:schemeClr val="tx1"/>
                          </a:solidFill>
                          <a:effectLst/>
                          <a:latin typeface="Arial" panose="020B0604020202020204" pitchFamily="34" charset="0"/>
                          <a:ea typeface="+mn-ea"/>
                          <a:cs typeface="Arial" panose="020B0604020202020204" pitchFamily="34" charset="0"/>
                        </a:rPr>
                        <a:t>of </a:t>
                      </a:r>
                      <a:r>
                        <a:rPr lang="en-ZA" sz="1200" kern="1200" dirty="0" smtClean="0">
                          <a:solidFill>
                            <a:schemeClr val="tx1"/>
                          </a:solidFill>
                          <a:effectLst/>
                          <a:latin typeface="Arial" panose="020B0604020202020204" pitchFamily="34" charset="0"/>
                          <a:ea typeface="+mn-ea"/>
                          <a:cs typeface="Arial" panose="020B0604020202020204" pitchFamily="34" charset="0"/>
                        </a:rPr>
                        <a:t>invasive alien </a:t>
                      </a:r>
                      <a:r>
                        <a:rPr lang="en-ZA" sz="1200" kern="1200" dirty="0">
                          <a:solidFill>
                            <a:schemeClr val="tx1"/>
                          </a:solidFill>
                          <a:effectLst/>
                          <a:latin typeface="Arial" panose="020B0604020202020204" pitchFamily="34" charset="0"/>
                          <a:ea typeface="+mn-ea"/>
                          <a:cs typeface="Arial" panose="020B0604020202020204" pitchFamily="34" charset="0"/>
                        </a:rPr>
                        <a:t>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631 352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686,020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wild </a:t>
                      </a:r>
                      <a:r>
                        <a:rPr lang="en-ZA" sz="1200" kern="1200" dirty="0" smtClean="0">
                          <a:solidFill>
                            <a:schemeClr val="tx1"/>
                          </a:solidFill>
                          <a:effectLst/>
                          <a:latin typeface="Arial" panose="020B0604020202020204" pitchFamily="34" charset="0"/>
                          <a:ea typeface="+mn-ea"/>
                          <a:cs typeface="Arial" panose="020B0604020202020204" pitchFamily="34" charset="0"/>
                        </a:rPr>
                        <a:t>fires suppressed </a:t>
                      </a:r>
                      <a:r>
                        <a:rPr lang="en-ZA" sz="1200" kern="1200" dirty="0">
                          <a:solidFill>
                            <a:schemeClr val="tx1"/>
                          </a:solidFill>
                          <a:effectLst/>
                          <a:latin typeface="Arial" panose="020B0604020202020204" pitchFamily="34" charset="0"/>
                          <a:ea typeface="+mn-ea"/>
                          <a:cs typeface="Arial" panose="020B0604020202020204" pitchFamily="34" charset="0"/>
                        </a:rPr>
                        <a:t>(</a:t>
                      </a:r>
                      <a:r>
                        <a:rPr lang="en-ZA" sz="1200" kern="1200" dirty="0" smtClean="0">
                          <a:solidFill>
                            <a:schemeClr val="tx1"/>
                          </a:solidFill>
                          <a:effectLst/>
                          <a:latin typeface="Arial" panose="020B0604020202020204" pitchFamily="34" charset="0"/>
                          <a:ea typeface="+mn-ea"/>
                          <a:cs typeface="Arial" panose="020B0604020202020204" pitchFamily="34" charset="0"/>
                        </a:rPr>
                        <a:t>provided there </a:t>
                      </a:r>
                      <a:r>
                        <a:rPr lang="en-ZA" sz="1200" kern="1200" dirty="0">
                          <a:solidFill>
                            <a:schemeClr val="tx1"/>
                          </a:solidFill>
                          <a:effectLst/>
                          <a:latin typeface="Arial" panose="020B0604020202020204" pitchFamily="34" charset="0"/>
                          <a:ea typeface="+mn-ea"/>
                          <a:cs typeface="Arial" panose="020B0604020202020204" pitchFamily="34" charset="0"/>
                        </a:rPr>
                        <a:t>are not </a:t>
                      </a:r>
                      <a:r>
                        <a:rPr lang="en-ZA" sz="1200" kern="1200" dirty="0" smtClean="0">
                          <a:solidFill>
                            <a:schemeClr val="tx1"/>
                          </a:solidFill>
                          <a:effectLst/>
                          <a:latin typeface="Arial" panose="020B0604020202020204" pitchFamily="34" charset="0"/>
                          <a:ea typeface="+mn-ea"/>
                          <a:cs typeface="Arial" panose="020B0604020202020204" pitchFamily="34" charset="0"/>
                        </a:rPr>
                        <a:t>more than </a:t>
                      </a:r>
                      <a:r>
                        <a:rPr lang="en-ZA" sz="1200" kern="1200" dirty="0">
                          <a:solidFill>
                            <a:schemeClr val="tx1"/>
                          </a:solidFill>
                          <a:effectLst/>
                          <a:latin typeface="Arial" panose="020B0604020202020204" pitchFamily="34" charset="0"/>
                          <a:ea typeface="+mn-ea"/>
                          <a:cs typeface="Arial" panose="020B0604020202020204" pitchFamily="34"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100% (A total of </a:t>
                      </a:r>
                      <a:r>
                        <a:rPr lang="en-ZA" sz="1200" kern="1200" dirty="0" smtClean="0">
                          <a:solidFill>
                            <a:schemeClr val="tx1"/>
                          </a:solidFill>
                          <a:effectLst/>
                          <a:latin typeface="Arial" panose="020B0604020202020204" pitchFamily="34" charset="0"/>
                          <a:ea typeface="+mn-ea"/>
                          <a:cs typeface="Arial" panose="020B0604020202020204" pitchFamily="34" charset="0"/>
                        </a:rPr>
                        <a:t>1</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830</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fires reported and </a:t>
                      </a:r>
                      <a:r>
                        <a:rPr lang="en-ZA" sz="1200" kern="1200" dirty="0" smtClean="0">
                          <a:solidFill>
                            <a:schemeClr val="tx1"/>
                          </a:solidFill>
                          <a:effectLst/>
                          <a:latin typeface="Arial" panose="020B0604020202020204" pitchFamily="34" charset="0"/>
                          <a:ea typeface="+mn-ea"/>
                          <a:cs typeface="Arial" panose="020B0604020202020204" pitchFamily="34" charset="0"/>
                        </a:rPr>
                        <a:t>suppressed</a:t>
                      </a:r>
                      <a:r>
                        <a:rPr lang="en-ZA" sz="1200" kern="1200" dirty="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eradication interventions on emerging </a:t>
                      </a:r>
                      <a:r>
                        <a:rPr lang="en-ZA" sz="1200" kern="1200" dirty="0">
                          <a:solidFill>
                            <a:schemeClr val="tx1"/>
                          </a:solidFill>
                          <a:effectLst/>
                          <a:latin typeface="Arial" panose="020B0604020202020204" pitchFamily="34" charset="0"/>
                          <a:ea typeface="+mn-ea"/>
                          <a:cs typeface="Arial" panose="020B0604020202020204" pitchFamily="34" charset="0"/>
                        </a:rPr>
                        <a:t>invasive alien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70 eradication interventions on emerging invasive alien species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0749">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prioritised non-plant invasive species eradicated, managed, controlled or contained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 prioritised non-plant invasive species eradicated, managed, controlled or contained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676836"/>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830845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73623" y="146280"/>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6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530483522"/>
              </p:ext>
            </p:extLst>
          </p:nvPr>
        </p:nvGraphicFramePr>
        <p:xfrm>
          <a:off x="320488" y="990600"/>
          <a:ext cx="11551023" cy="1049338"/>
        </p:xfrm>
        <a:graphic>
          <a:graphicData uri="http://schemas.openxmlformats.org/drawingml/2006/table">
            <a:tbl>
              <a:tblPr/>
              <a:tblGrid>
                <a:gridCol w="3419254"/>
                <a:gridCol w="2936229"/>
                <a:gridCol w="2749442"/>
                <a:gridCol w="2446098"/>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(19/22)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 (3/22)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68% (13/19)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908356461"/>
              </p:ext>
            </p:extLst>
          </p:nvPr>
        </p:nvGraphicFramePr>
        <p:xfrm>
          <a:off x="320488" y="2016492"/>
          <a:ext cx="11551023" cy="4384308"/>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898796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524001" y="1385248"/>
            <a:ext cx="9048466" cy="1712793"/>
          </a:xfrm>
        </p:spPr>
        <p:txBody>
          <a:bodyPr/>
          <a:lstStyle/>
          <a:p>
            <a:pPr eaLnBrk="1" hangingPunct="1"/>
            <a:r>
              <a:rPr lang="en-US" altLang="en-US" dirty="0">
                <a:solidFill>
                  <a:schemeClr val="bg1"/>
                </a:solidFill>
              </a:rPr>
              <a:t>PROGRAMME 7: CHEMICALS AND WASTE MANAGEMENT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42</a:t>
            </a:fld>
            <a:endParaRPr lang="en-US" altLang="en-US"/>
          </a:p>
        </p:txBody>
      </p:sp>
    </p:spTree>
    <p:extLst>
      <p:ext uri="{BB962C8B-B14F-4D97-AF65-F5344CB8AC3E}">
        <p14:creationId xmlns:p14="http://schemas.microsoft.com/office/powerpoint/2010/main" xmlns="" val="3804532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graphicFrame>
        <p:nvGraphicFramePr>
          <p:cNvPr id="6" name="Table 5"/>
          <p:cNvGraphicFramePr>
            <a:graphicFrameLocks noGrp="1"/>
          </p:cNvGraphicFramePr>
          <p:nvPr>
            <p:extLst>
              <p:ext uri="{D42A27DB-BD31-4B8C-83A1-F6EECF244321}">
                <p14:modId xmlns:p14="http://schemas.microsoft.com/office/powerpoint/2010/main" xmlns="" val="1733027481"/>
              </p:ext>
            </p:extLst>
          </p:nvPr>
        </p:nvGraphicFramePr>
        <p:xfrm>
          <a:off x="320487" y="908937"/>
          <a:ext cx="11551024" cy="5358561"/>
        </p:xfrm>
        <a:graphic>
          <a:graphicData uri="http://schemas.openxmlformats.org/drawingml/2006/table">
            <a:tbl>
              <a:tblPr/>
              <a:tblGrid>
                <a:gridCol w="2637866"/>
                <a:gridCol w="2393576"/>
                <a:gridCol w="6519582"/>
              </a:tblGrid>
              <a:tr h="18450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Threats  to environmental</a:t>
                      </a:r>
                      <a:r>
                        <a:rPr lang="en-ZA" sz="1400" b="1" kern="1200" baseline="0" noProof="0" dirty="0" smtClean="0">
                          <a:solidFill>
                            <a:schemeClr val="bg1"/>
                          </a:solidFill>
                          <a:effectLst/>
                          <a:latin typeface="+mn-lt"/>
                          <a:ea typeface="+mn-ea"/>
                          <a:cs typeface="Arial" panose="020B0604020202020204" pitchFamily="34" charset="0"/>
                        </a:rPr>
                        <a:t> quality and integrity managed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1901">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0184">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industry waste management plans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reviewed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IndWMP reviewed: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E-waste Lighting</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Paper and Packaging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draft Industry Waste Management Plans reviewed  and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comments/inputs made on plans ( Lighting ; e-waste and paper and packaging industry plans)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48312">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increase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in waste diverted from landfill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25% of waste tyres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42% (72 052 / 172 441) of waste tyres have been diverted from the landfill sites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710105">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unlicensed waste disposal facilities authorised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licenses have been issued at this stage. 07 final Basic Assessment reports and 04 Final Scoping Reports submitted to the Competent Authorities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0"/>
                        </a:spcAft>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The scope of work for some sites changed and that resulted in delays with conducting environmental impact assessments. Further delays were experienced in completing the final reports by municipalities </a:t>
                      </a:r>
                    </a:p>
                    <a:p>
                      <a:pPr algn="just">
                        <a:lnSpc>
                          <a:spcPct val="115000"/>
                        </a:lnSpc>
                        <a:spcAft>
                          <a:spcPts val="0"/>
                        </a:spcAft>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18 Final Basic Assessment Reports will be submitted for decision making in the first quarter of 2016/17</a:t>
                      </a:r>
                      <a:endParaRPr lang="en-ZA" sz="1200" b="1" kern="1200" baseline="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48312">
                <a:tc rowSpan="3">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Implementation Plan for the Stockholm Convention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Implementation Plan (NIP) updated  and submitted to the Executive Authority for consideration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81871">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PCB phase out plan for municipalities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PCB (</a:t>
                      </a:r>
                      <a:r>
                        <a:rPr lang="en-ZA" sz="1200" kern="1200" dirty="0" err="1" smtClean="0">
                          <a:solidFill>
                            <a:schemeClr val="tx1"/>
                          </a:solidFill>
                          <a:effectLst/>
                          <a:latin typeface="Arial" panose="020B0604020202020204" pitchFamily="34" charset="0"/>
                          <a:ea typeface="+mn-ea"/>
                          <a:cs typeface="Arial" panose="020B0604020202020204" pitchFamily="34" charset="0"/>
                        </a:rPr>
                        <a:t>PolyChlorinated</a:t>
                      </a:r>
                      <a:r>
                        <a:rPr lang="en-ZA" sz="1200" kern="1200" dirty="0" smtClean="0">
                          <a:solidFill>
                            <a:schemeClr val="tx1"/>
                          </a:solidFill>
                          <a:effectLst/>
                          <a:latin typeface="Arial" panose="020B0604020202020204" pitchFamily="34" charset="0"/>
                          <a:ea typeface="+mn-ea"/>
                          <a:cs typeface="Arial" panose="020B0604020202020204" pitchFamily="34" charset="0"/>
                        </a:rPr>
                        <a:t> Biphenyls)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Phase-out Plan for Municipalities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20968">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Study on impact of </a:t>
                      </a:r>
                      <a:r>
                        <a:rPr lang="en-ZA" sz="1200" kern="1200" dirty="0" err="1" smtClean="0">
                          <a:solidFill>
                            <a:schemeClr val="tx1"/>
                          </a:solidFill>
                          <a:effectLst/>
                          <a:latin typeface="Arial" panose="020B0604020202020204" pitchFamily="34" charset="0"/>
                          <a:ea typeface="+mn-ea"/>
                          <a:cs typeface="Arial" panose="020B0604020202020204" pitchFamily="34" charset="0"/>
                        </a:rPr>
                        <a:t>Minamata</a:t>
                      </a:r>
                      <a:r>
                        <a:rPr lang="en-ZA" sz="1200" kern="1200" dirty="0" smtClean="0">
                          <a:solidFill>
                            <a:schemeClr val="tx1"/>
                          </a:solidFill>
                          <a:effectLst/>
                          <a:latin typeface="Arial" panose="020B0604020202020204" pitchFamily="34" charset="0"/>
                          <a:ea typeface="+mn-ea"/>
                          <a:cs typeface="Arial" panose="020B0604020202020204" pitchFamily="34" charset="0"/>
                        </a:rPr>
                        <a:t> Convention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provider appointed and draft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Minamata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Convention Impact study developed</a:t>
                      </a:r>
                      <a:r>
                        <a:rPr lang="en-ZA"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20968">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 management facilities audited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15 facilities 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16 facilities were audited. </a:t>
                      </a:r>
                    </a:p>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725713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graphicFrame>
        <p:nvGraphicFramePr>
          <p:cNvPr id="6" name="Table 5"/>
          <p:cNvGraphicFramePr>
            <a:graphicFrameLocks noGrp="1"/>
          </p:cNvGraphicFramePr>
          <p:nvPr>
            <p:extLst>
              <p:ext uri="{D42A27DB-BD31-4B8C-83A1-F6EECF244321}">
                <p14:modId xmlns:p14="http://schemas.microsoft.com/office/powerpoint/2010/main" xmlns="" val="2286679807"/>
              </p:ext>
            </p:extLst>
          </p:nvPr>
        </p:nvGraphicFramePr>
        <p:xfrm>
          <a:off x="320488" y="953511"/>
          <a:ext cx="11551023" cy="4782040"/>
        </p:xfrm>
        <a:graphic>
          <a:graphicData uri="http://schemas.openxmlformats.org/drawingml/2006/table">
            <a:tbl>
              <a:tblPr/>
              <a:tblGrid>
                <a:gridCol w="2637865"/>
                <a:gridCol w="2498839"/>
                <a:gridCol w="6414319"/>
              </a:tblGrid>
              <a:tr h="20234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Negative impacts on health and wellbeing minimised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67522">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324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Hectares of Asbestos Contaminated Land remediated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Hectares Remediated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Appointment of implementing agent for the project through the EPWP (Expanded Public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Works Programme) </a:t>
                      </a:r>
                      <a:r>
                        <a:rPr lang="en-ZA" sz="1200" kern="1200" dirty="0" smtClean="0">
                          <a:solidFill>
                            <a:schemeClr val="tx1"/>
                          </a:solidFill>
                          <a:effectLst/>
                          <a:latin typeface="Arial" panose="020B0604020202020204" pitchFamily="34" charset="0"/>
                          <a:ea typeface="+mn-ea"/>
                          <a:cs typeface="Arial" panose="020B0604020202020204" pitchFamily="34" charset="0"/>
                        </a:rPr>
                        <a:t> model finalised in the fourth quarter of the year.</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b="0" kern="1200" dirty="0" smtClean="0">
                          <a:solidFill>
                            <a:schemeClr val="tx1"/>
                          </a:solidFill>
                          <a:effectLst/>
                          <a:latin typeface="Arial" panose="020B0604020202020204" pitchFamily="34" charset="0"/>
                          <a:ea typeface="+mn-ea"/>
                          <a:cs typeface="Arial" panose="020B0604020202020204" pitchFamily="34" charset="0"/>
                        </a:rPr>
                        <a:t> Project delayed due to unavailability of funds. A decision was made to follow a changed approach the EPWP implementation model. The changed approach needed more time as it involved key processes including development and approval of a business plan; detailed compliance and administrative process.</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r>
                        <a:rPr lang="en-ZA" sz="1200" b="0" kern="1200" dirty="0" smtClean="0">
                          <a:solidFill>
                            <a:schemeClr val="tx1"/>
                          </a:solidFill>
                          <a:effectLst/>
                          <a:latin typeface="Arial" panose="020B0604020202020204" pitchFamily="34" charset="0"/>
                          <a:ea typeface="+mn-ea"/>
                          <a:cs typeface="Arial" panose="020B0604020202020204" pitchFamily="34" charset="0"/>
                        </a:rPr>
                        <a:t> Implementation of the project will be carried out in the first quarter of 2016/17 </a:t>
                      </a:r>
                    </a:p>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1685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decrease</a:t>
                      </a:r>
                    </a:p>
                    <a:p>
                      <a:r>
                        <a:rPr lang="en-ZA" sz="1200" kern="1200" dirty="0" smtClean="0">
                          <a:solidFill>
                            <a:schemeClr val="tx1"/>
                          </a:solidFill>
                          <a:effectLst/>
                          <a:latin typeface="Arial" panose="020B0604020202020204" pitchFamily="34" charset="0"/>
                          <a:ea typeface="+mn-ea"/>
                          <a:cs typeface="Arial" panose="020B0604020202020204" pitchFamily="34" charset="0"/>
                        </a:rPr>
                        <a:t>on HCFC consumption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 (4284.3 tons)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26.17%   decrease on HCFC consumption ( HCFC - </a:t>
                      </a:r>
                      <a:r>
                        <a:rPr lang="en-ZA" sz="1200" b="0" kern="1200" dirty="0" smtClean="0">
                          <a:solidFill>
                            <a:schemeClr val="tx1"/>
                          </a:solidFill>
                          <a:effectLst/>
                          <a:latin typeface="Arial" panose="020B0604020202020204" pitchFamily="34" charset="0"/>
                          <a:ea typeface="+mn-ea"/>
                          <a:cs typeface="Arial" panose="020B0604020202020204" pitchFamily="34" charset="0"/>
                        </a:rPr>
                        <a:t>Hydrochlorofluorocarbons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002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Growth in industries that depend on environmental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71140">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jobs created within the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waste management </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Sector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685 jobs were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8011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enterprises established</a:t>
                      </a:r>
                    </a:p>
                    <a:p>
                      <a:r>
                        <a:rPr lang="en-ZA" sz="1200" kern="1200" dirty="0" smtClean="0">
                          <a:solidFill>
                            <a:schemeClr val="tx1"/>
                          </a:solidFill>
                          <a:effectLst/>
                          <a:latin typeface="Arial" panose="020B0604020202020204" pitchFamily="34" charset="0"/>
                          <a:ea typeface="+mn-ea"/>
                          <a:cs typeface="Arial" panose="020B0604020202020204" pitchFamily="34" charset="0"/>
                        </a:rPr>
                        <a:t>(SMMEs, Cooperatives)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35 SMMEs / Cooperatives created ( Small , Macro and Medium Enterprises)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20488" y="730624"/>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259171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0"/>
            <a:ext cx="8229600" cy="590042"/>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7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47322378"/>
              </p:ext>
            </p:extLst>
          </p:nvPr>
        </p:nvGraphicFramePr>
        <p:xfrm>
          <a:off x="498288" y="791749"/>
          <a:ext cx="11551024" cy="882369"/>
        </p:xfrm>
        <a:graphic>
          <a:graphicData uri="http://schemas.openxmlformats.org/drawingml/2006/table">
            <a:tbl>
              <a:tblPr/>
              <a:tblGrid>
                <a:gridCol w="3419254"/>
                <a:gridCol w="2936231"/>
                <a:gridCol w="2749439"/>
                <a:gridCol w="2446100"/>
              </a:tblGrid>
              <a:tr h="41325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46911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82% (9/11)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18% (2/11)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56% (5/9)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5" name="Chart 4"/>
          <p:cNvGraphicFramePr/>
          <p:nvPr>
            <p:extLst>
              <p:ext uri="{D42A27DB-BD31-4B8C-83A1-F6EECF244321}">
                <p14:modId xmlns:p14="http://schemas.microsoft.com/office/powerpoint/2010/main" xmlns="" val="3469539074"/>
              </p:ext>
            </p:extLst>
          </p:nvPr>
        </p:nvGraphicFramePr>
        <p:xfrm>
          <a:off x="2032000" y="1701800"/>
          <a:ext cx="8128000" cy="4436533"/>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4"/>
          <p:cNvSpPr>
            <a:spLocks noChangeShapeType="1"/>
          </p:cNvSpPr>
          <p:nvPr/>
        </p:nvSpPr>
        <p:spPr bwMode="auto">
          <a:xfrm>
            <a:off x="498288" y="518190"/>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519485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021541" y="422556"/>
            <a:ext cx="8229600" cy="468312"/>
          </a:xfrm>
        </p:spPr>
        <p:txBody>
          <a:bodyPr/>
          <a:lstStyle/>
          <a:p>
            <a:pPr eaLnBrk="1" hangingPunct="1"/>
            <a:r>
              <a:rPr lang="en-US" altLang="en-US" sz="2000" b="1" dirty="0">
                <a:solidFill>
                  <a:srgbClr val="00B050"/>
                </a:solidFill>
                <a:latin typeface="Arial" panose="020B0604020202020204" pitchFamily="34" charset="0"/>
                <a:ea typeface="+mn-ea"/>
                <a:cs typeface="+mn-cs"/>
              </a:rPr>
              <a:t>SUMMARY </a:t>
            </a:r>
            <a:r>
              <a:rPr lang="en-US" altLang="en-US" sz="2000" b="1" dirty="0" smtClean="0">
                <a:solidFill>
                  <a:srgbClr val="00B050"/>
                </a:solidFill>
                <a:latin typeface="Arial" panose="020B0604020202020204" pitchFamily="34" charset="0"/>
                <a:ea typeface="+mn-ea"/>
                <a:cs typeface="+mn-cs"/>
              </a:rPr>
              <a:t>OF 2015/16 DEA ANNUAL REPORT</a:t>
            </a:r>
            <a:endParaRPr lang="en-US" altLang="en-US" sz="2000" b="1" dirty="0">
              <a:solidFill>
                <a:srgbClr val="00B050"/>
              </a:solidFill>
              <a:latin typeface="Arial" panose="020B0604020202020204" pitchFamily="34" charset="0"/>
              <a:ea typeface="+mn-ea"/>
              <a:cs typeface="+mn-cs"/>
            </a:endParaRPr>
          </a:p>
        </p:txBody>
      </p:sp>
      <p:graphicFrame>
        <p:nvGraphicFramePr>
          <p:cNvPr id="4" name="Group 121"/>
          <p:cNvGraphicFramePr>
            <a:graphicFrameLocks noGrp="1"/>
          </p:cNvGraphicFramePr>
          <p:nvPr>
            <p:ph idx="1"/>
            <p:extLst>
              <p:ext uri="{D42A27DB-BD31-4B8C-83A1-F6EECF244321}">
                <p14:modId xmlns:p14="http://schemas.microsoft.com/office/powerpoint/2010/main" xmlns="" val="2534843969"/>
              </p:ext>
            </p:extLst>
          </p:nvPr>
        </p:nvGraphicFramePr>
        <p:xfrm>
          <a:off x="393698" y="1092200"/>
          <a:ext cx="11493502" cy="5082895"/>
        </p:xfrm>
        <a:graphic>
          <a:graphicData uri="http://schemas.openxmlformats.org/drawingml/2006/table">
            <a:tbl>
              <a:tblPr/>
              <a:tblGrid>
                <a:gridCol w="2068227"/>
                <a:gridCol w="2190757"/>
                <a:gridCol w="2541494"/>
                <a:gridCol w="2101646"/>
                <a:gridCol w="2591378"/>
              </a:tblGrid>
              <a:tr h="445416">
                <a:tc>
                  <a:txBody>
                    <a:bodyPr/>
                    <a:lstStyle/>
                    <a:p>
                      <a:pPr marL="0" algn="l"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ACHIEVED</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PARTIALLY ACHIEVED</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ctr"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ctr"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EXCEEDED</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1DFF00"/>
                    </a:solidFill>
                  </a:tcPr>
                </a:tc>
              </a:tr>
              <a:tr h="579315">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87% (58/67)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12% (8/66)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 (1/66)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41% (24/58)</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94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Arial" pitchFamily="34" charset="0"/>
                          <a:ea typeface="+mn-ea"/>
                          <a:cs typeface="Arial" pitchFamily="34" charset="0"/>
                        </a:rPr>
                        <a:t>LACE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88% (14/16)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12% (2/16)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smtClean="0">
                          <a:ln>
                            <a:noFill/>
                          </a:ln>
                          <a:solidFill>
                            <a:prstClr val="black"/>
                          </a:solidFill>
                          <a:effectLst/>
                          <a:uLnTx/>
                          <a:uFillTx/>
                          <a:latin typeface="Arial Narrow" pitchFamily="34" charset="0"/>
                          <a:ea typeface="+mn-ea"/>
                          <a:cs typeface="+mn-cs"/>
                        </a:rPr>
                        <a: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43% (6/14)</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9085">
                <a:tc>
                  <a:txBody>
                    <a:bodyPr/>
                    <a:lstStyle/>
                    <a:p>
                      <a:pPr marL="0" algn="l" defTabSz="914400" rtl="0" eaLnBrk="1" latinLnBrk="0" hangingPunct="1">
                        <a:spcAft>
                          <a:spcPts val="0"/>
                        </a:spcAft>
                      </a:pPr>
                      <a:r>
                        <a:rPr lang="en-US" sz="1200" b="1" dirty="0" smtClean="0">
                          <a:latin typeface="Arial"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95% (20/21)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(1/21)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(5/20)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19883">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CC&amp;AQM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(19/22)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 (3/22)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(4/19)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79108">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75% (9/12)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25% (3/12)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11% (1/9)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2098">
                <a:tc>
                  <a:txBody>
                    <a:bodyPr/>
                    <a:lstStyle/>
                    <a:p>
                      <a:pPr marL="0" indent="0" algn="l" defTabSz="914400" rtl="0" eaLnBrk="1" latinLnBrk="0" hangingPunct="1">
                        <a:spcAft>
                          <a:spcPts val="0"/>
                        </a:spcAft>
                        <a:buFontTx/>
                        <a:buNone/>
                      </a:pPr>
                      <a:r>
                        <a:rPr lang="en-US" sz="1200" b="1" kern="1200" dirty="0" smtClean="0">
                          <a:solidFill>
                            <a:schemeClr val="tx1"/>
                          </a:solidFill>
                          <a:latin typeface="Arial"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(19/22)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14% (3/22)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68% (13/19)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51299">
                <a:tc>
                  <a:txBody>
                    <a:bodyPr/>
                    <a:lstStyle/>
                    <a:p>
                      <a:pPr marL="0" algn="l" defTabSz="914400" rtl="0" eaLnBrk="1" latinLnBrk="0" hangingPunct="1">
                        <a:spcAft>
                          <a:spcPts val="0"/>
                        </a:spcAft>
                      </a:pPr>
                      <a:r>
                        <a:rPr lang="en-US" sz="1200" b="1" dirty="0" smtClean="0">
                          <a:latin typeface="Arial"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82% (9/11)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18% (2/11)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56% (5/9)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2098">
                <a:tc>
                  <a:txBody>
                    <a:bodyPr/>
                    <a:lstStyle/>
                    <a:p>
                      <a:r>
                        <a:rPr lang="en-ZA" sz="1200" b="1" dirty="0" smtClean="0">
                          <a:latin typeface="Arial" pitchFamily="34" charset="0"/>
                          <a:cs typeface="Arial" pitchFamily="34" charset="0"/>
                        </a:rPr>
                        <a:t>DEA</a:t>
                      </a:r>
                      <a:endParaRPr lang="en-ZA" sz="1200" b="1" dirty="0">
                        <a:latin typeface="Arial"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(148/171)</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12% (21/171)</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 (3/171)</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39% (58/148)</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xmlns="" val="2716336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152400"/>
            <a:ext cx="8229600" cy="584344"/>
          </a:xfrm>
        </p:spPr>
        <p:txBody>
          <a:bodyPr/>
          <a:lstStyle/>
          <a:p>
            <a:pPr eaLnBrk="1" hangingPunct="1"/>
            <a:r>
              <a:rPr lang="en-US" altLang="en-US" sz="2000" b="1" dirty="0">
                <a:solidFill>
                  <a:srgbClr val="00B050"/>
                </a:solidFill>
                <a:latin typeface="Arial" panose="020B0604020202020204" pitchFamily="34" charset="0"/>
              </a:rPr>
              <a:t>SUMMARY OF 2015/16 DEA ANNUAL REPORT</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788578151"/>
              </p:ext>
            </p:extLst>
          </p:nvPr>
        </p:nvGraphicFramePr>
        <p:xfrm>
          <a:off x="558801" y="736744"/>
          <a:ext cx="11150599" cy="863456"/>
        </p:xfrm>
        <a:graphic>
          <a:graphicData uri="http://schemas.openxmlformats.org/drawingml/2006/table">
            <a:tbl>
              <a:tblPr/>
              <a:tblGrid>
                <a:gridCol w="3286181"/>
                <a:gridCol w="2821957"/>
                <a:gridCol w="2642438"/>
                <a:gridCol w="2400023"/>
              </a:tblGrid>
              <a:tr h="33611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t>
                      </a:r>
                      <a:r>
                        <a:rPr kumimoji="0" lang="en-ZA" sz="1400" b="1" i="0" u="none" strike="noStrike" kern="1200" cap="none" normalizeH="0" baseline="0" dirty="0" smtClean="0">
                          <a:ln>
                            <a:noFill/>
                          </a:ln>
                          <a:solidFill>
                            <a:schemeClr val="tx1"/>
                          </a:solidFill>
                          <a:effectLst/>
                          <a:latin typeface="Arial" pitchFamily="34" charset="0"/>
                          <a:ea typeface=""/>
                          <a:cs typeface="Arial" pitchFamily="34" charset="0"/>
                        </a:rPr>
                        <a:t>Exceeded</a:t>
                      </a: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1DFF00"/>
                    </a:solidFill>
                  </a:tcPr>
                </a:tc>
              </a:tr>
              <a:tr h="527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(148/171)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12% (21/171)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 (3/171)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39% (58/148)</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399536304"/>
              </p:ext>
            </p:extLst>
          </p:nvPr>
        </p:nvGraphicFramePr>
        <p:xfrm>
          <a:off x="1828800" y="1828800"/>
          <a:ext cx="8610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3289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053C5C-E94E-4056-B424-332B4E0ABEEC}" type="slidenum">
              <a:rPr lang="en-US" altLang="en-US" smtClean="0"/>
              <a:pPr/>
              <a:t>48</a:t>
            </a:fld>
            <a:endParaRPr lang="en-US" altLang="en-US"/>
          </a:p>
        </p:txBody>
      </p:sp>
    </p:spTree>
    <p:extLst>
      <p:ext uri="{BB962C8B-B14F-4D97-AF65-F5344CB8AC3E}">
        <p14:creationId xmlns:p14="http://schemas.microsoft.com/office/powerpoint/2010/main" xmlns="" val="232476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3418327151"/>
              </p:ext>
            </p:extLst>
          </p:nvPr>
        </p:nvGraphicFramePr>
        <p:xfrm>
          <a:off x="336177" y="803147"/>
          <a:ext cx="11551023" cy="5200696"/>
        </p:xfrm>
        <a:graphic>
          <a:graphicData uri="http://schemas.openxmlformats.org/drawingml/2006/table">
            <a:tbl>
              <a:tblPr/>
              <a:tblGrid>
                <a:gridCol w="2622176"/>
                <a:gridCol w="2312894"/>
                <a:gridCol w="6615953"/>
              </a:tblGrid>
              <a:tr h="178488">
                <a:tc gridSpan="3">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Secure</a:t>
                      </a:r>
                      <a:r>
                        <a:rPr lang="en-ZA" sz="1400" b="1" kern="1200" baseline="0" noProof="0" dirty="0" smtClean="0">
                          <a:solidFill>
                            <a:schemeClr val="bg1"/>
                          </a:solidFill>
                          <a:effectLst/>
                          <a:latin typeface="+mn-lt"/>
                          <a:ea typeface="+mn-ea"/>
                          <a:cs typeface="Arial" panose="020B0604020202020204" pitchFamily="34" charset="0"/>
                        </a:rPr>
                        <a:t>, harmonious, and conducive working environment</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r>
              <a:tr h="49852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1079">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Average number of days taken to resolve disciplinary cases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 days: </a:t>
                      </a:r>
                      <a:r>
                        <a:rPr lang="en-ZA" sz="1200" kern="1200" dirty="0" smtClean="0">
                          <a:solidFill>
                            <a:schemeClr val="tx1"/>
                          </a:solidFill>
                          <a:effectLst/>
                          <a:latin typeface="Arial" panose="020B0604020202020204" pitchFamily="34" charset="0"/>
                          <a:ea typeface="+mn-ea"/>
                          <a:cs typeface="Arial" panose="020B0604020202020204" pitchFamily="34" charset="0"/>
                        </a:rPr>
                        <a:t>Misconduct cases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30 misconduct cases finalised in  56.3 average days (1689 / 30 = 56.3 days)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6247">
                <a:tc vMerge="1">
                  <a:txBody>
                    <a:bodyPr/>
                    <a:lstStyle/>
                    <a:p>
                      <a:endParaRPr lang="en-ZA"/>
                    </a:p>
                  </a:txBody>
                  <a:tcPr/>
                </a:tc>
                <a:tc>
                  <a:txBody>
                    <a:bodyPr/>
                    <a:lstStyle/>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a:t>
                      </a:r>
                      <a:r>
                        <a:rPr lang="en-ZA" sz="1200" kern="1200" dirty="0" smtClean="0">
                          <a:solidFill>
                            <a:schemeClr val="tx1"/>
                          </a:solidFill>
                          <a:effectLst/>
                          <a:latin typeface="Arial" panose="020B0604020202020204" pitchFamily="34" charset="0"/>
                          <a:ea typeface="+mn-ea"/>
                          <a:cs typeface="Arial" panose="020B0604020202020204" pitchFamily="34" charset="0"/>
                        </a:rPr>
                        <a:t>days: Grievance cases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38 grievance cases finalised in  36.07 average days (1371 / 38= 36.07 days</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Cases delayed due to a number of factors, including availability of relevant key parties (employees and witnesses) to an investigation.</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The grievance cases which have been delayed will be prioritised for finalisation in the 2016/17 financial year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Staff satisfaction survey conducted and recommendations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Survey conducted and recommendations made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DEA staff satisfaction survey conducted; feedback analysed and recommendations submitted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 security risk Assessment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 security risk assessment</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  </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54% (7/13) security risk assessment recommendations implemented</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outstanding targets are fully dependant on the third party.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DEA has since engaged the third party on the issues. A meeting was held with the third party to resolve outstanding matters.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056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baseline="0" noProof="0" dirty="0" smtClean="0">
                          <a:solidFill>
                            <a:schemeClr val="bg1"/>
                          </a:solidFill>
                          <a:effectLst/>
                          <a:latin typeface="+mn-lt"/>
                          <a:ea typeface="+mn-ea"/>
                          <a:cs typeface="Arial" panose="020B0604020202020204" pitchFamily="34" charset="0"/>
                        </a:rPr>
                        <a:t>Strategic Objective: Strengthened Leadership and embedded DEA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SMS 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implementation of SMS development programme (5 of the 5 planned SMS development programmes were implemented) </a:t>
                      </a:r>
                    </a:p>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SMS coaching programme undertaken (28 SMS members)</a:t>
                      </a:r>
                    </a:p>
                    <a:p>
                      <a:pPr marL="342900" marR="0" lvl="0" indent="-342900" algn="just"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DEA Learning Network Sessions hosted (8 sessions) </a:t>
                      </a:r>
                    </a:p>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Bursaries issued (1 issued)</a:t>
                      </a:r>
                    </a:p>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Executive Development Programme undertaken (61 SMS attended)</a:t>
                      </a:r>
                    </a:p>
                    <a:p>
                      <a:pPr marL="342900" lvl="0" indent="-342900" algn="just">
                        <a:lnSpc>
                          <a:spcPct val="115000"/>
                        </a:lnSpc>
                        <a:spcAft>
                          <a:spcPts val="0"/>
                        </a:spcAft>
                        <a:buFont typeface="Symbol" panose="05050102010706020507" pitchFamily="18" charset="2"/>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Project </a:t>
                      </a:r>
                      <a:r>
                        <a:rPr lang="en-ZA" sz="1200" kern="1200" dirty="0" err="1" smtClean="0">
                          <a:solidFill>
                            <a:schemeClr val="tx1"/>
                          </a:solidFill>
                          <a:effectLst/>
                          <a:latin typeface="Arial" panose="020B0604020202020204" pitchFamily="34" charset="0"/>
                          <a:ea typeface="+mn-ea"/>
                          <a:cs typeface="Arial" panose="020B0604020202020204" pitchFamily="34" charset="0"/>
                        </a:rPr>
                        <a:t>Khaedu</a:t>
                      </a:r>
                      <a:r>
                        <a:rPr lang="en-ZA" sz="1200" kern="1200" dirty="0" smtClean="0">
                          <a:solidFill>
                            <a:schemeClr val="tx1"/>
                          </a:solidFill>
                          <a:effectLst/>
                          <a:latin typeface="Arial" panose="020B0604020202020204" pitchFamily="34" charset="0"/>
                          <a:ea typeface="+mn-ea"/>
                          <a:cs typeface="Arial" panose="020B0604020202020204" pitchFamily="34" charset="0"/>
                        </a:rPr>
                        <a:t> (8</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SMS </a:t>
                      </a:r>
                      <a:r>
                        <a:rPr lang="en-ZA" sz="1200" kern="1200" baseline="0" dirty="0" err="1" smtClean="0">
                          <a:solidFill>
                            <a:schemeClr val="tx1"/>
                          </a:solidFill>
                          <a:effectLst/>
                          <a:latin typeface="Arial" panose="020B0604020202020204" pitchFamily="34" charset="0"/>
                          <a:ea typeface="+mn-ea"/>
                          <a:cs typeface="Arial" panose="020B0604020202020204" pitchFamily="34" charset="0"/>
                        </a:rPr>
                        <a:t>memebers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179289"/>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51702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765900179"/>
              </p:ext>
            </p:extLst>
          </p:nvPr>
        </p:nvGraphicFramePr>
        <p:xfrm>
          <a:off x="244288" y="740017"/>
          <a:ext cx="11551024" cy="5617447"/>
        </p:xfrm>
        <a:graphic>
          <a:graphicData uri="http://schemas.openxmlformats.org/drawingml/2006/table">
            <a:tbl>
              <a:tblPr/>
              <a:tblGrid>
                <a:gridCol w="2581836"/>
                <a:gridCol w="2259106"/>
                <a:gridCol w="6710082"/>
              </a:tblGrid>
              <a:tr h="245314">
                <a:tc gridSpan="3">
                  <a:txBody>
                    <a:bodyPr/>
                    <a:lstStyle/>
                    <a:p>
                      <a:r>
                        <a:rPr lang="en-ZA" sz="1400" b="1" kern="1200" baseline="0" dirty="0" smtClean="0">
                          <a:solidFill>
                            <a:schemeClr val="bg1"/>
                          </a:solidFill>
                          <a:effectLst/>
                          <a:latin typeface="+mn-lt"/>
                          <a:ea typeface="+mn-ea"/>
                          <a:cs typeface="Arial" panose="020B0604020202020204" pitchFamily="34" charset="0"/>
                        </a:rPr>
                        <a:t>Strategic Objective: Strengthened Leadership and embedded DEA culture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8609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1271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planned culture Intervention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100% implementation of the planned culture interventions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100 % (36/36) of Culture Intervention Plan implemented</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7163">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Efficient and Effective Information Technology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5139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funded Master System Plan (MSP) initiatives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 Funded Master System Plan (MSP)initiatives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67% achieved on the implementation of MSP initiatives. 4 of the 6 projects achieved successfully and 2 projects are in progress</a:t>
                      </a:r>
                    </a:p>
                    <a:p>
                      <a:pPr algn="just">
                        <a:lnSpc>
                          <a:spcPct val="115000"/>
                        </a:lnSpc>
                        <a:spcAft>
                          <a:spcPts val="0"/>
                        </a:spcAft>
                      </a:pPr>
                      <a:r>
                        <a:rPr lang="en-GB"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Financial constraints resulted in the need to reprioritise some of the MSP projects and planned milestones to the next financial year.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Prioritisation and implementation of delayed MSP projects will be undertaken in 2016/17.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422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availability of DEA IT services (EDMS and Email)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96% </a:t>
                      </a:r>
                      <a:r>
                        <a:rPr lang="en-ZA" sz="1200" kern="1200" dirty="0">
                          <a:solidFill>
                            <a:schemeClr val="tx1"/>
                          </a:solidFill>
                          <a:effectLst/>
                          <a:latin typeface="Arial" panose="020B0604020202020204" pitchFamily="34" charset="0"/>
                          <a:ea typeface="+mn-ea"/>
                          <a:cs typeface="Arial" panose="020B0604020202020204" pitchFamily="34" charset="0"/>
                        </a:rPr>
                        <a:t>availability of </a:t>
                      </a:r>
                      <a:r>
                        <a:rPr lang="en-ZA" sz="1200" kern="1200" dirty="0" smtClean="0">
                          <a:solidFill>
                            <a:schemeClr val="tx1"/>
                          </a:solidFill>
                          <a:effectLst/>
                          <a:latin typeface="Arial" panose="020B0604020202020204" pitchFamily="34" charset="0"/>
                          <a:ea typeface="+mn-ea"/>
                          <a:cs typeface="Arial" panose="020B0604020202020204" pitchFamily="34" charset="0"/>
                        </a:rPr>
                        <a:t>IT Services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99.85%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586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IT service requests</a:t>
                      </a:r>
                    </a:p>
                    <a:p>
                      <a:r>
                        <a:rPr lang="en-ZA" sz="1200" kern="1200" dirty="0" smtClean="0">
                          <a:solidFill>
                            <a:schemeClr val="tx1"/>
                          </a:solidFill>
                          <a:effectLst/>
                          <a:latin typeface="Arial" panose="020B0604020202020204" pitchFamily="34" charset="0"/>
                          <a:ea typeface="+mn-ea"/>
                          <a:cs typeface="Arial" panose="020B0604020202020204" pitchFamily="34" charset="0"/>
                        </a:rPr>
                        <a:t>resolved within 24hrs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80% of IT service requests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resolved within 24hrs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85% (6802/8034) </a:t>
                      </a: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42585">
                <a:tc gridSpan="3">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Improved profile, support and capacity for the environment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415861">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media statements/speeches issued and opinion pieces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120 statements/ speeches issued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143 statements/speeches 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04237">
                <a:tc vMerge="1">
                  <a:txBody>
                    <a:bodyPr/>
                    <a:lstStyle/>
                    <a:p>
                      <a:endParaRPr lang="en-ZA"/>
                    </a:p>
                  </a:txBody>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 opinion pieces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16 opinion pieces published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1723">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communication events including Ministerial Public Participation Programme (PPP) events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 Public Participation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19 Public Participation events hosted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3781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publications produced and distributed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stakeholder publications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Stakeholder publication printed &amp; distributed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244288" y="564778"/>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111473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985225176"/>
              </p:ext>
            </p:extLst>
          </p:nvPr>
        </p:nvGraphicFramePr>
        <p:xfrm>
          <a:off x="244289" y="568885"/>
          <a:ext cx="11551023" cy="5947506"/>
        </p:xfrm>
        <a:graphic>
          <a:graphicData uri="http://schemas.openxmlformats.org/drawingml/2006/table">
            <a:tbl>
              <a:tblPr/>
              <a:tblGrid>
                <a:gridCol w="2608730"/>
                <a:gridCol w="2312894"/>
                <a:gridCol w="6629399"/>
              </a:tblGrid>
              <a:tr h="225987">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Strategic Objective: Improved profile, support and capacity for the environment sector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6614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5272">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 awareness activities 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Learnerships</a:t>
                      </a:r>
                      <a:r>
                        <a:rPr lang="en-ZA" sz="1200" kern="1200" dirty="0" smtClean="0">
                          <a:solidFill>
                            <a:schemeClr val="tx1"/>
                          </a:solidFill>
                          <a:effectLst/>
                          <a:latin typeface="Arial" panose="020B0604020202020204" pitchFamily="34" charset="0"/>
                          <a:ea typeface="+mn-ea"/>
                          <a:cs typeface="Arial" panose="020B0604020202020204" pitchFamily="34" charset="0"/>
                        </a:rPr>
                        <a:t>, CAPS training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100 teachers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161 teachers trained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36921">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100 unemployed youths</a:t>
                      </a:r>
                    </a:p>
                    <a:p>
                      <a:r>
                        <a:rPr lang="en-ZA" sz="1200" kern="1200" dirty="0" smtClean="0">
                          <a:solidFill>
                            <a:schemeClr val="tx1"/>
                          </a:solidFill>
                          <a:effectLst/>
                          <a:latin typeface="Arial" panose="020B0604020202020204" pitchFamily="34" charset="0"/>
                          <a:ea typeface="+mn-ea"/>
                          <a:cs typeface="Arial" panose="020B0604020202020204" pitchFamily="34" charset="0"/>
                        </a:rPr>
                        <a:t>recruited and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programme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100 leaners appointed</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99492">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Environmenta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l awareness campaign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4 Environmental awareness campaign implemented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99492">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SETA sector skills plans with environmental focus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 Sector skills plans with</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focus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 sector skills plans were confirmed to have environmental focus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589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Integrated</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Management (IEM) training session conducted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IEM training sessions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Integrated Environmental Management (IEM) sessions were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369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municipalities official / councillors trained on waste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284 municipal officials trained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5856">
                <a:tc gridSpan="3">
                  <a:txBody>
                    <a:bodyPr/>
                    <a:lstStyle/>
                    <a:p>
                      <a:r>
                        <a:rPr lang="en-ZA" sz="1400" b="1" kern="1200" dirty="0" smtClean="0">
                          <a:solidFill>
                            <a:schemeClr val="bg1"/>
                          </a:solidFill>
                          <a:effectLst/>
                          <a:latin typeface="+mn-lt"/>
                          <a:ea typeface="+mn-ea"/>
                          <a:cs typeface="Arial" panose="020B0604020202020204" pitchFamily="34" charset="0"/>
                        </a:rPr>
                        <a:t>Strategic Objective: Effective partnership, cooperative Governance and Local Government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algn="l"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0581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 the</a:t>
                      </a:r>
                    </a:p>
                    <a:p>
                      <a:r>
                        <a:rPr lang="en-ZA" sz="1200" kern="1200" dirty="0" smtClean="0">
                          <a:solidFill>
                            <a:schemeClr val="tx1"/>
                          </a:solidFill>
                          <a:effectLst/>
                          <a:latin typeface="Arial" panose="020B0604020202020204" pitchFamily="34" charset="0"/>
                          <a:ea typeface="+mn-ea"/>
                          <a:cs typeface="Arial" panose="020B0604020202020204" pitchFamily="34" charset="0"/>
                        </a:rPr>
                        <a:t>Local government support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of annual action plan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74% implementation of planned actions. (37/50) of the planned actions are on target</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Implementation of delayed interventions required multiple stakeholder coordination and cooperation. High level of stakeholder dependency resulted in delays.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Delayed interventions will be prioritised and carried out in 2016/17 </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854">
                <a:tc gridSpan="3">
                  <a:txBody>
                    <a:bodyPr/>
                    <a:lstStyle/>
                    <a:p>
                      <a:r>
                        <a:rPr lang="en-ZA" sz="1400" b="1" kern="1200" dirty="0" smtClean="0">
                          <a:solidFill>
                            <a:schemeClr val="bg1"/>
                          </a:solidFill>
                          <a:effectLst/>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algn="l"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26513">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Programmes external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evaluation study conducted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 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Phase 1 External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evaluation study report with</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150" kern="1200" dirty="0" smtClean="0">
                          <a:solidFill>
                            <a:schemeClr val="tx1"/>
                          </a:solidFill>
                          <a:effectLst/>
                          <a:latin typeface="Arial" panose="020B0604020202020204" pitchFamily="34" charset="0"/>
                          <a:ea typeface="+mn-ea"/>
                          <a:cs typeface="Arial" panose="020B0604020202020204" pitchFamily="34" charset="0"/>
                        </a:rPr>
                        <a:t>Phase 1 External evaluation study report with recommendation was delayed </a:t>
                      </a:r>
                    </a:p>
                    <a:p>
                      <a:pPr algn="just"/>
                      <a:r>
                        <a:rPr lang="en-ZA" sz="115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150" kern="1200" dirty="0" smtClean="0">
                          <a:solidFill>
                            <a:schemeClr val="tx1"/>
                          </a:solidFill>
                          <a:effectLst/>
                          <a:latin typeface="Arial" panose="020B0604020202020204" pitchFamily="34" charset="0"/>
                          <a:ea typeface="+mn-ea"/>
                          <a:cs typeface="Arial" panose="020B0604020202020204" pitchFamily="34" charset="0"/>
                        </a:rPr>
                        <a:t>The appointed service provider could not deliver the expected services which led to the department terminating the contract. These resulted in loss of time and a delay on the project</a:t>
                      </a:r>
                      <a:r>
                        <a:rPr lang="en-ZA" sz="1150" kern="1200" baseline="0" dirty="0" smtClean="0">
                          <a:solidFill>
                            <a:schemeClr val="tx1"/>
                          </a:solidFill>
                          <a:effectLst/>
                          <a:latin typeface="Arial" panose="020B0604020202020204" pitchFamily="34" charset="0"/>
                          <a:ea typeface="+mn-ea"/>
                          <a:cs typeface="Arial" panose="020B0604020202020204" pitchFamily="34" charset="0"/>
                        </a:rPr>
                        <a:t> </a:t>
                      </a:r>
                      <a:r>
                        <a:rPr lang="en-ZA" sz="115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150" b="0" kern="1200" dirty="0" smtClean="0">
                          <a:solidFill>
                            <a:schemeClr val="tx1"/>
                          </a:solidFill>
                          <a:effectLst/>
                          <a:latin typeface="Arial" panose="020B0604020202020204" pitchFamily="34" charset="0"/>
                          <a:ea typeface="+mn-ea"/>
                          <a:cs typeface="Arial" panose="020B0604020202020204" pitchFamily="34" charset="0"/>
                        </a:rPr>
                        <a:t>Human</a:t>
                      </a:r>
                      <a:r>
                        <a:rPr lang="en-ZA" sz="1150" b="0" kern="1200" baseline="0" dirty="0" smtClean="0">
                          <a:solidFill>
                            <a:schemeClr val="tx1"/>
                          </a:solidFill>
                          <a:effectLst/>
                          <a:latin typeface="Arial" panose="020B0604020202020204" pitchFamily="34" charset="0"/>
                          <a:ea typeface="+mn-ea"/>
                          <a:cs typeface="Arial" panose="020B0604020202020204" pitchFamily="34" charset="0"/>
                        </a:rPr>
                        <a:t> Sciences Research Council </a:t>
                      </a:r>
                      <a:r>
                        <a:rPr lang="en-ZA" sz="1150" kern="1200" dirty="0" smtClean="0">
                          <a:solidFill>
                            <a:schemeClr val="tx1"/>
                          </a:solidFill>
                          <a:effectLst/>
                          <a:latin typeface="Arial" panose="020B0604020202020204" pitchFamily="34" charset="0"/>
                          <a:ea typeface="+mn-ea"/>
                          <a:cs typeface="Arial" panose="020B0604020202020204" pitchFamily="34" charset="0"/>
                        </a:rPr>
                        <a:t>has since been appointed on a single source basis and will  commence work on this project in the 2016/17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11" name="Group 6"/>
          <p:cNvGrpSpPr>
            <a:grpSpLocks/>
          </p:cNvGrpSpPr>
          <p:nvPr/>
        </p:nvGrpSpPr>
        <p:grpSpPr bwMode="auto">
          <a:xfrm>
            <a:off x="2590800" y="6477000"/>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244288" y="484095"/>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327113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2360075376"/>
              </p:ext>
            </p:extLst>
          </p:nvPr>
        </p:nvGraphicFramePr>
        <p:xfrm>
          <a:off x="336176" y="833719"/>
          <a:ext cx="11551023" cy="5048842"/>
        </p:xfrm>
        <a:graphic>
          <a:graphicData uri="http://schemas.openxmlformats.org/drawingml/2006/table">
            <a:tbl>
              <a:tblPr/>
              <a:tblGrid>
                <a:gridCol w="2595283"/>
                <a:gridCol w="2286000"/>
                <a:gridCol w="6669740"/>
              </a:tblGrid>
              <a:tr h="218043">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Strategic Objective: </a:t>
                      </a:r>
                      <a:r>
                        <a:rPr lang="en-ZA" sz="1400" b="1" kern="1200" dirty="0" smtClean="0">
                          <a:solidFill>
                            <a:schemeClr val="bg1"/>
                          </a:solidFill>
                          <a:effectLst/>
                          <a:latin typeface="+mn-lt"/>
                          <a:ea typeface="+mn-ea"/>
                          <a:cs typeface="Arial" panose="020B0604020202020204" pitchFamily="34" charset="0"/>
                        </a:rPr>
                        <a:t>Enhanced sector monitoring and evaluation </a:t>
                      </a:r>
                      <a:r>
                        <a:rPr lang="en-ZA" sz="1400" b="1" kern="1200" noProof="0" dirty="0" smtClean="0">
                          <a:solidFill>
                            <a:schemeClr val="bg1"/>
                          </a:solidFill>
                          <a:effectLst/>
                          <a:latin typeface="+mn-lt"/>
                          <a:ea typeface="+mn-ea"/>
                          <a:cs typeface="Arial" panose="020B0604020202020204" pitchFamily="34" charset="0"/>
                        </a:rPr>
                        <a:t>(continued)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01499">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44784">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Outcome 10 Quarterly progress reports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reports on the implementation of the delivery agreement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progress reports were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44784">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SA Environmentally Sustainable Development Indicators Policy makers outlook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Investigation on availability,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accessibility and cost of data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Consolidated investigation report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on availability, accessibility and cost of data finalised </a:t>
                      </a:r>
                    </a:p>
                    <a:p>
                      <a:pPr algn="just">
                        <a:lnSpc>
                          <a:spcPct val="115000"/>
                        </a:lnSpc>
                        <a:spcAft>
                          <a:spcPts val="0"/>
                        </a:spcAft>
                      </a:pPr>
                      <a:endParaRPr lang="en-ZA" sz="1200" kern="1200" baseline="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1679">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Regulations on procedure,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format and content of the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metro outlook</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reports drafted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Regulations on procedure, format and content of the provincial and metro outlook report prepared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43704">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high-level environmental and sustainable development threat, weakness/ opportunity early warning and response options researched and reports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warning and/ or issue scanning reports prepared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early warning and/or issue scanning reports were prepared </a:t>
                      </a:r>
                    </a:p>
                    <a:p>
                      <a:pPr algn="just">
                        <a:lnSpc>
                          <a:spcPct val="115000"/>
                        </a:lnSpc>
                        <a:spcAft>
                          <a:spcPts val="0"/>
                        </a:spcAft>
                      </a:pPr>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91670">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emerging issue response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options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emerging issue response options prepared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2679">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Environmentally Sustainable Development Indicators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of the Environmentally sustainable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indicators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sustainable development indicators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11" name="Group 6"/>
          <p:cNvGrpSpPr>
            <a:grpSpLocks/>
          </p:cNvGrpSpPr>
          <p:nvPr/>
        </p:nvGrpSpPr>
        <p:grpSpPr bwMode="auto">
          <a:xfrm>
            <a:off x="2590800" y="6370675"/>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2918029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graphicFrame>
        <p:nvGraphicFramePr>
          <p:cNvPr id="6" name="Table 5"/>
          <p:cNvGraphicFramePr>
            <a:graphicFrameLocks noGrp="1"/>
          </p:cNvGraphicFramePr>
          <p:nvPr>
            <p:extLst>
              <p:ext uri="{D42A27DB-BD31-4B8C-83A1-F6EECF244321}">
                <p14:modId xmlns:p14="http://schemas.microsoft.com/office/powerpoint/2010/main" xmlns="" val="321191995"/>
              </p:ext>
            </p:extLst>
          </p:nvPr>
        </p:nvGraphicFramePr>
        <p:xfrm>
          <a:off x="322730" y="820270"/>
          <a:ext cx="11564470" cy="5251969"/>
        </p:xfrm>
        <a:graphic>
          <a:graphicData uri="http://schemas.openxmlformats.org/drawingml/2006/table">
            <a:tbl>
              <a:tblPr/>
              <a:tblGrid>
                <a:gridCol w="2662517"/>
                <a:gridCol w="2299447"/>
                <a:gridCol w="6602506"/>
              </a:tblGrid>
              <a:tr h="21112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48558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Programme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21001">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sector evidence- policy interface system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Change strategy on R,D&amp;E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Change strategy on R,D&amp;E (Research Development and Evidence ) framework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51993">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research projects commissioned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environmental sustainability</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policy research project commissioned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 environmental sustainability policy research project commissioned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3631">
                <a:tc gridSpan="3">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Effectiv</a:t>
                      </a:r>
                      <a:r>
                        <a:rPr lang="en-ZA" sz="1400" b="1" kern="1200" baseline="0" noProof="0" dirty="0" smtClean="0">
                          <a:solidFill>
                            <a:schemeClr val="bg1"/>
                          </a:solidFill>
                          <a:effectLst/>
                          <a:latin typeface="+mn-lt"/>
                          <a:ea typeface="+mn-ea"/>
                          <a:cs typeface="Arial" panose="020B0604020202020204" pitchFamily="34" charset="0"/>
                        </a:rPr>
                        <a:t>e knowledge and information management for the sector</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r>
              <a:tr h="624317">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Ocean and coastal information management system</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Requirement and architectural design finalised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Requirement and architectural design finalised </a:t>
                      </a:r>
                    </a:p>
                    <a:p>
                      <a:pPr algn="just"/>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6211">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climate change response M&amp;E system development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M&amp;E data sharing</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M&amp;E data sharing Framework report completed</a:t>
                      </a:r>
                    </a:p>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24317">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Web-based platform of the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M&amp;E system</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User Requirement Specification (URS) document for the web-based climate change Monitoring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Evaluation </a:t>
                      </a:r>
                      <a:r>
                        <a:rPr lang="en-ZA" sz="1200" kern="1200" dirty="0" smtClean="0">
                          <a:solidFill>
                            <a:schemeClr val="tx1"/>
                          </a:solidFill>
                          <a:effectLst/>
                          <a:latin typeface="Arial" panose="020B0604020202020204" pitchFamily="34" charset="0"/>
                          <a:ea typeface="+mn-ea"/>
                          <a:cs typeface="Arial" panose="020B0604020202020204" pitchFamily="34" charset="0"/>
                        </a:rPr>
                        <a:t>system has been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40528">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 knowledge and information management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GIS internal &amp; external platforms maintained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key projects supported (SIPs, Operation Phakisa; Enforcement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GIS internal and external platforms maintained as scheduled and key projects supported (Operation Phakisa, Renewable Energy, Off road vehicle, Coastal viewer, Environmental Management Frameworks (EMFs), Translocation of mammals)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52403">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Spatial tools : Pre-screening tool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Pre-screening tool framework developed and service provider  appointed </a:t>
                      </a:r>
                    </a:p>
                    <a:p>
                      <a:pPr algn="just"/>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1" name="Group 6"/>
          <p:cNvGrpSpPr>
            <a:grpSpLocks/>
          </p:cNvGrpSpPr>
          <p:nvPr/>
        </p:nvGrpSpPr>
        <p:grpSpPr bwMode="auto">
          <a:xfrm>
            <a:off x="2590800" y="6179289"/>
            <a:ext cx="5778500" cy="215900"/>
            <a:chOff x="685800" y="6400800"/>
            <a:chExt cx="5778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Achieved</a:t>
              </a:r>
              <a:endParaRPr lang="en-US" altLang="en-US" sz="1200" dirty="0">
                <a:solidFill>
                  <a:srgbClr val="333399"/>
                </a:solidFill>
                <a:latin typeface="Arial" charset="0"/>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Partially Achieved</a:t>
              </a:r>
              <a:endParaRPr lang="en-US" altLang="en-US" sz="1200" dirty="0">
                <a:solidFill>
                  <a:srgbClr val="333399"/>
                </a:solidFill>
                <a:latin typeface="Arial" charset="0"/>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5"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
        <p:nvSpPr>
          <p:cNvPr id="10" name="Line 4"/>
          <p:cNvSpPr>
            <a:spLocks noChangeShapeType="1"/>
          </p:cNvSpPr>
          <p:nvPr/>
        </p:nvSpPr>
        <p:spPr bwMode="auto">
          <a:xfrm>
            <a:off x="336176" y="632012"/>
            <a:ext cx="11551024" cy="2689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spTree>
    <p:extLst>
      <p:ext uri="{BB962C8B-B14F-4D97-AF65-F5344CB8AC3E}">
        <p14:creationId xmlns:p14="http://schemas.microsoft.com/office/powerpoint/2010/main" xmlns="" val="67933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2351</TotalTime>
  <Words>8073</Words>
  <Application>Microsoft Office PowerPoint</Application>
  <PresentationFormat>Custom</PresentationFormat>
  <Paragraphs>1335</Paragraphs>
  <Slides>48</Slides>
  <Notes>31</Notes>
  <HiddenSlides>0</HiddenSlides>
  <MMClips>0</MMClips>
  <ScaleCrop>false</ScaleCrop>
  <HeadingPairs>
    <vt:vector size="4" baseType="variant">
      <vt:variant>
        <vt:lpstr>Theme</vt:lpstr>
      </vt:variant>
      <vt:variant>
        <vt:i4>10</vt:i4>
      </vt:variant>
      <vt:variant>
        <vt:lpstr>Slide Titles</vt:lpstr>
      </vt:variant>
      <vt:variant>
        <vt:i4>48</vt:i4>
      </vt:variant>
    </vt:vector>
  </HeadingPairs>
  <TitlesOfParts>
    <vt:vector size="58" baseType="lpstr">
      <vt:lpstr>3_Office Theme</vt:lpstr>
      <vt:lpstr>8_Office Theme</vt:lpstr>
      <vt:lpstr>9_Office Theme</vt:lpstr>
      <vt:lpstr>10_Office Theme</vt:lpstr>
      <vt:lpstr>4_Office Theme</vt:lpstr>
      <vt:lpstr>11_Office Theme</vt:lpstr>
      <vt:lpstr>2_Office Theme</vt:lpstr>
      <vt:lpstr>12_Office Theme</vt:lpstr>
      <vt:lpstr>6_Office Theme</vt:lpstr>
      <vt:lpstr>5_Office Theme</vt:lpstr>
      <vt:lpstr>Department of Environmental Affairs  2015/16 Annual Performance Report  </vt:lpstr>
      <vt:lpstr>Slide 2</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OVERALL SUMMARY OF PROGRAMME 1 PERFORMANCE </vt:lpstr>
      <vt:lpstr>Slide 14</vt:lpstr>
      <vt:lpstr>PROGRAMME: LEGAL AURTHORISATIONS COMPLIANCE AND ENFORCEMENT  </vt:lpstr>
      <vt:lpstr>PROGRAMME: LEGAL AURTHORISATIONS COMPLIANCE AND ENFORCEMENT </vt:lpstr>
      <vt:lpstr>PROGRAMME: LEGAL AURTHORISATIONS COMPLIANCE AND ENFORCEMENT  </vt:lpstr>
      <vt:lpstr>PROGRAMME: LEGAL AURTHORISATIONS COMPLIANCE AND ENFORCEMENT  </vt:lpstr>
      <vt:lpstr>OVERALL SUMMARY OF PROGRAMME 2 PERFORMANCE </vt:lpstr>
      <vt:lpstr>Slide 20</vt:lpstr>
      <vt:lpstr>PROGRAMME 3 : OCEANS AND COASTS </vt:lpstr>
      <vt:lpstr>PROGRAMME 3 : OCEANS AND COASTS </vt:lpstr>
      <vt:lpstr>PROGRAMME 3 : OCEANS AND COASTS </vt:lpstr>
      <vt:lpstr>PROGRAMME 3 : OCEANS AND COASTS </vt:lpstr>
      <vt:lpstr>OVERALL SUMMARY OF PROGRAMME 3 PERFORMANCE </vt:lpstr>
      <vt:lpstr>Slide 26</vt:lpstr>
      <vt:lpstr>PROGRAMME 4 : CLIMATE CHANGE AND AIR QUALITY</vt:lpstr>
      <vt:lpstr>PROGRAMME 4 : CLIMATE CHANGE AND AIR QUALITY</vt:lpstr>
      <vt:lpstr>PROGRAMME 4 : CLIMATE CHANGE AND AIR QUALITY</vt:lpstr>
      <vt:lpstr>PROGRAMME 4 : CLIMATE CHANGE AND AIR QUALITY</vt:lpstr>
      <vt:lpstr>OVERALL SUMMARY OF PROGRAMME 4 PERFORMANCE </vt:lpstr>
      <vt:lpstr>Slide 32</vt:lpstr>
      <vt:lpstr>PROGRAMME 5 : BIODIVERSITY AND CONSERVATION </vt:lpstr>
      <vt:lpstr>PROGRAMME 5 : BIODIVERSITY AND CONSERVATION </vt:lpstr>
      <vt:lpstr>PROGRAMME 5 : BIODIVERSITY AND CONSERVATION </vt:lpstr>
      <vt:lpstr>OVERALL SUMMARY OF PROGRAMME 5 PERFORMANCE </vt:lpstr>
      <vt:lpstr> PROGRAMME 6: ENVIRONMENTAL PROGRAMMES </vt:lpstr>
      <vt:lpstr>PROGRAMME 6: ENVIRONMENTAL PROGRAMMES </vt:lpstr>
      <vt:lpstr>PROGRAMME 6 :ENVIRONMENTAL PROGRAMMES </vt:lpstr>
      <vt:lpstr>PROGRAMME 6 :ENVIRONMENTAL PROGRAMMES</vt:lpstr>
      <vt:lpstr>OVERALL SUMMARY OF PROGRAMME 6 PERFORMANCE </vt:lpstr>
      <vt:lpstr>Slide 42</vt:lpstr>
      <vt:lpstr>PROGRAMME 7: CHEMICALS AND WASTE MANAGEMENT </vt:lpstr>
      <vt:lpstr>PROGRAMME 7: CHEMICALS AND WASTE MANAGEMENT </vt:lpstr>
      <vt:lpstr>OVERALL SUMMARY OF PROGRAMME 7 PERFORMANCE </vt:lpstr>
      <vt:lpstr>SUMMARY OF 2015/16 DEA ANNUAL REPORT</vt:lpstr>
      <vt:lpstr>SUMMARY OF 2015/16 DEA ANNUAL REPORT</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Zenzele Nhlapo</dc:creator>
  <cp:lastModifiedBy>PUMZA</cp:lastModifiedBy>
  <cp:revision>297</cp:revision>
  <dcterms:created xsi:type="dcterms:W3CDTF">2016-05-16T10:12:09Z</dcterms:created>
  <dcterms:modified xsi:type="dcterms:W3CDTF">2017-01-25T10:11:46Z</dcterms:modified>
</cp:coreProperties>
</file>