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8"/>
  </p:notesMasterIdLst>
  <p:sldIdLst>
    <p:sldId id="256" r:id="rId4"/>
    <p:sldId id="388" r:id="rId5"/>
    <p:sldId id="387" r:id="rId6"/>
    <p:sldId id="338" r:id="rId7"/>
    <p:sldId id="258" r:id="rId8"/>
    <p:sldId id="386" r:id="rId9"/>
    <p:sldId id="375" r:id="rId10"/>
    <p:sldId id="259" r:id="rId11"/>
    <p:sldId id="260" r:id="rId12"/>
    <p:sldId id="276" r:id="rId13"/>
    <p:sldId id="372" r:id="rId14"/>
    <p:sldId id="261" r:id="rId15"/>
    <p:sldId id="344" r:id="rId16"/>
    <p:sldId id="277" r:id="rId17"/>
    <p:sldId id="262" r:id="rId18"/>
    <p:sldId id="263" r:id="rId19"/>
    <p:sldId id="317" r:id="rId20"/>
    <p:sldId id="282" r:id="rId21"/>
    <p:sldId id="339" r:id="rId22"/>
    <p:sldId id="347" r:id="rId23"/>
    <p:sldId id="348" r:id="rId24"/>
    <p:sldId id="349" r:id="rId25"/>
    <p:sldId id="297" r:id="rId26"/>
    <p:sldId id="296" r:id="rId27"/>
    <p:sldId id="318" r:id="rId28"/>
    <p:sldId id="350" r:id="rId29"/>
    <p:sldId id="351" r:id="rId30"/>
    <p:sldId id="373" r:id="rId31"/>
    <p:sldId id="354" r:id="rId32"/>
    <p:sldId id="352" r:id="rId33"/>
    <p:sldId id="300" r:id="rId34"/>
    <p:sldId id="361" r:id="rId35"/>
    <p:sldId id="364" r:id="rId36"/>
    <p:sldId id="303" r:id="rId37"/>
    <p:sldId id="362" r:id="rId38"/>
    <p:sldId id="366" r:id="rId39"/>
    <p:sldId id="369" r:id="rId40"/>
    <p:sldId id="374" r:id="rId41"/>
    <p:sldId id="370" r:id="rId42"/>
    <p:sldId id="368" r:id="rId43"/>
    <p:sldId id="321" r:id="rId44"/>
    <p:sldId id="376" r:id="rId45"/>
    <p:sldId id="377" r:id="rId46"/>
    <p:sldId id="378" r:id="rId47"/>
    <p:sldId id="379" r:id="rId48"/>
    <p:sldId id="380" r:id="rId49"/>
    <p:sldId id="381" r:id="rId50"/>
    <p:sldId id="382" r:id="rId51"/>
    <p:sldId id="383" r:id="rId52"/>
    <p:sldId id="384" r:id="rId53"/>
    <p:sldId id="385" r:id="rId54"/>
    <p:sldId id="390" r:id="rId55"/>
    <p:sldId id="391" r:id="rId56"/>
    <p:sldId id="337" r:id="rId5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88" autoAdjust="0"/>
  </p:normalViewPr>
  <p:slideViewPr>
    <p:cSldViewPr>
      <p:cViewPr varScale="1">
        <p:scale>
          <a:sx n="70" d="100"/>
          <a:sy n="70" d="100"/>
        </p:scale>
        <p:origin x="173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8BF02017-DC01-470A-9A57-7FD5CB518BD5}" type="datetimeFigureOut">
              <a:rPr lang="en-US" smtClean="0"/>
              <a:t>4/13/2016</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FA078B02-4458-4D22-A59F-5713A9B39190}" type="slidenum">
              <a:rPr lang="en-US" smtClean="0"/>
              <a:t>‹#›</a:t>
            </a:fld>
            <a:endParaRPr lang="en-US"/>
          </a:p>
        </p:txBody>
      </p:sp>
    </p:spTree>
    <p:extLst>
      <p:ext uri="{BB962C8B-B14F-4D97-AF65-F5344CB8AC3E}">
        <p14:creationId xmlns:p14="http://schemas.microsoft.com/office/powerpoint/2010/main" val="223829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A078B02-4458-4D22-A59F-5713A9B39190}" type="slidenum">
              <a:rPr lang="en-US" smtClean="0"/>
              <a:t>29</a:t>
            </a:fld>
            <a:endParaRPr lang="en-US"/>
          </a:p>
        </p:txBody>
      </p:sp>
    </p:spTree>
    <p:extLst>
      <p:ext uri="{BB962C8B-B14F-4D97-AF65-F5344CB8AC3E}">
        <p14:creationId xmlns:p14="http://schemas.microsoft.com/office/powerpoint/2010/main" val="311131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8BD9CD3-EC32-48D0-B978-A374C35104F5}" type="datetime1">
              <a:rPr lang="en-ZA" smtClean="0"/>
              <a:t>2016/04/13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75122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6C840C-5A3A-4860-BE77-A4F72430EAF3}" type="datetime1">
              <a:rPr lang="en-ZA" smtClean="0"/>
              <a:t>2016/04/13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248629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2E4C67D-8C92-4B26-9C88-34E433AB640C}" type="datetime1">
              <a:rPr lang="en-ZA" smtClean="0"/>
              <a:t>2016/04/13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137502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932DCBD-ECF6-4715-8C88-4D7D72373244}"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0394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A26A011-9986-4419-BFD5-C8F84CA83D3D}"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55670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81B3C-B0B1-4AF4-AF84-F78448F73736}"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8646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DE6EED6-7F0F-408B-B873-DAA34754823E}" type="datetime1">
              <a:rPr lang="en-ZA" smtClean="0">
                <a:solidFill>
                  <a:prstClr val="black">
                    <a:tint val="75000"/>
                  </a:prstClr>
                </a:solidFill>
              </a:rPr>
              <a:t>2016/04/13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8858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51EBD8D-445B-459A-BFA9-919D67618253}" type="datetime1">
              <a:rPr lang="en-ZA" smtClean="0">
                <a:solidFill>
                  <a:prstClr val="black">
                    <a:tint val="75000"/>
                  </a:prstClr>
                </a:solidFill>
              </a:rPr>
              <a:t>2016/04/13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6812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D335F89-7358-4EE6-BF69-6752DAD36BFC}" type="datetime1">
              <a:rPr lang="en-ZA" smtClean="0">
                <a:solidFill>
                  <a:prstClr val="black">
                    <a:tint val="75000"/>
                  </a:prstClr>
                </a:solidFill>
              </a:rPr>
              <a:t>2016/04/13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54278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31E2B-D285-486F-A503-F0AD5489D7D1}" type="datetime1">
              <a:rPr lang="en-ZA" smtClean="0">
                <a:solidFill>
                  <a:prstClr val="black">
                    <a:tint val="75000"/>
                  </a:prstClr>
                </a:solidFill>
              </a:rPr>
              <a:t>2016/04/13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73603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2AE59-F9B1-4170-B13D-C9278351E658}" type="datetime1">
              <a:rPr lang="en-ZA" smtClean="0">
                <a:solidFill>
                  <a:prstClr val="black">
                    <a:tint val="75000"/>
                  </a:prstClr>
                </a:solidFill>
              </a:rPr>
              <a:t>2016/04/13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0438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A1D2248-ED41-42A0-B818-5C1B7B5E35A8}" type="datetime1">
              <a:rPr lang="en-ZA" smtClean="0"/>
              <a:t>2016/04/13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1112464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ED3DA-5C59-4038-9571-E7225BC4E363}" type="datetime1">
              <a:rPr lang="en-ZA" smtClean="0">
                <a:solidFill>
                  <a:prstClr val="black">
                    <a:tint val="75000"/>
                  </a:prstClr>
                </a:solidFill>
              </a:rPr>
              <a:t>2016/04/13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27925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3E8CFE-4E8D-4FDF-9456-75270CE3DB24}"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89898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7A2B7AC-ACDB-4EFD-A5CC-52626AB9DDAC}"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0624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9BA6B73-C006-48A2-88E0-D44D5C73F178}"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67883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19F85A0-164B-45BC-8513-FCD442A09995}"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81835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11218-34B1-48A7-9127-7AB091CD5AAF}"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1053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6DE9470-5AFF-49BF-B984-500301FDA86D}" type="datetime1">
              <a:rPr lang="en-ZA" smtClean="0">
                <a:solidFill>
                  <a:prstClr val="black">
                    <a:tint val="75000"/>
                  </a:prstClr>
                </a:solidFill>
              </a:rPr>
              <a:t>2016/04/13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5579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BAB9681-1280-4B58-86EE-76CB89372FF1}" type="datetime1">
              <a:rPr lang="en-ZA" smtClean="0">
                <a:solidFill>
                  <a:prstClr val="black">
                    <a:tint val="75000"/>
                  </a:prstClr>
                </a:solidFill>
              </a:rPr>
              <a:t>2016/04/13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88120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C121AFE-FF7E-47E6-AB1D-167301E86854}" type="datetime1">
              <a:rPr lang="en-ZA" smtClean="0">
                <a:solidFill>
                  <a:prstClr val="black">
                    <a:tint val="75000"/>
                  </a:prstClr>
                </a:solidFill>
              </a:rPr>
              <a:t>2016/04/13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8555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6F06B-A816-4DC3-ABC1-DD0058A48A93}" type="datetime1">
              <a:rPr lang="en-ZA" smtClean="0">
                <a:solidFill>
                  <a:prstClr val="black">
                    <a:tint val="75000"/>
                  </a:prstClr>
                </a:solidFill>
              </a:rPr>
              <a:t>2016/04/13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2275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C484C-C3B0-46DF-A8C0-089E59C72BD6}" type="datetime1">
              <a:rPr lang="en-ZA" smtClean="0"/>
              <a:t>2016/04/13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4043017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9CFB2-6B87-4AB5-AC5D-15FE1DB71DA2}" type="datetime1">
              <a:rPr lang="en-ZA" smtClean="0">
                <a:solidFill>
                  <a:prstClr val="black">
                    <a:tint val="75000"/>
                  </a:prstClr>
                </a:solidFill>
              </a:rPr>
              <a:t>2016/04/13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42408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3CBCF-F441-4FF9-8FE9-A44FEAC9F648}" type="datetime1">
              <a:rPr lang="en-ZA" smtClean="0">
                <a:solidFill>
                  <a:prstClr val="black">
                    <a:tint val="75000"/>
                  </a:prstClr>
                </a:solidFill>
              </a:rPr>
              <a:t>2016/04/13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03743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70BE9D1-D195-4023-BAA3-1DD90614CF68}"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80370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4DED743-AE34-435C-A95A-FED8A59C15A9}"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661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81FBC24-ADD8-4F3B-B8DC-19289FB80C6C}" type="datetime1">
              <a:rPr lang="en-ZA" smtClean="0"/>
              <a:t>2016/04/13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302876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448D796-A5FE-4E7A-BEEB-82EE89803B9B}" type="datetime1">
              <a:rPr lang="en-ZA" smtClean="0"/>
              <a:t>2016/04/13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404432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0F28EC2-6B00-4BB5-9043-59AC5FD20F15}" type="datetime1">
              <a:rPr lang="en-ZA" smtClean="0"/>
              <a:t>2016/04/13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283670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E1569-DB43-474F-BC00-B25E24FA3D65}" type="datetime1">
              <a:rPr lang="en-ZA" smtClean="0"/>
              <a:t>2016/04/13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418304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193C2-D09A-4C4B-AF2E-B06470EF9B37}" type="datetime1">
              <a:rPr lang="en-ZA" smtClean="0"/>
              <a:t>2016/04/13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108566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AB3FA-8219-42A5-8C95-EDF1C376A51E}" type="datetime1">
              <a:rPr lang="en-ZA" smtClean="0"/>
              <a:t>2016/04/13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F236E4-C43B-47D9-92F3-DF5FF92BE2C0}" type="slidenum">
              <a:rPr lang="en-ZA" smtClean="0"/>
              <a:t>‹#›</a:t>
            </a:fld>
            <a:endParaRPr lang="en-ZA"/>
          </a:p>
        </p:txBody>
      </p:sp>
    </p:spTree>
    <p:extLst>
      <p:ext uri="{BB962C8B-B14F-4D97-AF65-F5344CB8AC3E}">
        <p14:creationId xmlns:p14="http://schemas.microsoft.com/office/powerpoint/2010/main" val="361311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8C21E-BC7F-40FA-BAE8-6D671B3E73FA}" type="datetime1">
              <a:rPr lang="en-ZA" smtClean="0"/>
              <a:t>2016/04/13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t>‹#›</a:t>
            </a:fld>
            <a:endParaRPr lang="en-ZA"/>
          </a:p>
        </p:txBody>
      </p:sp>
    </p:spTree>
    <p:extLst>
      <p:ext uri="{BB962C8B-B14F-4D97-AF65-F5344CB8AC3E}">
        <p14:creationId xmlns:p14="http://schemas.microsoft.com/office/powerpoint/2010/main" val="220128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A6E0F-8A5E-4D0E-B3A3-F5B8F84611C7}"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70679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4D43E-B31F-4A03-BD88-F50E6C56D44E}" type="datetime1">
              <a:rPr lang="en-ZA" smtClean="0">
                <a:solidFill>
                  <a:prstClr val="black">
                    <a:tint val="75000"/>
                  </a:prstClr>
                </a:solidFill>
              </a:rPr>
              <a:t>2016/04/13</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9914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b="1" dirty="0">
                <a:latin typeface="Arial Narrow" pitchFamily="34" charset="0"/>
              </a:rPr>
              <a:t>Briefing to </a:t>
            </a:r>
            <a:r>
              <a:rPr lang="en-US" b="1" dirty="0" smtClean="0">
                <a:latin typeface="Arial Narrow" pitchFamily="34" charset="0"/>
              </a:rPr>
              <a:t>the Portfolio Committee on Tourism </a:t>
            </a:r>
            <a:endParaRPr lang="en-ZA" dirty="0">
              <a:latin typeface="Arial Narrow" pitchFamily="34" charset="0"/>
              <a:cs typeface="Arial" pitchFamily="34" charset="0"/>
            </a:endParaRPr>
          </a:p>
        </p:txBody>
      </p:sp>
      <p:sp>
        <p:nvSpPr>
          <p:cNvPr id="3" name="Subtitle 2"/>
          <p:cNvSpPr>
            <a:spLocks noGrp="1"/>
          </p:cNvSpPr>
          <p:nvPr>
            <p:ph type="subTitle" idx="1"/>
          </p:nvPr>
        </p:nvSpPr>
        <p:spPr>
          <a:xfrm>
            <a:off x="1371600" y="2438400"/>
            <a:ext cx="6400800" cy="1752600"/>
          </a:xfrm>
        </p:spPr>
        <p:txBody>
          <a:bodyPr>
            <a:normAutofit fontScale="70000" lnSpcReduction="20000"/>
          </a:bodyPr>
          <a:lstStyle/>
          <a:p>
            <a:pPr>
              <a:defRPr/>
            </a:pPr>
            <a:r>
              <a:rPr lang="en-US" b="1" dirty="0" smtClean="0">
                <a:latin typeface="Arial Narrow" pitchFamily="34" charset="0"/>
              </a:rPr>
              <a:t>Departmental Strategic Plan </a:t>
            </a:r>
            <a:r>
              <a:rPr lang="en-GB" b="1" dirty="0">
                <a:latin typeface="Arial Narrow" pitchFamily="34" charset="0"/>
              </a:rPr>
              <a:t>2015/16 to </a:t>
            </a:r>
            <a:r>
              <a:rPr lang="en-GB" b="1" dirty="0" smtClean="0">
                <a:latin typeface="Arial Narrow" pitchFamily="34" charset="0"/>
              </a:rPr>
              <a:t>2019/20 Review </a:t>
            </a:r>
            <a:endParaRPr lang="en-GB" b="1" dirty="0">
              <a:latin typeface="Arial Narrow" pitchFamily="34" charset="0"/>
            </a:endParaRPr>
          </a:p>
          <a:p>
            <a:pPr>
              <a:defRPr/>
            </a:pPr>
            <a:r>
              <a:rPr lang="en-US" b="1" dirty="0" smtClean="0">
                <a:latin typeface="Arial Narrow" pitchFamily="34" charset="0"/>
              </a:rPr>
              <a:t>and Annual Performance Plan 2016/17 to 2018/19</a:t>
            </a:r>
            <a:endParaRPr lang="en-GB" b="1" dirty="0" smtClean="0">
              <a:latin typeface="Arial Narrow" pitchFamily="34" charset="0"/>
            </a:endParaRPr>
          </a:p>
          <a:p>
            <a:pPr>
              <a:defRPr/>
            </a:pPr>
            <a:r>
              <a:rPr lang="en-GB" b="1" dirty="0" smtClean="0">
                <a:latin typeface="Arial Narrow" pitchFamily="34" charset="0"/>
              </a:rPr>
              <a:t> </a:t>
            </a:r>
          </a:p>
          <a:p>
            <a:pPr>
              <a:defRPr/>
            </a:pPr>
            <a:r>
              <a:rPr lang="en-US" b="1" dirty="0" smtClean="0">
                <a:latin typeface="Arial Narrow" pitchFamily="34" charset="0"/>
              </a:rPr>
              <a:t>14 </a:t>
            </a:r>
            <a:r>
              <a:rPr lang="en-US" b="1" dirty="0" smtClean="0">
                <a:latin typeface="Arial Narrow" pitchFamily="34" charset="0"/>
              </a:rPr>
              <a:t>April 2016</a:t>
            </a:r>
            <a:endParaRPr lang="en-ZA" dirty="0">
              <a:latin typeface="Gill Sans MT"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771446"/>
            <a:ext cx="1828800" cy="1061173"/>
          </a:xfrm>
          <a:prstGeom prst="rect">
            <a:avLst/>
          </a:prstGeom>
        </p:spPr>
      </p:pic>
      <p:sp>
        <p:nvSpPr>
          <p:cNvPr id="5" name="TextBox 4"/>
          <p:cNvSpPr txBox="1"/>
          <p:nvPr/>
        </p:nvSpPr>
        <p:spPr>
          <a:xfrm>
            <a:off x="7391400" y="4267200"/>
            <a:ext cx="1524000" cy="400110"/>
          </a:xfrm>
          <a:prstGeom prst="rect">
            <a:avLst/>
          </a:prstGeom>
          <a:noFill/>
        </p:spPr>
        <p:txBody>
          <a:bodyPr wrap="square" rtlCol="0">
            <a:spAutoFit/>
          </a:bodyPr>
          <a:lstStyle/>
          <a:p>
            <a:pPr algn="r"/>
            <a:r>
              <a:rPr lang="en-US" sz="1000" i="1" dirty="0" smtClean="0">
                <a:solidFill>
                  <a:schemeClr val="bg1">
                    <a:lumMod val="50000"/>
                  </a:schemeClr>
                </a:solidFill>
                <a:latin typeface="Arial" pitchFamily="34" charset="0"/>
                <a:cs typeface="Arial" pitchFamily="34" charset="0"/>
              </a:rPr>
              <a:t>Department of Tourism</a:t>
            </a:r>
          </a:p>
          <a:p>
            <a:pPr algn="r"/>
            <a:r>
              <a:rPr lang="en-US" sz="1000" i="1" dirty="0" smtClean="0">
                <a:solidFill>
                  <a:schemeClr val="bg1">
                    <a:lumMod val="50000"/>
                  </a:schemeClr>
                </a:solidFill>
                <a:latin typeface="Arial" pitchFamily="34" charset="0"/>
                <a:cs typeface="Arial" pitchFamily="34" charset="0"/>
              </a:rPr>
              <a:t>www.tourism.gov.za</a:t>
            </a:r>
            <a:endParaRPr lang="en-ZA" sz="1000" i="1" dirty="0">
              <a:solidFill>
                <a:schemeClr val="bg1">
                  <a:lumMod val="50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t>1</a:t>
            </a:fld>
            <a:endParaRPr lang="en-ZA"/>
          </a:p>
        </p:txBody>
      </p:sp>
    </p:spTree>
    <p:extLst>
      <p:ext uri="{BB962C8B-B14F-4D97-AF65-F5344CB8AC3E}">
        <p14:creationId xmlns:p14="http://schemas.microsoft.com/office/powerpoint/2010/main" val="1089574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457200"/>
          </a:xfrm>
        </p:spPr>
        <p:txBody>
          <a:bodyPr>
            <a:normAutofit fontScale="90000"/>
          </a:bodyPr>
          <a:lstStyle/>
          <a:p>
            <a:r>
              <a:rPr lang="en-ZA" sz="3600" b="1" dirty="0" smtClean="0">
                <a:latin typeface="Arial Narrow" panose="020B0606020202030204" pitchFamily="34" charset="0"/>
                <a:cs typeface="Arial" pitchFamily="34" charset="0"/>
              </a:rPr>
              <a:t>Departmental Goals … Continued.</a:t>
            </a:r>
            <a:endParaRPr lang="en-ZA" sz="3600" b="1" dirty="0">
              <a:latin typeface="Arial Narrow" panose="020B0606020202030204"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1894748"/>
              </p:ext>
            </p:extLst>
          </p:nvPr>
        </p:nvGraphicFramePr>
        <p:xfrm>
          <a:off x="762000" y="914400"/>
          <a:ext cx="8077200" cy="5333999"/>
        </p:xfrm>
        <a:graphic>
          <a:graphicData uri="http://schemas.openxmlformats.org/drawingml/2006/table">
            <a:tbl>
              <a:tblPr firstRow="1" bandRow="1">
                <a:tableStyleId>{5C22544A-7EE6-4342-B048-85BDC9FD1C3A}</a:tableStyleId>
              </a:tblPr>
              <a:tblGrid>
                <a:gridCol w="2438400"/>
                <a:gridCol w="3001347"/>
                <a:gridCol w="2637453"/>
              </a:tblGrid>
              <a:tr h="473432">
                <a:tc>
                  <a:txBody>
                    <a:bodyPr/>
                    <a:lstStyle/>
                    <a:p>
                      <a:pPr algn="ctr">
                        <a:lnSpc>
                          <a:spcPts val="1800"/>
                        </a:lnSpc>
                        <a:spcAft>
                          <a:spcPts val="0"/>
                        </a:spcAft>
                        <a:tabLst>
                          <a:tab pos="630555" algn="l"/>
                        </a:tabLs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Strategic Outcome Oriented Goals</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800"/>
                        </a:lnSpc>
                        <a:spcAft>
                          <a:spcPts val="0"/>
                        </a:spcAft>
                        <a:tabLst>
                          <a:tab pos="630555" algn="l"/>
                        </a:tabLs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Goal Statements</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800"/>
                        </a:lnSpc>
                        <a:spcAft>
                          <a:spcPts val="0"/>
                        </a:spcAft>
                        <a:tabLst>
                          <a:tab pos="630555" algn="l"/>
                        </a:tabLs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Government Outcomes</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860567">
                <a:tc>
                  <a:txBody>
                    <a:bodyPr/>
                    <a:lstStyle/>
                    <a:p>
                      <a:pPr marL="635" algn="just">
                        <a:lnSpc>
                          <a:spcPct val="107000"/>
                        </a:lnSpc>
                        <a:spcAft>
                          <a:spcPts val="800"/>
                        </a:spcAft>
                      </a:pPr>
                      <a:r>
                        <a:rPr lang="en-ZA" sz="1400" dirty="0">
                          <a:effectLst/>
                          <a:latin typeface="Arial Narrow" panose="020B0606020202030204" pitchFamily="34" charset="0"/>
                          <a:ea typeface="Calibri" panose="020F0502020204030204" pitchFamily="34" charset="0"/>
                        </a:rPr>
                        <a:t>Increase the tourism sector’s contribution to inclusive economic growth.</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Tourism’s contribution to the economy is measured by jobs created, contribution to GDP, and revenue generated from tourism activity. Furthermore, as a services export sector, tourism is a significant earner of foreign currency. In the South African context, this growth should be underpinned by the principle of inclusivity to drive tourism-sector transformation.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An increase in tourism’s economic contribution is driven by an increase in domestic and international tourist arrivals as well as an increase in tourist spend. Along with its partners, the Department must create an environment conducive to this increase by ensuring a quality and diverse tourism offering as well as by developing sector capacity.</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tabLst>
                          <a:tab pos="201295" algn="l"/>
                        </a:tabLst>
                      </a:pPr>
                      <a:r>
                        <a:rPr lang="en-US" sz="1400" b="1" dirty="0" smtClean="0">
                          <a:effectLst/>
                          <a:latin typeface="Arial Narrow" panose="020B0606020202030204" pitchFamily="34" charset="0"/>
                          <a:ea typeface="Times New Roman" panose="02020603050405020304" pitchFamily="18" charset="0"/>
                          <a:cs typeface="Times New Roman" panose="02020603050405020304" pitchFamily="18" charset="0"/>
                        </a:rPr>
                        <a:t>Outcome 4</a:t>
                      </a: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 Decent employment through inclusive economic growth.</a:t>
                      </a: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tabLst>
                          <a:tab pos="201295" algn="l"/>
                        </a:tabLst>
                      </a:pP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tabLst>
                          <a:tab pos="201295" algn="l"/>
                        </a:tabLst>
                      </a:pPr>
                      <a:r>
                        <a:rPr lang="en-US" sz="1400" b="1" dirty="0" smtClean="0">
                          <a:effectLst/>
                          <a:latin typeface="Arial Narrow" panose="020B0606020202030204" pitchFamily="34" charset="0"/>
                          <a:ea typeface="Times New Roman" panose="02020603050405020304" pitchFamily="18" charset="0"/>
                          <a:cs typeface="Times New Roman" panose="02020603050405020304" pitchFamily="18" charset="0"/>
                        </a:rPr>
                        <a:t>Outcome 7:</a:t>
                      </a: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 Comprehensive Rural Development.</a:t>
                      </a: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tabLst>
                          <a:tab pos="201295" algn="l"/>
                        </a:tabLst>
                      </a:pP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r>
                        <a:rPr lang="en-GB" sz="1400" b="1" dirty="0" smtClean="0">
                          <a:effectLst/>
                          <a:latin typeface="Arial Narrow" panose="020B0606020202030204" pitchFamily="34" charset="0"/>
                          <a:ea typeface="MS Mincho" panose="02020609040205080304" pitchFamily="49" charset="-128"/>
                          <a:cs typeface="Arial Narrow" panose="020B0606020202030204" pitchFamily="34" charset="0"/>
                        </a:rPr>
                        <a:t>Outcome 11:</a:t>
                      </a:r>
                      <a:r>
                        <a:rPr lang="en-GB" sz="1400" dirty="0" smtClean="0">
                          <a:effectLst/>
                          <a:latin typeface="Arial Narrow" panose="020B0606020202030204" pitchFamily="34" charset="0"/>
                          <a:ea typeface="MS Mincho" panose="02020609040205080304" pitchFamily="49" charset="-128"/>
                          <a:cs typeface="Arial Narrow" panose="020B0606020202030204" pitchFamily="34" charset="0"/>
                        </a:rPr>
                        <a:t> Creating a better South Africa, and contributing to a better and safer Africa in a better world.</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10</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572811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9776" y="223837"/>
            <a:ext cx="7058026" cy="346075"/>
          </a:xfrm>
        </p:spPr>
        <p:txBody>
          <a:bodyPr>
            <a:noAutofit/>
          </a:bodyPr>
          <a:lstStyle/>
          <a:p>
            <a:r>
              <a:rPr lang="en-ZA" sz="3200" b="1" dirty="0" smtClean="0">
                <a:latin typeface="Arial Narrow" panose="020B0606020202030204" pitchFamily="34" charset="0"/>
                <a:cs typeface="Arial" panose="020B0604020202020204" pitchFamily="34" charset="0"/>
              </a:rPr>
              <a:t>Strategic Objectives</a:t>
            </a:r>
            <a:endParaRPr lang="en-ZA" sz="3200" b="1"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1752600" y="762000"/>
            <a:ext cx="7315200" cy="5594350"/>
          </a:xfrm>
        </p:spPr>
        <p:txBody>
          <a:bodyPr>
            <a:noAutofit/>
          </a:bodyPr>
          <a:lstStyle/>
          <a:p>
            <a:pPr marL="357188" indent="-357188" algn="just">
              <a:lnSpc>
                <a:spcPct val="150000"/>
              </a:lnSpc>
              <a:spcBef>
                <a:spcPts val="0"/>
              </a:spcBef>
              <a:buFont typeface="+mj-lt"/>
              <a:buAutoNum type="arabicPeriod"/>
            </a:pPr>
            <a:r>
              <a:rPr lang="en-ZA" sz="1600" dirty="0" smtClean="0">
                <a:latin typeface="Arial Narrow" panose="020B0606020202030204" pitchFamily="34" charset="0"/>
              </a:rPr>
              <a:t>To ensure economic, efficient and effective use of departmental resources.</a:t>
            </a:r>
          </a:p>
          <a:p>
            <a:pPr marL="357188" indent="-357188" algn="just">
              <a:lnSpc>
                <a:spcPct val="150000"/>
              </a:lnSpc>
              <a:spcBef>
                <a:spcPts val="0"/>
              </a:spcBef>
              <a:buFont typeface="+mj-lt"/>
              <a:buAutoNum type="arabicPeriod"/>
            </a:pPr>
            <a:r>
              <a:rPr lang="en-ZA" sz="1600" dirty="0" smtClean="0">
                <a:latin typeface="Arial Narrow" panose="020B0606020202030204" pitchFamily="34" charset="0"/>
              </a:rPr>
              <a:t>To enhance understanding and awareness of the value of tourism and its opportunities.</a:t>
            </a:r>
          </a:p>
          <a:p>
            <a:pPr marL="357188" indent="-357188" algn="just">
              <a:lnSpc>
                <a:spcPct val="150000"/>
              </a:lnSpc>
              <a:spcBef>
                <a:spcPts val="0"/>
              </a:spcBef>
              <a:buFont typeface="+mj-lt"/>
              <a:buAutoNum type="arabicPeriod"/>
            </a:pPr>
            <a:r>
              <a:rPr lang="en-ZA" sz="1600" dirty="0">
                <a:latin typeface="Arial Narrow" panose="020B0606020202030204" pitchFamily="34" charset="0"/>
              </a:rPr>
              <a:t>To create an enabling legislative and regulatory environment for tourism development and growth</a:t>
            </a:r>
            <a:r>
              <a:rPr lang="en-ZA" sz="1600" dirty="0" smtClean="0">
                <a:latin typeface="Arial Narrow" panose="020B0606020202030204" pitchFamily="34" charset="0"/>
              </a:rPr>
              <a:t>.</a:t>
            </a:r>
            <a:endParaRPr lang="en-ZA" sz="1600" dirty="0">
              <a:latin typeface="Arial Narrow" panose="020B0606020202030204" pitchFamily="34" charset="0"/>
            </a:endParaRPr>
          </a:p>
          <a:p>
            <a:pPr marL="357188" lvl="0" indent="-357188" algn="just">
              <a:lnSpc>
                <a:spcPct val="150000"/>
              </a:lnSpc>
              <a:spcBef>
                <a:spcPts val="0"/>
              </a:spcBef>
              <a:buFont typeface="+mj-lt"/>
              <a:buAutoNum type="arabicPeriod"/>
            </a:pPr>
            <a:r>
              <a:rPr lang="en-ZA" sz="1600" dirty="0">
                <a:solidFill>
                  <a:prstClr val="black"/>
                </a:solidFill>
                <a:latin typeface="Arial Narrow" panose="020B0606020202030204" pitchFamily="34" charset="0"/>
              </a:rPr>
              <a:t>To contribute to the economic transformation in South </a:t>
            </a:r>
            <a:r>
              <a:rPr lang="en-ZA" sz="1600" dirty="0" smtClean="0">
                <a:solidFill>
                  <a:prstClr val="black"/>
                </a:solidFill>
                <a:latin typeface="Arial Narrow" panose="020B0606020202030204" pitchFamily="34" charset="0"/>
              </a:rPr>
              <a:t>Africa.</a:t>
            </a:r>
            <a:endParaRPr lang="en-ZA" sz="1600" dirty="0">
              <a:solidFill>
                <a:prstClr val="black"/>
              </a:solidFill>
              <a:latin typeface="Arial Narrow" panose="020B0606020202030204" pitchFamily="34" charset="0"/>
            </a:endParaRPr>
          </a:p>
          <a:p>
            <a:pPr marL="357188" indent="-357188" algn="just">
              <a:lnSpc>
                <a:spcPct val="150000"/>
              </a:lnSpc>
              <a:spcBef>
                <a:spcPts val="0"/>
              </a:spcBef>
              <a:buFont typeface="+mj-lt"/>
              <a:buAutoNum type="arabicPeriod"/>
            </a:pPr>
            <a:r>
              <a:rPr lang="en-ZA" sz="1600" dirty="0">
                <a:latin typeface="Arial Narrow" panose="020B0606020202030204" pitchFamily="34" charset="0"/>
              </a:rPr>
              <a:t>To accelerate </a:t>
            </a:r>
            <a:r>
              <a:rPr lang="en-ZA" sz="1600" dirty="0" smtClean="0">
                <a:latin typeface="Arial Narrow" panose="020B0606020202030204" pitchFamily="34" charset="0"/>
              </a:rPr>
              <a:t>the transformation </a:t>
            </a:r>
            <a:r>
              <a:rPr lang="en-ZA" sz="1600" dirty="0">
                <a:latin typeface="Arial Narrow" panose="020B0606020202030204" pitchFamily="34" charset="0"/>
              </a:rPr>
              <a:t>of the tourism </a:t>
            </a:r>
            <a:r>
              <a:rPr lang="en-ZA" sz="1600" dirty="0" smtClean="0">
                <a:latin typeface="Arial Narrow" panose="020B0606020202030204" pitchFamily="34" charset="0"/>
              </a:rPr>
              <a:t>sector.</a:t>
            </a:r>
            <a:endParaRPr lang="en-ZA" sz="1600" dirty="0">
              <a:latin typeface="Arial Narrow" panose="020B0606020202030204" pitchFamily="34" charset="0"/>
            </a:endParaRPr>
          </a:p>
          <a:p>
            <a:pPr marL="357188" indent="-357188" algn="just">
              <a:lnSpc>
                <a:spcPct val="150000"/>
              </a:lnSpc>
              <a:spcBef>
                <a:spcPts val="0"/>
              </a:spcBef>
              <a:buFont typeface="+mj-lt"/>
              <a:buAutoNum type="arabicPeriod"/>
            </a:pPr>
            <a:r>
              <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 facilitate the development and growth of tourism enterprises to contribute to inclusive economic growth and job </a:t>
            </a:r>
            <a:r>
              <a:rPr lang="en-ZA" sz="16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creation.</a:t>
            </a:r>
            <a:endParaRPr lang="en-ZA" sz="1600" dirty="0">
              <a:solidFill>
                <a:srgbClr val="000000"/>
              </a:solidFill>
              <a:latin typeface="Arial Narrow" panose="020B0606020202030204" pitchFamily="34" charset="0"/>
              <a:cs typeface="Times New Roman" panose="02020603050405020304" pitchFamily="18" charset="0"/>
            </a:endParaRPr>
          </a:p>
          <a:p>
            <a:pPr marL="357188" indent="-357188" algn="just">
              <a:lnSpc>
                <a:spcPct val="150000"/>
              </a:lnSpc>
              <a:spcBef>
                <a:spcPts val="0"/>
              </a:spcBef>
              <a:buFont typeface="+mj-lt"/>
              <a:buAutoNum type="arabicPeriod"/>
            </a:pPr>
            <a:r>
              <a:rPr lang="en-ZA" sz="1600" dirty="0" smtClean="0">
                <a:latin typeface="Arial Narrow" panose="020B0606020202030204" pitchFamily="34" charset="0"/>
              </a:rPr>
              <a:t>To </a:t>
            </a:r>
            <a:r>
              <a:rPr lang="en-ZA" sz="1600" dirty="0">
                <a:latin typeface="Arial Narrow" panose="020B0606020202030204" pitchFamily="34" charset="0"/>
              </a:rPr>
              <a:t>facilitate tourism </a:t>
            </a:r>
            <a:r>
              <a:rPr lang="en-ZA" sz="1600" dirty="0" smtClean="0">
                <a:latin typeface="Arial Narrow" panose="020B0606020202030204" pitchFamily="34" charset="0"/>
              </a:rPr>
              <a:t>capacity-building </a:t>
            </a:r>
            <a:r>
              <a:rPr lang="en-ZA" sz="1600" dirty="0">
                <a:latin typeface="Arial Narrow" panose="020B0606020202030204" pitchFamily="34" charset="0"/>
              </a:rPr>
              <a:t>programmes. </a:t>
            </a:r>
          </a:p>
          <a:p>
            <a:pPr marL="357188" indent="-357188" algn="just">
              <a:lnSpc>
                <a:spcPct val="150000"/>
              </a:lnSpc>
              <a:spcBef>
                <a:spcPts val="0"/>
              </a:spcBef>
              <a:buFont typeface="+mj-lt"/>
              <a:buAutoNum type="arabicPeriod"/>
            </a:pPr>
            <a:r>
              <a:rPr lang="en-ZA" sz="1600" dirty="0" smtClean="0">
                <a:latin typeface="Arial Narrow" panose="020B0606020202030204" pitchFamily="34" charset="0"/>
              </a:rPr>
              <a:t>To diversify </a:t>
            </a:r>
            <a:r>
              <a:rPr lang="en-ZA" sz="1600" dirty="0">
                <a:latin typeface="Arial Narrow" panose="020B0606020202030204" pitchFamily="34" charset="0"/>
              </a:rPr>
              <a:t>and enhance the tourism offerings</a:t>
            </a:r>
            <a:r>
              <a:rPr lang="en-ZA" sz="1600" dirty="0" smtClean="0">
                <a:latin typeface="Arial Narrow" panose="020B0606020202030204" pitchFamily="34" charset="0"/>
              </a:rPr>
              <a:t>.</a:t>
            </a:r>
          </a:p>
          <a:p>
            <a:pPr marL="357188" indent="-357188" algn="just">
              <a:lnSpc>
                <a:spcPct val="150000"/>
              </a:lnSpc>
              <a:spcBef>
                <a:spcPts val="0"/>
              </a:spcBef>
              <a:buFont typeface="+mj-lt"/>
              <a:buAutoNum type="arabicPeriod"/>
            </a:pPr>
            <a:r>
              <a:rPr lang="en-ZA" sz="1600" dirty="0" smtClean="0">
                <a:latin typeface="Arial Narrow" panose="020B0606020202030204" pitchFamily="34" charset="0"/>
              </a:rPr>
              <a:t>To </a:t>
            </a:r>
            <a:r>
              <a:rPr lang="en-ZA" sz="1600" dirty="0">
                <a:latin typeface="Arial Narrow" panose="020B0606020202030204" pitchFamily="34" charset="0"/>
              </a:rPr>
              <a:t>provide knowledge services to inform policy, planning and decision making</a:t>
            </a:r>
            <a:r>
              <a:rPr lang="en-ZA" sz="1600" dirty="0" smtClean="0">
                <a:latin typeface="Arial Narrow" panose="020B0606020202030204" pitchFamily="34" charset="0"/>
              </a:rPr>
              <a:t>.</a:t>
            </a:r>
          </a:p>
          <a:p>
            <a:pPr marL="357188" indent="-357188" algn="just">
              <a:lnSpc>
                <a:spcPct val="150000"/>
              </a:lnSpc>
              <a:spcBef>
                <a:spcPts val="0"/>
              </a:spcBef>
              <a:buFont typeface="+mj-lt"/>
              <a:buAutoNum type="arabicPeriod"/>
            </a:pPr>
            <a:r>
              <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 reduce barriers to tourism growth to enhance tourism </a:t>
            </a:r>
            <a:r>
              <a:rPr lang="en-ZA" sz="16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competitiveness.</a:t>
            </a:r>
            <a:endParaRPr lang="en-ZA" sz="1600" dirty="0">
              <a:latin typeface="Arial Narrow" panose="020B0606020202030204" pitchFamily="34" charset="0"/>
            </a:endParaRPr>
          </a:p>
          <a:p>
            <a:pPr marL="357188" indent="-357188" algn="just">
              <a:lnSpc>
                <a:spcPct val="150000"/>
              </a:lnSpc>
              <a:spcBef>
                <a:spcPts val="0"/>
              </a:spcBef>
              <a:buFont typeface="+mj-lt"/>
              <a:buAutoNum type="arabicPeriod"/>
            </a:pPr>
            <a:r>
              <a:rPr lang="en-ZA" sz="1600" dirty="0">
                <a:latin typeface="Arial Narrow" panose="020B0606020202030204" pitchFamily="34" charset="0"/>
              </a:rPr>
              <a:t>To enhance </a:t>
            </a:r>
            <a:r>
              <a:rPr lang="en-ZA" sz="1600" dirty="0" smtClean="0">
                <a:latin typeface="Arial Narrow" panose="020B0606020202030204" pitchFamily="34" charset="0"/>
              </a:rPr>
              <a:t>regional tourism integration.</a:t>
            </a:r>
            <a:endParaRPr lang="en-ZA" sz="1600" dirty="0">
              <a:latin typeface="Arial Narrow" panose="020B0606020202030204" pitchFamily="34" charset="0"/>
            </a:endParaRPr>
          </a:p>
          <a:p>
            <a:pPr marL="357188" indent="-357188" algn="just">
              <a:lnSpc>
                <a:spcPct val="150000"/>
              </a:lnSpc>
              <a:spcBef>
                <a:spcPts val="0"/>
              </a:spcBef>
              <a:buFont typeface="+mj-lt"/>
              <a:buAutoNum type="arabicPeriod"/>
            </a:pPr>
            <a:r>
              <a:rPr lang="en-ZA" sz="1600" dirty="0" smtClean="0">
                <a:latin typeface="Arial Narrow" panose="020B0606020202030204" pitchFamily="34" charset="0"/>
              </a:rPr>
              <a:t>To create </a:t>
            </a:r>
            <a:r>
              <a:rPr lang="en-ZA" sz="1600" dirty="0">
                <a:latin typeface="Arial Narrow" panose="020B0606020202030204" pitchFamily="34" charset="0"/>
              </a:rPr>
              <a:t>employment opportunities by implementing tourism </a:t>
            </a:r>
            <a:r>
              <a:rPr lang="en-ZA" sz="1600" dirty="0" smtClean="0">
                <a:latin typeface="Arial Narrow" panose="020B0606020202030204" pitchFamily="34" charset="0"/>
              </a:rPr>
              <a:t>projects.</a:t>
            </a: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pPr/>
              <a:t>11</a:t>
            </a:fld>
            <a:endParaRPr lang="en-ZA" dirty="0">
              <a:solidFill>
                <a:prstClr val="black">
                  <a:tint val="75000"/>
                </a:prstClr>
              </a:solidFill>
            </a:endParaRPr>
          </a:p>
        </p:txBody>
      </p:sp>
    </p:spTree>
    <p:extLst>
      <p:ext uri="{BB962C8B-B14F-4D97-AF65-F5344CB8AC3E}">
        <p14:creationId xmlns:p14="http://schemas.microsoft.com/office/powerpoint/2010/main" val="318647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457200"/>
          </a:xfrm>
        </p:spPr>
        <p:txBody>
          <a:bodyPr>
            <a:normAutofit fontScale="90000"/>
          </a:bodyPr>
          <a:lstStyle/>
          <a:p>
            <a:r>
              <a:rPr lang="en-ZA" sz="3600" b="1" dirty="0" smtClean="0">
                <a:latin typeface="Arial Narrow" panose="020B0606020202030204" pitchFamily="34" charset="0"/>
                <a:cs typeface="Arial" pitchFamily="34" charset="0"/>
              </a:rPr>
              <a:t>Departmental Strategic Risks</a:t>
            </a:r>
            <a:endParaRPr lang="en-ZA" sz="3600" b="1" dirty="0">
              <a:latin typeface="Arial Narrow" panose="020B0606020202030204"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9970662"/>
              </p:ext>
            </p:extLst>
          </p:nvPr>
        </p:nvGraphicFramePr>
        <p:xfrm>
          <a:off x="1295400" y="990600"/>
          <a:ext cx="7543800" cy="5205854"/>
        </p:xfrm>
        <a:graphic>
          <a:graphicData uri="http://schemas.openxmlformats.org/drawingml/2006/table">
            <a:tbl>
              <a:tblPr firstRow="1" bandRow="1">
                <a:tableStyleId>{5C22544A-7EE6-4342-B048-85BDC9FD1C3A}</a:tableStyleId>
              </a:tblPr>
              <a:tblGrid>
                <a:gridCol w="2971800"/>
                <a:gridCol w="4572000"/>
              </a:tblGrid>
              <a:tr h="313120">
                <a:tc>
                  <a:txBody>
                    <a:bodyPr/>
                    <a:lstStyle/>
                    <a:p>
                      <a:pPr algn="ctr" fontAlgn="auto">
                        <a:lnSpc>
                          <a:spcPts val="1800"/>
                        </a:lnSpc>
                        <a:spcAft>
                          <a:spcPts val="0"/>
                        </a:spcAf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Risk Description</a:t>
                      </a:r>
                      <a:endParaRPr lang="en-ZA" sz="14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auto">
                        <a:lnSpc>
                          <a:spcPts val="1800"/>
                        </a:lnSpc>
                        <a:spcAft>
                          <a:spcPts val="0"/>
                        </a:spcAf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Mitigating Factors</a:t>
                      </a:r>
                      <a:endParaRPr lang="en-ZA" sz="14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326613">
                <a:tc>
                  <a:txBody>
                    <a:bodyPr/>
                    <a:lstStyle/>
                    <a:p>
                      <a:pPr algn="l"/>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Inability to meet transformation targets within the tourism sector.</a:t>
                      </a:r>
                      <a:endParaRPr lang="en-ZA" sz="14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fontAlgn="base">
                        <a:buFont typeface="Symbol" panose="05050102010706020507" pitchFamily="18" charset="2"/>
                        <a:buChar char=""/>
                        <a:tabLst>
                          <a:tab pos="0" algn="l"/>
                        </a:tabLst>
                      </a:pPr>
                      <a:r>
                        <a:rPr lang="en-ZA" sz="1400" dirty="0" smtClean="0">
                          <a:effectLst/>
                          <a:latin typeface="Arial Narrow" panose="020B0606020202030204" pitchFamily="34" charset="0"/>
                          <a:ea typeface="Calibri" panose="020F0502020204030204" pitchFamily="34" charset="0"/>
                        </a:rPr>
                        <a:t>Introduce new tourism incentives to encourage transformation.</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tabLst>
                          <a:tab pos="0" algn="l"/>
                        </a:tabLst>
                      </a:pPr>
                      <a:r>
                        <a:rPr lang="en-ZA" sz="1400" dirty="0" smtClean="0">
                          <a:effectLst/>
                          <a:latin typeface="Arial Narrow" panose="020B0606020202030204" pitchFamily="34" charset="0"/>
                          <a:ea typeface="Calibri" panose="020F0502020204030204" pitchFamily="34" charset="0"/>
                        </a:rPr>
                        <a:t>Establish mechanism for monitoring and reporting of sector transformation targets. </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tabLst>
                          <a:tab pos="0" algn="l"/>
                        </a:tabLst>
                      </a:pPr>
                      <a:r>
                        <a:rPr lang="en-ZA" sz="1400" dirty="0" smtClean="0">
                          <a:effectLst/>
                          <a:latin typeface="Arial Narrow" panose="020B0606020202030204" pitchFamily="34" charset="0"/>
                          <a:ea typeface="Calibri" panose="020F0502020204030204" pitchFamily="34" charset="0"/>
                        </a:rPr>
                        <a:t>Establish enterprise development support mechanism for community-based initiatives and SMMEs.</a:t>
                      </a:r>
                      <a:endParaRPr lang="en-ZA" sz="1400" dirty="0" smtClean="0">
                        <a:effectLst/>
                        <a:latin typeface="Arial Narrow" panose="020B0606020202030204" pitchFamily="34" charset="0"/>
                        <a:ea typeface="+mn-ea"/>
                      </a:endParaRPr>
                    </a:p>
                    <a:p>
                      <a:pPr marL="176213" lvl="0" indent="-176213" algn="just" fontAlgn="base">
                        <a:buFont typeface="Symbol" panose="05050102010706020507" pitchFamily="18" charset="2"/>
                        <a:buChar char=""/>
                        <a:tabLst>
                          <a:tab pos="0" algn="l"/>
                        </a:tabLs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Introduce targeted skills development initiatives aimed at accelerating transformation.</a:t>
                      </a:r>
                      <a:endParaRPr lang="en-ZA" sz="14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7774">
                <a:tc>
                  <a:txBody>
                    <a:bodyPr/>
                    <a:lstStyle/>
                    <a:p>
                      <a:pPr marL="21590" algn="just"/>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Inability to adequately plan and implement infrastructure projects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Monitor and evaluate during and after completion of projects.</a:t>
                      </a:r>
                      <a:endParaRPr lang="en-ZA" sz="1400" dirty="0" smtClean="0">
                        <a:effectLst/>
                        <a:latin typeface="Arial Narrow" panose="020B0606020202030204" pitchFamily="34" charset="0"/>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Update project management system (electronic and otherwise).</a:t>
                      </a:r>
                      <a:endParaRPr lang="en-ZA" sz="1400" dirty="0" smtClean="0">
                        <a:effectLst/>
                        <a:latin typeface="Arial Narrow" panose="020B0606020202030204" pitchFamily="34" charset="0"/>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Conduct risk assessments for each project prior to commencement.</a:t>
                      </a:r>
                      <a:endParaRPr lang="en-ZA" sz="1400" dirty="0" smtClean="0">
                        <a:effectLst/>
                        <a:latin typeface="Arial Narrow" panose="020B0606020202030204" pitchFamily="34" charset="0"/>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Independently conduct feasibility study for each project prior to commencement.</a:t>
                      </a:r>
                      <a:endParaRPr lang="en-ZA" sz="1400" dirty="0" smtClean="0">
                        <a:effectLst/>
                        <a:latin typeface="Arial Narrow" panose="020B0606020202030204" pitchFamily="34" charset="0"/>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Screen service providers.</a:t>
                      </a:r>
                      <a:endParaRPr lang="en-ZA" sz="1400" dirty="0" smtClean="0">
                        <a:effectLst/>
                        <a:latin typeface="Arial Narrow" panose="020B0606020202030204" pitchFamily="34" charset="0"/>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Establish technical evaluation committee for infrastructure projects.</a:t>
                      </a:r>
                      <a:endParaRPr lang="en-ZA" sz="1400" dirty="0" smtClean="0">
                        <a:effectLst/>
                        <a:latin typeface="Arial Narrow" panose="020B0606020202030204" pitchFamily="34" charset="0"/>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Review project selection criteria.</a:t>
                      </a:r>
                      <a:endParaRPr lang="en-ZA" sz="1400" dirty="0" smtClean="0">
                        <a:effectLst/>
                        <a:latin typeface="Arial Narrow" panose="020B0606020202030204" pitchFamily="34" charset="0"/>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Source technical capacity for planning and implementation monitoring.</a:t>
                      </a:r>
                      <a:endParaRPr lang="en-ZA" sz="1400" dirty="0" smtClean="0">
                        <a:effectLst/>
                        <a:latin typeface="Arial Narrow" panose="020B0606020202030204" pitchFamily="34" charset="0"/>
                        <a:ea typeface="+mn-ea"/>
                      </a:endParaRPr>
                    </a:p>
                    <a:p>
                      <a:pPr marL="342900" lvl="0" indent="-342900"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Provide funding to kick-start operations for completed projects.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12</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34142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457200"/>
          </a:xfrm>
        </p:spPr>
        <p:txBody>
          <a:bodyPr>
            <a:normAutofit fontScale="90000"/>
          </a:bodyPr>
          <a:lstStyle/>
          <a:p>
            <a:r>
              <a:rPr lang="en-ZA" sz="3600" b="1" dirty="0" smtClean="0">
                <a:latin typeface="Arial Narrow" panose="020B0606020202030204" pitchFamily="34" charset="0"/>
                <a:cs typeface="Arial" pitchFamily="34" charset="0"/>
              </a:rPr>
              <a:t>Departmental Strategic Risks</a:t>
            </a:r>
            <a:endParaRPr lang="en-ZA" sz="3600" b="1" dirty="0">
              <a:latin typeface="Arial Narrow" panose="020B0606020202030204"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9291500"/>
              </p:ext>
            </p:extLst>
          </p:nvPr>
        </p:nvGraphicFramePr>
        <p:xfrm>
          <a:off x="1295400" y="990600"/>
          <a:ext cx="7543800" cy="2819400"/>
        </p:xfrm>
        <a:graphic>
          <a:graphicData uri="http://schemas.openxmlformats.org/drawingml/2006/table">
            <a:tbl>
              <a:tblPr firstRow="1" bandRow="1">
                <a:tableStyleId>{5C22544A-7EE6-4342-B048-85BDC9FD1C3A}</a:tableStyleId>
              </a:tblPr>
              <a:tblGrid>
                <a:gridCol w="2819400"/>
                <a:gridCol w="4724400"/>
              </a:tblGrid>
              <a:tr h="260083">
                <a:tc>
                  <a:txBody>
                    <a:bodyPr/>
                    <a:lstStyle/>
                    <a:p>
                      <a:pPr algn="ctr" fontAlgn="auto">
                        <a:lnSpc>
                          <a:spcPts val="1800"/>
                        </a:lnSpc>
                        <a:spcAft>
                          <a:spcPts val="0"/>
                        </a:spcAf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Risk Description</a:t>
                      </a:r>
                      <a:endParaRPr lang="en-ZA" sz="14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auto">
                        <a:lnSpc>
                          <a:spcPts val="1800"/>
                        </a:lnSpc>
                        <a:spcAft>
                          <a:spcPts val="0"/>
                        </a:spcAf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Mitigating Factors</a:t>
                      </a:r>
                      <a:endParaRPr lang="en-ZA" sz="14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271291">
                <a:tc>
                  <a:txBody>
                    <a:bodyPr/>
                    <a:lstStyle/>
                    <a:p>
                      <a:pPr algn="l"/>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Inadequate public information on benefits, value and opportunities of tourism</a:t>
                      </a:r>
                      <a:endParaRPr lang="en-ZA" sz="14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Develop a business case for tourism.</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Develop the NTIMS in line with the Tourism Act.</a:t>
                      </a:r>
                      <a:endParaRPr lang="en-ZA" sz="1400" dirty="0" smtClean="0">
                        <a:effectLst/>
                        <a:latin typeface="Arial Narrow" panose="020B0606020202030204" pitchFamily="34" charset="0"/>
                        <a:ea typeface="+mn-ea"/>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Determine target audience, formulate specific messaging, and determine the channels.</a:t>
                      </a:r>
                      <a:endParaRPr lang="en-ZA" sz="14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8637">
                <a:tc>
                  <a:txBody>
                    <a:bodyPr/>
                    <a:lstStyle/>
                    <a:p>
                      <a:pPr marL="21590" algn="just"/>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Inadequate and fragmented stakeholder engagements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Revise and strengthen stakeholder engagements framework.</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Designate a stakeholder engagement manager. </a:t>
                      </a:r>
                      <a:endParaRPr lang="en-ZA" sz="1400" dirty="0" smtClean="0">
                        <a:effectLst/>
                        <a:latin typeface="Arial Narrow" panose="020B0606020202030204" pitchFamily="34" charset="0"/>
                        <a:ea typeface="+mn-ea"/>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Conduct stakeholder engagement analysis to identify the roles and gaps.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marL="21590" algn="just"/>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Inadequate leveraging of intergovernmental relations and coordination</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Develop and implement assessment framework for projects requiring intergovernmental coordination.</a:t>
                      </a: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Identify prioritised projects that require assessment</a:t>
                      </a:r>
                      <a:r>
                        <a:rPr lang="en-ZA" sz="1050"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13</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378102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457200"/>
          </a:xfrm>
        </p:spPr>
        <p:txBody>
          <a:bodyPr>
            <a:normAutofit fontScale="90000"/>
          </a:bodyPr>
          <a:lstStyle/>
          <a:p>
            <a:r>
              <a:rPr lang="en-ZA" sz="3600" b="1" dirty="0" smtClean="0">
                <a:latin typeface="Arial Narrow" panose="020B0606020202030204" pitchFamily="34" charset="0"/>
                <a:cs typeface="Arial" pitchFamily="34" charset="0"/>
              </a:rPr>
              <a:t> Departmental Strategic Risks</a:t>
            </a:r>
            <a:endParaRPr lang="en-ZA" sz="3600" b="1" dirty="0">
              <a:latin typeface="Arial Narrow" panose="020B0606020202030204"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5245643"/>
              </p:ext>
            </p:extLst>
          </p:nvPr>
        </p:nvGraphicFramePr>
        <p:xfrm>
          <a:off x="1066800" y="838201"/>
          <a:ext cx="7772400" cy="5271220"/>
        </p:xfrm>
        <a:graphic>
          <a:graphicData uri="http://schemas.openxmlformats.org/drawingml/2006/table">
            <a:tbl>
              <a:tblPr firstRow="1" bandRow="1">
                <a:tableStyleId>{5C22544A-7EE6-4342-B048-85BDC9FD1C3A}</a:tableStyleId>
              </a:tblPr>
              <a:tblGrid>
                <a:gridCol w="3368842"/>
                <a:gridCol w="4403558"/>
              </a:tblGrid>
              <a:tr h="485860">
                <a:tc>
                  <a:txBody>
                    <a:bodyPr/>
                    <a:lstStyle/>
                    <a:p>
                      <a:pPr algn="ctr" fontAlgn="auto">
                        <a:lnSpc>
                          <a:spcPts val="1800"/>
                        </a:lnSpc>
                        <a:spcAft>
                          <a:spcPts val="0"/>
                        </a:spcAft>
                      </a:pPr>
                      <a:r>
                        <a:rPr lang="en-GB"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Risk Description</a:t>
                      </a:r>
                      <a:endParaRPr lang="en-ZA" sz="18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auto">
                        <a:lnSpc>
                          <a:spcPts val="1800"/>
                        </a:lnSpc>
                        <a:spcAft>
                          <a:spcPts val="0"/>
                        </a:spcAft>
                      </a:pPr>
                      <a:r>
                        <a:rPr lang="en-GB"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Mitigating Factors</a:t>
                      </a:r>
                      <a:endParaRPr lang="en-ZA" sz="18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4467139">
                <a:tc>
                  <a:txBody>
                    <a:bodyPr/>
                    <a:lstStyle/>
                    <a:p>
                      <a:pPr marL="21590" algn="just"/>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Inadequate change management (process information, people and budget)</a:t>
                      </a:r>
                      <a:endParaRPr lang="en-ZA" sz="1400" dirty="0">
                        <a:effectLst/>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Develop a change management plan, and appoint change management team as informed by the plan.</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Capacitate current staff to carry out new mandates.</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Raise awareness and conduct training with a view to promote the new mandate.</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Develop and implement a communication plan.</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Develop and implement a resistance management plan.</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Develop and implement a training plan, including identification of required knowledge or training.</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Agree at management level on a shared vision and decide on policies, principles, rules, strategies and common approaches that the Department will follow.</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Identify at management level which areas, policies and strategies of the Department will require major and drastic change.</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Identify at management level the processes, policies and practices that will be highly affected by change.</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Review departmental stakeholder analysis in line with the new focus/objective.</a:t>
                      </a:r>
                      <a:endParaRPr lang="en-ZA" sz="1400" dirty="0" smtClean="0">
                        <a:effectLst/>
                        <a:latin typeface="Arial Narrow" panose="020B0606020202030204" pitchFamily="34" charset="0"/>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rPr>
                        <a:t>Identify key change objectives, projects and estimated funding needs.</a:t>
                      </a:r>
                      <a:endParaRPr lang="en-ZA" sz="1400" dirty="0" smtClean="0">
                        <a:effectLst/>
                        <a:latin typeface="Arial Narrow" panose="020B0606020202030204" pitchFamily="34" charset="0"/>
                        <a:ea typeface="+mn-ea"/>
                      </a:endParaRPr>
                    </a:p>
                    <a:p>
                      <a:pPr marL="176213" lvl="0" indent="-176213" algn="just" fontAlgn="base">
                        <a:buFont typeface="Symbol" panose="05050102010706020507" pitchFamily="18" charset="2"/>
                        <a:buChar char=""/>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Build cases and request funding from National Treasury.</a:t>
                      </a:r>
                      <a:endParaRPr lang="en-ZA" sz="1400" dirty="0">
                        <a:effectLst/>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a:xfrm>
            <a:off x="6553200" y="6324600"/>
            <a:ext cx="2133600" cy="365125"/>
          </a:xfrm>
        </p:spPr>
        <p:txBody>
          <a:bodyPr/>
          <a:lstStyle/>
          <a:p>
            <a:fld id="{E2F236E4-C43B-47D9-92F3-DF5FF92BE2C0}" type="slidenum">
              <a:rPr lang="en-ZA" smtClean="0">
                <a:solidFill>
                  <a:schemeClr val="tx1"/>
                </a:solidFill>
                <a:latin typeface="Arial Narrow" pitchFamily="34" charset="0"/>
              </a:rPr>
              <a:t>14</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09898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6254" y="381000"/>
            <a:ext cx="7315200" cy="533400"/>
          </a:xfrm>
        </p:spPr>
        <p:txBody>
          <a:bodyPr>
            <a:normAutofit fontScale="90000"/>
          </a:bodyPr>
          <a:lstStyle/>
          <a:p>
            <a:r>
              <a:rPr lang="en-ZA" sz="3600" b="1" dirty="0" smtClean="0">
                <a:latin typeface="Arial Narrow" panose="020B0606020202030204" pitchFamily="34" charset="0"/>
                <a:cs typeface="Arial" pitchFamily="34" charset="0"/>
              </a:rPr>
              <a:t>Programme 1: Administration</a:t>
            </a:r>
            <a:endParaRPr lang="en-ZA" sz="3600" b="1" dirty="0">
              <a:latin typeface="Arial Narrow" panose="020B0606020202030204" pitchFamily="34" charset="0"/>
              <a:cs typeface="Arial" pitchFamily="34" charset="0"/>
            </a:endParaRPr>
          </a:p>
        </p:txBody>
      </p:sp>
      <p:sp>
        <p:nvSpPr>
          <p:cNvPr id="3" name="Content Placeholder 2"/>
          <p:cNvSpPr>
            <a:spLocks noGrp="1"/>
          </p:cNvSpPr>
          <p:nvPr>
            <p:ph idx="1"/>
          </p:nvPr>
        </p:nvSpPr>
        <p:spPr>
          <a:xfrm>
            <a:off x="1981200" y="1600200"/>
            <a:ext cx="6705600" cy="4525963"/>
          </a:xfrm>
        </p:spPr>
        <p:txBody>
          <a:bodyPr>
            <a:normAutofit/>
          </a:bodyPr>
          <a:lstStyle/>
          <a:p>
            <a:pPr marL="0" indent="0" algn="just">
              <a:buNone/>
            </a:pPr>
            <a:r>
              <a:rPr lang="en-ZA" sz="2800" b="1" dirty="0" smtClean="0">
                <a:latin typeface="Arial Narrow" panose="020B0606020202030204" pitchFamily="34" charset="0"/>
                <a:cs typeface="Arial" pitchFamily="34" charset="0"/>
              </a:rPr>
              <a:t>Purpose: </a:t>
            </a:r>
            <a:r>
              <a:rPr lang="en-ZA" sz="2800" dirty="0">
                <a:latin typeface="Arial Narrow" panose="020B0606020202030204" pitchFamily="34" charset="0"/>
                <a:ea typeface="Times New Roman" panose="02020603050405020304" pitchFamily="18" charset="0"/>
                <a:cs typeface="Times New Roman" panose="02020603050405020304" pitchFamily="18" charset="0"/>
              </a:rPr>
              <a:t>To provide strategic governance and risk management, legal, corporate affairs, information technology, internal audit, financial management and strategic communications support services to the </a:t>
            </a:r>
            <a:r>
              <a:rPr lang="en-ZA" sz="2800" dirty="0" smtClean="0">
                <a:latin typeface="Arial Narrow" panose="020B0606020202030204" pitchFamily="34" charset="0"/>
                <a:ea typeface="Times New Roman" panose="02020603050405020304" pitchFamily="18" charset="0"/>
                <a:cs typeface="Times New Roman" panose="02020603050405020304" pitchFamily="18" charset="0"/>
              </a:rPr>
              <a:t>Department.</a:t>
            </a:r>
            <a:endParaRPr lang="en-ZA" sz="2800" dirty="0">
              <a:latin typeface="Arial Narrow" panose="020B0606020202030204" pitchFamily="34" charset="0"/>
              <a:cs typeface="Arial" pitchFamily="34"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15</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98923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563562"/>
          </a:xfrm>
        </p:spPr>
        <p:txBody>
          <a:bodyPr>
            <a:noAutofit/>
          </a:bodyPr>
          <a:lstStyle/>
          <a:p>
            <a:pPr algn="l"/>
            <a:r>
              <a:rPr lang="en-ZA" sz="1600" b="1" dirty="0">
                <a:latin typeface="Arial Narrow" panose="020B0606020202030204" pitchFamily="34" charset="0"/>
                <a:cs typeface="Arial" pitchFamily="34" charset="0"/>
              </a:rPr>
              <a:t>Strategic outcome orientated goal: </a:t>
            </a:r>
            <a:r>
              <a:rPr lang="en-ZA" sz="1600" dirty="0">
                <a:latin typeface="Arial Narrow" panose="020B0606020202030204" pitchFamily="34" charset="0"/>
                <a:cs typeface="Arial" pitchFamily="34" charset="0"/>
              </a:rPr>
              <a:t>Achieve good corporate and cooperative </a:t>
            </a:r>
            <a:r>
              <a:rPr lang="en-ZA" sz="1600" dirty="0" smtClean="0">
                <a:latin typeface="Arial Narrow" panose="020B0606020202030204" pitchFamily="34" charset="0"/>
                <a:cs typeface="Arial" pitchFamily="34" charset="0"/>
              </a:rPr>
              <a:t>governance.</a:t>
            </a:r>
            <a:r>
              <a:rPr lang="en-ZA" sz="1600" dirty="0">
                <a:latin typeface="Arial Narrow" panose="020B0606020202030204" pitchFamily="34" charset="0"/>
                <a:cs typeface="Arial" pitchFamily="34" charset="0"/>
              </a:rPr>
              <a:t/>
            </a:r>
            <a:br>
              <a:rPr lang="en-ZA" sz="1600" dirty="0">
                <a:latin typeface="Arial Narrow" panose="020B0606020202030204" pitchFamily="34" charset="0"/>
                <a:cs typeface="Arial" pitchFamily="34" charset="0"/>
              </a:rPr>
            </a:br>
            <a:r>
              <a:rPr lang="en-ZA" sz="1600" b="1" dirty="0">
                <a:latin typeface="Arial Narrow" panose="020B0606020202030204" pitchFamily="34" charset="0"/>
                <a:cs typeface="Arial" pitchFamily="34" charset="0"/>
              </a:rPr>
              <a:t>Strategic Objective</a:t>
            </a:r>
            <a:r>
              <a:rPr lang="en-ZA" sz="1600" b="1" dirty="0" smtClean="0">
                <a:latin typeface="Arial Narrow" panose="020B0606020202030204" pitchFamily="34" charset="0"/>
                <a:cs typeface="Arial" pitchFamily="34" charset="0"/>
              </a:rPr>
              <a:t>: </a:t>
            </a:r>
            <a:r>
              <a:rPr lang="en-GB" sz="1600" dirty="0">
                <a:latin typeface="Arial Narrow" panose="020B0606020202030204" pitchFamily="34" charset="0"/>
                <a:ea typeface="Times New Roman" panose="02020603050405020304" pitchFamily="18" charset="0"/>
                <a:cs typeface="Times New Roman" panose="02020603050405020304" pitchFamily="18" charset="0"/>
              </a:rPr>
              <a:t>To ensure economic, efficient and effective use of departmental </a:t>
            </a:r>
            <a:r>
              <a:rPr lang="en-GB" sz="1600" dirty="0" smtClean="0">
                <a:latin typeface="Arial Narrow" panose="020B0606020202030204" pitchFamily="34" charset="0"/>
                <a:ea typeface="Times New Roman" panose="02020603050405020304" pitchFamily="18" charset="0"/>
                <a:cs typeface="Times New Roman" panose="02020603050405020304" pitchFamily="18" charset="0"/>
              </a:rPr>
              <a:t>resources.</a:t>
            </a:r>
            <a:endParaRPr lang="en-ZA" sz="1600"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8226893"/>
              </p:ext>
            </p:extLst>
          </p:nvPr>
        </p:nvGraphicFramePr>
        <p:xfrm>
          <a:off x="914400" y="990599"/>
          <a:ext cx="7924800" cy="5257801"/>
        </p:xfrm>
        <a:graphic>
          <a:graphicData uri="http://schemas.openxmlformats.org/drawingml/2006/table">
            <a:tbl>
              <a:tblPr firstRow="1" bandRow="1">
                <a:tableStyleId>{5C22544A-7EE6-4342-B048-85BDC9FD1C3A}</a:tableStyleId>
              </a:tblPr>
              <a:tblGrid>
                <a:gridCol w="1345721"/>
                <a:gridCol w="1420483"/>
                <a:gridCol w="1988676"/>
                <a:gridCol w="1584960"/>
                <a:gridCol w="1584960"/>
              </a:tblGrid>
              <a:tr h="457201">
                <a:tc rowSpan="2">
                  <a:txBody>
                    <a:bodyPr/>
                    <a:lstStyle/>
                    <a:p>
                      <a:pPr algn="just"/>
                      <a:r>
                        <a:rPr lang="en-ZA" sz="1800"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dirty="0" smtClean="0">
                          <a:latin typeface="Arial Narrow" panose="020B0606020202030204" pitchFamily="34" charset="0"/>
                        </a:rPr>
                        <a:t>Baseline</a:t>
                      </a:r>
                    </a:p>
                    <a:p>
                      <a:pPr algn="just"/>
                      <a:endParaRPr lang="en-ZA"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dirty="0" smtClean="0">
                          <a:latin typeface="Arial Narrow" panose="020B0606020202030204" pitchFamily="34" charset="0"/>
                        </a:rPr>
                        <a:t>Medium-Term</a:t>
                      </a:r>
                      <a:r>
                        <a:rPr lang="en-ZA" sz="1800" baseline="0" dirty="0" smtClean="0">
                          <a:latin typeface="Arial Narrow" panose="020B0606020202030204" pitchFamily="34" charset="0"/>
                        </a:rPr>
                        <a:t> Targets</a:t>
                      </a:r>
                      <a:endParaRPr lang="en-ZA"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tcPr>
                </a:tc>
                <a:tc hMerge="1">
                  <a:txBody>
                    <a:bodyPr/>
                    <a:lstStyle/>
                    <a:p>
                      <a:endParaRPr lang="en-ZA" dirty="0"/>
                    </a:p>
                  </a:txBody>
                  <a:tcPr>
                    <a:lnB w="12700" cap="flat" cmpd="sng" algn="ctr">
                      <a:solidFill>
                        <a:schemeClr val="tx1"/>
                      </a:solidFill>
                      <a:prstDash val="solid"/>
                      <a:round/>
                      <a:headEnd type="none" w="med" len="med"/>
                      <a:tailEnd type="none" w="med" len="med"/>
                    </a:lnB>
                  </a:tcPr>
                </a:tc>
              </a:tr>
              <a:tr h="472441">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584959">
                <a:tc rowSpan="2">
                  <a:txBody>
                    <a:bodyPr/>
                    <a:lstStyle/>
                    <a:p>
                      <a:pPr algn="just"/>
                      <a:r>
                        <a:rPr lang="en-GB" sz="16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Number of strategic documents developed and implemented.</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r>
                        <a:rPr lang="en-GB"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of the Strategic Plan (SP) and Annual Performance Plan (APP) for 2016/17.</a:t>
                      </a:r>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of the SP and APP</a:t>
                      </a:r>
                      <a:r>
                        <a:rPr lang="en-ZA" sz="16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 2017/18.</a:t>
                      </a:r>
                      <a:endParaRPr lang="en-ZA" sz="16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of the SP and APP</a:t>
                      </a:r>
                      <a:r>
                        <a:rPr lang="en-ZA"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 </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2018/19.</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of the SP and APP</a:t>
                      </a:r>
                      <a:r>
                        <a:rPr lang="en-ZA"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 </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2019/20.</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3200">
                <a:tc vMerge="1">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tabLst>
                          <a:tab pos="228600" algn="l"/>
                        </a:tabLs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 Performance Report for 2014/15 as well as four quarterly reports on the implementation of the SP and APP </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 Performance Report for 2015/16 as well as four quarterly reports on the implementation of the SP and APP </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 Performance Report for 2016/17 as well as four quarterly reports on the implementation of the SP and APP </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Annual Performance Report for 2017/18 as well as four quarterly reports on the implementation of the SP and APP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16</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2849303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924800" cy="411162"/>
          </a:xfrm>
        </p:spPr>
        <p:txBody>
          <a:bodyPr>
            <a:noAutofit/>
          </a:bodyPr>
          <a:lstStyle/>
          <a:p>
            <a:pPr algn="l"/>
            <a:r>
              <a:rPr lang="en-ZA" sz="1800" b="1" dirty="0" smtClean="0">
                <a:latin typeface="Arial Narrow" panose="020B0606020202030204" pitchFamily="34" charset="0"/>
                <a:cs typeface="Arial" pitchFamily="34" charset="0"/>
              </a:rPr>
              <a:t>Strategic </a:t>
            </a:r>
            <a:r>
              <a:rPr lang="en-ZA" sz="1800" b="1" dirty="0">
                <a:latin typeface="Arial Narrow" panose="020B0606020202030204" pitchFamily="34" charset="0"/>
                <a:cs typeface="Arial" pitchFamily="34" charset="0"/>
              </a:rPr>
              <a:t>Objective: </a:t>
            </a:r>
            <a:r>
              <a:rPr lang="en-GB" sz="1600" dirty="0" smtClean="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To </a:t>
            </a:r>
            <a:r>
              <a:rPr lang="en-GB" sz="16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ensure economic, efficient and effective use of departmental </a:t>
            </a:r>
            <a:r>
              <a:rPr lang="en-GB" sz="1600" dirty="0" smtClean="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resources.</a:t>
            </a:r>
            <a:endParaRPr lang="en-ZA" sz="1600"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6292385"/>
              </p:ext>
            </p:extLst>
          </p:nvPr>
        </p:nvGraphicFramePr>
        <p:xfrm>
          <a:off x="1066800" y="914400"/>
          <a:ext cx="7924801" cy="4763962"/>
        </p:xfrm>
        <a:graphic>
          <a:graphicData uri="http://schemas.openxmlformats.org/drawingml/2006/table">
            <a:tbl>
              <a:tblPr firstRow="1" bandRow="1">
                <a:tableStyleId>{5C22544A-7EE6-4342-B048-85BDC9FD1C3A}</a:tableStyleId>
              </a:tblPr>
              <a:tblGrid>
                <a:gridCol w="1345721"/>
                <a:gridCol w="1420484"/>
                <a:gridCol w="1881997"/>
                <a:gridCol w="1691639"/>
                <a:gridCol w="1584960"/>
              </a:tblGrid>
              <a:tr h="399873">
                <a:tc rowSpan="2">
                  <a:txBody>
                    <a:bodyPr/>
                    <a:lstStyle/>
                    <a:p>
                      <a:pPr algn="just"/>
                      <a:r>
                        <a:rPr lang="en-ZA" sz="1800"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dirty="0" smtClean="0">
                          <a:latin typeface="Arial Narrow" panose="020B0606020202030204" pitchFamily="34" charset="0"/>
                        </a:rPr>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just"/>
                      <a:r>
                        <a:rPr lang="en-ZA" sz="1800" dirty="0" smtClean="0">
                          <a:latin typeface="Arial Narrow" panose="020B0606020202030204" pitchFamily="34" charset="0"/>
                        </a:rPr>
                        <a:t>Medium-Term</a:t>
                      </a:r>
                      <a:r>
                        <a:rPr lang="en-ZA" sz="1800" baseline="0" dirty="0" smtClean="0">
                          <a:latin typeface="Arial Narrow" panose="020B0606020202030204" pitchFamily="34" charset="0"/>
                        </a:rPr>
                        <a:t> Targets</a:t>
                      </a:r>
                      <a:endParaRPr lang="en-ZA"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tcPr>
                </a:tc>
                <a:tc hMerge="1">
                  <a:txBody>
                    <a:bodyPr/>
                    <a:lstStyle/>
                    <a:p>
                      <a:endParaRPr lang="en-ZA" dirty="0"/>
                    </a:p>
                  </a:txBody>
                  <a:tcPr>
                    <a:lnB w="12700" cap="flat" cmpd="sng" algn="ctr">
                      <a:solidFill>
                        <a:schemeClr val="tx1"/>
                      </a:solidFill>
                      <a:prstDash val="solid"/>
                      <a:round/>
                      <a:headEnd type="none" w="med" len="med"/>
                      <a:tailEnd type="none" w="med" len="med"/>
                    </a:lnB>
                  </a:tcPr>
                </a:tc>
              </a:tr>
              <a:tr h="599809">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920558">
                <a:tc>
                  <a:txBody>
                    <a:bodyPr/>
                    <a:lstStyle/>
                    <a:p>
                      <a:pPr algn="just"/>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quarterly risk mitigation reports analysed and submitted to </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RMC.</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fontAlgn="base">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spcAft>
                          <a:spcPts val="0"/>
                        </a:spcAft>
                      </a:pPr>
                      <a:r>
                        <a:rPr lang="en-ZA" sz="16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quarterly risk mitigation reports analysed and submitted to </a:t>
                      </a:r>
                      <a:r>
                        <a:rPr lang="en-ZA" sz="16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RMC.</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spcAft>
                          <a:spcPts val="0"/>
                        </a:spcAft>
                      </a:pPr>
                      <a:r>
                        <a:rPr lang="en-ZA" sz="16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quarterly risk mitigation reports analysed and submitted to </a:t>
                      </a:r>
                      <a:r>
                        <a:rPr lang="en-ZA" sz="16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RMC.</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spcAft>
                          <a:spcPts val="0"/>
                        </a:spcAft>
                      </a:pPr>
                      <a:r>
                        <a:rPr lang="en-ZA" sz="16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a:t>
                      </a:r>
                      <a:r>
                        <a:rPr lang="en-ZA" sz="1600" kern="1200" dirty="0">
                          <a:effectLst/>
                          <a:latin typeface="Arial Narrow" panose="020B0606020202030204" pitchFamily="34" charset="0"/>
                          <a:ea typeface="Times New Roman" panose="02020603050405020304" pitchFamily="18" charset="0"/>
                          <a:cs typeface="Times New Roman" panose="02020603050405020304" pitchFamily="18" charset="0"/>
                        </a:rPr>
                        <a:t>r quarterly risk mitigation reports analysed and submitted to </a:t>
                      </a:r>
                      <a:r>
                        <a:rPr lang="en-ZA" sz="16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RMC.</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5400">
                <a:tc>
                  <a:txBody>
                    <a:bodyPr/>
                    <a:lstStyle/>
                    <a:p>
                      <a:pPr algn="just"/>
                      <a:r>
                        <a:rPr lang="en-GB" sz="1600" b="0" kern="1200" dirty="0" smtClean="0">
                          <a:effectLst/>
                          <a:latin typeface="Arial Narrow" panose="020B0606020202030204" pitchFamily="34" charset="0"/>
                          <a:ea typeface="+mn-ea"/>
                          <a:cs typeface="Arial" panose="020B0604020202020204" pitchFamily="34" charset="0"/>
                        </a:rPr>
                        <a:t>2. Number of public entity oversight reports prepared.</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kern="1200" dirty="0">
                          <a:effectLst/>
                          <a:latin typeface="Arial Narrow" panose="020B0606020202030204" pitchFamily="34" charset="0"/>
                          <a:ea typeface="Times New Roman" panose="02020603050405020304" pitchFamily="18" charset="0"/>
                          <a:cs typeface="Times New Roman" panose="02020603050405020304" pitchFamily="18" charset="0"/>
                        </a:rPr>
                        <a:t>Four SAT oversight reports </a:t>
                      </a:r>
                      <a:r>
                        <a:rPr lang="en-ZA" sz="16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prepared.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kern="1200" dirty="0">
                          <a:effectLst/>
                          <a:latin typeface="Arial Narrow" panose="020B0606020202030204" pitchFamily="34" charset="0"/>
                          <a:ea typeface="Times New Roman" panose="02020603050405020304" pitchFamily="18" charset="0"/>
                          <a:cs typeface="Times New Roman" panose="02020603050405020304" pitchFamily="18" charset="0"/>
                        </a:rPr>
                        <a:t>Four SAT oversight reports </a:t>
                      </a:r>
                      <a:r>
                        <a:rPr lang="en-ZA" sz="16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prepared.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kern="1200" dirty="0">
                          <a:effectLst/>
                          <a:latin typeface="Arial Narrow" panose="020B0606020202030204" pitchFamily="34" charset="0"/>
                          <a:ea typeface="Times New Roman" panose="02020603050405020304" pitchFamily="18" charset="0"/>
                          <a:cs typeface="Times New Roman" panose="02020603050405020304" pitchFamily="18" charset="0"/>
                        </a:rPr>
                        <a:t>Four SAT oversight reports </a:t>
                      </a:r>
                      <a:r>
                        <a:rPr lang="en-ZA" sz="16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prepared.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kern="1200" dirty="0">
                          <a:effectLst/>
                          <a:latin typeface="Arial Narrow" panose="020B0606020202030204" pitchFamily="34" charset="0"/>
                          <a:ea typeface="Times New Roman" panose="02020603050405020304" pitchFamily="18" charset="0"/>
                          <a:cs typeface="Times New Roman" panose="02020603050405020304" pitchFamily="18" charset="0"/>
                        </a:rPr>
                        <a:t>Four SAT oversight reports </a:t>
                      </a:r>
                      <a:r>
                        <a:rPr lang="en-ZA" sz="16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prepared.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0600">
                <a:tc>
                  <a:txBody>
                    <a:bodyPr/>
                    <a:lstStyle/>
                    <a:p>
                      <a:pPr algn="just"/>
                      <a:r>
                        <a:rPr lang="en-GB" sz="16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 Vacancy rate.</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Maintain a maximum vacancy rate at 8</a:t>
                      </a:r>
                      <a:r>
                        <a:rPr lang="en-ZA" sz="16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Vacancy rate not to exceed 8</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Vacancy rate not to exceed 8</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Vacancy rate not to exceed 8</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17</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2341261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848600" cy="457200"/>
          </a:xfrm>
        </p:spPr>
        <p:txBody>
          <a:bodyPr>
            <a:noAutofit/>
          </a:bodyPr>
          <a:lstStyle/>
          <a:p>
            <a:pPr algn="l"/>
            <a:r>
              <a:rPr lang="en-ZA" sz="1800" b="1" dirty="0" smtClean="0">
                <a:latin typeface="Arial Narrow" panose="020B0606020202030204" pitchFamily="34" charset="0"/>
                <a:cs typeface="Arial" pitchFamily="34" charset="0"/>
              </a:rPr>
              <a:t>Strategic </a:t>
            </a:r>
            <a:r>
              <a:rPr lang="en-ZA" sz="1800" b="1" dirty="0">
                <a:latin typeface="Arial Narrow" panose="020B0606020202030204" pitchFamily="34" charset="0"/>
                <a:cs typeface="Arial" pitchFamily="34" charset="0"/>
              </a:rPr>
              <a:t>Objective: </a:t>
            </a:r>
            <a:r>
              <a:rPr lang="en-GB" sz="16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To ensure economic, efficient and effective use of departmental </a:t>
            </a:r>
            <a:r>
              <a:rPr lang="en-GB" sz="1600" dirty="0" smtClean="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resources.</a:t>
            </a:r>
            <a:endParaRPr lang="en-ZA" sz="1600" dirty="0">
              <a:latin typeface="Arial Narrow" panose="020B0606020202030204"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4085295"/>
              </p:ext>
            </p:extLst>
          </p:nvPr>
        </p:nvGraphicFramePr>
        <p:xfrm>
          <a:off x="990600" y="838200"/>
          <a:ext cx="7924800" cy="5486400"/>
        </p:xfrm>
        <a:graphic>
          <a:graphicData uri="http://schemas.openxmlformats.org/drawingml/2006/table">
            <a:tbl>
              <a:tblPr firstRow="1" bandRow="1">
                <a:tableStyleId>{5C22544A-7EE6-4342-B048-85BDC9FD1C3A}</a:tableStyleId>
              </a:tblPr>
              <a:tblGrid>
                <a:gridCol w="1584960"/>
                <a:gridCol w="1691640"/>
                <a:gridCol w="1478280"/>
                <a:gridCol w="1584960"/>
                <a:gridCol w="1584960"/>
              </a:tblGrid>
              <a:tr h="310822">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just"/>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tcPr>
                </a:tc>
                <a:tc hMerge="1">
                  <a:txBody>
                    <a:bodyPr/>
                    <a:lstStyle/>
                    <a:p>
                      <a:endParaRPr lang="en-ZA" dirty="0"/>
                    </a:p>
                  </a:txBody>
                  <a:tcPr>
                    <a:lnB w="12700" cap="flat" cmpd="sng" algn="ctr">
                      <a:solidFill>
                        <a:schemeClr val="tx1"/>
                      </a:solidFill>
                      <a:prstDash val="solid"/>
                      <a:round/>
                      <a:headEnd type="none" w="med" len="med"/>
                      <a:tailEnd type="none" w="med" len="med"/>
                    </a:lnB>
                  </a:tcPr>
                </a:tc>
              </a:tr>
              <a:tr h="452104">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752600">
                <a:tc>
                  <a:txBody>
                    <a:bodyPr/>
                    <a:lstStyle/>
                    <a:p>
                      <a:pPr algn="just"/>
                      <a:r>
                        <a:rPr lang="en-GB" sz="1600" b="0" dirty="0" smtClean="0">
                          <a:effectLst/>
                          <a:latin typeface="Arial Narrow" panose="020B0606020202030204" pitchFamily="34" charset="0"/>
                          <a:ea typeface="Times New Roman" panose="02020603050405020304" pitchFamily="18" charset="0"/>
                          <a:cs typeface="Times New Roman" panose="02020603050405020304" pitchFamily="18" charset="0"/>
                        </a:rPr>
                        <a:t>4. Percentage Women</a:t>
                      </a:r>
                      <a:r>
                        <a:rPr lang="en-GB" sz="1600" b="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600" b="0" dirty="0" smtClean="0">
                          <a:effectLst/>
                          <a:latin typeface="Arial Narrow" panose="020B0606020202030204" pitchFamily="34" charset="0"/>
                          <a:ea typeface="Times New Roman" panose="02020603050405020304" pitchFamily="18" charset="0"/>
                          <a:cs typeface="Times New Roman" panose="02020603050405020304" pitchFamily="18" charset="0"/>
                        </a:rPr>
                        <a:t> representation in  senior management service (SMS), representation for people with disabilities,</a:t>
                      </a:r>
                      <a:r>
                        <a:rPr lang="en-GB" sz="1600" b="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black representation.</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Maintain</a:t>
                      </a: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 minimum of 50% women representation in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SMS.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5% representation for people with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disabilities.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91,5% black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representation.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201295"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Women representation in SMS not to fall below 50</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People with disabilities representation not to fall below 3</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Black representation not to fall below</a:t>
                      </a: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91,5</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Women representation in SMS not to fall below 50</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People with disabilities representation not to fall below 3</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Black representation not to fall below</a:t>
                      </a: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91,5</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Women representation in SMS not to fall below 50</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People with disabilities representation not to fall below 3</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Black representation not to fall below</a:t>
                      </a: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91,5</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8320">
                <a:tc>
                  <a:txBody>
                    <a:bodyPr/>
                    <a:lstStyle/>
                    <a:p>
                      <a:pPr algn="just"/>
                      <a:r>
                        <a:rPr lang="en-GB" sz="16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Development and</a:t>
                      </a:r>
                      <a:r>
                        <a:rPr lang="en-ZA" sz="1600" b="1"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percentage implementation of Workplace Skills Plan (WSP).</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Development and 100% implementation of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WSP.</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Development and 100% implementation of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WSP.</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Development and 100% implementation of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WSP.</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Development and 100% implementation of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WSP.</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a:xfrm>
            <a:off x="6553200" y="6324600"/>
            <a:ext cx="2133600" cy="365125"/>
          </a:xfrm>
        </p:spPr>
        <p:txBody>
          <a:bodyPr/>
          <a:lstStyle/>
          <a:p>
            <a:fld id="{E2F236E4-C43B-47D9-92F3-DF5FF92BE2C0}" type="slidenum">
              <a:rPr lang="en-ZA" smtClean="0">
                <a:solidFill>
                  <a:schemeClr val="tx1"/>
                </a:solidFill>
                <a:latin typeface="Arial Narrow" pitchFamily="34" charset="0"/>
              </a:rPr>
              <a:t>18</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3084324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457200"/>
          </a:xfrm>
        </p:spPr>
        <p:txBody>
          <a:bodyPr>
            <a:noAutofit/>
          </a:bodyPr>
          <a:lstStyle/>
          <a:p>
            <a:pPr algn="l"/>
            <a:r>
              <a:rPr lang="en-ZA" sz="1800" b="1" dirty="0" smtClean="0">
                <a:latin typeface="Arial Narrow" panose="020B0606020202030204" pitchFamily="34" charset="0"/>
                <a:cs typeface="Arial" pitchFamily="34" charset="0"/>
              </a:rPr>
              <a:t>Strategic </a:t>
            </a:r>
            <a:r>
              <a:rPr lang="en-ZA" sz="1800" b="1" dirty="0">
                <a:latin typeface="Arial Narrow" panose="020B0606020202030204" pitchFamily="34" charset="0"/>
                <a:cs typeface="Arial" pitchFamily="34" charset="0"/>
              </a:rPr>
              <a:t>Objective</a:t>
            </a:r>
            <a:r>
              <a:rPr lang="en-ZA" sz="1600" b="1" dirty="0">
                <a:latin typeface="Arial Narrow" panose="020B0606020202030204" pitchFamily="34" charset="0"/>
                <a:cs typeface="Arial" pitchFamily="34" charset="0"/>
              </a:rPr>
              <a:t>:  </a:t>
            </a:r>
            <a:r>
              <a:rPr lang="en-GB" sz="16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To ensure economic, efficient and effective use of departmental </a:t>
            </a:r>
            <a:r>
              <a:rPr lang="en-GB" sz="1600" dirty="0" smtClean="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resources.</a:t>
            </a:r>
            <a:endParaRPr lang="en-ZA" sz="1600" dirty="0">
              <a:latin typeface="Arial Narrow" panose="020B0606020202030204"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9586857"/>
              </p:ext>
            </p:extLst>
          </p:nvPr>
        </p:nvGraphicFramePr>
        <p:xfrm>
          <a:off x="876300" y="687072"/>
          <a:ext cx="8077200" cy="5669278"/>
        </p:xfrm>
        <a:graphic>
          <a:graphicData uri="http://schemas.openxmlformats.org/drawingml/2006/table">
            <a:tbl>
              <a:tblPr firstRow="1" bandRow="1">
                <a:tableStyleId>{5C22544A-7EE6-4342-B048-85BDC9FD1C3A}</a:tableStyleId>
              </a:tblPr>
              <a:tblGrid>
                <a:gridCol w="1584960"/>
                <a:gridCol w="1539240"/>
                <a:gridCol w="1752600"/>
                <a:gridCol w="1524000"/>
                <a:gridCol w="1676400"/>
              </a:tblGrid>
              <a:tr h="377238">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just"/>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tcPr>
                </a:tc>
                <a:tc hMerge="1">
                  <a:txBody>
                    <a:bodyPr/>
                    <a:lstStyle/>
                    <a:p>
                      <a:endParaRPr lang="en-ZA" dirty="0"/>
                    </a:p>
                  </a:txBody>
                  <a:tcPr>
                    <a:lnB w="12700" cap="flat" cmpd="sng" algn="ctr">
                      <a:solidFill>
                        <a:schemeClr val="tx1"/>
                      </a:solidFill>
                      <a:prstDash val="solid"/>
                      <a:round/>
                      <a:headEnd type="none" w="med" len="med"/>
                      <a:tailEnd type="none" w="med" len="med"/>
                    </a:lnB>
                  </a:tcPr>
                </a:tc>
              </a:tr>
              <a:tr h="56585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571504">
                <a:tc>
                  <a:txBody>
                    <a:bodyPr/>
                    <a:lstStyle/>
                    <a:p>
                      <a:pPr algn="just"/>
                      <a:r>
                        <a:rPr lang="en-GB" sz="14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Percentage compliance with prescripts on management of labour relations matters.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compliance in the management and handling of grievances, misconduct, disputes and collective </a:t>
                      </a:r>
                      <a:r>
                        <a:rPr lang="en-ZA" sz="14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bargaining.</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compliance in the management and handling of grievances, misconduct, disputes and collective </a:t>
                      </a:r>
                      <a:r>
                        <a:rPr lang="en-ZA" sz="14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bargaining.</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compliance in the management and handling of grievances, misconduct, disputes and collective </a:t>
                      </a:r>
                      <a:r>
                        <a:rPr lang="en-ZA" sz="14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bargaining.</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compliance in the management and handling of grievances, misconduct, disputes and collective </a:t>
                      </a:r>
                      <a:r>
                        <a:rPr lang="en-ZA" sz="14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bargaining.</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2140">
                <a:tc>
                  <a:txBody>
                    <a:bodyPr/>
                    <a:lstStyle/>
                    <a:p>
                      <a:pPr algn="just"/>
                      <a:r>
                        <a:rPr lang="en-GB" sz="14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Implementation</a:t>
                      </a:r>
                      <a:r>
                        <a:rPr lang="en-ZA" sz="1400" kern="1200" dirty="0" smtClean="0">
                          <a:effectLst/>
                          <a:latin typeface="Arial Narrow" panose="020B0606020202030204" pitchFamily="34" charset="0"/>
                          <a:ea typeface="+mn-ea"/>
                          <a:cs typeface="+mn-cs"/>
                        </a:rPr>
                        <a:t> of Information Communication Technology Strategic Plan (ICTSP).</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implementation of phase 1 of the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ICTSP.</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Implementation of phase 2 of the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ICTSP.</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Implementation of phase 3 of the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ICTSP.</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Continued improvement of the </a:t>
                      </a:r>
                    </a:p>
                    <a:p>
                      <a:pPr algn="just">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ICTSP.</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2539">
                <a:tc>
                  <a:txBody>
                    <a:bodyPr/>
                    <a:lstStyle/>
                    <a:p>
                      <a:pPr algn="just"/>
                      <a:r>
                        <a:rPr lang="en-GB" sz="14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8.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Number of quarterly and annual financial statements compiled and submitted.</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quarterly and one annual financial statement submitted to NT and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AGSA.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quarterly interim financial statements compiled and submitted to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annual financial statement compiled and submitted to NT and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AGSA.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quarterly interim financial statements compiled and submitted to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annual financial statement compiled and submitted to NT and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AGSA.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quarterly interim financial statements compiled and submitted to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annual financial statement compiled and submitted to NT and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AGSA.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pPr/>
              <a:t>19</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279747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469900"/>
          </a:xfrm>
        </p:spPr>
        <p:txBody>
          <a:bodyPr>
            <a:normAutofit fontScale="90000"/>
          </a:bodyPr>
          <a:lstStyle/>
          <a:p>
            <a:pPr lvl="0"/>
            <a:r>
              <a:rPr lang="en-ZA" b="1" dirty="0" smtClean="0">
                <a:latin typeface="Arial Narrow" panose="020B0606020202030204" pitchFamily="34" charset="0"/>
              </a:rPr>
              <a:t/>
            </a:r>
            <a:br>
              <a:rPr lang="en-ZA" b="1" dirty="0" smtClean="0">
                <a:latin typeface="Arial Narrow" panose="020B0606020202030204" pitchFamily="34" charset="0"/>
              </a:rPr>
            </a:br>
            <a:r>
              <a:rPr lang="en-ZA" sz="3100" b="1" dirty="0" smtClean="0">
                <a:latin typeface="Arial Narrow" panose="020B0606020202030204" pitchFamily="34" charset="0"/>
              </a:rPr>
              <a:t>Content</a:t>
            </a:r>
            <a:r>
              <a:rPr lang="en-ZA" sz="4000" b="1" dirty="0">
                <a:latin typeface="Arial Narrow" panose="020B0606020202030204" pitchFamily="34" charset="0"/>
              </a:rPr>
              <a:t/>
            </a:r>
            <a:br>
              <a:rPr lang="en-ZA" sz="4000" b="1" dirty="0">
                <a:latin typeface="Arial Narrow" panose="020B0606020202030204" pitchFamily="34" charset="0"/>
              </a:rPr>
            </a:br>
            <a:endParaRPr lang="en-GB" dirty="0"/>
          </a:p>
        </p:txBody>
      </p:sp>
      <p:sp>
        <p:nvSpPr>
          <p:cNvPr id="2" name="Slide Number Placeholder 1"/>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2</a:t>
            </a:fld>
            <a:endParaRPr lang="en-ZA" dirty="0">
              <a:solidFill>
                <a:prstClr val="black"/>
              </a:solidFill>
              <a:latin typeface="Arial Narrow" pitchFamily="34" charset="0"/>
            </a:endParaRPr>
          </a:p>
        </p:txBody>
      </p:sp>
      <p:sp>
        <p:nvSpPr>
          <p:cNvPr id="3" name="Content Placeholder 2"/>
          <p:cNvSpPr>
            <a:spLocks noGrp="1"/>
          </p:cNvSpPr>
          <p:nvPr>
            <p:ph idx="4294967295"/>
          </p:nvPr>
        </p:nvSpPr>
        <p:spPr>
          <a:xfrm>
            <a:off x="1447800" y="622300"/>
            <a:ext cx="7391400" cy="5778500"/>
          </a:xfrm>
          <a:solidFill>
            <a:schemeClr val="bg1"/>
          </a:solidFill>
        </p:spPr>
        <p:txBody>
          <a:bodyPr>
            <a:noAutofit/>
          </a:bodyPr>
          <a:lstStyle/>
          <a:p>
            <a:pPr algn="just"/>
            <a:r>
              <a:rPr lang="en-ZA" sz="1800" dirty="0" smtClean="0">
                <a:latin typeface="Arial Narrow" panose="020B0606020202030204" pitchFamily="34" charset="0"/>
              </a:rPr>
              <a:t>Vision and Mission</a:t>
            </a:r>
          </a:p>
          <a:p>
            <a:pPr algn="just"/>
            <a:r>
              <a:rPr lang="en-ZA" sz="1800" dirty="0" smtClean="0">
                <a:latin typeface="Arial Narrow" panose="020B0606020202030204" pitchFamily="34" charset="0"/>
              </a:rPr>
              <a:t>Values</a:t>
            </a:r>
          </a:p>
          <a:p>
            <a:pPr algn="just"/>
            <a:r>
              <a:rPr lang="en-ZA" sz="1800" dirty="0" smtClean="0">
                <a:latin typeface="Arial Narrow" panose="020B0606020202030204" pitchFamily="34" charset="0"/>
              </a:rPr>
              <a:t>Legislative and Policy Mandate</a:t>
            </a:r>
            <a:endParaRPr lang="en-ZA" sz="1800" dirty="0">
              <a:latin typeface="Arial Narrow" panose="020B0606020202030204" pitchFamily="34" charset="0"/>
            </a:endParaRPr>
          </a:p>
          <a:p>
            <a:pPr algn="just"/>
            <a:r>
              <a:rPr lang="en-ZA" sz="1800" dirty="0" smtClean="0">
                <a:latin typeface="Arial Narrow" panose="020B0606020202030204" pitchFamily="34" charset="0"/>
              </a:rPr>
              <a:t>Departmental </a:t>
            </a:r>
            <a:r>
              <a:rPr lang="en-ZA" sz="1800" dirty="0">
                <a:latin typeface="Arial Narrow" panose="020B0606020202030204" pitchFamily="34" charset="0"/>
              </a:rPr>
              <a:t>Strategic Focus Areas</a:t>
            </a:r>
          </a:p>
          <a:p>
            <a:r>
              <a:rPr lang="en-ZA" sz="1800" dirty="0">
                <a:latin typeface="Arial Narrow" panose="020B0606020202030204" pitchFamily="34" charset="0"/>
                <a:cs typeface="Arial" pitchFamily="34" charset="0"/>
              </a:rPr>
              <a:t>Departmental Planned Policy </a:t>
            </a:r>
            <a:r>
              <a:rPr lang="en-ZA" sz="1800" dirty="0" smtClean="0">
                <a:latin typeface="Arial Narrow" panose="020B0606020202030204" pitchFamily="34" charset="0"/>
                <a:cs typeface="Arial" pitchFamily="34" charset="0"/>
              </a:rPr>
              <a:t>Initiatives</a:t>
            </a:r>
          </a:p>
          <a:p>
            <a:r>
              <a:rPr lang="en-ZA" sz="1800" dirty="0">
                <a:latin typeface="Arial Narrow" panose="020B0606020202030204" pitchFamily="34" charset="0"/>
                <a:cs typeface="Arial" pitchFamily="34" charset="0"/>
              </a:rPr>
              <a:t>Departmental </a:t>
            </a:r>
            <a:r>
              <a:rPr lang="en-ZA" sz="1800" dirty="0" smtClean="0">
                <a:latin typeface="Arial Narrow" panose="020B0606020202030204" pitchFamily="34" charset="0"/>
                <a:cs typeface="Arial" pitchFamily="34" charset="0"/>
              </a:rPr>
              <a:t>Goals</a:t>
            </a:r>
          </a:p>
          <a:p>
            <a:r>
              <a:rPr lang="en-ZA" sz="1800" dirty="0">
                <a:latin typeface="Arial Narrow" panose="020B0606020202030204" pitchFamily="34" charset="0"/>
                <a:cs typeface="Arial" pitchFamily="34" charset="0"/>
              </a:rPr>
              <a:t>Strategic </a:t>
            </a:r>
            <a:r>
              <a:rPr lang="en-ZA" sz="1800" dirty="0" smtClean="0">
                <a:latin typeface="Arial Narrow" panose="020B0606020202030204" pitchFamily="34" charset="0"/>
                <a:cs typeface="Arial" pitchFamily="34" charset="0"/>
              </a:rPr>
              <a:t>Objectives</a:t>
            </a:r>
          </a:p>
          <a:p>
            <a:r>
              <a:rPr lang="en-ZA" sz="1800" dirty="0" smtClean="0">
                <a:latin typeface="Arial Narrow" panose="020B0606020202030204" pitchFamily="34" charset="0"/>
                <a:cs typeface="Arial" pitchFamily="34" charset="0"/>
              </a:rPr>
              <a:t>Departmental </a:t>
            </a:r>
            <a:r>
              <a:rPr lang="en-ZA" sz="1800" dirty="0">
                <a:latin typeface="Arial Narrow" panose="020B0606020202030204" pitchFamily="34" charset="0"/>
                <a:cs typeface="Arial" pitchFamily="34" charset="0"/>
              </a:rPr>
              <a:t>Strategic </a:t>
            </a:r>
            <a:r>
              <a:rPr lang="en-ZA" sz="1800" dirty="0" smtClean="0">
                <a:latin typeface="Arial Narrow" panose="020B0606020202030204" pitchFamily="34" charset="0"/>
                <a:cs typeface="Arial" pitchFamily="34" charset="0"/>
              </a:rPr>
              <a:t>Risks</a:t>
            </a:r>
          </a:p>
          <a:p>
            <a:r>
              <a:rPr lang="en-ZA" sz="1800" dirty="0">
                <a:latin typeface="Arial Narrow" panose="020B0606020202030204" pitchFamily="34" charset="0"/>
                <a:cs typeface="Arial" pitchFamily="34" charset="0"/>
              </a:rPr>
              <a:t>Programme 1: </a:t>
            </a:r>
            <a:r>
              <a:rPr lang="en-ZA" sz="1800" dirty="0" smtClean="0">
                <a:latin typeface="Arial Narrow" panose="020B0606020202030204" pitchFamily="34" charset="0"/>
                <a:cs typeface="Arial" pitchFamily="34" charset="0"/>
              </a:rPr>
              <a:t>Administration</a:t>
            </a:r>
          </a:p>
          <a:p>
            <a:r>
              <a:rPr lang="en-ZA" sz="1800" dirty="0">
                <a:latin typeface="Arial Narrow" panose="020B0606020202030204" pitchFamily="34" charset="0"/>
                <a:cs typeface="Arial" pitchFamily="34" charset="0"/>
              </a:rPr>
              <a:t>Programme 2: Policy and Knowledge </a:t>
            </a:r>
            <a:r>
              <a:rPr lang="en-ZA" sz="1800" dirty="0" smtClean="0">
                <a:latin typeface="Arial Narrow" panose="020B0606020202030204" pitchFamily="34" charset="0"/>
                <a:cs typeface="Arial" pitchFamily="34" charset="0"/>
              </a:rPr>
              <a:t>Services</a:t>
            </a:r>
          </a:p>
          <a:p>
            <a:r>
              <a:rPr lang="fr-FR" sz="1800" dirty="0" smtClean="0">
                <a:latin typeface="Arial Narrow" panose="020B0606020202030204" pitchFamily="34" charset="0"/>
                <a:cs typeface="Arial" pitchFamily="34" charset="0"/>
              </a:rPr>
              <a:t>Programme </a:t>
            </a:r>
            <a:r>
              <a:rPr lang="fr-FR" sz="1800" dirty="0">
                <a:latin typeface="Arial Narrow" panose="020B0606020202030204" pitchFamily="34" charset="0"/>
                <a:cs typeface="Arial" pitchFamily="34" charset="0"/>
              </a:rPr>
              <a:t>3: International Tourism Management </a:t>
            </a:r>
            <a:endParaRPr lang="fr-FR" sz="1800" dirty="0" smtClean="0">
              <a:latin typeface="Arial Narrow" panose="020B0606020202030204" pitchFamily="34" charset="0"/>
              <a:cs typeface="Arial" pitchFamily="34" charset="0"/>
            </a:endParaRPr>
          </a:p>
          <a:p>
            <a:r>
              <a:rPr lang="fr-FR" sz="1800" dirty="0" smtClean="0">
                <a:latin typeface="Arial Narrow" panose="020B0606020202030204" pitchFamily="34" charset="0"/>
                <a:cs typeface="Arial" pitchFamily="34" charset="0"/>
              </a:rPr>
              <a:t>Programme </a:t>
            </a:r>
            <a:r>
              <a:rPr lang="fr-FR" sz="1800" dirty="0">
                <a:latin typeface="Arial Narrow" panose="020B0606020202030204" pitchFamily="34" charset="0"/>
                <a:cs typeface="Arial" pitchFamily="34" charset="0"/>
              </a:rPr>
              <a:t>4: </a:t>
            </a:r>
            <a:r>
              <a:rPr lang="en-GB" sz="1800" noProof="1" smtClean="0">
                <a:latin typeface="Arial Narrow" panose="020B0606020202030204" pitchFamily="34" charset="0"/>
                <a:cs typeface="Arial" pitchFamily="34" charset="0"/>
              </a:rPr>
              <a:t>Domestic</a:t>
            </a:r>
            <a:r>
              <a:rPr lang="fr-FR" sz="1800" dirty="0" smtClean="0">
                <a:latin typeface="Arial Narrow" panose="020B0606020202030204" pitchFamily="34" charset="0"/>
                <a:cs typeface="Arial" pitchFamily="34" charset="0"/>
              </a:rPr>
              <a:t> </a:t>
            </a:r>
            <a:r>
              <a:rPr lang="fr-FR" sz="1800" dirty="0">
                <a:latin typeface="Arial Narrow" panose="020B0606020202030204" pitchFamily="34" charset="0"/>
                <a:cs typeface="Arial" pitchFamily="34" charset="0"/>
              </a:rPr>
              <a:t>Tourism </a:t>
            </a:r>
            <a:r>
              <a:rPr lang="fr-FR" sz="1800" dirty="0" smtClean="0">
                <a:latin typeface="Arial Narrow" panose="020B0606020202030204" pitchFamily="34" charset="0"/>
                <a:cs typeface="Arial" pitchFamily="34" charset="0"/>
              </a:rPr>
              <a:t>Management</a:t>
            </a:r>
          </a:p>
          <a:p>
            <a:r>
              <a:rPr lang="en-GB" sz="1800" dirty="0" smtClean="0">
                <a:latin typeface="Arial Narrow" panose="020B0606020202030204" pitchFamily="34" charset="0"/>
                <a:cs typeface="Arial" pitchFamily="34" charset="0"/>
              </a:rPr>
              <a:t>Estimates</a:t>
            </a:r>
            <a:r>
              <a:rPr lang="fr-FR" sz="1800" dirty="0" smtClean="0">
                <a:latin typeface="Arial Narrow" panose="020B0606020202030204" pitchFamily="34" charset="0"/>
                <a:cs typeface="Arial" pitchFamily="34" charset="0"/>
              </a:rPr>
              <a:t> </a:t>
            </a:r>
            <a:r>
              <a:rPr lang="fr-FR" sz="1800" dirty="0">
                <a:latin typeface="Arial Narrow" panose="020B0606020202030204" pitchFamily="34" charset="0"/>
                <a:cs typeface="Arial" pitchFamily="34" charset="0"/>
              </a:rPr>
              <a:t>of National </a:t>
            </a:r>
            <a:r>
              <a:rPr lang="fr-FR" sz="1800" dirty="0" err="1" smtClean="0">
                <a:latin typeface="Arial Narrow" panose="020B0606020202030204" pitchFamily="34" charset="0"/>
                <a:cs typeface="Arial" pitchFamily="34" charset="0"/>
              </a:rPr>
              <a:t>Expenditure</a:t>
            </a:r>
            <a:endParaRPr lang="fr-FR" sz="1800" dirty="0" smtClean="0">
              <a:latin typeface="Arial Narrow" panose="020B0606020202030204" pitchFamily="34" charset="0"/>
              <a:cs typeface="Arial" pitchFamily="34" charset="0"/>
            </a:endParaRPr>
          </a:p>
          <a:p>
            <a:r>
              <a:rPr lang="fr-FR" sz="1800" dirty="0" err="1" smtClean="0">
                <a:latin typeface="Arial Narrow" panose="020B0606020202030204" pitchFamily="34" charset="0"/>
                <a:cs typeface="Arial" pitchFamily="34" charset="0"/>
              </a:rPr>
              <a:t>Acronyms</a:t>
            </a:r>
            <a:r>
              <a:rPr lang="fr-FR" sz="1800" dirty="0" smtClean="0">
                <a:latin typeface="Arial Narrow" panose="020B0606020202030204" pitchFamily="34" charset="0"/>
                <a:cs typeface="Arial" pitchFamily="34" charset="0"/>
              </a:rPr>
              <a:t> and </a:t>
            </a:r>
            <a:r>
              <a:rPr lang="fr-FR" sz="1800" dirty="0" err="1">
                <a:latin typeface="Arial Narrow" panose="020B0606020202030204" pitchFamily="34" charset="0"/>
                <a:cs typeface="Arial" pitchFamily="34" charset="0"/>
              </a:rPr>
              <a:t>A</a:t>
            </a:r>
            <a:r>
              <a:rPr lang="fr-FR" sz="1800" dirty="0" err="1" smtClean="0">
                <a:latin typeface="Arial Narrow" panose="020B0606020202030204" pitchFamily="34" charset="0"/>
                <a:cs typeface="Arial" pitchFamily="34" charset="0"/>
              </a:rPr>
              <a:t>bbreviations</a:t>
            </a:r>
            <a:endParaRPr lang="fr-FR" sz="1800" dirty="0" smtClean="0">
              <a:latin typeface="Arial Narrow" panose="020B0606020202030204" pitchFamily="34" charset="0"/>
              <a:cs typeface="Arial" pitchFamily="34" charset="0"/>
            </a:endParaRPr>
          </a:p>
          <a:p>
            <a:pPr lvl="1"/>
            <a:r>
              <a:rPr lang="fr-FR" sz="1600" dirty="0" smtClean="0">
                <a:latin typeface="Arial Narrow" panose="020B0606020202030204" pitchFamily="34" charset="0"/>
                <a:cs typeface="Arial" pitchFamily="34" charset="0"/>
              </a:rPr>
              <a:t>Annexure A: Details for Programme 2: </a:t>
            </a:r>
            <a:r>
              <a:rPr lang="en-ZA" sz="1600" dirty="0" smtClean="0">
                <a:latin typeface="Arial Narrow" panose="020B0606020202030204" pitchFamily="34" charset="0"/>
                <a:cs typeface="Arial" pitchFamily="34" charset="0"/>
              </a:rPr>
              <a:t>Policy </a:t>
            </a:r>
            <a:r>
              <a:rPr lang="en-ZA" sz="1600" dirty="0">
                <a:latin typeface="Arial Narrow" panose="020B0606020202030204" pitchFamily="34" charset="0"/>
                <a:cs typeface="Arial" pitchFamily="34" charset="0"/>
              </a:rPr>
              <a:t>and Knowledge Services</a:t>
            </a:r>
          </a:p>
          <a:p>
            <a:pPr lvl="1"/>
            <a:r>
              <a:rPr lang="fr-FR" sz="1600" dirty="0" err="1">
                <a:latin typeface="Arial Narrow" panose="020B0606020202030204" pitchFamily="34" charset="0"/>
                <a:cs typeface="Arial" pitchFamily="34" charset="0"/>
              </a:rPr>
              <a:t>Annexure</a:t>
            </a:r>
            <a:r>
              <a:rPr lang="fr-FR" sz="1600" dirty="0">
                <a:latin typeface="Arial Narrow" panose="020B0606020202030204" pitchFamily="34" charset="0"/>
                <a:cs typeface="Arial" pitchFamily="34" charset="0"/>
              </a:rPr>
              <a:t> </a:t>
            </a:r>
            <a:r>
              <a:rPr lang="fr-FR" sz="1600" dirty="0" smtClean="0">
                <a:latin typeface="Arial Narrow" panose="020B0606020202030204" pitchFamily="34" charset="0"/>
                <a:cs typeface="Arial" pitchFamily="34" charset="0"/>
              </a:rPr>
              <a:t>B: </a:t>
            </a:r>
            <a:r>
              <a:rPr lang="en-GB" sz="1600" noProof="1" smtClean="0">
                <a:latin typeface="Arial Narrow" panose="020B0606020202030204" pitchFamily="34" charset="0"/>
                <a:cs typeface="Arial" pitchFamily="34" charset="0"/>
              </a:rPr>
              <a:t>Details</a:t>
            </a:r>
            <a:r>
              <a:rPr lang="fr-FR" sz="1600" dirty="0" smtClean="0">
                <a:latin typeface="Arial Narrow" panose="020B0606020202030204" pitchFamily="34" charset="0"/>
                <a:cs typeface="Arial" pitchFamily="34" charset="0"/>
              </a:rPr>
              <a:t> </a:t>
            </a:r>
            <a:r>
              <a:rPr lang="fr-FR" sz="1600" dirty="0">
                <a:latin typeface="Arial Narrow" panose="020B0606020202030204" pitchFamily="34" charset="0"/>
                <a:cs typeface="Arial" pitchFamily="34" charset="0"/>
              </a:rPr>
              <a:t>for </a:t>
            </a:r>
            <a:r>
              <a:rPr lang="fr-FR" sz="1600" dirty="0" smtClean="0">
                <a:latin typeface="Arial Narrow" panose="020B0606020202030204" pitchFamily="34" charset="0"/>
                <a:cs typeface="Arial" pitchFamily="34" charset="0"/>
              </a:rPr>
              <a:t>Programme </a:t>
            </a:r>
            <a:r>
              <a:rPr lang="fr-FR" sz="1600" dirty="0">
                <a:latin typeface="Arial Narrow" panose="020B0606020202030204" pitchFamily="34" charset="0"/>
                <a:cs typeface="Arial" pitchFamily="34" charset="0"/>
              </a:rPr>
              <a:t>3: International Tourism Management </a:t>
            </a:r>
          </a:p>
          <a:p>
            <a:pPr lvl="1"/>
            <a:r>
              <a:rPr lang="fr-FR" sz="1600" dirty="0" err="1">
                <a:latin typeface="Arial Narrow" panose="020B0606020202030204" pitchFamily="34" charset="0"/>
                <a:cs typeface="Arial" pitchFamily="34" charset="0"/>
              </a:rPr>
              <a:t>Annexure</a:t>
            </a:r>
            <a:r>
              <a:rPr lang="fr-FR" sz="1600" dirty="0">
                <a:latin typeface="Arial Narrow" panose="020B0606020202030204" pitchFamily="34" charset="0"/>
                <a:cs typeface="Arial" pitchFamily="34" charset="0"/>
              </a:rPr>
              <a:t> </a:t>
            </a:r>
            <a:r>
              <a:rPr lang="fr-FR" sz="1600" dirty="0" smtClean="0">
                <a:latin typeface="Arial Narrow" panose="020B0606020202030204" pitchFamily="34" charset="0"/>
                <a:cs typeface="Arial" pitchFamily="34" charset="0"/>
              </a:rPr>
              <a:t>C: </a:t>
            </a:r>
            <a:r>
              <a:rPr lang="fr-FR" sz="1600" dirty="0">
                <a:latin typeface="Arial Narrow" panose="020B0606020202030204" pitchFamily="34" charset="0"/>
                <a:cs typeface="Arial" pitchFamily="34" charset="0"/>
              </a:rPr>
              <a:t>Details </a:t>
            </a:r>
            <a:r>
              <a:rPr lang="fr-FR" sz="1600" dirty="0" smtClean="0">
                <a:latin typeface="Arial Narrow" panose="020B0606020202030204" pitchFamily="34" charset="0"/>
                <a:cs typeface="Arial" pitchFamily="34" charset="0"/>
              </a:rPr>
              <a:t>for</a:t>
            </a:r>
            <a:r>
              <a:rPr lang="en-ZA" sz="1600" dirty="0" smtClean="0">
                <a:latin typeface="Arial Narrow" panose="020B0606020202030204" pitchFamily="34" charset="0"/>
                <a:cs typeface="Arial" pitchFamily="34" charset="0"/>
              </a:rPr>
              <a:t> </a:t>
            </a:r>
            <a:r>
              <a:rPr lang="fr-FR" sz="1600" dirty="0" smtClean="0">
                <a:latin typeface="Arial Narrow" panose="020B0606020202030204" pitchFamily="34" charset="0"/>
                <a:cs typeface="Arial" pitchFamily="34" charset="0"/>
              </a:rPr>
              <a:t>Programme </a:t>
            </a:r>
            <a:r>
              <a:rPr lang="fr-FR" sz="1600" dirty="0">
                <a:latin typeface="Arial Narrow" panose="020B0606020202030204" pitchFamily="34" charset="0"/>
                <a:cs typeface="Arial" pitchFamily="34" charset="0"/>
              </a:rPr>
              <a:t>4: </a:t>
            </a:r>
            <a:r>
              <a:rPr lang="en-GB" sz="1600" noProof="1">
                <a:latin typeface="Arial Narrow" panose="020B0606020202030204" pitchFamily="34" charset="0"/>
                <a:cs typeface="Arial" pitchFamily="34" charset="0"/>
              </a:rPr>
              <a:t>Domestic</a:t>
            </a:r>
            <a:r>
              <a:rPr lang="fr-FR" sz="1600" dirty="0">
                <a:latin typeface="Arial Narrow" panose="020B0606020202030204" pitchFamily="34" charset="0"/>
                <a:cs typeface="Arial" pitchFamily="34" charset="0"/>
              </a:rPr>
              <a:t> Tourism Management</a:t>
            </a:r>
          </a:p>
          <a:p>
            <a:endParaRPr lang="en-ZA" sz="2000" dirty="0">
              <a:latin typeface="Arial Narrow" panose="020B0606020202030204" pitchFamily="34" charset="0"/>
              <a:cs typeface="Arial" pitchFamily="34" charset="0"/>
            </a:endParaRPr>
          </a:p>
        </p:txBody>
      </p:sp>
    </p:spTree>
    <p:extLst>
      <p:ext uri="{BB962C8B-B14F-4D97-AF65-F5344CB8AC3E}">
        <p14:creationId xmlns:p14="http://schemas.microsoft.com/office/powerpoint/2010/main" val="2179060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457200"/>
          </a:xfrm>
        </p:spPr>
        <p:txBody>
          <a:bodyPr>
            <a:noAutofit/>
          </a:bodyPr>
          <a:lstStyle/>
          <a:p>
            <a:pPr algn="l"/>
            <a:r>
              <a:rPr lang="en-ZA" sz="1800" b="1" dirty="0" smtClean="0">
                <a:latin typeface="Arial Narrow" panose="020B0606020202030204" pitchFamily="34" charset="0"/>
                <a:cs typeface="Arial" pitchFamily="34" charset="0"/>
              </a:rPr>
              <a:t>Strategic </a:t>
            </a:r>
            <a:r>
              <a:rPr lang="en-ZA" sz="1800" b="1" dirty="0">
                <a:latin typeface="Arial Narrow" panose="020B0606020202030204" pitchFamily="34" charset="0"/>
                <a:cs typeface="Arial" pitchFamily="34" charset="0"/>
              </a:rPr>
              <a:t>Objective:  </a:t>
            </a:r>
            <a:r>
              <a:rPr lang="en-GB" sz="16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To ensure economic, efficient and effective use of departmental </a:t>
            </a:r>
            <a:r>
              <a:rPr lang="en-GB" sz="1600" dirty="0" smtClean="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resources.</a:t>
            </a:r>
            <a:endParaRPr lang="en-ZA" sz="1600" dirty="0">
              <a:latin typeface="Arial Narrow" panose="020B0606020202030204"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0586025"/>
              </p:ext>
            </p:extLst>
          </p:nvPr>
        </p:nvGraphicFramePr>
        <p:xfrm>
          <a:off x="1066800" y="838200"/>
          <a:ext cx="7924800" cy="4556760"/>
        </p:xfrm>
        <a:graphic>
          <a:graphicData uri="http://schemas.openxmlformats.org/drawingml/2006/table">
            <a:tbl>
              <a:tblPr firstRow="1" bandRow="1">
                <a:tableStyleId>{5C22544A-7EE6-4342-B048-85BDC9FD1C3A}</a:tableStyleId>
              </a:tblPr>
              <a:tblGrid>
                <a:gridCol w="1584960"/>
                <a:gridCol w="1386840"/>
                <a:gridCol w="1371600"/>
                <a:gridCol w="1828800"/>
                <a:gridCol w="1752600"/>
              </a:tblGrid>
              <a:tr h="337981">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tcPr>
                </a:tc>
                <a:tc hMerge="1">
                  <a:txBody>
                    <a:bodyPr/>
                    <a:lstStyle/>
                    <a:p>
                      <a:endParaRPr lang="en-ZA" dirty="0"/>
                    </a:p>
                  </a:txBody>
                  <a:tcPr>
                    <a:lnB w="12700" cap="flat" cmpd="sng" algn="ctr">
                      <a:solidFill>
                        <a:schemeClr val="tx1"/>
                      </a:solidFill>
                      <a:prstDash val="solid"/>
                      <a:round/>
                      <a:headEnd type="none" w="med" len="med"/>
                      <a:tailEnd type="none" w="med" len="med"/>
                    </a:lnB>
                  </a:tcPr>
                </a:tc>
              </a:tr>
              <a:tr h="506971">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143000">
                <a:tc>
                  <a:txBody>
                    <a:bodyPr/>
                    <a:lstStyle/>
                    <a:p>
                      <a:pPr algn="just"/>
                      <a:r>
                        <a:rPr lang="en-GB" sz="16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Percentage implementation of the annual internal audit plan.</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implementation of the annual internal audit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implementation of the annual internal audit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implementation of the annual internal audit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implementation of the annual internal audit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gridSpan="5">
                  <a:txBody>
                    <a:bodyPr/>
                    <a:lstStyle/>
                    <a:p>
                      <a:pPr algn="just"/>
                      <a:r>
                        <a:rPr kumimoji="0" lang="en-ZA" sz="16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Strategic Objective</a:t>
                      </a: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 To enhance understanding and awareness of the value of tourism and its opportunities.</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03986">
                <a:tc>
                  <a:txBody>
                    <a:bodyPr/>
                    <a:lstStyle/>
                    <a:p>
                      <a:pPr algn="just"/>
                      <a:r>
                        <a:rPr lang="en-GB" sz="1400" b="0" dirty="0" smtClean="0">
                          <a:effectLst/>
                          <a:latin typeface="Arial Narrow" panose="020B0606020202030204" pitchFamily="34" charset="0"/>
                          <a:ea typeface="Times New Roman" panose="02020603050405020304" pitchFamily="18" charset="0"/>
                          <a:cs typeface="Arial" panose="020B0604020202020204" pitchFamily="34" charset="0"/>
                        </a:rPr>
                        <a:t>10. </a:t>
                      </a: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Department’s FOSAD and Cabinet coordination and support system reviewed and implemented.</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and implementation of Department’s Cabinet and cluster coordination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protocol.</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and 100% implementation of Department’s Cabinet and cluster coordination protocol up to 31 March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and 100% implementation of Department’s Cabinet and cluster coordination protocol up to 31 March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2018.</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and 100% implementation of Department’s Cabinet and cluster coordination protocol up to 31 March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2019.</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pPr/>
              <a:t>20</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347424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457200"/>
          </a:xfrm>
        </p:spPr>
        <p:txBody>
          <a:bodyPr>
            <a:noAutofit/>
          </a:bodyPr>
          <a:lstStyle/>
          <a:p>
            <a:pPr algn="just">
              <a:spcAft>
                <a:spcPts val="0"/>
              </a:spcAft>
            </a:pPr>
            <a:r>
              <a:rPr lang="en-ZA" sz="1800" b="1" dirty="0" smtClean="0">
                <a:latin typeface="Arial Narrow" panose="020B0606020202030204" pitchFamily="34" charset="0"/>
                <a:cs typeface="Arial" pitchFamily="34" charset="0"/>
              </a:rPr>
              <a:t>Strategic </a:t>
            </a:r>
            <a:r>
              <a:rPr lang="en-ZA" sz="1800" b="1" dirty="0">
                <a:latin typeface="Arial Narrow" panose="020B0606020202030204" pitchFamily="34" charset="0"/>
                <a:cs typeface="Arial" pitchFamily="34" charset="0"/>
              </a:rPr>
              <a:t>Objective: </a:t>
            </a:r>
            <a:r>
              <a:rPr lang="en-ZA" sz="1600" dirty="0" smtClean="0">
                <a:latin typeface="Arial Narrow" panose="020B0606020202030204" pitchFamily="34" charset="0"/>
                <a:ea typeface="Times New Roman" panose="02020603050405020304" pitchFamily="18" charset="0"/>
                <a:cs typeface="Arial" panose="020B0604020202020204" pitchFamily="34" charset="0"/>
              </a:rPr>
              <a:t>To </a:t>
            </a:r>
            <a:r>
              <a:rPr lang="en-ZA" sz="1600" dirty="0">
                <a:latin typeface="Arial Narrow" panose="020B0606020202030204" pitchFamily="34" charset="0"/>
                <a:ea typeface="Times New Roman" panose="02020603050405020304" pitchFamily="18" charset="0"/>
                <a:cs typeface="Arial" panose="020B0604020202020204" pitchFamily="34" charset="0"/>
              </a:rPr>
              <a:t>enhance understanding and awareness of the value of tourism and its </a:t>
            </a:r>
            <a:r>
              <a:rPr lang="en-ZA" sz="1600" dirty="0" smtClean="0">
                <a:latin typeface="Arial Narrow" panose="020B0606020202030204" pitchFamily="34" charset="0"/>
                <a:ea typeface="Times New Roman" panose="02020603050405020304" pitchFamily="18" charset="0"/>
                <a:cs typeface="Arial" panose="020B0604020202020204" pitchFamily="34" charset="0"/>
              </a:rPr>
              <a:t>opportunities.</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4725573"/>
              </p:ext>
            </p:extLst>
          </p:nvPr>
        </p:nvGraphicFramePr>
        <p:xfrm>
          <a:off x="1066800" y="838200"/>
          <a:ext cx="7924800" cy="3809382"/>
        </p:xfrm>
        <a:graphic>
          <a:graphicData uri="http://schemas.openxmlformats.org/drawingml/2006/table">
            <a:tbl>
              <a:tblPr firstRow="1" bandRow="1">
                <a:tableStyleId>{5C22544A-7EE6-4342-B048-85BDC9FD1C3A}</a:tableStyleId>
              </a:tblPr>
              <a:tblGrid>
                <a:gridCol w="2133600"/>
                <a:gridCol w="1219200"/>
                <a:gridCol w="1402080"/>
                <a:gridCol w="1584960"/>
                <a:gridCol w="1584960"/>
              </a:tblGrid>
              <a:tr h="310822">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tcPr>
                </a:tc>
                <a:tc hMerge="1">
                  <a:txBody>
                    <a:bodyPr/>
                    <a:lstStyle/>
                    <a:p>
                      <a:endParaRPr lang="en-ZA" dirty="0"/>
                    </a:p>
                  </a:txBody>
                  <a:tcPr>
                    <a:lnB w="12700" cap="flat" cmpd="sng" algn="ctr">
                      <a:solidFill>
                        <a:schemeClr val="tx1"/>
                      </a:solidFill>
                      <a:prstDash val="solid"/>
                      <a:round/>
                      <a:headEnd type="none" w="med" len="med"/>
                      <a:tailEnd type="none" w="med" len="med"/>
                    </a:lnB>
                  </a:tcPr>
                </a:tc>
              </a:tr>
              <a:tr h="452104">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2894982">
                <a:tc>
                  <a:txBody>
                    <a:bodyPr/>
                    <a:lstStyle/>
                    <a:p>
                      <a:pPr algn="just"/>
                      <a:r>
                        <a:rPr lang="en-GB" sz="16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Percentage implementation of the communication strategy (media engagement, branding, events management, internal and intergovernmental communications and community engagements/</a:t>
                      </a:r>
                      <a:r>
                        <a:rPr lang="en-ZA" sz="1600" dirty="0" err="1" smtClean="0">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implementation of the Department’s communication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strategy.</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implementation of the Department’s communication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strategy.</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implementation of the Department’s communication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strategy.</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implementation of the Department’s communication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strategy.</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pPr/>
              <a:t>21</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282705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457200"/>
          </a:xfrm>
        </p:spPr>
        <p:txBody>
          <a:bodyPr>
            <a:noAutofit/>
          </a:bodyPr>
          <a:lstStyle/>
          <a:p>
            <a:pPr algn="l"/>
            <a:r>
              <a:rPr lang="en-ZA" sz="1800" b="1" dirty="0" smtClean="0">
                <a:latin typeface="Arial Narrow" panose="020B0606020202030204" pitchFamily="34" charset="0"/>
                <a:cs typeface="Arial" pitchFamily="34" charset="0"/>
              </a:rPr>
              <a:t>Strategic Objective: </a:t>
            </a:r>
            <a:r>
              <a:rPr lang="en-GB" sz="1600" dirty="0" smtClean="0">
                <a:latin typeface="Arial Narrow" panose="020B0606020202030204" pitchFamily="34" charset="0"/>
                <a:ea typeface="Times New Roman" panose="02020603050405020304" pitchFamily="18" charset="0"/>
                <a:cs typeface="Arial" panose="020B0604020202020204" pitchFamily="34" charset="0"/>
              </a:rPr>
              <a:t>To </a:t>
            </a:r>
            <a:r>
              <a:rPr lang="en-GB" sz="1600" dirty="0">
                <a:latin typeface="Arial Narrow" panose="020B0606020202030204" pitchFamily="34" charset="0"/>
                <a:ea typeface="Times New Roman" panose="02020603050405020304" pitchFamily="18" charset="0"/>
                <a:cs typeface="Arial" panose="020B0604020202020204" pitchFamily="34" charset="0"/>
              </a:rPr>
              <a:t>create an enabling legislative and regulatory environment for tourism development and growth.</a:t>
            </a:r>
            <a:endParaRPr lang="en-ZA" sz="1600" dirty="0">
              <a:latin typeface="Arial Narrow" panose="020B0606020202030204"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8608660"/>
              </p:ext>
            </p:extLst>
          </p:nvPr>
        </p:nvGraphicFramePr>
        <p:xfrm>
          <a:off x="1066800" y="714109"/>
          <a:ext cx="7924800" cy="5669280"/>
        </p:xfrm>
        <a:graphic>
          <a:graphicData uri="http://schemas.openxmlformats.org/drawingml/2006/table">
            <a:tbl>
              <a:tblPr firstRow="1" bandRow="1">
                <a:tableStyleId>{5C22544A-7EE6-4342-B048-85BDC9FD1C3A}</a:tableStyleId>
              </a:tblPr>
              <a:tblGrid>
                <a:gridCol w="1584960"/>
                <a:gridCol w="1584960"/>
                <a:gridCol w="1706880"/>
                <a:gridCol w="1463040"/>
                <a:gridCol w="1584960"/>
              </a:tblGrid>
              <a:tr h="310822">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just"/>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dirty="0"/>
                    </a:p>
                  </a:txBody>
                  <a:tcPr>
                    <a:lnB w="12700" cap="flat" cmpd="sng" algn="ctr">
                      <a:solidFill>
                        <a:schemeClr val="tx1"/>
                      </a:solidFill>
                      <a:prstDash val="solid"/>
                      <a:round/>
                      <a:headEnd type="none" w="med" len="med"/>
                      <a:tailEnd type="none" w="med" len="med"/>
                    </a:lnB>
                  </a:tcPr>
                </a:tc>
              </a:tr>
              <a:tr h="452104">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539240">
                <a:tc>
                  <a:txBody>
                    <a:bodyPr/>
                    <a:lstStyle/>
                    <a:p>
                      <a:pPr algn="just"/>
                      <a:r>
                        <a:rPr lang="en-GB" sz="14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Percentage of tourist complaints referred to appropriate authorities for resolution within agreed timeframes</a:t>
                      </a:r>
                      <a:r>
                        <a:rPr lang="en-GB" sz="14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100% of tourist complaints referred to appropriate authorities for resolution within agreed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timeframes.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of tourist complaints referred to appropriate authorities for resolution within the agreed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timeframes.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of tourist complaints referred to appropriate authorities for resolution within the agreed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timeframes.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955" indent="-20955"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of tourist complaints referred to appropriate authorities for resolution within the agreed </a:t>
                      </a:r>
                      <a:r>
                        <a:rPr lang="en-ZA" sz="1400"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timeframes.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4942">
                <a:tc>
                  <a:txBody>
                    <a:bodyPr/>
                    <a:lstStyle/>
                    <a:p>
                      <a:pPr algn="just"/>
                      <a:r>
                        <a:rPr lang="en-ZA" sz="1400" b="0" dirty="0" smtClean="0">
                          <a:latin typeface="Arial Narrow" panose="020B0606020202030204" pitchFamily="34" charset="0"/>
                        </a:rPr>
                        <a:t>13.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Amendments to the Tourism Act drafted.</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Implementation of Tourism Act, 2014 (Act 3 of 2014</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Draft Tourism Amendment Bill submitted for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approval.</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Draft Tourism Amendment Bill submitted for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promulgation.</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955" indent="-20955"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080">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14. Number of tourism regulations developed.</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Tourist-guiding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regulations.</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Procedure for the lodging of tourist complaints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developed.</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Tourist regulations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developed.</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955" indent="-20955"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Tourist regulations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developed.</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gridSpan="5">
                  <a:txBody>
                    <a:bodyPr/>
                    <a:lstStyle/>
                    <a:p>
                      <a:pPr algn="just"/>
                      <a:r>
                        <a:rPr lang="en-ZA" sz="1400" b="1" dirty="0" smtClean="0">
                          <a:latin typeface="Arial Narrow" panose="020B0606020202030204" pitchFamily="34" charset="0"/>
                        </a:rPr>
                        <a:t>Strategic Objective: </a:t>
                      </a:r>
                      <a:r>
                        <a:rPr lang="en-ZA" sz="1400" b="0" dirty="0" smtClean="0">
                          <a:latin typeface="Arial Narrow" panose="020B0606020202030204" pitchFamily="34" charset="0"/>
                        </a:rPr>
                        <a:t>To contribute to economic transformation</a:t>
                      </a:r>
                      <a:r>
                        <a:rPr lang="en-ZA" sz="1400" b="0" baseline="0" dirty="0" smtClean="0">
                          <a:latin typeface="Arial Narrow" panose="020B0606020202030204" pitchFamily="34" charset="0"/>
                        </a:rPr>
                        <a:t> in South Africa.</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spcAft>
                          <a:spcPts val="0"/>
                        </a:spcAft>
                      </a:pP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spcAft>
                          <a:spcPts val="0"/>
                        </a:spcAft>
                      </a:pP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marL="20955" indent="-20955" algn="just">
                        <a:spcAft>
                          <a:spcPts val="0"/>
                        </a:spcAft>
                      </a:pP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080">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15. Percentage procurement from BBBEE-compliant businesses.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100% expenditure achieved on procurement from enterprises on B-BBEE contributor status levels 1 to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8.</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100% procurement from B-BBEE compliant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businesses.</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100% procurement from B-BBEE compliant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businesses.</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100% procurement from B-BBEE compliant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businesses.</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pPr/>
              <a:t>22</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3045176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685800"/>
          </a:xfrm>
        </p:spPr>
        <p:txBody>
          <a:bodyPr>
            <a:noAutofit/>
          </a:bodyPr>
          <a:lstStyle/>
          <a:p>
            <a:pPr lvl="1" algn="ctr" rtl="0">
              <a:spcBef>
                <a:spcPct val="0"/>
              </a:spcBef>
            </a:pPr>
            <a:r>
              <a:rPr lang="en-ZA" sz="3200" b="1" dirty="0" smtClean="0">
                <a:latin typeface="Arial Narrow" panose="020B0606020202030204" pitchFamily="34" charset="0"/>
                <a:cs typeface="Arial" pitchFamily="34" charset="0"/>
              </a:rPr>
              <a:t/>
            </a:r>
            <a:br>
              <a:rPr lang="en-ZA" sz="3200" b="1" dirty="0" smtClean="0">
                <a:latin typeface="Arial Narrow" panose="020B0606020202030204" pitchFamily="34" charset="0"/>
                <a:cs typeface="Arial" pitchFamily="34" charset="0"/>
              </a:rPr>
            </a:br>
            <a:r>
              <a:rPr lang="en-ZA" sz="3200" b="1" dirty="0" smtClean="0">
                <a:latin typeface="Arial Narrow" panose="020B0606020202030204" pitchFamily="34" charset="0"/>
                <a:cs typeface="Arial" pitchFamily="34" charset="0"/>
              </a:rPr>
              <a:t>Programme 2: Policy and Knowledge </a:t>
            </a:r>
            <a:r>
              <a:rPr lang="en-ZA" sz="3200" b="1" dirty="0">
                <a:latin typeface="Arial Narrow" panose="020B0606020202030204" pitchFamily="34" charset="0"/>
                <a:cs typeface="Arial" pitchFamily="34" charset="0"/>
              </a:rPr>
              <a:t>S</a:t>
            </a:r>
            <a:r>
              <a:rPr lang="en-ZA" sz="3200" b="1" dirty="0" smtClean="0">
                <a:latin typeface="Arial Narrow" panose="020B0606020202030204" pitchFamily="34" charset="0"/>
                <a:cs typeface="Arial" pitchFamily="34" charset="0"/>
              </a:rPr>
              <a:t>ervices</a:t>
            </a:r>
            <a:r>
              <a:rPr lang="en-ZA" sz="3200" b="1" i="1" dirty="0" smtClean="0"/>
              <a:t/>
            </a:r>
            <a:br>
              <a:rPr lang="en-ZA" sz="3200" b="1" i="1" dirty="0" smtClean="0"/>
            </a:br>
            <a:endParaRPr lang="en-ZA" sz="3200" dirty="0">
              <a:latin typeface="Arial" pitchFamily="34" charset="0"/>
              <a:cs typeface="Arial" pitchFamily="34" charset="0"/>
            </a:endParaRPr>
          </a:p>
        </p:txBody>
      </p:sp>
      <p:sp>
        <p:nvSpPr>
          <p:cNvPr id="3" name="Content Placeholder 2"/>
          <p:cNvSpPr>
            <a:spLocks noGrp="1"/>
          </p:cNvSpPr>
          <p:nvPr>
            <p:ph idx="1"/>
          </p:nvPr>
        </p:nvSpPr>
        <p:spPr>
          <a:xfrm>
            <a:off x="1828800" y="1981200"/>
            <a:ext cx="6400800" cy="3200400"/>
          </a:xfrm>
        </p:spPr>
        <p:txBody>
          <a:bodyPr>
            <a:normAutofit/>
          </a:bodyPr>
          <a:lstStyle/>
          <a:p>
            <a:pPr marL="114300" indent="0" algn="just">
              <a:lnSpc>
                <a:spcPct val="115000"/>
              </a:lnSpc>
              <a:spcAft>
                <a:spcPts val="0"/>
              </a:spcAft>
              <a:buNone/>
            </a:pPr>
            <a:r>
              <a:rPr lang="en-GB" sz="2800" b="1" dirty="0" smtClean="0">
                <a:latin typeface="Arial Narrow" panose="020B0606020202030204" pitchFamily="34" charset="0"/>
              </a:rPr>
              <a:t>Purpose: </a:t>
            </a:r>
            <a:r>
              <a:rPr lang="en-ZA" sz="2800" dirty="0" smtClean="0">
                <a:latin typeface="Arial Narrow" panose="020B0606020202030204" pitchFamily="34" charset="0"/>
                <a:ea typeface="Times New Roman" panose="02020603050405020304" pitchFamily="18" charset="0"/>
                <a:cs typeface="Times New Roman" panose="02020603050405020304" pitchFamily="18" charset="0"/>
              </a:rPr>
              <a:t>To </a:t>
            </a:r>
            <a:r>
              <a:rPr lang="en-ZA" sz="2800" dirty="0">
                <a:latin typeface="Arial Narrow" panose="020B0606020202030204" pitchFamily="34" charset="0"/>
                <a:ea typeface="Times New Roman" panose="02020603050405020304" pitchFamily="18" charset="0"/>
                <a:cs typeface="Times New Roman" panose="02020603050405020304" pitchFamily="18" charset="0"/>
              </a:rPr>
              <a:t>support the sector through policy development and evaluation, research and knowledge management, and the promotion of transformation and responsible </a:t>
            </a:r>
            <a:r>
              <a:rPr lang="en-ZA" sz="2800" dirty="0" smtClean="0">
                <a:latin typeface="Arial Narrow" panose="020B0606020202030204" pitchFamily="34" charset="0"/>
                <a:ea typeface="Times New Roman" panose="02020603050405020304" pitchFamily="18" charset="0"/>
                <a:cs typeface="Times New Roman" panose="02020603050405020304" pitchFamily="18" charset="0"/>
              </a:rPr>
              <a:t>tourism.</a:t>
            </a:r>
            <a:endParaRPr lang="en-ZA" sz="2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23</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53112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1096962"/>
          </a:xfrm>
        </p:spPr>
        <p:txBody>
          <a:bodyPr>
            <a:noAutofit/>
          </a:bodyPr>
          <a:lstStyle/>
          <a:p>
            <a:pPr algn="just"/>
            <a:r>
              <a:rPr lang="en-GB" sz="1800" b="1" dirty="0">
                <a:latin typeface="Arial Narrow" panose="020B0606020202030204" pitchFamily="34" charset="0"/>
              </a:rPr>
              <a:t>Strategic outcome orientated goal: </a:t>
            </a:r>
            <a:r>
              <a:rPr lang="en-ZA" sz="1800" dirty="0">
                <a:latin typeface="Arial Narrow" panose="020B0606020202030204" pitchFamily="34" charset="0"/>
                <a:ea typeface="Calibri" panose="020F0502020204030204" pitchFamily="34" charset="0"/>
                <a:cs typeface="Times New Roman" panose="02020603050405020304" pitchFamily="18" charset="0"/>
              </a:rPr>
              <a:t>Achieve good corporate and </a:t>
            </a:r>
            <a:r>
              <a:rPr lang="en-ZA" sz="1800" dirty="0" smtClean="0">
                <a:latin typeface="Arial Narrow" panose="020B0606020202030204" pitchFamily="34" charset="0"/>
                <a:ea typeface="Calibri" panose="020F0502020204030204" pitchFamily="34" charset="0"/>
                <a:cs typeface="Times New Roman" panose="02020603050405020304" pitchFamily="18" charset="0"/>
              </a:rPr>
              <a:t>cooperative governance</a:t>
            </a:r>
            <a:r>
              <a:rPr lang="en-ZA" sz="1800" dirty="0">
                <a:latin typeface="Arial Narrow" panose="020B0606020202030204" pitchFamily="34" charset="0"/>
                <a:ea typeface="Calibri" panose="020F0502020204030204" pitchFamily="34" charset="0"/>
                <a:cs typeface="Times New Roman" panose="02020603050405020304" pitchFamily="18" charset="0"/>
              </a:rPr>
              <a:t>.</a:t>
            </a:r>
            <a:r>
              <a:rPr lang="en-GB" sz="1800" b="1" dirty="0" smtClean="0">
                <a:latin typeface="Arial Narrow" panose="020B0606020202030204" pitchFamily="34" charset="0"/>
              </a:rPr>
              <a:t/>
            </a:r>
            <a:br>
              <a:rPr lang="en-GB" sz="1800" b="1" dirty="0" smtClean="0">
                <a:latin typeface="Arial Narrow" panose="020B0606020202030204" pitchFamily="34" charset="0"/>
              </a:rPr>
            </a:br>
            <a:r>
              <a:rPr lang="en-GB" sz="1800" b="1" dirty="0" smtClean="0">
                <a:latin typeface="Arial Narrow" panose="020B0606020202030204" pitchFamily="34" charset="0"/>
              </a:rPr>
              <a:t>Strategic Objective: </a:t>
            </a:r>
            <a:r>
              <a:rPr lang="en-GB" sz="1800" dirty="0" smtClean="0">
                <a:latin typeface="Arial Narrow" panose="020B0606020202030204" pitchFamily="34" charset="0"/>
                <a:ea typeface="Times New Roman" panose="02020603050405020304" pitchFamily="18" charset="0"/>
                <a:cs typeface="Arial" panose="020B0604020202020204" pitchFamily="34" charset="0"/>
              </a:rPr>
              <a:t>To </a:t>
            </a:r>
            <a:r>
              <a:rPr lang="en-GB" sz="1800" dirty="0">
                <a:latin typeface="Arial Narrow" panose="020B0606020202030204" pitchFamily="34" charset="0"/>
                <a:ea typeface="Times New Roman" panose="02020603050405020304" pitchFamily="18" charset="0"/>
                <a:cs typeface="Arial" panose="020B0604020202020204" pitchFamily="34" charset="0"/>
              </a:rPr>
              <a:t>enhance understanding and awareness about the value of tourism and its opportunities.</a:t>
            </a:r>
            <a:endParaRPr lang="en-ZA" sz="1800" dirty="0">
              <a:latin typeface="Arial Narrow" panose="020B0606020202030204"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9738117"/>
              </p:ext>
            </p:extLst>
          </p:nvPr>
        </p:nvGraphicFramePr>
        <p:xfrm>
          <a:off x="914400" y="1600200"/>
          <a:ext cx="8001000" cy="4876800"/>
        </p:xfrm>
        <a:graphic>
          <a:graphicData uri="http://schemas.openxmlformats.org/drawingml/2006/table">
            <a:tbl>
              <a:tblPr firstRow="1" bandRow="1">
                <a:tableStyleId>{5C22544A-7EE6-4342-B048-85BDC9FD1C3A}</a:tableStyleId>
              </a:tblPr>
              <a:tblGrid>
                <a:gridCol w="1600200"/>
                <a:gridCol w="1600200"/>
                <a:gridCol w="1630392"/>
                <a:gridCol w="1585104"/>
                <a:gridCol w="1585104"/>
              </a:tblGrid>
              <a:tr h="0">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730725">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189515">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1. Number of platforms facilitated to improve tourism-sector stakeholder engagement and NTSS implementation.</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Two National Tourism Stakeholder Forums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hosted.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Annual National Tourism Stakeholder Forum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hosted.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Annual National Tourism Stakeholder Forum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hosted.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Annual National Tourism Stakeholder Forum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hosted.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555">
                <a:tc gridSpan="5">
                  <a:txBody>
                    <a:bodyPr/>
                    <a:lstStyle/>
                    <a:p>
                      <a:pPr algn="just"/>
                      <a:r>
                        <a:rPr lang="en-GB" sz="1400" b="1" dirty="0" smtClean="0">
                          <a:effectLst/>
                          <a:latin typeface="Arial Narrow" panose="020B0606020202030204" pitchFamily="34" charset="0"/>
                          <a:ea typeface="Calibri" panose="020F0502020204030204" pitchFamily="34" charset="0"/>
                          <a:cs typeface="Arial" panose="020B0604020202020204" pitchFamily="34" charset="0"/>
                        </a:rPr>
                        <a:t>Strategic</a:t>
                      </a:r>
                      <a:r>
                        <a:rPr lang="en-GB" sz="1400" b="1" baseline="0" dirty="0" smtClean="0">
                          <a:effectLst/>
                          <a:latin typeface="Arial Narrow" panose="020B0606020202030204" pitchFamily="34" charset="0"/>
                          <a:ea typeface="Calibri" panose="020F0502020204030204" pitchFamily="34" charset="0"/>
                          <a:cs typeface="Arial" panose="020B0604020202020204" pitchFamily="34" charset="0"/>
                        </a:rPr>
                        <a:t> Objective: </a:t>
                      </a:r>
                      <a:r>
                        <a:rPr lang="en-GB" sz="1400" dirty="0" smtClean="0">
                          <a:effectLst/>
                          <a:latin typeface="Arial Narrow" panose="020B0606020202030204" pitchFamily="34" charset="0"/>
                          <a:ea typeface="Calibri" panose="020F0502020204030204" pitchFamily="34" charset="0"/>
                          <a:cs typeface="Arial" panose="020B0604020202020204" pitchFamily="34" charset="0"/>
                        </a:rPr>
                        <a:t>To create an enabling legislative and regulatory environment for tourism development and growth.</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lgn="just">
                        <a:tabLst>
                          <a:tab pos="442913" algn="l"/>
                          <a:tab pos="633413" algn="l"/>
                          <a:tab pos="722313" algn="l"/>
                        </a:tabLst>
                      </a:pPr>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8800">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 Number of policy documents developed on the implementation of the Tourism Act, 2014 (Act 3 of 2014).</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Development of new regulations for tourist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guides.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Regulations on National Tourism Information and Monitoring System (NTIMS)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rPr>
              <a:t>24</a:t>
            </a:fld>
            <a:endParaRPr lang="en-ZA" dirty="0">
              <a:solidFill>
                <a:schemeClr val="tx1"/>
              </a:solidFill>
            </a:endParaRPr>
          </a:p>
        </p:txBody>
      </p:sp>
    </p:spTree>
    <p:extLst>
      <p:ext uri="{BB962C8B-B14F-4D97-AF65-F5344CB8AC3E}">
        <p14:creationId xmlns:p14="http://schemas.microsoft.com/office/powerpoint/2010/main" val="1693875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838200"/>
          </a:xfrm>
        </p:spPr>
        <p:txBody>
          <a:bodyPr>
            <a:noAutofit/>
          </a:bodyPr>
          <a:lstStyle/>
          <a:p>
            <a:pPr algn="l">
              <a:spcBef>
                <a:spcPts val="0"/>
              </a:spcBef>
              <a:defRPr/>
            </a:pPr>
            <a:r>
              <a:rPr lang="en-GB" sz="1800" b="1" dirty="0" smtClean="0">
                <a:solidFill>
                  <a:schemeClr val="dk1"/>
                </a:solidFill>
                <a:latin typeface="Arial Narrow" panose="020B0606020202030204" pitchFamily="34" charset="0"/>
              </a:rPr>
              <a:t>Strategic Outcome Oriented Goal: </a:t>
            </a:r>
            <a:r>
              <a:rPr lang="en-ZA" sz="1800" dirty="0">
                <a:latin typeface="Arial Narrow" panose="020B0606020202030204" pitchFamily="34" charset="0"/>
                <a:ea typeface="Calibri" panose="020F0502020204030204" pitchFamily="34" charset="0"/>
                <a:cs typeface="Arial" panose="020B0604020202020204" pitchFamily="34" charset="0"/>
              </a:rPr>
              <a:t>Increase the </a:t>
            </a:r>
            <a:r>
              <a:rPr lang="en-ZA" sz="1800" dirty="0" smtClean="0">
                <a:latin typeface="Arial Narrow" panose="020B0606020202030204" pitchFamily="34" charset="0"/>
                <a:ea typeface="Calibri" panose="020F0502020204030204" pitchFamily="34" charset="0"/>
                <a:cs typeface="Arial" panose="020B0604020202020204" pitchFamily="34" charset="0"/>
              </a:rPr>
              <a:t>tourism sector’s contribution to </a:t>
            </a:r>
            <a:r>
              <a:rPr lang="en-ZA" sz="1800" dirty="0">
                <a:latin typeface="Arial Narrow" panose="020B0606020202030204" pitchFamily="34" charset="0"/>
                <a:ea typeface="Calibri" panose="020F0502020204030204" pitchFamily="34" charset="0"/>
                <a:cs typeface="Arial" panose="020B0604020202020204" pitchFamily="34" charset="0"/>
              </a:rPr>
              <a:t>inclusive economic growth.</a:t>
            </a:r>
            <a:r>
              <a:rPr lang="en-GB" sz="1800" b="1" dirty="0" smtClean="0">
                <a:solidFill>
                  <a:schemeClr val="dk1"/>
                </a:solidFill>
                <a:latin typeface="Arial Narrow" panose="020B0606020202030204" pitchFamily="34" charset="0"/>
              </a:rPr>
              <a:t/>
            </a:r>
            <a:br>
              <a:rPr lang="en-GB" sz="1800" b="1" dirty="0" smtClean="0">
                <a:solidFill>
                  <a:schemeClr val="dk1"/>
                </a:solidFill>
                <a:latin typeface="Arial Narrow" panose="020B0606020202030204" pitchFamily="34" charset="0"/>
              </a:rPr>
            </a:br>
            <a:r>
              <a:rPr lang="en-GB" sz="1800" b="1" dirty="0" smtClean="0">
                <a:solidFill>
                  <a:schemeClr val="dk1"/>
                </a:solidFill>
                <a:latin typeface="Arial Narrow" panose="020B0606020202030204" pitchFamily="34" charset="0"/>
              </a:rPr>
              <a:t>Strategic Objective: </a:t>
            </a:r>
            <a:r>
              <a:rPr lang="en-ZA" sz="1800" dirty="0" smtClean="0">
                <a:latin typeface="Arial Narrow" panose="020B0606020202030204" pitchFamily="34" charset="0"/>
                <a:ea typeface="Calibri" panose="020F0502020204030204" pitchFamily="34" charset="0"/>
                <a:cs typeface="Arial" panose="020B0604020202020204" pitchFamily="34" charset="0"/>
              </a:rPr>
              <a:t>To </a:t>
            </a:r>
            <a:r>
              <a:rPr lang="en-ZA" sz="1800" dirty="0">
                <a:latin typeface="Arial Narrow" panose="020B0606020202030204" pitchFamily="34" charset="0"/>
                <a:ea typeface="Calibri" panose="020F0502020204030204" pitchFamily="34" charset="0"/>
                <a:cs typeface="Arial" panose="020B0604020202020204" pitchFamily="34" charset="0"/>
              </a:rPr>
              <a:t>accelerate transformation of the tourism sector.</a:t>
            </a:r>
            <a:r>
              <a:rPr lang="en-GB" sz="1800" b="1" dirty="0" smtClean="0">
                <a:solidFill>
                  <a:schemeClr val="dk1"/>
                </a:solidFill>
                <a:latin typeface="Arial Narrow" panose="020B0606020202030204" pitchFamily="34" charset="0"/>
              </a:rPr>
              <a:t> </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8830615"/>
              </p:ext>
            </p:extLst>
          </p:nvPr>
        </p:nvGraphicFramePr>
        <p:xfrm>
          <a:off x="718039" y="1150913"/>
          <a:ext cx="8197361" cy="5181600"/>
        </p:xfrm>
        <a:graphic>
          <a:graphicData uri="http://schemas.openxmlformats.org/drawingml/2006/table">
            <a:tbl>
              <a:tblPr firstRow="1" bandRow="1">
                <a:tableStyleId>{5C22544A-7EE6-4342-B048-85BDC9FD1C3A}</a:tableStyleId>
              </a:tblPr>
              <a:tblGrid>
                <a:gridCol w="1339361"/>
                <a:gridCol w="1371600"/>
                <a:gridCol w="1905000"/>
                <a:gridCol w="1676400"/>
                <a:gridCol w="1905000"/>
              </a:tblGrid>
              <a:tr h="340944">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511416">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795537">
                <a:tc rowSpan="3">
                  <a:txBody>
                    <a:bodyPr/>
                    <a:lstStyle/>
                    <a:p>
                      <a:pPr algn="just"/>
                      <a:r>
                        <a:rPr lang="en-GB" sz="1400" b="0" dirty="0" smtClean="0">
                          <a:effectLst/>
                          <a:latin typeface="Arial Narrow" panose="020B0606020202030204" pitchFamily="34" charset="0"/>
                          <a:ea typeface="Calibri" panose="020F0502020204030204" pitchFamily="34" charset="0"/>
                          <a:cs typeface="Times New Roman" panose="02020603050405020304" pitchFamily="18" charset="0"/>
                        </a:rPr>
                        <a:t>3. Number of initiatives supported to promote B-BBEE implementation.</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Provide secretarial support to the Tourism B-BBEE Charter </a:t>
                      </a: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Council.</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Secretarial support provided to the Tourism B-BBEE Charter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Council.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Secretarial support provided to the Tourism B-BBEE Charter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Council.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Secretarial support provided to the tourism B-BBEE Charter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Council.</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4421">
                <a:tc vMerge="1">
                  <a:txBody>
                    <a:bodyPr/>
                    <a:lstStyle/>
                    <a:p>
                      <a:endParaRPr lang="en-ZA"/>
                    </a:p>
                  </a:txBody>
                  <a:tcPr/>
                </a:tc>
                <a:tc v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Study conducted to establish a baseline for the amended tourism B-BBEE sector code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targets.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Monitoring report on the implementation of the amended tourism B-BBEE sector code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Monitoring report on the implementation of the amended tourism B-BBEE sector code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02770">
                <a:tc vMerge="1">
                  <a:txBody>
                    <a:bodyPr/>
                    <a:lstStyle/>
                    <a:p>
                      <a:endParaRPr lang="en-ZA"/>
                    </a:p>
                  </a:txBody>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Developing enterprise and supplier development programme to accelerate SMMEs’ empowerment in the tourism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sector.</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Additional functionalities developed for the tourism B-BBEE portal for black-owned enterprises</a:t>
                      </a:r>
                      <a:r>
                        <a:rPr lang="en-ZA" sz="1400" dirty="0">
                          <a:effectLst/>
                          <a:latin typeface="Arial Narrow" panose="020B0606020202030204" pitchFamily="34" charset="0"/>
                          <a:ea typeface="Calibri" panose="020F0502020204030204" pitchFamily="34" charset="0"/>
                          <a:cs typeface="Times New Roman" panose="02020603050405020304" pitchFamily="18" charset="0"/>
                        </a:rPr>
                        <a:t> to accelerate SMMEs’ empowerment in the tourism sector (to facilitate matchmaking and monitor compliance with the amended tourism B-BBEE sector code</a:t>
                      </a: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Tourism B-BBEE portal maintained for black-owned enterprises</a:t>
                      </a:r>
                      <a:r>
                        <a:rPr lang="en-ZA" sz="1400" dirty="0">
                          <a:effectLst/>
                          <a:latin typeface="Arial Narrow" panose="020B0606020202030204" pitchFamily="34" charset="0"/>
                          <a:ea typeface="Calibri" panose="020F0502020204030204" pitchFamily="34" charset="0"/>
                          <a:cs typeface="Times New Roman" panose="02020603050405020304" pitchFamily="18" charset="0"/>
                        </a:rPr>
                        <a:t> to accelerate SMMEs’ empowerment in the tourism sector (to facilitate matchmaking and monitor compliance with the amended tourism B-BBEE sector code</a:t>
                      </a: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Tourism B-BBEE portal maintained for black-owned enterprises</a:t>
                      </a:r>
                      <a:r>
                        <a:rPr lang="en-ZA" sz="1400" dirty="0">
                          <a:effectLst/>
                          <a:latin typeface="Arial Narrow" panose="020B0606020202030204" pitchFamily="34" charset="0"/>
                          <a:ea typeface="Calibri" panose="020F0502020204030204" pitchFamily="34" charset="0"/>
                          <a:cs typeface="Times New Roman" panose="02020603050405020304" pitchFamily="18" charset="0"/>
                        </a:rPr>
                        <a:t> to accelerate SMMEs’ empowerment in the tourism sector (to facilitate matchmaking and monitor compliance with the amended tourism B-BBEE sector code) </a:t>
                      </a: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25</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3769652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01000" cy="411162"/>
          </a:xfrm>
        </p:spPr>
        <p:txBody>
          <a:bodyPr>
            <a:noAutofit/>
          </a:bodyPr>
          <a:lstStyle/>
          <a:p>
            <a:pPr lvl="0" algn="just">
              <a:spcBef>
                <a:spcPts val="0"/>
              </a:spcBef>
            </a:pPr>
            <a:r>
              <a:rPr lang="en-GB" sz="1800" b="1" dirty="0">
                <a:solidFill>
                  <a:schemeClr val="dk1"/>
                </a:solidFill>
                <a:latin typeface="Arial Narrow" panose="020B0606020202030204" pitchFamily="34" charset="0"/>
              </a:rPr>
              <a:t>Strategic Objective</a:t>
            </a:r>
            <a:r>
              <a:rPr lang="en-GB" sz="1800" b="1" dirty="0" smtClean="0">
                <a:solidFill>
                  <a:schemeClr val="dk1"/>
                </a:solidFill>
                <a:latin typeface="Arial Narrow" panose="020B0606020202030204" pitchFamily="34" charset="0"/>
              </a:rPr>
              <a:t>: </a:t>
            </a:r>
            <a:r>
              <a:rPr lang="en-ZA" sz="1600" dirty="0" smtClean="0">
                <a:solidFill>
                  <a:prstClr val="black"/>
                </a:solidFill>
                <a:latin typeface="Arial Narrow" panose="020B0606020202030204" pitchFamily="34" charset="0"/>
                <a:ea typeface="Times New Roman" panose="02020603050405020304" pitchFamily="18" charset="0"/>
                <a:cs typeface="Arial" panose="020B0604020202020204" pitchFamily="34" charset="0"/>
              </a:rPr>
              <a:t>To </a:t>
            </a:r>
            <a:r>
              <a:rPr lang="en-ZA" sz="16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facilitate tourism capacity building programmes</a:t>
            </a:r>
            <a:r>
              <a:rPr lang="en-ZA" sz="1600" dirty="0" smtClean="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4637658"/>
              </p:ext>
            </p:extLst>
          </p:nvPr>
        </p:nvGraphicFramePr>
        <p:xfrm>
          <a:off x="914400" y="838200"/>
          <a:ext cx="8121162" cy="5257800"/>
        </p:xfrm>
        <a:graphic>
          <a:graphicData uri="http://schemas.openxmlformats.org/drawingml/2006/table">
            <a:tbl>
              <a:tblPr firstRow="1" bandRow="1">
                <a:tableStyleId>{5C22544A-7EE6-4342-B048-85BDC9FD1C3A}</a:tableStyleId>
              </a:tblPr>
              <a:tblGrid>
                <a:gridCol w="1593752"/>
                <a:gridCol w="1574410"/>
                <a:gridCol w="1828800"/>
                <a:gridCol w="1752600"/>
                <a:gridCol w="1371600"/>
              </a:tblGrid>
              <a:tr h="503572">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8702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4267201">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4. Number of initiatives to support growth of the tourist-guiding sector.</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One initiative: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programme to capacitate tourist guides at two world heritage sites (WHSs), namely: </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Robben Island Museum; and</a:t>
                      </a:r>
                    </a:p>
                    <a:p>
                      <a:pPr marL="342900" lvl="0" indent="-342900" algn="just">
                        <a:spcAft>
                          <a:spcPts val="0"/>
                        </a:spcAft>
                        <a:buFont typeface="Symbol" panose="05050102010706020507" pitchFamily="18" charset="2"/>
                        <a:buChar char=""/>
                      </a:pPr>
                      <a:r>
                        <a:rPr lang="en-ZA" sz="1400" dirty="0" err="1">
                          <a:effectLst/>
                          <a:latin typeface="Arial Narrow" panose="020B0606020202030204" pitchFamily="34" charset="0"/>
                          <a:ea typeface="Times New Roman" panose="02020603050405020304" pitchFamily="18" charset="0"/>
                          <a:cs typeface="Times New Roman" panose="02020603050405020304" pitchFamily="18" charset="0"/>
                        </a:rPr>
                        <a:t>Vredefort</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Dome.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955" algn="just"/>
                      <a:r>
                        <a:rPr lang="en-ZA" sz="1400" b="1" dirty="0">
                          <a:effectLst/>
                          <a:latin typeface="Arial Narrow" panose="020B0606020202030204" pitchFamily="34" charset="0"/>
                          <a:ea typeface="Calibri" panose="020F0502020204030204" pitchFamily="34" charset="0"/>
                        </a:rPr>
                        <a:t>Three tourist-guide skills development programmes developed and implemented:</a:t>
                      </a:r>
                      <a:endParaRPr lang="en-ZA" sz="1400" dirty="0">
                        <a:effectLst/>
                        <a:latin typeface="Arial Narrow" panose="020B0606020202030204" pitchFamily="34" charset="0"/>
                      </a:endParaRPr>
                    </a:p>
                    <a:p>
                      <a:pPr marL="342900" lvl="0" indent="-342900" algn="just">
                        <a:buFont typeface="+mj-lt"/>
                        <a:buAutoNum type="arabicPeriod"/>
                      </a:pPr>
                      <a:r>
                        <a:rPr lang="en-ZA" sz="1400" dirty="0">
                          <a:effectLst/>
                          <a:latin typeface="Arial Narrow" panose="020B0606020202030204" pitchFamily="34" charset="0"/>
                          <a:ea typeface="Calibri" panose="020F0502020204030204" pitchFamily="34" charset="0"/>
                        </a:rPr>
                        <a:t>Programmes to capacitate tourist guides at two WHSs, namely </a:t>
                      </a:r>
                      <a:r>
                        <a:rPr lang="en-ZA" sz="1400" dirty="0" err="1">
                          <a:effectLst/>
                          <a:latin typeface="Arial Narrow" panose="020B0606020202030204" pitchFamily="34" charset="0"/>
                          <a:ea typeface="Calibri" panose="020F0502020204030204" pitchFamily="34" charset="0"/>
                        </a:rPr>
                        <a:t>Isimangaliso</a:t>
                      </a:r>
                      <a:r>
                        <a:rPr lang="en-ZA" sz="1400" dirty="0">
                          <a:effectLst/>
                          <a:latin typeface="Arial Narrow" panose="020B0606020202030204" pitchFamily="34" charset="0"/>
                          <a:ea typeface="Calibri" panose="020F0502020204030204" pitchFamily="34" charset="0"/>
                        </a:rPr>
                        <a:t> Wetlands Park and Cradle of Humankind, </a:t>
                      </a:r>
                      <a:r>
                        <a:rPr lang="en-ZA" sz="1400" dirty="0" smtClean="0">
                          <a:effectLst/>
                          <a:latin typeface="Arial Narrow" panose="020B0606020202030204" pitchFamily="34" charset="0"/>
                          <a:ea typeface="Calibri" panose="020F0502020204030204" pitchFamily="34" charset="0"/>
                        </a:rPr>
                        <a:t>implemented.</a:t>
                      </a:r>
                      <a:endParaRPr lang="en-ZA" sz="1400" dirty="0">
                        <a:effectLst/>
                        <a:latin typeface="Arial Narrow" panose="020B0606020202030204" pitchFamily="34" charset="0"/>
                      </a:endParaRPr>
                    </a:p>
                    <a:p>
                      <a:pPr marL="342900" lvl="0" indent="-342900" algn="just">
                        <a:buFont typeface="+mj-lt"/>
                        <a:buAutoNum type="arabicPeriod"/>
                      </a:pPr>
                      <a:r>
                        <a:rPr lang="en-ZA" sz="1400" dirty="0">
                          <a:effectLst/>
                          <a:latin typeface="Arial Narrow" panose="020B0606020202030204" pitchFamily="34" charset="0"/>
                          <a:ea typeface="Calibri" panose="020F0502020204030204" pitchFamily="34" charset="0"/>
                        </a:rPr>
                        <a:t>Tourist-guide training programme for new entrants </a:t>
                      </a:r>
                      <a:r>
                        <a:rPr lang="en-ZA" sz="1400" dirty="0" smtClean="0">
                          <a:effectLst/>
                          <a:latin typeface="Arial Narrow" panose="020B0606020202030204" pitchFamily="34" charset="0"/>
                          <a:ea typeface="Calibri" panose="020F0502020204030204" pitchFamily="34" charset="0"/>
                        </a:rPr>
                        <a:t>implemented.</a:t>
                      </a:r>
                      <a:endParaRPr lang="en-ZA" sz="1400" dirty="0">
                        <a:effectLst/>
                        <a:latin typeface="Arial Narrow" panose="020B0606020202030204" pitchFamily="34" charset="0"/>
                      </a:endParaRPr>
                    </a:p>
                    <a:p>
                      <a:pPr marL="342900" lvl="0" indent="-342900" algn="just">
                        <a:buFont typeface="+mj-lt"/>
                        <a:buAutoNum type="arabicPeriod"/>
                      </a:pPr>
                      <a:r>
                        <a:rPr lang="en-ZA" sz="1400" dirty="0">
                          <a:effectLst/>
                          <a:latin typeface="Arial Narrow" panose="020B0606020202030204" pitchFamily="34" charset="0"/>
                          <a:ea typeface="Calibri" panose="020F0502020204030204" pitchFamily="34" charset="0"/>
                        </a:rPr>
                        <a:t>CPD programme for tourist guides </a:t>
                      </a:r>
                      <a:r>
                        <a:rPr lang="en-ZA" sz="1400" dirty="0" smtClean="0">
                          <a:effectLst/>
                          <a:latin typeface="Arial Narrow" panose="020B0606020202030204" pitchFamily="34" charset="0"/>
                          <a:ea typeface="Calibri" panose="020F0502020204030204" pitchFamily="34" charset="0"/>
                        </a:rPr>
                        <a:t>developed.</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Programme to capacitate tourist guides at two WHSs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Tourist-guide training programme for new entrants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CPD </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programme for tourist guides enhanced and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Impact evaluation of programmes facilitated for tourist guides at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WHSs.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Impact evaluation  of training programme conducted for new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entrants.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CPD programme for tourist guides enhanced and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26</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2790240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457200"/>
          </a:xfrm>
        </p:spPr>
        <p:txBody>
          <a:bodyPr>
            <a:noAutofit/>
          </a:bodyPr>
          <a:lstStyle/>
          <a:p>
            <a:pPr algn="l">
              <a:spcBef>
                <a:spcPts val="0"/>
              </a:spcBef>
              <a:defRPr/>
            </a:pPr>
            <a:r>
              <a:rPr lang="en-GB" sz="1800" b="1" dirty="0">
                <a:solidFill>
                  <a:prstClr val="black"/>
                </a:solidFill>
                <a:latin typeface="Arial Narrow" panose="020B0606020202030204" pitchFamily="34" charset="0"/>
              </a:rPr>
              <a:t>Strategic Objective: </a:t>
            </a:r>
            <a:r>
              <a:rPr lang="en-ZA" sz="1800" dirty="0">
                <a:latin typeface="Arial Narrow" panose="020B0606020202030204" pitchFamily="34" charset="0"/>
                <a:ea typeface="Times New Roman" panose="02020603050405020304" pitchFamily="18" charset="0"/>
                <a:cs typeface="Times New Roman" panose="02020603050405020304" pitchFamily="18" charset="0"/>
              </a:rPr>
              <a:t>To diversify and enhance tourism </a:t>
            </a:r>
            <a:r>
              <a:rPr lang="en-ZA" sz="1800" dirty="0" smtClean="0">
                <a:latin typeface="Arial Narrow" panose="020B0606020202030204" pitchFamily="34" charset="0"/>
                <a:ea typeface="Times New Roman" panose="02020603050405020304" pitchFamily="18" charset="0"/>
                <a:cs typeface="Times New Roman" panose="02020603050405020304" pitchFamily="18" charset="0"/>
              </a:rPr>
              <a:t>offerings.</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4028497"/>
              </p:ext>
            </p:extLst>
          </p:nvPr>
        </p:nvGraphicFramePr>
        <p:xfrm>
          <a:off x="936523" y="762001"/>
          <a:ext cx="7968761" cy="5378726"/>
        </p:xfrm>
        <a:graphic>
          <a:graphicData uri="http://schemas.openxmlformats.org/drawingml/2006/table">
            <a:tbl>
              <a:tblPr firstRow="1" bandRow="1">
                <a:tableStyleId>{5C22544A-7EE6-4342-B048-85BDC9FD1C3A}</a:tableStyleId>
              </a:tblPr>
              <a:tblGrid>
                <a:gridCol w="1593752"/>
                <a:gridCol w="1422010"/>
                <a:gridCol w="2067515"/>
                <a:gridCol w="1600200"/>
                <a:gridCol w="1285284"/>
              </a:tblGrid>
              <a:tr h="398410">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71264">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4464326">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5. Number of tourism attractions supported to enhance destination competitiveness.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One initiative: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Destination development plans for two identified priority sites: </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Robben Island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Museum.</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Walter </a:t>
                      </a:r>
                      <a:r>
                        <a:rPr lang="en-ZA" sz="1400" dirty="0" err="1">
                          <a:effectLst/>
                          <a:latin typeface="Arial Narrow" panose="020B0606020202030204" pitchFamily="34" charset="0"/>
                          <a:ea typeface="Times New Roman" panose="02020603050405020304" pitchFamily="18" charset="0"/>
                          <a:cs typeface="Times New Roman" panose="02020603050405020304" pitchFamily="18" charset="0"/>
                        </a:rPr>
                        <a:t>Sisulu</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National Botanical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Garden.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dirty="0">
                          <a:solidFill>
                            <a:srgbClr val="000000"/>
                          </a:solidFill>
                          <a:effectLst/>
                          <a:latin typeface="Arial Narrow" panose="020B0606020202030204" pitchFamily="34" charset="0"/>
                        </a:rPr>
                        <a:t>Implementation of destination enhancement/ development projects at three strategic tourism attractions commenced: </a:t>
                      </a:r>
                      <a:endParaRPr lang="en-ZA" sz="1400" dirty="0">
                        <a:effectLst/>
                        <a:latin typeface="Arial Narrow" panose="020B0606020202030204" pitchFamily="34" charset="0"/>
                      </a:endParaRPr>
                    </a:p>
                    <a:p>
                      <a:pPr marL="342900" lvl="0" indent="-342900" algn="just">
                        <a:buFont typeface="+mj-lt"/>
                        <a:buAutoNum type="arabicPeriod"/>
                      </a:pPr>
                      <a:r>
                        <a:rPr lang="en-ZA" sz="1400" dirty="0">
                          <a:solidFill>
                            <a:srgbClr val="000000"/>
                          </a:solidFill>
                          <a:effectLst/>
                          <a:latin typeface="Arial Narrow" panose="020B0606020202030204" pitchFamily="34" charset="0"/>
                        </a:rPr>
                        <a:t>Commencement of construction at </a:t>
                      </a:r>
                      <a:r>
                        <a:rPr lang="en-ZA" sz="1400" dirty="0" err="1">
                          <a:solidFill>
                            <a:srgbClr val="000000"/>
                          </a:solidFill>
                          <a:effectLst/>
                          <a:latin typeface="Arial Narrow" panose="020B0606020202030204" pitchFamily="34" charset="0"/>
                        </a:rPr>
                        <a:t>Shangoni</a:t>
                      </a:r>
                      <a:r>
                        <a:rPr lang="en-ZA" sz="1400" dirty="0">
                          <a:solidFill>
                            <a:srgbClr val="000000"/>
                          </a:solidFill>
                          <a:effectLst/>
                          <a:latin typeface="Arial Narrow" panose="020B0606020202030204" pitchFamily="34" charset="0"/>
                        </a:rPr>
                        <a:t> Gate tourism development in Kruger National </a:t>
                      </a:r>
                      <a:r>
                        <a:rPr lang="en-ZA" sz="1400" dirty="0" smtClean="0">
                          <a:solidFill>
                            <a:srgbClr val="000000"/>
                          </a:solidFill>
                          <a:effectLst/>
                          <a:latin typeface="Arial Narrow" panose="020B0606020202030204" pitchFamily="34" charset="0"/>
                        </a:rPr>
                        <a:t>Park.</a:t>
                      </a:r>
                      <a:endParaRPr lang="en-ZA" sz="1400" dirty="0">
                        <a:effectLst/>
                        <a:latin typeface="Arial Narrow" panose="020B0606020202030204" pitchFamily="34" charset="0"/>
                      </a:endParaRPr>
                    </a:p>
                    <a:p>
                      <a:pPr marL="342900" lvl="0" indent="-342900" algn="just">
                        <a:buFont typeface="+mj-lt"/>
                        <a:buAutoNum type="arabicPeriod"/>
                      </a:pPr>
                      <a:r>
                        <a:rPr lang="en-ZA" sz="1400" dirty="0">
                          <a:solidFill>
                            <a:srgbClr val="000000"/>
                          </a:solidFill>
                          <a:effectLst/>
                          <a:latin typeface="Arial Narrow" panose="020B0606020202030204" pitchFamily="34" charset="0"/>
                        </a:rPr>
                        <a:t>Commencement of construction at </a:t>
                      </a:r>
                      <a:r>
                        <a:rPr lang="en-ZA" sz="1400" dirty="0" err="1">
                          <a:solidFill>
                            <a:srgbClr val="000000"/>
                          </a:solidFill>
                          <a:effectLst/>
                          <a:latin typeface="Arial Narrow" panose="020B0606020202030204" pitchFamily="34" charset="0"/>
                        </a:rPr>
                        <a:t>Phalaborwa</a:t>
                      </a:r>
                      <a:r>
                        <a:rPr lang="en-ZA" sz="1400" dirty="0">
                          <a:solidFill>
                            <a:srgbClr val="000000"/>
                          </a:solidFill>
                          <a:effectLst/>
                          <a:latin typeface="Arial Narrow" panose="020B0606020202030204" pitchFamily="34" charset="0"/>
                        </a:rPr>
                        <a:t> wild activity hub in Kruger National </a:t>
                      </a:r>
                      <a:r>
                        <a:rPr lang="en-ZA" sz="1400" dirty="0" smtClean="0">
                          <a:solidFill>
                            <a:srgbClr val="000000"/>
                          </a:solidFill>
                          <a:effectLst/>
                          <a:latin typeface="Arial Narrow" panose="020B0606020202030204" pitchFamily="34" charset="0"/>
                        </a:rPr>
                        <a:t>Park.</a:t>
                      </a:r>
                      <a:endParaRPr lang="en-ZA" sz="1400" dirty="0">
                        <a:effectLst/>
                        <a:latin typeface="Arial Narrow" panose="020B0606020202030204" pitchFamily="34" charset="0"/>
                      </a:endParaRPr>
                    </a:p>
                    <a:p>
                      <a:pPr marL="342900" lvl="0" indent="-342900" algn="just">
                        <a:buFont typeface="+mj-lt"/>
                        <a:buAutoNum type="arabicPeriod"/>
                      </a:pPr>
                      <a:r>
                        <a:rPr lang="en-ZA" sz="1400" dirty="0">
                          <a:solidFill>
                            <a:srgbClr val="000000"/>
                          </a:solidFill>
                          <a:effectLst/>
                          <a:latin typeface="Arial Narrow" panose="020B0606020202030204" pitchFamily="34" charset="0"/>
                        </a:rPr>
                        <a:t>Commencement of construction of National Heritage Monument Park interpretation </a:t>
                      </a:r>
                      <a:r>
                        <a:rPr lang="en-ZA" sz="1400" dirty="0" smtClean="0">
                          <a:solidFill>
                            <a:srgbClr val="000000"/>
                          </a:solidFill>
                          <a:effectLst/>
                          <a:latin typeface="Arial Narrow" panose="020B0606020202030204" pitchFamily="34" charset="0"/>
                        </a:rPr>
                        <a:t>centre.</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Three projects 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Monitoring the implementation of enhancement/development plans for three projects at strategic tourism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attractions.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11760"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111760"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Destination enhancement and development plans for three additional priority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sites.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Implementation of destination enhancement/ development projects for three priority sites identified in 2016/17.</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a:solidFill>
                  <a:schemeClr val="tx1"/>
                </a:solidFill>
                <a:latin typeface="Arial Narrow" pitchFamily="34" charset="0"/>
              </a:rPr>
              <a:pPr/>
              <a:t>27</a:t>
            </a:fld>
            <a:endParaRPr lang="en-ZA" dirty="0"/>
          </a:p>
        </p:txBody>
      </p:sp>
    </p:spTree>
    <p:extLst>
      <p:ext uri="{BB962C8B-B14F-4D97-AF65-F5344CB8AC3E}">
        <p14:creationId xmlns:p14="http://schemas.microsoft.com/office/powerpoint/2010/main" val="1738688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algn="l">
              <a:spcBef>
                <a:spcPts val="0"/>
              </a:spcBef>
              <a:defRPr/>
            </a:pPr>
            <a:r>
              <a:rPr lang="en-GB" sz="1800" b="1" dirty="0" smtClean="0">
                <a:solidFill>
                  <a:prstClr val="black"/>
                </a:solidFill>
                <a:latin typeface="Arial Narrow" panose="020B0606020202030204" pitchFamily="34" charset="0"/>
              </a:rPr>
              <a:t>Strategic </a:t>
            </a:r>
            <a:r>
              <a:rPr lang="en-GB" sz="1800" b="1" dirty="0">
                <a:solidFill>
                  <a:prstClr val="black"/>
                </a:solidFill>
                <a:latin typeface="Arial Narrow" panose="020B0606020202030204" pitchFamily="34" charset="0"/>
              </a:rPr>
              <a:t>Objective: </a:t>
            </a:r>
            <a:r>
              <a:rPr lang="en-ZA" sz="1800" dirty="0">
                <a:latin typeface="Arial Narrow" panose="020B0606020202030204" pitchFamily="34" charset="0"/>
                <a:ea typeface="Times New Roman" panose="02020603050405020304" pitchFamily="18" charset="0"/>
                <a:cs typeface="Times New Roman" panose="02020603050405020304" pitchFamily="18" charset="0"/>
              </a:rPr>
              <a:t>To diversify and enhance tourism </a:t>
            </a:r>
            <a:r>
              <a:rPr lang="en-ZA" sz="1800" dirty="0" smtClean="0">
                <a:latin typeface="Arial Narrow" panose="020B0606020202030204" pitchFamily="34" charset="0"/>
                <a:ea typeface="Times New Roman" panose="02020603050405020304" pitchFamily="18" charset="0"/>
                <a:cs typeface="Times New Roman" panose="02020603050405020304" pitchFamily="18" charset="0"/>
              </a:rPr>
              <a:t>offerings.</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9604422"/>
              </p:ext>
            </p:extLst>
          </p:nvPr>
        </p:nvGraphicFramePr>
        <p:xfrm>
          <a:off x="914400" y="762000"/>
          <a:ext cx="7968761" cy="5547360"/>
        </p:xfrm>
        <a:graphic>
          <a:graphicData uri="http://schemas.openxmlformats.org/drawingml/2006/table">
            <a:tbl>
              <a:tblPr firstRow="1" bandRow="1">
                <a:tableStyleId>{5C22544A-7EE6-4342-B048-85BDC9FD1C3A}</a:tableStyleId>
              </a:tblPr>
              <a:tblGrid>
                <a:gridCol w="1593752"/>
                <a:gridCol w="1422010"/>
                <a:gridCol w="1676400"/>
                <a:gridCol w="1600200"/>
                <a:gridCol w="1676399"/>
              </a:tblGrid>
              <a:tr h="418900">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0513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609600">
                <a:tc>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Draft Product Development Master Plan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Product Development Master Plan finalised and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piloted.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Product Development Master Plan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9600">
                <a:tc>
                  <a:txBody>
                    <a:bodyPr/>
                    <a:lstStyle/>
                    <a:p>
                      <a:pPr algn="just"/>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6. Number of priority areas incentivised to facilitate sustainable tourism growth and development.</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b="1" dirty="0">
                          <a:solidFill>
                            <a:srgbClr val="000000"/>
                          </a:solidFill>
                          <a:effectLst/>
                          <a:latin typeface="Arial Narrow" panose="020B0606020202030204" pitchFamily="34" charset="0"/>
                        </a:rPr>
                        <a:t>Three priority areas incentivised during the pilot phase:</a:t>
                      </a:r>
                      <a:endParaRPr lang="en-ZA" sz="1600" dirty="0">
                        <a:effectLst/>
                        <a:latin typeface="Arial Narrow" panose="020B0606020202030204" pitchFamily="34" charset="0"/>
                      </a:endParaRPr>
                    </a:p>
                    <a:p>
                      <a:pPr marL="176213" lvl="0" indent="-176213" algn="just">
                        <a:spcAft>
                          <a:spcPts val="0"/>
                        </a:spcAft>
                        <a:buFont typeface="Symbol" panose="05050102010706020507" pitchFamily="18" charset="2"/>
                        <a:buChar char=""/>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Market access</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Tourism grading</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Energy efficiency</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b="1" dirty="0">
                          <a:solidFill>
                            <a:srgbClr val="000000"/>
                          </a:solidFill>
                          <a:effectLst/>
                          <a:latin typeface="Arial Narrow" panose="020B0606020202030204" pitchFamily="34" charset="0"/>
                        </a:rPr>
                        <a:t>Refined programmes (based on outcomes of the pilot phase) for the three priority areas incentivised:</a:t>
                      </a:r>
                      <a:endParaRPr lang="en-ZA" sz="1600" dirty="0">
                        <a:effectLst/>
                        <a:latin typeface="Arial Narrow" panose="020B0606020202030204" pitchFamily="34" charset="0"/>
                      </a:endParaRPr>
                    </a:p>
                    <a:p>
                      <a:pPr marL="342900" lvl="0" indent="-342900" algn="just">
                        <a:spcAft>
                          <a:spcPts val="0"/>
                        </a:spcAft>
                        <a:buFont typeface="Symbol" panose="05050102010706020507" pitchFamily="18" charset="2"/>
                        <a:buChar char=""/>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Market access</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Tourism grading</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Energy-efficiency</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One additional support mechanism developed and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One additional support mechanism developed and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9600">
                <a:tc>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a:effectLst/>
                          <a:latin typeface="Arial Narrow" panose="020B0606020202030204" pitchFamily="34" charset="0"/>
                        </a:rPr>
                        <a:t>Reports for UA city destination pilot </a:t>
                      </a:r>
                      <a:r>
                        <a:rPr lang="en-ZA" sz="1600" dirty="0" smtClean="0">
                          <a:effectLst/>
                          <a:latin typeface="Arial Narrow" panose="020B0606020202030204" pitchFamily="34" charset="0"/>
                        </a:rPr>
                        <a:t>project.</a:t>
                      </a:r>
                      <a:endParaRPr lang="en-ZA" sz="16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a:effectLst/>
                          <a:latin typeface="Arial Narrow" panose="020B0606020202030204" pitchFamily="34" charset="0"/>
                        </a:rPr>
                        <a:t>UA incentives guidelines </a:t>
                      </a:r>
                      <a:r>
                        <a:rPr lang="en-ZA" sz="1600" dirty="0" smtClean="0">
                          <a:effectLst/>
                          <a:latin typeface="Arial Narrow" panose="020B0606020202030204" pitchFamily="34" charset="0"/>
                        </a:rPr>
                        <a:t>developed.</a:t>
                      </a:r>
                      <a:endParaRPr lang="en-ZA" sz="16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UA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incentives.</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UA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incentives.</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a:solidFill>
                  <a:schemeClr val="tx1"/>
                </a:solidFill>
                <a:latin typeface="Arial Narrow" pitchFamily="34" charset="0"/>
              </a:rPr>
              <a:pPr/>
              <a:t>28</a:t>
            </a:fld>
            <a:endParaRPr lang="en-ZA" dirty="0"/>
          </a:p>
        </p:txBody>
      </p:sp>
    </p:spTree>
    <p:extLst>
      <p:ext uri="{BB962C8B-B14F-4D97-AF65-F5344CB8AC3E}">
        <p14:creationId xmlns:p14="http://schemas.microsoft.com/office/powerpoint/2010/main" val="4180613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381000"/>
          </a:xfrm>
        </p:spPr>
        <p:txBody>
          <a:bodyPr>
            <a:noAutofit/>
          </a:bodyPr>
          <a:lstStyle/>
          <a:p>
            <a:pPr algn="l">
              <a:spcBef>
                <a:spcPts val="0"/>
              </a:spcBef>
              <a:defRPr/>
            </a:pPr>
            <a:r>
              <a:rPr lang="en-GB" sz="1800" b="1" dirty="0">
                <a:solidFill>
                  <a:prstClr val="black"/>
                </a:solidFill>
                <a:latin typeface="Arial Narrow" panose="020B0606020202030204" pitchFamily="34" charset="0"/>
              </a:rPr>
              <a:t>Strategic </a:t>
            </a:r>
            <a:r>
              <a:rPr lang="en-GB" sz="1800" b="1" dirty="0" smtClean="0">
                <a:solidFill>
                  <a:prstClr val="black"/>
                </a:solidFill>
                <a:latin typeface="Arial Narrow" panose="020B0606020202030204" pitchFamily="34" charset="0"/>
              </a:rPr>
              <a:t>Objective: </a:t>
            </a:r>
            <a:r>
              <a:rPr lang="en-ZA" sz="1600" dirty="0" smtClean="0">
                <a:latin typeface="Arial Narrow" panose="020B0606020202030204" pitchFamily="34" charset="0"/>
                <a:ea typeface="Calibri" panose="020F0502020204030204" pitchFamily="34" charset="0"/>
                <a:cs typeface="Arial" panose="020B0604020202020204" pitchFamily="34" charset="0"/>
              </a:rPr>
              <a:t>To </a:t>
            </a:r>
            <a:r>
              <a:rPr lang="en-ZA" sz="1600" dirty="0">
                <a:latin typeface="Arial Narrow" panose="020B0606020202030204" pitchFamily="34" charset="0"/>
                <a:ea typeface="Calibri" panose="020F0502020204030204" pitchFamily="34" charset="0"/>
                <a:cs typeface="Arial" panose="020B0604020202020204" pitchFamily="34" charset="0"/>
              </a:rPr>
              <a:t>provide knowledge services to inform policy, planning and decision-making</a:t>
            </a:r>
            <a:r>
              <a:rPr lang="en-ZA" sz="1600" dirty="0" smtClean="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2907804"/>
              </p:ext>
            </p:extLst>
          </p:nvPr>
        </p:nvGraphicFramePr>
        <p:xfrm>
          <a:off x="946639" y="685800"/>
          <a:ext cx="7968761" cy="5608320"/>
        </p:xfrm>
        <a:graphic>
          <a:graphicData uri="http://schemas.openxmlformats.org/drawingml/2006/table">
            <a:tbl>
              <a:tblPr firstRow="1" bandRow="1">
                <a:tableStyleId>{5C22544A-7EE6-4342-B048-85BDC9FD1C3A}</a:tableStyleId>
              </a:tblPr>
              <a:tblGrid>
                <a:gridCol w="1524000"/>
                <a:gridCol w="2558561"/>
                <a:gridCol w="1251439"/>
                <a:gridCol w="1415561"/>
                <a:gridCol w="1219200"/>
              </a:tblGrid>
              <a:tr h="418900">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0513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447800">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7. Number of monitoring and evaluation reports on tourism projects and initiatives.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Three monitoring and evaluation reports developed</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t>
                      </a: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2014/15 STR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Impact evaluation of completed and operational SRI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projects.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2014/15 NTSS implementation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report.</a:t>
                      </a:r>
                    </a:p>
                    <a:p>
                      <a:pPr marL="0" lvl="0" indent="0" algn="just">
                        <a:spcAft>
                          <a:spcPts val="0"/>
                        </a:spcAft>
                        <a:buFont typeface="Symbol" panose="05050102010706020507" pitchFamily="18" charset="2"/>
                        <a:buNone/>
                      </a:pP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2015 STR </a:t>
                      </a: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developed.</a:t>
                      </a: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2016 STR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developed.</a:t>
                      </a: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2017 STR </a:t>
                      </a: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developed.</a:t>
                      </a: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0">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8. Number of information systems, services and frameworks developed, implemented and maintained.</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Seven knowledge and information systems maintained (five-year plan for TKP development enhancement completed):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Tourism Knowledge Portal</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Electronic events calendar</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Tourism local government sub-page and assessment tool</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Responsible tourism sub-page and assessment tool</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Service excellence self-assessment tool</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VIC database tool</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Tourist-guiding database tool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Two mobile applications: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buFont typeface="+mj-lt"/>
                        <a:buAutoNum type="arabicPeriod"/>
                      </a:pPr>
                      <a:r>
                        <a:rPr lang="en-ZA" sz="1400" dirty="0">
                          <a:effectLst/>
                          <a:latin typeface="Arial Narrow" panose="020B0606020202030204" pitchFamily="34" charset="0"/>
                        </a:rPr>
                        <a:t>Mobile application for tourist guides </a:t>
                      </a:r>
                      <a:r>
                        <a:rPr lang="en-ZA" sz="1400" dirty="0" smtClean="0">
                          <a:effectLst/>
                          <a:latin typeface="Arial Narrow" panose="020B0606020202030204" pitchFamily="34" charset="0"/>
                        </a:rPr>
                        <a:t>developed.</a:t>
                      </a:r>
                      <a:endParaRPr lang="en-ZA" sz="1400" dirty="0">
                        <a:effectLst/>
                        <a:latin typeface="Arial Narrow" panose="020B0606020202030204" pitchFamily="34" charset="0"/>
                      </a:endParaRPr>
                    </a:p>
                    <a:p>
                      <a:pPr marL="176213" lvl="0" indent="-176213" algn="just">
                        <a:buFont typeface="+mj-lt"/>
                        <a:buAutoNum type="arabicPeriod"/>
                      </a:pPr>
                      <a:r>
                        <a:rPr lang="en-ZA" sz="1400" dirty="0">
                          <a:effectLst/>
                          <a:latin typeface="Arial Narrow" panose="020B0606020202030204" pitchFamily="34" charset="0"/>
                        </a:rPr>
                        <a:t>Mobile application for VICs </a:t>
                      </a:r>
                      <a:r>
                        <a:rPr lang="en-ZA" sz="1400" dirty="0" smtClean="0">
                          <a:effectLst/>
                          <a:latin typeface="Arial Narrow" panose="020B0606020202030204" pitchFamily="34" charset="0"/>
                        </a:rPr>
                        <a:t>developed.</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Two mobile applications (tourist guides &amp; VICs)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maintained.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mobile application for tourism subsector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Three mobile applications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maintained.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mobile application for tourism subsector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a:solidFill>
                  <a:schemeClr val="tx1"/>
                </a:solidFill>
                <a:latin typeface="Arial Narrow" pitchFamily="34" charset="0"/>
              </a:rPr>
              <a:pPr/>
              <a:t>29</a:t>
            </a:fld>
            <a:endParaRPr lang="en-ZA" dirty="0"/>
          </a:p>
        </p:txBody>
      </p:sp>
    </p:spTree>
    <p:extLst>
      <p:ext uri="{BB962C8B-B14F-4D97-AF65-F5344CB8AC3E}">
        <p14:creationId xmlns:p14="http://schemas.microsoft.com/office/powerpoint/2010/main" val="1095542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33400"/>
            <a:ext cx="6781800" cy="5334000"/>
          </a:xfrm>
        </p:spPr>
        <p:txBody>
          <a:bodyPr>
            <a:noAutofit/>
          </a:bodyPr>
          <a:lstStyle/>
          <a:p>
            <a:pPr marL="0" lvl="0" indent="0" algn="just">
              <a:buNone/>
            </a:pPr>
            <a:r>
              <a:rPr lang="en-GB" sz="2000" b="1" dirty="0" smtClean="0">
                <a:latin typeface="Arial Narrow" panose="020B0606020202030204" pitchFamily="34" charset="0"/>
              </a:rPr>
              <a:t>VISION</a:t>
            </a:r>
            <a:endParaRPr lang="en-ZA" sz="2000" dirty="0">
              <a:latin typeface="Arial Narrow" panose="020B0606020202030204" pitchFamily="34" charset="0"/>
            </a:endParaRPr>
          </a:p>
          <a:p>
            <a:pPr marL="0" indent="0" algn="just">
              <a:buNone/>
            </a:pPr>
            <a:r>
              <a:rPr lang="en-ZA" sz="2000" dirty="0">
                <a:latin typeface="Arial Narrow" panose="020B0606020202030204" pitchFamily="34" charset="0"/>
              </a:rPr>
              <a:t>Leading sustainable tourism development for inclusive economic growth in South Africa</a:t>
            </a:r>
            <a:r>
              <a:rPr lang="en-ZA" sz="2000" dirty="0" smtClean="0">
                <a:latin typeface="Arial Narrow" panose="020B0606020202030204" pitchFamily="34" charset="0"/>
              </a:rPr>
              <a:t>.</a:t>
            </a:r>
          </a:p>
          <a:p>
            <a:pPr marL="0" indent="0" algn="just">
              <a:buNone/>
            </a:pPr>
            <a:endParaRPr lang="en-ZA" sz="2000" dirty="0">
              <a:latin typeface="Arial Narrow" panose="020B0606020202030204" pitchFamily="34" charset="0"/>
            </a:endParaRPr>
          </a:p>
          <a:p>
            <a:pPr marL="0" lvl="0" indent="0" algn="just">
              <a:buNone/>
            </a:pPr>
            <a:r>
              <a:rPr lang="en-GB" sz="2000" b="1" dirty="0" smtClean="0">
                <a:latin typeface="Arial Narrow" panose="020B0606020202030204" pitchFamily="34" charset="0"/>
              </a:rPr>
              <a:t>MISSION</a:t>
            </a:r>
            <a:endParaRPr lang="en-ZA" sz="2000" b="1" dirty="0" smtClean="0">
              <a:latin typeface="Arial Narrow" panose="020B0606020202030204" pitchFamily="34" charset="0"/>
            </a:endParaRPr>
          </a:p>
          <a:p>
            <a:pPr marL="0" lvl="0" indent="0" algn="just">
              <a:buNone/>
            </a:pPr>
            <a:r>
              <a:rPr lang="en-GB" sz="2000" dirty="0" smtClean="0">
                <a:latin typeface="Arial Narrow" panose="020B0606020202030204" pitchFamily="34" charset="0"/>
                <a:ea typeface="Times New Roman" panose="02020603050405020304" pitchFamily="18" charset="0"/>
                <a:cs typeface="Times New Roman" panose="02020603050405020304" pitchFamily="18" charset="0"/>
              </a:rPr>
              <a:t>To </a:t>
            </a:r>
            <a:r>
              <a:rPr lang="en-GB" sz="2000" dirty="0">
                <a:latin typeface="Arial Narrow" panose="020B0606020202030204" pitchFamily="34" charset="0"/>
                <a:ea typeface="Times New Roman" panose="02020603050405020304" pitchFamily="18" charset="0"/>
                <a:cs typeface="Times New Roman" panose="02020603050405020304" pitchFamily="18" charset="0"/>
              </a:rPr>
              <a:t>grow an inclusive and sustainable tourism economy through</a:t>
            </a:r>
            <a:r>
              <a:rPr lang="en-GB" sz="2000" dirty="0" smtClean="0">
                <a:latin typeface="Arial Narrow" panose="020B0606020202030204" pitchFamily="34" charset="0"/>
                <a:ea typeface="Times New Roman" panose="02020603050405020304" pitchFamily="18" charset="0"/>
                <a:cs typeface="Times New Roman" panose="02020603050405020304" pitchFamily="18" charset="0"/>
              </a:rPr>
              <a:t>:</a:t>
            </a:r>
            <a:r>
              <a:rPr lang="en-GB" sz="2000" dirty="0">
                <a:latin typeface="Arial Narrow" panose="020B0606020202030204" pitchFamily="34" charset="0"/>
                <a:ea typeface="Times New Roman" panose="02020603050405020304" pitchFamily="18" charset="0"/>
                <a:cs typeface="Times New Roman" panose="02020603050405020304" pitchFamily="18" charset="0"/>
              </a:rPr>
              <a:t> </a:t>
            </a:r>
            <a:endParaRPr lang="en-ZA" sz="2000" dirty="0">
              <a:latin typeface="Verdana" panose="020B0604030504040204" pitchFamily="34" charset="0"/>
              <a:ea typeface="Times New Roman" panose="02020603050405020304" pitchFamily="18" charset="0"/>
              <a:cs typeface="Times New Roman" panose="02020603050405020304" pitchFamily="18" charset="0"/>
            </a:endParaRPr>
          </a:p>
          <a:p>
            <a:pPr marL="539750" lvl="0" indent="-269875" algn="just">
              <a:buFont typeface="Symbol" panose="05050102010706020507" pitchFamily="18" charset="2"/>
              <a:buChar char=""/>
            </a:pPr>
            <a:r>
              <a:rPr lang="en-GB" sz="2000" dirty="0">
                <a:latin typeface="Arial Narrow" panose="020B0606020202030204" pitchFamily="34" charset="0"/>
                <a:ea typeface="Times New Roman" panose="02020603050405020304" pitchFamily="18" charset="0"/>
                <a:cs typeface="Times New Roman" panose="02020603050405020304" pitchFamily="18" charset="0"/>
              </a:rPr>
              <a:t>Good corporate and cooperative </a:t>
            </a:r>
            <a:r>
              <a:rPr lang="en-GB" sz="2000" dirty="0" smtClean="0">
                <a:latin typeface="Arial Narrow" panose="020B0606020202030204" pitchFamily="34" charset="0"/>
                <a:ea typeface="Times New Roman" panose="02020603050405020304" pitchFamily="18" charset="0"/>
                <a:cs typeface="Times New Roman" panose="02020603050405020304" pitchFamily="18" charset="0"/>
              </a:rPr>
              <a:t>governance.</a:t>
            </a:r>
            <a:endParaRPr lang="en-ZA" sz="2000" dirty="0">
              <a:latin typeface="Verdana" panose="020B0604030504040204" pitchFamily="34" charset="0"/>
              <a:ea typeface="Times New Roman" panose="02020603050405020304" pitchFamily="18" charset="0"/>
              <a:cs typeface="Times New Roman" panose="02020603050405020304" pitchFamily="18" charset="0"/>
            </a:endParaRPr>
          </a:p>
          <a:p>
            <a:pPr marL="539750" lvl="0" indent="-269875" algn="just">
              <a:buFont typeface="Symbol" panose="05050102010706020507" pitchFamily="18" charset="2"/>
              <a:buChar char=""/>
            </a:pPr>
            <a:r>
              <a:rPr lang="en-GB" sz="2000" dirty="0">
                <a:latin typeface="Arial Narrow" panose="020B0606020202030204" pitchFamily="34" charset="0"/>
                <a:ea typeface="Times New Roman" panose="02020603050405020304" pitchFamily="18" charset="0"/>
                <a:cs typeface="Times New Roman" panose="02020603050405020304" pitchFamily="18" charset="0"/>
              </a:rPr>
              <a:t>Strategic partnerships and </a:t>
            </a:r>
            <a:r>
              <a:rPr lang="en-GB" sz="2000" dirty="0" smtClean="0">
                <a:latin typeface="Arial Narrow" panose="020B0606020202030204" pitchFamily="34" charset="0"/>
                <a:ea typeface="Times New Roman" panose="02020603050405020304" pitchFamily="18" charset="0"/>
                <a:cs typeface="Times New Roman" panose="02020603050405020304" pitchFamily="18" charset="0"/>
              </a:rPr>
              <a:t>collaboration.</a:t>
            </a:r>
            <a:endParaRPr lang="en-ZA" sz="2000" dirty="0">
              <a:latin typeface="Verdana" panose="020B0604030504040204" pitchFamily="34" charset="0"/>
              <a:ea typeface="Times New Roman" panose="02020603050405020304" pitchFamily="18" charset="0"/>
              <a:cs typeface="Times New Roman" panose="02020603050405020304" pitchFamily="18" charset="0"/>
            </a:endParaRPr>
          </a:p>
          <a:p>
            <a:pPr marL="539750" lvl="0" indent="-269875" algn="just">
              <a:buFont typeface="Symbol" panose="05050102010706020507" pitchFamily="18" charset="2"/>
              <a:buChar char=""/>
            </a:pPr>
            <a:r>
              <a:rPr lang="en-GB" sz="2000" dirty="0">
                <a:latin typeface="Arial Narrow" panose="020B0606020202030204" pitchFamily="34" charset="0"/>
                <a:ea typeface="Times New Roman" panose="02020603050405020304" pitchFamily="18" charset="0"/>
                <a:cs typeface="Times New Roman" panose="02020603050405020304" pitchFamily="18" charset="0"/>
              </a:rPr>
              <a:t>Innovation and knowledge </a:t>
            </a:r>
            <a:r>
              <a:rPr lang="en-GB" sz="2000" dirty="0" smtClean="0">
                <a:latin typeface="Arial Narrow" panose="020B0606020202030204" pitchFamily="34" charset="0"/>
                <a:ea typeface="Times New Roman" panose="02020603050405020304" pitchFamily="18" charset="0"/>
                <a:cs typeface="Times New Roman" panose="02020603050405020304" pitchFamily="18" charset="0"/>
              </a:rPr>
              <a:t>management.</a:t>
            </a:r>
            <a:endParaRPr lang="en-ZA" sz="2000" dirty="0">
              <a:latin typeface="Verdana" panose="020B0604030504040204" pitchFamily="34" charset="0"/>
              <a:ea typeface="Times New Roman" panose="02020603050405020304" pitchFamily="18" charset="0"/>
              <a:cs typeface="Times New Roman" panose="02020603050405020304" pitchFamily="18" charset="0"/>
            </a:endParaRPr>
          </a:p>
          <a:p>
            <a:pPr marL="539750" lvl="0" indent="-269875" algn="just">
              <a:buFont typeface="Symbol" panose="05050102010706020507" pitchFamily="18" charset="2"/>
              <a:buChar char=""/>
            </a:pPr>
            <a:r>
              <a:rPr lang="en-GB"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Effective stakeholder </a:t>
            </a:r>
            <a:r>
              <a:rPr lang="en-GB" sz="2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communications.</a:t>
            </a:r>
            <a:endParaRPr lang="en-ZA" sz="2000" dirty="0">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ZA" sz="1300" dirty="0">
              <a:latin typeface="Arial Narrow" panose="020B0606020202030204" pitchFamily="34" charset="0"/>
            </a:endParaRPr>
          </a:p>
          <a:p>
            <a:endParaRPr lang="en-ZA" sz="13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3</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3571836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4232" y="152400"/>
            <a:ext cx="7914968" cy="457200"/>
          </a:xfrm>
        </p:spPr>
        <p:txBody>
          <a:bodyPr>
            <a:noAutofit/>
          </a:bodyPr>
          <a:lstStyle/>
          <a:p>
            <a:pPr algn="l">
              <a:spcBef>
                <a:spcPts val="0"/>
              </a:spcBef>
              <a:defRPr/>
            </a:pPr>
            <a:r>
              <a:rPr lang="en-GB" sz="1800" b="1" dirty="0" smtClean="0">
                <a:solidFill>
                  <a:prstClr val="black"/>
                </a:solidFill>
                <a:latin typeface="Arial Narrow" panose="020B0606020202030204" pitchFamily="34" charset="0"/>
              </a:rPr>
              <a:t>Strategic </a:t>
            </a:r>
            <a:r>
              <a:rPr lang="en-GB" sz="1800" b="1" dirty="0">
                <a:solidFill>
                  <a:prstClr val="black"/>
                </a:solidFill>
                <a:latin typeface="Arial Narrow" panose="020B0606020202030204" pitchFamily="34" charset="0"/>
              </a:rPr>
              <a:t>Objective: </a:t>
            </a:r>
            <a:r>
              <a:rPr lang="en-ZA" sz="1600" dirty="0">
                <a:solidFill>
                  <a:prstClr val="black"/>
                </a:solidFill>
                <a:latin typeface="Arial Narrow" panose="020B0606020202030204" pitchFamily="34" charset="0"/>
                <a:ea typeface="Calibri" panose="020F0502020204030204" pitchFamily="34" charset="0"/>
                <a:cs typeface="Arial" panose="020B0604020202020204" pitchFamily="34" charset="0"/>
              </a:rPr>
              <a:t>To provide knowledge services to inform policy, planning and </a:t>
            </a:r>
            <a:r>
              <a:rPr lang="en-ZA" sz="1600" dirty="0" smtClean="0">
                <a:solidFill>
                  <a:prstClr val="black"/>
                </a:solidFill>
                <a:latin typeface="Arial Narrow" panose="020B0606020202030204" pitchFamily="34" charset="0"/>
                <a:ea typeface="Calibri" panose="020F0502020204030204" pitchFamily="34" charset="0"/>
                <a:cs typeface="Arial" panose="020B0604020202020204" pitchFamily="34" charset="0"/>
              </a:rPr>
              <a:t>decision-making.</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7124721"/>
              </p:ext>
            </p:extLst>
          </p:nvPr>
        </p:nvGraphicFramePr>
        <p:xfrm>
          <a:off x="924232" y="685801"/>
          <a:ext cx="7968761" cy="3962400"/>
        </p:xfrm>
        <a:graphic>
          <a:graphicData uri="http://schemas.openxmlformats.org/drawingml/2006/table">
            <a:tbl>
              <a:tblPr firstRow="1" bandRow="1">
                <a:tableStyleId>{5C22544A-7EE6-4342-B048-85BDC9FD1C3A}</a:tableStyleId>
              </a:tblPr>
              <a:tblGrid>
                <a:gridCol w="1593752"/>
                <a:gridCol w="1741463"/>
                <a:gridCol w="1752600"/>
                <a:gridCol w="1447800"/>
                <a:gridCol w="1433146"/>
              </a:tblGrid>
              <a:tr h="472667">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5713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ZA" b="1" dirty="0" smtClean="0">
                          <a:latin typeface="Arial Narrow" panose="020B0606020202030204" pitchFamily="34" charset="0"/>
                        </a:rPr>
                        <a:t>2018/19</a:t>
                      </a:r>
                      <a:endParaRPr lang="en-ZA"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3032596">
                <a:tc>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NTIG maintained (ORTIA</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NTIG developed: King </a:t>
                      </a:r>
                      <a:r>
                        <a:rPr lang="en-ZA" sz="1400" dirty="0" err="1">
                          <a:effectLst/>
                          <a:latin typeface="Arial Narrow" panose="020B0606020202030204" pitchFamily="34" charset="0"/>
                          <a:ea typeface="Times New Roman" panose="02020603050405020304" pitchFamily="18" charset="0"/>
                          <a:cs typeface="Times New Roman" panose="02020603050405020304" pitchFamily="18" charset="0"/>
                        </a:rPr>
                        <a:t>Shaka</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International Airport (KSIA</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Two</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NTIGs maintained at KSIA and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ORTIA.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NTIG enhanced at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ORTIA.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Two NTIGs maintained at ORTIA and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KSIA.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One NTIG enhanced at </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KSIA.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kern="1200" dirty="0">
                          <a:effectLst/>
                          <a:latin typeface="Arial Narrow" panose="020B0606020202030204" pitchFamily="34" charset="0"/>
                          <a:ea typeface="Times New Roman" panose="02020603050405020304" pitchFamily="18" charset="0"/>
                          <a:cs typeface="Arial" panose="020B0604020202020204" pitchFamily="34" charset="0"/>
                        </a:rPr>
                        <a:t>One NTIG developed at Cape Town International Airport (CTIA</a:t>
                      </a:r>
                      <a:r>
                        <a:rPr lang="en-ZA" sz="1400" kern="1200" dirty="0" smtClean="0">
                          <a:effectLst/>
                          <a:latin typeface="Arial Narrow" panose="020B0606020202030204" pitchFamily="34" charset="0"/>
                          <a:ea typeface="Times New Roman" panose="02020603050405020304" pitchFamily="18" charset="0"/>
                          <a:cs typeface="Arial" panose="020B0604020202020204" pitchFamily="34"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Three NTIGs maintained: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KSIA </a:t>
                      </a: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ORTIA </a:t>
                      </a: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CTIA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30</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510389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403226"/>
            <a:ext cx="7620000" cy="533400"/>
          </a:xfrm>
        </p:spPr>
        <p:txBody>
          <a:bodyPr>
            <a:noAutofit/>
          </a:bodyPr>
          <a:lstStyle/>
          <a:p>
            <a:pPr lvl="1"/>
            <a:r>
              <a:rPr lang="en-GB" sz="3000" b="1" dirty="0">
                <a:latin typeface="Arial Narrow" panose="020B0606020202030204" pitchFamily="34" charset="0"/>
              </a:rPr>
              <a:t>P</a:t>
            </a:r>
            <a:r>
              <a:rPr lang="en-GB" sz="3000" b="1" dirty="0" smtClean="0">
                <a:latin typeface="Arial Narrow" panose="020B0606020202030204" pitchFamily="34" charset="0"/>
              </a:rPr>
              <a:t>rogramme 3: International Tourism Management </a:t>
            </a:r>
            <a:endParaRPr lang="en-ZA" sz="3000" b="1" i="1" dirty="0">
              <a:latin typeface="Arial Narrow" panose="020B0606020202030204" pitchFamily="34" charset="0"/>
            </a:endParaRPr>
          </a:p>
        </p:txBody>
      </p:sp>
      <p:sp>
        <p:nvSpPr>
          <p:cNvPr id="3" name="Content Placeholder 2"/>
          <p:cNvSpPr>
            <a:spLocks noGrp="1"/>
          </p:cNvSpPr>
          <p:nvPr>
            <p:ph idx="1"/>
          </p:nvPr>
        </p:nvSpPr>
        <p:spPr>
          <a:xfrm>
            <a:off x="1752600" y="1741488"/>
            <a:ext cx="6934200" cy="1905000"/>
          </a:xfrm>
        </p:spPr>
        <p:txBody>
          <a:bodyPr/>
          <a:lstStyle/>
          <a:p>
            <a:pPr marL="0" indent="0" algn="just">
              <a:buNone/>
            </a:pPr>
            <a:r>
              <a:rPr lang="en-GB" sz="2800" b="1" dirty="0" smtClean="0">
                <a:latin typeface="Arial Narrow" panose="020B0606020202030204" pitchFamily="34" charset="0"/>
              </a:rPr>
              <a:t>Purpose:</a:t>
            </a:r>
            <a:r>
              <a:rPr lang="en-GB" sz="2800" dirty="0" smtClean="0">
                <a:latin typeface="Arial Narrow" panose="020B0606020202030204" pitchFamily="34" charset="0"/>
              </a:rPr>
              <a:t> </a:t>
            </a:r>
            <a:r>
              <a:rPr lang="en-ZA" sz="2800" dirty="0">
                <a:latin typeface="Arial Narrow" panose="020B0606020202030204" pitchFamily="34" charset="0"/>
                <a:ea typeface="Times New Roman" panose="02020603050405020304" pitchFamily="18" charset="0"/>
                <a:cs typeface="Times New Roman" panose="02020603050405020304" pitchFamily="18" charset="0"/>
              </a:rPr>
              <a:t>To provide strategic policy direction for the development of South Africa’s tourism potential across various regions of the </a:t>
            </a:r>
            <a:r>
              <a:rPr lang="en-ZA" sz="2800" dirty="0" smtClean="0">
                <a:latin typeface="Arial Narrow" panose="020B0606020202030204" pitchFamily="34" charset="0"/>
                <a:ea typeface="Times New Roman" panose="02020603050405020304" pitchFamily="18" charset="0"/>
                <a:cs typeface="Times New Roman" panose="02020603050405020304" pitchFamily="18" charset="0"/>
              </a:rPr>
              <a:t>world.</a:t>
            </a:r>
            <a:endParaRPr lang="en-ZA" dirty="0"/>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31</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2284792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776748"/>
          </a:xfrm>
        </p:spPr>
        <p:txBody>
          <a:bodyPr>
            <a:noAutofit/>
          </a:bodyPr>
          <a:lstStyle/>
          <a:p>
            <a:pPr algn="l">
              <a:spcBef>
                <a:spcPts val="0"/>
              </a:spcBef>
              <a:defRPr/>
            </a:pPr>
            <a:r>
              <a:rPr lang="en-GB" sz="1800" b="1" dirty="0" smtClean="0">
                <a:solidFill>
                  <a:schemeClr val="dk1"/>
                </a:solidFill>
                <a:latin typeface="Arial Narrow" panose="020B0606020202030204" pitchFamily="34" charset="0"/>
              </a:rPr>
              <a:t>Strategic Outcome Oriented Goal: </a:t>
            </a:r>
            <a:r>
              <a:rPr lang="en-ZA" sz="1800" dirty="0" smtClean="0">
                <a:solidFill>
                  <a:prstClr val="black"/>
                </a:solidFill>
                <a:latin typeface="Arial Narrow" panose="020B0606020202030204" pitchFamily="34" charset="0"/>
                <a:ea typeface="Calibri" panose="020F0502020204030204" pitchFamily="34" charset="0"/>
                <a:cs typeface="Arial" panose="020B0604020202020204" pitchFamily="34" charset="0"/>
              </a:rPr>
              <a:t>Increase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the tourism sector’s contribution to inclusive economic growth.</a:t>
            </a:r>
            <a:r>
              <a:rPr lang="en-GB" sz="1800" b="1" dirty="0">
                <a:solidFill>
                  <a:prstClr val="black"/>
                </a:solidFill>
                <a:latin typeface="Arial Narrow" panose="020B0606020202030204" pitchFamily="34" charset="0"/>
              </a:rPr>
              <a:t/>
            </a:r>
            <a:br>
              <a:rPr lang="en-GB" sz="1800" b="1" dirty="0">
                <a:solidFill>
                  <a:prstClr val="black"/>
                </a:solidFill>
                <a:latin typeface="Arial Narrow" panose="020B0606020202030204" pitchFamily="34" charset="0"/>
              </a:rPr>
            </a:br>
            <a:r>
              <a:rPr lang="en-GB" sz="1800" b="1" dirty="0" smtClean="0">
                <a:solidFill>
                  <a:schemeClr val="dk1"/>
                </a:solidFill>
                <a:latin typeface="Arial Narrow" panose="020B0606020202030204" pitchFamily="34" charset="0"/>
              </a:rPr>
              <a:t>Strategic Objective:</a:t>
            </a:r>
            <a:r>
              <a:rPr lang="en-ZA" sz="1600" dirty="0" smtClean="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r>
              <a:rPr lang="en-ZA" sz="1800" dirty="0">
                <a:latin typeface="Arial Narrow" panose="020B0606020202030204" pitchFamily="34" charset="0"/>
                <a:ea typeface="Times New Roman" panose="02020603050405020304" pitchFamily="18" charset="0"/>
                <a:cs typeface="Arial" panose="020B0604020202020204" pitchFamily="34" charset="0"/>
              </a:rPr>
              <a:t> To facilitate tourism capacity building programmes.</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7256515"/>
              </p:ext>
            </p:extLst>
          </p:nvPr>
        </p:nvGraphicFramePr>
        <p:xfrm>
          <a:off x="914400" y="1113155"/>
          <a:ext cx="8062546" cy="4984048"/>
        </p:xfrm>
        <a:graphic>
          <a:graphicData uri="http://schemas.openxmlformats.org/drawingml/2006/table">
            <a:tbl>
              <a:tblPr firstRow="1" bandRow="1">
                <a:tableStyleId>{5C22544A-7EE6-4342-B048-85BDC9FD1C3A}</a:tableStyleId>
              </a:tblPr>
              <a:tblGrid>
                <a:gridCol w="1600756"/>
                <a:gridCol w="1382470"/>
                <a:gridCol w="2395758"/>
                <a:gridCol w="1460608"/>
                <a:gridCol w="1222954"/>
              </a:tblGrid>
              <a:tr h="365279">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547918">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b="1" dirty="0" smtClean="0">
                          <a:latin typeface="Arial Narrow" panose="020B0606020202030204" pitchFamily="34" charset="0"/>
                        </a:rPr>
                        <a:t>2018/19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4069648">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1. Number of skills development opportunities facilitated through bilateral cooperation.</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tourism skills development opportunity for FET chefs’ trainers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facilitated.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Five tourism skills development opportunities facilitated: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Cross-border guiding module finalised and consulted on with relevant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stakeholders.</a:t>
                      </a:r>
                    </a:p>
                    <a:p>
                      <a:pPr marL="342900" lvl="0" indent="-342900" algn="just">
                        <a:spcAft>
                          <a:spcPts val="0"/>
                        </a:spcAft>
                        <a:buFont typeface="+mj-lt"/>
                        <a:buAutoNum type="arabicPeriod"/>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Recruitment of tourist guides and frontline staff for language training: Foreign languages</a:t>
                      </a:r>
                      <a:r>
                        <a:rPr lang="en-ZA" sz="14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(Russian and Mandarin)</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 .</a:t>
                      </a:r>
                    </a:p>
                    <a:p>
                      <a:pPr marL="342900" lvl="0" indent="-342900" algn="just">
                        <a:spcAft>
                          <a:spcPts val="0"/>
                        </a:spcAft>
                        <a:buFont typeface="+mj-lt"/>
                        <a:buAutoNum type="arabicPeriod"/>
                      </a:pPr>
                      <a:r>
                        <a:rPr lang="en-ZA" sz="1400" kern="1200" dirty="0" smtClean="0">
                          <a:solidFill>
                            <a:schemeClr val="dk1"/>
                          </a:solidFill>
                          <a:effectLst/>
                          <a:latin typeface="Arial Narrow" panose="020B0606020202030204" pitchFamily="34" charset="0"/>
                          <a:ea typeface="Times New Roman" panose="02020603050405020304" pitchFamily="18" charset="0"/>
                          <a:cs typeface="Times New Roman" panose="02020603050405020304" pitchFamily="18" charset="0"/>
                        </a:rPr>
                        <a:t>International </a:t>
                      </a:r>
                      <a:r>
                        <a:rPr lang="en-ZA" sz="1400" kern="1200" dirty="0">
                          <a:solidFill>
                            <a:schemeClr val="dk1"/>
                          </a:solidFill>
                          <a:effectLst/>
                          <a:latin typeface="Arial Narrow" panose="020B0606020202030204" pitchFamily="34" charset="0"/>
                          <a:ea typeface="Times New Roman" panose="02020603050405020304" pitchFamily="18" charset="0"/>
                          <a:cs typeface="Times New Roman" panose="02020603050405020304" pitchFamily="18" charset="0"/>
                        </a:rPr>
                        <a:t>placement of 12 learner chefs </a:t>
                      </a:r>
                      <a:r>
                        <a:rPr lang="en-ZA" sz="1400" kern="1200" dirty="0" smtClean="0">
                          <a:solidFill>
                            <a:schemeClr val="dk1"/>
                          </a:solidFill>
                          <a:effectLst/>
                          <a:latin typeface="Arial Narrow" panose="020B0606020202030204" pitchFamily="34" charset="0"/>
                          <a:ea typeface="Times New Roman" panose="02020603050405020304" pitchFamily="18" charset="0"/>
                          <a:cs typeface="Times New Roman" panose="02020603050405020304" pitchFamily="18" charset="0"/>
                        </a:rPr>
                        <a:t>facilitated.</a:t>
                      </a:r>
                    </a:p>
                    <a:p>
                      <a:pPr marL="342900" lvl="0" indent="-342900" algn="just">
                        <a:spcAft>
                          <a:spcPts val="0"/>
                        </a:spcAft>
                        <a:buFont typeface="+mj-lt"/>
                        <a:buAutoNum type="arabicPeriod"/>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Benchmarking of tourism capacity-building programme for provinces and municipalities.</a:t>
                      </a:r>
                    </a:p>
                    <a:p>
                      <a:pPr marL="342900" lvl="0" indent="-342900" algn="just">
                        <a:spcAft>
                          <a:spcPts val="0"/>
                        </a:spcAft>
                        <a:buFont typeface="+mj-lt"/>
                        <a:buAutoNum type="arabicPeriod"/>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Capacity-building </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for effective participation in market access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tourism skills development opportunity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facilitated.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One tourism skills development opportunity facilitated.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32</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2280135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67600" cy="457200"/>
          </a:xfrm>
        </p:spPr>
        <p:txBody>
          <a:bodyPr>
            <a:noAutofit/>
          </a:bodyPr>
          <a:lstStyle/>
          <a:p>
            <a:pPr algn="l">
              <a:spcBef>
                <a:spcPts val="0"/>
              </a:spcBef>
              <a:defRPr/>
            </a:pPr>
            <a:r>
              <a:rPr lang="en-GB" sz="1800" b="1" dirty="0" smtClean="0">
                <a:solidFill>
                  <a:schemeClr val="dk1"/>
                </a:solidFill>
                <a:latin typeface="Arial Narrow" panose="020B0606020202030204" pitchFamily="34" charset="0"/>
              </a:rPr>
              <a:t>Strategic Objective: </a:t>
            </a:r>
            <a:r>
              <a:rPr lang="en-ZA" sz="1800" dirty="0">
                <a:latin typeface="Arial Narrow" panose="020B0606020202030204" pitchFamily="34" charset="0"/>
                <a:ea typeface="Times New Roman" panose="02020603050405020304" pitchFamily="18" charset="0"/>
                <a:cs typeface="Times New Roman" panose="02020603050405020304" pitchFamily="18" charset="0"/>
              </a:rPr>
              <a:t>To diversify and enhance tourism </a:t>
            </a:r>
            <a:r>
              <a:rPr lang="en-ZA" sz="1800" dirty="0" smtClean="0">
                <a:latin typeface="Arial Narrow" panose="020B0606020202030204" pitchFamily="34" charset="0"/>
                <a:ea typeface="Times New Roman" panose="02020603050405020304" pitchFamily="18" charset="0"/>
                <a:cs typeface="Times New Roman" panose="02020603050405020304" pitchFamily="18" charset="0"/>
              </a:rPr>
              <a:t>offerings.</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782457"/>
              </p:ext>
            </p:extLst>
          </p:nvPr>
        </p:nvGraphicFramePr>
        <p:xfrm>
          <a:off x="1447799" y="762000"/>
          <a:ext cx="7467601" cy="5285042"/>
        </p:xfrm>
        <a:graphic>
          <a:graphicData uri="http://schemas.openxmlformats.org/drawingml/2006/table">
            <a:tbl>
              <a:tblPr firstRow="1" bandRow="1">
                <a:tableStyleId>{5C22544A-7EE6-4342-B048-85BDC9FD1C3A}</a:tableStyleId>
              </a:tblPr>
              <a:tblGrid>
                <a:gridCol w="1897797"/>
                <a:gridCol w="1642378"/>
                <a:gridCol w="1441887"/>
                <a:gridCol w="1142524"/>
                <a:gridCol w="1343015"/>
              </a:tblGrid>
              <a:tr h="503572">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8702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2018/19</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295400">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a:t>
                      </a:r>
                      <a:r>
                        <a:rPr lang="en-ZA" sz="14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Number of programmes implemented to enhance tourism offerings.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Draft Tourism Investment Master Plan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Tourism Investment Master Plan finalised and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piloted.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Tourism Investment Master Plan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2043">
                <a:tc gridSpan="5">
                  <a:txBody>
                    <a:bodyPr/>
                    <a:lstStyle/>
                    <a:p>
                      <a:pPr algn="just"/>
                      <a:r>
                        <a:rPr lang="en-ZA" sz="1400" b="1" dirty="0" smtClean="0">
                          <a:effectLst/>
                          <a:latin typeface="Arial Narrow" panose="020B0606020202030204" pitchFamily="34" charset="0"/>
                          <a:ea typeface="Times New Roman" panose="02020603050405020304" pitchFamily="18" charset="0"/>
                          <a:cs typeface="Times New Roman" panose="02020603050405020304" pitchFamily="18" charset="0"/>
                        </a:rPr>
                        <a:t>Strategic Objective:</a:t>
                      </a:r>
                      <a:r>
                        <a:rPr lang="en-ZA" sz="1400" b="1"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Reduce barriers to tourism growth to enhance tourism competitiveness.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lgn="just">
                        <a:spcAft>
                          <a:spcPts val="0"/>
                        </a:spcAft>
                      </a:pPr>
                      <a:endParaRPr lang="en-ZA"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spcAft>
                          <a:spcPts val="0"/>
                        </a:spcAft>
                      </a:pPr>
                      <a:endParaRPr lang="en-ZA"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0600">
                <a:tc>
                  <a:txBody>
                    <a:bodyPr/>
                    <a:lstStyle/>
                    <a:p>
                      <a:pPr algn="just">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3.</a:t>
                      </a:r>
                      <a:r>
                        <a:rPr lang="en-ZA" sz="14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Implementation of the accreditation of travel companies programme for visa facilitation.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Accreditation of travel companies (ATC) for visa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facilitation.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Accreditation of travel companies for visa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facilitation.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Accreditation of travel companies for visa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facilitation.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gridSpan="5">
                  <a:txBody>
                    <a:bodyPr/>
                    <a:lstStyle/>
                    <a:p>
                      <a:pPr algn="just">
                        <a:spcAft>
                          <a:spcPts val="0"/>
                        </a:spcAft>
                      </a:pPr>
                      <a:r>
                        <a:rPr lang="en-ZA" sz="1400" b="1" dirty="0" smtClean="0">
                          <a:effectLst/>
                          <a:latin typeface="Arial Narrow" panose="020B0606020202030204" pitchFamily="34" charset="0"/>
                          <a:ea typeface="Times New Roman" panose="02020603050405020304" pitchFamily="18" charset="0"/>
                          <a:cs typeface="Times New Roman" panose="02020603050405020304" pitchFamily="18" charset="0"/>
                        </a:rPr>
                        <a:t>Strategic Objective:</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 To enhance regional tourism integration.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lgn="just">
                        <a:spcAft>
                          <a:spcPts val="0"/>
                        </a:spcAft>
                      </a:pPr>
                      <a:endParaRPr lang="en-ZA"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spcAft>
                          <a:spcPts val="0"/>
                        </a:spcAft>
                      </a:pPr>
                      <a:endParaRPr lang="en-ZA"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5400">
                <a:tc>
                  <a:txBody>
                    <a:bodyPr/>
                    <a:lstStyle/>
                    <a:p>
                      <a:pPr algn="just">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4. Number of initiatives facilitated for regional integration.</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initiative: Ministerial session at the 2015 Tourism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Indaba.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Ministerial session at the 2016 Tourism Indaba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hosted.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initiative.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initiative.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33</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1293526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323" y="426579"/>
            <a:ext cx="7239000" cy="609600"/>
          </a:xfrm>
        </p:spPr>
        <p:txBody>
          <a:bodyPr>
            <a:noAutofit/>
          </a:bodyPr>
          <a:lstStyle/>
          <a:p>
            <a:pPr lvl="1"/>
            <a:r>
              <a:rPr lang="en-GB" sz="3000" b="1" dirty="0">
                <a:latin typeface="Arial Narrow" panose="020B0606020202030204" pitchFamily="34" charset="0"/>
              </a:rPr>
              <a:t>P</a:t>
            </a:r>
            <a:r>
              <a:rPr lang="en-GB" sz="3000" b="1" dirty="0" smtClean="0">
                <a:latin typeface="Arial Narrow" panose="020B0606020202030204" pitchFamily="34" charset="0"/>
              </a:rPr>
              <a:t>rogramme 4: Domestic Tourism Management</a:t>
            </a:r>
            <a:endParaRPr lang="en-ZA" sz="3000" b="1" i="1" dirty="0">
              <a:latin typeface="Arial Narrow" panose="020B0606020202030204" pitchFamily="34" charset="0"/>
            </a:endParaRPr>
          </a:p>
        </p:txBody>
      </p:sp>
      <p:sp>
        <p:nvSpPr>
          <p:cNvPr id="3" name="Content Placeholder 2"/>
          <p:cNvSpPr>
            <a:spLocks noGrp="1"/>
          </p:cNvSpPr>
          <p:nvPr>
            <p:ph idx="1"/>
          </p:nvPr>
        </p:nvSpPr>
        <p:spPr>
          <a:xfrm>
            <a:off x="2285999" y="1828800"/>
            <a:ext cx="6575323" cy="2286000"/>
          </a:xfrm>
        </p:spPr>
        <p:txBody>
          <a:bodyPr>
            <a:normAutofit/>
          </a:bodyPr>
          <a:lstStyle/>
          <a:p>
            <a:pPr marL="0" indent="0" algn="just">
              <a:spcAft>
                <a:spcPts val="0"/>
              </a:spcAft>
              <a:buNone/>
            </a:pPr>
            <a:r>
              <a:rPr lang="en-GB" sz="2800" b="1" dirty="0" smtClean="0">
                <a:latin typeface="Arial Narrow" panose="020B0606020202030204" pitchFamily="34" charset="0"/>
              </a:rPr>
              <a:t>Purpose: </a:t>
            </a:r>
            <a:r>
              <a:rPr lang="en-ZA" sz="2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 provide strategic policy direction for the development and growth of sustainable domestic tourism throughout South </a:t>
            </a:r>
            <a:r>
              <a:rPr lang="en-ZA" sz="28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Africa.</a:t>
            </a:r>
            <a:endParaRPr lang="en-ZA" sz="2800" dirty="0">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ZA" dirty="0"/>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34</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943265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848600" cy="838200"/>
          </a:xfrm>
        </p:spPr>
        <p:txBody>
          <a:bodyPr>
            <a:noAutofit/>
          </a:bodyPr>
          <a:lstStyle/>
          <a:p>
            <a:pPr algn="just">
              <a:spcBef>
                <a:spcPts val="0"/>
              </a:spcBef>
              <a:defRPr/>
            </a:pPr>
            <a:r>
              <a:rPr lang="en-ZA" sz="1600" b="1" dirty="0">
                <a:latin typeface="Arial Narrow" panose="020B0606020202030204" pitchFamily="34" charset="0"/>
                <a:ea typeface="Calibri" panose="020F0502020204030204" pitchFamily="34" charset="0"/>
                <a:cs typeface="Arial" panose="020B0604020202020204" pitchFamily="34" charset="0"/>
              </a:rPr>
              <a:t>Strategic Outcome Oriented Goal: </a:t>
            </a:r>
            <a:r>
              <a:rPr lang="en-ZA" sz="1800" dirty="0">
                <a:latin typeface="Arial Narrow" panose="020B0606020202030204" pitchFamily="34" charset="0"/>
                <a:ea typeface="Calibri" panose="020F0502020204030204" pitchFamily="34" charset="0"/>
                <a:cs typeface="Times New Roman" panose="02020603050405020304" pitchFamily="18" charset="0"/>
              </a:rPr>
              <a:t>Achieve good corporate and cooperative governance. </a:t>
            </a:r>
            <a:r>
              <a:rPr lang="en-GB" sz="1800" b="1" dirty="0" smtClean="0">
                <a:solidFill>
                  <a:schemeClr val="dk1"/>
                </a:solidFill>
                <a:latin typeface="Arial Narrow" panose="020B0606020202030204" pitchFamily="34" charset="0"/>
              </a:rPr>
              <a:t>Strategic Objective: </a:t>
            </a:r>
            <a:r>
              <a:rPr lang="en-ZA" sz="1800" dirty="0">
                <a:latin typeface="Arial Narrow" panose="020B0606020202030204" pitchFamily="34" charset="0"/>
                <a:ea typeface="Times New Roman" panose="02020603050405020304" pitchFamily="18" charset="0"/>
                <a:cs typeface="Arial" panose="020B0604020202020204" pitchFamily="34" charset="0"/>
              </a:rPr>
              <a:t>To create an enabling legislative and regulatory environment for tourism development and </a:t>
            </a:r>
            <a:r>
              <a:rPr lang="en-ZA" sz="1800" dirty="0" smtClean="0">
                <a:latin typeface="Arial Narrow" panose="020B0606020202030204" pitchFamily="34" charset="0"/>
                <a:ea typeface="Times New Roman" panose="02020603050405020304" pitchFamily="18" charset="0"/>
                <a:cs typeface="Arial" panose="020B0604020202020204" pitchFamily="34" charset="0"/>
              </a:rPr>
              <a:t>growth.</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2936348"/>
              </p:ext>
            </p:extLst>
          </p:nvPr>
        </p:nvGraphicFramePr>
        <p:xfrm>
          <a:off x="1066800" y="1066800"/>
          <a:ext cx="7828651" cy="5227319"/>
        </p:xfrm>
        <a:graphic>
          <a:graphicData uri="http://schemas.openxmlformats.org/drawingml/2006/table">
            <a:tbl>
              <a:tblPr firstRow="1" bandRow="1">
                <a:tableStyleId>{5C22544A-7EE6-4342-B048-85BDC9FD1C3A}</a:tableStyleId>
              </a:tblPr>
              <a:tblGrid>
                <a:gridCol w="1704509"/>
                <a:gridCol w="1572065"/>
                <a:gridCol w="1721785"/>
                <a:gridCol w="1422344"/>
                <a:gridCol w="1407948"/>
              </a:tblGrid>
              <a:tr h="503572">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8702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2018/19</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855786">
                <a:tc>
                  <a:txBody>
                    <a:bodyPr/>
                    <a:lstStyle/>
                    <a:p>
                      <a:pPr algn="just"/>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1. Domestic Tourism Growth Strategy revised.</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Domestic Tourism Strategy </a:t>
                      </a:r>
                      <a:r>
                        <a:rPr lang="en-ZA" sz="1600" dirty="0" smtClean="0">
                          <a:effectLst/>
                          <a:latin typeface="Arial Narrow" panose="020B0606020202030204" pitchFamily="34" charset="0"/>
                          <a:ea typeface="Calibri" panose="020F0502020204030204" pitchFamily="34" charset="0"/>
                          <a:cs typeface="Arial" panose="020B0604020202020204" pitchFamily="34" charset="0"/>
                        </a:rPr>
                        <a:t>implemented.</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Domestic Tourism Growth Strategy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reviewed.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Domestic Tourism Strategy Action Plan </a:t>
                      </a:r>
                      <a:r>
                        <a:rPr lang="en-ZA" sz="1600" dirty="0" smtClean="0">
                          <a:effectLst/>
                          <a:latin typeface="Arial Narrow" panose="020B0606020202030204" pitchFamily="34" charset="0"/>
                          <a:ea typeface="Calibri" panose="020F0502020204030204" pitchFamily="34" charset="0"/>
                          <a:cs typeface="Arial" panose="020B0604020202020204" pitchFamily="34" charset="0"/>
                        </a:rPr>
                        <a:t>implemented.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Domestic Tourism Strategy Action Plan </a:t>
                      </a:r>
                      <a:r>
                        <a:rPr lang="en-ZA" sz="1600" dirty="0" smtClean="0">
                          <a:effectLst/>
                          <a:latin typeface="Arial Narrow" panose="020B0606020202030204" pitchFamily="34" charset="0"/>
                          <a:ea typeface="Calibri" panose="020F0502020204030204" pitchFamily="34" charset="0"/>
                          <a:cs typeface="Arial" panose="020B0604020202020204" pitchFamily="34" charset="0"/>
                        </a:rPr>
                        <a:t>implemented.</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3866">
                <a:tc gridSpan="5">
                  <a:txBody>
                    <a:bodyPr/>
                    <a:lstStyle/>
                    <a:p>
                      <a:pPr algn="just"/>
                      <a:r>
                        <a:rPr lang="en-ZA" sz="1600" b="1" dirty="0" smtClean="0">
                          <a:effectLst/>
                          <a:latin typeface="Arial Narrow" panose="020B0606020202030204" pitchFamily="34" charset="0"/>
                          <a:ea typeface="Calibri" panose="020F0502020204030204" pitchFamily="34" charset="0"/>
                          <a:cs typeface="Arial" panose="020B0604020202020204" pitchFamily="34" charset="0"/>
                        </a:rPr>
                        <a:t>Strategic Outcome Oriented Goal: </a:t>
                      </a:r>
                      <a:r>
                        <a:rPr lang="en-ZA" sz="1600" dirty="0" smtClean="0">
                          <a:effectLst/>
                          <a:latin typeface="Arial Narrow" panose="020B0606020202030204" pitchFamily="34" charset="0"/>
                          <a:ea typeface="Calibri" panose="020F0502020204030204" pitchFamily="34" charset="0"/>
                          <a:cs typeface="Arial" panose="020B0604020202020204" pitchFamily="34" charset="0"/>
                        </a:rPr>
                        <a:t>Increase the contribution of the tourism sector to inclusive economic growth.</a:t>
                      </a:r>
                    </a:p>
                    <a:p>
                      <a:pPr algn="just"/>
                      <a:r>
                        <a:rPr lang="en-ZA" sz="1600" b="1" dirty="0" smtClean="0">
                          <a:effectLst/>
                          <a:latin typeface="Arial Narrow" panose="020B0606020202030204" pitchFamily="34" charset="0"/>
                          <a:ea typeface="Times New Roman" panose="02020603050405020304" pitchFamily="18" charset="0"/>
                          <a:cs typeface="Arial" panose="020B0604020202020204" pitchFamily="34" charset="0"/>
                        </a:rPr>
                        <a:t>Strategic Objective: </a:t>
                      </a: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To accelerate transformation of the tourism sector.</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lvl="0" indent="0" algn="just" fontAlgn="auto">
                        <a:buFont typeface="Arial" panose="020B0604020202020204" pitchFamily="34" charset="0"/>
                        <a:buNone/>
                      </a:pPr>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ZA"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5385">
                <a:tc>
                  <a:txBody>
                    <a:bodyPr/>
                    <a:lstStyle/>
                    <a:p>
                      <a:pPr algn="just"/>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2. Number of social tourism initiatives activated to promote open access to selected government-owned attractions.</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Social tourism </a:t>
                      </a:r>
                      <a:r>
                        <a:rPr lang="en-ZA" sz="1600" dirty="0" smtClean="0">
                          <a:effectLst/>
                          <a:latin typeface="Arial Narrow" panose="020B0606020202030204" pitchFamily="34" charset="0"/>
                          <a:ea typeface="Calibri" panose="020F0502020204030204" pitchFamily="34" charset="0"/>
                          <a:cs typeface="Arial" panose="020B0604020202020204" pitchFamily="34" charset="0"/>
                        </a:rPr>
                        <a:t>directory. </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Four social tourism initiatives facilitated that promote open access to selected government-owned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attractions.</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Four social tourism initiatives facilitated that promote open access to selected government-owned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attractions.</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Four social tourism initiatives facilitated that promote open access to selected government-owned </a:t>
                      </a: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attractions.</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35</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3440439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639762"/>
          </a:xfrm>
        </p:spPr>
        <p:txBody>
          <a:bodyPr>
            <a:noAutofit/>
          </a:bodyPr>
          <a:lstStyle/>
          <a:p>
            <a:pPr algn="just">
              <a:spcAft>
                <a:spcPts val="0"/>
              </a:spcAft>
            </a:pPr>
            <a:r>
              <a:rPr lang="en-GB" sz="1800" b="1" dirty="0">
                <a:solidFill>
                  <a:schemeClr val="dk1"/>
                </a:solidFill>
                <a:latin typeface="Arial Narrow" panose="020B0606020202030204" pitchFamily="34" charset="0"/>
              </a:rPr>
              <a:t>Strategic </a:t>
            </a:r>
            <a:r>
              <a:rPr lang="en-GB" sz="1800" b="1" dirty="0" smtClean="0">
                <a:solidFill>
                  <a:schemeClr val="dk1"/>
                </a:solidFill>
                <a:latin typeface="Arial Narrow" panose="020B0606020202030204" pitchFamily="34" charset="0"/>
              </a:rPr>
              <a:t>Objective: </a:t>
            </a:r>
            <a:r>
              <a:rPr lang="en-ZA" sz="1800" dirty="0">
                <a:latin typeface="Arial Narrow" panose="020B0606020202030204" pitchFamily="34" charset="0"/>
                <a:ea typeface="Times New Roman" panose="02020603050405020304" pitchFamily="18" charset="0"/>
                <a:cs typeface="Times New Roman" panose="02020603050405020304" pitchFamily="18" charset="0"/>
              </a:rPr>
              <a:t>To facilitate the development and growth of tourism enterprises to contribute to inclusive economic growth and job creation</a:t>
            </a:r>
            <a:endParaRPr lang="en-ZA"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0287506"/>
              </p:ext>
            </p:extLst>
          </p:nvPr>
        </p:nvGraphicFramePr>
        <p:xfrm>
          <a:off x="766916" y="639762"/>
          <a:ext cx="7968761" cy="5716589"/>
        </p:xfrm>
        <a:graphic>
          <a:graphicData uri="http://schemas.openxmlformats.org/drawingml/2006/table">
            <a:tbl>
              <a:tblPr firstRow="1" bandRow="1">
                <a:tableStyleId>{5C22544A-7EE6-4342-B048-85BDC9FD1C3A}</a:tableStyleId>
              </a:tblPr>
              <a:tblGrid>
                <a:gridCol w="1524000"/>
                <a:gridCol w="1600200"/>
                <a:gridCol w="1752600"/>
                <a:gridCol w="1658815"/>
                <a:gridCol w="1433146"/>
              </a:tblGrid>
              <a:tr h="515881">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98932">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2018/19</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798643">
                <a:tc rowSpan="2">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3. Implementation of the enterprise development programme.</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100 rural enterprises supported for development.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ea typeface="Calibri" panose="020F0502020204030204" pitchFamily="34" charset="0"/>
                          <a:cs typeface="Arial" panose="020B0604020202020204" pitchFamily="34" charset="0"/>
                        </a:rPr>
                        <a:t>100 enterprises supported for development.</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a:effectLst/>
                          <a:latin typeface="Arial Narrow" panose="020B0606020202030204" pitchFamily="34" charset="0"/>
                          <a:ea typeface="Calibri" panose="020F0502020204030204" pitchFamily="34" charset="0"/>
                          <a:cs typeface="Arial" panose="020B0604020202020204" pitchFamily="34" charset="0"/>
                        </a:rPr>
                        <a:t>150 enterprises supported for development.</a:t>
                      </a:r>
                      <a:endParaRPr lang="en-ZA" sz="140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225 enterprises supported for development.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7065">
                <a:tc vMerge="1">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ea typeface="Calibri" panose="020F0502020204030204" pitchFamily="34" charset="0"/>
                          <a:cs typeface="Arial" panose="020B0604020202020204" pitchFamily="34" charset="0"/>
                        </a:rPr>
                        <a:t>Implementation of an enterprise development programme focusing on:</a:t>
                      </a:r>
                      <a:endParaRPr lang="en-ZA" sz="1400" dirty="0">
                        <a:effectLst/>
                        <a:latin typeface="Arial Narrow" panose="020B0606020202030204" pitchFamily="34" charset="0"/>
                      </a:endParaRP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incubation; and</a:t>
                      </a:r>
                    </a:p>
                    <a:p>
                      <a:pPr marL="342900" lvl="0" indent="-342900"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business support services (portal).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ea typeface="Calibri" panose="020F0502020204030204" pitchFamily="34" charset="0"/>
                          <a:cs typeface="Arial" panose="020B0604020202020204" pitchFamily="34" charset="0"/>
                        </a:rPr>
                        <a:t>Implementation of an enterprise development </a:t>
                      </a:r>
                      <a:r>
                        <a:rPr lang="en-ZA" sz="1400" dirty="0" smtClean="0">
                          <a:effectLst/>
                          <a:latin typeface="Arial Narrow" panose="020B0606020202030204" pitchFamily="34" charset="0"/>
                          <a:ea typeface="Calibri" panose="020F0502020204030204" pitchFamily="34" charset="0"/>
                          <a:cs typeface="Arial" panose="020B0604020202020204" pitchFamily="34" charset="0"/>
                        </a:rPr>
                        <a:t>programme.</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Implementation of an enterprise development </a:t>
                      </a:r>
                      <a:r>
                        <a:rPr lang="en-ZA" sz="1400" dirty="0" smtClean="0">
                          <a:effectLst/>
                          <a:latin typeface="Arial Narrow" panose="020B0606020202030204" pitchFamily="34" charset="0"/>
                          <a:ea typeface="Calibri" panose="020F0502020204030204" pitchFamily="34" charset="0"/>
                          <a:cs typeface="Arial" panose="020B0604020202020204" pitchFamily="34" charset="0"/>
                        </a:rPr>
                        <a:t>programme.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251">
                <a:tc gridSpan="5">
                  <a:txBody>
                    <a:bodyPr/>
                    <a:lstStyle/>
                    <a:p>
                      <a:pPr algn="just"/>
                      <a:r>
                        <a:rPr lang="en-ZA" sz="1400" b="1" dirty="0" smtClean="0">
                          <a:effectLst/>
                          <a:latin typeface="Arial Narrow" panose="020B0606020202030204" pitchFamily="34" charset="0"/>
                          <a:ea typeface="Times New Roman" panose="02020603050405020304" pitchFamily="18" charset="0"/>
                          <a:cs typeface="Times New Roman" panose="02020603050405020304" pitchFamily="18" charset="0"/>
                        </a:rPr>
                        <a:t>Strategic</a:t>
                      </a:r>
                      <a:r>
                        <a:rPr lang="en-ZA" sz="1400" b="1"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Objective: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To facilitate tourism capacity-building programmes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endParaRPr lang="en-ZA"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028">
                <a:tc rowSpan="2">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4. Number of capacity-building programmes implemented.</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b="1" u="none" dirty="0">
                          <a:effectLst/>
                          <a:latin typeface="Arial Narrow" panose="020B0606020202030204" pitchFamily="34" charset="0"/>
                          <a:ea typeface="Times New Roman" panose="02020603050405020304" pitchFamily="18" charset="0"/>
                          <a:cs typeface="Times New Roman" panose="02020603050405020304" pitchFamily="18" charset="0"/>
                        </a:rPr>
                        <a:t>Eight capacity-building programmes</a:t>
                      </a:r>
                      <a:r>
                        <a:rPr lang="en-ZA" sz="1400" b="1" u="none" dirty="0" smtClean="0">
                          <a:effectLst/>
                          <a:latin typeface="Arial Narrow" panose="020B0606020202030204" pitchFamily="34" charset="0"/>
                          <a:ea typeface="Times New Roman" panose="02020603050405020304" pitchFamily="18" charset="0"/>
                          <a:cs typeface="Times New Roman" panose="02020603050405020304" pitchFamily="18" charset="0"/>
                        </a:rPr>
                        <a:t>:</a:t>
                      </a:r>
                    </a:p>
                    <a:p>
                      <a:pPr algn="just">
                        <a:spcAft>
                          <a:spcPts val="0"/>
                        </a:spcAft>
                      </a:pP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577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learner</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chefs.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u="none" dirty="0">
                          <a:effectLst/>
                          <a:latin typeface="Arial Narrow" panose="020B0606020202030204" pitchFamily="34" charset="0"/>
                        </a:rPr>
                        <a:t>Eight capacity-building programmes</a:t>
                      </a:r>
                      <a:r>
                        <a:rPr lang="en-ZA" sz="1400" b="1" u="none" dirty="0" smtClean="0">
                          <a:effectLst/>
                          <a:latin typeface="Arial Narrow" panose="020B0606020202030204" pitchFamily="34" charset="0"/>
                        </a:rPr>
                        <a:t>:</a:t>
                      </a:r>
                    </a:p>
                    <a:p>
                      <a:pPr algn="just"/>
                      <a:endParaRPr lang="en-ZA" sz="1400" dirty="0">
                        <a:effectLst/>
                        <a:latin typeface="Arial Narrow" panose="020B0606020202030204" pitchFamily="34" charset="0"/>
                      </a:endParaRPr>
                    </a:p>
                    <a:p>
                      <a:pPr algn="just"/>
                      <a:r>
                        <a:rPr lang="en-ZA" sz="1400" dirty="0">
                          <a:effectLst/>
                          <a:latin typeface="Arial Narrow" panose="020B0606020202030204" pitchFamily="34" charset="0"/>
                        </a:rPr>
                        <a:t>Implement the chefs training programme (CTP) targeting 577 </a:t>
                      </a:r>
                      <a:r>
                        <a:rPr lang="en-ZA" sz="1400" dirty="0" smtClean="0">
                          <a:effectLst/>
                          <a:latin typeface="Arial Narrow" panose="020B0606020202030204" pitchFamily="34" charset="0"/>
                        </a:rPr>
                        <a:t>trainees.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u="none" dirty="0">
                          <a:effectLst/>
                          <a:latin typeface="Arial Narrow" panose="020B0606020202030204" pitchFamily="34" charset="0"/>
                        </a:rPr>
                        <a:t>Eight capacity-building programmes</a:t>
                      </a:r>
                      <a:r>
                        <a:rPr lang="en-ZA" sz="1400" b="1" u="none" dirty="0" smtClean="0">
                          <a:effectLst/>
                          <a:latin typeface="Arial Narrow" panose="020B0606020202030204" pitchFamily="34" charset="0"/>
                        </a:rPr>
                        <a:t>:</a:t>
                      </a:r>
                    </a:p>
                    <a:p>
                      <a:pPr algn="just"/>
                      <a:endParaRPr lang="en-ZA" sz="1400" dirty="0">
                        <a:effectLst/>
                        <a:latin typeface="Arial Narrow" panose="020B0606020202030204" pitchFamily="34" charset="0"/>
                      </a:endParaRPr>
                    </a:p>
                    <a:p>
                      <a:pPr algn="just"/>
                      <a:r>
                        <a:rPr lang="en-ZA" sz="1400" dirty="0">
                          <a:effectLst/>
                          <a:latin typeface="Arial Narrow" panose="020B0606020202030204" pitchFamily="34" charset="0"/>
                        </a:rPr>
                        <a:t>Implement the CTP targeting 577 </a:t>
                      </a:r>
                      <a:r>
                        <a:rPr lang="en-ZA" sz="1400" dirty="0" smtClean="0">
                          <a:effectLst/>
                          <a:latin typeface="Arial Narrow" panose="020B0606020202030204" pitchFamily="34" charset="0"/>
                        </a:rPr>
                        <a:t>trainees.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1" u="none" dirty="0">
                          <a:effectLst/>
                          <a:latin typeface="Arial Narrow" panose="020B0606020202030204" pitchFamily="34" charset="0"/>
                        </a:rPr>
                        <a:t>Eight capacity-building programmes</a:t>
                      </a:r>
                      <a:r>
                        <a:rPr lang="en-ZA" sz="1400" b="1" u="none" dirty="0" smtClean="0">
                          <a:effectLst/>
                          <a:latin typeface="Arial Narrow" panose="020B0606020202030204" pitchFamily="34" charset="0"/>
                        </a:rPr>
                        <a:t>:</a:t>
                      </a:r>
                    </a:p>
                    <a:p>
                      <a:pPr algn="just"/>
                      <a:endParaRPr lang="en-ZA" sz="1400" dirty="0">
                        <a:effectLst/>
                        <a:latin typeface="Arial Narrow" panose="020B0606020202030204" pitchFamily="34" charset="0"/>
                      </a:endParaRPr>
                    </a:p>
                    <a:p>
                      <a:pPr algn="just"/>
                      <a:r>
                        <a:rPr lang="en-ZA" sz="1400" dirty="0">
                          <a:effectLst/>
                          <a:latin typeface="Arial Narrow" panose="020B0606020202030204" pitchFamily="34" charset="0"/>
                        </a:rPr>
                        <a:t>Implement the CTP targeting 577 </a:t>
                      </a:r>
                      <a:r>
                        <a:rPr lang="en-ZA" sz="1400" dirty="0" smtClean="0">
                          <a:effectLst/>
                          <a:latin typeface="Arial Narrow" panose="020B0606020202030204" pitchFamily="34" charset="0"/>
                        </a:rPr>
                        <a:t>trainees.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3789">
                <a:tc vMerge="1">
                  <a:txBody>
                    <a:bodyPr/>
                    <a:lstStyle/>
                    <a:p>
                      <a:pPr algn="just"/>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2. 270 </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learners</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trained in wine service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training.</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Times New Roman" panose="02020603050405020304" pitchFamily="18" charset="0"/>
                        </a:rPr>
                        <a:t>300 youth enrolled in the sommelier training </a:t>
                      </a:r>
                      <a:r>
                        <a:rPr lang="en-ZA" sz="14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course.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Times New Roman" panose="02020603050405020304" pitchFamily="18" charset="0"/>
                        </a:rPr>
                        <a:t>300 youth enrolled in the sommelier training </a:t>
                      </a:r>
                      <a:r>
                        <a:rPr lang="en-ZA" sz="14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course.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effectLst/>
                          <a:latin typeface="Arial Narrow" panose="020B0606020202030204" pitchFamily="34" charset="0"/>
                          <a:ea typeface="Times New Roman" panose="02020603050405020304" pitchFamily="18" charset="0"/>
                          <a:cs typeface="Times New Roman" panose="02020603050405020304" pitchFamily="18" charset="0"/>
                        </a:rPr>
                        <a:t>300 youth enrolled in the sommelier training </a:t>
                      </a:r>
                      <a:r>
                        <a:rPr lang="en-ZA" sz="14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course.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36</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3416453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457200"/>
          </a:xfrm>
        </p:spPr>
        <p:txBody>
          <a:bodyPr>
            <a:noAutofit/>
          </a:bodyPr>
          <a:lstStyle/>
          <a:p>
            <a:pPr algn="l">
              <a:spcBef>
                <a:spcPts val="0"/>
              </a:spcBef>
              <a:defRPr/>
            </a:pPr>
            <a:r>
              <a:rPr lang="en-GB" sz="1800" b="1" dirty="0" smtClean="0">
                <a:solidFill>
                  <a:schemeClr val="dk1"/>
                </a:solidFill>
                <a:latin typeface="Arial Narrow" panose="020B0606020202030204" pitchFamily="34" charset="0"/>
              </a:rPr>
              <a:t>Strategic Objective: </a:t>
            </a:r>
            <a:r>
              <a:rPr lang="en-ZA" sz="1800" dirty="0">
                <a:latin typeface="Arial Narrow" panose="020B0606020202030204" pitchFamily="34" charset="0"/>
                <a:ea typeface="Times New Roman" panose="02020603050405020304" pitchFamily="18" charset="0"/>
                <a:cs typeface="Arial" panose="020B0604020202020204" pitchFamily="34" charset="0"/>
              </a:rPr>
              <a:t>To facilitate tourism capacity building </a:t>
            </a:r>
            <a:r>
              <a:rPr lang="en-ZA" sz="1800" dirty="0" smtClean="0">
                <a:latin typeface="Arial Narrow" panose="020B0606020202030204" pitchFamily="34" charset="0"/>
                <a:ea typeface="Times New Roman" panose="02020603050405020304" pitchFamily="18" charset="0"/>
                <a:cs typeface="Arial" panose="020B0604020202020204" pitchFamily="34" charset="0"/>
              </a:rPr>
              <a:t>programmes. </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8039357"/>
              </p:ext>
            </p:extLst>
          </p:nvPr>
        </p:nvGraphicFramePr>
        <p:xfrm>
          <a:off x="990600" y="762001"/>
          <a:ext cx="7968761" cy="5665624"/>
        </p:xfrm>
        <a:graphic>
          <a:graphicData uri="http://schemas.openxmlformats.org/drawingml/2006/table">
            <a:tbl>
              <a:tblPr firstRow="1" bandRow="1">
                <a:tableStyleId>{5C22544A-7EE6-4342-B048-85BDC9FD1C3A}</a:tableStyleId>
              </a:tblPr>
              <a:tblGrid>
                <a:gridCol w="1447800"/>
                <a:gridCol w="1582615"/>
                <a:gridCol w="1905000"/>
                <a:gridCol w="1600200"/>
                <a:gridCol w="1433146"/>
              </a:tblGrid>
              <a:tr h="462977">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47766">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2018/19</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048017">
                <a:tc rowSpan="4">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 Training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facilitated for 3 400 tourism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buddies.</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2 000 youth enrolled in the hospitality service training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2 000 youth enrolled in the hospitality service training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2 000 youth enrolled in the hospitality service training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0744">
                <a:tc vMerge="1">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4. 300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graduates</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recruited and placed in the food safety programme.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a:effectLst/>
                          <a:latin typeface="Arial Narrow" panose="020B0606020202030204" pitchFamily="34" charset="0"/>
                        </a:rPr>
                        <a:t>500 learners enrolled in the food safety </a:t>
                      </a:r>
                      <a:r>
                        <a:rPr lang="en-ZA" sz="1400" dirty="0" smtClean="0">
                          <a:effectLst/>
                          <a:latin typeface="Arial Narrow" panose="020B0606020202030204" pitchFamily="34" charset="0"/>
                        </a:rPr>
                        <a:t>programme.</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500 learners enrolled in the food safety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500 learners enrolled in the food safety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7224">
                <a:tc vMerge="1">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5. Local</a:t>
                      </a: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 </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government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tourism</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induction programme, with a focus on rural areas with tourism potential (six district municipalities</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cs typeface="Arial" panose="020B0604020202020204" pitchFamily="34" charset="0"/>
                        </a:rPr>
                        <a:t>Local government tourism induction programme, with a focus on rural areas with tourism potential (eight municipalities</a:t>
                      </a:r>
                      <a:r>
                        <a:rPr lang="en-ZA" sz="1400" dirty="0" smtClean="0">
                          <a:effectLst/>
                          <a:latin typeface="Arial Narrow" panose="020B0606020202030204" pitchFamily="34" charset="0"/>
                          <a:cs typeface="Arial" panose="020B0604020202020204" pitchFamily="34" charset="0"/>
                        </a:rPr>
                        <a:t>).</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cs typeface="Arial" panose="020B0604020202020204" pitchFamily="34" charset="0"/>
                        </a:rPr>
                        <a:t>Local government tourism induction programme, with a focus on rural areas with tourism potential (ten municipalities</a:t>
                      </a:r>
                      <a:r>
                        <a:rPr lang="en-ZA" sz="1400" dirty="0" smtClean="0">
                          <a:effectLst/>
                          <a:latin typeface="Arial Narrow" panose="020B0606020202030204" pitchFamily="34" charset="0"/>
                          <a:cs typeface="Arial" panose="020B0604020202020204" pitchFamily="34" charset="0"/>
                        </a:rPr>
                        <a:t>).</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Local government tourism induction programme, with a focus on rural areas with tourism potential (ten municipalities</a:t>
                      </a: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57621">
                <a:tc vMerge="1">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6.</a:t>
                      </a:r>
                      <a:r>
                        <a:rPr lang="en-ZA" sz="1400" baseline="0" dirty="0" smtClean="0">
                          <a:effectLst/>
                          <a:latin typeface="Arial Narrow" panose="020B0606020202030204" pitchFamily="34" charset="0"/>
                          <a:ea typeface="Times New Roman" panose="02020603050405020304" pitchFamily="18" charset="0"/>
                          <a:cs typeface="Arial" panose="020B0604020202020204" pitchFamily="34" charset="0"/>
                        </a:rPr>
                        <a:t> </a:t>
                      </a: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Tourism</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Human Resource </a:t>
                      </a:r>
                      <a:r>
                        <a:rPr lang="en-ZA" sz="1400" dirty="0">
                          <a:effectLst/>
                          <a:latin typeface="Arial Narrow" panose="020B0606020202030204" pitchFamily="34" charset="0"/>
                          <a:ea typeface="Calibri" panose="020F0502020204030204" pitchFamily="34" charset="0"/>
                          <a:cs typeface="GillSans-Regular"/>
                        </a:rPr>
                        <a:t>Development (THRD)</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a:effectLst/>
                          <a:latin typeface="Arial Narrow" panose="020B0606020202030204" pitchFamily="34" charset="0"/>
                          <a:ea typeface="Calibri" panose="020F0502020204030204" pitchFamily="34" charset="0"/>
                          <a:cs typeface="GillSans-Regular"/>
                        </a:rPr>
                        <a:t>Strategy review: Phase 1: Sector skills </a:t>
                      </a:r>
                      <a:r>
                        <a:rPr lang="en-ZA" sz="1400" dirty="0" smtClean="0">
                          <a:effectLst/>
                          <a:latin typeface="Arial Narrow" panose="020B0606020202030204" pitchFamily="34" charset="0"/>
                          <a:ea typeface="Calibri" panose="020F0502020204030204" pitchFamily="34" charset="0"/>
                          <a:cs typeface="GillSans-Regular"/>
                        </a:rPr>
                        <a:t>audit.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Phase 2:</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THRD Strategy </a:t>
                      </a:r>
                      <a:r>
                        <a:rPr lang="en-ZA" sz="1400" kern="12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developed.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THRD Strategy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THRD Strategy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37</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971606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381000"/>
          </a:xfrm>
        </p:spPr>
        <p:txBody>
          <a:bodyPr>
            <a:noAutofit/>
          </a:bodyPr>
          <a:lstStyle/>
          <a:p>
            <a:pPr algn="l">
              <a:spcBef>
                <a:spcPts val="0"/>
              </a:spcBef>
              <a:defRPr/>
            </a:pPr>
            <a:r>
              <a:rPr lang="en-GB" sz="1800" b="1" dirty="0" smtClean="0">
                <a:solidFill>
                  <a:schemeClr val="dk1"/>
                </a:solidFill>
                <a:latin typeface="Arial Narrow" panose="020B0606020202030204" pitchFamily="34" charset="0"/>
              </a:rPr>
              <a:t>Strategic Objective: </a:t>
            </a:r>
            <a:r>
              <a:rPr lang="en-ZA" sz="1800" dirty="0">
                <a:latin typeface="Arial Narrow" panose="020B0606020202030204" pitchFamily="34" charset="0"/>
                <a:ea typeface="Times New Roman" panose="02020603050405020304" pitchFamily="18" charset="0"/>
                <a:cs typeface="Arial" panose="020B0604020202020204" pitchFamily="34" charset="0"/>
              </a:rPr>
              <a:t>To facilitate tourism capacity building </a:t>
            </a:r>
            <a:r>
              <a:rPr lang="en-ZA" sz="1800" dirty="0" smtClean="0">
                <a:latin typeface="Arial Narrow" panose="020B0606020202030204" pitchFamily="34" charset="0"/>
                <a:ea typeface="Times New Roman" panose="02020603050405020304" pitchFamily="18" charset="0"/>
                <a:cs typeface="Arial" panose="020B0604020202020204" pitchFamily="34" charset="0"/>
              </a:rPr>
              <a:t>programmes. </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192393"/>
              </p:ext>
            </p:extLst>
          </p:nvPr>
        </p:nvGraphicFramePr>
        <p:xfrm>
          <a:off x="1066798" y="685800"/>
          <a:ext cx="7848602" cy="5763065"/>
        </p:xfrm>
        <a:graphic>
          <a:graphicData uri="http://schemas.openxmlformats.org/drawingml/2006/table">
            <a:tbl>
              <a:tblPr firstRow="1" bandRow="1">
                <a:tableStyleId>{5C22544A-7EE6-4342-B048-85BDC9FD1C3A}</a:tableStyleId>
              </a:tblPr>
              <a:tblGrid>
                <a:gridCol w="1708853"/>
                <a:gridCol w="1425969"/>
                <a:gridCol w="1576071"/>
                <a:gridCol w="1576071"/>
                <a:gridCol w="1561638"/>
              </a:tblGrid>
              <a:tr h="249273">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373910">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2018/19</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45409">
                <a:tc rowSpan="2">
                  <a:txBody>
                    <a:bodyPr/>
                    <a:lstStyle/>
                    <a:p>
                      <a:pPr algn="just"/>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dirty="0" smtClean="0">
                          <a:effectLst/>
                          <a:latin typeface="Arial Narrow" panose="020B0606020202030204" pitchFamily="34" charset="0"/>
                          <a:ea typeface="Calibri" panose="020F0502020204030204" pitchFamily="34" charset="0"/>
                          <a:cs typeface="Arial" panose="020B0604020202020204" pitchFamily="34" charset="0"/>
                        </a:rPr>
                        <a:t>7. NTCE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convened.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NTCE </a:t>
                      </a:r>
                      <a:r>
                        <a:rPr lang="en-ZA" sz="1400" dirty="0" smtClean="0">
                          <a:effectLst/>
                          <a:latin typeface="Arial Narrow" panose="020B0606020202030204" pitchFamily="34" charset="0"/>
                          <a:ea typeface="Calibri" panose="020F0502020204030204" pitchFamily="34" charset="0"/>
                          <a:cs typeface="Arial" panose="020B0604020202020204" pitchFamily="34" charset="0"/>
                        </a:rPr>
                        <a:t>convened.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NTCE </a:t>
                      </a:r>
                      <a:r>
                        <a:rPr lang="en-ZA" sz="1400" dirty="0" smtClean="0">
                          <a:effectLst/>
                          <a:latin typeface="Arial Narrow" panose="020B0606020202030204" pitchFamily="34" charset="0"/>
                          <a:ea typeface="Calibri" panose="020F0502020204030204" pitchFamily="34" charset="0"/>
                          <a:cs typeface="Arial" panose="020B0604020202020204" pitchFamily="34" charset="0"/>
                        </a:rPr>
                        <a:t>convened.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NTCE </a:t>
                      </a:r>
                      <a:r>
                        <a:rPr lang="en-ZA" sz="1400" dirty="0" smtClean="0">
                          <a:effectLst/>
                          <a:latin typeface="Arial Narrow" panose="020B0606020202030204" pitchFamily="34" charset="0"/>
                          <a:ea typeface="Calibri" panose="020F0502020204030204" pitchFamily="34" charset="0"/>
                          <a:cs typeface="Arial" panose="020B0604020202020204" pitchFamily="34" charset="0"/>
                        </a:rPr>
                        <a:t>convened.</a:t>
                      </a:r>
                    </a:p>
                    <a:p>
                      <a:pPr>
                        <a:spcAft>
                          <a:spcPts val="0"/>
                        </a:spcAft>
                      </a:pP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6596">
                <a:tc vMerge="1">
                  <a:txBody>
                    <a:bodyPr/>
                    <a:lstStyle/>
                    <a:p>
                      <a:pPr algn="just"/>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spcAft>
                          <a:spcPts val="0"/>
                        </a:spcAft>
                        <a:buFont typeface="+mj-lt"/>
                        <a:buNone/>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8. Executive </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development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developed to capacitate black women managers</a:t>
                      </a:r>
                      <a:r>
                        <a:rPr lang="en-ZA" sz="1400" kern="12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kern="1200" dirty="0">
                          <a:effectLst/>
                          <a:latin typeface="Arial Narrow" panose="020B0606020202030204" pitchFamily="34" charset="0"/>
                          <a:ea typeface="Times New Roman" panose="02020603050405020304" pitchFamily="18" charset="0"/>
                          <a:cs typeface="Times New Roman" panose="02020603050405020304" pitchFamily="18" charset="0"/>
                        </a:rPr>
                        <a:t>Twenty (20) black </a:t>
                      </a:r>
                      <a:r>
                        <a:rPr lang="en-ZA" sz="1400" kern="1200" dirty="0">
                          <a:effectLst/>
                          <a:latin typeface="Arial Narrow" panose="020B0606020202030204" pitchFamily="34" charset="0"/>
                          <a:ea typeface="Times New Roman" panose="02020603050405020304" pitchFamily="18" charset="0"/>
                          <a:cs typeface="Times New Roman" panose="02020603050405020304" pitchFamily="18" charset="0"/>
                        </a:rPr>
                        <a:t>women trained at an institution of higher learning through a customised Executive Development </a:t>
                      </a:r>
                      <a:r>
                        <a:rPr lang="en-ZA" sz="14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kern="1200" dirty="0">
                          <a:effectLst/>
                          <a:latin typeface="Arial Narrow" panose="020B0606020202030204" pitchFamily="34" charset="0"/>
                          <a:ea typeface="Times New Roman" panose="02020603050405020304" pitchFamily="18" charset="0"/>
                          <a:cs typeface="Times New Roman" panose="02020603050405020304" pitchFamily="18" charset="0"/>
                        </a:rPr>
                        <a:t>Twenty-five (25) b</a:t>
                      </a: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lack women trained at an institution of higher </a:t>
                      </a:r>
                      <a:r>
                        <a:rPr lang="en-GB" sz="1400" dirty="0" smtClean="0">
                          <a:effectLst/>
                          <a:latin typeface="Arial Narrow" panose="020B0606020202030204" pitchFamily="34" charset="0"/>
                          <a:ea typeface="Times New Roman" panose="02020603050405020304" pitchFamily="18" charset="0"/>
                          <a:cs typeface="Times New Roman" panose="02020603050405020304" pitchFamily="18" charset="0"/>
                        </a:rPr>
                        <a:t>learning.</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kern="1200" dirty="0">
                          <a:effectLst/>
                          <a:latin typeface="Arial Narrow" panose="020B0606020202030204" pitchFamily="34" charset="0"/>
                          <a:ea typeface="Times New Roman" panose="02020603050405020304" pitchFamily="18" charset="0"/>
                          <a:cs typeface="Times New Roman" panose="02020603050405020304" pitchFamily="18" charset="0"/>
                        </a:rPr>
                        <a:t>Thirty five (35) black women trained at an institution of higher </a:t>
                      </a:r>
                      <a:r>
                        <a:rPr lang="en-GB" sz="1400" kern="1200" dirty="0" smtClean="0">
                          <a:effectLst/>
                          <a:latin typeface="Arial Narrow" panose="020B0606020202030204" pitchFamily="34" charset="0"/>
                          <a:ea typeface="Times New Roman" panose="02020603050405020304" pitchFamily="18" charset="0"/>
                          <a:cs typeface="Times New Roman" panose="02020603050405020304" pitchFamily="18" charset="0"/>
                        </a:rPr>
                        <a:t>learning.</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105">
                <a:tc gridSpan="5">
                  <a:txBody>
                    <a:bodyPr/>
                    <a:lstStyle/>
                    <a:p>
                      <a:pPr algn="just"/>
                      <a:r>
                        <a:rPr kumimoji="0" lang="en-GB" sz="1600" b="1" i="0" u="none" strike="noStrike" kern="1200" cap="none" spc="0" normalizeH="0" baseline="0" noProof="0" dirty="0" smtClean="0">
                          <a:ln>
                            <a:noFill/>
                          </a:ln>
                          <a:solidFill>
                            <a:prstClr val="black"/>
                          </a:solidFill>
                          <a:effectLst/>
                          <a:uLnTx/>
                          <a:uFillTx/>
                          <a:latin typeface="Arial Narrow" panose="020B0606020202030204" pitchFamily="34" charset="0"/>
                          <a:ea typeface="+mj-ea"/>
                          <a:cs typeface="+mj-cs"/>
                        </a:rPr>
                        <a:t>Strategic Objective: </a:t>
                      </a: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To diversify and enhance the tourism offerings.</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spcAft>
                          <a:spcPts val="0"/>
                        </a:spcAft>
                      </a:pP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373192">
                <a:tc>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5. Number of programmes implemented to enhance tourism offerings.</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1590" algn="just"/>
                      <a:r>
                        <a:rPr lang="en-ZA" sz="1400" dirty="0">
                          <a:effectLst/>
                          <a:latin typeface="Arial Narrow" panose="020B0606020202030204" pitchFamily="34" charset="0"/>
                        </a:rPr>
                        <a:t>Implementation of service excellence standards for two tourism products (</a:t>
                      </a:r>
                      <a:r>
                        <a:rPr lang="en-ZA" sz="1400" dirty="0" err="1">
                          <a:effectLst/>
                          <a:latin typeface="Arial Narrow" panose="020B0606020202030204" pitchFamily="34" charset="0"/>
                        </a:rPr>
                        <a:t>Manyane</a:t>
                      </a:r>
                      <a:r>
                        <a:rPr lang="en-ZA" sz="1400" dirty="0">
                          <a:effectLst/>
                          <a:latin typeface="Arial Narrow" panose="020B0606020202030204" pitchFamily="34" charset="0"/>
                        </a:rPr>
                        <a:t> Game Reserve and Robben Island</a:t>
                      </a:r>
                      <a:r>
                        <a:rPr lang="en-ZA" sz="1400" dirty="0" smtClean="0">
                          <a:effectLst/>
                          <a:latin typeface="Arial Narrow" panose="020B0606020202030204" pitchFamily="34" charset="0"/>
                        </a:rPr>
                        <a:t>).</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1590" algn="just"/>
                      <a:r>
                        <a:rPr lang="en-ZA" sz="1400" dirty="0">
                          <a:effectLst/>
                          <a:latin typeface="Arial Narrow" panose="020B0606020202030204" pitchFamily="34" charset="0"/>
                        </a:rPr>
                        <a:t>Implementation of service excellence integrated support programme </a:t>
                      </a:r>
                    </a:p>
                    <a:p>
                      <a:pPr marR="21590" algn="just"/>
                      <a:r>
                        <a:rPr lang="en-ZA" sz="1400" dirty="0">
                          <a:effectLst/>
                          <a:latin typeface="Arial Narrow" panose="020B0606020202030204" pitchFamily="34" charset="0"/>
                        </a:rPr>
                        <a:t>(SANS 1197) for three tourism products (</a:t>
                      </a:r>
                      <a:r>
                        <a:rPr lang="en-ZA" sz="1400" dirty="0" err="1">
                          <a:effectLst/>
                          <a:latin typeface="Arial Narrow" panose="020B0606020202030204" pitchFamily="34" charset="0"/>
                        </a:rPr>
                        <a:t>Manyane</a:t>
                      </a:r>
                      <a:r>
                        <a:rPr lang="en-ZA" sz="1400" dirty="0">
                          <a:effectLst/>
                          <a:latin typeface="Arial Narrow" panose="020B0606020202030204" pitchFamily="34" charset="0"/>
                        </a:rPr>
                        <a:t> Game Reserve, Robben Island and Golden Gate Highlands National Park</a:t>
                      </a:r>
                      <a:r>
                        <a:rPr lang="en-ZA" sz="1400" dirty="0" smtClean="0">
                          <a:effectLst/>
                          <a:latin typeface="Arial Narrow" panose="020B0606020202030204" pitchFamily="34" charset="0"/>
                        </a:rPr>
                        <a:t>).</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service excellence integrated support programme for three tourism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products.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Report developed on the impact assessment of service excellence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initiatives.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service excellence integrated support programme for three tourism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products.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176213" lvl="0" indent="-176213" algn="just">
                        <a:spcAft>
                          <a:spcPts val="0"/>
                        </a:spcAft>
                        <a:buFont typeface="Symbol" panose="05050102010706020507" pitchFamily="18" charset="2"/>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Report developed on the impact assessment of service excellence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initiatives.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38</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3722757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446331"/>
          </a:xfrm>
        </p:spPr>
        <p:txBody>
          <a:bodyPr>
            <a:noAutofit/>
          </a:bodyPr>
          <a:lstStyle/>
          <a:p>
            <a:pPr algn="l">
              <a:spcBef>
                <a:spcPts val="0"/>
              </a:spcBef>
              <a:defRPr/>
            </a:pPr>
            <a:r>
              <a:rPr lang="en-GB" sz="1800" b="1" dirty="0" smtClean="0">
                <a:solidFill>
                  <a:schemeClr val="dk1"/>
                </a:solidFill>
                <a:latin typeface="Arial Narrow" panose="020B0606020202030204" pitchFamily="34" charset="0"/>
              </a:rPr>
              <a:t>Strategic Objective: </a:t>
            </a:r>
            <a:r>
              <a:rPr lang="en-ZA" sz="1800" dirty="0">
                <a:latin typeface="Arial Narrow" panose="020B0606020202030204" pitchFamily="34" charset="0"/>
                <a:ea typeface="Times New Roman" panose="02020603050405020304" pitchFamily="18" charset="0"/>
                <a:cs typeface="Arial" panose="020B0604020202020204" pitchFamily="34" charset="0"/>
              </a:rPr>
              <a:t>To diversify and enhance the tourism offerings.</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6748806"/>
              </p:ext>
            </p:extLst>
          </p:nvPr>
        </p:nvGraphicFramePr>
        <p:xfrm>
          <a:off x="946639" y="673735"/>
          <a:ext cx="7968761" cy="5394960"/>
        </p:xfrm>
        <a:graphic>
          <a:graphicData uri="http://schemas.openxmlformats.org/drawingml/2006/table">
            <a:tbl>
              <a:tblPr firstRow="1" bandRow="1">
                <a:tableStyleId>{5C22544A-7EE6-4342-B048-85BDC9FD1C3A}</a:tableStyleId>
              </a:tblPr>
              <a:tblGrid>
                <a:gridCol w="1339361"/>
                <a:gridCol w="1676400"/>
                <a:gridCol w="2072054"/>
                <a:gridCol w="1447800"/>
                <a:gridCol w="1433146"/>
              </a:tblGrid>
              <a:tr h="440264">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25799">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2018/19</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434904">
                <a:tc>
                  <a:txBody>
                    <a:bodyPr/>
                    <a:lstStyle/>
                    <a:p>
                      <a:pPr algn="just"/>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71755" indent="-176213" algn="just" defTabSz="914400" rtl="0" eaLnBrk="1" latinLnBrk="0" hangingPunct="1">
                        <a:lnSpc>
                          <a:spcPct val="115000"/>
                        </a:lnSpc>
                        <a:spcAft>
                          <a:spcPts val="0"/>
                        </a:spcAft>
                        <a:tabLst>
                          <a:tab pos="93663" algn="l"/>
                          <a:tab pos="179388" algn="l"/>
                          <a:tab pos="200025" algn="l"/>
                        </a:tabLst>
                      </a:pPr>
                      <a:r>
                        <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Implementation of </a:t>
                      </a:r>
                      <a:r>
                        <a:rPr lang="en-ZA" sz="14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tourism signage </a:t>
                      </a:r>
                      <a:r>
                        <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at three WHSs </a:t>
                      </a:r>
                      <a:r>
                        <a:rPr lang="en-ZA" sz="14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completed.</a:t>
                      </a:r>
                      <a:endPar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ZA" sz="1400" dirty="0">
                          <a:effectLst/>
                          <a:latin typeface="Arial Narrow" panose="020B0606020202030204" pitchFamily="34" charset="0"/>
                          <a:ea typeface="Calibri" panose="020F0502020204030204" pitchFamily="34" charset="0"/>
                        </a:rPr>
                        <a:t>Facilitate the development of tourism </a:t>
                      </a:r>
                      <a:r>
                        <a:rPr lang="en-ZA" sz="1400" kern="1200" dirty="0">
                          <a:effectLst/>
                          <a:latin typeface="Arial Narrow" panose="020B0606020202030204" pitchFamily="34" charset="0"/>
                          <a:ea typeface="Calibri" panose="020F0502020204030204" pitchFamily="34" charset="0"/>
                          <a:cs typeface="Calibri" panose="020F0502020204030204" pitchFamily="34" charset="0"/>
                        </a:rPr>
                        <a:t>interpretation signage at</a:t>
                      </a:r>
                      <a:r>
                        <a:rPr lang="en-ZA" sz="1400" dirty="0">
                          <a:effectLst/>
                          <a:latin typeface="Arial Narrow" panose="020B0606020202030204" pitchFamily="34" charset="0"/>
                          <a:ea typeface="Calibri" panose="020F0502020204030204" pitchFamily="34" charset="0"/>
                        </a:rPr>
                        <a:t> four heritage sites (iconic national heritage sites – Victor </a:t>
                      </a:r>
                      <a:r>
                        <a:rPr lang="en-ZA" sz="1400" dirty="0" err="1">
                          <a:effectLst/>
                          <a:latin typeface="Arial Narrow" panose="020B0606020202030204" pitchFamily="34" charset="0"/>
                          <a:ea typeface="Calibri" panose="020F0502020204030204" pitchFamily="34" charset="0"/>
                        </a:rPr>
                        <a:t>Verster</a:t>
                      </a:r>
                      <a:r>
                        <a:rPr lang="en-ZA" sz="1400" dirty="0">
                          <a:effectLst/>
                          <a:latin typeface="Arial Narrow" panose="020B0606020202030204" pitchFamily="34" charset="0"/>
                          <a:ea typeface="Calibri" panose="020F0502020204030204" pitchFamily="34" charset="0"/>
                        </a:rPr>
                        <a:t> in Western Cape; Nelson Mandela capture site in KwaZulu-Natal; Freedom Park in Gauteng; Mandela statue at Union Buildings, Gauteng</a:t>
                      </a:r>
                      <a:r>
                        <a:rPr lang="en-ZA" sz="1400" dirty="0" smtClean="0">
                          <a:effectLst/>
                          <a:latin typeface="Arial Narrow" panose="020B0606020202030204" pitchFamily="34" charset="0"/>
                          <a:ea typeface="Calibri" panose="020F0502020204030204" pitchFamily="34" charset="0"/>
                        </a:rPr>
                        <a:t>).</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Facilitate</a:t>
                      </a: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the development of tourism interpretation signage at four heritage </a:t>
                      </a: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sites.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ea typeface="Calibri" panose="020F0502020204030204" pitchFamily="34" charset="0"/>
                        </a:rPr>
                        <a:t>Facilitate</a:t>
                      </a:r>
                      <a:r>
                        <a:rPr lang="en-ZA" sz="1400" dirty="0">
                          <a:solidFill>
                            <a:srgbClr val="FF0000"/>
                          </a:solidFill>
                          <a:effectLst/>
                          <a:latin typeface="Arial Narrow" panose="020B0606020202030204" pitchFamily="34" charset="0"/>
                        </a:rPr>
                        <a:t> </a:t>
                      </a:r>
                      <a:r>
                        <a:rPr lang="en-ZA" sz="1400" dirty="0">
                          <a:effectLst/>
                          <a:latin typeface="Arial Narrow" panose="020B0606020202030204" pitchFamily="34" charset="0"/>
                        </a:rPr>
                        <a:t>the development of tourism </a:t>
                      </a:r>
                      <a:r>
                        <a:rPr lang="en-ZA" sz="1400" kern="1200" dirty="0">
                          <a:effectLst/>
                          <a:latin typeface="Arial Narrow" panose="020B0606020202030204" pitchFamily="34" charset="0"/>
                          <a:cs typeface="Calibri" panose="020F0502020204030204" pitchFamily="34" charset="0"/>
                        </a:rPr>
                        <a:t>interpretation signage at five national heritage </a:t>
                      </a:r>
                      <a:r>
                        <a:rPr lang="en-ZA" sz="1400" kern="1200" dirty="0" smtClean="0">
                          <a:effectLst/>
                          <a:latin typeface="Arial Narrow" panose="020B0606020202030204" pitchFamily="34" charset="0"/>
                          <a:cs typeface="Calibri" panose="020F0502020204030204" pitchFamily="34" charset="0"/>
                        </a:rPr>
                        <a:t>sites.</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0">
                <a:tc rowSpan="2">
                  <a:txBody>
                    <a:bodyPr/>
                    <a:lstStyle/>
                    <a:p>
                      <a:pPr algn="just"/>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6. Number of programmes implemented to grow tourism’s contribution to the ocean economy.</a:t>
                      </a:r>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rPr>
                        <a:t>One programme </a:t>
                      </a:r>
                    </a:p>
                    <a:p>
                      <a:pPr algn="just"/>
                      <a:r>
                        <a:rPr lang="en-ZA" sz="1400" dirty="0">
                          <a:effectLst/>
                          <a:latin typeface="Arial Narrow" panose="020B0606020202030204" pitchFamily="34" charset="0"/>
                        </a:rPr>
                        <a:t>(facilitating the implementation of the Blue Flag programme at 50 South African beaches</a:t>
                      </a:r>
                      <a:r>
                        <a:rPr lang="en-ZA" sz="1400" dirty="0" smtClean="0">
                          <a:effectLst/>
                          <a:latin typeface="Arial Narrow" panose="020B0606020202030204" pitchFamily="34" charset="0"/>
                        </a:rPr>
                        <a:t>).</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latinLnBrk="0" hangingPunct="1">
                        <a:spcAft>
                          <a:spcPts val="0"/>
                        </a:spcAft>
                      </a:pPr>
                      <a:r>
                        <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One programme </a:t>
                      </a:r>
                      <a:r>
                        <a:rPr lang="en-ZA" sz="14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t>
                      </a:r>
                      <a:r>
                        <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facilitating </a:t>
                      </a:r>
                      <a:r>
                        <a:rPr lang="en-ZA" sz="14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the implementation </a:t>
                      </a:r>
                      <a:r>
                        <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 the Blue Flag programme at 25 additional South African beaches</a:t>
                      </a:r>
                      <a:r>
                        <a:rPr lang="en-ZA" sz="14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latinLnBrk="0" hangingPunct="1">
                        <a:spcAft>
                          <a:spcPts val="0"/>
                        </a:spcAft>
                      </a:pPr>
                      <a:r>
                        <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One programme </a:t>
                      </a:r>
                      <a:r>
                        <a:rPr lang="en-ZA" sz="14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t>
                      </a:r>
                      <a:r>
                        <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facilitating the implementation of the Blue Flag programme at 25 additional South African beaches</a:t>
                      </a:r>
                      <a:r>
                        <a:rPr lang="en-ZA" sz="140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vMerge="1">
                  <a:txBody>
                    <a:bodyPr/>
                    <a:lstStyle/>
                    <a:p>
                      <a:pPr algn="just"/>
                      <a:endParaRPr lang="en-ZA" sz="14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rPr>
                        <a:t>First draft Tourism Infrastructure Master Plan </a:t>
                      </a:r>
                      <a:r>
                        <a:rPr lang="en-ZA" sz="1400" dirty="0" smtClean="0">
                          <a:effectLst/>
                          <a:latin typeface="Arial Narrow" panose="020B0606020202030204" pitchFamily="34" charset="0"/>
                        </a:rPr>
                        <a:t>developed.</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rPr>
                        <a:t>Tourism Infrastructure Master Plan </a:t>
                      </a:r>
                      <a:r>
                        <a:rPr lang="en-ZA" sz="1400" dirty="0" smtClean="0">
                          <a:effectLst/>
                          <a:latin typeface="Arial Narrow" panose="020B0606020202030204" pitchFamily="34" charset="0"/>
                        </a:rPr>
                        <a:t>implemented.</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effectLst/>
                          <a:latin typeface="Arial Narrow" panose="020B0606020202030204" pitchFamily="34" charset="0"/>
                        </a:rPr>
                        <a:t>Tourism Infrastructure Master Plan </a:t>
                      </a:r>
                      <a:r>
                        <a:rPr lang="en-ZA" sz="1400" dirty="0" smtClean="0">
                          <a:effectLst/>
                          <a:latin typeface="Arial Narrow" panose="020B0606020202030204" pitchFamily="34" charset="0"/>
                        </a:rPr>
                        <a:t>implemented.</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39</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317056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81000"/>
            <a:ext cx="7086600" cy="5791200"/>
          </a:xfrm>
        </p:spPr>
        <p:txBody>
          <a:bodyPr>
            <a:noAutofit/>
          </a:bodyPr>
          <a:lstStyle/>
          <a:p>
            <a:pPr marL="0" lvl="0" indent="0">
              <a:buNone/>
            </a:pPr>
            <a:r>
              <a:rPr lang="en-GB" sz="1800" b="1" dirty="0" smtClean="0">
                <a:latin typeface="Arial Narrow" panose="020B0606020202030204" pitchFamily="34" charset="0"/>
              </a:rPr>
              <a:t>VALUES</a:t>
            </a:r>
          </a:p>
          <a:p>
            <a:pPr marL="0" lvl="0" indent="0">
              <a:buNone/>
            </a:pPr>
            <a:endParaRPr lang="en-ZA" sz="1800" b="1" dirty="0">
              <a:latin typeface="Arial Narrow" panose="020B0606020202030204" pitchFamily="34" charset="0"/>
            </a:endParaRPr>
          </a:p>
          <a:p>
            <a:pPr marL="0" lvl="0" indent="0">
              <a:buNone/>
            </a:pPr>
            <a:r>
              <a:rPr lang="en-GB" sz="1800" b="1" dirty="0" smtClean="0">
                <a:latin typeface="Arial Narrow" panose="020B0606020202030204" pitchFamily="34" charset="0"/>
              </a:rPr>
              <a:t>Performance Values</a:t>
            </a:r>
            <a:r>
              <a:rPr lang="en-GB" sz="1800" dirty="0">
                <a:latin typeface="Arial Narrow" panose="020B0606020202030204" pitchFamily="34" charset="0"/>
              </a:rPr>
              <a:t> </a:t>
            </a:r>
            <a:endParaRPr lang="en-ZA" sz="1800" dirty="0">
              <a:latin typeface="Arial Narrow" panose="020B0606020202030204" pitchFamily="34" charset="0"/>
            </a:endParaRPr>
          </a:p>
          <a:p>
            <a:pPr lvl="0" algn="just">
              <a:buFont typeface="Symbol" panose="05050102010706020507" pitchFamily="18" charset="2"/>
              <a:buChar char=""/>
            </a:pPr>
            <a:r>
              <a:rPr lang="en-GB" sz="18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Innovative:</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Leveraging of resources and partnerships to optimise delivery to our stakeholders; and </a:t>
            </a:r>
            <a:r>
              <a:rPr lang="en-GB" sz="18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being responsive </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 change. </a:t>
            </a:r>
            <a:endParaRPr lang="en-ZA" sz="1800" dirty="0">
              <a:latin typeface="Arial Narrow" panose="020B0606020202030204" pitchFamily="34" charset="0"/>
              <a:ea typeface="Times New Roman" panose="02020603050405020304" pitchFamily="18" charset="0"/>
              <a:cs typeface="Times New Roman" panose="02020603050405020304" pitchFamily="18" charset="0"/>
            </a:endParaRPr>
          </a:p>
          <a:p>
            <a:pPr lvl="0" algn="just">
              <a:buFont typeface="Symbol" panose="05050102010706020507" pitchFamily="18" charset="2"/>
              <a:buChar char=""/>
            </a:pPr>
            <a:r>
              <a:rPr lang="en-GB" sz="18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Ethical (Good Corporate Governance):</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Encapsulating the </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principles of integrity, transparency and accountability.</a:t>
            </a:r>
            <a:endParaRPr lang="en-ZA" sz="1800" dirty="0">
              <a:latin typeface="Arial Narrow" panose="020B0606020202030204" pitchFamily="34" charset="0"/>
              <a:ea typeface="Times New Roman" panose="02020603050405020304" pitchFamily="18" charset="0"/>
              <a:cs typeface="Times New Roman" panose="02020603050405020304" pitchFamily="18" charset="0"/>
            </a:endParaRPr>
          </a:p>
          <a:p>
            <a:pPr lvl="0" algn="just">
              <a:buFont typeface="Symbol" panose="05050102010706020507" pitchFamily="18" charset="2"/>
              <a:buChar char=""/>
            </a:pPr>
            <a:r>
              <a:rPr lang="en-GB" sz="18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Customer Focus:</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Providing </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services and solutions in a manner that is efficient, effective and responsive.</a:t>
            </a:r>
            <a:endParaRPr lang="en-ZA" sz="1800" dirty="0">
              <a:latin typeface="Arial Narrow" panose="020B0606020202030204" pitchFamily="34" charset="0"/>
              <a:ea typeface="Times New Roman" panose="02020603050405020304" pitchFamily="18" charset="0"/>
              <a:cs typeface="Times New Roman" panose="02020603050405020304" pitchFamily="18" charset="0"/>
            </a:endParaRPr>
          </a:p>
          <a:p>
            <a:pPr marL="0" lvl="0" indent="0">
              <a:buNone/>
            </a:pPr>
            <a:endParaRPr lang="en-ZA" sz="1800" b="1" dirty="0">
              <a:latin typeface="Arial Narrow" panose="020B0606020202030204" pitchFamily="34" charset="0"/>
            </a:endParaRPr>
          </a:p>
          <a:p>
            <a:pPr marL="0" lvl="0" indent="0">
              <a:buNone/>
            </a:pPr>
            <a:r>
              <a:rPr lang="en-GB" sz="1800" b="1" dirty="0" smtClean="0">
                <a:latin typeface="Arial Narrow" panose="020B0606020202030204" pitchFamily="34" charset="0"/>
              </a:rPr>
              <a:t>People’s </a:t>
            </a:r>
            <a:r>
              <a:rPr lang="en-GB" sz="1800" b="1" dirty="0">
                <a:latin typeface="Arial Narrow" panose="020B0606020202030204" pitchFamily="34" charset="0"/>
              </a:rPr>
              <a:t>Values and </a:t>
            </a:r>
            <a:r>
              <a:rPr lang="en-GB" sz="1800" b="1" dirty="0" smtClean="0">
                <a:latin typeface="Arial Narrow" panose="020B0606020202030204" pitchFamily="34" charset="0"/>
              </a:rPr>
              <a:t>Descriptions</a:t>
            </a:r>
            <a:endParaRPr lang="en-ZA" sz="1800" dirty="0">
              <a:latin typeface="Arial Narrow" panose="020B0606020202030204" pitchFamily="34" charset="0"/>
            </a:endParaRPr>
          </a:p>
          <a:p>
            <a:pPr lvl="0" algn="just">
              <a:buFont typeface="Symbol" panose="05050102010706020507" pitchFamily="18" charset="2"/>
              <a:buChar char=""/>
            </a:pPr>
            <a:r>
              <a:rPr lang="en-GB" sz="18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Empowerment:</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Create an environment conducive to growth and development for our people.</a:t>
            </a:r>
            <a:endParaRPr lang="en-ZA" sz="1800" dirty="0">
              <a:latin typeface="Arial Narrow" panose="020B0606020202030204" pitchFamily="34" charset="0"/>
              <a:ea typeface="Times New Roman" panose="02020603050405020304" pitchFamily="18" charset="0"/>
              <a:cs typeface="Times New Roman" panose="02020603050405020304" pitchFamily="18" charset="0"/>
            </a:endParaRPr>
          </a:p>
          <a:p>
            <a:pPr lvl="0" algn="just">
              <a:buFont typeface="Symbol" panose="05050102010706020507" pitchFamily="18" charset="2"/>
              <a:buChar char=""/>
            </a:pPr>
            <a:r>
              <a:rPr lang="en-GB" sz="18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Integrity:</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Act with integrity </a:t>
            </a:r>
            <a:r>
              <a:rPr lang="en-GB" sz="1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by maintaining the highest standards for</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accountability, serving with respect, honesty and trustworthiness. </a:t>
            </a:r>
            <a:endParaRPr lang="en-ZA" sz="1800" dirty="0">
              <a:latin typeface="Arial Narrow" panose="020B0606020202030204" pitchFamily="34" charset="0"/>
              <a:ea typeface="Times New Roman" panose="02020603050405020304" pitchFamily="18" charset="0"/>
              <a:cs typeface="Times New Roman" panose="02020603050405020304" pitchFamily="18" charset="0"/>
            </a:endParaRPr>
          </a:p>
          <a:p>
            <a:pPr lvl="0" algn="just">
              <a:buFont typeface="Symbol" panose="05050102010706020507" pitchFamily="18" charset="2"/>
              <a:buChar char=""/>
            </a:pPr>
            <a:r>
              <a:rPr lang="en-GB" sz="18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Recognition:</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Be an organisation that values its own people by ensuring fairness of systems and processes, being </a:t>
            </a:r>
            <a:r>
              <a:rPr lang="en-GB" sz="18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supportive </a:t>
            </a:r>
            <a:r>
              <a:rPr lang="en-GB" sz="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as well as recognising and rewarding performance</a:t>
            </a:r>
            <a:r>
              <a:rPr lang="en-GB" sz="18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t>
            </a:r>
            <a:endParaRPr lang="en-ZA" sz="18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pPr/>
              <a:t>4</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546535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315200" cy="639762"/>
          </a:xfrm>
        </p:spPr>
        <p:txBody>
          <a:bodyPr>
            <a:noAutofit/>
          </a:bodyPr>
          <a:lstStyle/>
          <a:p>
            <a:pPr algn="l">
              <a:spcBef>
                <a:spcPts val="0"/>
              </a:spcBef>
              <a:defRPr/>
            </a:pPr>
            <a:r>
              <a:rPr lang="en-GB" sz="1800" b="1" dirty="0">
                <a:solidFill>
                  <a:schemeClr val="dk1"/>
                </a:solidFill>
                <a:latin typeface="Arial Narrow" panose="020B0606020202030204" pitchFamily="34" charset="0"/>
              </a:rPr>
              <a:t>Strategic </a:t>
            </a:r>
            <a:r>
              <a:rPr lang="en-GB" sz="1800" b="1" dirty="0" smtClean="0">
                <a:solidFill>
                  <a:schemeClr val="dk1"/>
                </a:solidFill>
                <a:latin typeface="Arial Narrow" panose="020B0606020202030204" pitchFamily="34" charset="0"/>
              </a:rPr>
              <a:t>Objective: </a:t>
            </a:r>
            <a:r>
              <a:rPr lang="en-ZA" sz="1800" dirty="0" smtClean="0">
                <a:latin typeface="Arial Narrow" panose="020B0606020202030204" pitchFamily="34" charset="0"/>
                <a:ea typeface="Times New Roman" panose="02020603050405020304" pitchFamily="18" charset="0"/>
                <a:cs typeface="Arial" panose="020B0604020202020204" pitchFamily="34" charset="0"/>
              </a:rPr>
              <a:t>To </a:t>
            </a:r>
            <a:r>
              <a:rPr lang="en-ZA" sz="1800" dirty="0">
                <a:latin typeface="Arial Narrow" panose="020B0606020202030204" pitchFamily="34" charset="0"/>
                <a:ea typeface="Times New Roman" panose="02020603050405020304" pitchFamily="18" charset="0"/>
                <a:cs typeface="Arial" panose="020B0604020202020204" pitchFamily="34" charset="0"/>
              </a:rPr>
              <a:t>create employment opportunities by implementing tourism </a:t>
            </a:r>
            <a:r>
              <a:rPr lang="en-ZA" sz="1800" dirty="0" smtClean="0">
                <a:latin typeface="Arial Narrow" panose="020B0606020202030204" pitchFamily="34" charset="0"/>
                <a:ea typeface="Times New Roman" panose="02020603050405020304" pitchFamily="18" charset="0"/>
                <a:cs typeface="Arial" panose="020B0604020202020204" pitchFamily="34" charset="0"/>
              </a:rPr>
              <a:t>projects. </a:t>
            </a:r>
            <a:endParaRPr lang="en-ZA" sz="1800" dirty="0">
              <a:solidFill>
                <a:schemeClr val="dk1"/>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4038930"/>
              </p:ext>
            </p:extLst>
          </p:nvPr>
        </p:nvGraphicFramePr>
        <p:xfrm>
          <a:off x="1524000" y="1143000"/>
          <a:ext cx="7359161" cy="2667000"/>
        </p:xfrm>
        <a:graphic>
          <a:graphicData uri="http://schemas.openxmlformats.org/drawingml/2006/table">
            <a:tbl>
              <a:tblPr firstRow="1" bandRow="1">
                <a:tableStyleId>{5C22544A-7EE6-4342-B048-85BDC9FD1C3A}</a:tableStyleId>
              </a:tblPr>
              <a:tblGrid>
                <a:gridCol w="1602289"/>
                <a:gridCol w="1477787"/>
                <a:gridCol w="1618528"/>
                <a:gridCol w="1337045"/>
                <a:gridCol w="1323512"/>
              </a:tblGrid>
              <a:tr h="503572">
                <a:tc rowSpan="2">
                  <a:txBody>
                    <a:bodyPr/>
                    <a:lstStyle/>
                    <a:p>
                      <a:pPr algn="just"/>
                      <a:r>
                        <a:rPr lang="en-ZA" sz="1800" b="1" dirty="0" smtClean="0">
                          <a:latin typeface="Arial Narrow" panose="020B0606020202030204" pitchFamily="34" charset="0"/>
                        </a:rPr>
                        <a:t>Programme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just"/>
                      <a:r>
                        <a:rPr lang="en-ZA" sz="1800" b="1" dirty="0" smtClean="0">
                          <a:latin typeface="Arial Narrow" panose="020B0606020202030204" pitchFamily="34" charset="0"/>
                        </a:rPr>
                        <a:t>Baseline</a:t>
                      </a:r>
                    </a:p>
                    <a:p>
                      <a:pPr algn="just"/>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a:r>
                        <a:rPr lang="en-ZA" sz="1800" b="1" dirty="0" smtClean="0">
                          <a:latin typeface="Arial Narrow" panose="020B0606020202030204" pitchFamily="34" charset="0"/>
                        </a:rPr>
                        <a:t>Medium-Term</a:t>
                      </a:r>
                      <a:r>
                        <a:rPr lang="en-ZA" sz="1800" b="1" baseline="0" dirty="0" smtClean="0">
                          <a:latin typeface="Arial Narrow" panose="020B0606020202030204" pitchFamily="34" charset="0"/>
                        </a:rPr>
                        <a:t> Targets</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ZA"/>
                    </a:p>
                  </a:txBody>
                  <a:tcPr/>
                </a:tc>
                <a:tc hMerge="1">
                  <a:txBody>
                    <a:bodyPr/>
                    <a:lstStyle/>
                    <a:p>
                      <a:endParaRPr lang="en-ZA"/>
                    </a:p>
                  </a:txBody>
                  <a:tcPr/>
                </a:tc>
              </a:tr>
              <a:tr h="487027">
                <a:tc vMerge="1">
                  <a:txBody>
                    <a:bodyPr/>
                    <a:lstStyle/>
                    <a:p>
                      <a:endParaRPr lang="en-ZA"/>
                    </a:p>
                  </a:txBody>
                  <a:tcPr/>
                </a:tc>
                <a:tc vMerge="1">
                  <a:txBody>
                    <a:bodyPr/>
                    <a:lstStyle/>
                    <a:p>
                      <a:endParaRPr lang="en-ZA"/>
                    </a:p>
                  </a:txBody>
                  <a:tcPr/>
                </a:tc>
                <a:tc>
                  <a:txBody>
                    <a:bodyPr/>
                    <a:lstStyle/>
                    <a:p>
                      <a:pPr algn="just"/>
                      <a:r>
                        <a:rPr lang="en-ZA" sz="1800" b="1" dirty="0" smtClean="0">
                          <a:latin typeface="Arial Narrow" panose="020B0606020202030204" pitchFamily="34" charset="0"/>
                        </a:rPr>
                        <a:t>2016/17</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2017/18</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a:r>
                        <a:rPr lang="en-ZA" sz="1800" b="1" dirty="0" smtClean="0">
                          <a:latin typeface="Arial Narrow" panose="020B0606020202030204" pitchFamily="34" charset="0"/>
                        </a:rPr>
                        <a:t>2018/19</a:t>
                      </a:r>
                      <a:endParaRPr lang="en-ZA"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676401">
                <a:tc>
                  <a:txBody>
                    <a:bodyPr/>
                    <a:lstStyle/>
                    <a:p>
                      <a:pPr algn="just"/>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7. Number of full-time equivalent (FTE) jobs created through the SRI Programme per year.</a:t>
                      </a:r>
                      <a:endParaRPr lang="en-ZA" sz="16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3 008</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a:effectLst/>
                          <a:latin typeface="Arial Narrow" panose="020B0606020202030204" pitchFamily="34" charset="0"/>
                          <a:ea typeface="Calibri" panose="020F0502020204030204" pitchFamily="34" charset="0"/>
                          <a:cs typeface="Arial" panose="020B0604020202020204" pitchFamily="34" charset="0"/>
                        </a:rPr>
                        <a:t>3 488</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a:effectLst/>
                          <a:latin typeface="Arial Narrow" panose="020B0606020202030204" pitchFamily="34" charset="0"/>
                          <a:ea typeface="Calibri" panose="020F0502020204030204" pitchFamily="34" charset="0"/>
                          <a:cs typeface="Arial" panose="020B0604020202020204" pitchFamily="34" charset="0"/>
                        </a:rPr>
                        <a:t>3 347</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3 488</a:t>
                      </a:r>
                      <a:endParaRPr lang="en-ZA"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40</a:t>
            </a:fld>
            <a:endParaRPr lang="en-ZA" dirty="0">
              <a:solidFill>
                <a:prstClr val="black"/>
              </a:solidFill>
              <a:latin typeface="Arial Narrow" pitchFamily="34" charset="0"/>
            </a:endParaRPr>
          </a:p>
        </p:txBody>
      </p:sp>
    </p:spTree>
    <p:extLst>
      <p:ext uri="{BB962C8B-B14F-4D97-AF65-F5344CB8AC3E}">
        <p14:creationId xmlns:p14="http://schemas.microsoft.com/office/powerpoint/2010/main" val="2697795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76400" y="1143000"/>
            <a:ext cx="7010400" cy="4343400"/>
          </a:xfrm>
          <a:prstGeom prst="rect">
            <a:avLst/>
          </a:prstGeom>
          <a:solidFill>
            <a:schemeClr val="bg1"/>
          </a:solidFill>
          <a:ln>
            <a:solidFill>
              <a:schemeClr val="tx1"/>
            </a:solidFill>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uLnTx/>
                <a:uFillTx/>
                <a:latin typeface="Arial Narrow" panose="020B0606020202030204" pitchFamily="34" charset="0"/>
              </a:rPr>
              <a:t/>
            </a:r>
            <a:br>
              <a:rPr kumimoji="0" lang="en-US" b="1" i="0" u="none" strike="noStrike" kern="1200" cap="none" spc="0" normalizeH="0" baseline="0" noProof="0" dirty="0" smtClean="0">
                <a:ln>
                  <a:noFill/>
                </a:ln>
                <a:solidFill>
                  <a:schemeClr val="tx1"/>
                </a:solidFill>
                <a:effectLst/>
                <a:uLnTx/>
                <a:uFillTx/>
                <a:latin typeface="Arial Narrow" panose="020B0606020202030204" pitchFamily="34" charset="0"/>
              </a:rPr>
            </a:br>
            <a:r>
              <a:rPr kumimoji="0" lang="en-US" b="1" i="0" u="none" strike="noStrike" kern="1200" cap="none" spc="0" normalizeH="0" baseline="0" noProof="0" dirty="0" smtClean="0">
                <a:ln>
                  <a:noFill/>
                </a:ln>
                <a:solidFill>
                  <a:schemeClr val="tx1"/>
                </a:solidFill>
                <a:effectLst/>
                <a:uLnTx/>
                <a:uFillTx/>
                <a:latin typeface="Arial Narrow" panose="020B0606020202030204" pitchFamily="34" charset="0"/>
              </a:rPr>
              <a:t>Estimates of National Expenditure (ENE) </a:t>
            </a:r>
          </a:p>
          <a:p>
            <a:pPr lvl="0">
              <a:defRPr/>
            </a:pPr>
            <a:r>
              <a:rPr lang="en-US" b="1" dirty="0" smtClean="0">
                <a:solidFill>
                  <a:schemeClr val="tx1"/>
                </a:solidFill>
                <a:latin typeface="Arial Narrow" panose="020B0606020202030204" pitchFamily="34" charset="0"/>
              </a:rPr>
              <a:t>2016</a:t>
            </a:r>
          </a:p>
          <a:p>
            <a:pPr lvl="0">
              <a:defRPr/>
            </a:pPr>
            <a:endParaRPr lang="en-US" b="1" dirty="0" smtClean="0">
              <a:solidFill>
                <a:schemeClr val="tx1"/>
              </a:solidFill>
              <a:latin typeface="Arial Narrow" panose="020B0606020202030204" pitchFamily="34" charset="0"/>
            </a:endParaRPr>
          </a:p>
          <a:p>
            <a:pPr lvl="0">
              <a:defRPr/>
            </a:pPr>
            <a:r>
              <a:rPr lang="en-US" b="1" dirty="0" smtClean="0">
                <a:solidFill>
                  <a:schemeClr val="tx1"/>
                </a:solidFill>
                <a:latin typeface="Arial Narrow" panose="020B0606020202030204" pitchFamily="34" charset="0"/>
              </a:rPr>
              <a:t>VOTE </a:t>
            </a:r>
            <a:r>
              <a:rPr lang="en-US" b="1" dirty="0">
                <a:solidFill>
                  <a:schemeClr val="tx1"/>
                </a:solidFill>
                <a:latin typeface="Arial Narrow" panose="020B0606020202030204" pitchFamily="34" charset="0"/>
              </a:rPr>
              <a:t>33</a:t>
            </a:r>
            <a:endParaRPr kumimoji="0" lang="en-US" b="1" i="0" u="none" strike="noStrike" kern="1200" cap="none" spc="0" normalizeH="0" baseline="0" noProof="0" dirty="0" smtClean="0">
              <a:ln>
                <a:noFill/>
              </a:ln>
              <a:solidFill>
                <a:schemeClr val="tx1"/>
              </a:solidFill>
              <a:effectLst/>
              <a:uLnTx/>
              <a:uFillTx/>
              <a:latin typeface="Arial Narrow" panose="020B0606020202030204" pitchFamily="34" charset="0"/>
            </a:endParaRPr>
          </a:p>
          <a:p>
            <a:pPr marL="0" marR="0" lvl="0" indent="0" algn="r" defTabSz="914400" rtl="0" eaLnBrk="0" fontAlgn="base" latinLnBrk="0" hangingPunct="0">
              <a:lnSpc>
                <a:spcPct val="100000"/>
              </a:lnSpc>
              <a:spcBef>
                <a:spcPct val="20000"/>
              </a:spcBef>
              <a:spcAft>
                <a:spcPct val="0"/>
              </a:spcAft>
              <a:buClrTx/>
              <a:buSzTx/>
              <a:buFont typeface="Arial" charset="0"/>
              <a:buNone/>
              <a:tabLst/>
              <a:defRPr/>
            </a:pPr>
            <a:endParaRPr kumimoji="0" lang="en-US" b="1" i="0" u="none" strike="noStrike" kern="1200" cap="none" spc="0" normalizeH="0" baseline="0" noProof="0" dirty="0">
              <a:ln>
                <a:noFill/>
              </a:ln>
              <a:solidFill>
                <a:sysClr val="windowText" lastClr="000000">
                  <a:tint val="75000"/>
                </a:sysClr>
              </a:solidFill>
              <a:effectLst/>
              <a:uLnTx/>
              <a:uFillTx/>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41</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3491062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42</a:t>
            </a:fld>
            <a:endParaRPr lang="en-ZA" dirty="0">
              <a:solidFill>
                <a:prstClr val="black"/>
              </a:solidFill>
              <a:latin typeface="Arial Narrow" pitchFamily="34" charset="0"/>
            </a:endParaRPr>
          </a:p>
        </p:txBody>
      </p:sp>
      <p:pic>
        <p:nvPicPr>
          <p:cNvPr id="13" name="Picture 12"/>
          <p:cNvPicPr>
            <a:picLocks noChangeAspect="1"/>
          </p:cNvPicPr>
          <p:nvPr/>
        </p:nvPicPr>
        <p:blipFill>
          <a:blip r:embed="rId3"/>
          <a:stretch>
            <a:fillRect/>
          </a:stretch>
        </p:blipFill>
        <p:spPr>
          <a:xfrm>
            <a:off x="457199" y="3505200"/>
            <a:ext cx="8534401" cy="2743200"/>
          </a:xfrm>
          <a:prstGeom prst="rect">
            <a:avLst/>
          </a:prstGeom>
        </p:spPr>
      </p:pic>
      <p:sp>
        <p:nvSpPr>
          <p:cNvPr id="14" name="Title 4"/>
          <p:cNvSpPr txBox="1">
            <a:spLocks/>
          </p:cNvSpPr>
          <p:nvPr/>
        </p:nvSpPr>
        <p:spPr>
          <a:xfrm>
            <a:off x="685800" y="274638"/>
            <a:ext cx="8305800" cy="639762"/>
          </a:xfrm>
          <a:prstGeom prst="rect">
            <a:avLst/>
          </a:prstGeom>
          <a:solidFill>
            <a:schemeClr val="bg1"/>
          </a:solidFill>
          <a:ln>
            <a:solidFill>
              <a:schemeClr val="accent3">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Departmental MTEF Baseline (Per Programme)</a:t>
            </a:r>
            <a:endParaRPr lang="en-US" sz="2800" b="1" dirty="0">
              <a:solidFill>
                <a:prstClr val="black"/>
              </a:solidFill>
              <a:latin typeface="Arial Narrow" panose="020B0606020202030204" pitchFamily="34" charset="0"/>
            </a:endParaRPr>
          </a:p>
        </p:txBody>
      </p:sp>
      <p:pic>
        <p:nvPicPr>
          <p:cNvPr id="4" name="Picture 3"/>
          <p:cNvPicPr>
            <a:picLocks noChangeAspect="1"/>
          </p:cNvPicPr>
          <p:nvPr/>
        </p:nvPicPr>
        <p:blipFill>
          <a:blip r:embed="rId4"/>
          <a:stretch>
            <a:fillRect/>
          </a:stretch>
        </p:blipFill>
        <p:spPr>
          <a:xfrm>
            <a:off x="457200" y="1493229"/>
            <a:ext cx="8534400" cy="1685714"/>
          </a:xfrm>
          <a:prstGeom prst="rect">
            <a:avLst/>
          </a:prstGeom>
        </p:spPr>
      </p:pic>
    </p:spTree>
    <p:extLst>
      <p:ext uri="{BB962C8B-B14F-4D97-AF65-F5344CB8AC3E}">
        <p14:creationId xmlns:p14="http://schemas.microsoft.com/office/powerpoint/2010/main" val="1105358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43</a:t>
            </a:fld>
            <a:endParaRPr lang="en-ZA" dirty="0">
              <a:solidFill>
                <a:prstClr val="black"/>
              </a:solidFill>
              <a:latin typeface="Arial Narrow" pitchFamily="34" charset="0"/>
            </a:endParaRPr>
          </a:p>
        </p:txBody>
      </p:sp>
      <p:sp>
        <p:nvSpPr>
          <p:cNvPr id="5" name="Title 4"/>
          <p:cNvSpPr txBox="1">
            <a:spLocks/>
          </p:cNvSpPr>
          <p:nvPr/>
        </p:nvSpPr>
        <p:spPr bwMode="auto">
          <a:xfrm>
            <a:off x="319548" y="381000"/>
            <a:ext cx="8610600" cy="639762"/>
          </a:xfrm>
          <a:prstGeom prst="rect">
            <a:avLst/>
          </a:prstGeom>
          <a:solidFill>
            <a:schemeClr val="bg1"/>
          </a:solidFill>
          <a:ln w="9525">
            <a:solidFill>
              <a:schemeClr val="accent3">
                <a:lumMod val="50000"/>
              </a:schemeClr>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defRPr/>
            </a:pPr>
            <a:r>
              <a:rPr lang="en-US" sz="2800" b="1" dirty="0" smtClean="0">
                <a:solidFill>
                  <a:prstClr val="black"/>
                </a:solidFill>
                <a:latin typeface="Arial Narrow" panose="020B0606020202030204" pitchFamily="34" charset="0"/>
              </a:rPr>
              <a:t>Departmental MTEF Baseline (Economic Classification)</a:t>
            </a:r>
            <a:endParaRPr lang="en-US" sz="2800" b="1" dirty="0">
              <a:solidFill>
                <a:prstClr val="black"/>
              </a:solidFill>
              <a:latin typeface="Arial Narrow" panose="020B0606020202030204" pitchFamily="34" charset="0"/>
            </a:endParaRPr>
          </a:p>
        </p:txBody>
      </p:sp>
      <p:pic>
        <p:nvPicPr>
          <p:cNvPr id="7" name="Picture 6"/>
          <p:cNvPicPr>
            <a:picLocks noChangeAspect="1"/>
          </p:cNvPicPr>
          <p:nvPr/>
        </p:nvPicPr>
        <p:blipFill>
          <a:blip r:embed="rId3"/>
          <a:stretch>
            <a:fillRect/>
          </a:stretch>
        </p:blipFill>
        <p:spPr>
          <a:xfrm>
            <a:off x="312172" y="3657600"/>
            <a:ext cx="8610602" cy="2390390"/>
          </a:xfrm>
          <a:prstGeom prst="rect">
            <a:avLst/>
          </a:prstGeom>
        </p:spPr>
      </p:pic>
      <p:pic>
        <p:nvPicPr>
          <p:cNvPr id="4" name="Picture 3"/>
          <p:cNvPicPr>
            <a:picLocks noChangeAspect="1"/>
          </p:cNvPicPr>
          <p:nvPr/>
        </p:nvPicPr>
        <p:blipFill>
          <a:blip r:embed="rId4"/>
          <a:stretch>
            <a:fillRect/>
          </a:stretch>
        </p:blipFill>
        <p:spPr>
          <a:xfrm>
            <a:off x="319548" y="1481576"/>
            <a:ext cx="8610601" cy="1685714"/>
          </a:xfrm>
          <a:prstGeom prst="rect">
            <a:avLst/>
          </a:prstGeom>
        </p:spPr>
      </p:pic>
    </p:spTree>
    <p:extLst>
      <p:ext uri="{BB962C8B-B14F-4D97-AF65-F5344CB8AC3E}">
        <p14:creationId xmlns:p14="http://schemas.microsoft.com/office/powerpoint/2010/main" val="4036624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44</a:t>
            </a:fld>
            <a:endParaRPr lang="en-ZA" dirty="0">
              <a:solidFill>
                <a:prstClr val="black"/>
              </a:solidFill>
              <a:latin typeface="Arial Narrow" pitchFamily="34" charset="0"/>
            </a:endParaRPr>
          </a:p>
        </p:txBody>
      </p:sp>
      <p:sp>
        <p:nvSpPr>
          <p:cNvPr id="5" name="Title 4"/>
          <p:cNvSpPr txBox="1">
            <a:spLocks/>
          </p:cNvSpPr>
          <p:nvPr/>
        </p:nvSpPr>
        <p:spPr>
          <a:xfrm>
            <a:off x="685800" y="304800"/>
            <a:ext cx="8229600" cy="487362"/>
          </a:xfrm>
          <a:prstGeom prst="rect">
            <a:avLst/>
          </a:prstGeom>
          <a:solidFill>
            <a:schemeClr val="bg1"/>
          </a:solidFill>
          <a:ln>
            <a:solidFill>
              <a:schemeClr val="accent3">
                <a:lumMod val="50000"/>
              </a:schemeClr>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MTEF Baseline – Administration (Per Sub-</a:t>
            </a:r>
            <a:r>
              <a:rPr lang="en-US" sz="2800" b="1" dirty="0" err="1" smtClean="0">
                <a:solidFill>
                  <a:prstClr val="black"/>
                </a:solidFill>
                <a:latin typeface="Arial Narrow" panose="020B0606020202030204" pitchFamily="34" charset="0"/>
              </a:rPr>
              <a:t>programme</a:t>
            </a:r>
            <a:r>
              <a:rPr lang="en-US" sz="2800" b="1" dirty="0" smtClean="0">
                <a:solidFill>
                  <a:prstClr val="black"/>
                </a:solidFill>
                <a:latin typeface="Arial Narrow" panose="020B0606020202030204" pitchFamily="34" charset="0"/>
              </a:rPr>
              <a:t>)</a:t>
            </a:r>
            <a:endParaRPr lang="en-US" sz="2800" b="1" dirty="0">
              <a:solidFill>
                <a:prstClr val="black"/>
              </a:solidFill>
              <a:latin typeface="Arial Narrow" panose="020B0606020202030204" pitchFamily="34" charset="0"/>
            </a:endParaRPr>
          </a:p>
        </p:txBody>
      </p:sp>
      <p:pic>
        <p:nvPicPr>
          <p:cNvPr id="7" name="Picture 6"/>
          <p:cNvPicPr>
            <a:picLocks noChangeAspect="1"/>
          </p:cNvPicPr>
          <p:nvPr/>
        </p:nvPicPr>
        <p:blipFill>
          <a:blip r:embed="rId3"/>
          <a:stretch>
            <a:fillRect/>
          </a:stretch>
        </p:blipFill>
        <p:spPr>
          <a:xfrm>
            <a:off x="685800" y="3241866"/>
            <a:ext cx="8229600" cy="2887874"/>
          </a:xfrm>
          <a:prstGeom prst="rect">
            <a:avLst/>
          </a:prstGeom>
        </p:spPr>
      </p:pic>
      <p:pic>
        <p:nvPicPr>
          <p:cNvPr id="4" name="Picture 3"/>
          <p:cNvPicPr>
            <a:picLocks noChangeAspect="1"/>
          </p:cNvPicPr>
          <p:nvPr/>
        </p:nvPicPr>
        <p:blipFill>
          <a:blip r:embed="rId4"/>
          <a:stretch>
            <a:fillRect/>
          </a:stretch>
        </p:blipFill>
        <p:spPr>
          <a:xfrm>
            <a:off x="685800" y="1294836"/>
            <a:ext cx="8229600" cy="1685714"/>
          </a:xfrm>
          <a:prstGeom prst="rect">
            <a:avLst/>
          </a:prstGeom>
        </p:spPr>
      </p:pic>
    </p:spTree>
    <p:extLst>
      <p:ext uri="{BB962C8B-B14F-4D97-AF65-F5344CB8AC3E}">
        <p14:creationId xmlns:p14="http://schemas.microsoft.com/office/powerpoint/2010/main" val="2614896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45</a:t>
            </a:fld>
            <a:endParaRPr lang="en-ZA" dirty="0">
              <a:solidFill>
                <a:prstClr val="black"/>
              </a:solidFill>
              <a:latin typeface="Arial Narrow" pitchFamily="34" charset="0"/>
            </a:endParaRPr>
          </a:p>
        </p:txBody>
      </p:sp>
      <p:sp>
        <p:nvSpPr>
          <p:cNvPr id="5" name="Title 4"/>
          <p:cNvSpPr txBox="1">
            <a:spLocks/>
          </p:cNvSpPr>
          <p:nvPr/>
        </p:nvSpPr>
        <p:spPr>
          <a:xfrm>
            <a:off x="457200" y="274638"/>
            <a:ext cx="8458200" cy="563562"/>
          </a:xfrm>
          <a:prstGeom prst="rect">
            <a:avLst/>
          </a:prstGeom>
          <a:solidFill>
            <a:schemeClr val="bg1"/>
          </a:solidFill>
          <a:ln>
            <a:solidFill>
              <a:schemeClr val="accent3">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MTEF Baseline – Administration (Economic Classification)</a:t>
            </a:r>
            <a:endParaRPr lang="en-US" sz="2800" b="1" dirty="0">
              <a:solidFill>
                <a:prstClr val="black"/>
              </a:solidFill>
              <a:latin typeface="Arial Narrow" panose="020B0606020202030204" pitchFamily="34" charset="0"/>
            </a:endParaRPr>
          </a:p>
        </p:txBody>
      </p:sp>
      <p:pic>
        <p:nvPicPr>
          <p:cNvPr id="7" name="Picture 6"/>
          <p:cNvPicPr>
            <a:picLocks noChangeAspect="1"/>
          </p:cNvPicPr>
          <p:nvPr/>
        </p:nvPicPr>
        <p:blipFill>
          <a:blip r:embed="rId3"/>
          <a:stretch>
            <a:fillRect/>
          </a:stretch>
        </p:blipFill>
        <p:spPr>
          <a:xfrm>
            <a:off x="483476" y="3439925"/>
            <a:ext cx="8458200" cy="2651127"/>
          </a:xfrm>
          <a:prstGeom prst="rect">
            <a:avLst/>
          </a:prstGeom>
        </p:spPr>
      </p:pic>
      <p:pic>
        <p:nvPicPr>
          <p:cNvPr id="4" name="Picture 3"/>
          <p:cNvPicPr>
            <a:picLocks noChangeAspect="1"/>
          </p:cNvPicPr>
          <p:nvPr/>
        </p:nvPicPr>
        <p:blipFill>
          <a:blip r:embed="rId4"/>
          <a:stretch>
            <a:fillRect/>
          </a:stretch>
        </p:blipFill>
        <p:spPr>
          <a:xfrm>
            <a:off x="457200" y="1436361"/>
            <a:ext cx="8458200" cy="1685714"/>
          </a:xfrm>
          <a:prstGeom prst="rect">
            <a:avLst/>
          </a:prstGeom>
        </p:spPr>
      </p:pic>
    </p:spTree>
    <p:extLst>
      <p:ext uri="{BB962C8B-B14F-4D97-AF65-F5344CB8AC3E}">
        <p14:creationId xmlns:p14="http://schemas.microsoft.com/office/powerpoint/2010/main" val="649062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46</a:t>
            </a:fld>
            <a:endParaRPr lang="en-ZA" dirty="0">
              <a:solidFill>
                <a:prstClr val="black"/>
              </a:solidFill>
              <a:latin typeface="Arial Narrow" pitchFamily="34" charset="0"/>
            </a:endParaRPr>
          </a:p>
        </p:txBody>
      </p:sp>
      <p:sp>
        <p:nvSpPr>
          <p:cNvPr id="4" name="Title 4"/>
          <p:cNvSpPr txBox="1">
            <a:spLocks/>
          </p:cNvSpPr>
          <p:nvPr/>
        </p:nvSpPr>
        <p:spPr>
          <a:xfrm>
            <a:off x="457200" y="314231"/>
            <a:ext cx="8458200" cy="792162"/>
          </a:xfrm>
          <a:prstGeom prst="rect">
            <a:avLst/>
          </a:prstGeom>
          <a:solidFill>
            <a:schemeClr val="bg1"/>
          </a:solidFill>
          <a:ln>
            <a:solidFill>
              <a:schemeClr val="accent3">
                <a:lumMod val="50000"/>
              </a:schemeClr>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MTEF Baseline – Policy and Knowledge Services</a:t>
            </a:r>
          </a:p>
          <a:p>
            <a:pPr>
              <a:defRPr/>
            </a:pPr>
            <a:r>
              <a:rPr lang="en-US" sz="2800" b="1" dirty="0" smtClean="0">
                <a:solidFill>
                  <a:prstClr val="black"/>
                </a:solidFill>
                <a:latin typeface="Arial Narrow" panose="020B0606020202030204" pitchFamily="34" charset="0"/>
              </a:rPr>
              <a:t> (Per Sub-programme)</a:t>
            </a:r>
            <a:endParaRPr lang="en-US" sz="2800" b="1" dirty="0">
              <a:solidFill>
                <a:prstClr val="black"/>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457200" y="3654809"/>
            <a:ext cx="8458200" cy="2701542"/>
          </a:xfrm>
          <a:prstGeom prst="rect">
            <a:avLst/>
          </a:prstGeom>
        </p:spPr>
      </p:pic>
      <p:pic>
        <p:nvPicPr>
          <p:cNvPr id="8" name="Picture 7"/>
          <p:cNvPicPr>
            <a:picLocks noChangeAspect="1"/>
          </p:cNvPicPr>
          <p:nvPr/>
        </p:nvPicPr>
        <p:blipFill>
          <a:blip r:embed="rId4"/>
          <a:stretch>
            <a:fillRect/>
          </a:stretch>
        </p:blipFill>
        <p:spPr>
          <a:xfrm>
            <a:off x="457200" y="1471517"/>
            <a:ext cx="8458200" cy="1923810"/>
          </a:xfrm>
          <a:prstGeom prst="rect">
            <a:avLst/>
          </a:prstGeom>
        </p:spPr>
      </p:pic>
    </p:spTree>
    <p:extLst>
      <p:ext uri="{BB962C8B-B14F-4D97-AF65-F5344CB8AC3E}">
        <p14:creationId xmlns:p14="http://schemas.microsoft.com/office/powerpoint/2010/main" val="1892667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47</a:t>
            </a:fld>
            <a:endParaRPr lang="en-ZA" dirty="0">
              <a:solidFill>
                <a:prstClr val="black"/>
              </a:solidFill>
              <a:latin typeface="Arial Narrow" pitchFamily="34" charset="0"/>
            </a:endParaRPr>
          </a:p>
        </p:txBody>
      </p:sp>
      <p:sp>
        <p:nvSpPr>
          <p:cNvPr id="4" name="Title 4"/>
          <p:cNvSpPr txBox="1">
            <a:spLocks/>
          </p:cNvSpPr>
          <p:nvPr/>
        </p:nvSpPr>
        <p:spPr>
          <a:xfrm>
            <a:off x="457200" y="76201"/>
            <a:ext cx="8382000" cy="914400"/>
          </a:xfrm>
          <a:prstGeom prst="rect">
            <a:avLst/>
          </a:prstGeom>
          <a:solidFill>
            <a:schemeClr val="bg1"/>
          </a:solidFill>
          <a:ln>
            <a:solidFill>
              <a:schemeClr val="accent3">
                <a:lumMod val="50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MTEF Baseline – Policy and Knowledge Services (Economic Classification)</a:t>
            </a:r>
            <a:endParaRPr lang="en-US" sz="2800" b="1" dirty="0">
              <a:solidFill>
                <a:prstClr val="black"/>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457199" y="3371123"/>
            <a:ext cx="8382002" cy="2877278"/>
          </a:xfrm>
          <a:prstGeom prst="rect">
            <a:avLst/>
          </a:prstGeom>
        </p:spPr>
      </p:pic>
      <p:pic>
        <p:nvPicPr>
          <p:cNvPr id="7" name="Picture 6"/>
          <p:cNvPicPr>
            <a:picLocks noChangeAspect="1"/>
          </p:cNvPicPr>
          <p:nvPr/>
        </p:nvPicPr>
        <p:blipFill>
          <a:blip r:embed="rId4"/>
          <a:stretch>
            <a:fillRect/>
          </a:stretch>
        </p:blipFill>
        <p:spPr>
          <a:xfrm>
            <a:off x="457199" y="1371600"/>
            <a:ext cx="8382001" cy="1685714"/>
          </a:xfrm>
          <a:prstGeom prst="rect">
            <a:avLst/>
          </a:prstGeom>
        </p:spPr>
      </p:pic>
    </p:spTree>
    <p:extLst>
      <p:ext uri="{BB962C8B-B14F-4D97-AF65-F5344CB8AC3E}">
        <p14:creationId xmlns:p14="http://schemas.microsoft.com/office/powerpoint/2010/main" val="3398346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48</a:t>
            </a:fld>
            <a:endParaRPr lang="en-ZA" dirty="0">
              <a:solidFill>
                <a:prstClr val="black"/>
              </a:solidFill>
              <a:latin typeface="Arial Narrow" pitchFamily="34" charset="0"/>
            </a:endParaRPr>
          </a:p>
        </p:txBody>
      </p:sp>
      <p:sp>
        <p:nvSpPr>
          <p:cNvPr id="4" name="Title 4"/>
          <p:cNvSpPr txBox="1">
            <a:spLocks/>
          </p:cNvSpPr>
          <p:nvPr/>
        </p:nvSpPr>
        <p:spPr>
          <a:xfrm>
            <a:off x="457200" y="274638"/>
            <a:ext cx="8458200" cy="639762"/>
          </a:xfrm>
          <a:prstGeom prst="rect">
            <a:avLst/>
          </a:prstGeom>
          <a:solidFill>
            <a:schemeClr val="bg1"/>
          </a:solidFill>
          <a:ln>
            <a:solidFill>
              <a:schemeClr val="accent3">
                <a:lumMod val="50000"/>
              </a:schemeClr>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MTEF Baseline – International Tourism (Per Sub-</a:t>
            </a:r>
            <a:r>
              <a:rPr lang="en-US" sz="2800" b="1" dirty="0" err="1" smtClean="0">
                <a:solidFill>
                  <a:prstClr val="black"/>
                </a:solidFill>
                <a:latin typeface="Arial Narrow" panose="020B0606020202030204" pitchFamily="34" charset="0"/>
              </a:rPr>
              <a:t>programme</a:t>
            </a:r>
            <a:r>
              <a:rPr lang="en-US" sz="2800" b="1" dirty="0" smtClean="0">
                <a:solidFill>
                  <a:prstClr val="black"/>
                </a:solidFill>
                <a:latin typeface="Arial Narrow" panose="020B0606020202030204" pitchFamily="34" charset="0"/>
              </a:rPr>
              <a:t>)</a:t>
            </a:r>
            <a:endParaRPr lang="en-US" sz="2800" b="1" dirty="0">
              <a:solidFill>
                <a:prstClr val="black"/>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457200" y="3521075"/>
            <a:ext cx="8458200" cy="2835275"/>
          </a:xfrm>
          <a:prstGeom prst="rect">
            <a:avLst/>
          </a:prstGeom>
        </p:spPr>
      </p:pic>
      <p:pic>
        <p:nvPicPr>
          <p:cNvPr id="7" name="Picture 6"/>
          <p:cNvPicPr>
            <a:picLocks noChangeAspect="1"/>
          </p:cNvPicPr>
          <p:nvPr/>
        </p:nvPicPr>
        <p:blipFill>
          <a:blip r:embed="rId4"/>
          <a:stretch>
            <a:fillRect/>
          </a:stretch>
        </p:blipFill>
        <p:spPr>
          <a:xfrm>
            <a:off x="457200" y="1447800"/>
            <a:ext cx="8458200" cy="1685714"/>
          </a:xfrm>
          <a:prstGeom prst="rect">
            <a:avLst/>
          </a:prstGeom>
        </p:spPr>
      </p:pic>
    </p:spTree>
    <p:extLst>
      <p:ext uri="{BB962C8B-B14F-4D97-AF65-F5344CB8AC3E}">
        <p14:creationId xmlns:p14="http://schemas.microsoft.com/office/powerpoint/2010/main" val="2855431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49</a:t>
            </a:fld>
            <a:endParaRPr lang="en-ZA" dirty="0">
              <a:solidFill>
                <a:prstClr val="black"/>
              </a:solidFill>
              <a:latin typeface="Arial Narrow" pitchFamily="34" charset="0"/>
            </a:endParaRPr>
          </a:p>
        </p:txBody>
      </p:sp>
      <p:sp>
        <p:nvSpPr>
          <p:cNvPr id="4" name="Title 4"/>
          <p:cNvSpPr txBox="1">
            <a:spLocks/>
          </p:cNvSpPr>
          <p:nvPr/>
        </p:nvSpPr>
        <p:spPr>
          <a:xfrm>
            <a:off x="449826" y="296760"/>
            <a:ext cx="8541774" cy="664649"/>
          </a:xfrm>
          <a:prstGeom prst="rect">
            <a:avLst/>
          </a:prstGeom>
          <a:solidFill>
            <a:schemeClr val="bg1"/>
          </a:solidFill>
          <a:ln>
            <a:solidFill>
              <a:schemeClr val="accent3">
                <a:lumMod val="50000"/>
              </a:schemeClr>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MTEF Baseline – International Tourism (Economic Classification)</a:t>
            </a:r>
            <a:endParaRPr lang="en-US" sz="2800" b="1" dirty="0">
              <a:solidFill>
                <a:prstClr val="black"/>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449826" y="3330315"/>
            <a:ext cx="8541774" cy="2841886"/>
          </a:xfrm>
          <a:prstGeom prst="rect">
            <a:avLst/>
          </a:prstGeom>
        </p:spPr>
      </p:pic>
      <p:pic>
        <p:nvPicPr>
          <p:cNvPr id="7" name="Picture 6"/>
          <p:cNvPicPr>
            <a:picLocks noChangeAspect="1"/>
          </p:cNvPicPr>
          <p:nvPr/>
        </p:nvPicPr>
        <p:blipFill>
          <a:blip r:embed="rId4"/>
          <a:stretch>
            <a:fillRect/>
          </a:stretch>
        </p:blipFill>
        <p:spPr>
          <a:xfrm>
            <a:off x="449827" y="1295400"/>
            <a:ext cx="8541774" cy="1685714"/>
          </a:xfrm>
          <a:prstGeom prst="rect">
            <a:avLst/>
          </a:prstGeom>
        </p:spPr>
      </p:pic>
    </p:spTree>
    <p:extLst>
      <p:ext uri="{BB962C8B-B14F-4D97-AF65-F5344CB8AC3E}">
        <p14:creationId xmlns:p14="http://schemas.microsoft.com/office/powerpoint/2010/main" val="241904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86600" cy="563562"/>
          </a:xfrm>
        </p:spPr>
        <p:txBody>
          <a:bodyPr>
            <a:normAutofit/>
          </a:bodyPr>
          <a:lstStyle/>
          <a:p>
            <a:r>
              <a:rPr lang="en-US" sz="2800" b="1" dirty="0">
                <a:latin typeface="Arial Narrow" pitchFamily="34" charset="0"/>
              </a:rPr>
              <a:t>Legislative and Policy Mandate</a:t>
            </a:r>
            <a:endParaRPr lang="en-ZA" sz="2800" dirty="0">
              <a:latin typeface="Arial" pitchFamily="34" charset="0"/>
              <a:cs typeface="Arial" pitchFamily="34" charset="0"/>
            </a:endParaRPr>
          </a:p>
        </p:txBody>
      </p:sp>
      <p:sp>
        <p:nvSpPr>
          <p:cNvPr id="3" name="Content Placeholder 2"/>
          <p:cNvSpPr>
            <a:spLocks noGrp="1"/>
          </p:cNvSpPr>
          <p:nvPr>
            <p:ph idx="1"/>
          </p:nvPr>
        </p:nvSpPr>
        <p:spPr>
          <a:xfrm>
            <a:off x="1828800" y="838200"/>
            <a:ext cx="7086600" cy="5029200"/>
          </a:xfrm>
        </p:spPr>
        <p:txBody>
          <a:bodyPr>
            <a:noAutofit/>
          </a:bodyPr>
          <a:lstStyle/>
          <a:p>
            <a:pPr algn="just">
              <a:buFont typeface="Symbol" panose="05050102010706020507" pitchFamily="18" charset="2"/>
              <a:buChar char=""/>
            </a:pPr>
            <a:r>
              <a:rPr lang="en-GB"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Tourism Act, 2014 (Act No 3 of 2014) aims to promote the practise of responsible tourism for the benefit of the Republic and for the enjoyment of all its residents and foreign visitors; provide for the effective domestic and international marketing of South Africa as a tourist destination; promote quality tourism products and services; promote growth in and development of the tourism sector; and enhance cooperation and coordination between all spheres of government in developing and managing tourism</a:t>
            </a:r>
            <a:r>
              <a:rPr lang="en-GB" sz="2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t>
            </a:r>
          </a:p>
          <a:p>
            <a:pPr marL="0" indent="0" algn="just">
              <a:buNone/>
            </a:pPr>
            <a:endPar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lvl="0" algn="just">
              <a:buFont typeface="Symbol" panose="05050102010706020507" pitchFamily="18" charset="2"/>
              <a:buChar char=""/>
            </a:pPr>
            <a:r>
              <a:rPr lang="en-GB"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National Development Plan (NDP</a:t>
            </a:r>
            <a:r>
              <a:rPr lang="en-GB"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t>
            </a:r>
            <a:r>
              <a:rPr lang="en-GB"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is the 2030 vision for the country. </a:t>
            </a:r>
            <a:r>
              <a:rPr lang="en-ZA" sz="2000" dirty="0">
                <a:solidFill>
                  <a:srgbClr val="000000"/>
                </a:solidFill>
                <a:latin typeface="Arial Narrow" panose="020B0606020202030204" pitchFamily="34" charset="0"/>
                <a:ea typeface="Calibri" panose="020F0502020204030204" pitchFamily="34" charset="0"/>
                <a:cs typeface="Segoe UI" panose="020B0502040204020203" pitchFamily="34" charset="0"/>
              </a:rPr>
              <a:t>It envisions rising employment, productivity and incomes as a way to ensure a long term solution to </a:t>
            </a:r>
            <a:r>
              <a:rPr lang="en-ZA" sz="2000" dirty="0" smtClean="0">
                <a:solidFill>
                  <a:srgbClr val="000000"/>
                </a:solidFill>
                <a:latin typeface="Arial Narrow" panose="020B0606020202030204" pitchFamily="34" charset="0"/>
                <a:ea typeface="Calibri" panose="020F0502020204030204" pitchFamily="34" charset="0"/>
                <a:cs typeface="Segoe UI" panose="020B0502040204020203" pitchFamily="34" charset="0"/>
              </a:rPr>
              <a:t>achieve reduction in </a:t>
            </a:r>
            <a:r>
              <a:rPr lang="en-ZA" sz="2000" dirty="0">
                <a:solidFill>
                  <a:srgbClr val="000000"/>
                </a:solidFill>
                <a:latin typeface="Arial Narrow" panose="020B0606020202030204" pitchFamily="34" charset="0"/>
                <a:ea typeface="Calibri" panose="020F0502020204030204" pitchFamily="34" charset="0"/>
                <a:cs typeface="Segoe UI" panose="020B0502040204020203" pitchFamily="34" charset="0"/>
              </a:rPr>
              <a:t>inequality, </a:t>
            </a:r>
            <a:r>
              <a:rPr lang="en-ZA" sz="2000" dirty="0" smtClean="0">
                <a:solidFill>
                  <a:srgbClr val="000000"/>
                </a:solidFill>
                <a:latin typeface="Arial Narrow" panose="020B0606020202030204" pitchFamily="34" charset="0"/>
                <a:ea typeface="Calibri" panose="020F0502020204030204" pitchFamily="34" charset="0"/>
                <a:cs typeface="Segoe UI" panose="020B0502040204020203" pitchFamily="34" charset="0"/>
              </a:rPr>
              <a:t>an improvement in </a:t>
            </a:r>
            <a:r>
              <a:rPr lang="en-ZA" sz="2000" dirty="0">
                <a:solidFill>
                  <a:srgbClr val="000000"/>
                </a:solidFill>
                <a:latin typeface="Arial Narrow" panose="020B0606020202030204" pitchFamily="34" charset="0"/>
                <a:ea typeface="Calibri" panose="020F0502020204030204" pitchFamily="34" charset="0"/>
                <a:cs typeface="Segoe UI" panose="020B0502040204020203" pitchFamily="34" charset="0"/>
              </a:rPr>
              <a:t>living standards and ensuring a dignified existence for all South </a:t>
            </a:r>
            <a:r>
              <a:rPr lang="en-ZA" sz="2000" dirty="0" smtClean="0">
                <a:solidFill>
                  <a:srgbClr val="000000"/>
                </a:solidFill>
                <a:latin typeface="Arial Narrow" panose="020B0606020202030204" pitchFamily="34" charset="0"/>
                <a:ea typeface="Calibri" panose="020F0502020204030204" pitchFamily="34" charset="0"/>
                <a:cs typeface="Segoe UI" panose="020B0502040204020203" pitchFamily="34" charset="0"/>
              </a:rPr>
              <a:t>Africans. </a:t>
            </a:r>
            <a:r>
              <a:rPr lang="en-GB" sz="2000" dirty="0" smtClean="0">
                <a:solidFill>
                  <a:srgbClr val="000000"/>
                </a:solidFill>
                <a:latin typeface="Arial Narrow" panose="020B0606020202030204" pitchFamily="34" charset="0"/>
                <a:ea typeface="Arial" panose="020B0604020202020204" pitchFamily="34" charset="0"/>
                <a:cs typeface="Arial" panose="020B0604020202020204" pitchFamily="34" charset="0"/>
              </a:rPr>
              <a:t>The </a:t>
            </a:r>
            <a:r>
              <a:rPr lang="en-GB" sz="2000" dirty="0">
                <a:solidFill>
                  <a:srgbClr val="000000"/>
                </a:solidFill>
                <a:latin typeface="Arial Narrow" panose="020B0606020202030204" pitchFamily="34" charset="0"/>
                <a:ea typeface="Arial" panose="020B0604020202020204" pitchFamily="34" charset="0"/>
                <a:cs typeface="Arial" panose="020B0604020202020204" pitchFamily="34" charset="0"/>
              </a:rPr>
              <a:t>NDP recognises tourism as one of the main drivers of employment and economic growth</a:t>
            </a:r>
            <a:r>
              <a:rPr lang="en-GB" sz="2000" dirty="0" smtClean="0">
                <a:solidFill>
                  <a:srgbClr val="000000"/>
                </a:solidFill>
                <a:latin typeface="Arial Narrow" panose="020B0606020202030204" pitchFamily="34" charset="0"/>
                <a:ea typeface="Arial" panose="020B0604020202020204" pitchFamily="34" charset="0"/>
                <a:cs typeface="Arial" panose="020B0604020202020204" pitchFamily="34" charset="0"/>
              </a:rPr>
              <a:t>.</a:t>
            </a:r>
            <a:endParaRPr lang="en-ZA" sz="20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5</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985285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50</a:t>
            </a:fld>
            <a:endParaRPr lang="en-ZA" dirty="0">
              <a:solidFill>
                <a:prstClr val="black"/>
              </a:solidFill>
              <a:latin typeface="Arial Narrow" pitchFamily="34" charset="0"/>
            </a:endParaRPr>
          </a:p>
        </p:txBody>
      </p:sp>
      <p:sp>
        <p:nvSpPr>
          <p:cNvPr id="4" name="Title 4"/>
          <p:cNvSpPr txBox="1">
            <a:spLocks/>
          </p:cNvSpPr>
          <p:nvPr/>
        </p:nvSpPr>
        <p:spPr>
          <a:xfrm>
            <a:off x="457200" y="274638"/>
            <a:ext cx="8382000" cy="715962"/>
          </a:xfrm>
          <a:prstGeom prst="rect">
            <a:avLst/>
          </a:prstGeom>
          <a:solidFill>
            <a:schemeClr val="bg1"/>
          </a:solidFill>
          <a:ln>
            <a:solidFill>
              <a:schemeClr val="accent3">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solidFill>
                  <a:prstClr val="black"/>
                </a:solidFill>
                <a:latin typeface="Arial Narrow" panose="020B0606020202030204" pitchFamily="34" charset="0"/>
              </a:rPr>
              <a:t>MTEF Baseline – Domestic Tourism (Per Sub-</a:t>
            </a:r>
            <a:r>
              <a:rPr lang="en-US" sz="2800" dirty="0" err="1" smtClean="0">
                <a:solidFill>
                  <a:prstClr val="black"/>
                </a:solidFill>
                <a:latin typeface="Arial Narrow" panose="020B0606020202030204" pitchFamily="34" charset="0"/>
              </a:rPr>
              <a:t>programme</a:t>
            </a:r>
            <a:r>
              <a:rPr lang="en-US" sz="2800" dirty="0" smtClean="0">
                <a:solidFill>
                  <a:prstClr val="black"/>
                </a:solidFill>
                <a:latin typeface="Arial Narrow" panose="020B0606020202030204" pitchFamily="34" charset="0"/>
              </a:rPr>
              <a:t>)</a:t>
            </a:r>
            <a:endParaRPr lang="en-US" sz="2800" dirty="0">
              <a:solidFill>
                <a:prstClr val="black"/>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457200" y="3838379"/>
            <a:ext cx="8382000" cy="2517971"/>
          </a:xfrm>
          <a:prstGeom prst="rect">
            <a:avLst/>
          </a:prstGeom>
        </p:spPr>
      </p:pic>
      <p:pic>
        <p:nvPicPr>
          <p:cNvPr id="7" name="Picture 6"/>
          <p:cNvPicPr>
            <a:picLocks noChangeAspect="1"/>
          </p:cNvPicPr>
          <p:nvPr/>
        </p:nvPicPr>
        <p:blipFill>
          <a:blip r:embed="rId4"/>
          <a:stretch>
            <a:fillRect/>
          </a:stretch>
        </p:blipFill>
        <p:spPr>
          <a:xfrm>
            <a:off x="457200" y="1452584"/>
            <a:ext cx="8382000" cy="1923810"/>
          </a:xfrm>
          <a:prstGeom prst="rect">
            <a:avLst/>
          </a:prstGeom>
        </p:spPr>
      </p:pic>
    </p:spTree>
    <p:extLst>
      <p:ext uri="{BB962C8B-B14F-4D97-AF65-F5344CB8AC3E}">
        <p14:creationId xmlns:p14="http://schemas.microsoft.com/office/powerpoint/2010/main" val="2456375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prstClr val="black"/>
                </a:solidFill>
                <a:latin typeface="Arial Narrow" pitchFamily="34" charset="0"/>
              </a:rPr>
              <a:pPr/>
              <a:t>51</a:t>
            </a:fld>
            <a:endParaRPr lang="en-ZA" dirty="0">
              <a:solidFill>
                <a:prstClr val="black"/>
              </a:solidFill>
              <a:latin typeface="Arial Narrow" pitchFamily="34" charset="0"/>
            </a:endParaRPr>
          </a:p>
        </p:txBody>
      </p:sp>
      <p:sp>
        <p:nvSpPr>
          <p:cNvPr id="5" name="Title 4"/>
          <p:cNvSpPr txBox="1">
            <a:spLocks/>
          </p:cNvSpPr>
          <p:nvPr/>
        </p:nvSpPr>
        <p:spPr>
          <a:xfrm>
            <a:off x="353959" y="170313"/>
            <a:ext cx="8534401" cy="744971"/>
          </a:xfrm>
          <a:prstGeom prst="rect">
            <a:avLst/>
          </a:prstGeom>
          <a:solidFill>
            <a:schemeClr val="bg1"/>
          </a:solidFill>
          <a:ln>
            <a:solidFill>
              <a:schemeClr val="accent3">
                <a:lumMod val="50000"/>
              </a:schemeClr>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prstClr val="black"/>
                </a:solidFill>
                <a:latin typeface="Arial Narrow" panose="020B0606020202030204" pitchFamily="34" charset="0"/>
              </a:rPr>
              <a:t>MTEF Baseline – Domestic Tourism  (Economic Classification)</a:t>
            </a:r>
            <a:endParaRPr lang="en-US" sz="2800" b="1" dirty="0">
              <a:solidFill>
                <a:prstClr val="black"/>
              </a:solidFill>
              <a:latin typeface="Arial Narrow" panose="020B0606020202030204" pitchFamily="34" charset="0"/>
            </a:endParaRPr>
          </a:p>
        </p:txBody>
      </p:sp>
      <p:pic>
        <p:nvPicPr>
          <p:cNvPr id="8" name="Picture 7"/>
          <p:cNvPicPr>
            <a:picLocks noChangeAspect="1"/>
          </p:cNvPicPr>
          <p:nvPr/>
        </p:nvPicPr>
        <p:blipFill>
          <a:blip r:embed="rId3"/>
          <a:stretch>
            <a:fillRect/>
          </a:stretch>
        </p:blipFill>
        <p:spPr>
          <a:xfrm>
            <a:off x="380998" y="3492905"/>
            <a:ext cx="8534401" cy="2863446"/>
          </a:xfrm>
          <a:prstGeom prst="rect">
            <a:avLst/>
          </a:prstGeom>
        </p:spPr>
      </p:pic>
      <p:pic>
        <p:nvPicPr>
          <p:cNvPr id="4" name="Picture 3"/>
          <p:cNvPicPr>
            <a:picLocks noChangeAspect="1"/>
          </p:cNvPicPr>
          <p:nvPr/>
        </p:nvPicPr>
        <p:blipFill>
          <a:blip r:embed="rId4"/>
          <a:stretch>
            <a:fillRect/>
          </a:stretch>
        </p:blipFill>
        <p:spPr>
          <a:xfrm>
            <a:off x="380998" y="1447800"/>
            <a:ext cx="8534401" cy="1685714"/>
          </a:xfrm>
          <a:prstGeom prst="rect">
            <a:avLst/>
          </a:prstGeom>
        </p:spPr>
      </p:pic>
    </p:spTree>
    <p:extLst>
      <p:ext uri="{BB962C8B-B14F-4D97-AF65-F5344CB8AC3E}">
        <p14:creationId xmlns:p14="http://schemas.microsoft.com/office/powerpoint/2010/main" val="2483951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52</a:t>
            </a:fld>
            <a:endParaRPr lang="en-ZA" dirty="0">
              <a:solidFill>
                <a:schemeClr val="tx1"/>
              </a:solidFill>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52904381"/>
              </p:ext>
            </p:extLst>
          </p:nvPr>
        </p:nvGraphicFramePr>
        <p:xfrm>
          <a:off x="1600200" y="933733"/>
          <a:ext cx="7239000" cy="5366004"/>
        </p:xfrm>
        <a:graphic>
          <a:graphicData uri="http://schemas.openxmlformats.org/drawingml/2006/table">
            <a:tbl>
              <a:tblPr firstRow="1" firstCol="1" bandRow="1">
                <a:tableStyleId>{5C22544A-7EE6-4342-B048-85BDC9FD1C3A}</a:tableStyleId>
              </a:tblPr>
              <a:tblGrid>
                <a:gridCol w="3619500"/>
                <a:gridCol w="3619500"/>
              </a:tblGrid>
              <a:tr h="5238468">
                <a:tc>
                  <a:txBody>
                    <a:bodyPr/>
                    <a:lstStyle/>
                    <a:p>
                      <a:pPr algn="just" fontAlgn="base">
                        <a:lnSpc>
                          <a:spcPct val="115000"/>
                        </a:lnSpc>
                        <a:spcAft>
                          <a:spcPts val="0"/>
                        </a:spcAft>
                      </a:pPr>
                      <a:r>
                        <a:rPr lang="en-ZA" sz="1400" dirty="0" err="1">
                          <a:solidFill>
                            <a:schemeClr val="tx1"/>
                          </a:solidFill>
                          <a:effectLst/>
                          <a:latin typeface="Arial Narrow" panose="020B0606020202030204" pitchFamily="34" charset="0"/>
                        </a:rPr>
                        <a:t>AGSA</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Auditor-General </a:t>
                      </a:r>
                      <a:r>
                        <a:rPr lang="en-ZA" sz="1400" dirty="0">
                          <a:solidFill>
                            <a:schemeClr val="tx1"/>
                          </a:solidFill>
                          <a:effectLst/>
                          <a:latin typeface="Arial Narrow" panose="020B0606020202030204" pitchFamily="34" charset="0"/>
                        </a:rPr>
                        <a:t>of South Africa</a:t>
                      </a:r>
                    </a:p>
                    <a:p>
                      <a:pPr algn="just" fontAlgn="base">
                        <a:lnSpc>
                          <a:spcPct val="115000"/>
                        </a:lnSpc>
                        <a:spcAft>
                          <a:spcPts val="0"/>
                        </a:spcAft>
                      </a:pPr>
                      <a:r>
                        <a:rPr lang="en-ZA" sz="1400" dirty="0">
                          <a:solidFill>
                            <a:schemeClr val="tx1"/>
                          </a:solidFill>
                          <a:effectLst/>
                          <a:latin typeface="Arial Narrow" panose="020B0606020202030204" pitchFamily="34" charset="0"/>
                        </a:rPr>
                        <a:t>APP:	</a:t>
                      </a:r>
                      <a:r>
                        <a:rPr lang="en-ZA" sz="1400" dirty="0" smtClean="0">
                          <a:solidFill>
                            <a:schemeClr val="tx1"/>
                          </a:solidFill>
                          <a:effectLst/>
                          <a:latin typeface="Arial Narrow" panose="020B0606020202030204" pitchFamily="34" charset="0"/>
                        </a:rPr>
                        <a:t>Annual </a:t>
                      </a:r>
                      <a:r>
                        <a:rPr lang="en-ZA" sz="1400" dirty="0">
                          <a:solidFill>
                            <a:schemeClr val="tx1"/>
                          </a:solidFill>
                          <a:effectLst/>
                          <a:latin typeface="Arial Narrow" panose="020B0606020202030204" pitchFamily="34" charset="0"/>
                        </a:rPr>
                        <a:t>Performance Plan</a:t>
                      </a:r>
                    </a:p>
                    <a:p>
                      <a:pPr algn="just" fontAlgn="base">
                        <a:lnSpc>
                          <a:spcPct val="115000"/>
                        </a:lnSpc>
                        <a:spcAft>
                          <a:spcPts val="0"/>
                        </a:spcAft>
                      </a:pPr>
                      <a:r>
                        <a:rPr lang="en-ZA" sz="1400" dirty="0">
                          <a:solidFill>
                            <a:schemeClr val="tx1"/>
                          </a:solidFill>
                          <a:effectLst/>
                          <a:latin typeface="Arial Narrow" panose="020B0606020202030204" pitchFamily="34" charset="0"/>
                        </a:rPr>
                        <a:t>ATC:	</a:t>
                      </a:r>
                      <a:r>
                        <a:rPr lang="en-ZA" sz="1400" dirty="0" smtClean="0">
                          <a:solidFill>
                            <a:schemeClr val="tx1"/>
                          </a:solidFill>
                          <a:effectLst/>
                          <a:latin typeface="Arial Narrow" panose="020B0606020202030204" pitchFamily="34" charset="0"/>
                        </a:rPr>
                        <a:t>accreditation </a:t>
                      </a:r>
                      <a:r>
                        <a:rPr lang="en-ZA" sz="1400" dirty="0">
                          <a:solidFill>
                            <a:schemeClr val="tx1"/>
                          </a:solidFill>
                          <a:effectLst/>
                          <a:latin typeface="Arial Narrow" panose="020B0606020202030204" pitchFamily="34" charset="0"/>
                        </a:rPr>
                        <a:t>of travel companies</a:t>
                      </a: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BBBEE</a:t>
                      </a:r>
                      <a:r>
                        <a:rPr lang="en-ZA" sz="1400" dirty="0">
                          <a:solidFill>
                            <a:schemeClr val="tx1"/>
                          </a:solidFill>
                          <a:effectLst/>
                          <a:latin typeface="Arial Narrow" panose="020B0606020202030204" pitchFamily="34" charset="0"/>
                        </a:rPr>
                        <a:t>: 	broad-based black economic empowerment</a:t>
                      </a:r>
                    </a:p>
                    <a:p>
                      <a:pPr marL="914400" indent="-914400" algn="just" fontAlgn="base">
                        <a:lnSpc>
                          <a:spcPct val="115000"/>
                        </a:lnSpc>
                        <a:spcAft>
                          <a:spcPts val="0"/>
                        </a:spcAft>
                      </a:pPr>
                      <a:r>
                        <a:rPr lang="en-GB" sz="1400" dirty="0" err="1">
                          <a:solidFill>
                            <a:schemeClr val="tx1"/>
                          </a:solidFill>
                          <a:effectLst/>
                          <a:latin typeface="Arial Narrow" panose="020B0606020202030204" pitchFamily="34" charset="0"/>
                        </a:rPr>
                        <a:t>CATHSSETA</a:t>
                      </a:r>
                      <a:r>
                        <a:rPr lang="en-GB" sz="1400" dirty="0">
                          <a:solidFill>
                            <a:schemeClr val="tx1"/>
                          </a:solidFill>
                          <a:effectLst/>
                          <a:latin typeface="Arial Narrow" panose="020B0606020202030204" pitchFamily="34" charset="0"/>
                        </a:rPr>
                        <a:t> 	Culture, Arts, Tourism, Hospitality and Sport Sector Education and Training Authority</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a:solidFill>
                            <a:schemeClr val="tx1"/>
                          </a:solidFill>
                          <a:effectLst/>
                          <a:latin typeface="Arial Narrow" panose="020B0606020202030204" pitchFamily="34" charset="0"/>
                        </a:rPr>
                        <a:t>CD:	</a:t>
                      </a:r>
                      <a:r>
                        <a:rPr lang="en-ZA" sz="1400" dirty="0" smtClean="0">
                          <a:solidFill>
                            <a:schemeClr val="tx1"/>
                          </a:solidFill>
                          <a:effectLst/>
                          <a:latin typeface="Arial Narrow" panose="020B0606020202030204" pitchFamily="34" charset="0"/>
                        </a:rPr>
                        <a:t>Chief </a:t>
                      </a:r>
                      <a:r>
                        <a:rPr lang="en-ZA" sz="1400" dirty="0">
                          <a:solidFill>
                            <a:schemeClr val="tx1"/>
                          </a:solidFill>
                          <a:effectLst/>
                          <a:latin typeface="Arial Narrow" panose="020B0606020202030204" pitchFamily="34" charset="0"/>
                        </a:rPr>
                        <a:t>Director</a:t>
                      </a:r>
                    </a:p>
                    <a:p>
                      <a:pPr algn="just" fontAlgn="base">
                        <a:lnSpc>
                          <a:spcPct val="115000"/>
                        </a:lnSpc>
                        <a:spcAft>
                          <a:spcPts val="0"/>
                        </a:spcAft>
                      </a:pPr>
                      <a:r>
                        <a:rPr lang="en-ZA" sz="1400" dirty="0">
                          <a:solidFill>
                            <a:schemeClr val="tx1"/>
                          </a:solidFill>
                          <a:effectLst/>
                          <a:latin typeface="Arial Narrow" panose="020B0606020202030204" pitchFamily="34" charset="0"/>
                        </a:rPr>
                        <a:t>CFO:	</a:t>
                      </a:r>
                      <a:r>
                        <a:rPr lang="en-ZA" sz="1400" dirty="0" smtClean="0">
                          <a:solidFill>
                            <a:schemeClr val="tx1"/>
                          </a:solidFill>
                          <a:effectLst/>
                          <a:latin typeface="Arial Narrow" panose="020B0606020202030204" pitchFamily="34" charset="0"/>
                        </a:rPr>
                        <a:t>Chief </a:t>
                      </a:r>
                      <a:r>
                        <a:rPr lang="en-ZA" sz="1400" dirty="0">
                          <a:solidFill>
                            <a:schemeClr val="tx1"/>
                          </a:solidFill>
                          <a:effectLst/>
                          <a:latin typeface="Arial Narrow" panose="020B0606020202030204" pitchFamily="34" charset="0"/>
                        </a:rPr>
                        <a:t>Financial Officer</a:t>
                      </a:r>
                    </a:p>
                    <a:p>
                      <a:pPr algn="just" fontAlgn="base">
                        <a:lnSpc>
                          <a:spcPct val="115000"/>
                        </a:lnSpc>
                        <a:spcAft>
                          <a:spcPts val="0"/>
                        </a:spcAft>
                      </a:pPr>
                      <a:r>
                        <a:rPr lang="en-ZA" sz="1400" dirty="0">
                          <a:solidFill>
                            <a:schemeClr val="tx1"/>
                          </a:solidFill>
                          <a:effectLst/>
                          <a:latin typeface="Arial Narrow" panose="020B0606020202030204" pitchFamily="34" charset="0"/>
                        </a:rPr>
                        <a:t>COO:	</a:t>
                      </a:r>
                      <a:r>
                        <a:rPr lang="en-ZA" sz="1400" dirty="0" smtClean="0">
                          <a:solidFill>
                            <a:schemeClr val="tx1"/>
                          </a:solidFill>
                          <a:effectLst/>
                          <a:latin typeface="Arial Narrow" panose="020B0606020202030204" pitchFamily="34" charset="0"/>
                        </a:rPr>
                        <a:t>Chief </a:t>
                      </a:r>
                      <a:r>
                        <a:rPr lang="en-ZA" sz="1400" dirty="0">
                          <a:solidFill>
                            <a:schemeClr val="tx1"/>
                          </a:solidFill>
                          <a:effectLst/>
                          <a:latin typeface="Arial Narrow" panose="020B0606020202030204" pitchFamily="34" charset="0"/>
                        </a:rPr>
                        <a:t>Operating Officer</a:t>
                      </a:r>
                    </a:p>
                    <a:p>
                      <a:pPr algn="just" fontAlgn="base">
                        <a:lnSpc>
                          <a:spcPct val="115000"/>
                        </a:lnSpc>
                        <a:spcAft>
                          <a:spcPts val="0"/>
                        </a:spcAft>
                      </a:pPr>
                      <a:r>
                        <a:rPr lang="en-ZA" sz="1400" dirty="0" err="1">
                          <a:solidFill>
                            <a:schemeClr val="tx1"/>
                          </a:solidFill>
                          <a:effectLst/>
                          <a:latin typeface="Arial Narrow" panose="020B0606020202030204" pitchFamily="34" charset="0"/>
                        </a:rPr>
                        <a:t>CPD</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continuous professional</a:t>
                      </a:r>
                    </a:p>
                    <a:p>
                      <a:pPr algn="just" fontAlgn="base">
                        <a:lnSpc>
                          <a:spcPct val="115000"/>
                        </a:lnSpc>
                        <a:spcAft>
                          <a:spcPts val="0"/>
                        </a:spcAft>
                      </a:pPr>
                      <a:r>
                        <a:rPr lang="en-ZA" sz="1400" dirty="0" smtClean="0">
                          <a:solidFill>
                            <a:schemeClr val="tx1"/>
                          </a:solidFill>
                          <a:effectLst/>
                          <a:latin typeface="Arial Narrow" panose="020B0606020202030204" pitchFamily="34" charset="0"/>
                        </a:rPr>
                        <a:t>                      development</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err="1">
                          <a:solidFill>
                            <a:schemeClr val="tx1"/>
                          </a:solidFill>
                          <a:effectLst/>
                          <a:latin typeface="Arial Narrow" panose="020B0606020202030204" pitchFamily="34" charset="0"/>
                        </a:rPr>
                        <a:t>CTIA</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Cape </a:t>
                      </a:r>
                      <a:r>
                        <a:rPr lang="en-ZA" sz="1400" dirty="0">
                          <a:solidFill>
                            <a:schemeClr val="tx1"/>
                          </a:solidFill>
                          <a:effectLst/>
                          <a:latin typeface="Arial Narrow" panose="020B0606020202030204" pitchFamily="34" charset="0"/>
                        </a:rPr>
                        <a:t>Town International Airport </a:t>
                      </a:r>
                    </a:p>
                    <a:p>
                      <a:pPr algn="just" fontAlgn="base">
                        <a:lnSpc>
                          <a:spcPct val="115000"/>
                        </a:lnSpc>
                        <a:spcAft>
                          <a:spcPts val="0"/>
                        </a:spcAft>
                      </a:pPr>
                      <a:r>
                        <a:rPr lang="en-ZA" sz="1400" kern="1200" dirty="0">
                          <a:solidFill>
                            <a:schemeClr val="tx1"/>
                          </a:solidFill>
                          <a:effectLst/>
                          <a:latin typeface="Arial Narrow" panose="020B0606020202030204" pitchFamily="34" charset="0"/>
                        </a:rPr>
                        <a:t>CTP:	</a:t>
                      </a:r>
                      <a:r>
                        <a:rPr lang="en-ZA" sz="1400" kern="1200" dirty="0" smtClean="0">
                          <a:solidFill>
                            <a:schemeClr val="tx1"/>
                          </a:solidFill>
                          <a:effectLst/>
                          <a:latin typeface="Arial Narrow" panose="020B0606020202030204" pitchFamily="34" charset="0"/>
                        </a:rPr>
                        <a:t>chefs </a:t>
                      </a:r>
                      <a:r>
                        <a:rPr lang="en-ZA" sz="1400" kern="1200" dirty="0">
                          <a:solidFill>
                            <a:schemeClr val="tx1"/>
                          </a:solidFill>
                          <a:effectLst/>
                          <a:latin typeface="Arial Narrow" panose="020B0606020202030204" pitchFamily="34" charset="0"/>
                        </a:rPr>
                        <a:t>training programme</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a:solidFill>
                            <a:schemeClr val="tx1"/>
                          </a:solidFill>
                          <a:effectLst/>
                          <a:latin typeface="Arial Narrow" panose="020B0606020202030204" pitchFamily="34" charset="0"/>
                        </a:rPr>
                        <a:t>D:	</a:t>
                      </a:r>
                      <a:r>
                        <a:rPr lang="en-ZA" sz="1400" dirty="0" smtClean="0">
                          <a:solidFill>
                            <a:schemeClr val="tx1"/>
                          </a:solidFill>
                          <a:effectLst/>
                          <a:latin typeface="Arial Narrow" panose="020B0606020202030204" pitchFamily="34" charset="0"/>
                        </a:rPr>
                        <a:t>Director</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a:solidFill>
                            <a:schemeClr val="tx1"/>
                          </a:solidFill>
                          <a:effectLst/>
                          <a:latin typeface="Arial Narrow" panose="020B0606020202030204" pitchFamily="34" charset="0"/>
                        </a:rPr>
                        <a:t>DDG:	</a:t>
                      </a:r>
                      <a:r>
                        <a:rPr lang="en-ZA" sz="1400" dirty="0" smtClean="0">
                          <a:solidFill>
                            <a:schemeClr val="tx1"/>
                          </a:solidFill>
                          <a:effectLst/>
                          <a:latin typeface="Arial Narrow" panose="020B0606020202030204" pitchFamily="34" charset="0"/>
                        </a:rPr>
                        <a:t>Deputy </a:t>
                      </a:r>
                      <a:r>
                        <a:rPr lang="en-ZA" sz="1400" dirty="0">
                          <a:solidFill>
                            <a:schemeClr val="tx1"/>
                          </a:solidFill>
                          <a:effectLst/>
                          <a:latin typeface="Arial Narrow" panose="020B0606020202030204" pitchFamily="34" charset="0"/>
                        </a:rPr>
                        <a:t>Director-General</a:t>
                      </a:r>
                    </a:p>
                    <a:p>
                      <a:pPr algn="just" fontAlgn="base">
                        <a:lnSpc>
                          <a:spcPct val="115000"/>
                        </a:lnSpc>
                        <a:spcAft>
                          <a:spcPts val="0"/>
                        </a:spcAft>
                      </a:pPr>
                      <a:r>
                        <a:rPr lang="en-ZA" sz="1400" dirty="0">
                          <a:solidFill>
                            <a:schemeClr val="tx1"/>
                          </a:solidFill>
                          <a:effectLst/>
                          <a:latin typeface="Arial Narrow" panose="020B0606020202030204" pitchFamily="34" charset="0"/>
                        </a:rPr>
                        <a:t>DG:	</a:t>
                      </a:r>
                      <a:r>
                        <a:rPr lang="en-ZA" sz="1400" dirty="0" smtClean="0">
                          <a:solidFill>
                            <a:schemeClr val="tx1"/>
                          </a:solidFill>
                          <a:effectLst/>
                          <a:latin typeface="Arial Narrow" panose="020B0606020202030204" pitchFamily="34" charset="0"/>
                        </a:rPr>
                        <a:t>Director-General</a:t>
                      </a:r>
                      <a:endParaRPr lang="en-ZA" sz="1400" dirty="0">
                        <a:solidFill>
                          <a:schemeClr val="tx1"/>
                        </a:solidFill>
                        <a:effectLst/>
                        <a:latin typeface="Arial Narrow" panose="020B0606020202030204" pitchFamily="34" charset="0"/>
                      </a:endParaRP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DIRCO</a:t>
                      </a:r>
                      <a:r>
                        <a:rPr lang="en-ZA" sz="1400" dirty="0">
                          <a:solidFill>
                            <a:schemeClr val="tx1"/>
                          </a:solidFill>
                          <a:effectLst/>
                          <a:latin typeface="Arial Narrow" panose="020B0606020202030204" pitchFamily="34" charset="0"/>
                        </a:rPr>
                        <a:t>:	Department of International Relations and Cooperation</a:t>
                      </a:r>
                    </a:p>
                    <a:p>
                      <a:pPr>
                        <a:spcAft>
                          <a:spcPts val="0"/>
                        </a:spcAft>
                      </a:pPr>
                      <a:r>
                        <a:rPr lang="en-ZA" sz="1400" kern="1600" dirty="0">
                          <a:solidFill>
                            <a:schemeClr val="tx1"/>
                          </a:solidFill>
                          <a:effectLst/>
                          <a:latin typeface="Arial Narrow" panose="020B0606020202030204" pitchFamily="34" charset="0"/>
                        </a:rPr>
                        <a:t> </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050" marR="57050" marT="0" marB="0">
                    <a:solidFill>
                      <a:schemeClr val="bg1"/>
                    </a:solidFill>
                  </a:tcPr>
                </a:tc>
                <a:tc>
                  <a:txBody>
                    <a:bodyPr/>
                    <a:lstStyle/>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DPME</a:t>
                      </a:r>
                      <a:r>
                        <a:rPr lang="en-ZA" sz="1400" dirty="0">
                          <a:solidFill>
                            <a:schemeClr val="tx1"/>
                          </a:solidFill>
                          <a:effectLst/>
                          <a:latin typeface="Arial Narrow" panose="020B0606020202030204" pitchFamily="34" charset="0"/>
                        </a:rPr>
                        <a:t>:	Department of Planning, Monitoring and Evaluation</a:t>
                      </a:r>
                    </a:p>
                    <a:p>
                      <a:pPr algn="just" fontAlgn="base">
                        <a:lnSpc>
                          <a:spcPct val="115000"/>
                        </a:lnSpc>
                        <a:spcAft>
                          <a:spcPts val="0"/>
                        </a:spcAft>
                      </a:pPr>
                      <a:r>
                        <a:rPr lang="en-ZA" sz="1400" dirty="0" err="1">
                          <a:solidFill>
                            <a:schemeClr val="tx1"/>
                          </a:solidFill>
                          <a:effectLst/>
                          <a:latin typeface="Arial Narrow" panose="020B0606020202030204" pitchFamily="34" charset="0"/>
                        </a:rPr>
                        <a:t>EPWP</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Expanded </a:t>
                      </a:r>
                      <a:r>
                        <a:rPr lang="en-ZA" sz="1400" dirty="0">
                          <a:solidFill>
                            <a:schemeClr val="tx1"/>
                          </a:solidFill>
                          <a:effectLst/>
                          <a:latin typeface="Arial Narrow" panose="020B0606020202030204" pitchFamily="34" charset="0"/>
                        </a:rPr>
                        <a:t>Public Works Programme</a:t>
                      </a: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ETEYA</a:t>
                      </a:r>
                      <a:r>
                        <a:rPr lang="en-ZA" sz="1400" dirty="0">
                          <a:solidFill>
                            <a:schemeClr val="tx1"/>
                          </a:solidFill>
                          <a:effectLst/>
                          <a:latin typeface="Arial Narrow" panose="020B0606020202030204" pitchFamily="34" charset="0"/>
                        </a:rPr>
                        <a:t>:	Emerging Tourism Entrepreneur of the Year Awards	</a:t>
                      </a:r>
                    </a:p>
                    <a:p>
                      <a:pPr marL="914400" indent="-914400" algn="just" fontAlgn="base">
                        <a:lnSpc>
                          <a:spcPct val="115000"/>
                        </a:lnSpc>
                        <a:spcAft>
                          <a:spcPts val="0"/>
                        </a:spcAft>
                      </a:pPr>
                      <a:r>
                        <a:rPr lang="en-ZA" sz="1400" kern="1200" dirty="0" err="1">
                          <a:solidFill>
                            <a:schemeClr val="tx1"/>
                          </a:solidFill>
                          <a:effectLst/>
                          <a:latin typeface="Arial Narrow" panose="020B0606020202030204" pitchFamily="34" charset="0"/>
                        </a:rPr>
                        <a:t>FEDHASA</a:t>
                      </a:r>
                      <a:r>
                        <a:rPr lang="en-ZA" sz="1400" kern="1200" dirty="0">
                          <a:solidFill>
                            <a:schemeClr val="tx1"/>
                          </a:solidFill>
                          <a:effectLst/>
                          <a:latin typeface="Arial Narrow" panose="020B0606020202030204" pitchFamily="34" charset="0"/>
                        </a:rPr>
                        <a:t>:	Federated Hospitality Association of South Africa</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a:solidFill>
                            <a:schemeClr val="tx1"/>
                          </a:solidFill>
                          <a:effectLst/>
                          <a:latin typeface="Arial Narrow" panose="020B0606020202030204" pitchFamily="34" charset="0"/>
                        </a:rPr>
                        <a:t>FET:	</a:t>
                      </a:r>
                      <a:r>
                        <a:rPr lang="en-ZA" sz="1400" dirty="0" smtClean="0">
                          <a:solidFill>
                            <a:schemeClr val="tx1"/>
                          </a:solidFill>
                          <a:effectLst/>
                          <a:latin typeface="Arial Narrow" panose="020B0606020202030204" pitchFamily="34" charset="0"/>
                        </a:rPr>
                        <a:t>further </a:t>
                      </a:r>
                      <a:r>
                        <a:rPr lang="en-ZA" sz="1400" dirty="0">
                          <a:solidFill>
                            <a:schemeClr val="tx1"/>
                          </a:solidFill>
                          <a:effectLst/>
                          <a:latin typeface="Arial Narrow" panose="020B0606020202030204" pitchFamily="34" charset="0"/>
                        </a:rPr>
                        <a:t>education and training</a:t>
                      </a: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FOSAD</a:t>
                      </a:r>
                      <a:r>
                        <a:rPr lang="en-ZA" sz="1400" dirty="0">
                          <a:solidFill>
                            <a:schemeClr val="tx1"/>
                          </a:solidFill>
                          <a:effectLst/>
                          <a:latin typeface="Arial Narrow" panose="020B0606020202030204" pitchFamily="34" charset="0"/>
                        </a:rPr>
                        <a:t>:	Forum of South African Directors- General</a:t>
                      </a:r>
                    </a:p>
                    <a:p>
                      <a:pPr algn="just" fontAlgn="base">
                        <a:lnSpc>
                          <a:spcPct val="115000"/>
                        </a:lnSpc>
                        <a:spcAft>
                          <a:spcPts val="0"/>
                        </a:spcAft>
                      </a:pPr>
                      <a:r>
                        <a:rPr lang="en-ZA" sz="1400" dirty="0">
                          <a:solidFill>
                            <a:schemeClr val="tx1"/>
                          </a:solidFill>
                          <a:effectLst/>
                          <a:latin typeface="Arial Narrow" panose="020B0606020202030204" pitchFamily="34" charset="0"/>
                        </a:rPr>
                        <a:t>FTE:	</a:t>
                      </a:r>
                      <a:r>
                        <a:rPr lang="en-ZA" sz="1400" dirty="0" smtClean="0">
                          <a:solidFill>
                            <a:schemeClr val="tx1"/>
                          </a:solidFill>
                          <a:effectLst/>
                          <a:latin typeface="Arial Narrow" panose="020B0606020202030204" pitchFamily="34" charset="0"/>
                        </a:rPr>
                        <a:t>full-time </a:t>
                      </a:r>
                      <a:r>
                        <a:rPr lang="en-ZA" sz="1400" dirty="0">
                          <a:solidFill>
                            <a:schemeClr val="tx1"/>
                          </a:solidFill>
                          <a:effectLst/>
                          <a:latin typeface="Arial Narrow" panose="020B0606020202030204" pitchFamily="34" charset="0"/>
                        </a:rPr>
                        <a:t>equivalent</a:t>
                      </a:r>
                    </a:p>
                    <a:p>
                      <a:pPr algn="just" fontAlgn="base">
                        <a:lnSpc>
                          <a:spcPct val="115000"/>
                        </a:lnSpc>
                        <a:spcAft>
                          <a:spcPts val="0"/>
                        </a:spcAft>
                      </a:pPr>
                      <a:r>
                        <a:rPr lang="en-ZA" sz="1400" dirty="0">
                          <a:solidFill>
                            <a:schemeClr val="tx1"/>
                          </a:solidFill>
                          <a:effectLst/>
                          <a:latin typeface="Arial Narrow" panose="020B0606020202030204" pitchFamily="34" charset="0"/>
                        </a:rPr>
                        <a:t>ICT: 	</a:t>
                      </a:r>
                      <a:r>
                        <a:rPr lang="en-ZA" sz="1400" dirty="0" smtClean="0">
                          <a:solidFill>
                            <a:schemeClr val="tx1"/>
                          </a:solidFill>
                          <a:effectLst/>
                          <a:latin typeface="Arial Narrow" panose="020B0606020202030204" pitchFamily="34" charset="0"/>
                        </a:rPr>
                        <a:t>information communication</a:t>
                      </a:r>
                    </a:p>
                    <a:p>
                      <a:pPr algn="just" fontAlgn="base">
                        <a:lnSpc>
                          <a:spcPct val="115000"/>
                        </a:lnSpc>
                        <a:spcAft>
                          <a:spcPts val="0"/>
                        </a:spcAft>
                      </a:pPr>
                      <a:r>
                        <a:rPr lang="en-ZA" sz="1400" dirty="0" smtClean="0">
                          <a:solidFill>
                            <a:schemeClr val="tx1"/>
                          </a:solidFill>
                          <a:effectLst/>
                          <a:latin typeface="Arial Narrow" panose="020B0606020202030204" pitchFamily="34" charset="0"/>
                        </a:rPr>
                        <a:t>                       </a:t>
                      </a:r>
                      <a:r>
                        <a:rPr lang="en-ZA" sz="1400" dirty="0">
                          <a:solidFill>
                            <a:schemeClr val="tx1"/>
                          </a:solidFill>
                          <a:effectLst/>
                          <a:latin typeface="Arial Narrow" panose="020B0606020202030204" pitchFamily="34" charset="0"/>
                        </a:rPr>
                        <a:t>technology</a:t>
                      </a: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ICTSP</a:t>
                      </a:r>
                      <a:r>
                        <a:rPr lang="en-ZA" sz="1400" dirty="0">
                          <a:solidFill>
                            <a:schemeClr val="tx1"/>
                          </a:solidFill>
                          <a:effectLst/>
                          <a:latin typeface="Arial Narrow" panose="020B0606020202030204" pitchFamily="34" charset="0"/>
                        </a:rPr>
                        <a:t>:	Information Communication Technology Strategic Plan</a:t>
                      </a:r>
                    </a:p>
                    <a:p>
                      <a:pPr algn="just">
                        <a:lnSpc>
                          <a:spcPct val="115000"/>
                        </a:lnSpc>
                        <a:spcAft>
                          <a:spcPts val="0"/>
                        </a:spcAft>
                      </a:pPr>
                      <a:r>
                        <a:rPr lang="en-ZA" sz="1400" dirty="0" err="1">
                          <a:solidFill>
                            <a:schemeClr val="tx1"/>
                          </a:solidFill>
                          <a:effectLst/>
                          <a:latin typeface="Arial Narrow" panose="020B0606020202030204" pitchFamily="34" charset="0"/>
                        </a:rPr>
                        <a:t>KSIA</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King </a:t>
                      </a:r>
                      <a:r>
                        <a:rPr lang="en-ZA" sz="1400" dirty="0" err="1">
                          <a:solidFill>
                            <a:schemeClr val="tx1"/>
                          </a:solidFill>
                          <a:effectLst/>
                          <a:latin typeface="Arial Narrow" panose="020B0606020202030204" pitchFamily="34" charset="0"/>
                        </a:rPr>
                        <a:t>Shaka</a:t>
                      </a:r>
                      <a:r>
                        <a:rPr lang="en-ZA" sz="1400" dirty="0">
                          <a:solidFill>
                            <a:schemeClr val="tx1"/>
                          </a:solidFill>
                          <a:effectLst/>
                          <a:latin typeface="Arial Narrow" panose="020B0606020202030204" pitchFamily="34" charset="0"/>
                        </a:rPr>
                        <a:t> International Airport</a:t>
                      </a:r>
                    </a:p>
                    <a:p>
                      <a:pPr algn="just">
                        <a:lnSpc>
                          <a:spcPct val="115000"/>
                        </a:lnSpc>
                        <a:spcAft>
                          <a:spcPts val="0"/>
                        </a:spcAft>
                      </a:pPr>
                      <a:r>
                        <a:rPr lang="en-ZA" sz="1400" dirty="0">
                          <a:solidFill>
                            <a:schemeClr val="tx1"/>
                          </a:solidFill>
                          <a:effectLst/>
                          <a:latin typeface="Arial Narrow" panose="020B0606020202030204" pitchFamily="34" charset="0"/>
                        </a:rPr>
                        <a:t>MOU:	</a:t>
                      </a:r>
                      <a:r>
                        <a:rPr lang="en-ZA" sz="1400" dirty="0" smtClean="0">
                          <a:solidFill>
                            <a:schemeClr val="tx1"/>
                          </a:solidFill>
                          <a:effectLst/>
                          <a:latin typeface="Arial Narrow" panose="020B0606020202030204" pitchFamily="34" charset="0"/>
                        </a:rPr>
                        <a:t>memorandum </a:t>
                      </a:r>
                      <a:r>
                        <a:rPr lang="en-ZA" sz="1400" dirty="0">
                          <a:solidFill>
                            <a:schemeClr val="tx1"/>
                          </a:solidFill>
                          <a:effectLst/>
                          <a:latin typeface="Arial Narrow" panose="020B0606020202030204" pitchFamily="34" charset="0"/>
                        </a:rPr>
                        <a:t>of understanding</a:t>
                      </a:r>
                    </a:p>
                    <a:p>
                      <a:pPr algn="just" fontAlgn="base">
                        <a:lnSpc>
                          <a:spcPct val="115000"/>
                        </a:lnSpc>
                        <a:spcAft>
                          <a:spcPts val="0"/>
                        </a:spcAft>
                      </a:pPr>
                      <a:r>
                        <a:rPr lang="en-ZA" sz="1400" dirty="0">
                          <a:solidFill>
                            <a:schemeClr val="tx1"/>
                          </a:solidFill>
                          <a:effectLst/>
                          <a:latin typeface="Arial Narrow" panose="020B0606020202030204" pitchFamily="34" charset="0"/>
                        </a:rPr>
                        <a:t>MP:	</a:t>
                      </a:r>
                      <a:r>
                        <a:rPr lang="en-ZA" sz="1400" dirty="0" smtClean="0">
                          <a:solidFill>
                            <a:schemeClr val="tx1"/>
                          </a:solidFill>
                          <a:effectLst/>
                          <a:latin typeface="Arial Narrow" panose="020B0606020202030204" pitchFamily="34" charset="0"/>
                        </a:rPr>
                        <a:t>Member </a:t>
                      </a:r>
                      <a:r>
                        <a:rPr lang="en-ZA" sz="1400" dirty="0">
                          <a:solidFill>
                            <a:schemeClr val="tx1"/>
                          </a:solidFill>
                          <a:effectLst/>
                          <a:latin typeface="Arial Narrow" panose="020B0606020202030204" pitchFamily="34" charset="0"/>
                        </a:rPr>
                        <a:t>of Parliament</a:t>
                      </a:r>
                    </a:p>
                    <a:p>
                      <a:pPr algn="just" fontAlgn="base">
                        <a:lnSpc>
                          <a:spcPct val="115000"/>
                        </a:lnSpc>
                        <a:spcAft>
                          <a:spcPts val="0"/>
                        </a:spcAft>
                      </a:pPr>
                      <a:r>
                        <a:rPr lang="en-ZA" sz="1400" dirty="0" err="1">
                          <a:solidFill>
                            <a:schemeClr val="tx1"/>
                          </a:solidFill>
                          <a:effectLst/>
                          <a:latin typeface="Arial Narrow" panose="020B0606020202030204" pitchFamily="34" charset="0"/>
                        </a:rPr>
                        <a:t>MTEF</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Medium-Term Expenditure</a:t>
                      </a:r>
                    </a:p>
                    <a:p>
                      <a:pPr algn="just" fontAlgn="base">
                        <a:lnSpc>
                          <a:spcPct val="115000"/>
                        </a:lnSpc>
                        <a:spcAft>
                          <a:spcPts val="0"/>
                        </a:spcAft>
                      </a:pPr>
                      <a:r>
                        <a:rPr lang="en-ZA" sz="1400" dirty="0" smtClean="0">
                          <a:solidFill>
                            <a:schemeClr val="tx1"/>
                          </a:solidFill>
                          <a:effectLst/>
                          <a:latin typeface="Arial Narrow" panose="020B0606020202030204" pitchFamily="34" charset="0"/>
                        </a:rPr>
                        <a:t>                      Framework</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err="1">
                          <a:solidFill>
                            <a:schemeClr val="tx1"/>
                          </a:solidFill>
                          <a:effectLst/>
                          <a:latin typeface="Arial Narrow" panose="020B0606020202030204" pitchFamily="34" charset="0"/>
                        </a:rPr>
                        <a:t>NDP</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National </a:t>
                      </a:r>
                      <a:r>
                        <a:rPr lang="en-ZA" sz="1400" dirty="0">
                          <a:solidFill>
                            <a:schemeClr val="tx1"/>
                          </a:solidFill>
                          <a:effectLst/>
                          <a:latin typeface="Arial Narrow" panose="020B0606020202030204" pitchFamily="34" charset="0"/>
                        </a:rPr>
                        <a:t>Development Plan</a:t>
                      </a:r>
                    </a:p>
                    <a:p>
                      <a:pPr>
                        <a:spcAft>
                          <a:spcPts val="0"/>
                        </a:spcAft>
                      </a:pPr>
                      <a:r>
                        <a:rPr lang="en-ZA" sz="1400" kern="1600" dirty="0">
                          <a:solidFill>
                            <a:schemeClr val="tx1"/>
                          </a:solidFill>
                          <a:effectLst/>
                          <a:latin typeface="Arial Narrow" panose="020B0606020202030204" pitchFamily="34" charset="0"/>
                        </a:rPr>
                        <a:t> </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050" marR="57050" marT="0" marB="0">
                    <a:solidFill>
                      <a:schemeClr val="bg1"/>
                    </a:solidFill>
                  </a:tcPr>
                </a:tc>
              </a:tr>
            </a:tbl>
          </a:graphicData>
        </a:graphic>
      </p:graphicFrame>
      <p:sp>
        <p:nvSpPr>
          <p:cNvPr id="6" name="TextBox 5"/>
          <p:cNvSpPr txBox="1"/>
          <p:nvPr/>
        </p:nvSpPr>
        <p:spPr>
          <a:xfrm>
            <a:off x="2286000" y="609600"/>
            <a:ext cx="6172200" cy="369332"/>
          </a:xfrm>
          <a:prstGeom prst="rect">
            <a:avLst/>
          </a:prstGeom>
          <a:noFill/>
        </p:spPr>
        <p:txBody>
          <a:bodyPr wrap="square" rtlCol="0">
            <a:spAutoFit/>
          </a:bodyPr>
          <a:lstStyle/>
          <a:p>
            <a:endParaRPr lang="en-ZA" dirty="0"/>
          </a:p>
        </p:txBody>
      </p:sp>
      <p:sp>
        <p:nvSpPr>
          <p:cNvPr id="7" name="TextBox 6"/>
          <p:cNvSpPr txBox="1"/>
          <p:nvPr/>
        </p:nvSpPr>
        <p:spPr>
          <a:xfrm>
            <a:off x="1447800" y="265629"/>
            <a:ext cx="7467600" cy="646331"/>
          </a:xfrm>
          <a:prstGeom prst="rect">
            <a:avLst/>
          </a:prstGeom>
          <a:noFill/>
        </p:spPr>
        <p:txBody>
          <a:bodyPr wrap="square" rtlCol="0">
            <a:spAutoFit/>
          </a:bodyPr>
          <a:lstStyle/>
          <a:p>
            <a:pPr algn="ctr"/>
            <a:r>
              <a:rPr lang="en-ZA" b="1" dirty="0"/>
              <a:t>LIST OF ACRONYMS AND ABBREVIATIONS</a:t>
            </a:r>
            <a:endParaRPr lang="en-ZA" dirty="0"/>
          </a:p>
          <a:p>
            <a:endParaRPr lang="en-ZA" dirty="0"/>
          </a:p>
        </p:txBody>
      </p:sp>
    </p:spTree>
    <p:extLst>
      <p:ext uri="{BB962C8B-B14F-4D97-AF65-F5344CB8AC3E}">
        <p14:creationId xmlns:p14="http://schemas.microsoft.com/office/powerpoint/2010/main" val="1931022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294609" y="5931312"/>
            <a:ext cx="2133600" cy="365125"/>
          </a:xfrm>
        </p:spPr>
        <p:txBody>
          <a:bodyPr/>
          <a:lstStyle/>
          <a:p>
            <a:fld id="{E2F236E4-C43B-47D9-92F3-DF5FF92BE2C0}" type="slidenum">
              <a:rPr lang="en-ZA" smtClean="0">
                <a:solidFill>
                  <a:schemeClr val="tx1"/>
                </a:solidFill>
                <a:latin typeface="Arial Narrow" pitchFamily="34" charset="0"/>
              </a:rPr>
              <a:t>53</a:t>
            </a:fld>
            <a:endParaRPr lang="en-ZA" dirty="0">
              <a:solidFill>
                <a:schemeClr val="tx1"/>
              </a:solidFill>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85479842"/>
              </p:ext>
            </p:extLst>
          </p:nvPr>
        </p:nvGraphicFramePr>
        <p:xfrm>
          <a:off x="1219200" y="898429"/>
          <a:ext cx="6887992" cy="5398008"/>
        </p:xfrm>
        <a:graphic>
          <a:graphicData uri="http://schemas.openxmlformats.org/drawingml/2006/table">
            <a:tbl>
              <a:tblPr firstRow="1" firstCol="1" bandRow="1">
                <a:tableStyleId>{5C22544A-7EE6-4342-B048-85BDC9FD1C3A}</a:tableStyleId>
              </a:tblPr>
              <a:tblGrid>
                <a:gridCol w="3443996"/>
                <a:gridCol w="3443996"/>
              </a:tblGrid>
              <a:tr h="5089367">
                <a:tc>
                  <a:txBody>
                    <a:bodyPr/>
                    <a:lstStyle/>
                    <a:p>
                      <a:pPr algn="just" fontAlgn="base">
                        <a:lnSpc>
                          <a:spcPct val="115000"/>
                        </a:lnSpc>
                        <a:spcAft>
                          <a:spcPts val="0"/>
                        </a:spcAft>
                      </a:pPr>
                      <a:r>
                        <a:rPr lang="en-ZA" sz="1400" dirty="0">
                          <a:solidFill>
                            <a:schemeClr val="tx1"/>
                          </a:solidFill>
                          <a:effectLst/>
                          <a:latin typeface="Arial Narrow" panose="020B0606020202030204" pitchFamily="34" charset="0"/>
                        </a:rPr>
                        <a:t>NGO:	</a:t>
                      </a:r>
                      <a:r>
                        <a:rPr lang="en-ZA" sz="1400" dirty="0" smtClean="0">
                          <a:solidFill>
                            <a:schemeClr val="tx1"/>
                          </a:solidFill>
                          <a:effectLst/>
                          <a:latin typeface="Arial Narrow" panose="020B0606020202030204" pitchFamily="34" charset="0"/>
                        </a:rPr>
                        <a:t>non-governmental </a:t>
                      </a:r>
                      <a:r>
                        <a:rPr lang="en-ZA" sz="1400" dirty="0">
                          <a:solidFill>
                            <a:schemeClr val="tx1"/>
                          </a:solidFill>
                          <a:effectLst/>
                          <a:latin typeface="Arial Narrow" panose="020B0606020202030204" pitchFamily="34" charset="0"/>
                        </a:rPr>
                        <a:t>organisation</a:t>
                      </a:r>
                    </a:p>
                    <a:p>
                      <a:pPr algn="just" fontAlgn="base">
                        <a:lnSpc>
                          <a:spcPct val="115000"/>
                        </a:lnSpc>
                        <a:spcAft>
                          <a:spcPts val="0"/>
                        </a:spcAft>
                      </a:pPr>
                      <a:r>
                        <a:rPr lang="en-ZA" sz="1400" dirty="0" err="1">
                          <a:solidFill>
                            <a:schemeClr val="tx1"/>
                          </a:solidFill>
                          <a:effectLst/>
                          <a:latin typeface="Arial Narrow" panose="020B0606020202030204" pitchFamily="34" charset="0"/>
                        </a:rPr>
                        <a:t>NTCE</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National </a:t>
                      </a:r>
                      <a:r>
                        <a:rPr lang="en-ZA" sz="1400" dirty="0">
                          <a:solidFill>
                            <a:schemeClr val="tx1"/>
                          </a:solidFill>
                          <a:effectLst/>
                          <a:latin typeface="Arial Narrow" panose="020B0606020202030204" pitchFamily="34" charset="0"/>
                        </a:rPr>
                        <a:t>Tourism Careers Expo</a:t>
                      </a:r>
                    </a:p>
                    <a:p>
                      <a:pPr algn="just" fontAlgn="base">
                        <a:lnSpc>
                          <a:spcPct val="115000"/>
                        </a:lnSpc>
                        <a:spcAft>
                          <a:spcPts val="0"/>
                        </a:spcAft>
                      </a:pPr>
                      <a:r>
                        <a:rPr lang="en-ZA" sz="1400" dirty="0" err="1">
                          <a:solidFill>
                            <a:schemeClr val="tx1"/>
                          </a:solidFill>
                          <a:effectLst/>
                          <a:latin typeface="Arial Narrow" panose="020B0606020202030204" pitchFamily="34" charset="0"/>
                        </a:rPr>
                        <a:t>NTIG</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national </a:t>
                      </a:r>
                      <a:r>
                        <a:rPr lang="en-ZA" sz="1400" dirty="0">
                          <a:solidFill>
                            <a:schemeClr val="tx1"/>
                          </a:solidFill>
                          <a:effectLst/>
                          <a:latin typeface="Arial Narrow" panose="020B0606020202030204" pitchFamily="34" charset="0"/>
                        </a:rPr>
                        <a:t>tourism </a:t>
                      </a:r>
                      <a:r>
                        <a:rPr lang="en-ZA" sz="1400" dirty="0" smtClean="0">
                          <a:solidFill>
                            <a:schemeClr val="tx1"/>
                          </a:solidFill>
                          <a:effectLst/>
                          <a:latin typeface="Arial Narrow" panose="020B0606020202030204" pitchFamily="34" charset="0"/>
                        </a:rPr>
                        <a:t>information</a:t>
                      </a:r>
                    </a:p>
                    <a:p>
                      <a:pPr algn="just" fontAlgn="base">
                        <a:lnSpc>
                          <a:spcPct val="115000"/>
                        </a:lnSpc>
                        <a:spcAft>
                          <a:spcPts val="0"/>
                        </a:spcAft>
                      </a:pPr>
                      <a:r>
                        <a:rPr lang="en-ZA" sz="1400" dirty="0" smtClean="0">
                          <a:solidFill>
                            <a:schemeClr val="tx1"/>
                          </a:solidFill>
                          <a:effectLst/>
                          <a:latin typeface="Arial Narrow" panose="020B0606020202030204" pitchFamily="34" charset="0"/>
                        </a:rPr>
                        <a:t>                      </a:t>
                      </a:r>
                      <a:r>
                        <a:rPr lang="en-ZA" sz="1400" dirty="0">
                          <a:solidFill>
                            <a:schemeClr val="tx1"/>
                          </a:solidFill>
                          <a:effectLst/>
                          <a:latin typeface="Arial Narrow" panose="020B0606020202030204" pitchFamily="34" charset="0"/>
                        </a:rPr>
                        <a:t>gateway</a:t>
                      </a: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NTIMS</a:t>
                      </a:r>
                      <a:r>
                        <a:rPr lang="en-ZA" sz="1400" dirty="0">
                          <a:solidFill>
                            <a:schemeClr val="tx1"/>
                          </a:solidFill>
                          <a:effectLst/>
                          <a:latin typeface="Arial Narrow" panose="020B0606020202030204" pitchFamily="34" charset="0"/>
                        </a:rPr>
                        <a:t>:	National Tourism Information and Monitoring System</a:t>
                      </a:r>
                    </a:p>
                    <a:p>
                      <a:pPr algn="just" fontAlgn="base">
                        <a:lnSpc>
                          <a:spcPct val="115000"/>
                        </a:lnSpc>
                        <a:spcAft>
                          <a:spcPts val="0"/>
                        </a:spcAft>
                      </a:pPr>
                      <a:r>
                        <a:rPr lang="en-ZA" sz="1400" dirty="0">
                          <a:solidFill>
                            <a:schemeClr val="tx1"/>
                          </a:solidFill>
                          <a:effectLst/>
                          <a:latin typeface="Arial Narrow" panose="020B0606020202030204" pitchFamily="34" charset="0"/>
                        </a:rPr>
                        <a:t>NTSS:	</a:t>
                      </a:r>
                      <a:r>
                        <a:rPr lang="en-ZA" sz="1400" dirty="0" smtClean="0">
                          <a:solidFill>
                            <a:schemeClr val="tx1"/>
                          </a:solidFill>
                          <a:effectLst/>
                          <a:latin typeface="Arial Narrow" panose="020B0606020202030204" pitchFamily="34" charset="0"/>
                        </a:rPr>
                        <a:t>National </a:t>
                      </a:r>
                      <a:r>
                        <a:rPr lang="en-ZA" sz="1400" dirty="0">
                          <a:solidFill>
                            <a:schemeClr val="tx1"/>
                          </a:solidFill>
                          <a:effectLst/>
                          <a:latin typeface="Arial Narrow" panose="020B0606020202030204" pitchFamily="34" charset="0"/>
                        </a:rPr>
                        <a:t>Tourism Sector Strategy</a:t>
                      </a:r>
                    </a:p>
                    <a:p>
                      <a:pPr algn="just">
                        <a:lnSpc>
                          <a:spcPct val="115000"/>
                        </a:lnSpc>
                        <a:spcAft>
                          <a:spcPts val="0"/>
                        </a:spcAft>
                      </a:pPr>
                      <a:r>
                        <a:rPr lang="en-ZA" sz="1400" dirty="0" err="1">
                          <a:solidFill>
                            <a:schemeClr val="tx1"/>
                          </a:solidFill>
                          <a:effectLst/>
                          <a:latin typeface="Arial Narrow" panose="020B0606020202030204" pitchFamily="34" charset="0"/>
                        </a:rPr>
                        <a:t>NVIF</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National </a:t>
                      </a:r>
                      <a:r>
                        <a:rPr lang="en-ZA" sz="1400" dirty="0">
                          <a:solidFill>
                            <a:schemeClr val="tx1"/>
                          </a:solidFill>
                          <a:effectLst/>
                          <a:latin typeface="Arial Narrow" panose="020B0606020202030204" pitchFamily="34" charset="0"/>
                        </a:rPr>
                        <a:t>Visitors </a:t>
                      </a:r>
                      <a:r>
                        <a:rPr lang="en-ZA" sz="1400" dirty="0" smtClean="0">
                          <a:solidFill>
                            <a:schemeClr val="tx1"/>
                          </a:solidFill>
                          <a:effectLst/>
                          <a:latin typeface="Arial Narrow" panose="020B0606020202030204" pitchFamily="34" charset="0"/>
                        </a:rPr>
                        <a:t>Information</a:t>
                      </a:r>
                    </a:p>
                    <a:p>
                      <a:pPr algn="just">
                        <a:lnSpc>
                          <a:spcPct val="115000"/>
                        </a:lnSpc>
                        <a:spcAft>
                          <a:spcPts val="0"/>
                        </a:spcAft>
                      </a:pPr>
                      <a:r>
                        <a:rPr lang="en-ZA" sz="1400" dirty="0" smtClean="0">
                          <a:solidFill>
                            <a:schemeClr val="tx1"/>
                          </a:solidFill>
                          <a:effectLst/>
                          <a:latin typeface="Arial Narrow" panose="020B0606020202030204" pitchFamily="34" charset="0"/>
                        </a:rPr>
                        <a:t>                      Framework</a:t>
                      </a:r>
                      <a:endParaRPr lang="en-ZA" sz="1400" dirty="0">
                        <a:solidFill>
                          <a:schemeClr val="tx1"/>
                        </a:solidFill>
                        <a:effectLst/>
                        <a:latin typeface="Arial Narrow" panose="020B0606020202030204" pitchFamily="34" charset="0"/>
                      </a:endParaRPr>
                    </a:p>
                    <a:p>
                      <a:pPr algn="just">
                        <a:lnSpc>
                          <a:spcPct val="115000"/>
                        </a:lnSpc>
                        <a:spcAft>
                          <a:spcPts val="0"/>
                        </a:spcAft>
                      </a:pPr>
                      <a:r>
                        <a:rPr lang="en-ZA" sz="1400" dirty="0" err="1">
                          <a:solidFill>
                            <a:schemeClr val="tx1"/>
                          </a:solidFill>
                          <a:effectLst/>
                          <a:latin typeface="Arial Narrow" panose="020B0606020202030204" pitchFamily="34" charset="0"/>
                        </a:rPr>
                        <a:t>ORTIA</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OR </a:t>
                      </a:r>
                      <a:r>
                        <a:rPr lang="en-ZA" sz="1400" dirty="0">
                          <a:solidFill>
                            <a:schemeClr val="tx1"/>
                          </a:solidFill>
                          <a:effectLst/>
                          <a:latin typeface="Arial Narrow" panose="020B0606020202030204" pitchFamily="34" charset="0"/>
                        </a:rPr>
                        <a:t>Tambo International Airport</a:t>
                      </a: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PBP</a:t>
                      </a:r>
                      <a:r>
                        <a:rPr lang="en-ZA" sz="1400" dirty="0">
                          <a:solidFill>
                            <a:schemeClr val="tx1"/>
                          </a:solidFill>
                          <a:effectLst/>
                          <a:latin typeface="Arial Narrow" panose="020B0606020202030204" pitchFamily="34" charset="0"/>
                        </a:rPr>
                        <a:t>:	Principles of </a:t>
                      </a:r>
                      <a:r>
                        <a:rPr lang="en-ZA" sz="1400" dirty="0" err="1">
                          <a:solidFill>
                            <a:schemeClr val="tx1"/>
                          </a:solidFill>
                          <a:effectLst/>
                          <a:latin typeface="Arial Narrow" panose="020B0606020202030204" pitchFamily="34" charset="0"/>
                        </a:rPr>
                        <a:t>Batho</a:t>
                      </a:r>
                      <a:r>
                        <a:rPr lang="en-ZA" sz="1400" dirty="0">
                          <a:solidFill>
                            <a:schemeClr val="tx1"/>
                          </a:solidFill>
                          <a:effectLst/>
                          <a:latin typeface="Arial Narrow" panose="020B0606020202030204" pitchFamily="34" charset="0"/>
                        </a:rPr>
                        <a:t> Pele</a:t>
                      </a:r>
                    </a:p>
                    <a:p>
                      <a:pPr marL="914400" indent="-914400" algn="just" fontAlgn="base">
                        <a:lnSpc>
                          <a:spcPct val="115000"/>
                        </a:lnSpc>
                        <a:spcAft>
                          <a:spcPts val="0"/>
                        </a:spcAft>
                      </a:pPr>
                      <a:r>
                        <a:rPr lang="en-ZA" sz="1400" dirty="0">
                          <a:solidFill>
                            <a:schemeClr val="tx1"/>
                          </a:solidFill>
                          <a:effectLst/>
                          <a:latin typeface="Arial Narrow" panose="020B0606020202030204" pitchFamily="34" charset="0"/>
                        </a:rPr>
                        <a:t>PFMA: 	Public Finance Management Act (Act 1 of 1999, as amended by Act 29 of 1999)</a:t>
                      </a:r>
                    </a:p>
                    <a:p>
                      <a:pPr algn="just" fontAlgn="base">
                        <a:lnSpc>
                          <a:spcPct val="115000"/>
                        </a:lnSpc>
                        <a:spcAft>
                          <a:spcPts val="0"/>
                        </a:spcAft>
                      </a:pPr>
                      <a:r>
                        <a:rPr lang="en-ZA" sz="1400" dirty="0">
                          <a:solidFill>
                            <a:schemeClr val="tx1"/>
                          </a:solidFill>
                          <a:effectLst/>
                          <a:latin typeface="Arial Narrow" panose="020B0606020202030204" pitchFamily="34" charset="0"/>
                        </a:rPr>
                        <a:t>PPI:	</a:t>
                      </a:r>
                      <a:r>
                        <a:rPr lang="en-ZA" sz="1400" dirty="0" smtClean="0">
                          <a:solidFill>
                            <a:schemeClr val="tx1"/>
                          </a:solidFill>
                          <a:effectLst/>
                          <a:latin typeface="Arial Narrow" panose="020B0606020202030204" pitchFamily="34" charset="0"/>
                        </a:rPr>
                        <a:t>programme </a:t>
                      </a:r>
                      <a:r>
                        <a:rPr lang="en-ZA" sz="1400" dirty="0">
                          <a:solidFill>
                            <a:schemeClr val="tx1"/>
                          </a:solidFill>
                          <a:effectLst/>
                          <a:latin typeface="Arial Narrow" panose="020B0606020202030204" pitchFamily="34" charset="0"/>
                        </a:rPr>
                        <a:t>performance indicator </a:t>
                      </a:r>
                    </a:p>
                    <a:p>
                      <a:pPr algn="just" fontAlgn="base">
                        <a:lnSpc>
                          <a:spcPct val="115000"/>
                        </a:lnSpc>
                        <a:spcAft>
                          <a:spcPts val="0"/>
                        </a:spcAft>
                      </a:pPr>
                      <a:r>
                        <a:rPr lang="en-ZA" sz="1400" dirty="0">
                          <a:solidFill>
                            <a:schemeClr val="tx1"/>
                          </a:solidFill>
                          <a:effectLst/>
                          <a:latin typeface="Arial Narrow" panose="020B0606020202030204" pitchFamily="34" charset="0"/>
                        </a:rPr>
                        <a:t>PPP:	</a:t>
                      </a:r>
                      <a:r>
                        <a:rPr lang="en-ZA" sz="1400" dirty="0" smtClean="0">
                          <a:solidFill>
                            <a:schemeClr val="tx1"/>
                          </a:solidFill>
                          <a:effectLst/>
                          <a:latin typeface="Arial Narrow" panose="020B0606020202030204" pitchFamily="34" charset="0"/>
                        </a:rPr>
                        <a:t>public-private </a:t>
                      </a:r>
                      <a:r>
                        <a:rPr lang="en-ZA" sz="1400" dirty="0">
                          <a:solidFill>
                            <a:schemeClr val="tx1"/>
                          </a:solidFill>
                          <a:effectLst/>
                          <a:latin typeface="Arial Narrow" panose="020B0606020202030204" pitchFamily="34" charset="0"/>
                        </a:rPr>
                        <a:t>partnership</a:t>
                      </a:r>
                    </a:p>
                    <a:p>
                      <a:pPr algn="just" fontAlgn="base">
                        <a:lnSpc>
                          <a:spcPct val="115000"/>
                        </a:lnSpc>
                        <a:spcAft>
                          <a:spcPts val="0"/>
                        </a:spcAft>
                      </a:pPr>
                      <a:r>
                        <a:rPr lang="en-ZA" sz="1400" dirty="0">
                          <a:solidFill>
                            <a:schemeClr val="tx1"/>
                          </a:solidFill>
                          <a:effectLst/>
                          <a:latin typeface="Arial Narrow" panose="020B0606020202030204" pitchFamily="34" charset="0"/>
                        </a:rPr>
                        <a:t>RMC:	</a:t>
                      </a:r>
                      <a:r>
                        <a:rPr lang="en-ZA" sz="1400" dirty="0" smtClean="0">
                          <a:solidFill>
                            <a:schemeClr val="tx1"/>
                          </a:solidFill>
                          <a:effectLst/>
                          <a:latin typeface="Arial Narrow" panose="020B0606020202030204" pitchFamily="34" charset="0"/>
                        </a:rPr>
                        <a:t>Risk </a:t>
                      </a:r>
                      <a:r>
                        <a:rPr lang="en-ZA" sz="1400" dirty="0">
                          <a:solidFill>
                            <a:schemeClr val="tx1"/>
                          </a:solidFill>
                          <a:effectLst/>
                          <a:latin typeface="Arial Narrow" panose="020B0606020202030204" pitchFamily="34" charset="0"/>
                        </a:rPr>
                        <a:t>Management Committee</a:t>
                      </a:r>
                    </a:p>
                    <a:p>
                      <a:pPr algn="just" fontAlgn="base">
                        <a:lnSpc>
                          <a:spcPct val="115000"/>
                        </a:lnSpc>
                        <a:spcAft>
                          <a:spcPts val="0"/>
                        </a:spcAft>
                      </a:pPr>
                      <a:r>
                        <a:rPr lang="en-ZA" sz="1400" dirty="0">
                          <a:solidFill>
                            <a:schemeClr val="tx1"/>
                          </a:solidFill>
                          <a:effectLst/>
                          <a:latin typeface="Arial Narrow" panose="020B0606020202030204" pitchFamily="34" charset="0"/>
                        </a:rPr>
                        <a:t>SA:	</a:t>
                      </a:r>
                      <a:r>
                        <a:rPr lang="en-ZA" sz="1400" dirty="0" smtClean="0">
                          <a:solidFill>
                            <a:schemeClr val="tx1"/>
                          </a:solidFill>
                          <a:effectLst/>
                          <a:latin typeface="Arial Narrow" panose="020B0606020202030204" pitchFamily="34" charset="0"/>
                        </a:rPr>
                        <a:t>South </a:t>
                      </a:r>
                      <a:r>
                        <a:rPr lang="en-ZA" sz="1400" dirty="0">
                          <a:solidFill>
                            <a:schemeClr val="tx1"/>
                          </a:solidFill>
                          <a:effectLst/>
                          <a:latin typeface="Arial Narrow" panose="020B0606020202030204" pitchFamily="34" charset="0"/>
                        </a:rPr>
                        <a:t>Africa</a:t>
                      </a:r>
                    </a:p>
                    <a:p>
                      <a:pPr marL="914400" indent="-914400" algn="just">
                        <a:lnSpc>
                          <a:spcPct val="115000"/>
                        </a:lnSpc>
                        <a:spcAft>
                          <a:spcPts val="0"/>
                        </a:spcAft>
                      </a:pPr>
                      <a:r>
                        <a:rPr lang="en-ZA" sz="1400" dirty="0">
                          <a:solidFill>
                            <a:schemeClr val="tx1"/>
                          </a:solidFill>
                          <a:effectLst/>
                          <a:latin typeface="Arial Narrow" panose="020B0606020202030204" pitchFamily="34" charset="0"/>
                        </a:rPr>
                        <a:t>SADC:	Southern African Development Community</a:t>
                      </a:r>
                    </a:p>
                    <a:p>
                      <a:pPr algn="just">
                        <a:lnSpc>
                          <a:spcPct val="115000"/>
                        </a:lnSpc>
                        <a:spcAft>
                          <a:spcPts val="0"/>
                        </a:spcAft>
                      </a:pPr>
                      <a:r>
                        <a:rPr lang="en-ZA" sz="1400" dirty="0">
                          <a:solidFill>
                            <a:schemeClr val="tx1"/>
                          </a:solidFill>
                          <a:effectLst/>
                          <a:latin typeface="Arial Narrow" panose="020B0606020202030204" pitchFamily="34" charset="0"/>
                        </a:rPr>
                        <a:t>SANS:	</a:t>
                      </a:r>
                      <a:r>
                        <a:rPr lang="en-ZA" sz="1400" dirty="0" smtClean="0">
                          <a:solidFill>
                            <a:schemeClr val="tx1"/>
                          </a:solidFill>
                          <a:effectLst/>
                          <a:latin typeface="Arial Narrow" panose="020B0606020202030204" pitchFamily="34" charset="0"/>
                        </a:rPr>
                        <a:t>South </a:t>
                      </a:r>
                      <a:r>
                        <a:rPr lang="en-ZA" sz="1400" dirty="0">
                          <a:solidFill>
                            <a:schemeClr val="tx1"/>
                          </a:solidFill>
                          <a:effectLst/>
                          <a:latin typeface="Arial Narrow" panose="020B0606020202030204" pitchFamily="34" charset="0"/>
                        </a:rPr>
                        <a:t>African National Standard</a:t>
                      </a:r>
                    </a:p>
                    <a:p>
                      <a:pPr algn="just" fontAlgn="base">
                        <a:spcAft>
                          <a:spcPts val="0"/>
                        </a:spcAft>
                      </a:pPr>
                      <a:r>
                        <a:rPr lang="en-ZA" sz="1400" dirty="0">
                          <a:solidFill>
                            <a:schemeClr val="tx1"/>
                          </a:solidFill>
                          <a:effectLst/>
                          <a:latin typeface="Arial Narrow" panose="020B0606020202030204" pitchFamily="34" charset="0"/>
                        </a:rPr>
                        <a:t> </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956" marR="52956" marT="0" marB="0">
                    <a:solidFill>
                      <a:schemeClr val="bg1"/>
                    </a:solidFill>
                  </a:tcPr>
                </a:tc>
                <a:tc>
                  <a:txBody>
                    <a:bodyPr/>
                    <a:lstStyle/>
                    <a:p>
                      <a:pPr algn="just" fontAlgn="base">
                        <a:lnSpc>
                          <a:spcPct val="115000"/>
                        </a:lnSpc>
                        <a:spcAft>
                          <a:spcPts val="0"/>
                        </a:spcAft>
                      </a:pPr>
                      <a:r>
                        <a:rPr lang="en-ZA" sz="1400" dirty="0">
                          <a:solidFill>
                            <a:schemeClr val="tx1"/>
                          </a:solidFill>
                          <a:effectLst/>
                          <a:latin typeface="Arial Narrow" panose="020B0606020202030204" pitchFamily="34" charset="0"/>
                        </a:rPr>
                        <a:t>SAT:	</a:t>
                      </a:r>
                      <a:r>
                        <a:rPr lang="en-ZA" sz="1400" dirty="0" smtClean="0">
                          <a:solidFill>
                            <a:schemeClr val="tx1"/>
                          </a:solidFill>
                          <a:effectLst/>
                          <a:latin typeface="Arial Narrow" panose="020B0606020202030204" pitchFamily="34" charset="0"/>
                        </a:rPr>
                        <a:t>South </a:t>
                      </a:r>
                      <a:r>
                        <a:rPr lang="en-ZA" sz="1400" dirty="0">
                          <a:solidFill>
                            <a:schemeClr val="tx1"/>
                          </a:solidFill>
                          <a:effectLst/>
                          <a:latin typeface="Arial Narrow" panose="020B0606020202030204" pitchFamily="34" charset="0"/>
                        </a:rPr>
                        <a:t>African Tourism</a:t>
                      </a:r>
                    </a:p>
                    <a:p>
                      <a:pPr algn="just" fontAlgn="base">
                        <a:lnSpc>
                          <a:spcPct val="115000"/>
                        </a:lnSpc>
                        <a:spcAft>
                          <a:spcPts val="0"/>
                        </a:spcAft>
                      </a:pPr>
                      <a:r>
                        <a:rPr lang="en-ZA" sz="1400" dirty="0" err="1">
                          <a:solidFill>
                            <a:schemeClr val="tx1"/>
                          </a:solidFill>
                          <a:effectLst/>
                          <a:latin typeface="Arial Narrow" panose="020B0606020202030204" pitchFamily="34" charset="0"/>
                        </a:rPr>
                        <a:t>SDIP</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Service </a:t>
                      </a:r>
                      <a:r>
                        <a:rPr lang="en-ZA" sz="1400" dirty="0">
                          <a:solidFill>
                            <a:schemeClr val="tx1"/>
                          </a:solidFill>
                          <a:effectLst/>
                          <a:latin typeface="Arial Narrow" panose="020B0606020202030204" pitchFamily="34" charset="0"/>
                        </a:rPr>
                        <a:t>Delivery Improvement Plan</a:t>
                      </a:r>
                    </a:p>
                    <a:p>
                      <a:pPr algn="just" fontAlgn="base">
                        <a:lnSpc>
                          <a:spcPct val="115000"/>
                        </a:lnSpc>
                        <a:spcAft>
                          <a:spcPts val="0"/>
                        </a:spcAft>
                      </a:pPr>
                      <a:r>
                        <a:rPr lang="en-ZA" sz="1400" kern="1200" dirty="0">
                          <a:solidFill>
                            <a:schemeClr val="tx1"/>
                          </a:solidFill>
                          <a:effectLst/>
                          <a:latin typeface="Arial Narrow" panose="020B0606020202030204" pitchFamily="34" charset="0"/>
                        </a:rPr>
                        <a:t>SEIA:	</a:t>
                      </a:r>
                      <a:r>
                        <a:rPr lang="en-ZA" sz="1400" kern="1200" dirty="0" smtClean="0">
                          <a:solidFill>
                            <a:schemeClr val="tx1"/>
                          </a:solidFill>
                          <a:effectLst/>
                          <a:latin typeface="Arial Narrow" panose="020B0606020202030204" pitchFamily="34" charset="0"/>
                        </a:rPr>
                        <a:t>socio-economic </a:t>
                      </a:r>
                      <a:r>
                        <a:rPr lang="en-ZA" sz="1400" kern="1200" dirty="0">
                          <a:solidFill>
                            <a:schemeClr val="tx1"/>
                          </a:solidFill>
                          <a:effectLst/>
                          <a:latin typeface="Arial Narrow" panose="020B0606020202030204" pitchFamily="34" charset="0"/>
                        </a:rPr>
                        <a:t>impact assessment</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a:solidFill>
                            <a:schemeClr val="tx1"/>
                          </a:solidFill>
                          <a:effectLst/>
                          <a:latin typeface="Arial Narrow" panose="020B0606020202030204" pitchFamily="34" charset="0"/>
                        </a:rPr>
                        <a:t>SLA:	</a:t>
                      </a:r>
                      <a:r>
                        <a:rPr lang="en-ZA" sz="1400" dirty="0" smtClean="0">
                          <a:solidFill>
                            <a:schemeClr val="tx1"/>
                          </a:solidFill>
                          <a:effectLst/>
                          <a:latin typeface="Arial Narrow" panose="020B0606020202030204" pitchFamily="34" charset="0"/>
                        </a:rPr>
                        <a:t>service-level </a:t>
                      </a:r>
                      <a:r>
                        <a:rPr lang="en-ZA" sz="1400" dirty="0">
                          <a:solidFill>
                            <a:schemeClr val="tx1"/>
                          </a:solidFill>
                          <a:effectLst/>
                          <a:latin typeface="Arial Narrow" panose="020B0606020202030204" pitchFamily="34" charset="0"/>
                        </a:rPr>
                        <a:t>agreement</a:t>
                      </a:r>
                    </a:p>
                    <a:p>
                      <a:pPr marL="914400" indent="-914400" algn="just" fontAlgn="base">
                        <a:lnSpc>
                          <a:spcPct val="115000"/>
                        </a:lnSpc>
                        <a:spcAft>
                          <a:spcPts val="0"/>
                        </a:spcAft>
                      </a:pPr>
                      <a:r>
                        <a:rPr lang="en-ZA" sz="1400" dirty="0" err="1">
                          <a:solidFill>
                            <a:schemeClr val="tx1"/>
                          </a:solidFill>
                          <a:effectLst/>
                          <a:latin typeface="Arial Narrow" panose="020B0606020202030204" pitchFamily="34" charset="0"/>
                        </a:rPr>
                        <a:t>SMME</a:t>
                      </a:r>
                      <a:r>
                        <a:rPr lang="en-ZA" sz="1400" dirty="0">
                          <a:solidFill>
                            <a:schemeClr val="tx1"/>
                          </a:solidFill>
                          <a:effectLst/>
                          <a:latin typeface="Arial Narrow" panose="020B0606020202030204" pitchFamily="34" charset="0"/>
                        </a:rPr>
                        <a:t>:	small, medium and micro-sized enterprise</a:t>
                      </a:r>
                    </a:p>
                    <a:p>
                      <a:pPr algn="just" fontAlgn="base">
                        <a:lnSpc>
                          <a:spcPct val="115000"/>
                        </a:lnSpc>
                        <a:spcAft>
                          <a:spcPts val="0"/>
                        </a:spcAft>
                      </a:pPr>
                      <a:r>
                        <a:rPr lang="en-ZA" sz="1400" dirty="0">
                          <a:solidFill>
                            <a:schemeClr val="tx1"/>
                          </a:solidFill>
                          <a:effectLst/>
                          <a:latin typeface="Arial Narrow" panose="020B0606020202030204" pitchFamily="34" charset="0"/>
                        </a:rPr>
                        <a:t>SMS:	</a:t>
                      </a:r>
                      <a:r>
                        <a:rPr lang="en-ZA" sz="1400" dirty="0" smtClean="0">
                          <a:solidFill>
                            <a:schemeClr val="tx1"/>
                          </a:solidFill>
                          <a:effectLst/>
                          <a:latin typeface="Arial Narrow" panose="020B0606020202030204" pitchFamily="34" charset="0"/>
                        </a:rPr>
                        <a:t>senior </a:t>
                      </a:r>
                      <a:r>
                        <a:rPr lang="en-ZA" sz="1400" dirty="0">
                          <a:solidFill>
                            <a:schemeClr val="tx1"/>
                          </a:solidFill>
                          <a:effectLst/>
                          <a:latin typeface="Arial Narrow" panose="020B0606020202030204" pitchFamily="34" charset="0"/>
                        </a:rPr>
                        <a:t>management service</a:t>
                      </a:r>
                    </a:p>
                    <a:p>
                      <a:pPr algn="just" fontAlgn="base">
                        <a:lnSpc>
                          <a:spcPct val="115000"/>
                        </a:lnSpc>
                        <a:spcAft>
                          <a:spcPts val="0"/>
                        </a:spcAft>
                      </a:pPr>
                      <a:r>
                        <a:rPr lang="en-ZA" sz="1400" dirty="0">
                          <a:solidFill>
                            <a:schemeClr val="tx1"/>
                          </a:solidFill>
                          <a:effectLst/>
                          <a:latin typeface="Arial Narrow" panose="020B0606020202030204" pitchFamily="34" charset="0"/>
                        </a:rPr>
                        <a:t>SP:	</a:t>
                      </a:r>
                      <a:r>
                        <a:rPr lang="en-ZA" sz="1400" dirty="0" smtClean="0">
                          <a:solidFill>
                            <a:schemeClr val="tx1"/>
                          </a:solidFill>
                          <a:effectLst/>
                          <a:latin typeface="Arial Narrow" panose="020B0606020202030204" pitchFamily="34" charset="0"/>
                        </a:rPr>
                        <a:t>Strategic </a:t>
                      </a:r>
                      <a:r>
                        <a:rPr lang="en-ZA" sz="1400" dirty="0">
                          <a:solidFill>
                            <a:schemeClr val="tx1"/>
                          </a:solidFill>
                          <a:effectLst/>
                          <a:latin typeface="Arial Narrow" panose="020B0606020202030204" pitchFamily="34" charset="0"/>
                        </a:rPr>
                        <a:t>Plan</a:t>
                      </a:r>
                    </a:p>
                    <a:p>
                      <a:pPr algn="l" fontAlgn="base">
                        <a:lnSpc>
                          <a:spcPct val="115000"/>
                        </a:lnSpc>
                        <a:spcAft>
                          <a:spcPts val="0"/>
                        </a:spcAft>
                      </a:pPr>
                      <a:r>
                        <a:rPr lang="en-ZA" sz="1400" dirty="0">
                          <a:solidFill>
                            <a:schemeClr val="tx1"/>
                          </a:solidFill>
                          <a:effectLst/>
                          <a:latin typeface="Arial Narrow" panose="020B0606020202030204" pitchFamily="34" charset="0"/>
                        </a:rPr>
                        <a:t>SRI:	</a:t>
                      </a:r>
                      <a:r>
                        <a:rPr lang="en-ZA" sz="1400" dirty="0" smtClean="0">
                          <a:solidFill>
                            <a:schemeClr val="tx1"/>
                          </a:solidFill>
                          <a:effectLst/>
                          <a:latin typeface="Arial Narrow" panose="020B0606020202030204" pitchFamily="34" charset="0"/>
                        </a:rPr>
                        <a:t>Social </a:t>
                      </a:r>
                      <a:r>
                        <a:rPr lang="en-ZA" sz="1400" dirty="0">
                          <a:solidFill>
                            <a:schemeClr val="tx1"/>
                          </a:solidFill>
                          <a:effectLst/>
                          <a:latin typeface="Arial Narrow" panose="020B0606020202030204" pitchFamily="34" charset="0"/>
                        </a:rPr>
                        <a:t>Responsibility </a:t>
                      </a:r>
                      <a:r>
                        <a:rPr lang="en-ZA" sz="1400" dirty="0" smtClean="0">
                          <a:solidFill>
                            <a:schemeClr val="tx1"/>
                          </a:solidFill>
                          <a:effectLst/>
                          <a:latin typeface="Arial Narrow" panose="020B0606020202030204" pitchFamily="34" charset="0"/>
                        </a:rPr>
                        <a:t>Implementation</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err="1">
                          <a:solidFill>
                            <a:schemeClr val="tx1"/>
                          </a:solidFill>
                          <a:effectLst/>
                          <a:latin typeface="Arial Narrow" panose="020B0606020202030204" pitchFamily="34" charset="0"/>
                        </a:rPr>
                        <a:t>STR</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State </a:t>
                      </a:r>
                      <a:r>
                        <a:rPr lang="en-ZA" sz="1400" dirty="0">
                          <a:solidFill>
                            <a:schemeClr val="tx1"/>
                          </a:solidFill>
                          <a:effectLst/>
                          <a:latin typeface="Arial Narrow" panose="020B0606020202030204" pitchFamily="34" charset="0"/>
                        </a:rPr>
                        <a:t>of Tourism Report</a:t>
                      </a:r>
                    </a:p>
                    <a:p>
                      <a:pPr algn="just" fontAlgn="base">
                        <a:lnSpc>
                          <a:spcPct val="115000"/>
                        </a:lnSpc>
                        <a:spcAft>
                          <a:spcPts val="0"/>
                        </a:spcAft>
                      </a:pPr>
                      <a:r>
                        <a:rPr lang="en-ZA" sz="1400" dirty="0" err="1">
                          <a:solidFill>
                            <a:schemeClr val="tx1"/>
                          </a:solidFill>
                          <a:effectLst/>
                          <a:latin typeface="Arial Narrow" panose="020B0606020202030204" pitchFamily="34" charset="0"/>
                        </a:rPr>
                        <a:t>THRD</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tourism </a:t>
                      </a:r>
                      <a:r>
                        <a:rPr lang="en-ZA" sz="1400" dirty="0">
                          <a:solidFill>
                            <a:schemeClr val="tx1"/>
                          </a:solidFill>
                          <a:effectLst/>
                          <a:latin typeface="Arial Narrow" panose="020B0606020202030204" pitchFamily="34" charset="0"/>
                        </a:rPr>
                        <a:t>human </a:t>
                      </a:r>
                      <a:r>
                        <a:rPr lang="en-ZA" sz="1400" dirty="0" smtClean="0">
                          <a:solidFill>
                            <a:schemeClr val="tx1"/>
                          </a:solidFill>
                          <a:effectLst/>
                          <a:latin typeface="Arial Narrow" panose="020B0606020202030204" pitchFamily="34" charset="0"/>
                        </a:rPr>
                        <a:t>resource</a:t>
                      </a:r>
                    </a:p>
                    <a:p>
                      <a:pPr algn="just" fontAlgn="base">
                        <a:lnSpc>
                          <a:spcPct val="115000"/>
                        </a:lnSpc>
                        <a:spcAft>
                          <a:spcPts val="0"/>
                        </a:spcAft>
                      </a:pPr>
                      <a:r>
                        <a:rPr lang="en-ZA" sz="1400" dirty="0" smtClean="0">
                          <a:solidFill>
                            <a:schemeClr val="tx1"/>
                          </a:solidFill>
                          <a:effectLst/>
                          <a:latin typeface="Arial Narrow" panose="020B0606020202030204" pitchFamily="34" charset="0"/>
                        </a:rPr>
                        <a:t>                       development</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err="1">
                          <a:solidFill>
                            <a:schemeClr val="tx1"/>
                          </a:solidFill>
                          <a:effectLst/>
                          <a:latin typeface="Arial Narrow" panose="020B0606020202030204" pitchFamily="34" charset="0"/>
                        </a:rPr>
                        <a:t>TKP</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Tourism </a:t>
                      </a:r>
                      <a:r>
                        <a:rPr lang="en-ZA" sz="1400" dirty="0">
                          <a:solidFill>
                            <a:schemeClr val="tx1"/>
                          </a:solidFill>
                          <a:effectLst/>
                          <a:latin typeface="Arial Narrow" panose="020B0606020202030204" pitchFamily="34" charset="0"/>
                        </a:rPr>
                        <a:t>Knowledge Portal</a:t>
                      </a:r>
                    </a:p>
                    <a:p>
                      <a:pPr>
                        <a:lnSpc>
                          <a:spcPct val="115000"/>
                        </a:lnSpc>
                        <a:spcAft>
                          <a:spcPts val="0"/>
                        </a:spcAft>
                      </a:pPr>
                      <a:r>
                        <a:rPr lang="en-ZA" sz="1400" dirty="0" err="1">
                          <a:solidFill>
                            <a:schemeClr val="tx1"/>
                          </a:solidFill>
                          <a:effectLst/>
                          <a:latin typeface="Arial Narrow" panose="020B0606020202030204" pitchFamily="34" charset="0"/>
                        </a:rPr>
                        <a:t>TLD</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Tourism </a:t>
                      </a:r>
                      <a:r>
                        <a:rPr lang="en-ZA" sz="1400" dirty="0">
                          <a:solidFill>
                            <a:schemeClr val="tx1"/>
                          </a:solidFill>
                          <a:effectLst/>
                          <a:latin typeface="Arial Narrow" panose="020B0606020202030204" pitchFamily="34" charset="0"/>
                        </a:rPr>
                        <a:t>Leadership Dialogue</a:t>
                      </a:r>
                    </a:p>
                    <a:p>
                      <a:pPr algn="just" fontAlgn="base">
                        <a:lnSpc>
                          <a:spcPct val="115000"/>
                        </a:lnSpc>
                        <a:spcAft>
                          <a:spcPts val="0"/>
                        </a:spcAft>
                      </a:pPr>
                      <a:r>
                        <a:rPr lang="en-ZA" sz="1400" dirty="0">
                          <a:solidFill>
                            <a:schemeClr val="tx1"/>
                          </a:solidFill>
                          <a:effectLst/>
                          <a:latin typeface="Arial Narrow" panose="020B0606020202030204" pitchFamily="34" charset="0"/>
                        </a:rPr>
                        <a:t>UA:	</a:t>
                      </a:r>
                      <a:r>
                        <a:rPr lang="en-ZA" sz="1400" dirty="0" smtClean="0">
                          <a:solidFill>
                            <a:schemeClr val="tx1"/>
                          </a:solidFill>
                          <a:effectLst/>
                          <a:latin typeface="Arial Narrow" panose="020B0606020202030204" pitchFamily="34" charset="0"/>
                        </a:rPr>
                        <a:t>universal </a:t>
                      </a:r>
                      <a:r>
                        <a:rPr lang="en-ZA" sz="1400" dirty="0">
                          <a:solidFill>
                            <a:schemeClr val="tx1"/>
                          </a:solidFill>
                          <a:effectLst/>
                          <a:latin typeface="Arial Narrow" panose="020B0606020202030204" pitchFamily="34" charset="0"/>
                        </a:rPr>
                        <a:t>access</a:t>
                      </a:r>
                    </a:p>
                    <a:p>
                      <a:pPr>
                        <a:lnSpc>
                          <a:spcPct val="115000"/>
                        </a:lnSpc>
                        <a:spcAft>
                          <a:spcPts val="0"/>
                        </a:spcAft>
                      </a:pPr>
                      <a:r>
                        <a:rPr lang="en-ZA" sz="1400" dirty="0">
                          <a:solidFill>
                            <a:schemeClr val="tx1"/>
                          </a:solidFill>
                          <a:effectLst/>
                          <a:latin typeface="Arial Narrow" panose="020B0606020202030204" pitchFamily="34" charset="0"/>
                        </a:rPr>
                        <a:t>VFS:	</a:t>
                      </a:r>
                      <a:r>
                        <a:rPr lang="en-ZA" sz="1400" dirty="0" smtClean="0">
                          <a:solidFill>
                            <a:schemeClr val="tx1"/>
                          </a:solidFill>
                          <a:effectLst/>
                          <a:latin typeface="Arial Narrow" panose="020B0606020202030204" pitchFamily="34" charset="0"/>
                        </a:rPr>
                        <a:t>visa </a:t>
                      </a:r>
                      <a:r>
                        <a:rPr lang="en-ZA" sz="1400" dirty="0">
                          <a:solidFill>
                            <a:schemeClr val="tx1"/>
                          </a:solidFill>
                          <a:effectLst/>
                          <a:latin typeface="Arial Narrow" panose="020B0606020202030204" pitchFamily="34" charset="0"/>
                        </a:rPr>
                        <a:t>facilitation service agency</a:t>
                      </a:r>
                    </a:p>
                    <a:p>
                      <a:pPr algn="just" fontAlgn="base">
                        <a:lnSpc>
                          <a:spcPct val="115000"/>
                        </a:lnSpc>
                        <a:spcAft>
                          <a:spcPts val="0"/>
                        </a:spcAft>
                      </a:pPr>
                      <a:r>
                        <a:rPr lang="en-ZA" sz="1400" dirty="0">
                          <a:solidFill>
                            <a:schemeClr val="tx1"/>
                          </a:solidFill>
                          <a:effectLst/>
                          <a:latin typeface="Arial Narrow" panose="020B0606020202030204" pitchFamily="34" charset="0"/>
                        </a:rPr>
                        <a:t>VIC:	</a:t>
                      </a:r>
                      <a:r>
                        <a:rPr lang="en-ZA" sz="1400" dirty="0" smtClean="0">
                          <a:solidFill>
                            <a:schemeClr val="tx1"/>
                          </a:solidFill>
                          <a:effectLst/>
                          <a:latin typeface="Arial Narrow" panose="020B0606020202030204" pitchFamily="34" charset="0"/>
                        </a:rPr>
                        <a:t>visitor </a:t>
                      </a:r>
                      <a:r>
                        <a:rPr lang="en-ZA" sz="1400" dirty="0">
                          <a:solidFill>
                            <a:schemeClr val="tx1"/>
                          </a:solidFill>
                          <a:effectLst/>
                          <a:latin typeface="Arial Narrow" panose="020B0606020202030204" pitchFamily="34" charset="0"/>
                        </a:rPr>
                        <a:t>information centre</a:t>
                      </a:r>
                    </a:p>
                    <a:p>
                      <a:pPr algn="just" fontAlgn="base">
                        <a:lnSpc>
                          <a:spcPct val="115000"/>
                        </a:lnSpc>
                        <a:spcAft>
                          <a:spcPts val="0"/>
                        </a:spcAft>
                      </a:pPr>
                      <a:r>
                        <a:rPr lang="en-ZA" sz="1400" dirty="0" err="1">
                          <a:solidFill>
                            <a:schemeClr val="tx1"/>
                          </a:solidFill>
                          <a:effectLst/>
                          <a:latin typeface="Arial Narrow" panose="020B0606020202030204" pitchFamily="34" charset="0"/>
                        </a:rPr>
                        <a:t>WHS</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world </a:t>
                      </a:r>
                      <a:r>
                        <a:rPr lang="en-ZA" sz="1400" dirty="0">
                          <a:solidFill>
                            <a:schemeClr val="tx1"/>
                          </a:solidFill>
                          <a:effectLst/>
                          <a:latin typeface="Arial Narrow" panose="020B0606020202030204" pitchFamily="34" charset="0"/>
                        </a:rPr>
                        <a:t>heritage site</a:t>
                      </a:r>
                    </a:p>
                    <a:p>
                      <a:pPr algn="just">
                        <a:lnSpc>
                          <a:spcPct val="115000"/>
                        </a:lnSpc>
                        <a:spcAft>
                          <a:spcPts val="0"/>
                        </a:spcAft>
                      </a:pPr>
                      <a:r>
                        <a:rPr lang="en-ZA" sz="1400" dirty="0" err="1">
                          <a:solidFill>
                            <a:schemeClr val="tx1"/>
                          </a:solidFill>
                          <a:effectLst/>
                          <a:latin typeface="Arial Narrow" panose="020B0606020202030204" pitchFamily="34" charset="0"/>
                        </a:rPr>
                        <a:t>WSP</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Workplace </a:t>
                      </a:r>
                      <a:r>
                        <a:rPr lang="en-ZA" sz="1400" dirty="0">
                          <a:solidFill>
                            <a:schemeClr val="tx1"/>
                          </a:solidFill>
                          <a:effectLst/>
                          <a:latin typeface="Arial Narrow" panose="020B0606020202030204" pitchFamily="34" charset="0"/>
                        </a:rPr>
                        <a:t>Skills Plan</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956" marR="52956" marT="0" marB="0">
                    <a:solidFill>
                      <a:schemeClr val="bg1"/>
                    </a:solidFill>
                  </a:tcPr>
                </a:tc>
              </a:tr>
            </a:tbl>
          </a:graphicData>
        </a:graphic>
      </p:graphicFrame>
      <p:sp>
        <p:nvSpPr>
          <p:cNvPr id="7" name="TextBox 6"/>
          <p:cNvSpPr txBox="1"/>
          <p:nvPr/>
        </p:nvSpPr>
        <p:spPr>
          <a:xfrm>
            <a:off x="1981200" y="381000"/>
            <a:ext cx="6248400" cy="923330"/>
          </a:xfrm>
          <a:prstGeom prst="rect">
            <a:avLst/>
          </a:prstGeom>
          <a:noFill/>
        </p:spPr>
        <p:txBody>
          <a:bodyPr wrap="square" rtlCol="0">
            <a:spAutoFit/>
          </a:bodyPr>
          <a:lstStyle/>
          <a:p>
            <a:pPr algn="ctr"/>
            <a:r>
              <a:rPr lang="en-ZA" b="1" dirty="0"/>
              <a:t>LIST OF ACRONYMS AND </a:t>
            </a:r>
            <a:r>
              <a:rPr lang="en-ZA" b="1" dirty="0" smtClean="0"/>
              <a:t>ABBREVIATIONS   </a:t>
            </a:r>
            <a:r>
              <a:rPr lang="en-ZA" b="1" dirty="0" err="1" smtClean="0"/>
              <a:t>Cont</a:t>
            </a:r>
            <a:r>
              <a:rPr lang="en-ZA" b="1" dirty="0" smtClean="0"/>
              <a:t>….</a:t>
            </a:r>
            <a:endParaRPr lang="en-ZA" dirty="0"/>
          </a:p>
          <a:p>
            <a:endParaRPr lang="en-ZA" dirty="0"/>
          </a:p>
          <a:p>
            <a:endParaRPr lang="en-ZA" dirty="0"/>
          </a:p>
        </p:txBody>
      </p:sp>
    </p:spTree>
    <p:extLst>
      <p:ext uri="{BB962C8B-B14F-4D97-AF65-F5344CB8AC3E}">
        <p14:creationId xmlns:p14="http://schemas.microsoft.com/office/powerpoint/2010/main" val="2128171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85800" y="2438400"/>
            <a:ext cx="8229600" cy="1143000"/>
          </a:xfrm>
        </p:spPr>
        <p:txBody>
          <a:bodyPr>
            <a:normAutofit/>
          </a:bodyPr>
          <a:lstStyle/>
          <a:p>
            <a:r>
              <a:rPr lang="en-ZA" sz="6600" dirty="0" smtClean="0">
                <a:latin typeface="Arial Narrow" panose="020B0606020202030204" pitchFamily="34" charset="0"/>
              </a:rPr>
              <a:t>THANK YOU.</a:t>
            </a:r>
            <a:endParaRPr lang="en-ZA" sz="6600" dirty="0">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latin typeface="Arial Narrow" pitchFamily="34" charset="0"/>
              </a:rPr>
              <a:t>54</a:t>
            </a:fld>
            <a:endParaRPr lang="en-ZA" dirty="0">
              <a:latin typeface="Arial Narrow" pitchFamily="34" charset="0"/>
            </a:endParaRPr>
          </a:p>
        </p:txBody>
      </p:sp>
    </p:spTree>
    <p:extLst>
      <p:ext uri="{BB962C8B-B14F-4D97-AF65-F5344CB8AC3E}">
        <p14:creationId xmlns:p14="http://schemas.microsoft.com/office/powerpoint/2010/main" val="1522505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563562"/>
          </a:xfrm>
        </p:spPr>
        <p:txBody>
          <a:bodyPr>
            <a:normAutofit/>
          </a:bodyPr>
          <a:lstStyle/>
          <a:p>
            <a:r>
              <a:rPr lang="en-US" sz="2800" b="1" dirty="0">
                <a:latin typeface="Arial Narrow" pitchFamily="34" charset="0"/>
              </a:rPr>
              <a:t>Legislative and Policy </a:t>
            </a:r>
            <a:r>
              <a:rPr lang="en-US" sz="2800" b="1" dirty="0" smtClean="0">
                <a:latin typeface="Arial Narrow" pitchFamily="34" charset="0"/>
              </a:rPr>
              <a:t>Mandate … Continued</a:t>
            </a:r>
            <a:endParaRPr lang="en-ZA" sz="2800" dirty="0">
              <a:latin typeface="Arial" pitchFamily="34" charset="0"/>
              <a:cs typeface="Arial" pitchFamily="34" charset="0"/>
            </a:endParaRPr>
          </a:p>
        </p:txBody>
      </p:sp>
      <p:sp>
        <p:nvSpPr>
          <p:cNvPr id="3" name="Content Placeholder 2"/>
          <p:cNvSpPr>
            <a:spLocks noGrp="1"/>
          </p:cNvSpPr>
          <p:nvPr>
            <p:ph idx="1"/>
          </p:nvPr>
        </p:nvSpPr>
        <p:spPr>
          <a:xfrm>
            <a:off x="1828800" y="900112"/>
            <a:ext cx="7086600" cy="4891088"/>
          </a:xfrm>
        </p:spPr>
        <p:txBody>
          <a:bodyPr>
            <a:noAutofit/>
          </a:bodyPr>
          <a:lstStyle/>
          <a:p>
            <a:pPr lvl="0" algn="just">
              <a:buFont typeface="Symbol" panose="05050102010706020507" pitchFamily="18" charset="2"/>
              <a:buChar char=""/>
            </a:pPr>
            <a:r>
              <a:rPr lang="en-GB" sz="2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New </a:t>
            </a:r>
            <a:r>
              <a:rPr lang="en-GB"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Growth Path (NGP) includes tourism as one of the six pillars</a:t>
            </a:r>
            <a:r>
              <a:rPr lang="en-GB" sz="2000" dirty="0">
                <a:latin typeface="Arial Narrow" panose="020B0606020202030204" pitchFamily="34" charset="0"/>
                <a:ea typeface="Times New Roman" panose="02020603050405020304" pitchFamily="18" charset="0"/>
                <a:cs typeface="Times New Roman" panose="02020603050405020304" pitchFamily="18" charset="0"/>
              </a:rPr>
              <a:t> of economic growth</a:t>
            </a:r>
            <a:r>
              <a:rPr lang="en-GB" sz="2000" dirty="0" smtClean="0">
                <a:latin typeface="Arial Narrow" panose="020B0606020202030204" pitchFamily="34" charset="0"/>
                <a:ea typeface="Times New Roman" panose="02020603050405020304" pitchFamily="18" charset="0"/>
                <a:cs typeface="Times New Roman" panose="02020603050405020304" pitchFamily="18" charset="0"/>
              </a:rPr>
              <a:t>.</a:t>
            </a:r>
          </a:p>
          <a:p>
            <a:pPr marL="0" lvl="0" indent="0" algn="just">
              <a:buNone/>
            </a:pPr>
            <a:endParaRPr lang="en-ZA" sz="2000" dirty="0">
              <a:latin typeface="Arial Narrow" panose="020B0606020202030204" pitchFamily="34" charset="0"/>
              <a:ea typeface="Times New Roman" panose="02020603050405020304" pitchFamily="18" charset="0"/>
              <a:cs typeface="Times New Roman" panose="02020603050405020304" pitchFamily="18" charset="0"/>
            </a:endParaRPr>
          </a:p>
          <a:p>
            <a:pPr lvl="0" algn="just">
              <a:buFont typeface="Symbol" panose="05050102010706020507" pitchFamily="18" charset="2"/>
              <a:buChar char=""/>
            </a:pPr>
            <a:r>
              <a:rPr lang="en-GB" sz="2000" dirty="0">
                <a:latin typeface="Arial Narrow" panose="020B0606020202030204" pitchFamily="34" charset="0"/>
                <a:ea typeface="Times New Roman" panose="02020603050405020304" pitchFamily="18" charset="0"/>
                <a:cs typeface="Times New Roman" panose="02020603050405020304" pitchFamily="18" charset="0"/>
              </a:rPr>
              <a:t>National Tourism Sector Strategy (NTSS) provides a blueprint for the tourism sector in the pursuit of growth targets contained in the New Growth Path (NGP</a:t>
            </a:r>
            <a:r>
              <a:rPr lang="en-GB" sz="2000" dirty="0" smtClean="0">
                <a:latin typeface="Arial Narrow" panose="020B0606020202030204" pitchFamily="34" charset="0"/>
                <a:ea typeface="Times New Roman" panose="02020603050405020304" pitchFamily="18" charset="0"/>
                <a:cs typeface="Times New Roman" panose="02020603050405020304" pitchFamily="18" charset="0"/>
              </a:rPr>
              <a:t>).</a:t>
            </a:r>
          </a:p>
          <a:p>
            <a:pPr marL="0" lvl="0" indent="0" algn="just">
              <a:buNone/>
            </a:pPr>
            <a:endParaRPr lang="en-ZA" sz="2000" dirty="0">
              <a:latin typeface="Arial Narrow" panose="020B0606020202030204" pitchFamily="34" charset="0"/>
              <a:ea typeface="Times New Roman" panose="02020603050405020304" pitchFamily="18" charset="0"/>
              <a:cs typeface="Times New Roman" panose="02020603050405020304" pitchFamily="18" charset="0"/>
            </a:endParaRPr>
          </a:p>
          <a:p>
            <a:pPr algn="just">
              <a:buFont typeface="Symbol" panose="05050102010706020507" pitchFamily="18" charset="2"/>
              <a:buChar char=""/>
            </a:pPr>
            <a:r>
              <a:rPr lang="en-GB"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White Paper on the Development and Promotion of Tourism in South Africa, 1996 provides framework and guidelines for tourism development and promotion in South </a:t>
            </a:r>
            <a:r>
              <a:rPr lang="en-GB" sz="2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Africa.</a:t>
            </a:r>
            <a:endPar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6</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800349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563562"/>
          </a:xfrm>
        </p:spPr>
        <p:txBody>
          <a:bodyPr>
            <a:noAutofit/>
          </a:bodyPr>
          <a:lstStyle/>
          <a:p>
            <a:r>
              <a:rPr lang="en-US" sz="2800" b="1" dirty="0" smtClean="0">
                <a:latin typeface="Arial Narrow" pitchFamily="34" charset="0"/>
              </a:rPr>
              <a:t/>
            </a:r>
            <a:br>
              <a:rPr lang="en-US" sz="2800" b="1" dirty="0" smtClean="0">
                <a:latin typeface="Arial Narrow" pitchFamily="34" charset="0"/>
              </a:rPr>
            </a:br>
            <a:r>
              <a:rPr lang="en-US" sz="2800" b="1" dirty="0" smtClean="0">
                <a:latin typeface="Arial Narrow" pitchFamily="34" charset="0"/>
              </a:rPr>
              <a:t>Departmental Strategic Focus Areas</a:t>
            </a:r>
            <a:br>
              <a:rPr lang="en-US" sz="2800" b="1" dirty="0" smtClean="0">
                <a:latin typeface="Arial Narrow" pitchFamily="34" charset="0"/>
              </a:rPr>
            </a:br>
            <a:endParaRPr lang="en-ZA" sz="2800" dirty="0">
              <a:latin typeface="Arial" pitchFamily="34" charset="0"/>
              <a:cs typeface="Arial" pitchFamily="34" charset="0"/>
            </a:endParaRPr>
          </a:p>
        </p:txBody>
      </p:sp>
      <p:sp>
        <p:nvSpPr>
          <p:cNvPr id="3" name="Content Placeholder 2"/>
          <p:cNvSpPr>
            <a:spLocks noGrp="1"/>
          </p:cNvSpPr>
          <p:nvPr>
            <p:ph idx="1"/>
          </p:nvPr>
        </p:nvSpPr>
        <p:spPr>
          <a:xfrm>
            <a:off x="1905000" y="1143000"/>
            <a:ext cx="6869722" cy="3962400"/>
          </a:xfrm>
        </p:spPr>
        <p:txBody>
          <a:bodyPr>
            <a:noAutofit/>
          </a:bodyPr>
          <a:lstStyle/>
          <a:p>
            <a:pPr marL="363538" indent="-363538" algn="just">
              <a:spcAft>
                <a:spcPts val="0"/>
              </a:spcAft>
            </a:pPr>
            <a:r>
              <a:rPr lang="en-ZA" sz="2600" dirty="0" smtClean="0">
                <a:latin typeface="Arial Narrow" panose="020B0606020202030204" pitchFamily="34" charset="0"/>
              </a:rPr>
              <a:t>Sector Transformation.</a:t>
            </a:r>
          </a:p>
          <a:p>
            <a:pPr marL="363538" indent="-363538" algn="just">
              <a:spcAft>
                <a:spcPts val="0"/>
              </a:spcAft>
            </a:pPr>
            <a:r>
              <a:rPr lang="en-ZA" sz="2600" dirty="0" smtClean="0">
                <a:latin typeface="Arial Narrow" panose="020B0606020202030204" pitchFamily="34" charset="0"/>
              </a:rPr>
              <a:t>Coastal and Marine Tourism.</a:t>
            </a:r>
          </a:p>
          <a:p>
            <a:pPr marL="363538" indent="-363538" algn="just">
              <a:spcAft>
                <a:spcPts val="0"/>
              </a:spcAft>
            </a:pPr>
            <a:r>
              <a:rPr lang="en-ZA" sz="2600" dirty="0" smtClean="0">
                <a:latin typeface="Arial Narrow" panose="020B0606020202030204" pitchFamily="34" charset="0"/>
              </a:rPr>
              <a:t>Research and Knowledge Management.</a:t>
            </a:r>
          </a:p>
          <a:p>
            <a:pPr marL="363538" indent="-363538" algn="just">
              <a:spcAft>
                <a:spcPts val="0"/>
              </a:spcAft>
            </a:pPr>
            <a:r>
              <a:rPr lang="en-ZA" sz="2600" dirty="0" smtClean="0">
                <a:latin typeface="Arial Narrow" panose="020B0606020202030204" pitchFamily="34" charset="0"/>
              </a:rPr>
              <a:t>Skills Development for the Sector.</a:t>
            </a:r>
            <a:endParaRPr lang="en-ZA" sz="2600" dirty="0">
              <a:latin typeface="Arial Narrow" panose="020B0606020202030204" pitchFamily="34" charset="0"/>
            </a:endParaRPr>
          </a:p>
          <a:p>
            <a:pPr marL="363538" indent="-363538" algn="just">
              <a:spcAft>
                <a:spcPts val="0"/>
              </a:spcAft>
            </a:pPr>
            <a:r>
              <a:rPr lang="en-ZA" sz="2600" dirty="0" smtClean="0">
                <a:latin typeface="Arial Narrow" panose="020B0606020202030204" pitchFamily="34" charset="0"/>
              </a:rPr>
              <a:t>Destination Development.</a:t>
            </a:r>
          </a:p>
          <a:p>
            <a:pPr marL="363538" indent="-363538" algn="just">
              <a:spcAft>
                <a:spcPts val="0"/>
              </a:spcAft>
            </a:pPr>
            <a:r>
              <a:rPr lang="en-ZA" sz="2600" dirty="0" smtClean="0">
                <a:latin typeface="Arial Narrow" panose="020B0606020202030204" pitchFamily="34" charset="0"/>
              </a:rPr>
              <a:t>Enterprise Development.</a:t>
            </a:r>
          </a:p>
          <a:p>
            <a:pPr marL="363538" indent="-363538" algn="just">
              <a:spcAft>
                <a:spcPts val="0"/>
              </a:spcAft>
            </a:pPr>
            <a:r>
              <a:rPr lang="en-ZA" sz="2600" dirty="0" smtClean="0">
                <a:latin typeface="Arial Narrow" panose="020B0606020202030204" pitchFamily="34" charset="0"/>
              </a:rPr>
              <a:t>Regulatory Interventions</a:t>
            </a:r>
            <a:r>
              <a:rPr lang="en-ZA" sz="2600" dirty="0">
                <a:latin typeface="Arial Narrow" panose="020B0606020202030204" pitchFamily="34" charset="0"/>
              </a:rPr>
              <a:t>.</a:t>
            </a:r>
            <a:endParaRPr lang="en-ZA" sz="2600" dirty="0" smtClean="0">
              <a:latin typeface="Arial Narrow" panose="020B0606020202030204" pitchFamily="34" charset="0"/>
            </a:endParaRPr>
          </a:p>
          <a:p>
            <a:pPr marL="363538" indent="-363538" algn="just">
              <a:spcAft>
                <a:spcPts val="0"/>
              </a:spcAft>
            </a:pPr>
            <a:r>
              <a:rPr lang="en-ZA" sz="2600" dirty="0" smtClean="0">
                <a:latin typeface="Arial Narrow" panose="020B0606020202030204" pitchFamily="34" charset="0"/>
              </a:rPr>
              <a:t>Responsible Tourism.</a:t>
            </a: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7</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23605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457200"/>
          </a:xfrm>
        </p:spPr>
        <p:txBody>
          <a:bodyPr>
            <a:noAutofit/>
          </a:bodyPr>
          <a:lstStyle/>
          <a:p>
            <a:r>
              <a:rPr lang="en-ZA" sz="2800" b="1" dirty="0" smtClean="0">
                <a:latin typeface="Arial Narrow" panose="020B0606020202030204" pitchFamily="34" charset="0"/>
                <a:cs typeface="Arial" pitchFamily="34" charset="0"/>
              </a:rPr>
              <a:t>Departmental Planned Policy Initiatives</a:t>
            </a:r>
            <a:endParaRPr lang="en-ZA" sz="2800" b="1" dirty="0">
              <a:latin typeface="Arial Narrow" panose="020B0606020202030204"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4135295"/>
              </p:ext>
            </p:extLst>
          </p:nvPr>
        </p:nvGraphicFramePr>
        <p:xfrm>
          <a:off x="1875691" y="1143000"/>
          <a:ext cx="6811109" cy="4243517"/>
        </p:xfrm>
        <a:graphic>
          <a:graphicData uri="http://schemas.openxmlformats.org/drawingml/2006/table">
            <a:tbl>
              <a:tblPr firstRow="1" bandRow="1">
                <a:tableStyleId>{5C22544A-7EE6-4342-B048-85BDC9FD1C3A}</a:tableStyleId>
              </a:tblPr>
              <a:tblGrid>
                <a:gridCol w="579669"/>
                <a:gridCol w="2825886"/>
                <a:gridCol w="3405554"/>
              </a:tblGrid>
              <a:tr h="314152">
                <a:tc>
                  <a:txBody>
                    <a:bodyPr/>
                    <a:lstStyle/>
                    <a:p>
                      <a:pPr algn="ctr">
                        <a:lnSpc>
                          <a:spcPts val="1800"/>
                        </a:lnSpc>
                        <a:spcAft>
                          <a:spcPts val="0"/>
                        </a:spcAft>
                      </a:pPr>
                      <a:endParaRPr lang="en-GB" sz="18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ts val="1800"/>
                        </a:lnSpc>
                        <a:spcAft>
                          <a:spcPts val="0"/>
                        </a:spcAft>
                      </a:pPr>
                      <a:r>
                        <a:rPr lang="en-GB" sz="18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NO.</a:t>
                      </a:r>
                      <a:endParaRPr lang="en-ZA"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800"/>
                        </a:lnSpc>
                        <a:spcAft>
                          <a:spcPts val="0"/>
                        </a:spcAft>
                      </a:pPr>
                      <a:endParaRPr lang="en-GB" sz="18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ts val="1800"/>
                        </a:lnSpc>
                        <a:spcAft>
                          <a:spcPts val="0"/>
                        </a:spcAft>
                      </a:pPr>
                      <a:r>
                        <a:rPr lang="en-GB" sz="18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PROGRAMME</a:t>
                      </a:r>
                      <a:endParaRPr lang="en-ZA"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800"/>
                        </a:lnSpc>
                        <a:spcAft>
                          <a:spcPts val="0"/>
                        </a:spcAft>
                      </a:pPr>
                      <a:endParaRPr lang="en-GB" sz="18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ts val="1800"/>
                        </a:lnSpc>
                        <a:spcAft>
                          <a:spcPts val="0"/>
                        </a:spcAft>
                      </a:pPr>
                      <a:r>
                        <a:rPr lang="en-GB" sz="18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PLANNED POLICY INITIATIVES</a:t>
                      </a:r>
                      <a:endParaRPr lang="en-ZA"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57200">
                <a:tc>
                  <a:txBody>
                    <a:bodyPr/>
                    <a:lstStyle/>
                    <a:p>
                      <a:pPr algn="just">
                        <a:lnSpc>
                          <a:spcPts val="1800"/>
                        </a:lnSpc>
                        <a:spcAft>
                          <a:spcPts val="0"/>
                        </a:spcAft>
                      </a:pPr>
                      <a:r>
                        <a:rPr lang="en-GB" sz="1800" b="0" dirty="0">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8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800"/>
                        </a:lnSpc>
                        <a:spcAft>
                          <a:spcPts val="0"/>
                        </a:spcAft>
                      </a:pPr>
                      <a:r>
                        <a:rPr lang="en-GB" sz="1800" dirty="0" smtClean="0">
                          <a:effectLst/>
                          <a:latin typeface="Arial Narrow" panose="020B0606020202030204" pitchFamily="34" charset="0"/>
                          <a:ea typeface="Times New Roman" panose="02020603050405020304" pitchFamily="18" charset="0"/>
                          <a:cs typeface="Times New Roman" panose="02020603050405020304" pitchFamily="18" charset="0"/>
                        </a:rPr>
                        <a:t>Administration</a:t>
                      </a: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ts val="1800"/>
                        </a:lnSpc>
                        <a:spcAft>
                          <a:spcPts val="0"/>
                        </a:spcAft>
                        <a:buFont typeface="Arial" panose="020B0604020202020204" pitchFamily="34" charset="0"/>
                        <a:buNone/>
                        <a:tabLst>
                          <a:tab pos="201295" algn="l"/>
                        </a:tabLst>
                      </a:pPr>
                      <a:r>
                        <a:rPr lang="en-GB" sz="1800" dirty="0" smtClean="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34987">
                <a:tc>
                  <a:txBody>
                    <a:bodyPr/>
                    <a:lstStyle/>
                    <a:p>
                      <a:pPr algn="just">
                        <a:lnSpc>
                          <a:spcPts val="1800"/>
                        </a:lnSpc>
                        <a:spcAft>
                          <a:spcPts val="0"/>
                        </a:spcAft>
                      </a:pPr>
                      <a:r>
                        <a:rPr lang="en-GB" sz="1800" b="0" dirty="0">
                          <a:effectLst/>
                          <a:latin typeface="Arial Narrow" panose="020B0606020202030204" pitchFamily="34" charset="0"/>
                          <a:ea typeface="Times New Roman" panose="02020603050405020304" pitchFamily="18" charset="0"/>
                          <a:cs typeface="Times New Roman" panose="02020603050405020304" pitchFamily="18" charset="0"/>
                        </a:rPr>
                        <a:t>2.</a:t>
                      </a:r>
                      <a:endParaRPr lang="en-ZA" sz="18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800"/>
                        </a:lnSpc>
                        <a:spcAft>
                          <a:spcPts val="0"/>
                        </a:spcAft>
                      </a:pPr>
                      <a:r>
                        <a:rPr lang="en-GB" sz="1800" dirty="0">
                          <a:effectLst/>
                          <a:latin typeface="Arial Narrow" panose="020B0606020202030204" pitchFamily="34" charset="0"/>
                          <a:ea typeface="Times New Roman" panose="02020603050405020304" pitchFamily="18" charset="0"/>
                          <a:cs typeface="Arial" panose="020B0604020202020204" pitchFamily="34" charset="0"/>
                        </a:rPr>
                        <a:t>Policy </a:t>
                      </a:r>
                      <a:r>
                        <a:rPr lang="en-GB" sz="1800" dirty="0" smtClean="0">
                          <a:effectLst/>
                          <a:latin typeface="Arial Narrow" panose="020B0606020202030204" pitchFamily="34" charset="0"/>
                          <a:ea typeface="Times New Roman" panose="02020603050405020304" pitchFamily="18" charset="0"/>
                          <a:cs typeface="Arial" panose="020B0604020202020204" pitchFamily="34" charset="0"/>
                        </a:rPr>
                        <a:t>and Knowledge 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spcAft>
                          <a:spcPts val="0"/>
                        </a:spcAft>
                        <a:buFont typeface="Symbol" panose="05050102010706020507" pitchFamily="18" charset="2"/>
                        <a:buChar char=""/>
                        <a:tabLst>
                          <a:tab pos="201930" algn="l"/>
                        </a:tabLs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Review of the NTSS</a:t>
                      </a:r>
                      <a:endParaRPr lang="en-ZA" sz="1800"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201930" algn="l"/>
                        </a:tabLs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Development of regulations for the implementation of the Tourism Act, 2014 (Act 3 of 2014)</a:t>
                      </a:r>
                      <a:endParaRPr lang="en-ZA" sz="1800"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201930" algn="l"/>
                        </a:tabLs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Amendment of the Tourism Act, 2014 (Act 3 of 2014)</a:t>
                      </a:r>
                    </a:p>
                    <a:p>
                      <a:pPr marL="0" lvl="0" indent="0">
                        <a:spcAft>
                          <a:spcPts val="0"/>
                        </a:spcAft>
                        <a:buFont typeface="Symbol" panose="05050102010706020507" pitchFamily="18" charset="2"/>
                        <a:buNone/>
                        <a:tabLst>
                          <a:tab pos="201930" algn="l"/>
                        </a:tabLst>
                      </a:pPr>
                      <a:endParaRPr lang="en-ZA" sz="1800" dirty="0" smtClean="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1209">
                <a:tc>
                  <a:txBody>
                    <a:bodyPr/>
                    <a:lstStyle/>
                    <a:p>
                      <a:pPr algn="just">
                        <a:lnSpc>
                          <a:spcPts val="1800"/>
                        </a:lnSpc>
                        <a:spcAft>
                          <a:spcPts val="0"/>
                        </a:spcAft>
                      </a:pPr>
                      <a:r>
                        <a:rPr lang="en-GB" sz="1800" b="0" dirty="0">
                          <a:effectLst/>
                          <a:latin typeface="Arial Narrow" panose="020B0606020202030204" pitchFamily="34" charset="0"/>
                          <a:ea typeface="Times New Roman" panose="02020603050405020304" pitchFamily="18" charset="0"/>
                          <a:cs typeface="Times New Roman" panose="02020603050405020304" pitchFamily="18" charset="0"/>
                        </a:rPr>
                        <a:t>3.</a:t>
                      </a:r>
                      <a:endParaRPr lang="en-ZA" sz="18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800"/>
                        </a:lnSpc>
                        <a:spcAft>
                          <a:spcPts val="0"/>
                        </a:spcAft>
                      </a:pP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International Tourism </a:t>
                      </a:r>
                      <a:r>
                        <a:rPr lang="en-GB" sz="1800" dirty="0" smtClean="0">
                          <a:effectLst/>
                          <a:latin typeface="Arial Narrow" panose="020B0606020202030204" pitchFamily="34" charset="0"/>
                          <a:ea typeface="Times New Roman" panose="02020603050405020304" pitchFamily="18" charset="0"/>
                          <a:cs typeface="Times New Roman" panose="02020603050405020304" pitchFamily="18" charset="0"/>
                        </a:rPr>
                        <a:t>Management</a:t>
                      </a: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ts val="1800"/>
                        </a:lnSpc>
                        <a:spcAft>
                          <a:spcPts val="0"/>
                        </a:spcAft>
                        <a:buFont typeface="Arial" panose="020B0604020202020204" pitchFamily="34" charset="0"/>
                        <a:buNone/>
                      </a:pP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5668">
                <a:tc>
                  <a:txBody>
                    <a:bodyPr/>
                    <a:lstStyle/>
                    <a:p>
                      <a:pPr algn="just">
                        <a:lnSpc>
                          <a:spcPts val="1800"/>
                        </a:lnSpc>
                        <a:spcAft>
                          <a:spcPts val="0"/>
                        </a:spcAft>
                      </a:pPr>
                      <a:r>
                        <a:rPr lang="en-GB" sz="1800" b="0" dirty="0">
                          <a:effectLst/>
                          <a:latin typeface="Arial Narrow" panose="020B0606020202030204" pitchFamily="34" charset="0"/>
                          <a:ea typeface="Times New Roman" panose="02020603050405020304" pitchFamily="18" charset="0"/>
                          <a:cs typeface="Times New Roman" panose="02020603050405020304" pitchFamily="18" charset="0"/>
                        </a:rPr>
                        <a:t>4.</a:t>
                      </a:r>
                      <a:endParaRPr lang="en-ZA" sz="18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800"/>
                        </a:lnSpc>
                        <a:spcAft>
                          <a:spcPts val="0"/>
                        </a:spcAft>
                      </a:pP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Domestic Tourism Management</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ts val="1800"/>
                        </a:lnSpc>
                        <a:spcAft>
                          <a:spcPts val="0"/>
                        </a:spcAft>
                        <a:buFont typeface="Arial" panose="020B0604020202020204" pitchFamily="34" charset="0"/>
                        <a:buNone/>
                      </a:pP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a:solidFill>
                  <a:schemeClr val="tx1"/>
                </a:solidFill>
                <a:latin typeface="Arial Narrow" pitchFamily="34" charset="0"/>
              </a:rPr>
              <a:pPr/>
              <a:t>8</a:t>
            </a:fld>
            <a:endParaRPr lang="en-ZA" dirty="0"/>
          </a:p>
        </p:txBody>
      </p:sp>
    </p:spTree>
    <p:extLst>
      <p:ext uri="{BB962C8B-B14F-4D97-AF65-F5344CB8AC3E}">
        <p14:creationId xmlns:p14="http://schemas.microsoft.com/office/powerpoint/2010/main" val="735397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10400" cy="457200"/>
          </a:xfrm>
        </p:spPr>
        <p:txBody>
          <a:bodyPr>
            <a:normAutofit fontScale="90000"/>
          </a:bodyPr>
          <a:lstStyle/>
          <a:p>
            <a:r>
              <a:rPr lang="en-ZA" sz="3600" b="1" dirty="0" smtClean="0">
                <a:latin typeface="Arial Narrow" panose="020B0606020202030204" pitchFamily="34" charset="0"/>
                <a:cs typeface="Arial" pitchFamily="34" charset="0"/>
              </a:rPr>
              <a:t>Departmental Goals</a:t>
            </a:r>
            <a:endParaRPr lang="en-ZA" sz="3600" b="1" dirty="0">
              <a:latin typeface="Arial Narrow" panose="020B0606020202030204"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4845589"/>
              </p:ext>
            </p:extLst>
          </p:nvPr>
        </p:nvGraphicFramePr>
        <p:xfrm>
          <a:off x="1828800" y="914401"/>
          <a:ext cx="7010398" cy="5266893"/>
        </p:xfrm>
        <a:graphic>
          <a:graphicData uri="http://schemas.openxmlformats.org/drawingml/2006/table">
            <a:tbl>
              <a:tblPr firstRow="1" bandRow="1">
                <a:tableStyleId>{5C22544A-7EE6-4342-B048-85BDC9FD1C3A}</a:tableStyleId>
              </a:tblPr>
              <a:tblGrid>
                <a:gridCol w="1752600"/>
                <a:gridCol w="3629120"/>
                <a:gridCol w="1628678"/>
              </a:tblGrid>
              <a:tr h="448107">
                <a:tc>
                  <a:txBody>
                    <a:bodyPr/>
                    <a:lstStyle/>
                    <a:p>
                      <a:pPr algn="ctr">
                        <a:lnSpc>
                          <a:spcPts val="1800"/>
                        </a:lnSpc>
                        <a:spcAft>
                          <a:spcPts val="0"/>
                        </a:spcAft>
                        <a:tabLst>
                          <a:tab pos="630555" algn="l"/>
                        </a:tabLs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Strategic Outcome Oriented Goals</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800"/>
                        </a:lnSpc>
                        <a:spcAft>
                          <a:spcPts val="0"/>
                        </a:spcAft>
                        <a:tabLst>
                          <a:tab pos="630555" algn="l"/>
                        </a:tabLs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Goal Statements</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800"/>
                        </a:lnSpc>
                        <a:spcAft>
                          <a:spcPts val="0"/>
                        </a:spcAft>
                        <a:tabLst>
                          <a:tab pos="630555" algn="l"/>
                        </a:tabLst>
                      </a:pPr>
                      <a:r>
                        <a:rPr lang="en-GB"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Government Outcomes</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809693">
                <a:tc>
                  <a:txBody>
                    <a:bodyPr/>
                    <a:lstStyle/>
                    <a:p>
                      <a:pPr marL="635" algn="just">
                        <a:spcAft>
                          <a:spcPts val="0"/>
                        </a:spcAft>
                        <a:tabLst>
                          <a:tab pos="635" algn="l"/>
                        </a:tabLs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Achieve good corporate and cooperative governance</a:t>
                      </a:r>
                      <a:r>
                        <a:rPr lang="en-ZA"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The Department conducts its business in a manner that creates public confidence in the state. This requires excellent systems for the management of public resources, ridding the system of any inefficiency and enabling oversight by institutions of the state in the interest of the public.</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The Department is responsible to formulate a legal and regulatory framework for the sustainable development and management of tourism. Decisions in this regard are meant to govern the tourism sector to ensure that South Africa’s approach to tourism development is in line with the principles of sustainability and responsible tourism. This requires the formulation of laws, regulations and policies for the sector to ensure a coherent approach to tourism development. It is also recognised that tourism growth depends on various other, contributing sectors. Therefore, a cooperative governance system must coordinate efforts to create coherence among all role-players.</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algn="just">
                        <a:lnSpc>
                          <a:spcPct val="100000"/>
                        </a:lnSpc>
                        <a:spcAft>
                          <a:spcPts val="0"/>
                        </a:spcAft>
                      </a:pPr>
                      <a:r>
                        <a:rPr lang="en-US" sz="1400" b="1" dirty="0" smtClean="0">
                          <a:effectLst/>
                          <a:latin typeface="Arial Narrow" panose="020B0606020202030204" pitchFamily="34" charset="0"/>
                          <a:ea typeface="Times New Roman" panose="02020603050405020304" pitchFamily="18" charset="0"/>
                          <a:cs typeface="Times New Roman" panose="02020603050405020304" pitchFamily="18" charset="0"/>
                        </a:rPr>
                        <a:t>Outcome 12:</a:t>
                      </a: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 An efficient, effective and development oriented public service and an empowered, fair and inclusive citizenship.</a:t>
                      </a: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E2F236E4-C43B-47D9-92F3-DF5FF92BE2C0}" type="slidenum">
              <a:rPr lang="en-ZA" smtClean="0">
                <a:solidFill>
                  <a:schemeClr val="tx1"/>
                </a:solidFill>
                <a:latin typeface="Arial Narrow" pitchFamily="34" charset="0"/>
              </a:rPr>
              <a:t>9</a:t>
            </a:fld>
            <a:endParaRPr lang="en-ZA" dirty="0">
              <a:solidFill>
                <a:schemeClr val="tx1"/>
              </a:solidFill>
              <a:latin typeface="Arial Narrow" pitchFamily="34" charset="0"/>
            </a:endParaRPr>
          </a:p>
        </p:txBody>
      </p:sp>
    </p:spTree>
    <p:extLst>
      <p:ext uri="{BB962C8B-B14F-4D97-AF65-F5344CB8AC3E}">
        <p14:creationId xmlns:p14="http://schemas.microsoft.com/office/powerpoint/2010/main" val="153352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5439</TotalTime>
  <Words>5026</Words>
  <Application>Microsoft Office PowerPoint</Application>
  <PresentationFormat>On-screen Show (4:3)</PresentationFormat>
  <Paragraphs>829</Paragraphs>
  <Slides>54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54</vt:i4>
      </vt:variant>
    </vt:vector>
  </HeadingPairs>
  <TitlesOfParts>
    <vt:vector size="67" baseType="lpstr">
      <vt:lpstr>MS Mincho</vt:lpstr>
      <vt:lpstr>Arial</vt:lpstr>
      <vt:lpstr>Arial Narrow</vt:lpstr>
      <vt:lpstr>Calibri</vt:lpstr>
      <vt:lpstr>Gill Sans MT</vt:lpstr>
      <vt:lpstr>GillSans-Regular</vt:lpstr>
      <vt:lpstr>Segoe UI</vt:lpstr>
      <vt:lpstr>Symbol</vt:lpstr>
      <vt:lpstr>Times New Roman</vt:lpstr>
      <vt:lpstr>Verdana</vt:lpstr>
      <vt:lpstr>Office Theme</vt:lpstr>
      <vt:lpstr>1_Office Theme</vt:lpstr>
      <vt:lpstr>2_Office Theme</vt:lpstr>
      <vt:lpstr>Briefing to the Portfolio Committee on Tourism </vt:lpstr>
      <vt:lpstr> Content </vt:lpstr>
      <vt:lpstr>PowerPoint Presentation</vt:lpstr>
      <vt:lpstr>PowerPoint Presentation</vt:lpstr>
      <vt:lpstr>Legislative and Policy Mandate</vt:lpstr>
      <vt:lpstr>Legislative and Policy Mandate … Continued</vt:lpstr>
      <vt:lpstr> Departmental Strategic Focus Areas </vt:lpstr>
      <vt:lpstr>Departmental Planned Policy Initiatives</vt:lpstr>
      <vt:lpstr>Departmental Goals</vt:lpstr>
      <vt:lpstr>Departmental Goals … Continued.</vt:lpstr>
      <vt:lpstr>Strategic Objectives</vt:lpstr>
      <vt:lpstr>Departmental Strategic Risks</vt:lpstr>
      <vt:lpstr>Departmental Strategic Risks</vt:lpstr>
      <vt:lpstr> Departmental Strategic Risks</vt:lpstr>
      <vt:lpstr>Programme 1: Administration</vt:lpstr>
      <vt:lpstr>Strategic outcome orientated goal: Achieve good corporate and cooperative governance. Strategic Objective: To ensure economic, efficient and effective use of departmental resources.</vt:lpstr>
      <vt:lpstr>Strategic Objective: To ensure economic, efficient and effective use of departmental resources.</vt:lpstr>
      <vt:lpstr>Strategic Objective: To ensure economic, efficient and effective use of departmental resources.</vt:lpstr>
      <vt:lpstr>Strategic Objective:  To ensure economic, efficient and effective use of departmental resources.</vt:lpstr>
      <vt:lpstr>Strategic Objective:  To ensure economic, efficient and effective use of departmental resources.</vt:lpstr>
      <vt:lpstr>Strategic Objective: To enhance understanding and awareness of the value of tourism and its opportunities.</vt:lpstr>
      <vt:lpstr>Strategic Objective: To create an enabling legislative and regulatory environment for tourism development and growth.</vt:lpstr>
      <vt:lpstr> Programme 2: Policy and Knowledge Services </vt:lpstr>
      <vt:lpstr>Strategic outcome orientated goal: Achieve good corporate and cooperative governance. Strategic Objective: To enhance understanding and awareness about the value of tourism and its opportunities.</vt:lpstr>
      <vt:lpstr>Strategic Outcome Oriented Goal: Increase the tourism sector’s contribution to inclusive economic growth. Strategic Objective: To accelerate transformation of the tourism sector. </vt:lpstr>
      <vt:lpstr>Strategic Objective: To facilitate tourism capacity building programmes.</vt:lpstr>
      <vt:lpstr>Strategic Objective: To diversify and enhance tourism offerings.</vt:lpstr>
      <vt:lpstr>Strategic Objective: To diversify and enhance tourism offerings.</vt:lpstr>
      <vt:lpstr>Strategic Objective: To provide knowledge services to inform policy, planning and decision-making.</vt:lpstr>
      <vt:lpstr>Strategic Objective: To provide knowledge services to inform policy, planning and decision-making.</vt:lpstr>
      <vt:lpstr>Programme 3: International Tourism Management </vt:lpstr>
      <vt:lpstr>Strategic Outcome Oriented Goal: Increase the tourism sector’s contribution to inclusive economic growth. Strategic Objective:. To facilitate tourism capacity building programmes.</vt:lpstr>
      <vt:lpstr>Strategic Objective: To diversify and enhance tourism offerings.</vt:lpstr>
      <vt:lpstr>Programme 4: Domestic Tourism Management</vt:lpstr>
      <vt:lpstr>Strategic Outcome Oriented Goal: Achieve good corporate and cooperative governance. Strategic Objective: To create an enabling legislative and regulatory environment for tourism development and growth.</vt:lpstr>
      <vt:lpstr>Strategic Objective: To facilitate the development and growth of tourism enterprises to contribute to inclusive economic growth and job creation</vt:lpstr>
      <vt:lpstr>Strategic Objective: To facilitate tourism capacity building programmes. </vt:lpstr>
      <vt:lpstr>Strategic Objective: To facilitate tourism capacity building programmes. </vt:lpstr>
      <vt:lpstr>Strategic Objective: To diversify and enhance the tourism offerings.</vt:lpstr>
      <vt:lpstr>Strategic Objective: To create employment opportunities by implementing tourism projects.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NDeGroote</dc:creator>
  <cp:lastModifiedBy>PvanNiekerk</cp:lastModifiedBy>
  <cp:revision>279</cp:revision>
  <cp:lastPrinted>2016-04-06T12:09:29Z</cp:lastPrinted>
  <dcterms:created xsi:type="dcterms:W3CDTF">2013-05-24T14:21:56Z</dcterms:created>
  <dcterms:modified xsi:type="dcterms:W3CDTF">2016-04-13T10:39:52Z</dcterms:modified>
</cp:coreProperties>
</file>