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3" r:id="rId2"/>
    <p:sldId id="746" r:id="rId3"/>
    <p:sldId id="747" r:id="rId4"/>
    <p:sldId id="748" r:id="rId5"/>
    <p:sldId id="749" r:id="rId6"/>
    <p:sldId id="750" r:id="rId7"/>
    <p:sldId id="751" r:id="rId8"/>
    <p:sldId id="752" r:id="rId9"/>
    <p:sldId id="621" r:id="rId10"/>
  </p:sldIdLst>
  <p:sldSz cx="9144000" cy="6858000" type="screen4x3"/>
  <p:notesSz cx="6662738" cy="98329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Makhwedzha" initials="N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3300"/>
    <a:srgbClr val="FF6600"/>
    <a:srgbClr val="FF9910"/>
    <a:srgbClr val="FF9933"/>
    <a:srgbClr val="0033CC"/>
    <a:srgbClr val="0000FF"/>
    <a:srgbClr val="9933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60" autoAdjust="0"/>
    <p:restoredTop sz="96259" autoAdjust="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8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888084" cy="491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2" tIns="45091" rIns="90182" bIns="45091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069" y="2"/>
            <a:ext cx="2888083" cy="491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2" tIns="45091" rIns="90182" bIns="4509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745BF136-7910-4036-BA70-F958917311F6}" type="datetime1">
              <a:rPr lang="en-US"/>
              <a:pPr>
                <a:defRPr/>
              </a:pPr>
              <a:t>12/7/2016</a:t>
            </a:fld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40048"/>
            <a:ext cx="2888084" cy="491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2" tIns="45091" rIns="90182" bIns="45091" numCol="1" anchor="b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069" y="9340048"/>
            <a:ext cx="2888083" cy="491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2" tIns="45091" rIns="90182" bIns="4509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78D73967-3246-453D-B41D-08E7D2D16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4849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888084" cy="491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2" tIns="45091" rIns="90182" bIns="45091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4654" y="2"/>
            <a:ext cx="2888084" cy="491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2" tIns="45091" rIns="90182" bIns="4509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C8D9C2A5-0636-456A-A544-2CE58BED8969}" type="datetime1">
              <a:rPr lang="en-US"/>
              <a:pPr>
                <a:defRPr/>
              </a:pPr>
              <a:t>12/7/2016</a:t>
            </a:fld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7888" y="741363"/>
            <a:ext cx="4908550" cy="36814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156" y="4670024"/>
            <a:ext cx="4886431" cy="442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2" tIns="45091" rIns="90182" bIns="45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41647"/>
            <a:ext cx="2888084" cy="49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2" tIns="45091" rIns="90182" bIns="45091" numCol="1" anchor="b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4654" y="9341647"/>
            <a:ext cx="2888084" cy="49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2" tIns="45091" rIns="90182" bIns="4509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98CCC9A3-95FE-4C34-ADA6-91B8F07E0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0297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8DB64-94DE-4219-BFA6-19E691A4D26F}" type="datetime1">
              <a:rPr lang="en-US"/>
              <a:pPr>
                <a:defRPr/>
              </a:pPr>
              <a:t>12/7/2016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661C0-3F38-4EC2-A8B0-240E25B34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035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F5190-F9BC-4918-A640-88DBD3D3CEB1}" type="datetime1">
              <a:rPr lang="en-US"/>
              <a:pPr>
                <a:defRPr/>
              </a:pPr>
              <a:t>12/7/2016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DBD43-3E86-4D2E-8C55-9FD8CC645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597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80FB3-701E-4226-9F51-EE3608A5C008}" type="datetime1">
              <a:rPr lang="en-US"/>
              <a:pPr>
                <a:defRPr/>
              </a:pPr>
              <a:t>12/7/2016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BCB84-0499-4609-B2DF-7E60F59AE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2235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91176-92B9-4AFE-87DF-5F58AE57ECDC}" type="datetime1">
              <a:rPr lang="en-US"/>
              <a:pPr>
                <a:defRPr/>
              </a:pPr>
              <a:t>12/7/2016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03BE3-57DC-45FD-888C-9D5F3C38E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4996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FE804-29FF-411E-AF47-A16E342F21E0}" type="datetime1">
              <a:rPr lang="en-US"/>
              <a:pPr>
                <a:defRPr/>
              </a:pPr>
              <a:t>12/7/2016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8F8DF-C337-4A03-AAF7-DB08E6062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640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6CD88-52BC-47C3-B5B3-B18F4D08C0AE}" type="datetime1">
              <a:rPr lang="en-US"/>
              <a:pPr>
                <a:defRPr/>
              </a:pPr>
              <a:t>12/7/2016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D689C-2753-4EC0-A898-3DC329A22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518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99195-6F1C-4E45-A25F-C03E6F67FC14}" type="datetime1">
              <a:rPr lang="en-US"/>
              <a:pPr>
                <a:defRPr/>
              </a:pPr>
              <a:t>12/7/2016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D5B0F-6B8C-4894-8F7E-E46BC225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544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179CA-07E1-4025-873E-ED15E0CAC927}" type="datetime1">
              <a:rPr lang="en-US"/>
              <a:pPr>
                <a:defRPr/>
              </a:pPr>
              <a:t>12/7/2016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8A98B-7C13-45E0-8BFD-A083D7F98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566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4595F-14DE-433C-B35E-A9499974770D}" type="datetime1">
              <a:rPr lang="en-US"/>
              <a:pPr>
                <a:defRPr/>
              </a:pPr>
              <a:t>12/7/2016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29CFB-4BBB-42FE-BA59-9E7AAF930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3651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E289F-13B2-41AC-8060-EE2F271FBF50}" type="datetime1">
              <a:rPr lang="en-US"/>
              <a:pPr>
                <a:defRPr/>
              </a:pPr>
              <a:t>12/7/2016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EFA83-7C2B-4677-A1F7-7435EC3BA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518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3C8B9-1DD4-4FED-99C3-FB86C5D030A9}" type="datetime1">
              <a:rPr lang="en-US"/>
              <a:pPr>
                <a:defRPr/>
              </a:pPr>
              <a:t>12/7/2016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DDBFB-6F06-4E88-8889-64CA648C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5863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7159A-CAFF-4BFA-BD12-7C5E8A363593}" type="datetime1">
              <a:rPr lang="en-US"/>
              <a:pPr>
                <a:defRPr/>
              </a:pPr>
              <a:t>12/7/2016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C9563-B6D5-402B-B6E5-070F4058C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667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9744C7-5FAE-4936-B732-46EB115E1BA5}" type="datetime1">
              <a:rPr lang="en-US"/>
              <a:pPr>
                <a:defRPr/>
              </a:pPr>
              <a:t>12/7/2016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8DB5862-66B8-4B35-8B98-B8B54D471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21075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ZA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 to portfolio committee </a:t>
            </a:r>
            <a:endParaRPr lang="en-ZA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420888"/>
            <a:ext cx="7772400" cy="1500187"/>
          </a:xfrm>
        </p:spPr>
        <p:txBody>
          <a:bodyPr/>
          <a:lstStyle/>
          <a:p>
            <a:r>
              <a:rPr lang="en-US" dirty="0" smtClean="0"/>
              <a:t>Second Quarter Report 2016/17</a:t>
            </a:r>
            <a:endParaRPr lang="en-ZA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fld id="{CAD67DB0-7FD6-45B5-B7ED-90860FA9917F}" type="slidenum">
              <a:rPr lang="en-US" sz="1400" smtClean="0">
                <a:latin typeface="Arial" charset="0"/>
              </a:rPr>
              <a:pPr/>
              <a:t>1</a:t>
            </a:fld>
            <a:endParaRPr 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77601176"/>
              </p:ext>
            </p:extLst>
          </p:nvPr>
        </p:nvGraphicFramePr>
        <p:xfrm>
          <a:off x="323528" y="404664"/>
          <a:ext cx="8568952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xmlns="" val="398384884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583476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52472755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407807838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353832711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87503575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105770857"/>
                    </a:ext>
                  </a:extLst>
                </a:gridCol>
              </a:tblGrid>
              <a:tr h="4135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Performance Indicator/ Measure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Annual Targets for 2016/17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Milestones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Actual Achievement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Reasons for variance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Corrective action </a:t>
                      </a: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Progress to date</a:t>
                      </a:r>
                    </a:p>
                  </a:txBody>
                  <a:tcPr marL="91432" marR="91432" marT="45700" marB="45700" horzOverflow="overflow"/>
                </a:tc>
                <a:extLst>
                  <a:ext uri="{0D108BD9-81ED-4DB2-BD59-A6C34878D82A}">
                    <a16:rowId xmlns:a16="http://schemas.microsoft.com/office/drawing/2014/main" xmlns="" val="2678148996"/>
                  </a:ext>
                </a:extLst>
              </a:tr>
              <a:tr h="4256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Number of designation requests submitted to Minister per year</a:t>
                      </a:r>
                    </a:p>
                    <a:p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  <a:cs typeface="Arial"/>
                        </a:rPr>
                        <a:t>Four designation requests submitted to Minister per year</a:t>
                      </a:r>
                      <a:endParaRPr lang="en-ZA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Q2:</a:t>
                      </a:r>
                    </a:p>
                    <a:p>
                      <a:pPr algn="l" fontAlgn="t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Two designation requests submitted to Minister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Nil designation requests submitted to Minister</a:t>
                      </a:r>
                    </a:p>
                  </a:txBody>
                  <a:tcPr marL="68568" marR="68568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There were delays in obtaining data on historic expenditure and procurement plans from procuring entities resulting in target not being achieved.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Note</a:t>
                      </a:r>
                      <a:r>
                        <a:rPr lang="en-US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: The following designations were </a:t>
                      </a:r>
                      <a:r>
                        <a:rPr lang="en-US" sz="1000" dirty="0" err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finalised</a:t>
                      </a:r>
                      <a:r>
                        <a:rPr lang="en-US" sz="10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from the previous financial year</a:t>
                      </a:r>
                      <a:r>
                        <a:rPr lang="en-US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0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Wheelie Bins.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0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Water meters </a:t>
                      </a:r>
                      <a:r>
                        <a:rPr lang="en-US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were</a:t>
                      </a:r>
                      <a:r>
                        <a:rPr lang="en-US" sz="10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not accepted previously as 2015/16 achievements should be acknowledged.</a:t>
                      </a:r>
                      <a:endParaRPr lang="en-ZA" sz="10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8" marR="68568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 be finalized in </a:t>
                      </a:r>
                      <a:r>
                        <a:rPr kumimoji="0" lang="en-Z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Q3.</a:t>
                      </a:r>
                    </a:p>
                  </a:txBody>
                  <a:tcPr marL="68568" marR="68568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One designation proposal was submitted  to Minister in Q3; Steel Products and Components for Construction. the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dti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still busy with consolidation of designation proposals as well as stakeholder engagements, the work will be completed in Q4.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Note: Fire Trucks Instruction Note is published by National Treasury.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68" marR="68568" marT="0" marB="0" horzOverflow="overflow"/>
                </a:tc>
                <a:extLst>
                  <a:ext uri="{0D108BD9-81ED-4DB2-BD59-A6C34878D82A}">
                    <a16:rowId xmlns:a16="http://schemas.microsoft.com/office/drawing/2014/main" xmlns="" val="349411755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112354"/>
            <a:ext cx="6192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Goal 1  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012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84244645"/>
              </p:ext>
            </p:extLst>
          </p:nvPr>
        </p:nvGraphicFramePr>
        <p:xfrm>
          <a:off x="323528" y="404665"/>
          <a:ext cx="8568952" cy="353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xmlns="" val="398384884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583476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52472755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407807838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353832711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87503575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105770857"/>
                    </a:ext>
                  </a:extLst>
                </a:gridCol>
              </a:tblGrid>
              <a:tr h="2488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Performance Indicator/ Measure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Annual Targets for 2016/17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Milestones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Actual Achievement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Reasons for variance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Corrective action </a:t>
                      </a: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Progress to date</a:t>
                      </a:r>
                    </a:p>
                  </a:txBody>
                  <a:tcPr marL="91432" marR="91432" marT="45700" marB="45700" horzOverflow="overflow"/>
                </a:tc>
                <a:extLst>
                  <a:ext uri="{0D108BD9-81ED-4DB2-BD59-A6C34878D82A}">
                    <a16:rowId xmlns:a16="http://schemas.microsoft.com/office/drawing/2014/main" xmlns="" val="2678148996"/>
                  </a:ext>
                </a:extLst>
              </a:tr>
              <a:tr h="14072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Value  (Rand) of Innovative venture supported from approved enterprises </a:t>
                      </a:r>
                    </a:p>
                    <a:p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R50m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(Cumulatively above target </a:t>
                      </a:r>
                      <a:r>
                        <a:rPr kumimoji="0" lang="en-ZA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R20.76 m against R18m)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68" marR="68568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 applications processed to support innovative ventures due to delay in the due diligence process</a:t>
                      </a:r>
                    </a:p>
                  </a:txBody>
                  <a:tcPr marL="68568" marR="68568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Proactive targeted workshops to be held with stakeholders and appoint due diligence experts 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68" marR="68568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(Cumulatively above target R20.76 m against R18m to date)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 process of appointing due diligence experts is being finalized by the Bid Adjudication Committee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68" marR="68568" marT="0" marB="0" horzOverflow="overflow"/>
                </a:tc>
                <a:extLst>
                  <a:ext uri="{0D108BD9-81ED-4DB2-BD59-A6C34878D82A}">
                    <a16:rowId xmlns:a16="http://schemas.microsoft.com/office/drawing/2014/main" xmlns="" val="349411755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112354"/>
            <a:ext cx="6192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Goal 1  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964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09807644"/>
              </p:ext>
            </p:extLst>
          </p:nvPr>
        </p:nvGraphicFramePr>
        <p:xfrm>
          <a:off x="323528" y="404664"/>
          <a:ext cx="8568952" cy="4258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xmlns="" val="398384884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583476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52472755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407807838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353832711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87503575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105770857"/>
                    </a:ext>
                  </a:extLst>
                </a:gridCol>
              </a:tblGrid>
              <a:tr h="4135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Performance Indicator/ Measure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Annual Targets for 2016/17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Milestones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Actual Achievement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Reasons for variance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Corrective action </a:t>
                      </a: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Progress to date</a:t>
                      </a:r>
                    </a:p>
                  </a:txBody>
                  <a:tcPr marL="91432" marR="91432" marT="45700" marB="45700" horzOverflow="overflow"/>
                </a:tc>
                <a:extLst>
                  <a:ext uri="{0D108BD9-81ED-4DB2-BD59-A6C34878D82A}">
                    <a16:rowId xmlns:a16="http://schemas.microsoft.com/office/drawing/2014/main" xmlns="" val="2678148996"/>
                  </a:ext>
                </a:extLst>
              </a:tr>
              <a:tr h="3618887">
                <a:tc>
                  <a:txBody>
                    <a:bodyPr/>
                    <a:lstStyle/>
                    <a:p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Progress reports on five priority development areas in SACU, SADC FTA, 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Progress reports produced on implementation of agreed work programme and projects for priority development areas in SACU, SADC FTA. 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Progress report produced on implementation of agreed work </a:t>
                      </a:r>
                      <a:r>
                        <a:rPr kumimoji="0" lang="en-US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programme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on development areas in SACU, SADC FTA </a:t>
                      </a:r>
                      <a:endParaRPr kumimoji="0" lang="en-ZA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SACU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There was no progress on the agreed work programme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SADC FTA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Progress report  on the implementation of the SADC Trade Protocol developed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1" marR="68571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SACU Ministers have to  approve the Report of the Retreat that was held in June 2016 as a basis for further engagement</a:t>
                      </a:r>
                    </a:p>
                  </a:txBody>
                  <a:tcPr marL="68571" marR="68571" marT="0" marB="0" horzOverflow="overflow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Confirmation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of suitable dates for a Council meeting is crucial to this process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Progress to be provided at the end of quarter 3.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68" marR="68568" marT="0" marB="0" horzOverflow="overflow"/>
                </a:tc>
                <a:extLst>
                  <a:ext uri="{0D108BD9-81ED-4DB2-BD59-A6C34878D82A}">
                    <a16:rowId xmlns:a16="http://schemas.microsoft.com/office/drawing/2014/main" xmlns="" val="349411755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112354"/>
            <a:ext cx="6192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Goal 2  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131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5585579"/>
              </p:ext>
            </p:extLst>
          </p:nvPr>
        </p:nvGraphicFramePr>
        <p:xfrm>
          <a:off x="323528" y="404664"/>
          <a:ext cx="8568952" cy="4258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xmlns="" val="398384884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583476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52472755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407807838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353832711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87503575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105770857"/>
                    </a:ext>
                  </a:extLst>
                </a:gridCol>
              </a:tblGrid>
              <a:tr h="4135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Performance Indicator/ Measure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Annual Targets for 2016/17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Milestones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Actual Achievement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Reasons for variance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Corrective action </a:t>
                      </a: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Progress to date</a:t>
                      </a:r>
                    </a:p>
                  </a:txBody>
                  <a:tcPr marL="91432" marR="91432" marT="45700" marB="45700" horzOverflow="overflow"/>
                </a:tc>
                <a:extLst>
                  <a:ext uri="{0D108BD9-81ED-4DB2-BD59-A6C34878D82A}">
                    <a16:rowId xmlns:a16="http://schemas.microsoft.com/office/drawing/2014/main" xmlns="" val="2678148996"/>
                  </a:ext>
                </a:extLst>
              </a:tr>
              <a:tr h="3618887">
                <a:tc>
                  <a:txBody>
                    <a:bodyPr/>
                    <a:lstStyle/>
                    <a:p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Socio-Economic Impact Assessment System (SEIAS) reports (previously RIA reports) developed for Minister’s approval 	</a:t>
                      </a:r>
                    </a:p>
                    <a:p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</a:p>
                    <a:p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 SEIAS reports on Companies and Copyright/Performers Protection Amendment Acts developed for Minister’s approval</a:t>
                      </a:r>
                    </a:p>
                    <a:p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Q2: </a:t>
                      </a: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First draft SEIAS reports on  Companies, and Copyright/Performers Protection Amendment Acts developed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US" sz="1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draft SEIAS Report which is preliminary work (research and consultations) on the amendments to the Companies Amendment Act were done while waiting for the Bill to be revised.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Copyright/ Performers Protection achieved in the 1</a:t>
                      </a:r>
                      <a:r>
                        <a:rPr kumimoji="0" lang="en-US" sz="1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quarter due to the Cabinet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programme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</a:p>
                  </a:txBody>
                  <a:tcPr marL="68576" marR="6857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Amendments to the Bill not yet effected, therefore 1</a:t>
                      </a:r>
                      <a:r>
                        <a:rPr kumimoji="0" lang="en-US" sz="1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draft SEIAS Report cannot be completed </a:t>
                      </a:r>
                    </a:p>
                  </a:txBody>
                  <a:tcPr marL="68576" marR="68576" marT="0" marB="0" horzOverflow="overflow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</a:t>
                      </a:r>
                      <a:r>
                        <a:rPr lang="en-US" sz="10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 soon as the Amendments to the Bill have been effected the SEIAS report will be completed. </a:t>
                      </a:r>
                      <a:endParaRPr lang="en-US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Progress to be provided at the end of quarter 3.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68" marR="68568" marT="0" marB="0" horzOverflow="overflow"/>
                </a:tc>
                <a:extLst>
                  <a:ext uri="{0D108BD9-81ED-4DB2-BD59-A6C34878D82A}">
                    <a16:rowId xmlns:a16="http://schemas.microsoft.com/office/drawing/2014/main" xmlns="" val="349411755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112354"/>
            <a:ext cx="6192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Goal 4  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69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10584754"/>
              </p:ext>
            </p:extLst>
          </p:nvPr>
        </p:nvGraphicFramePr>
        <p:xfrm>
          <a:off x="323528" y="404664"/>
          <a:ext cx="8568952" cy="4258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xmlns="" val="398384884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583476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52472755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407807838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353832711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87503575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105770857"/>
                    </a:ext>
                  </a:extLst>
                </a:gridCol>
              </a:tblGrid>
              <a:tr h="4135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Performance Indicator/ Measure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Annual Targets for 2016/17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Milestones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Actual Achievement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Reasons for variance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Corrective action </a:t>
                      </a: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Progress to date</a:t>
                      </a:r>
                    </a:p>
                  </a:txBody>
                  <a:tcPr marL="91432" marR="91432" marT="45700" marB="45700" horzOverflow="overflow"/>
                </a:tc>
                <a:extLst>
                  <a:ext uri="{0D108BD9-81ED-4DB2-BD59-A6C34878D82A}">
                    <a16:rowId xmlns:a16="http://schemas.microsoft.com/office/drawing/2014/main" xmlns="" val="2678148996"/>
                  </a:ext>
                </a:extLst>
              </a:tr>
              <a:tr h="3618887">
                <a:tc>
                  <a:txBody>
                    <a:bodyPr/>
                    <a:lstStyle/>
                    <a:p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Evaluation reports developed for Ministers approval 	</a:t>
                      </a:r>
                    </a:p>
                    <a:p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r>
                        <a:rPr lang="en-ZA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Two evaluation reports on Consumer Protection Act (Exemptions and Industry Codes) and Companies Act (Cost of doing business) </a:t>
                      </a:r>
                    </a:p>
                    <a:p>
                      <a:r>
                        <a:rPr lang="en-ZA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developed for Minister’s approval </a:t>
                      </a:r>
                      <a:r>
                        <a:rPr lang="en-ZA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First draft evaluation reports on Consumer Protection Act (Exemptions and Industry Codes) and Companies Act (Cost of doing business) developed </a:t>
                      </a:r>
                      <a:endParaRPr lang="en-ZA" sz="1000" b="0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First draft evaluation reports on Consumer Protection Act (Exemptions and Industry Codes) and Companies Act (Cost of doing business) were not  developed </a:t>
                      </a:r>
                      <a:endParaRPr lang="en-US" sz="10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67" marR="68567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evaluation on the Consumer Protection Act scope had to be amended due to legislative provisions.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project on the evaluation of the Companies Act was presented to BAC on 12 August 2016 but it was not approved.  </a:t>
                      </a:r>
                    </a:p>
                  </a:txBody>
                  <a:tcPr marL="68567" marR="68567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CPA project Terms of Reference have been revised and the necessary approvals are being requested due to the change in scope for the project.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 Companies Act evaluation project concerns raised by the BAC have been addressed and documents have been submitted to the BAC for their consideration again. </a:t>
                      </a:r>
                      <a:endParaRPr lang="en-US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Progress to be provided at the end of quarter 3.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68" marR="68568" marT="0" marB="0" horzOverflow="overflow"/>
                </a:tc>
                <a:extLst>
                  <a:ext uri="{0D108BD9-81ED-4DB2-BD59-A6C34878D82A}">
                    <a16:rowId xmlns:a16="http://schemas.microsoft.com/office/drawing/2014/main" xmlns="" val="349411755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112354"/>
            <a:ext cx="6192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Goal 4 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543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1504198"/>
              </p:ext>
            </p:extLst>
          </p:nvPr>
        </p:nvGraphicFramePr>
        <p:xfrm>
          <a:off x="323528" y="404664"/>
          <a:ext cx="8568952" cy="411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xmlns="" val="398384884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583476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52472755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407807838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353832711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87503575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105770857"/>
                    </a:ext>
                  </a:extLst>
                </a:gridCol>
              </a:tblGrid>
              <a:tr h="4135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Performance Indicator/ Measure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Annual Targets for 2016/17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Milestones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Actual Achievement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Reasons for variance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Corrective action </a:t>
                      </a: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Progress to date</a:t>
                      </a:r>
                    </a:p>
                  </a:txBody>
                  <a:tcPr marL="91432" marR="91432" marT="45700" marB="45700" horzOverflow="overflow"/>
                </a:tc>
                <a:extLst>
                  <a:ext uri="{0D108BD9-81ED-4DB2-BD59-A6C34878D82A}">
                    <a16:rowId xmlns:a16="http://schemas.microsoft.com/office/drawing/2014/main" xmlns="" val="2678148996"/>
                  </a:ext>
                </a:extLst>
              </a:tr>
              <a:tr h="1736224">
                <a:tc>
                  <a:txBody>
                    <a:bodyPr/>
                    <a:lstStyle/>
                    <a:p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Number of Bills developed for Minister's approval </a:t>
                      </a:r>
                      <a:endParaRPr lang="en-ZA" sz="10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Two Bills on Companies Amendment and Copyright/Performers Protection Act developed for Minister’s approval 	</a:t>
                      </a:r>
                    </a:p>
                    <a:p>
                      <a:endParaRPr lang="en-ZA" sz="1000" b="0" i="0" u="none" strike="noStrike" kern="1200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b="0" i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Two  (1st drafts)  Bills on Companies Amendment and Copyright/Performers Protection Act) developed for approval</a:t>
                      </a:r>
                      <a:endParaRPr lang="en-ZA" sz="1000" b="0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Revised</a:t>
                      </a:r>
                      <a:r>
                        <a:rPr lang="en-US" sz="10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the Memorandum on the Objects of the Copyright and Performers Protection  Bill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Commenced with the drafting of the Companies Amendment Bill</a:t>
                      </a:r>
                      <a:endParaRPr lang="en-US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7" marR="68567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Companies Amendment Act could not be reviewed as the Liquor and Gambling Bills were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prioritised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68567" marR="68567" marT="0" marB="0" horzOverflow="overflow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Finalising</a:t>
                      </a:r>
                      <a:r>
                        <a:rPr lang="en-US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 policy directive for the Amendment of the Companies Act and will communicate same</a:t>
                      </a:r>
                      <a:r>
                        <a:rPr lang="en-US" sz="10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with Legislative Drafting once ready</a:t>
                      </a:r>
                      <a:endParaRPr lang="en-US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Progress to be provided at the end of quarter 3.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68" marR="68568" marT="0" marB="0" horzOverflow="overflow"/>
                </a:tc>
                <a:extLst>
                  <a:ext uri="{0D108BD9-81ED-4DB2-BD59-A6C34878D82A}">
                    <a16:rowId xmlns:a16="http://schemas.microsoft.com/office/drawing/2014/main" xmlns="" val="3494117557"/>
                  </a:ext>
                </a:extLst>
              </a:tr>
              <a:tr h="1736224">
                <a:tc>
                  <a:txBody>
                    <a:bodyPr/>
                    <a:lstStyle/>
                    <a:p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Number of regulations developed for Minister’s approval and published </a:t>
                      </a:r>
                      <a:endParaRPr lang="en-ZA" sz="10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Four regulations on Liquor, Companies, Gambling and Copyright developed for Minister’s approval and published</a:t>
                      </a:r>
                    </a:p>
                    <a:p>
                      <a:endParaRPr lang="en-ZA" sz="1000" b="0" i="0" u="none" strike="noStrike" kern="1200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b="0" i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Four (First draft) regulations on Liquor, Gambling, Copyright and Companies developed</a:t>
                      </a:r>
                      <a:endParaRPr lang="en-ZA" sz="1000" b="0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0" i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Four (First draft) regulations on Liquor, Gambling, Copyright and Companies were  not developed</a:t>
                      </a:r>
                    </a:p>
                  </a:txBody>
                  <a:tcPr marL="68574" marR="6857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Regulations  were not developed because the Bills have not yet been approved by Cabinet.</a:t>
                      </a:r>
                    </a:p>
                  </a:txBody>
                  <a:tcPr marL="68574" marR="68574" marT="0" marB="0" horzOverflow="overflow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 request to postpone to the next</a:t>
                      </a:r>
                      <a:r>
                        <a:rPr lang="en-US" sz="10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financial year has been submitted to the DGs office.</a:t>
                      </a:r>
                      <a:endParaRPr lang="en-US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Progress to be provided at the end of quarter 3.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68" marR="68568" marT="0" marB="0" horzOverflow="overflow"/>
                </a:tc>
                <a:extLst>
                  <a:ext uri="{0D108BD9-81ED-4DB2-BD59-A6C34878D82A}">
                    <a16:rowId xmlns:a16="http://schemas.microsoft.com/office/drawing/2014/main" xmlns="" val="222327826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112354"/>
            <a:ext cx="6192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Goal 4 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673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4678403"/>
              </p:ext>
            </p:extLst>
          </p:nvPr>
        </p:nvGraphicFramePr>
        <p:xfrm>
          <a:off x="323528" y="404664"/>
          <a:ext cx="8568952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xmlns="" val="398384884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583476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52472755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407807838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353832711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87503575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105770857"/>
                    </a:ext>
                  </a:extLst>
                </a:gridCol>
              </a:tblGrid>
              <a:tr h="4135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Performance Indicator/ Measure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Annual Targets for 2016/17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Milestones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Actual Achievement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Reasons for variance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Corrective action </a:t>
                      </a:r>
                    </a:p>
                  </a:txBody>
                  <a:tcPr marL="91432" marR="91432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Progress to date</a:t>
                      </a:r>
                    </a:p>
                  </a:txBody>
                  <a:tcPr marL="91432" marR="91432" marT="45700" marB="45700" horzOverflow="overflow"/>
                </a:tc>
                <a:extLst>
                  <a:ext uri="{0D108BD9-81ED-4DB2-BD59-A6C34878D82A}">
                    <a16:rowId xmlns:a16="http://schemas.microsoft.com/office/drawing/2014/main" xmlns="" val="2678148996"/>
                  </a:ext>
                </a:extLst>
              </a:tr>
              <a:tr h="1736224">
                <a:tc>
                  <a:txBody>
                    <a:bodyPr/>
                    <a:lstStyle/>
                    <a:p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Number of multi-media awareness campaigns on key sectors of IPAP and </a:t>
                      </a:r>
                      <a:r>
                        <a:rPr lang="en-ZA" sz="10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the </a:t>
                      </a:r>
                      <a:r>
                        <a:rPr lang="en-ZA" sz="10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dti</a:t>
                      </a:r>
                      <a:r>
                        <a:rPr lang="en-ZA" sz="10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strategic projects 	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  <a:endParaRPr lang="en-ZA" sz="1000" b="0" i="0" u="none" strike="noStrike" kern="1200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</a:t>
                      </a:r>
                      <a:endParaRPr lang="en-ZA" sz="1000" b="0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US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7" marR="68567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Challenges with media buying process </a:t>
                      </a:r>
                    </a:p>
                  </a:txBody>
                  <a:tcPr marL="72004" marR="72004" marT="7774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Approval granted to carry media buying via GCIS</a:t>
                      </a:r>
                    </a:p>
                  </a:txBody>
                  <a:tcPr marL="72004" marR="72004" marT="7774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Memorandum of  Understanding (MOU) to procure through GCIS approved. GCIS has started the procurement process.</a:t>
                      </a:r>
                    </a:p>
                  </a:txBody>
                  <a:tcPr marL="68568" marR="68568" marT="0" marB="0" horzOverflow="overflow"/>
                </a:tc>
                <a:extLst>
                  <a:ext uri="{0D108BD9-81ED-4DB2-BD59-A6C34878D82A}">
                    <a16:rowId xmlns:a16="http://schemas.microsoft.com/office/drawing/2014/main" xmlns="" val="349411755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112354"/>
            <a:ext cx="6192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Goal 5  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170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311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ZA" sz="4400" b="1" i="1" dirty="0" smtClean="0">
                <a:latin typeface="Arial" charset="0"/>
                <a:cs typeface="Arial" charset="0"/>
              </a:rPr>
              <a:t>THANK YOU</a:t>
            </a: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fld id="{2E182DD4-28E4-4507-AD5E-204A52C42685}" type="slidenum">
              <a:rPr lang="en-US" sz="1400" smtClean="0">
                <a:latin typeface="Arial" charset="0"/>
              </a:rPr>
              <a:pPr/>
              <a:t>9</a:t>
            </a:fld>
            <a:endParaRPr 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19387</TotalTime>
  <Words>1086</Words>
  <Application>Microsoft Office PowerPoint</Application>
  <PresentationFormat>On-screen Show (4:3)</PresentationFormat>
  <Paragraphs>139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Report to portfolio committee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the dti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RPillay</dc:creator>
  <cp:lastModifiedBy>PUMZA</cp:lastModifiedBy>
  <cp:revision>1353</cp:revision>
  <cp:lastPrinted>2016-10-21T06:18:14Z</cp:lastPrinted>
  <dcterms:created xsi:type="dcterms:W3CDTF">2008-10-17T08:05:44Z</dcterms:created>
  <dcterms:modified xsi:type="dcterms:W3CDTF">2016-12-07T10:57:32Z</dcterms:modified>
</cp:coreProperties>
</file>