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handoutMasterIdLst>
    <p:handoutMasterId r:id="rId17"/>
  </p:handoutMasterIdLst>
  <p:sldIdLst>
    <p:sldId id="256" r:id="rId2"/>
    <p:sldId id="336" r:id="rId3"/>
    <p:sldId id="384" r:id="rId4"/>
    <p:sldId id="402" r:id="rId5"/>
    <p:sldId id="403" r:id="rId6"/>
    <p:sldId id="404" r:id="rId7"/>
    <p:sldId id="405" r:id="rId8"/>
    <p:sldId id="407" r:id="rId9"/>
    <p:sldId id="397" r:id="rId10"/>
    <p:sldId id="395" r:id="rId11"/>
    <p:sldId id="398" r:id="rId12"/>
    <p:sldId id="399" r:id="rId13"/>
    <p:sldId id="400" r:id="rId14"/>
    <p:sldId id="401" r:id="rId15"/>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1725" autoAdjust="0"/>
  </p:normalViewPr>
  <p:slideViewPr>
    <p:cSldViewPr>
      <p:cViewPr>
        <p:scale>
          <a:sx n="74" d="100"/>
          <a:sy n="74" d="100"/>
        </p:scale>
        <p:origin x="-173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117" cy="4623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smtClean="0"/>
              <a:t>Annexure A</a:t>
            </a:r>
            <a:endParaRPr lang="en-US"/>
          </a:p>
        </p:txBody>
      </p:sp>
      <p:sp>
        <p:nvSpPr>
          <p:cNvPr id="21507" name="Rectangle 3"/>
          <p:cNvSpPr>
            <a:spLocks noGrp="1" noChangeArrowheads="1"/>
          </p:cNvSpPr>
          <p:nvPr>
            <p:ph type="dt" sz="quarter" idx="1"/>
          </p:nvPr>
        </p:nvSpPr>
        <p:spPr bwMode="auto">
          <a:xfrm>
            <a:off x="3971613" y="0"/>
            <a:ext cx="3037117" cy="4623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772279"/>
            <a:ext cx="3037117" cy="4623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971613" y="8772279"/>
            <a:ext cx="3037117" cy="4623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CAFB185-98DB-4F26-A9D6-B6886EE25482}" type="slidenum">
              <a:rPr lang="en-US"/>
              <a:pPr/>
              <a:t>‹#›</a:t>
            </a:fld>
            <a:endParaRPr lang="en-US"/>
          </a:p>
        </p:txBody>
      </p:sp>
    </p:spTree>
    <p:extLst>
      <p:ext uri="{BB962C8B-B14F-4D97-AF65-F5344CB8AC3E}">
        <p14:creationId xmlns:p14="http://schemas.microsoft.com/office/powerpoint/2010/main" val="38320818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7117" cy="4623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smtClean="0"/>
              <a:t>Annexure A</a:t>
            </a:r>
            <a:endParaRPr lang="en-US"/>
          </a:p>
        </p:txBody>
      </p:sp>
      <p:sp>
        <p:nvSpPr>
          <p:cNvPr id="20483" name="Rectangle 3"/>
          <p:cNvSpPr>
            <a:spLocks noGrp="1" noChangeArrowheads="1"/>
          </p:cNvSpPr>
          <p:nvPr>
            <p:ph type="dt" idx="1"/>
          </p:nvPr>
        </p:nvSpPr>
        <p:spPr bwMode="auto">
          <a:xfrm>
            <a:off x="3971613" y="0"/>
            <a:ext cx="3037117" cy="4623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700874" y="4386878"/>
            <a:ext cx="5608654" cy="41564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772279"/>
            <a:ext cx="3037117" cy="4623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7" name="Rectangle 7"/>
          <p:cNvSpPr>
            <a:spLocks noGrp="1" noChangeArrowheads="1"/>
          </p:cNvSpPr>
          <p:nvPr>
            <p:ph type="sldNum" sz="quarter" idx="5"/>
          </p:nvPr>
        </p:nvSpPr>
        <p:spPr bwMode="auto">
          <a:xfrm>
            <a:off x="3971613" y="8772279"/>
            <a:ext cx="3037117" cy="4623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9FD1FD0-A6B3-4F49-8181-920FDC32C328}" type="slidenum">
              <a:rPr lang="en-US"/>
              <a:pPr/>
              <a:t>‹#›</a:t>
            </a:fld>
            <a:endParaRPr lang="en-US"/>
          </a:p>
        </p:txBody>
      </p:sp>
    </p:spTree>
    <p:extLst>
      <p:ext uri="{BB962C8B-B14F-4D97-AF65-F5344CB8AC3E}">
        <p14:creationId xmlns:p14="http://schemas.microsoft.com/office/powerpoint/2010/main" val="2921996585"/>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9FD1FD0-A6B3-4F49-8181-920FDC32C328}"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Annexure A</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ape 3"/>
          <p:cNvSpPr>
            <a:spLocks noGrp="1" noChangeArrowheads="1"/>
          </p:cNvSpPr>
          <p:nvPr>
            <p:ph type="sldNum" sz="quarter" idx="5"/>
          </p:nvPr>
        </p:nvSpPr>
        <p:spPr>
          <a:noFill/>
        </p:spPr>
        <p:txBody>
          <a:bodyPr/>
          <a:lstStyle/>
          <a:p>
            <a:fld id="{67C6FC87-6724-427C-9647-0C3B20DB0AFB}" type="slidenum">
              <a:rPr lang="en-ZA" smtClean="0"/>
              <a:pPr/>
              <a:t>3</a:t>
            </a:fld>
            <a:endParaRPr lang="en-US" smtClean="0"/>
          </a:p>
        </p:txBody>
      </p:sp>
      <p:sp>
        <p:nvSpPr>
          <p:cNvPr id="31747" name="Rectangle 601089"/>
          <p:cNvSpPr>
            <a:spLocks noGrp="1" noRot="1" noChangeAspect="1" noChangeArrowheads="1" noTextEdit="1"/>
          </p:cNvSpPr>
          <p:nvPr>
            <p:ph type="sldImg"/>
          </p:nvPr>
        </p:nvSpPr>
        <p:spPr>
          <a:noFill/>
          <a:ln cap="flat">
            <a:headEnd type="none" w="med" len="med"/>
            <a:tailEnd type="none" w="med" len="med"/>
          </a:ln>
        </p:spPr>
      </p:sp>
      <p:sp>
        <p:nvSpPr>
          <p:cNvPr id="31748" name="Rectangle 601090"/>
          <p:cNvSpPr>
            <a:spLocks noGrp="1" noChangeArrowheads="1"/>
          </p:cNvSpPr>
          <p:nvPr>
            <p:ph type="body" idx="1"/>
          </p:nvPr>
        </p:nvSpPr>
        <p:spPr>
          <a:noFill/>
          <a:ln/>
        </p:spPr>
        <p:txBody>
          <a:bodyPr/>
          <a:lstStyle/>
          <a:p>
            <a:endParaRPr lang="en-GB" smtClean="0">
              <a:latin typeface="Times New Roman" pitchFamily="18" charset="0"/>
            </a:endParaRPr>
          </a:p>
        </p:txBody>
      </p:sp>
      <p:sp>
        <p:nvSpPr>
          <p:cNvPr id="5" name="Header Placeholder 4"/>
          <p:cNvSpPr>
            <a:spLocks noGrp="1"/>
          </p:cNvSpPr>
          <p:nvPr>
            <p:ph type="hdr" sz="quarter" idx="10"/>
          </p:nvPr>
        </p:nvSpPr>
        <p:spPr/>
        <p:txBody>
          <a:bodyPr/>
          <a:lstStyle/>
          <a:p>
            <a:r>
              <a:rPr lang="en-US" smtClean="0"/>
              <a:t>Annexure A</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7680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76804" name="Rectangle 4"/>
          <p:cNvSpPr>
            <a:spLocks noGrp="1" noChangeArrowheads="1"/>
          </p:cNvSpPr>
          <p:nvPr>
            <p:ph type="dt" sz="half" idx="2"/>
          </p:nvPr>
        </p:nvSpPr>
        <p:spPr/>
        <p:txBody>
          <a:bodyPr/>
          <a:lstStyle>
            <a:lvl1pPr>
              <a:defRPr/>
            </a:lvl1pPr>
          </a:lstStyle>
          <a:p>
            <a:endParaRPr lang="en-US" altLang="en-US"/>
          </a:p>
        </p:txBody>
      </p:sp>
      <p:sp>
        <p:nvSpPr>
          <p:cNvPr id="7680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76806" name="Rectangle 6"/>
          <p:cNvSpPr>
            <a:spLocks noGrp="1" noChangeArrowheads="1"/>
          </p:cNvSpPr>
          <p:nvPr>
            <p:ph type="sldNum" sz="quarter" idx="4"/>
          </p:nvPr>
        </p:nvSpPr>
        <p:spPr/>
        <p:txBody>
          <a:bodyPr/>
          <a:lstStyle>
            <a:lvl1pPr>
              <a:defRPr/>
            </a:lvl1pPr>
          </a:lstStyle>
          <a:p>
            <a:fld id="{49523F37-D9A1-4C0E-B76F-9C397D61B075}" type="slidenum">
              <a:rPr lang="en-US" altLang="en-US"/>
              <a:pPr/>
              <a:t>‹#›</a:t>
            </a:fld>
            <a:endParaRPr lang="en-US" altLang="en-US"/>
          </a:p>
        </p:txBody>
      </p:sp>
      <p:sp>
        <p:nvSpPr>
          <p:cNvPr id="7680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7680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A220F6C-753A-4E0D-BEA5-B88F9235F74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A749BEE-2128-40FF-BF35-0FEDB381CCF0}"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E858F8BC-5BF2-469A-84DD-CAFD5919A1B8}"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1D076B2-79AA-49E3-9A39-0C9DB951385D}"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lstStyle/>
          <a:p>
            <a:r>
              <a:rPr lang="en-US"/>
              <a:t>Click to edit Master title style</a:t>
            </a:r>
            <a:endParaRPr lang="en-ZA"/>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p:cNvSpPr>
            <a:spLocks noGrp="1"/>
          </p:cNvSpPr>
          <p:nvPr>
            <p:ph type="dt" sz="half" idx="10"/>
          </p:nvPr>
        </p:nvSpPr>
        <p:spPr/>
        <p:txBody>
          <a:bodyPr/>
          <a:lstStyle>
            <a:lvl1pPr>
              <a:defRPr/>
            </a:lvl1pPr>
          </a:lstStyle>
          <a:p>
            <a:pPr>
              <a:defRPr/>
            </a:pPr>
            <a:fld id="{CCECF9E3-F878-4175-A31B-7FC038466809}" type="datetime1">
              <a:rPr lang="en-US"/>
              <a:pPr>
                <a:defRPr/>
              </a:pPr>
              <a:t>11/29/2016</a:t>
            </a:fld>
            <a:endParaRPr lang="en-ZA"/>
          </a:p>
        </p:txBody>
      </p:sp>
      <p:sp>
        <p:nvSpPr>
          <p:cNvPr id="5" name="Rectangle 4"/>
          <p:cNvSpPr>
            <a:spLocks noGrp="1"/>
          </p:cNvSpPr>
          <p:nvPr>
            <p:ph type="ftr" sz="quarter" idx="11"/>
          </p:nvPr>
        </p:nvSpPr>
        <p:spPr/>
        <p:txBody>
          <a:bodyPr/>
          <a:lstStyle>
            <a:lvl1pPr>
              <a:defRPr/>
            </a:lvl1pPr>
          </a:lstStyle>
          <a:p>
            <a:pPr>
              <a:defRPr/>
            </a:pPr>
            <a:endParaRPr lang="en-ZA"/>
          </a:p>
        </p:txBody>
      </p:sp>
      <p:sp>
        <p:nvSpPr>
          <p:cNvPr id="6" name="Rectangle 5"/>
          <p:cNvSpPr>
            <a:spLocks noGrp="1"/>
          </p:cNvSpPr>
          <p:nvPr>
            <p:ph type="sldNum" sz="quarter" idx="12"/>
          </p:nvPr>
        </p:nvSpPr>
        <p:spPr/>
        <p:txBody>
          <a:bodyPr/>
          <a:lstStyle>
            <a:lvl1pPr>
              <a:defRPr/>
            </a:lvl1pPr>
          </a:lstStyle>
          <a:p>
            <a:pPr>
              <a:defRPr/>
            </a:pPr>
            <a:fld id="{1B3D0CE6-D80A-475C-B0D0-5F5CE99BEAF2}"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C07888-BA72-4754-98EF-2D9B936EF88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01A8D4F-9C8E-48B9-89A0-03F3AECCA7E0}"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9798436-8978-48C7-8810-43CAE05303C9}"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F0BA9CD-D58E-4CFA-8C6E-61EF8C6D7CE2}"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10042C6-34E7-47ED-90E8-84A1A8328FC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EAD70A8-FFDA-4EBE-B155-C4E4BA4680E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11197EB-85B6-4310-9B86-3097C6E6096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11AF4C-BC31-47AF-9692-E57FCC8BFDF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7577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8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757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7578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DAD177B-04E6-4307-84F0-480ACFFEF34B}" type="slidenum">
              <a:rPr lang="en-US" altLang="en-US"/>
              <a:pPr/>
              <a:t>‹#›</a:t>
            </a:fld>
            <a:endParaRPr lang="en-US" altLang="en-US"/>
          </a:p>
        </p:txBody>
      </p:sp>
      <p:sp>
        <p:nvSpPr>
          <p:cNvPr id="7578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7578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charset="0"/>
        </a:defRPr>
      </a:lvl2pPr>
      <a:lvl3pPr algn="l" rtl="0" fontAlgn="base">
        <a:spcBef>
          <a:spcPct val="0"/>
        </a:spcBef>
        <a:spcAft>
          <a:spcPct val="0"/>
        </a:spcAft>
        <a:defRPr sz="4200">
          <a:solidFill>
            <a:schemeClr val="tx2"/>
          </a:solidFill>
          <a:latin typeface="Garamond" pitchFamily="18" charset="0"/>
          <a:cs typeface="Arial" charset="0"/>
        </a:defRPr>
      </a:lvl3pPr>
      <a:lvl4pPr algn="l" rtl="0" fontAlgn="base">
        <a:spcBef>
          <a:spcPct val="0"/>
        </a:spcBef>
        <a:spcAft>
          <a:spcPct val="0"/>
        </a:spcAft>
        <a:defRPr sz="4200">
          <a:solidFill>
            <a:schemeClr val="tx2"/>
          </a:solidFill>
          <a:latin typeface="Garamond" pitchFamily="18" charset="0"/>
          <a:cs typeface="Arial" charset="0"/>
        </a:defRPr>
      </a:lvl4pPr>
      <a:lvl5pPr algn="l" rtl="0" fontAlgn="base">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92288" y="1628800"/>
            <a:ext cx="5486400" cy="1656184"/>
          </a:xfrm>
        </p:spPr>
        <p:txBody>
          <a:bodyPr/>
          <a:lstStyle/>
          <a:p>
            <a:pPr algn="ctr"/>
            <a:r>
              <a:rPr lang="en-US" sz="3600" b="1" dirty="0"/>
              <a:t/>
            </a:r>
            <a:br>
              <a:rPr lang="en-US" sz="3600" b="1" dirty="0"/>
            </a:br>
            <a:r>
              <a:rPr lang="en-US" sz="3600" b="1" dirty="0" smtClean="0"/>
              <a:t/>
            </a:r>
            <a:br>
              <a:rPr lang="en-US" sz="3600" b="1" dirty="0" smtClean="0"/>
            </a:br>
            <a:r>
              <a:rPr lang="en-US" sz="3600" b="1" dirty="0" smtClean="0">
                <a:solidFill>
                  <a:schemeClr val="tx1"/>
                </a:solidFill>
              </a:rPr>
              <a:t>Protected Disclosures Amendment Bill, [B40B -2015]</a:t>
            </a:r>
            <a:endParaRPr lang="en-US" sz="2800" b="1" dirty="0">
              <a:solidFill>
                <a:schemeClr val="tx1"/>
              </a:solidFill>
              <a:latin typeface="Arial Black" pitchFamily="34" charset="0"/>
            </a:endParaRPr>
          </a:p>
        </p:txBody>
      </p:sp>
      <p:sp>
        <p:nvSpPr>
          <p:cNvPr id="2" name="Picture Placeholder 1"/>
          <p:cNvSpPr>
            <a:spLocks noGrp="1"/>
          </p:cNvSpPr>
          <p:nvPr>
            <p:ph type="pic" idx="1"/>
          </p:nvPr>
        </p:nvSpPr>
        <p:spPr>
          <a:xfrm>
            <a:off x="1792288" y="612775"/>
            <a:ext cx="5486400" cy="944017"/>
          </a:xfrm>
        </p:spPr>
      </p:sp>
      <p:sp>
        <p:nvSpPr>
          <p:cNvPr id="2051" name="Rectangle 3"/>
          <p:cNvSpPr>
            <a:spLocks noGrp="1" noChangeArrowheads="1"/>
          </p:cNvSpPr>
          <p:nvPr>
            <p:ph type="body" sz="half" idx="2"/>
          </p:nvPr>
        </p:nvSpPr>
        <p:spPr>
          <a:xfrm>
            <a:off x="1792288" y="3284984"/>
            <a:ext cx="5486400" cy="1584176"/>
          </a:xfrm>
        </p:spPr>
        <p:txBody>
          <a:bodyPr/>
          <a:lstStyle/>
          <a:p>
            <a:pPr algn="ctr">
              <a:lnSpc>
                <a:spcPct val="90000"/>
              </a:lnSpc>
            </a:pPr>
            <a:r>
              <a:rPr lang="en-ZA" sz="2400" b="1" dirty="0" smtClean="0"/>
              <a:t>Presentation to</a:t>
            </a:r>
          </a:p>
          <a:p>
            <a:pPr algn="ctr">
              <a:lnSpc>
                <a:spcPct val="90000"/>
              </a:lnSpc>
            </a:pPr>
            <a:r>
              <a:rPr lang="en-ZA" sz="2400" b="1" dirty="0" smtClean="0"/>
              <a:t>Select Committee </a:t>
            </a:r>
            <a:r>
              <a:rPr lang="en-ZA" sz="2400" b="1" dirty="0" smtClean="0"/>
              <a:t>on </a:t>
            </a:r>
            <a:r>
              <a:rPr lang="en-ZA" sz="2400" b="1" dirty="0" smtClean="0"/>
              <a:t>Security and Justice</a:t>
            </a:r>
          </a:p>
          <a:p>
            <a:pPr algn="ctr">
              <a:lnSpc>
                <a:spcPct val="90000"/>
              </a:lnSpc>
            </a:pPr>
            <a:r>
              <a:rPr lang="en-ZA" sz="2400" b="1" dirty="0" smtClean="0"/>
              <a:t>30/11/2016</a:t>
            </a:r>
            <a:endParaRPr lang="en-ZA" sz="2400" b="1" dirty="0" smtClean="0"/>
          </a:p>
          <a:p>
            <a:pPr algn="ctr">
              <a:lnSpc>
                <a:spcPct val="90000"/>
              </a:lnSpc>
            </a:pPr>
            <a:endParaRPr lang="en-US" b="1" dirty="0" smtClean="0"/>
          </a:p>
          <a:p>
            <a:pPr algn="ctr">
              <a:lnSpc>
                <a:spcPct val="90000"/>
              </a:lnSpc>
            </a:pPr>
            <a:endParaRPr lang="en-US" b="1" dirty="0"/>
          </a:p>
          <a:p>
            <a:pPr algn="ctr">
              <a:lnSpc>
                <a:spcPct val="90000"/>
              </a:lnSpc>
            </a:pPr>
            <a:endParaRPr lang="en-US" i="1" dirty="0">
              <a:solidFill>
                <a:srgbClr val="0000FF"/>
              </a:solidFill>
            </a:endParaRPr>
          </a:p>
        </p:txBody>
      </p:sp>
      <p:pic>
        <p:nvPicPr>
          <p:cNvPr id="5" name="Picture 2" descr="3dcoatl"/>
          <p:cNvPicPr>
            <a:picLocks noChangeAspect="1" noChangeArrowheads="1"/>
          </p:cNvPicPr>
          <p:nvPr/>
        </p:nvPicPr>
        <p:blipFill>
          <a:blip r:embed="rId3" cstate="print"/>
          <a:srcRect/>
          <a:stretch>
            <a:fillRect/>
          </a:stretch>
        </p:blipFill>
        <p:spPr bwMode="auto">
          <a:xfrm>
            <a:off x="3995936" y="332656"/>
            <a:ext cx="755576" cy="980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890080" cy="936104"/>
          </a:xfrm>
        </p:spPr>
        <p:txBody>
          <a:bodyPr>
            <a:noAutofit/>
          </a:bodyPr>
          <a:lstStyle/>
          <a:p>
            <a:r>
              <a:rPr lang="en-US" sz="2400" b="1" dirty="0" smtClean="0">
                <a:solidFill>
                  <a:srgbClr val="FF0000"/>
                </a:solidFill>
                <a:latin typeface="Arial" panose="020B0604020202020204" pitchFamily="34" charset="0"/>
                <a:cs typeface="Arial" panose="020B0604020202020204" pitchFamily="34" charset="0"/>
              </a:rPr>
              <a:t/>
            </a:r>
            <a:br>
              <a:rPr lang="en-US" sz="2400" b="1" dirty="0" smtClean="0">
                <a:solidFill>
                  <a:srgbClr val="FF0000"/>
                </a:solidFill>
                <a:latin typeface="Arial" panose="020B0604020202020204" pitchFamily="34" charset="0"/>
                <a:cs typeface="Arial" panose="020B0604020202020204" pitchFamily="34" charset="0"/>
              </a:rPr>
            </a:br>
            <a:r>
              <a:rPr lang="en-US" sz="2400" dirty="0" smtClean="0">
                <a:solidFill>
                  <a:srgbClr val="FF0000"/>
                </a:solidFill>
                <a:latin typeface="Arial" panose="020B0604020202020204" pitchFamily="34" charset="0"/>
                <a:cs typeface="Arial" panose="020B0604020202020204" pitchFamily="34" charset="0"/>
              </a:rPr>
              <a:t>Provisions of Amendment Bill </a:t>
            </a:r>
            <a:endParaRPr lang="en-US" sz="24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268760"/>
            <a:ext cx="8568952" cy="4896544"/>
          </a:xfrm>
        </p:spPr>
        <p:txBody>
          <a:bodyPr>
            <a:normAutofit/>
          </a:bodyPr>
          <a:lstStyle/>
          <a:p>
            <a:r>
              <a:rPr lang="en-GB" sz="1600" b="1" dirty="0"/>
              <a:t>Clause 1 </a:t>
            </a:r>
            <a:r>
              <a:rPr lang="en-GB" sz="1600" dirty="0"/>
              <a:t>aims to amend section 1 of the principal Act by</a:t>
            </a:r>
            <a:r>
              <a:rPr lang="en-GB" sz="1600" dirty="0" smtClean="0"/>
              <a:t>—</a:t>
            </a:r>
          </a:p>
          <a:p>
            <a:pPr>
              <a:buFont typeface="Wingdings" panose="05000000000000000000" pitchFamily="2" charset="2"/>
              <a:buChar char="Ø"/>
            </a:pPr>
            <a:r>
              <a:rPr lang="en-GB" sz="1600" dirty="0" smtClean="0"/>
              <a:t>	extending </a:t>
            </a:r>
            <a:r>
              <a:rPr lang="en-GB" sz="1600" dirty="0"/>
              <a:t>the ambit of the Act beyond the traditional employer and </a:t>
            </a:r>
            <a:r>
              <a:rPr lang="en-GB" sz="1600" dirty="0" smtClean="0"/>
              <a:t>employee 	relationship </a:t>
            </a:r>
            <a:r>
              <a:rPr lang="en-GB" sz="1600" dirty="0"/>
              <a:t>by inserting definitions of “business”, “worker” </a:t>
            </a:r>
            <a:r>
              <a:rPr lang="en-GB" sz="1600" dirty="0" smtClean="0"/>
              <a:t>and “</a:t>
            </a:r>
            <a:r>
              <a:rPr lang="en-GB" sz="1600" dirty="0"/>
              <a:t>temporary </a:t>
            </a:r>
            <a:r>
              <a:rPr lang="en-GB" sz="1600" dirty="0" smtClean="0"/>
              <a:t>	employment </a:t>
            </a:r>
            <a:r>
              <a:rPr lang="en-GB" sz="1600" dirty="0"/>
              <a:t>service</a:t>
            </a:r>
            <a:r>
              <a:rPr lang="en-GB" sz="1600" dirty="0" smtClean="0"/>
              <a:t>”;</a:t>
            </a:r>
          </a:p>
          <a:p>
            <a:pPr>
              <a:buFont typeface="Wingdings" panose="05000000000000000000" pitchFamily="2" charset="2"/>
              <a:buChar char="Ø"/>
            </a:pPr>
            <a:r>
              <a:rPr lang="en-GB" sz="1600" dirty="0"/>
              <a:t>	</a:t>
            </a:r>
            <a:r>
              <a:rPr lang="en-GB" sz="1600" dirty="0" smtClean="0"/>
              <a:t>amending </a:t>
            </a:r>
            <a:r>
              <a:rPr lang="en-GB" sz="1600" dirty="0"/>
              <a:t>the definition of “occupational detriment” so as to bring </a:t>
            </a:r>
            <a:r>
              <a:rPr lang="en-GB" sz="1600" dirty="0" smtClean="0"/>
              <a:t>it line </a:t>
            </a:r>
            <a:r>
              <a:rPr lang="en-GB" sz="1600" dirty="0"/>
              <a:t>with </a:t>
            </a:r>
            <a:r>
              <a:rPr lang="en-GB" sz="1600" dirty="0" smtClean="0"/>
              <a:t>the 	proposed </a:t>
            </a:r>
            <a:r>
              <a:rPr lang="en-GB" sz="1600" dirty="0"/>
              <a:t>extension of the ambit of the Act; </a:t>
            </a:r>
            <a:r>
              <a:rPr lang="en-GB" sz="1600" dirty="0" smtClean="0"/>
              <a:t>and</a:t>
            </a:r>
          </a:p>
          <a:p>
            <a:pPr>
              <a:buFont typeface="Wingdings" panose="05000000000000000000" pitchFamily="2" charset="2"/>
              <a:buChar char="Ø"/>
            </a:pPr>
            <a:r>
              <a:rPr lang="en-GB" sz="1600" dirty="0"/>
              <a:t>	</a:t>
            </a:r>
            <a:r>
              <a:rPr lang="en-GB" sz="1600" dirty="0" smtClean="0"/>
              <a:t>extending </a:t>
            </a:r>
            <a:r>
              <a:rPr lang="en-GB" sz="1600" dirty="0"/>
              <a:t>the definition of “disclosure” to include additional conduct in 	respect of </a:t>
            </a:r>
            <a:r>
              <a:rPr lang="en-GB" sz="1600" dirty="0" smtClean="0"/>
              <a:t>	which </a:t>
            </a:r>
            <a:r>
              <a:rPr lang="en-GB" sz="1600" dirty="0"/>
              <a:t>a disclosure may be made</a:t>
            </a:r>
            <a:r>
              <a:rPr lang="en-GB" sz="1600" dirty="0" smtClean="0"/>
              <a:t>.</a:t>
            </a:r>
          </a:p>
          <a:p>
            <a:pPr>
              <a:buFont typeface="Wingdings" panose="05000000000000000000" pitchFamily="2" charset="2"/>
              <a:buChar char="Ø"/>
            </a:pPr>
            <a:endParaRPr lang="en-GB" sz="1600" dirty="0"/>
          </a:p>
          <a:p>
            <a:pPr algn="just"/>
            <a:r>
              <a:rPr lang="en-GB" sz="1600" b="1" dirty="0"/>
              <a:t>Clauses 2</a:t>
            </a:r>
            <a:r>
              <a:rPr lang="en-GB" sz="1600" dirty="0"/>
              <a:t>, </a:t>
            </a:r>
            <a:r>
              <a:rPr lang="en-GB" sz="1600" b="1" dirty="0"/>
              <a:t>3</a:t>
            </a:r>
            <a:r>
              <a:rPr lang="en-GB" sz="1600" dirty="0"/>
              <a:t>, </a:t>
            </a:r>
            <a:r>
              <a:rPr lang="en-GB" sz="1600" b="1" dirty="0"/>
              <a:t>6</a:t>
            </a:r>
            <a:r>
              <a:rPr lang="en-GB" sz="1600" dirty="0"/>
              <a:t>, </a:t>
            </a:r>
            <a:r>
              <a:rPr lang="en-GB" sz="1600" b="1" dirty="0"/>
              <a:t>7</a:t>
            </a:r>
            <a:r>
              <a:rPr lang="en-GB" sz="1600" dirty="0"/>
              <a:t>, </a:t>
            </a:r>
            <a:r>
              <a:rPr lang="en-GB" sz="1600" b="1" dirty="0"/>
              <a:t>8</a:t>
            </a:r>
            <a:r>
              <a:rPr lang="en-GB" sz="1600" dirty="0"/>
              <a:t> and </a:t>
            </a:r>
            <a:r>
              <a:rPr lang="en-GB" sz="1600" b="1" dirty="0"/>
              <a:t>9</a:t>
            </a:r>
            <a:r>
              <a:rPr lang="en-GB" sz="1600" dirty="0"/>
              <a:t> of the Bill </a:t>
            </a:r>
            <a:r>
              <a:rPr lang="en-GB" sz="1600" dirty="0" smtClean="0"/>
              <a:t>reflect consequential amendments to </a:t>
            </a:r>
            <a:r>
              <a:rPr lang="en-GB" sz="1600" dirty="0"/>
              <a:t>amend sections 2, 3, 6, 7, 8, and 9 of the </a:t>
            </a:r>
            <a:r>
              <a:rPr lang="en-GB" sz="1600" dirty="0" smtClean="0"/>
              <a:t>PDA in order to ensure that the term </a:t>
            </a:r>
            <a:r>
              <a:rPr lang="en-GB" sz="1600" dirty="0"/>
              <a:t>“worker</a:t>
            </a:r>
            <a:r>
              <a:rPr lang="en-GB" sz="1600" dirty="0" smtClean="0"/>
              <a:t>” is included </a:t>
            </a:r>
            <a:r>
              <a:rPr lang="en-GB" sz="1600" dirty="0"/>
              <a:t>after the word “employee” wherever it appears </a:t>
            </a:r>
            <a:r>
              <a:rPr lang="en-GB" sz="1600" dirty="0" smtClean="0"/>
              <a:t>in the sections.</a:t>
            </a:r>
          </a:p>
          <a:p>
            <a:pPr algn="just"/>
            <a:endParaRPr lang="en-GB" sz="1600" dirty="0" smtClean="0"/>
          </a:p>
          <a:p>
            <a:pPr algn="just"/>
            <a:r>
              <a:rPr lang="en-GB" sz="1600" b="1" dirty="0" smtClean="0"/>
              <a:t>Clause 6</a:t>
            </a:r>
            <a:r>
              <a:rPr lang="en-GB" sz="1600" dirty="0" smtClean="0"/>
              <a:t> further aims to introduce </a:t>
            </a:r>
            <a:r>
              <a:rPr lang="en-US" sz="1600" dirty="0"/>
              <a:t>an obligation in respect of employers to have appropriate internal procedures in place for receiving and dealing with information about improprieties. </a:t>
            </a:r>
          </a:p>
          <a:p>
            <a:pPr marL="0" indent="0" algn="just">
              <a:buNone/>
            </a:pPr>
            <a:r>
              <a:rPr lang="en-GB" sz="1800" dirty="0" smtClean="0"/>
              <a:t>	</a:t>
            </a:r>
            <a:endParaRPr lang="en-US" sz="1800" dirty="0"/>
          </a:p>
          <a:p>
            <a:pPr marL="514350" indent="-514350" algn="just" fontAlgn="ctr">
              <a:buSzPct val="100000"/>
              <a:buFont typeface="Wingdings" pitchFamily="2" charset="2"/>
              <a:buChar char="§"/>
            </a:pPr>
            <a:endParaRPr lang="en-ZA" sz="1800" dirty="0" smtClean="0"/>
          </a:p>
          <a:p>
            <a:pPr marL="514350" indent="-514350" algn="just" fontAlgn="ctr">
              <a:buSzPct val="100000"/>
              <a:buFont typeface="Wingdings" pitchFamily="2" charset="2"/>
              <a:buChar char="§"/>
            </a:pPr>
            <a:endParaRPr lang="en-ZA" sz="2600" dirty="0" smtClean="0"/>
          </a:p>
          <a:p>
            <a:pPr lvl="1" algn="just" fontAlgn="ctr">
              <a:buNone/>
            </a:pPr>
            <a:endParaRPr lang="en-ZA" sz="2000" dirty="0" smtClean="0"/>
          </a:p>
          <a:p>
            <a:pPr algn="just" fontAlgn="ctr">
              <a:buNone/>
            </a:pPr>
            <a:endParaRPr lang="en-US" sz="2400" dirty="0" smtClean="0"/>
          </a:p>
        </p:txBody>
      </p:sp>
      <p:sp>
        <p:nvSpPr>
          <p:cNvPr id="4" name="Slide Number Placeholder 3"/>
          <p:cNvSpPr>
            <a:spLocks noGrp="1"/>
          </p:cNvSpPr>
          <p:nvPr>
            <p:ph type="sldNum" sz="quarter" idx="12"/>
          </p:nvPr>
        </p:nvSpPr>
        <p:spPr/>
        <p:txBody>
          <a:bodyPr/>
          <a:lstStyle/>
          <a:p>
            <a:pPr>
              <a:defRPr/>
            </a:pPr>
            <a:fld id="{4DE96417-4ADB-4B1E-9DF8-F791D7DFC93B}" type="slidenum">
              <a:rPr lang="en-GB" smtClean="0">
                <a:solidFill>
                  <a:srgbClr val="000000"/>
                </a:solidFill>
              </a:rPr>
              <a:pPr>
                <a:defRPr/>
              </a:pPr>
              <a:t>10</a:t>
            </a:fld>
            <a:endParaRPr lang="en-GB">
              <a:solidFill>
                <a:srgbClr val="000000"/>
              </a:solidFill>
            </a:endParaRPr>
          </a:p>
        </p:txBody>
      </p:sp>
      <p:pic>
        <p:nvPicPr>
          <p:cNvPr id="6" name="Picture 2" descr="3dcoatl"/>
          <p:cNvPicPr>
            <a:picLocks noChangeAspect="1" noChangeArrowheads="1"/>
          </p:cNvPicPr>
          <p:nvPr/>
        </p:nvPicPr>
        <p:blipFill>
          <a:blip r:embed="rId2" cstate="print"/>
          <a:srcRect/>
          <a:stretch>
            <a:fillRect/>
          </a:stretch>
        </p:blipFill>
        <p:spPr bwMode="auto">
          <a:xfrm>
            <a:off x="8388424" y="0"/>
            <a:ext cx="755576" cy="980728"/>
          </a:xfrm>
          <a:prstGeom prst="rect">
            <a:avLst/>
          </a:prstGeom>
          <a:noFill/>
          <a:ln w="9525">
            <a:noFill/>
            <a:miter lim="800000"/>
            <a:headEnd/>
            <a:tailEnd/>
          </a:ln>
        </p:spPr>
      </p:pic>
    </p:spTree>
    <p:extLst>
      <p:ext uri="{BB962C8B-B14F-4D97-AF65-F5344CB8AC3E}">
        <p14:creationId xmlns:p14="http://schemas.microsoft.com/office/powerpoint/2010/main" val="14628239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18939"/>
          </a:xfrm>
        </p:spPr>
        <p:txBody>
          <a:bodyPr/>
          <a:lstStyle/>
          <a:p>
            <a:r>
              <a:rPr lang="en-US" sz="2400" dirty="0" smtClean="0">
                <a:solidFill>
                  <a:srgbClr val="FF0000"/>
                </a:solidFill>
                <a:latin typeface="+mn-lt"/>
              </a:rPr>
              <a:t>Provisions of Amendment Bill (cont.)</a:t>
            </a:r>
            <a:endParaRPr lang="en-US" sz="2400" dirty="0">
              <a:solidFill>
                <a:srgbClr val="FF0000"/>
              </a:solidFill>
              <a:latin typeface="+mn-lt"/>
            </a:endParaRPr>
          </a:p>
        </p:txBody>
      </p:sp>
      <p:sp>
        <p:nvSpPr>
          <p:cNvPr id="3" name="Content Placeholder 2"/>
          <p:cNvSpPr>
            <a:spLocks noGrp="1"/>
          </p:cNvSpPr>
          <p:nvPr>
            <p:ph idx="1"/>
          </p:nvPr>
        </p:nvSpPr>
        <p:spPr>
          <a:xfrm>
            <a:off x="457200" y="1340768"/>
            <a:ext cx="8229600" cy="4790157"/>
          </a:xfrm>
        </p:spPr>
        <p:txBody>
          <a:bodyPr/>
          <a:lstStyle/>
          <a:p>
            <a:pPr algn="just"/>
            <a:r>
              <a:rPr lang="en-GB" sz="1600" b="1" dirty="0"/>
              <a:t>Clause 4 </a:t>
            </a:r>
            <a:r>
              <a:rPr lang="en-GB" sz="1600" dirty="0"/>
              <a:t>aims to introduce two new provisions in the </a:t>
            </a:r>
            <a:r>
              <a:rPr lang="en-GB" sz="1600" dirty="0" smtClean="0"/>
              <a:t>PDA, </a:t>
            </a:r>
            <a:r>
              <a:rPr lang="en-GB" sz="1600" dirty="0"/>
              <a:t>dealing with </a:t>
            </a:r>
            <a:r>
              <a:rPr lang="en-GB" sz="1600" b="1" dirty="0"/>
              <a:t>joint liability </a:t>
            </a:r>
            <a:r>
              <a:rPr lang="en-GB" sz="1600" dirty="0"/>
              <a:t>and a </a:t>
            </a:r>
            <a:r>
              <a:rPr lang="en-GB" sz="1600" b="1" dirty="0"/>
              <a:t>duty to investigate </a:t>
            </a:r>
            <a:r>
              <a:rPr lang="en-GB" sz="1600" dirty="0"/>
              <a:t>a disclosure, </a:t>
            </a:r>
            <a:r>
              <a:rPr lang="en-GB" sz="1600" dirty="0" smtClean="0"/>
              <a:t>respectively— </a:t>
            </a:r>
          </a:p>
          <a:p>
            <a:pPr algn="just"/>
            <a:endParaRPr lang="en-GB" sz="1600" dirty="0" smtClean="0"/>
          </a:p>
          <a:p>
            <a:pPr marL="0" indent="0" algn="just">
              <a:buNone/>
            </a:pPr>
            <a:r>
              <a:rPr lang="en-GB" sz="1600" dirty="0"/>
              <a:t>	</a:t>
            </a:r>
            <a:r>
              <a:rPr lang="en-GB" sz="1600" dirty="0" smtClean="0"/>
              <a:t>(</a:t>
            </a:r>
            <a:r>
              <a:rPr lang="en-GB" sz="1600" dirty="0" err="1" smtClean="0"/>
              <a:t>i</a:t>
            </a:r>
            <a:r>
              <a:rPr lang="en-GB" sz="1600" dirty="0" smtClean="0"/>
              <a:t>) </a:t>
            </a:r>
            <a:r>
              <a:rPr lang="en-GB" sz="1600" b="1" dirty="0" smtClean="0"/>
              <a:t>joint </a:t>
            </a:r>
            <a:r>
              <a:rPr lang="en-GB" sz="1600" b="1" dirty="0"/>
              <a:t>liability</a:t>
            </a:r>
            <a:r>
              <a:rPr lang="en-GB" sz="1600" dirty="0"/>
              <a:t> (proposed new section </a:t>
            </a:r>
            <a:r>
              <a:rPr lang="en-GB" sz="1600" dirty="0" smtClean="0"/>
              <a:t>3A): the provision </a:t>
            </a:r>
            <a:r>
              <a:rPr lang="en-GB" sz="1600" dirty="0"/>
              <a:t>will cater </a:t>
            </a:r>
            <a:r>
              <a:rPr lang="en-GB" sz="1600" dirty="0" smtClean="0"/>
              <a:t>for </a:t>
            </a:r>
            <a:r>
              <a:rPr lang="en-GB" sz="1600" dirty="0"/>
              <a:t>the </a:t>
            </a:r>
            <a:r>
              <a:rPr lang="en-GB" sz="1600" dirty="0" smtClean="0"/>
              <a:t>	scenario </a:t>
            </a:r>
            <a:r>
              <a:rPr lang="en-GB" sz="1600" dirty="0"/>
              <a:t>where a protected disclosure is made, for example, by </a:t>
            </a:r>
            <a:r>
              <a:rPr lang="en-GB" sz="1600" dirty="0" smtClean="0"/>
              <a:t>a </a:t>
            </a:r>
            <a:r>
              <a:rPr lang="en-GB" sz="1600" dirty="0"/>
              <a:t>nurse who is </a:t>
            </a:r>
            <a:r>
              <a:rPr lang="en-GB" sz="1600" dirty="0" smtClean="0"/>
              <a:t>	employed </a:t>
            </a:r>
            <a:r>
              <a:rPr lang="en-GB" sz="1600" dirty="0"/>
              <a:t>by an agency, to either the agency or to the </a:t>
            </a:r>
            <a:r>
              <a:rPr lang="en-GB" sz="1600" dirty="0" smtClean="0"/>
              <a:t>care </a:t>
            </a:r>
            <a:r>
              <a:rPr lang="en-GB" sz="1600" dirty="0"/>
              <a:t>home where she </a:t>
            </a:r>
            <a:r>
              <a:rPr lang="en-GB" sz="1600" dirty="0" smtClean="0"/>
              <a:t>	works.  If the nurse is subjected to an occupational detriment as a result of the 	disclosure she will be </a:t>
            </a:r>
            <a:r>
              <a:rPr lang="en-GB" sz="1600" dirty="0"/>
              <a:t>entitled </a:t>
            </a:r>
            <a:r>
              <a:rPr lang="en-GB" sz="1600" dirty="0" smtClean="0"/>
              <a:t>	to </a:t>
            </a:r>
            <a:r>
              <a:rPr lang="en-GB" sz="1600" dirty="0"/>
              <a:t>the </a:t>
            </a:r>
            <a:r>
              <a:rPr lang="en-GB" sz="1600" dirty="0" smtClean="0"/>
              <a:t>remedies </a:t>
            </a:r>
            <a:r>
              <a:rPr lang="en-GB" sz="1600" dirty="0"/>
              <a:t>provided for in the </a:t>
            </a:r>
            <a:r>
              <a:rPr lang="en-GB" sz="1600" dirty="0" smtClean="0"/>
              <a:t>PDA; and</a:t>
            </a:r>
          </a:p>
          <a:p>
            <a:pPr marL="0" indent="0" algn="just">
              <a:buNone/>
            </a:pPr>
            <a:endParaRPr lang="en-US" sz="1600" dirty="0" smtClean="0"/>
          </a:p>
          <a:p>
            <a:pPr marL="0" indent="0" algn="just">
              <a:buNone/>
            </a:pPr>
            <a:r>
              <a:rPr lang="en-US" sz="1600" dirty="0" smtClean="0"/>
              <a:t>	(ii) </a:t>
            </a:r>
            <a:r>
              <a:rPr lang="en-US" sz="1600" b="1" dirty="0" smtClean="0"/>
              <a:t>duty to inform employees</a:t>
            </a:r>
            <a:r>
              <a:rPr lang="en-US" sz="1600" dirty="0" smtClean="0"/>
              <a:t> (proposed new section 3B):  	E</a:t>
            </a:r>
            <a:r>
              <a:rPr lang="en-GB" sz="1600" dirty="0" err="1" smtClean="0"/>
              <a:t>mployees</a:t>
            </a:r>
            <a:r>
              <a:rPr lang="en-GB" sz="1600" dirty="0" smtClean="0"/>
              <a:t> who 	make protected disclosures experience difficulties 	where they, in the absence 	of an obligation to give feedback or to be notified, are not notified of a decision 	not to investigate the disclosure or of a decision to refer the matter to another 	body to investigate, or of the outcome of an investigation.  The proposed new 	section 3B aims to address this concern.</a:t>
            </a:r>
          </a:p>
        </p:txBody>
      </p:sp>
      <p:sp>
        <p:nvSpPr>
          <p:cNvPr id="4" name="Slide Number Placeholder 3"/>
          <p:cNvSpPr>
            <a:spLocks noGrp="1"/>
          </p:cNvSpPr>
          <p:nvPr>
            <p:ph type="sldNum" sz="quarter" idx="12"/>
          </p:nvPr>
        </p:nvSpPr>
        <p:spPr/>
        <p:txBody>
          <a:bodyPr/>
          <a:lstStyle/>
          <a:p>
            <a:fld id="{80C07888-BA72-4754-98EF-2D9B936EF88F}" type="slidenum">
              <a:rPr lang="en-US" altLang="en-US" smtClean="0"/>
              <a:pPr/>
              <a:t>11</a:t>
            </a:fld>
            <a:endParaRPr lang="en-US" altLang="en-US"/>
          </a:p>
        </p:txBody>
      </p:sp>
    </p:spTree>
    <p:extLst>
      <p:ext uri="{BB962C8B-B14F-4D97-AF65-F5344CB8AC3E}">
        <p14:creationId xmlns:p14="http://schemas.microsoft.com/office/powerpoint/2010/main" val="2912894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74923"/>
          </a:xfrm>
        </p:spPr>
        <p:txBody>
          <a:bodyPr/>
          <a:lstStyle/>
          <a:p>
            <a:r>
              <a:rPr lang="en-US" sz="2400" dirty="0" smtClean="0">
                <a:solidFill>
                  <a:srgbClr val="FF0000"/>
                </a:solidFill>
                <a:latin typeface="+mn-lt"/>
              </a:rPr>
              <a:t>Provisions of Amendment Bill (cont.)</a:t>
            </a:r>
            <a:endParaRPr lang="en-US" sz="2400" dirty="0">
              <a:solidFill>
                <a:srgbClr val="FF0000"/>
              </a:solidFill>
              <a:latin typeface="+mn-lt"/>
            </a:endParaRPr>
          </a:p>
        </p:txBody>
      </p:sp>
      <p:sp>
        <p:nvSpPr>
          <p:cNvPr id="3" name="Content Placeholder 2"/>
          <p:cNvSpPr>
            <a:spLocks noGrp="1"/>
          </p:cNvSpPr>
          <p:nvPr>
            <p:ph idx="1"/>
          </p:nvPr>
        </p:nvSpPr>
        <p:spPr>
          <a:xfrm>
            <a:off x="457200" y="1340768"/>
            <a:ext cx="8229600" cy="4790157"/>
          </a:xfrm>
        </p:spPr>
        <p:txBody>
          <a:bodyPr/>
          <a:lstStyle/>
          <a:p>
            <a:pPr algn="just"/>
            <a:r>
              <a:rPr lang="en-GB" sz="1600" b="1" dirty="0"/>
              <a:t>Clause 5 </a:t>
            </a:r>
            <a:r>
              <a:rPr lang="en-GB" sz="1600" dirty="0"/>
              <a:t>of the Bill contains proposed amendments to section 4 of the </a:t>
            </a:r>
            <a:r>
              <a:rPr lang="en-GB" sz="1600" dirty="0" smtClean="0"/>
              <a:t>PDA </a:t>
            </a:r>
            <a:r>
              <a:rPr lang="en-GB" sz="1600" dirty="0"/>
              <a:t>which deals with </a:t>
            </a:r>
            <a:r>
              <a:rPr lang="en-GB" sz="1600" b="1" dirty="0" smtClean="0"/>
              <a:t>remedies</a:t>
            </a:r>
            <a:r>
              <a:rPr lang="en-GB" sz="1600" dirty="0" smtClean="0"/>
              <a:t>. Section </a:t>
            </a:r>
            <a:r>
              <a:rPr lang="en-GB" sz="1600" dirty="0"/>
              <a:t>4 </a:t>
            </a:r>
            <a:r>
              <a:rPr lang="en-GB" sz="1600" dirty="0" smtClean="0"/>
              <a:t>remedies </a:t>
            </a:r>
            <a:r>
              <a:rPr lang="en-GB" sz="1600" dirty="0"/>
              <a:t>are limited to “employees” in the strict sense and do not cater for independent contractors, consultants and agents.  The proposed amendment of section 4 therefore aims to ensure that workers (independent contractors, consultants and agents) will also be able to exercise certain remedies if they are subjected to any occupational detriment as a result of having made a protected disclosure</a:t>
            </a:r>
            <a:r>
              <a:rPr lang="en-GB" sz="1600" dirty="0" smtClean="0"/>
              <a:t>.</a:t>
            </a:r>
          </a:p>
          <a:p>
            <a:pPr algn="just"/>
            <a:endParaRPr lang="en-GB" sz="1600" dirty="0" smtClean="0"/>
          </a:p>
          <a:p>
            <a:pPr algn="just"/>
            <a:r>
              <a:rPr lang="en-GB" sz="1600" b="1" dirty="0"/>
              <a:t>Clause 10</a:t>
            </a:r>
            <a:r>
              <a:rPr lang="en-GB" sz="1600" dirty="0"/>
              <a:t> </a:t>
            </a:r>
            <a:r>
              <a:rPr lang="en-GB" sz="1600" dirty="0" smtClean="0"/>
              <a:t>introduces </a:t>
            </a:r>
            <a:r>
              <a:rPr lang="en-GB" sz="1600" dirty="0"/>
              <a:t>a new section </a:t>
            </a:r>
            <a:r>
              <a:rPr lang="en-GB" sz="1600" dirty="0" smtClean="0"/>
              <a:t>dealing </a:t>
            </a:r>
            <a:r>
              <a:rPr lang="en-GB" sz="1600" dirty="0"/>
              <a:t>with the </a:t>
            </a:r>
            <a:r>
              <a:rPr lang="en-GB" sz="1600" b="1" dirty="0"/>
              <a:t>exclusion of civil and criminal liability</a:t>
            </a:r>
            <a:r>
              <a:rPr lang="en-GB" sz="1600" dirty="0"/>
              <a:t>.  </a:t>
            </a:r>
            <a:r>
              <a:rPr lang="en-GB" sz="1600" dirty="0" smtClean="0"/>
              <a:t>The proposed new section 9A will help achieve </a:t>
            </a:r>
            <a:r>
              <a:rPr lang="en-GB" sz="1600" dirty="0"/>
              <a:t>one of the aims of the Act, namely, to facilitate and encourage disclosures.  The new provision does not introduce blanket immunity.  The need to protect certain information either in the national interest of the country or in the interest of the livelihood of an employer militates against granting blanket </a:t>
            </a:r>
            <a:r>
              <a:rPr lang="en-GB" sz="1600" dirty="0" smtClean="0"/>
              <a:t>immunity.  It can therefore only </a:t>
            </a:r>
            <a:r>
              <a:rPr lang="en-GB" sz="1600" dirty="0"/>
              <a:t>be justified where the content of the disclosure is sufficiently serious, namely where the disclosure relates to the commission of an offence.  Immunity </a:t>
            </a:r>
            <a:r>
              <a:rPr lang="en-GB" sz="1600" dirty="0" smtClean="0"/>
              <a:t>will </a:t>
            </a:r>
            <a:r>
              <a:rPr lang="en-GB" sz="1600" dirty="0"/>
              <a:t>not be automatic but will be </a:t>
            </a:r>
            <a:r>
              <a:rPr lang="en-GB" sz="1600" dirty="0" smtClean="0"/>
              <a:t>subject </a:t>
            </a:r>
            <a:r>
              <a:rPr lang="en-GB" sz="1600" dirty="0"/>
              <a:t>to the discretion of the court in which an action is brought.</a:t>
            </a:r>
            <a:r>
              <a:rPr lang="en-GB" sz="1600" dirty="0" smtClean="0"/>
              <a:t> </a:t>
            </a:r>
            <a:endParaRPr lang="en-US" sz="1600" dirty="0"/>
          </a:p>
        </p:txBody>
      </p:sp>
      <p:sp>
        <p:nvSpPr>
          <p:cNvPr id="4" name="Slide Number Placeholder 3"/>
          <p:cNvSpPr>
            <a:spLocks noGrp="1"/>
          </p:cNvSpPr>
          <p:nvPr>
            <p:ph type="sldNum" sz="quarter" idx="12"/>
          </p:nvPr>
        </p:nvSpPr>
        <p:spPr/>
        <p:txBody>
          <a:bodyPr/>
          <a:lstStyle/>
          <a:p>
            <a:fld id="{80C07888-BA72-4754-98EF-2D9B936EF88F}" type="slidenum">
              <a:rPr lang="en-US" altLang="en-US" smtClean="0"/>
              <a:pPr/>
              <a:t>12</a:t>
            </a:fld>
            <a:endParaRPr lang="en-US" altLang="en-US"/>
          </a:p>
        </p:txBody>
      </p:sp>
    </p:spTree>
    <p:extLst>
      <p:ext uri="{BB962C8B-B14F-4D97-AF65-F5344CB8AC3E}">
        <p14:creationId xmlns:p14="http://schemas.microsoft.com/office/powerpoint/2010/main" val="1151203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02915"/>
          </a:xfrm>
        </p:spPr>
        <p:txBody>
          <a:bodyPr/>
          <a:lstStyle/>
          <a:p>
            <a:r>
              <a:rPr lang="en-US" sz="2400" dirty="0" smtClean="0">
                <a:solidFill>
                  <a:srgbClr val="FF0000"/>
                </a:solidFill>
                <a:latin typeface="Arial" panose="020B0604020202020204" pitchFamily="34" charset="0"/>
                <a:cs typeface="Arial" panose="020B0604020202020204" pitchFamily="34" charset="0"/>
              </a:rPr>
              <a:t>Provisions of Amendment Bill (cont.)</a:t>
            </a:r>
            <a:endParaRPr lang="en-US" sz="24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0768"/>
            <a:ext cx="8229600" cy="4790157"/>
          </a:xfrm>
        </p:spPr>
        <p:txBody>
          <a:bodyPr/>
          <a:lstStyle/>
          <a:p>
            <a:pPr algn="just"/>
            <a:r>
              <a:rPr lang="en-US" sz="1600" b="1" dirty="0" smtClean="0"/>
              <a:t>Clause 10</a:t>
            </a:r>
            <a:r>
              <a:rPr lang="en-US" sz="1600" dirty="0" smtClean="0"/>
              <a:t> of the Bill:  The </a:t>
            </a:r>
            <a:r>
              <a:rPr lang="en-US" sz="1600" dirty="0"/>
              <a:t>Act places a high premium on the responsible manner in which employees must disclose information regarding </a:t>
            </a:r>
            <a:r>
              <a:rPr lang="en-US" sz="1600" dirty="0" smtClean="0"/>
              <a:t>improprieties, but does not deal with false disclosures.  It </a:t>
            </a:r>
            <a:r>
              <a:rPr lang="en-US" sz="1600" dirty="0"/>
              <a:t>does not deal with the other more serious </a:t>
            </a:r>
            <a:r>
              <a:rPr lang="en-US" sz="1600" dirty="0" smtClean="0"/>
              <a:t>consequences </a:t>
            </a:r>
            <a:r>
              <a:rPr lang="en-US" sz="1600" dirty="0"/>
              <a:t>of a false disclosure, </a:t>
            </a:r>
            <a:r>
              <a:rPr lang="en-US" sz="1600" dirty="0" smtClean="0"/>
              <a:t>for example, the </a:t>
            </a:r>
            <a:r>
              <a:rPr lang="en-US" sz="1600" dirty="0"/>
              <a:t>reputational damage that such a disclosure may cause to an innocent employee or employer.  </a:t>
            </a:r>
            <a:r>
              <a:rPr lang="en-US" sz="1600" dirty="0" smtClean="0"/>
              <a:t>Clause </a:t>
            </a:r>
            <a:r>
              <a:rPr lang="en-US" sz="1600" dirty="0"/>
              <a:t>10 </a:t>
            </a:r>
            <a:r>
              <a:rPr lang="en-US" sz="1600" dirty="0" smtClean="0"/>
              <a:t>introduces </a:t>
            </a:r>
            <a:r>
              <a:rPr lang="en-US" sz="1600" dirty="0"/>
              <a:t>a new provision, namely section 9B, in the </a:t>
            </a:r>
            <a:r>
              <a:rPr lang="en-US" sz="1600" dirty="0" smtClean="0"/>
              <a:t>PDA </a:t>
            </a:r>
            <a:r>
              <a:rPr lang="en-US" sz="1600" dirty="0"/>
              <a:t>in terms of which employees or workers who make false disclosures are guilty of an offence. </a:t>
            </a:r>
            <a:endParaRPr lang="en-US" sz="1600" dirty="0" smtClean="0"/>
          </a:p>
          <a:p>
            <a:pPr algn="just"/>
            <a:endParaRPr lang="en-US" sz="1600" dirty="0" smtClean="0"/>
          </a:p>
          <a:p>
            <a:pPr algn="just"/>
            <a:r>
              <a:rPr lang="en-GB" sz="1600" dirty="0"/>
              <a:t>The proposed amendments that are reflected in </a:t>
            </a:r>
            <a:r>
              <a:rPr lang="en-GB" sz="1600" b="1" dirty="0"/>
              <a:t>clause 11 </a:t>
            </a:r>
            <a:r>
              <a:rPr lang="en-GB" sz="1600" dirty="0"/>
              <a:t>entail the inclusion of the term “worker” after the word “employee” wherever it appears in section 10. </a:t>
            </a:r>
            <a:endParaRPr lang="en-GB" sz="1600" dirty="0" smtClean="0"/>
          </a:p>
          <a:p>
            <a:pPr algn="just"/>
            <a:endParaRPr lang="en-GB" sz="1600" dirty="0" smtClean="0"/>
          </a:p>
          <a:p>
            <a:pPr algn="just"/>
            <a:r>
              <a:rPr lang="en-US" sz="1600" b="1" dirty="0"/>
              <a:t>Clauses </a:t>
            </a:r>
            <a:r>
              <a:rPr lang="en-US" sz="1600" b="1" dirty="0" smtClean="0"/>
              <a:t>12</a:t>
            </a:r>
            <a:r>
              <a:rPr lang="en-US" sz="1600" dirty="0" smtClean="0"/>
              <a:t> and </a:t>
            </a:r>
            <a:r>
              <a:rPr lang="en-US" sz="1600" b="1" dirty="0"/>
              <a:t>13</a:t>
            </a:r>
            <a:r>
              <a:rPr lang="en-US" sz="1600" dirty="0"/>
              <a:t> </a:t>
            </a:r>
            <a:r>
              <a:rPr lang="en-US" sz="1600" dirty="0" smtClean="0"/>
              <a:t>of </a:t>
            </a:r>
            <a:r>
              <a:rPr lang="en-US" sz="1600" dirty="0"/>
              <a:t>the Bill aim to amend the long </a:t>
            </a:r>
            <a:r>
              <a:rPr lang="en-US" sz="1600" dirty="0" smtClean="0"/>
              <a:t>title and </a:t>
            </a:r>
            <a:r>
              <a:rPr lang="en-US" sz="1600" dirty="0"/>
              <a:t>pre-amble </a:t>
            </a:r>
            <a:r>
              <a:rPr lang="en-US" sz="1600" dirty="0" smtClean="0"/>
              <a:t>of </a:t>
            </a:r>
            <a:r>
              <a:rPr lang="en-US" sz="1600" dirty="0"/>
              <a:t>the </a:t>
            </a:r>
            <a:r>
              <a:rPr lang="en-US" sz="1600" dirty="0" smtClean="0"/>
              <a:t>PDA, </a:t>
            </a:r>
            <a:r>
              <a:rPr lang="en-US" sz="1600" dirty="0"/>
              <a:t>respectively, in order to bring the provisions concerned in line with the proposed amendments to the </a:t>
            </a:r>
            <a:r>
              <a:rPr lang="en-US" sz="1600" dirty="0" smtClean="0"/>
              <a:t>Act.  Clause 14 represents the “short title” provision of the Bill.</a:t>
            </a:r>
            <a:endParaRPr lang="en-US" sz="1600" dirty="0"/>
          </a:p>
        </p:txBody>
      </p:sp>
      <p:sp>
        <p:nvSpPr>
          <p:cNvPr id="4" name="Slide Number Placeholder 3"/>
          <p:cNvSpPr>
            <a:spLocks noGrp="1"/>
          </p:cNvSpPr>
          <p:nvPr>
            <p:ph type="sldNum" sz="quarter" idx="12"/>
          </p:nvPr>
        </p:nvSpPr>
        <p:spPr/>
        <p:txBody>
          <a:bodyPr/>
          <a:lstStyle/>
          <a:p>
            <a:fld id="{80C07888-BA72-4754-98EF-2D9B936EF88F}" type="slidenum">
              <a:rPr lang="en-US" altLang="en-US" smtClean="0"/>
              <a:pPr/>
              <a:t>13</a:t>
            </a:fld>
            <a:endParaRPr lang="en-US" altLang="en-US"/>
          </a:p>
        </p:txBody>
      </p:sp>
    </p:spTree>
    <p:extLst>
      <p:ext uri="{BB962C8B-B14F-4D97-AF65-F5344CB8AC3E}">
        <p14:creationId xmlns:p14="http://schemas.microsoft.com/office/powerpoint/2010/main" val="340944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END</a:t>
            </a:r>
            <a:endParaRPr lang="en-US" dirty="0"/>
          </a:p>
        </p:txBody>
      </p:sp>
      <p:sp>
        <p:nvSpPr>
          <p:cNvPr id="4" name="Slide Number Placeholder 3"/>
          <p:cNvSpPr>
            <a:spLocks noGrp="1"/>
          </p:cNvSpPr>
          <p:nvPr>
            <p:ph type="sldNum" sz="quarter" idx="12"/>
          </p:nvPr>
        </p:nvSpPr>
        <p:spPr/>
        <p:txBody>
          <a:bodyPr/>
          <a:lstStyle/>
          <a:p>
            <a:fld id="{80C07888-BA72-4754-98EF-2D9B936EF88F}" type="slidenum">
              <a:rPr lang="en-US" altLang="en-US" smtClean="0"/>
              <a:pPr/>
              <a:t>14</a:t>
            </a:fld>
            <a:endParaRPr lang="en-US" altLang="en-US"/>
          </a:p>
        </p:txBody>
      </p:sp>
    </p:spTree>
    <p:extLst>
      <p:ext uri="{BB962C8B-B14F-4D97-AF65-F5344CB8AC3E}">
        <p14:creationId xmlns:p14="http://schemas.microsoft.com/office/powerpoint/2010/main" val="70545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7FF678-18B1-46FC-9A42-33CA6E46397A}" type="slidenum">
              <a:rPr lang="en-US" altLang="en-US"/>
              <a:pPr/>
              <a:t>2</a:t>
            </a:fld>
            <a:endParaRPr lang="en-US" altLang="en-US"/>
          </a:p>
        </p:txBody>
      </p:sp>
      <p:sp>
        <p:nvSpPr>
          <p:cNvPr id="164866" name="Rectangle 2"/>
          <p:cNvSpPr>
            <a:spLocks noGrp="1" noChangeArrowheads="1"/>
          </p:cNvSpPr>
          <p:nvPr>
            <p:ph type="title"/>
          </p:nvPr>
        </p:nvSpPr>
        <p:spPr>
          <a:xfrm>
            <a:off x="457200" y="277813"/>
            <a:ext cx="8229600" cy="865171"/>
          </a:xfrm>
        </p:spPr>
        <p:txBody>
          <a:bodyPr/>
          <a:lstStyle/>
          <a:p>
            <a:r>
              <a:rPr lang="en-US" sz="2400" b="1" dirty="0">
                <a:solidFill>
                  <a:srgbClr val="FF0000"/>
                </a:solidFill>
                <a:latin typeface="Arial" panose="020B0604020202020204" pitchFamily="34" charset="0"/>
                <a:cs typeface="Arial" panose="020B0604020202020204" pitchFamily="34" charset="0"/>
              </a:rPr>
              <a:t>Outline of presentation</a:t>
            </a:r>
          </a:p>
        </p:txBody>
      </p:sp>
      <p:sp>
        <p:nvSpPr>
          <p:cNvPr id="164867" name="Rectangle 3"/>
          <p:cNvSpPr>
            <a:spLocks noGrp="1" noChangeArrowheads="1"/>
          </p:cNvSpPr>
          <p:nvPr>
            <p:ph type="body" idx="1"/>
          </p:nvPr>
        </p:nvSpPr>
        <p:spPr>
          <a:xfrm>
            <a:off x="457200" y="1052736"/>
            <a:ext cx="8229600" cy="5078189"/>
          </a:xfrm>
        </p:spPr>
        <p:txBody>
          <a:bodyPr/>
          <a:lstStyle/>
          <a:p>
            <a:pPr marL="457200" indent="-457200">
              <a:lnSpc>
                <a:spcPct val="90000"/>
              </a:lnSpc>
              <a:buClrTx/>
              <a:buSzPct val="100000"/>
              <a:buFont typeface="+mj-lt"/>
              <a:buAutoNum type="arabicPeriod"/>
            </a:pPr>
            <a:r>
              <a:rPr lang="en-US" sz="1800" dirty="0" smtClean="0"/>
              <a:t>Introduction</a:t>
            </a:r>
          </a:p>
          <a:p>
            <a:pPr marL="457200" indent="-457200">
              <a:lnSpc>
                <a:spcPct val="90000"/>
              </a:lnSpc>
              <a:buClrTx/>
              <a:buSzPct val="100000"/>
              <a:buFont typeface="+mj-lt"/>
              <a:buAutoNum type="arabicPeriod"/>
            </a:pPr>
            <a:r>
              <a:rPr lang="en-US" sz="1800" dirty="0" smtClean="0"/>
              <a:t>Protected Disclosures Act, 2000 (“the PDA”)</a:t>
            </a:r>
          </a:p>
          <a:p>
            <a:pPr marL="457200" indent="-457200">
              <a:lnSpc>
                <a:spcPct val="90000"/>
              </a:lnSpc>
              <a:buClrTx/>
              <a:buSzPct val="100000"/>
              <a:buFont typeface="+mj-lt"/>
              <a:buAutoNum type="arabicPeriod"/>
            </a:pPr>
            <a:r>
              <a:rPr lang="en-US" sz="1800" dirty="0" smtClean="0"/>
              <a:t>Objects of Protected Disclosures Amendment Bill, 2015 (“the Bill”)</a:t>
            </a:r>
          </a:p>
          <a:p>
            <a:pPr marL="457200" indent="-457200">
              <a:lnSpc>
                <a:spcPct val="90000"/>
              </a:lnSpc>
              <a:buClrTx/>
              <a:buSzPct val="100000"/>
              <a:buFont typeface="+mj-lt"/>
              <a:buAutoNum type="arabicPeriod"/>
            </a:pPr>
            <a:r>
              <a:rPr lang="en-US" sz="1800" dirty="0" smtClean="0"/>
              <a:t>Provisions of Protected Disclosures Amendment Bill, 2015</a:t>
            </a:r>
          </a:p>
          <a:p>
            <a:pPr marL="457200" indent="-457200">
              <a:lnSpc>
                <a:spcPct val="90000"/>
              </a:lnSpc>
              <a:buClrTx/>
              <a:buSzPct val="100000"/>
              <a:buFont typeface="+mj-lt"/>
              <a:buAutoNum type="arabicPeriod"/>
            </a:pPr>
            <a:endParaRPr lang="en-US" sz="2800" dirty="0"/>
          </a:p>
          <a:p>
            <a:pPr marL="457200" indent="-457200">
              <a:lnSpc>
                <a:spcPct val="90000"/>
              </a:lnSpc>
              <a:buClrTx/>
              <a:buSzPct val="100000"/>
              <a:buFont typeface="+mj-lt"/>
              <a:buAutoNum type="arabicPeriod"/>
            </a:pPr>
            <a:endParaRPr lang="en-US" sz="2400" dirty="0"/>
          </a:p>
          <a:p>
            <a:pPr>
              <a:lnSpc>
                <a:spcPct val="90000"/>
              </a:lnSpc>
              <a:buNone/>
            </a:pPr>
            <a:endParaRPr lang="en-US" sz="2100" dirty="0"/>
          </a:p>
        </p:txBody>
      </p:sp>
      <p:pic>
        <p:nvPicPr>
          <p:cNvPr id="7" name="Picture 2" descr="3dcoatl"/>
          <p:cNvPicPr>
            <a:picLocks noChangeAspect="1" noChangeArrowheads="1"/>
          </p:cNvPicPr>
          <p:nvPr/>
        </p:nvPicPr>
        <p:blipFill>
          <a:blip r:embed="rId2" cstate="print"/>
          <a:srcRect/>
          <a:stretch>
            <a:fillRect/>
          </a:stretch>
        </p:blipFill>
        <p:spPr bwMode="auto">
          <a:xfrm>
            <a:off x="8388424" y="0"/>
            <a:ext cx="755576" cy="980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p:cNvSpPr>
          <p:nvPr>
            <p:ph type="sldNum" sz="quarter" idx="12"/>
          </p:nvPr>
        </p:nvSpPr>
        <p:spPr>
          <a:noFill/>
          <a:ln>
            <a:headEnd/>
            <a:tailEnd/>
          </a:ln>
        </p:spPr>
        <p:txBody>
          <a:bodyPr/>
          <a:lstStyle/>
          <a:p>
            <a:fld id="{93633C60-415D-4424-AC84-FEA35473D540}" type="slidenum">
              <a:rPr lang="en-ZA" smtClean="0"/>
              <a:pPr/>
              <a:t>3</a:t>
            </a:fld>
            <a:endParaRPr lang="en-ZA" smtClean="0"/>
          </a:p>
        </p:txBody>
      </p:sp>
      <p:sp>
        <p:nvSpPr>
          <p:cNvPr id="15363" name="Shape 3"/>
          <p:cNvSpPr txBox="1">
            <a:spLocks noGrp="1"/>
          </p:cNvSpPr>
          <p:nvPr/>
        </p:nvSpPr>
        <p:spPr bwMode="auto">
          <a:xfrm>
            <a:off x="146050" y="6361113"/>
            <a:ext cx="1905000" cy="457200"/>
          </a:xfrm>
          <a:prstGeom prst="rect">
            <a:avLst/>
          </a:prstGeom>
          <a:noFill/>
          <a:ln w="9525" algn="ctr">
            <a:noFill/>
            <a:miter lim="800000"/>
            <a:headEnd/>
            <a:tailEnd/>
          </a:ln>
        </p:spPr>
        <p:txBody>
          <a:bodyPr anchor="b"/>
          <a:lstStyle/>
          <a:p>
            <a:fld id="{4B8AD4FC-A555-4BBF-9E5D-1E6A9F30FBF4}" type="slidenum">
              <a:rPr lang="en-ZA"/>
              <a:pPr/>
              <a:t>3</a:t>
            </a:fld>
            <a:endParaRPr lang="en-ZA"/>
          </a:p>
        </p:txBody>
      </p:sp>
      <p:sp>
        <p:nvSpPr>
          <p:cNvPr id="568322" name="Title 568321"/>
          <p:cNvSpPr>
            <a:spLocks noGrp="1" noChangeArrowheads="1"/>
          </p:cNvSpPr>
          <p:nvPr>
            <p:ph type="title"/>
          </p:nvPr>
        </p:nvSpPr>
        <p:spPr>
          <a:xfrm>
            <a:off x="395536" y="228600"/>
            <a:ext cx="6802189" cy="680120"/>
          </a:xfrm>
        </p:spPr>
        <p:txBody>
          <a:bodyPr anchor="t"/>
          <a:lstStyle/>
          <a:p>
            <a:pPr marL="0" indent="0" defTabSz="914400" eaLnBrk="1" hangingPunct="1">
              <a:defRPr/>
            </a:pPr>
            <a:r>
              <a:rPr lang="en-US" sz="2400" b="1" dirty="0" smtClean="0">
                <a:solidFill>
                  <a:srgbClr val="FF0000"/>
                </a:solidFill>
                <a:latin typeface="Arial Black" pitchFamily="34" charset="0"/>
              </a:rPr>
              <a:t>Introduction</a:t>
            </a:r>
            <a:r>
              <a:rPr lang="en-US" dirty="0" smtClean="0">
                <a:solidFill>
                  <a:srgbClr val="C00000"/>
                </a:solidFill>
                <a:effectLst>
                  <a:outerShdw blurRad="38100" dist="38100" dir="2700000" algn="tl">
                    <a:srgbClr val="000000"/>
                  </a:outerShdw>
                </a:effectLst>
              </a:rPr>
              <a:t/>
            </a:r>
            <a:br>
              <a:rPr lang="en-US" dirty="0" smtClean="0">
                <a:solidFill>
                  <a:srgbClr val="C00000"/>
                </a:solidFill>
                <a:effectLst>
                  <a:outerShdw blurRad="38100" dist="38100" dir="2700000" algn="tl">
                    <a:srgbClr val="000000"/>
                  </a:outerShdw>
                </a:effectLst>
              </a:rPr>
            </a:br>
            <a:r>
              <a:rPr lang="en-US" dirty="0" smtClean="0">
                <a:solidFill>
                  <a:srgbClr val="C00000"/>
                </a:solidFill>
                <a:effectLst>
                  <a:outerShdw blurRad="38100" dist="38100" dir="2700000" algn="tl">
                    <a:srgbClr val="000000"/>
                  </a:outerShdw>
                </a:effectLst>
              </a:rPr>
              <a:t/>
            </a:r>
            <a:br>
              <a:rPr lang="en-US" dirty="0" smtClean="0">
                <a:solidFill>
                  <a:srgbClr val="C00000"/>
                </a:solidFill>
                <a:effectLst>
                  <a:outerShdw blurRad="38100" dist="38100" dir="2700000" algn="tl">
                    <a:srgbClr val="000000"/>
                  </a:outerShdw>
                </a:effectLst>
              </a:rPr>
            </a:br>
            <a:endParaRPr lang="en-US" dirty="0" smtClean="0">
              <a:solidFill>
                <a:srgbClr val="C00000"/>
              </a:solidFill>
              <a:effectLst>
                <a:outerShdw blurRad="38100" dist="38100" dir="2700000" algn="tl">
                  <a:srgbClr val="000000"/>
                </a:outerShdw>
              </a:effectLst>
            </a:endParaRPr>
          </a:p>
        </p:txBody>
      </p:sp>
      <p:sp>
        <p:nvSpPr>
          <p:cNvPr id="15365" name="Shape 568322"/>
          <p:cNvSpPr>
            <a:spLocks noGrp="1" noChangeArrowheads="1"/>
          </p:cNvSpPr>
          <p:nvPr>
            <p:ph type="body" idx="1"/>
          </p:nvPr>
        </p:nvSpPr>
        <p:spPr>
          <a:xfrm>
            <a:off x="395536" y="1124744"/>
            <a:ext cx="8208963" cy="4499992"/>
          </a:xfrm>
        </p:spPr>
        <p:txBody>
          <a:bodyPr/>
          <a:lstStyle/>
          <a:p>
            <a:pPr algn="just"/>
            <a:endParaRPr lang="en-US" sz="1600" b="1" dirty="0" smtClean="0"/>
          </a:p>
          <a:p>
            <a:pPr algn="just"/>
            <a:r>
              <a:rPr lang="en-US" sz="1600" b="1" dirty="0" smtClean="0"/>
              <a:t>The Protected Disclosures Act, 2000 (the PDA):</a:t>
            </a:r>
            <a:r>
              <a:rPr lang="en-US" sz="1600" dirty="0" smtClean="0"/>
              <a:t>  The objectives of the PDA are to— </a:t>
            </a:r>
          </a:p>
          <a:p>
            <a:pPr algn="just">
              <a:buFont typeface="Wingdings" panose="05000000000000000000" pitchFamily="2" charset="2"/>
              <a:buChar char="Ø"/>
            </a:pPr>
            <a:r>
              <a:rPr lang="en-US" sz="1600" dirty="0" smtClean="0"/>
              <a:t>	protect </a:t>
            </a:r>
            <a:r>
              <a:rPr lang="en-US" sz="1600" dirty="0"/>
              <a:t>an employee, whether in the private or the public sector, from being 	subjected to an occupational detriment on account of having made a protected 	disclosure</a:t>
            </a:r>
            <a:r>
              <a:rPr lang="en-US" sz="1600" dirty="0" smtClean="0"/>
              <a:t>;</a:t>
            </a:r>
            <a:endParaRPr lang="en-US" sz="1600" dirty="0"/>
          </a:p>
          <a:p>
            <a:pPr algn="just">
              <a:buFont typeface="Wingdings" panose="05000000000000000000" pitchFamily="2" charset="2"/>
              <a:buChar char="Ø"/>
            </a:pPr>
            <a:r>
              <a:rPr lang="en-US" sz="1600" dirty="0"/>
              <a:t>	</a:t>
            </a:r>
            <a:r>
              <a:rPr lang="en-US" sz="1600" dirty="0" smtClean="0"/>
              <a:t>provide </a:t>
            </a:r>
            <a:r>
              <a:rPr lang="en-US" sz="1600" dirty="0"/>
              <a:t>for certain remedies in connection with any occupational 	detriment suffered on account of having made a protected disclosure; 	and</a:t>
            </a:r>
          </a:p>
          <a:p>
            <a:pPr algn="just">
              <a:buFont typeface="Wingdings" panose="05000000000000000000" pitchFamily="2" charset="2"/>
              <a:buChar char="Ø"/>
            </a:pPr>
            <a:r>
              <a:rPr lang="en-US" sz="1600" dirty="0"/>
              <a:t>	</a:t>
            </a:r>
            <a:r>
              <a:rPr lang="en-US" sz="1600" dirty="0" smtClean="0"/>
              <a:t>provide </a:t>
            </a:r>
            <a:r>
              <a:rPr lang="en-US" sz="1600" dirty="0"/>
              <a:t>for procedures in terms of which an employee can, in a 	responsible manner, disclose information regarding improprieties by his or her 	employer.</a:t>
            </a:r>
          </a:p>
          <a:p>
            <a:pPr algn="just"/>
            <a:endParaRPr lang="en-US" sz="1600" dirty="0" smtClean="0"/>
          </a:p>
          <a:p>
            <a:pPr algn="just"/>
            <a:r>
              <a:rPr lang="en-US" sz="1600" b="1" dirty="0" smtClean="0"/>
              <a:t>Prohibition:</a:t>
            </a:r>
            <a:r>
              <a:rPr lang="en-US" sz="1600" dirty="0" smtClean="0"/>
              <a:t>  </a:t>
            </a:r>
            <a:r>
              <a:rPr lang="en-GB" sz="1600" u="sng" dirty="0" smtClean="0"/>
              <a:t>Section 3:</a:t>
            </a:r>
            <a:r>
              <a:rPr lang="en-GB" sz="1600" b="1" dirty="0" smtClean="0"/>
              <a:t>  </a:t>
            </a:r>
            <a:r>
              <a:rPr lang="en-GB" sz="1600" dirty="0" smtClean="0"/>
              <a:t>An employee who has made a </a:t>
            </a:r>
            <a:r>
              <a:rPr lang="en-GB" sz="1600" u="sng" dirty="0" smtClean="0"/>
              <a:t>disclosure</a:t>
            </a:r>
            <a:r>
              <a:rPr lang="en-GB" sz="1600" b="1" dirty="0" smtClean="0"/>
              <a:t> </a:t>
            </a:r>
            <a:r>
              <a:rPr lang="en-GB" sz="1600" dirty="0" smtClean="0"/>
              <a:t>in compliance with any one of the different procedures that are stipulated in sections 5 to 9 of the Act may not be subjected to an </a:t>
            </a:r>
            <a:r>
              <a:rPr lang="en-GB" sz="1600" u="sng" dirty="0" smtClean="0"/>
              <a:t>occupational detriment</a:t>
            </a:r>
            <a:r>
              <a:rPr lang="en-GB" sz="1600" dirty="0" smtClean="0"/>
              <a:t>.</a:t>
            </a:r>
          </a:p>
          <a:p>
            <a:pPr algn="just">
              <a:buFont typeface="Wingdings" panose="05000000000000000000" pitchFamily="2" charset="2"/>
              <a:buChar char="q"/>
            </a:pPr>
            <a:endParaRPr lang="en-US" sz="1600" dirty="0"/>
          </a:p>
          <a:p>
            <a:pPr marL="0" indent="0" algn="just">
              <a:buNone/>
            </a:pPr>
            <a:r>
              <a:rPr lang="en-US" sz="1800" dirty="0"/>
              <a:t>	</a:t>
            </a:r>
            <a:endParaRPr lang="en-US" sz="1800" dirty="0" smtClean="0"/>
          </a:p>
          <a:p>
            <a:pPr>
              <a:buNone/>
            </a:pPr>
            <a:endParaRPr lang="en-US" sz="2200" dirty="0" smtClean="0"/>
          </a:p>
        </p:txBody>
      </p:sp>
      <p:pic>
        <p:nvPicPr>
          <p:cNvPr id="7" name="Picture 2" descr="3dcoatl"/>
          <p:cNvPicPr>
            <a:picLocks noChangeAspect="1" noChangeArrowheads="1"/>
          </p:cNvPicPr>
          <p:nvPr/>
        </p:nvPicPr>
        <p:blipFill>
          <a:blip r:embed="rId3" cstate="print"/>
          <a:srcRect/>
          <a:stretch>
            <a:fillRect/>
          </a:stretch>
        </p:blipFill>
        <p:spPr bwMode="auto">
          <a:xfrm>
            <a:off x="8388424" y="0"/>
            <a:ext cx="755576" cy="980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58899"/>
          </a:xfrm>
        </p:spPr>
        <p:txBody>
          <a:bodyPr/>
          <a:lstStyle/>
          <a:p>
            <a:r>
              <a:rPr lang="en-US" sz="2400" b="1" dirty="0" smtClean="0">
                <a:solidFill>
                  <a:srgbClr val="FF0000"/>
                </a:solidFill>
                <a:latin typeface="+mn-lt"/>
              </a:rPr>
              <a:t>Provisions of the PDA</a:t>
            </a:r>
            <a:endParaRPr lang="en-US" sz="2400" b="1" dirty="0">
              <a:solidFill>
                <a:srgbClr val="FF0000"/>
              </a:solidFill>
              <a:latin typeface="+mn-lt"/>
            </a:endParaRPr>
          </a:p>
        </p:txBody>
      </p:sp>
      <p:sp>
        <p:nvSpPr>
          <p:cNvPr id="3" name="Text Placeholder 2"/>
          <p:cNvSpPr>
            <a:spLocks noGrp="1"/>
          </p:cNvSpPr>
          <p:nvPr>
            <p:ph type="body" idx="1"/>
          </p:nvPr>
        </p:nvSpPr>
        <p:spPr>
          <a:xfrm>
            <a:off x="457200" y="908720"/>
            <a:ext cx="8229600" cy="5222205"/>
          </a:xfrm>
        </p:spPr>
        <p:txBody>
          <a:bodyPr/>
          <a:lstStyle/>
          <a:p>
            <a:pPr algn="just">
              <a:defRPr/>
            </a:pPr>
            <a:endParaRPr lang="en-GB" sz="1600" b="1" dirty="0" smtClean="0"/>
          </a:p>
          <a:p>
            <a:pPr algn="just">
              <a:defRPr/>
            </a:pPr>
            <a:r>
              <a:rPr lang="en-GB" sz="1600" b="1" dirty="0" smtClean="0"/>
              <a:t>Section 1:  Definitions</a:t>
            </a:r>
          </a:p>
          <a:p>
            <a:pPr algn="just">
              <a:defRPr/>
            </a:pPr>
            <a:r>
              <a:rPr lang="en-GB" sz="1600" b="1" dirty="0" smtClean="0"/>
              <a:t>“</a:t>
            </a:r>
            <a:r>
              <a:rPr lang="en-GB" sz="1600" b="1" dirty="0"/>
              <a:t>disclosure” </a:t>
            </a:r>
            <a:r>
              <a:rPr lang="en-GB" sz="1600" dirty="0"/>
              <a:t>is defined as any disclosure of information regarding any conduct of an employer, or his/her employee, made by any employee who has reason to believe that the information concerned shows or tends to show the following</a:t>
            </a:r>
            <a:r>
              <a:rPr lang="en-GB" sz="1600" dirty="0" smtClean="0"/>
              <a:t>:</a:t>
            </a:r>
          </a:p>
          <a:p>
            <a:pPr algn="just">
              <a:buFont typeface="Wingdings" panose="05000000000000000000" pitchFamily="2" charset="2"/>
              <a:buChar char="Ø"/>
              <a:defRPr/>
            </a:pPr>
            <a:r>
              <a:rPr lang="en-GB" sz="1600" dirty="0" smtClean="0"/>
              <a:t>That </a:t>
            </a:r>
            <a:r>
              <a:rPr lang="en-GB" sz="1600" dirty="0"/>
              <a:t>a </a:t>
            </a:r>
            <a:r>
              <a:rPr lang="en-GB" sz="1600" u="sng" dirty="0"/>
              <a:t>criminal offence</a:t>
            </a:r>
            <a:r>
              <a:rPr lang="en-GB" sz="1600" dirty="0"/>
              <a:t> has been committed, is being committed or is likely to be committed.</a:t>
            </a:r>
            <a:endParaRPr lang="en-ZA" sz="1600" dirty="0"/>
          </a:p>
          <a:p>
            <a:pPr algn="just">
              <a:buFont typeface="Wingdings" panose="05000000000000000000" pitchFamily="2" charset="2"/>
              <a:buChar char="Ø"/>
              <a:defRPr/>
            </a:pPr>
            <a:r>
              <a:rPr lang="en-GB" sz="1600" dirty="0"/>
              <a:t>That a person has failed, is failing or is likely to </a:t>
            </a:r>
            <a:r>
              <a:rPr lang="en-GB" sz="1600" u="sng" dirty="0"/>
              <a:t>fail to comply with any legal obligation</a:t>
            </a:r>
            <a:r>
              <a:rPr lang="en-GB" sz="1600" dirty="0"/>
              <a:t>.</a:t>
            </a:r>
            <a:endParaRPr lang="en-ZA" sz="1600" dirty="0"/>
          </a:p>
          <a:p>
            <a:pPr algn="just">
              <a:buFont typeface="Wingdings" panose="05000000000000000000" pitchFamily="2" charset="2"/>
              <a:buChar char="Ø"/>
              <a:defRPr/>
            </a:pPr>
            <a:r>
              <a:rPr lang="en-GB" sz="1600" dirty="0"/>
              <a:t>That a </a:t>
            </a:r>
            <a:r>
              <a:rPr lang="en-GB" sz="1600" u="sng" dirty="0"/>
              <a:t>miscarriage of justice</a:t>
            </a:r>
            <a:r>
              <a:rPr lang="en-GB" sz="1600" dirty="0"/>
              <a:t> has occurred, is occurring or is likely to occur.</a:t>
            </a:r>
          </a:p>
          <a:p>
            <a:pPr algn="just">
              <a:buFont typeface="Wingdings" panose="05000000000000000000" pitchFamily="2" charset="2"/>
              <a:buChar char="Ø"/>
              <a:defRPr/>
            </a:pPr>
            <a:r>
              <a:rPr lang="en-GB" sz="1600" dirty="0"/>
              <a:t>That the </a:t>
            </a:r>
            <a:r>
              <a:rPr lang="en-GB" sz="1600" u="sng" dirty="0"/>
              <a:t>health or safety</a:t>
            </a:r>
            <a:r>
              <a:rPr lang="en-GB" sz="1600" dirty="0"/>
              <a:t> of an individual has been, is being or is likely to be endangered.</a:t>
            </a:r>
            <a:endParaRPr lang="en-ZA" sz="1600" dirty="0"/>
          </a:p>
          <a:p>
            <a:pPr algn="just">
              <a:buFont typeface="Wingdings" panose="05000000000000000000" pitchFamily="2" charset="2"/>
              <a:buChar char="Ø"/>
              <a:defRPr/>
            </a:pPr>
            <a:r>
              <a:rPr lang="en-GB" sz="1600" dirty="0"/>
              <a:t>That the </a:t>
            </a:r>
            <a:r>
              <a:rPr lang="en-GB" sz="1600" u="sng" dirty="0"/>
              <a:t>environment</a:t>
            </a:r>
            <a:r>
              <a:rPr lang="en-GB" sz="1600" dirty="0"/>
              <a:t> has been, is being or is likely to be </a:t>
            </a:r>
            <a:r>
              <a:rPr lang="en-GB" sz="1600" u="sng" dirty="0"/>
              <a:t>damaged</a:t>
            </a:r>
            <a:r>
              <a:rPr lang="en-GB" sz="1600" dirty="0"/>
              <a:t>.</a:t>
            </a:r>
          </a:p>
          <a:p>
            <a:pPr algn="just">
              <a:buFont typeface="Wingdings" panose="05000000000000000000" pitchFamily="2" charset="2"/>
              <a:buChar char="Ø"/>
              <a:defRPr/>
            </a:pPr>
            <a:r>
              <a:rPr lang="en-GB" sz="1600" u="sng" dirty="0"/>
              <a:t>Unfair discrimination</a:t>
            </a:r>
            <a:r>
              <a:rPr lang="en-GB" sz="1600" dirty="0"/>
              <a:t>.</a:t>
            </a:r>
          </a:p>
          <a:p>
            <a:pPr algn="just">
              <a:buFont typeface="Wingdings" panose="05000000000000000000" pitchFamily="2" charset="2"/>
              <a:buChar char="Ø"/>
              <a:defRPr/>
            </a:pPr>
            <a:r>
              <a:rPr lang="en-GB" sz="1600" dirty="0"/>
              <a:t>That </a:t>
            </a:r>
            <a:r>
              <a:rPr lang="en-GB" sz="1600" u="sng" dirty="0"/>
              <a:t>any matter</a:t>
            </a:r>
            <a:r>
              <a:rPr lang="en-GB" sz="1600" dirty="0"/>
              <a:t> referred to above has been, is being or is likely to be deliberately </a:t>
            </a:r>
            <a:r>
              <a:rPr lang="en-GB" sz="1600" u="sng" dirty="0"/>
              <a:t>concealed</a:t>
            </a:r>
            <a:r>
              <a:rPr lang="en-GB" sz="1600" dirty="0" smtClean="0"/>
              <a:t>.</a:t>
            </a:r>
            <a:endParaRPr lang="en-GB" sz="1600" dirty="0">
              <a:solidFill>
                <a:srgbClr val="000000"/>
              </a:solidFill>
              <a:ea typeface="Calibri"/>
            </a:endParaRPr>
          </a:p>
        </p:txBody>
      </p:sp>
      <p:sp>
        <p:nvSpPr>
          <p:cNvPr id="4" name="Slide Number Placeholder 3"/>
          <p:cNvSpPr>
            <a:spLocks noGrp="1"/>
          </p:cNvSpPr>
          <p:nvPr>
            <p:ph type="sldNum" sz="quarter" idx="12"/>
          </p:nvPr>
        </p:nvSpPr>
        <p:spPr/>
        <p:txBody>
          <a:bodyPr/>
          <a:lstStyle/>
          <a:p>
            <a:pPr>
              <a:defRPr/>
            </a:pPr>
            <a:fld id="{1B3D0CE6-D80A-475C-B0D0-5F5CE99BEAF2}" type="slidenum">
              <a:rPr lang="en-ZA" smtClean="0"/>
              <a:pPr>
                <a:defRPr/>
              </a:pPr>
              <a:t>4</a:t>
            </a:fld>
            <a:endParaRPr lang="en-ZA"/>
          </a:p>
        </p:txBody>
      </p:sp>
    </p:spTree>
    <p:extLst>
      <p:ext uri="{BB962C8B-B14F-4D97-AF65-F5344CB8AC3E}">
        <p14:creationId xmlns:p14="http://schemas.microsoft.com/office/powerpoint/2010/main" val="275430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74923"/>
          </a:xfrm>
        </p:spPr>
        <p:txBody>
          <a:bodyPr/>
          <a:lstStyle/>
          <a:p>
            <a:r>
              <a:rPr lang="en-US" sz="2400" b="1" dirty="0" smtClean="0">
                <a:solidFill>
                  <a:srgbClr val="FF0000"/>
                </a:solidFill>
                <a:latin typeface="+mn-lt"/>
              </a:rPr>
              <a:t>Provisions of PDA (cont.)</a:t>
            </a:r>
            <a:endParaRPr lang="en-US" sz="2400" b="1" dirty="0">
              <a:solidFill>
                <a:srgbClr val="FF0000"/>
              </a:solidFill>
              <a:latin typeface="+mn-lt"/>
            </a:endParaRPr>
          </a:p>
        </p:txBody>
      </p:sp>
      <p:sp>
        <p:nvSpPr>
          <p:cNvPr id="3" name="Text Placeholder 2"/>
          <p:cNvSpPr>
            <a:spLocks noGrp="1"/>
          </p:cNvSpPr>
          <p:nvPr>
            <p:ph type="body" idx="1"/>
          </p:nvPr>
        </p:nvSpPr>
        <p:spPr>
          <a:xfrm>
            <a:off x="457200" y="1124744"/>
            <a:ext cx="8229600" cy="5006181"/>
          </a:xfrm>
        </p:spPr>
        <p:txBody>
          <a:bodyPr/>
          <a:lstStyle/>
          <a:p>
            <a:pPr algn="just">
              <a:defRPr/>
            </a:pPr>
            <a:r>
              <a:rPr lang="en-GB" sz="1600" b="1" dirty="0" smtClean="0"/>
              <a:t>“occupational detriment”</a:t>
            </a:r>
            <a:r>
              <a:rPr lang="en-GB" sz="1600" dirty="0" smtClean="0"/>
              <a:t> is defined as being─</a:t>
            </a:r>
            <a:endParaRPr lang="en-ZA" sz="1600" dirty="0"/>
          </a:p>
          <a:p>
            <a:pPr algn="just">
              <a:buFont typeface="Wingdings" panose="05000000000000000000" pitchFamily="2" charset="2"/>
              <a:buChar char="Ø"/>
              <a:defRPr/>
            </a:pPr>
            <a:r>
              <a:rPr lang="en-GB" sz="1600" dirty="0"/>
              <a:t>subjected to any disciplinary action;</a:t>
            </a:r>
            <a:endParaRPr lang="en-ZA" sz="1600" dirty="0"/>
          </a:p>
          <a:p>
            <a:pPr algn="just">
              <a:buFont typeface="Wingdings" panose="05000000000000000000" pitchFamily="2" charset="2"/>
              <a:buChar char="Ø"/>
              <a:defRPr/>
            </a:pPr>
            <a:r>
              <a:rPr lang="en-GB" sz="1600" dirty="0"/>
              <a:t>dismissed, suspended, demoted, harassed or intimidated;</a:t>
            </a:r>
            <a:endParaRPr lang="en-ZA" sz="1600" dirty="0"/>
          </a:p>
          <a:p>
            <a:pPr algn="just">
              <a:buFont typeface="Wingdings" panose="05000000000000000000" pitchFamily="2" charset="2"/>
              <a:buChar char="Ø"/>
              <a:defRPr/>
            </a:pPr>
            <a:r>
              <a:rPr lang="en-GB" sz="1600" dirty="0"/>
              <a:t>transferred against his or her will;</a:t>
            </a:r>
            <a:endParaRPr lang="en-ZA" sz="1600" dirty="0"/>
          </a:p>
          <a:p>
            <a:pPr algn="just">
              <a:buFont typeface="Wingdings" panose="05000000000000000000" pitchFamily="2" charset="2"/>
              <a:buChar char="Ø"/>
              <a:defRPr/>
            </a:pPr>
            <a:r>
              <a:rPr lang="en-GB" sz="1600" dirty="0"/>
              <a:t>refused transfer or promotion;</a:t>
            </a:r>
            <a:endParaRPr lang="en-ZA" sz="1600" dirty="0"/>
          </a:p>
          <a:p>
            <a:pPr algn="just">
              <a:buFont typeface="Wingdings" panose="05000000000000000000" pitchFamily="2" charset="2"/>
              <a:buChar char="Ø"/>
              <a:defRPr/>
            </a:pPr>
            <a:r>
              <a:rPr lang="en-GB" sz="1600" dirty="0"/>
              <a:t>subjected to a term or condition of employment or retirement which is altered or kept altered to his or her disadvantage;</a:t>
            </a:r>
            <a:endParaRPr lang="en-ZA" sz="1600" dirty="0"/>
          </a:p>
          <a:p>
            <a:pPr algn="just">
              <a:buFont typeface="Wingdings" panose="05000000000000000000" pitchFamily="2" charset="2"/>
              <a:buChar char="Ø"/>
              <a:defRPr/>
            </a:pPr>
            <a:r>
              <a:rPr lang="en-GB" sz="1600" dirty="0"/>
              <a:t>refused a reference, or being provided with an adverse reference, from his or her employer;</a:t>
            </a:r>
            <a:endParaRPr lang="en-ZA" sz="1600" dirty="0"/>
          </a:p>
          <a:p>
            <a:pPr algn="just">
              <a:buFont typeface="Wingdings" panose="05000000000000000000" pitchFamily="2" charset="2"/>
              <a:buChar char="Ø"/>
              <a:defRPr/>
            </a:pPr>
            <a:r>
              <a:rPr lang="en-GB" sz="1600" dirty="0"/>
              <a:t>denied appointment to any employment, profession or office;</a:t>
            </a:r>
            <a:endParaRPr lang="en-ZA" sz="1600" dirty="0"/>
          </a:p>
          <a:p>
            <a:pPr algn="just">
              <a:buFont typeface="Wingdings" panose="05000000000000000000" pitchFamily="2" charset="2"/>
              <a:buChar char="Ø"/>
              <a:defRPr/>
            </a:pPr>
            <a:r>
              <a:rPr lang="en-GB" sz="1600" dirty="0"/>
              <a:t>threatened with any of the actions referred to above; or</a:t>
            </a:r>
            <a:endParaRPr lang="en-ZA" sz="1600" dirty="0"/>
          </a:p>
          <a:p>
            <a:pPr algn="just">
              <a:buFont typeface="Wingdings" panose="05000000000000000000" pitchFamily="2" charset="2"/>
              <a:buChar char="Ø"/>
              <a:defRPr/>
            </a:pPr>
            <a:r>
              <a:rPr lang="en-GB" sz="1600" dirty="0"/>
              <a:t>otherwise adversely affected in respect of his or her employment, profession or office, including employment opportunities and work security</a:t>
            </a:r>
            <a:r>
              <a:rPr lang="en-GB" sz="1600" dirty="0" smtClean="0"/>
              <a:t>.</a:t>
            </a:r>
            <a:endParaRPr lang="en-ZA" sz="1600" dirty="0"/>
          </a:p>
        </p:txBody>
      </p:sp>
      <p:sp>
        <p:nvSpPr>
          <p:cNvPr id="4" name="Slide Number Placeholder 3"/>
          <p:cNvSpPr>
            <a:spLocks noGrp="1"/>
          </p:cNvSpPr>
          <p:nvPr>
            <p:ph type="sldNum" sz="quarter" idx="12"/>
          </p:nvPr>
        </p:nvSpPr>
        <p:spPr/>
        <p:txBody>
          <a:bodyPr/>
          <a:lstStyle/>
          <a:p>
            <a:pPr>
              <a:defRPr/>
            </a:pPr>
            <a:fld id="{1B3D0CE6-D80A-475C-B0D0-5F5CE99BEAF2}" type="slidenum">
              <a:rPr lang="en-ZA" smtClean="0"/>
              <a:pPr>
                <a:defRPr/>
              </a:pPr>
              <a:t>5</a:t>
            </a:fld>
            <a:endParaRPr lang="en-ZA"/>
          </a:p>
        </p:txBody>
      </p:sp>
    </p:spTree>
    <p:extLst>
      <p:ext uri="{BB962C8B-B14F-4D97-AF65-F5344CB8AC3E}">
        <p14:creationId xmlns:p14="http://schemas.microsoft.com/office/powerpoint/2010/main" val="397948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02915"/>
          </a:xfrm>
        </p:spPr>
        <p:txBody>
          <a:bodyPr/>
          <a:lstStyle/>
          <a:p>
            <a:r>
              <a:rPr lang="en-US" sz="2400" b="1" dirty="0" smtClean="0">
                <a:solidFill>
                  <a:srgbClr val="FF0000"/>
                </a:solidFill>
                <a:latin typeface="+mn-lt"/>
              </a:rPr>
              <a:t>Provisions of Act (cont.)</a:t>
            </a:r>
            <a:endParaRPr lang="en-US" sz="2400" b="1" dirty="0">
              <a:solidFill>
                <a:srgbClr val="FF0000"/>
              </a:solidFill>
              <a:latin typeface="+mn-lt"/>
            </a:endParaRPr>
          </a:p>
        </p:txBody>
      </p:sp>
      <p:sp>
        <p:nvSpPr>
          <p:cNvPr id="3" name="Text Placeholder 2"/>
          <p:cNvSpPr>
            <a:spLocks noGrp="1"/>
          </p:cNvSpPr>
          <p:nvPr>
            <p:ph type="body" idx="1"/>
          </p:nvPr>
        </p:nvSpPr>
        <p:spPr>
          <a:xfrm>
            <a:off x="457200" y="1124744"/>
            <a:ext cx="8229600" cy="5006181"/>
          </a:xfrm>
        </p:spPr>
        <p:txBody>
          <a:bodyPr/>
          <a:lstStyle/>
          <a:p>
            <a:pPr algn="just">
              <a:defRPr/>
            </a:pPr>
            <a:r>
              <a:rPr lang="en-GB" sz="1600" b="1" dirty="0" smtClean="0"/>
              <a:t>Remedies:  Section </a:t>
            </a:r>
            <a:r>
              <a:rPr lang="en-GB" sz="1600" b="1" dirty="0"/>
              <a:t>4 </a:t>
            </a:r>
            <a:r>
              <a:rPr lang="en-GB" sz="1600" dirty="0"/>
              <a:t>of </a:t>
            </a:r>
            <a:r>
              <a:rPr lang="en-GB" sz="1600" dirty="0" smtClean="0"/>
              <a:t>the PDA </a:t>
            </a:r>
            <a:r>
              <a:rPr lang="en-GB" sz="1600" dirty="0"/>
              <a:t>provides that an employee who has been subjected, is </a:t>
            </a:r>
            <a:r>
              <a:rPr lang="en-GB" sz="1600" dirty="0" smtClean="0"/>
              <a:t>being subjected </a:t>
            </a:r>
            <a:r>
              <a:rPr lang="en-GB" sz="1600" dirty="0"/>
              <a:t>or may be subjected, to an occupational detriment may approach any court having jurisdiction, including the Labour Court established by the Labour Relations Act, 1995, for appropriate relief or </a:t>
            </a:r>
            <a:r>
              <a:rPr lang="en-GB" sz="1600" dirty="0" smtClean="0"/>
              <a:t>may pursue </a:t>
            </a:r>
            <a:r>
              <a:rPr lang="en-GB" sz="1600" dirty="0"/>
              <a:t>any other process allowed or prescribed by any law. These include the following</a:t>
            </a:r>
            <a:r>
              <a:rPr lang="en-GB" sz="1600" dirty="0" smtClean="0"/>
              <a:t>:</a:t>
            </a:r>
          </a:p>
          <a:p>
            <a:pPr algn="just">
              <a:buFont typeface="Wingdings" panose="05000000000000000000" pitchFamily="2" charset="2"/>
              <a:buChar char="Ø"/>
              <a:defRPr/>
            </a:pPr>
            <a:r>
              <a:rPr lang="en-GB" sz="1600" dirty="0" smtClean="0"/>
              <a:t>An employee </a:t>
            </a:r>
            <a:r>
              <a:rPr lang="en-ZA" sz="1600" dirty="0"/>
              <a:t>who is dismissed for making a protected disclosure can claim either compensation for loss of salary or reinstatement. </a:t>
            </a:r>
            <a:endParaRPr lang="en-ZA" sz="1600" dirty="0" smtClean="0"/>
          </a:p>
          <a:p>
            <a:pPr algn="just">
              <a:buFont typeface="Wingdings" panose="05000000000000000000" pitchFamily="2" charset="2"/>
              <a:buChar char="Ø"/>
              <a:defRPr/>
            </a:pPr>
            <a:r>
              <a:rPr lang="en-ZA" sz="1600" dirty="0" smtClean="0"/>
              <a:t>An employee who </a:t>
            </a:r>
            <a:r>
              <a:rPr lang="en-ZA" sz="1600" dirty="0"/>
              <a:t>is disadvantaged in some other way (than dismissal) as a result of making a protected disclosure can claim compensation or ask the court for any other appropriate order</a:t>
            </a:r>
            <a:r>
              <a:rPr lang="en-ZA" sz="1600" dirty="0" smtClean="0"/>
              <a:t>.</a:t>
            </a:r>
          </a:p>
          <a:p>
            <a:pPr algn="just">
              <a:defRPr/>
            </a:pPr>
            <a:endParaRPr lang="en-ZA" sz="1600" dirty="0" smtClean="0"/>
          </a:p>
          <a:p>
            <a:r>
              <a:rPr lang="en-US" sz="1600" b="1" dirty="0"/>
              <a:t>Disclosure </a:t>
            </a:r>
            <a:r>
              <a:rPr lang="en-US" sz="1600" b="1" dirty="0" smtClean="0"/>
              <a:t>mechanisms (sections 5 to 9)</a:t>
            </a:r>
            <a:endParaRPr lang="en-US" sz="1600" b="1" dirty="0"/>
          </a:p>
          <a:p>
            <a:pPr algn="just"/>
            <a:endParaRPr lang="en-US" sz="1600" b="1" u="sng" dirty="0"/>
          </a:p>
          <a:p>
            <a:pPr algn="just"/>
            <a:r>
              <a:rPr lang="en-US" sz="1600" b="1" u="sng" dirty="0"/>
              <a:t>Legal Advice:</a:t>
            </a:r>
            <a:r>
              <a:rPr lang="en-US" sz="1600" b="1" dirty="0"/>
              <a:t>  </a:t>
            </a:r>
            <a:r>
              <a:rPr lang="en-GB" sz="1600" b="1" dirty="0"/>
              <a:t>Section 5 </a:t>
            </a:r>
            <a:r>
              <a:rPr lang="en-GB" sz="1600" dirty="0"/>
              <a:t>of the </a:t>
            </a:r>
            <a:r>
              <a:rPr lang="en-GB" sz="1600" dirty="0" smtClean="0"/>
              <a:t>PDA </a:t>
            </a:r>
            <a:r>
              <a:rPr lang="en-GB" sz="1600" dirty="0"/>
              <a:t>determines that any disclosure made to a legal practitioner or to a person whose occupation involves the giving of legal advice and with the object of and in the course of obtaining legal advice, is a protected disclosure. </a:t>
            </a:r>
            <a:r>
              <a:rPr lang="en-ZA" sz="1600" dirty="0"/>
              <a:t>This would include the employee’s attorney or shop steward.</a:t>
            </a:r>
          </a:p>
          <a:p>
            <a:pPr algn="just">
              <a:defRPr/>
            </a:pPr>
            <a:endParaRPr lang="en-ZA" sz="1600" dirty="0"/>
          </a:p>
        </p:txBody>
      </p:sp>
      <p:sp>
        <p:nvSpPr>
          <p:cNvPr id="4" name="Slide Number Placeholder 3"/>
          <p:cNvSpPr>
            <a:spLocks noGrp="1"/>
          </p:cNvSpPr>
          <p:nvPr>
            <p:ph type="sldNum" sz="quarter" idx="12"/>
          </p:nvPr>
        </p:nvSpPr>
        <p:spPr/>
        <p:txBody>
          <a:bodyPr/>
          <a:lstStyle/>
          <a:p>
            <a:pPr>
              <a:defRPr/>
            </a:pPr>
            <a:fld id="{1B3D0CE6-D80A-475C-B0D0-5F5CE99BEAF2}" type="slidenum">
              <a:rPr lang="en-ZA" smtClean="0"/>
              <a:pPr>
                <a:defRPr/>
              </a:pPr>
              <a:t>6</a:t>
            </a:fld>
            <a:endParaRPr lang="en-ZA"/>
          </a:p>
        </p:txBody>
      </p:sp>
    </p:spTree>
    <p:extLst>
      <p:ext uri="{BB962C8B-B14F-4D97-AF65-F5344CB8AC3E}">
        <p14:creationId xmlns:p14="http://schemas.microsoft.com/office/powerpoint/2010/main" val="225123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0907"/>
          </a:xfrm>
        </p:spPr>
        <p:txBody>
          <a:bodyPr/>
          <a:lstStyle/>
          <a:p>
            <a:r>
              <a:rPr lang="en-US" sz="2400" b="1" dirty="0" smtClean="0">
                <a:solidFill>
                  <a:srgbClr val="FF0000"/>
                </a:solidFill>
                <a:latin typeface="+mn-lt"/>
              </a:rPr>
              <a:t>Provisions of Act (cont.)</a:t>
            </a:r>
            <a:endParaRPr lang="en-US" sz="2400" b="1" dirty="0">
              <a:solidFill>
                <a:srgbClr val="FF0000"/>
              </a:solidFill>
              <a:latin typeface="+mn-lt"/>
            </a:endParaRPr>
          </a:p>
        </p:txBody>
      </p:sp>
      <p:sp>
        <p:nvSpPr>
          <p:cNvPr id="3" name="Text Placeholder 2"/>
          <p:cNvSpPr>
            <a:spLocks noGrp="1"/>
          </p:cNvSpPr>
          <p:nvPr>
            <p:ph type="body" idx="1"/>
          </p:nvPr>
        </p:nvSpPr>
        <p:spPr>
          <a:xfrm>
            <a:off x="457200" y="980728"/>
            <a:ext cx="8229600" cy="5150197"/>
          </a:xfrm>
        </p:spPr>
        <p:txBody>
          <a:bodyPr/>
          <a:lstStyle/>
          <a:p>
            <a:pPr algn="just"/>
            <a:r>
              <a:rPr lang="en-ZA" sz="1600" b="1" u="sng" dirty="0" smtClean="0"/>
              <a:t>Disclosure to employer:</a:t>
            </a:r>
            <a:r>
              <a:rPr lang="en-ZA" sz="1600" dirty="0" smtClean="0"/>
              <a:t>  </a:t>
            </a:r>
            <a:r>
              <a:rPr lang="en-GB" sz="1600" dirty="0"/>
              <a:t>Any disclosure made in good faith to the employer is a protected disclosure. In this regard any disclosure made in good faith in terms of </a:t>
            </a:r>
            <a:r>
              <a:rPr lang="en-GB" sz="1600" b="1" dirty="0"/>
              <a:t>section 6</a:t>
            </a:r>
            <a:r>
              <a:rPr lang="en-GB" sz="1600" dirty="0"/>
              <a:t> of the </a:t>
            </a:r>
            <a:r>
              <a:rPr lang="en-GB" sz="1600" dirty="0" smtClean="0"/>
              <a:t>PDA </a:t>
            </a:r>
            <a:r>
              <a:rPr lang="en-GB" sz="1600" dirty="0"/>
              <a:t>which is substantially in accordance with any procedure </a:t>
            </a:r>
            <a:r>
              <a:rPr lang="en-GB" sz="1600" dirty="0" smtClean="0"/>
              <a:t>authorised </a:t>
            </a:r>
            <a:r>
              <a:rPr lang="en-GB" sz="1600" dirty="0"/>
              <a:t>by the employee's employer for reporting or otherwise remedying the impropriety </a:t>
            </a:r>
            <a:r>
              <a:rPr lang="en-GB" sz="1600" dirty="0" smtClean="0"/>
              <a:t>concerned, </a:t>
            </a:r>
            <a:r>
              <a:rPr lang="en-GB" sz="1600" dirty="0"/>
              <a:t>is a protected disclosure. </a:t>
            </a:r>
            <a:endParaRPr lang="en-GB" sz="1600" dirty="0" smtClean="0"/>
          </a:p>
          <a:p>
            <a:pPr algn="just"/>
            <a:endParaRPr lang="en-GB" sz="1600" dirty="0" smtClean="0"/>
          </a:p>
          <a:p>
            <a:pPr algn="just" eaLnBrk="1" hangingPunct="1"/>
            <a:r>
              <a:rPr lang="en-GB" altLang="en-US" sz="1600" b="1" u="sng" dirty="0"/>
              <a:t>Disclosure to Cabinet member:</a:t>
            </a:r>
            <a:r>
              <a:rPr lang="en-GB" altLang="en-US" sz="1600" dirty="0"/>
              <a:t>  </a:t>
            </a:r>
            <a:r>
              <a:rPr lang="en-GB" altLang="en-US" sz="1600" b="1" dirty="0"/>
              <a:t>Section 7 </a:t>
            </a:r>
            <a:r>
              <a:rPr lang="en-GB" altLang="en-US" sz="1600" dirty="0"/>
              <a:t>of the </a:t>
            </a:r>
            <a:r>
              <a:rPr lang="en-GB" altLang="en-US" sz="1600" dirty="0" smtClean="0"/>
              <a:t>PDA </a:t>
            </a:r>
            <a:r>
              <a:rPr lang="en-GB" altLang="en-US" sz="1600" dirty="0"/>
              <a:t>provides that any disclosure made in good faith to a member of Cabinet or of the Executive Council of a province is a protected disclosure if the employee's employer is─</a:t>
            </a:r>
            <a:endParaRPr lang="en-ZA" altLang="en-US" sz="1600" dirty="0"/>
          </a:p>
          <a:p>
            <a:pPr algn="just">
              <a:buFont typeface="Wingdings" pitchFamily="2" charset="2"/>
              <a:buChar char="Ø"/>
            </a:pPr>
            <a:r>
              <a:rPr lang="en-GB" altLang="en-US" sz="1600" dirty="0"/>
              <a:t>an individual appointed in terms of legislation by a member of Cabinet or of the Executive Council of a province;</a:t>
            </a:r>
            <a:endParaRPr lang="en-ZA" altLang="en-US" sz="1600" dirty="0"/>
          </a:p>
          <a:p>
            <a:pPr algn="just">
              <a:buFont typeface="Wingdings" pitchFamily="2" charset="2"/>
              <a:buChar char="Ø"/>
            </a:pPr>
            <a:r>
              <a:rPr lang="en-GB" altLang="en-US" sz="1600" dirty="0"/>
              <a:t>a body, the members of which are appointed in terms of legislation by a member of Cabinet or of the Executive Council of a province; or</a:t>
            </a:r>
            <a:endParaRPr lang="en-ZA" altLang="en-US" sz="1600" dirty="0"/>
          </a:p>
          <a:p>
            <a:pPr algn="just">
              <a:buFont typeface="Wingdings" pitchFamily="2" charset="2"/>
              <a:buChar char="Ø"/>
            </a:pPr>
            <a:r>
              <a:rPr lang="en-GB" altLang="en-US" sz="1600" dirty="0"/>
              <a:t>an organ of state falling within the area of responsibility of the member concerned.</a:t>
            </a:r>
          </a:p>
          <a:p>
            <a:pPr algn="just"/>
            <a:endParaRPr lang="en-ZA" sz="1600" dirty="0"/>
          </a:p>
          <a:p>
            <a:pPr algn="just"/>
            <a:r>
              <a:rPr lang="en-GB" altLang="en-US" sz="1600" b="1" u="sng" dirty="0"/>
              <a:t>Disclosure to Public Protector/ Auditor-General:</a:t>
            </a:r>
            <a:r>
              <a:rPr lang="en-GB" altLang="en-US" sz="1600" dirty="0"/>
              <a:t>  </a:t>
            </a:r>
            <a:r>
              <a:rPr lang="en-GB" altLang="en-US" sz="1600" b="1" dirty="0"/>
              <a:t>Section 8 </a:t>
            </a:r>
            <a:r>
              <a:rPr lang="en-GB" altLang="en-US" sz="1600" dirty="0"/>
              <a:t>provides that any disclosure made in good faith to Public Protector, </a:t>
            </a:r>
            <a:r>
              <a:rPr lang="en-GB" altLang="en-US" sz="1600" dirty="0" smtClean="0"/>
              <a:t>Auditor-General</a:t>
            </a:r>
            <a:r>
              <a:rPr lang="en-GB" altLang="en-US" sz="1600" b="1" dirty="0" smtClean="0"/>
              <a:t> </a:t>
            </a:r>
            <a:r>
              <a:rPr lang="en-GB" altLang="en-US" sz="1600" dirty="0"/>
              <a:t>or a person or body as may be determined by the Minister (by Regulation) is a protected disclosure.</a:t>
            </a:r>
            <a:endParaRPr lang="en-ZA" altLang="en-US" sz="1600" dirty="0"/>
          </a:p>
          <a:p>
            <a:pPr algn="just"/>
            <a:endParaRPr lang="en-ZA" sz="1800" dirty="0"/>
          </a:p>
          <a:p>
            <a:endParaRPr lang="en-US" sz="1800" dirty="0"/>
          </a:p>
        </p:txBody>
      </p:sp>
      <p:sp>
        <p:nvSpPr>
          <p:cNvPr id="4" name="Slide Number Placeholder 3"/>
          <p:cNvSpPr>
            <a:spLocks noGrp="1"/>
          </p:cNvSpPr>
          <p:nvPr>
            <p:ph type="sldNum" sz="quarter" idx="12"/>
          </p:nvPr>
        </p:nvSpPr>
        <p:spPr/>
        <p:txBody>
          <a:bodyPr/>
          <a:lstStyle/>
          <a:p>
            <a:pPr>
              <a:defRPr/>
            </a:pPr>
            <a:fld id="{1B3D0CE6-D80A-475C-B0D0-5F5CE99BEAF2}" type="slidenum">
              <a:rPr lang="en-ZA" smtClean="0"/>
              <a:pPr>
                <a:defRPr/>
              </a:pPr>
              <a:t>7</a:t>
            </a:fld>
            <a:endParaRPr lang="en-ZA"/>
          </a:p>
        </p:txBody>
      </p:sp>
    </p:spTree>
    <p:extLst>
      <p:ext uri="{BB962C8B-B14F-4D97-AF65-F5344CB8AC3E}">
        <p14:creationId xmlns:p14="http://schemas.microsoft.com/office/powerpoint/2010/main" val="47272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0907"/>
          </a:xfrm>
        </p:spPr>
        <p:txBody>
          <a:bodyPr/>
          <a:lstStyle/>
          <a:p>
            <a:r>
              <a:rPr lang="en-US" sz="2400" dirty="0" smtClean="0">
                <a:solidFill>
                  <a:srgbClr val="FF0000"/>
                </a:solidFill>
                <a:latin typeface="+mn-lt"/>
              </a:rPr>
              <a:t>Provisions of PDA (cont.)</a:t>
            </a:r>
            <a:endParaRPr lang="en-US" sz="2400" dirty="0">
              <a:solidFill>
                <a:srgbClr val="FF0000"/>
              </a:solidFill>
              <a:latin typeface="+mn-lt"/>
            </a:endParaRPr>
          </a:p>
        </p:txBody>
      </p:sp>
      <p:sp>
        <p:nvSpPr>
          <p:cNvPr id="3" name="Text Placeholder 2"/>
          <p:cNvSpPr>
            <a:spLocks noGrp="1"/>
          </p:cNvSpPr>
          <p:nvPr>
            <p:ph type="body" idx="1"/>
          </p:nvPr>
        </p:nvSpPr>
        <p:spPr>
          <a:xfrm>
            <a:off x="457200" y="980728"/>
            <a:ext cx="8229600" cy="5544616"/>
          </a:xfrm>
        </p:spPr>
        <p:txBody>
          <a:bodyPr/>
          <a:lstStyle/>
          <a:p>
            <a:pPr algn="just">
              <a:defRPr/>
            </a:pPr>
            <a:endParaRPr lang="en-US" sz="1600" b="1" u="sng" dirty="0" smtClean="0"/>
          </a:p>
          <a:p>
            <a:pPr algn="just">
              <a:defRPr/>
            </a:pPr>
            <a:r>
              <a:rPr lang="en-US" sz="1600" b="1" u="sng" dirty="0" smtClean="0"/>
              <a:t>General protected disclosure:</a:t>
            </a:r>
            <a:r>
              <a:rPr lang="en-US" sz="1600" dirty="0" smtClean="0"/>
              <a:t>  </a:t>
            </a:r>
            <a:r>
              <a:rPr lang="en-GB" sz="1600" u="sng" dirty="0"/>
              <a:t>Requirements of </a:t>
            </a:r>
            <a:r>
              <a:rPr lang="en-GB" sz="1600" b="1" u="sng" dirty="0"/>
              <a:t>section 9(1) </a:t>
            </a:r>
            <a:r>
              <a:rPr lang="en-GB" sz="1600" u="sng" dirty="0"/>
              <a:t>of Act:</a:t>
            </a:r>
          </a:p>
          <a:p>
            <a:pPr marL="285750" indent="-285750" algn="just">
              <a:buFont typeface="Wingdings" panose="05000000000000000000" pitchFamily="2" charset="2"/>
              <a:buChar char="Ø"/>
              <a:defRPr/>
            </a:pPr>
            <a:r>
              <a:rPr lang="en-GB" sz="1600" dirty="0"/>
              <a:t>Disclosure must be made in good faith.</a:t>
            </a:r>
          </a:p>
          <a:p>
            <a:pPr marL="285750" indent="-285750" algn="just">
              <a:buFont typeface="Wingdings" panose="05000000000000000000" pitchFamily="2" charset="2"/>
              <a:buChar char="Ø"/>
              <a:defRPr/>
            </a:pPr>
            <a:r>
              <a:rPr lang="en-GB" sz="1600" dirty="0"/>
              <a:t>Employee must reasonably believe that the information disclosed and allegations are substantially true.</a:t>
            </a:r>
          </a:p>
          <a:p>
            <a:pPr marL="285750" indent="-285750" algn="just">
              <a:buFont typeface="Wingdings" panose="05000000000000000000" pitchFamily="2" charset="2"/>
              <a:buChar char="Ø"/>
              <a:defRPr/>
            </a:pPr>
            <a:r>
              <a:rPr lang="en-GB" sz="1600" dirty="0"/>
              <a:t>Employee should not make disclosure for personal gain.  </a:t>
            </a:r>
          </a:p>
          <a:p>
            <a:pPr algn="just">
              <a:defRPr/>
            </a:pPr>
            <a:r>
              <a:rPr lang="en-GB" sz="1600" b="1" u="sng" dirty="0"/>
              <a:t>Section 9(2) </a:t>
            </a:r>
            <a:r>
              <a:rPr lang="en-GB" sz="1600" u="sng" dirty="0"/>
              <a:t>conditions:</a:t>
            </a:r>
          </a:p>
          <a:p>
            <a:pPr algn="just">
              <a:buFont typeface="Wingdings" panose="05000000000000000000" pitchFamily="2" charset="2"/>
              <a:buChar char="Ø"/>
              <a:defRPr/>
            </a:pPr>
            <a:r>
              <a:rPr lang="en-GB" sz="1600" dirty="0"/>
              <a:t>Employee must have reason to believe that he or she will be subjected to an occupational detriment if disclosed.</a:t>
            </a:r>
          </a:p>
          <a:p>
            <a:pPr algn="just">
              <a:buFont typeface="Wingdings" panose="05000000000000000000" pitchFamily="2" charset="2"/>
              <a:buChar char="Ø"/>
              <a:defRPr/>
            </a:pPr>
            <a:r>
              <a:rPr lang="en-ZA" sz="1600" dirty="0"/>
              <a:t>Employee must have </a:t>
            </a:r>
            <a:r>
              <a:rPr lang="en-GB" sz="1600" dirty="0"/>
              <a:t>reason to believe that it is likely that evidence relating to the impropriety will be concealed or destroyed if he or she makes the disclosure to employer.</a:t>
            </a:r>
            <a:endParaRPr lang="en-ZA" sz="1600" dirty="0"/>
          </a:p>
          <a:p>
            <a:pPr algn="just">
              <a:buFont typeface="Wingdings" panose="05000000000000000000" pitchFamily="2" charset="2"/>
              <a:buChar char="Ø"/>
              <a:defRPr/>
            </a:pPr>
            <a:r>
              <a:rPr lang="en-GB" sz="1600" dirty="0"/>
              <a:t>Previous disclosures led to no actions.</a:t>
            </a:r>
          </a:p>
          <a:p>
            <a:pPr algn="just">
              <a:buFont typeface="Wingdings" panose="05000000000000000000" pitchFamily="2" charset="2"/>
              <a:buChar char="Ø"/>
              <a:defRPr/>
            </a:pPr>
            <a:r>
              <a:rPr lang="en-GB" sz="1600" dirty="0"/>
              <a:t>The impropriety is of an exceptionally serious nature.</a:t>
            </a:r>
          </a:p>
          <a:p>
            <a:pPr algn="just">
              <a:defRPr/>
            </a:pPr>
            <a:r>
              <a:rPr lang="en-GB" sz="1600" b="1" u="sng" dirty="0"/>
              <a:t>Section 9(3):</a:t>
            </a:r>
            <a:r>
              <a:rPr lang="en-GB" sz="1600" dirty="0"/>
              <a:t> Deals with factors to be taken into account to determine reasonableness, </a:t>
            </a:r>
            <a:r>
              <a:rPr lang="en-GB" sz="1600" dirty="0" err="1"/>
              <a:t>i.e</a:t>
            </a:r>
            <a:r>
              <a:rPr lang="en-GB" sz="1600" dirty="0"/>
              <a:t>, the identity of person to whom disclosure was made; seriousness of the impropriety; whether impropriety is continuing or is likely to occur in the future</a:t>
            </a:r>
            <a:r>
              <a:rPr lang="en-GB" sz="1600" dirty="0" smtClean="0"/>
              <a:t>.</a:t>
            </a:r>
            <a:endParaRPr lang="en-ZA" sz="1600" dirty="0"/>
          </a:p>
        </p:txBody>
      </p:sp>
      <p:sp>
        <p:nvSpPr>
          <p:cNvPr id="4" name="Slide Number Placeholder 3"/>
          <p:cNvSpPr>
            <a:spLocks noGrp="1"/>
          </p:cNvSpPr>
          <p:nvPr>
            <p:ph type="sldNum" sz="quarter" idx="12"/>
          </p:nvPr>
        </p:nvSpPr>
        <p:spPr/>
        <p:txBody>
          <a:bodyPr/>
          <a:lstStyle/>
          <a:p>
            <a:pPr>
              <a:defRPr/>
            </a:pPr>
            <a:fld id="{1B3D0CE6-D80A-475C-B0D0-5F5CE99BEAF2}" type="slidenum">
              <a:rPr lang="en-ZA" smtClean="0"/>
              <a:pPr>
                <a:defRPr/>
              </a:pPr>
              <a:t>8</a:t>
            </a:fld>
            <a:endParaRPr lang="en-ZA"/>
          </a:p>
        </p:txBody>
      </p:sp>
    </p:spTree>
    <p:extLst>
      <p:ext uri="{BB962C8B-B14F-4D97-AF65-F5344CB8AC3E}">
        <p14:creationId xmlns:p14="http://schemas.microsoft.com/office/powerpoint/2010/main" val="111678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FF0000"/>
                </a:solidFill>
                <a:latin typeface="Arial" panose="020B0604020202020204" pitchFamily="34" charset="0"/>
                <a:cs typeface="Arial" panose="020B0604020202020204" pitchFamily="34" charset="0"/>
              </a:rPr>
              <a:t>Investigation by SALRC and objectives of Bill</a:t>
            </a:r>
            <a:endParaRPr lang="en-US" sz="2400" dirty="0">
              <a:solidFill>
                <a:srgbClr val="FF0000"/>
              </a:solidFill>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pPr algn="just"/>
            <a:r>
              <a:rPr lang="en-GB" sz="1600" b="1" dirty="0" smtClean="0"/>
              <a:t>Investigation by SALRC:</a:t>
            </a:r>
            <a:r>
              <a:rPr lang="en-GB" sz="1600" dirty="0" smtClean="0"/>
              <a:t>  Parliament, when it approved the Protected Disclosures Bill, requested that certain aspects should be investigated further.  The investigation, </a:t>
            </a:r>
            <a:r>
              <a:rPr lang="en-GB" sz="1600" dirty="0"/>
              <a:t>among others</a:t>
            </a:r>
            <a:r>
              <a:rPr lang="en-GB" sz="1600" dirty="0" smtClean="0"/>
              <a:t>, focussed on the </a:t>
            </a:r>
            <a:r>
              <a:rPr lang="en-GB" sz="1600" dirty="0"/>
              <a:t>feasibility of</a:t>
            </a:r>
            <a:r>
              <a:rPr lang="en-GB" sz="1600" dirty="0" smtClean="0"/>
              <a:t>—</a:t>
            </a:r>
          </a:p>
          <a:p>
            <a:pPr algn="just">
              <a:buFont typeface="Wingdings" panose="05000000000000000000" pitchFamily="2" charset="2"/>
              <a:buChar char="Ø"/>
            </a:pPr>
            <a:r>
              <a:rPr lang="en-GB" sz="1600" dirty="0" smtClean="0"/>
              <a:t>	extending </a:t>
            </a:r>
            <a:r>
              <a:rPr lang="en-GB" sz="1600" dirty="0"/>
              <a:t>the ambit of the Act beyond the traditional employer and </a:t>
            </a:r>
            <a:r>
              <a:rPr lang="en-GB" sz="1600" dirty="0" smtClean="0"/>
              <a:t>	employee </a:t>
            </a:r>
            <a:r>
              <a:rPr lang="en-GB" sz="1600" dirty="0"/>
              <a:t>relationship</a:t>
            </a:r>
            <a:r>
              <a:rPr lang="en-GB" sz="1600" dirty="0" smtClean="0"/>
              <a:t>;</a:t>
            </a:r>
          </a:p>
          <a:p>
            <a:pPr algn="just">
              <a:buFont typeface="Wingdings" panose="05000000000000000000" pitchFamily="2" charset="2"/>
              <a:buChar char="Ø"/>
            </a:pPr>
            <a:r>
              <a:rPr lang="en-GB" sz="1600" dirty="0"/>
              <a:t>	</a:t>
            </a:r>
            <a:r>
              <a:rPr lang="en-GB" sz="1600" dirty="0" smtClean="0"/>
              <a:t>creating </a:t>
            </a:r>
            <a:r>
              <a:rPr lang="en-GB" sz="1600" dirty="0"/>
              <a:t>a new remedy for an employee who has been victimised </a:t>
            </a:r>
            <a:r>
              <a:rPr lang="en-GB" sz="1600" dirty="0" smtClean="0"/>
              <a:t>by </a:t>
            </a:r>
            <a:r>
              <a:rPr lang="en-GB" sz="1600" dirty="0"/>
              <a:t>an </a:t>
            </a:r>
            <a:r>
              <a:rPr lang="en-GB" sz="1600" dirty="0" smtClean="0"/>
              <a:t>	employer </a:t>
            </a:r>
            <a:r>
              <a:rPr lang="en-GB" sz="1600" dirty="0"/>
              <a:t>in contravention of the Act</a:t>
            </a:r>
            <a:r>
              <a:rPr lang="en-GB" sz="1600" dirty="0" smtClean="0"/>
              <a:t>; and</a:t>
            </a:r>
          </a:p>
          <a:p>
            <a:pPr algn="just">
              <a:buFont typeface="Wingdings" panose="05000000000000000000" pitchFamily="2" charset="2"/>
              <a:buChar char="Ø"/>
            </a:pPr>
            <a:r>
              <a:rPr lang="en-GB" sz="1600" dirty="0"/>
              <a:t>	</a:t>
            </a:r>
            <a:r>
              <a:rPr lang="en-GB" sz="1600" dirty="0" smtClean="0"/>
              <a:t>granting </a:t>
            </a:r>
            <a:r>
              <a:rPr lang="en-GB" sz="1600" dirty="0"/>
              <a:t>an employee who makes a protected disclosure immunity </a:t>
            </a:r>
            <a:r>
              <a:rPr lang="en-GB" sz="1600" dirty="0" smtClean="0"/>
              <a:t>from 	criminal </a:t>
            </a:r>
            <a:r>
              <a:rPr lang="en-GB" sz="1600" dirty="0"/>
              <a:t>and civil </a:t>
            </a:r>
            <a:r>
              <a:rPr lang="en-GB" sz="1600" dirty="0" smtClean="0"/>
              <a:t>liability.</a:t>
            </a:r>
          </a:p>
          <a:p>
            <a:pPr algn="just">
              <a:buFont typeface="Wingdings" panose="05000000000000000000" pitchFamily="2" charset="2"/>
              <a:buChar char="Ø"/>
            </a:pPr>
            <a:endParaRPr lang="en-US" sz="1600" dirty="0"/>
          </a:p>
          <a:p>
            <a:pPr algn="just"/>
            <a:r>
              <a:rPr lang="en-US" sz="1600" b="1" dirty="0" smtClean="0"/>
              <a:t>Objectives of Bill:</a:t>
            </a:r>
            <a:r>
              <a:rPr lang="en-US" sz="1600" dirty="0" smtClean="0"/>
              <a:t>  </a:t>
            </a:r>
            <a:r>
              <a:rPr lang="en-US" sz="1600" dirty="0"/>
              <a:t>To strengthen the protection of whistleblowers </a:t>
            </a:r>
            <a:r>
              <a:rPr lang="en-US" sz="1600" dirty="0" smtClean="0"/>
              <a:t>by extending </a:t>
            </a:r>
            <a:r>
              <a:rPr lang="en-US" sz="1600" dirty="0"/>
              <a:t>the ambit of the PDA beyond the traditional employer/employee relationship, </a:t>
            </a:r>
            <a:r>
              <a:rPr lang="en-US" sz="1600" dirty="0" smtClean="0"/>
              <a:t>granting </a:t>
            </a:r>
            <a:r>
              <a:rPr lang="en-US" sz="1600" dirty="0"/>
              <a:t>a person who makes a protected disclosure immunity from criminal and civil liability in certain circumstances and </a:t>
            </a:r>
            <a:r>
              <a:rPr lang="en-US" sz="1600" dirty="0" smtClean="0"/>
              <a:t>creating </a:t>
            </a:r>
            <a:r>
              <a:rPr lang="en-US" sz="1600" dirty="0"/>
              <a:t>an offence where an employee makes a false disclosure.</a:t>
            </a:r>
          </a:p>
          <a:p>
            <a:endParaRPr lang="en-US" sz="2800" dirty="0"/>
          </a:p>
        </p:txBody>
      </p:sp>
      <p:sp>
        <p:nvSpPr>
          <p:cNvPr id="4" name="Slide Number Placeholder 3"/>
          <p:cNvSpPr>
            <a:spLocks noGrp="1"/>
          </p:cNvSpPr>
          <p:nvPr>
            <p:ph type="sldNum" sz="quarter" idx="12"/>
          </p:nvPr>
        </p:nvSpPr>
        <p:spPr/>
        <p:txBody>
          <a:bodyPr/>
          <a:lstStyle/>
          <a:p>
            <a:pPr>
              <a:defRPr/>
            </a:pPr>
            <a:fld id="{1B3D0CE6-D80A-475C-B0D0-5F5CE99BEAF2}" type="slidenum">
              <a:rPr lang="en-ZA" smtClean="0"/>
              <a:pPr>
                <a:defRPr/>
              </a:pPr>
              <a:t>9</a:t>
            </a:fld>
            <a:endParaRPr lang="en-ZA"/>
          </a:p>
        </p:txBody>
      </p:sp>
    </p:spTree>
    <p:extLst>
      <p:ext uri="{BB962C8B-B14F-4D97-AF65-F5344CB8AC3E}">
        <p14:creationId xmlns:p14="http://schemas.microsoft.com/office/powerpoint/2010/main" val="126937402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7081</TotalTime>
  <Words>1448</Words>
  <Application>Microsoft Office PowerPoint</Application>
  <PresentationFormat>On-screen Show (4:3)</PresentationFormat>
  <Paragraphs>129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Edge</vt:lpstr>
      <vt:lpstr>  Protected Disclosures Amendment Bill, [B40B -2015]</vt:lpstr>
      <vt:lpstr>Outline of presentation</vt:lpstr>
      <vt:lpstr>Introduction  </vt:lpstr>
      <vt:lpstr>Provisions of the PDA</vt:lpstr>
      <vt:lpstr>Provisions of PDA (cont.)</vt:lpstr>
      <vt:lpstr>Provisions of Act (cont.)</vt:lpstr>
      <vt:lpstr>Provisions of Act (cont.)</vt:lpstr>
      <vt:lpstr>Provisions of PDA (cont.)</vt:lpstr>
      <vt:lpstr>Investigation by SALRC and objectives of Bill</vt:lpstr>
      <vt:lpstr> Provisions of Amendment Bill </vt:lpstr>
      <vt:lpstr>Provisions of Amendment Bill (cont.)</vt:lpstr>
      <vt:lpstr>Provisions of Amendment Bill (cont.)</vt:lpstr>
      <vt:lpstr>Provisions of Amendment Bill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public services to the people: What strategies are working – South African experiences</dc:title>
  <dc:creator>Sthembiso Khumalo</dc:creator>
  <cp:lastModifiedBy>Du Preez Henk</cp:lastModifiedBy>
  <cp:revision>372</cp:revision>
  <cp:lastPrinted>2016-11-29T07:04:38Z</cp:lastPrinted>
  <dcterms:created xsi:type="dcterms:W3CDTF">2007-07-11T08:55:50Z</dcterms:created>
  <dcterms:modified xsi:type="dcterms:W3CDTF">2016-11-29T07:04:49Z</dcterms:modified>
</cp:coreProperties>
</file>