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98" r:id="rId3"/>
    <p:sldId id="330" r:id="rId4"/>
    <p:sldId id="332" r:id="rId5"/>
    <p:sldId id="347" r:id="rId6"/>
    <p:sldId id="334" r:id="rId7"/>
    <p:sldId id="296" r:id="rId8"/>
    <p:sldId id="335" r:id="rId9"/>
    <p:sldId id="336" r:id="rId10"/>
    <p:sldId id="344" r:id="rId11"/>
    <p:sldId id="341" r:id="rId12"/>
    <p:sldId id="346" r:id="rId13"/>
    <p:sldId id="338" r:id="rId14"/>
    <p:sldId id="301" r:id="rId15"/>
    <p:sldId id="343" r:id="rId16"/>
    <p:sldId id="339" r:id="rId17"/>
    <p:sldId id="331" r:id="rId18"/>
    <p:sldId id="311" r:id="rId19"/>
    <p:sldId id="345" r:id="rId20"/>
    <p:sldId id="312" r:id="rId21"/>
    <p:sldId id="333" r:id="rId22"/>
    <p:sldId id="324" r:id="rId23"/>
    <p:sldId id="329" r:id="rId24"/>
    <p:sldId id="31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9AF"/>
    <a:srgbClr val="0059A9"/>
    <a:srgbClr val="0059BD"/>
    <a:srgbClr val="0099CC"/>
    <a:srgbClr val="663300"/>
    <a:srgbClr val="9900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269" autoAdjust="0"/>
    <p:restoredTop sz="86432" autoAdjust="0"/>
  </p:normalViewPr>
  <p:slideViewPr>
    <p:cSldViewPr>
      <p:cViewPr>
        <p:scale>
          <a:sx n="50" d="100"/>
          <a:sy n="50" d="100"/>
        </p:scale>
        <p:origin x="-3384" y="-1176"/>
      </p:cViewPr>
      <p:guideLst>
        <p:guide orient="horz" pos="2160"/>
        <p:guide pos="2880"/>
      </p:guideLst>
    </p:cSldViewPr>
  </p:slideViewPr>
  <p:outlineViewPr>
    <p:cViewPr>
      <p:scale>
        <a:sx n="33" d="100"/>
        <a:sy n="33" d="100"/>
      </p:scale>
      <p:origin x="258"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EF6962-E30C-4FBA-BB07-5C1820D90D47}" type="datetimeFigureOut">
              <a:rPr lang="en-ZA" smtClean="0"/>
              <a:pPr/>
              <a:t>2016/12/01</a:t>
            </a:fld>
            <a:endParaRPr lang="en-Z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38FA7CF-07F8-488F-83C5-57F54512D2B7}" type="slidenum">
              <a:rPr lang="en-ZA" smtClean="0"/>
              <a:pPr/>
              <a:t>‹#›</a:t>
            </a:fld>
            <a:endParaRPr lang="en-ZA"/>
          </a:p>
        </p:txBody>
      </p:sp>
    </p:spTree>
    <p:extLst>
      <p:ext uri="{BB962C8B-B14F-4D97-AF65-F5344CB8AC3E}">
        <p14:creationId xmlns:p14="http://schemas.microsoft.com/office/powerpoint/2010/main" xmlns="" val="3143561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204231-D420-4F8D-A50A-819CCF46C7A2}" type="datetimeFigureOut">
              <a:rPr lang="en-ZA" smtClean="0"/>
              <a:pPr/>
              <a:t>2016/12/01</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34BDE8-303D-4089-9156-E561B7C659C3}" type="slidenum">
              <a:rPr lang="en-ZA" smtClean="0"/>
              <a:pPr/>
              <a:t>‹#›</a:t>
            </a:fld>
            <a:endParaRPr lang="en-ZA"/>
          </a:p>
        </p:txBody>
      </p:sp>
    </p:spTree>
    <p:extLst>
      <p:ext uri="{BB962C8B-B14F-4D97-AF65-F5344CB8AC3E}">
        <p14:creationId xmlns:p14="http://schemas.microsoft.com/office/powerpoint/2010/main" xmlns="" val="2117147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A834BDE8-303D-4089-9156-E561B7C659C3}" type="slidenum">
              <a:rPr lang="en-ZA" smtClean="0"/>
              <a:pPr/>
              <a:t>1</a:t>
            </a:fld>
            <a:endParaRPr lang="en-Z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A834BDE8-303D-4089-9156-E561B7C659C3}" type="slidenum">
              <a:rPr lang="en-ZA" smtClean="0"/>
              <a:pPr/>
              <a:t>10</a:t>
            </a:fld>
            <a:endParaRPr lang="en-Z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07247816-EA3E-4E95-A78E-E69EA7F44482}" type="slidenum">
              <a:rPr lang="en-ZA" smtClean="0"/>
              <a:pPr/>
              <a:t>11</a:t>
            </a:fld>
            <a:endParaRPr lang="en-Z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A834BDE8-303D-4089-9156-E561B7C659C3}" type="slidenum">
              <a:rPr lang="en-ZA" smtClean="0"/>
              <a:pPr/>
              <a:t>12</a:t>
            </a:fld>
            <a:endParaRPr lang="en-Z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07247816-EA3E-4E95-A78E-E69EA7F44482}" type="slidenum">
              <a:rPr lang="en-ZA" smtClean="0"/>
              <a:pPr/>
              <a:t>13</a:t>
            </a:fld>
            <a:endParaRPr lang="en-Z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07247816-EA3E-4E95-A78E-E69EA7F44482}" type="slidenum">
              <a:rPr lang="en-ZA" smtClean="0"/>
              <a:pPr/>
              <a:t>14</a:t>
            </a:fld>
            <a:endParaRPr lang="en-Z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07247816-EA3E-4E95-A78E-E69EA7F44482}" type="slidenum">
              <a:rPr lang="en-ZA" smtClean="0"/>
              <a:pPr/>
              <a:t>15</a:t>
            </a:fld>
            <a:endParaRPr lang="en-Z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A834BDE8-303D-4089-9156-E561B7C659C3}" type="slidenum">
              <a:rPr lang="en-ZA" smtClean="0"/>
              <a:pPr/>
              <a:t>16</a:t>
            </a:fld>
            <a:endParaRPr lang="en-Z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A834BDE8-303D-4089-9156-E561B7C659C3}" type="slidenum">
              <a:rPr lang="en-ZA" smtClean="0"/>
              <a:pPr/>
              <a:t>17</a:t>
            </a:fld>
            <a:endParaRPr lang="en-Z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A834BDE8-303D-4089-9156-E561B7C659C3}" type="slidenum">
              <a:rPr lang="en-ZA" smtClean="0"/>
              <a:pPr/>
              <a:t>18</a:t>
            </a:fld>
            <a:endParaRPr lang="en-Z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A834BDE8-303D-4089-9156-E561B7C659C3}" type="slidenum">
              <a:rPr lang="en-ZA" smtClean="0"/>
              <a:pPr/>
              <a:t>19</a:t>
            </a:fld>
            <a:endParaRPr lang="en-Z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07247816-EA3E-4E95-A78E-E69EA7F44482}" type="slidenum">
              <a:rPr lang="en-ZA" smtClean="0"/>
              <a:pPr/>
              <a:t>2</a:t>
            </a:fld>
            <a:endParaRPr lang="en-Z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A834BDE8-303D-4089-9156-E561B7C659C3}" type="slidenum">
              <a:rPr lang="en-ZA" smtClean="0"/>
              <a:pPr/>
              <a:t>20</a:t>
            </a:fld>
            <a:endParaRPr lang="en-Z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A834BDE8-303D-4089-9156-E561B7C659C3}" type="slidenum">
              <a:rPr lang="en-ZA" smtClean="0"/>
              <a:pPr/>
              <a:t>21</a:t>
            </a:fld>
            <a:endParaRPr lang="en-Z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A834BDE8-303D-4089-9156-E561B7C659C3}" type="slidenum">
              <a:rPr lang="en-ZA" smtClean="0"/>
              <a:pPr/>
              <a:t>22</a:t>
            </a:fld>
            <a:endParaRPr lang="en-Z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07247816-EA3E-4E95-A78E-E69EA7F44482}" type="slidenum">
              <a:rPr lang="en-ZA" smtClean="0"/>
              <a:pPr/>
              <a:t>23</a:t>
            </a:fld>
            <a:endParaRPr lang="en-ZA"/>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ZA" dirty="0" smtClean="0"/>
          </a:p>
        </p:txBody>
      </p:sp>
      <p:sp>
        <p:nvSpPr>
          <p:cNvPr id="4" name="Slide Number Placeholder 3"/>
          <p:cNvSpPr>
            <a:spLocks noGrp="1"/>
          </p:cNvSpPr>
          <p:nvPr>
            <p:ph type="sldNum" sz="quarter" idx="5"/>
          </p:nvPr>
        </p:nvSpPr>
        <p:spPr/>
        <p:txBody>
          <a:bodyPr/>
          <a:lstStyle/>
          <a:p>
            <a:pPr>
              <a:defRPr/>
            </a:pPr>
            <a:fld id="{9D9D7387-51BE-440E-843D-70F8447FF8A7}" type="slidenum">
              <a:rPr lang="en-ZA" smtClean="0"/>
              <a:pPr>
                <a:defRPr/>
              </a:pPr>
              <a:t>24</a:t>
            </a:fld>
            <a:endParaRPr lang="en-Z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07247816-EA3E-4E95-A78E-E69EA7F44482}" type="slidenum">
              <a:rPr lang="en-ZA" smtClean="0"/>
              <a:pPr/>
              <a:t>3</a:t>
            </a:fld>
            <a:endParaRPr lang="en-Z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07247816-EA3E-4E95-A78E-E69EA7F44482}" type="slidenum">
              <a:rPr lang="en-ZA" smtClean="0"/>
              <a:pPr/>
              <a:t>4</a:t>
            </a:fld>
            <a:endParaRPr lang="en-Z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07247816-EA3E-4E95-A78E-E69EA7F44482}" type="slidenum">
              <a:rPr lang="en-ZA" smtClean="0"/>
              <a:pPr/>
              <a:t>5</a:t>
            </a:fld>
            <a:endParaRPr lang="en-Z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A834BDE8-303D-4089-9156-E561B7C659C3}" type="slidenum">
              <a:rPr lang="en-ZA" smtClean="0"/>
              <a:pPr/>
              <a:t>6</a:t>
            </a:fld>
            <a:endParaRPr lang="en-Z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07247816-EA3E-4E95-A78E-E69EA7F44482}" type="slidenum">
              <a:rPr lang="en-ZA" smtClean="0"/>
              <a:pPr/>
              <a:t>7</a:t>
            </a:fld>
            <a:endParaRPr lang="en-ZA"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07247816-EA3E-4E95-A78E-E69EA7F44482}" type="slidenum">
              <a:rPr lang="en-ZA" smtClean="0"/>
              <a:pPr/>
              <a:t>8</a:t>
            </a:fld>
            <a:endParaRPr lang="en-Z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fld id="{07247816-EA3E-4E95-A78E-E69EA7F44482}" type="slidenum">
              <a:rPr lang="en-ZA" smtClean="0"/>
              <a:pPr/>
              <a:t>9</a:t>
            </a:fld>
            <a:endParaRPr lang="en-Z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FAFE50B-DFDD-4578-BBDC-03015B91BEEF}" type="datetimeFigureOut">
              <a:rPr lang="en-ZA" smtClean="0"/>
              <a:pPr/>
              <a:t>2016/12/01</a:t>
            </a:fld>
            <a:endParaRPr lang="en-Z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Z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256BDD3-E06F-4913-9892-7E44D1B0888C}" type="slidenum">
              <a:rPr lang="en-ZA" smtClean="0"/>
              <a:pPr/>
              <a:t>‹#›</a:t>
            </a:fld>
            <a:endParaRPr lang="en-Z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AFE50B-DFDD-4578-BBDC-03015B91BEEF}" type="datetimeFigureOut">
              <a:rPr lang="en-ZA" smtClean="0"/>
              <a:pPr/>
              <a:t>2016/12/01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256BDD3-E06F-4913-9892-7E44D1B0888C}"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AFE50B-DFDD-4578-BBDC-03015B91BEEF}" type="datetimeFigureOut">
              <a:rPr lang="en-ZA" smtClean="0"/>
              <a:pPr/>
              <a:t>2016/12/01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256BDD3-E06F-4913-9892-7E44D1B0888C}"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FAFE50B-DFDD-4578-BBDC-03015B91BEEF}" type="datetimeFigureOut">
              <a:rPr lang="en-ZA" smtClean="0"/>
              <a:pPr/>
              <a:t>2016/12/01</a:t>
            </a:fld>
            <a:endParaRPr lang="en-ZA"/>
          </a:p>
        </p:txBody>
      </p:sp>
      <p:sp>
        <p:nvSpPr>
          <p:cNvPr id="9" name="Slide Number Placeholder 8"/>
          <p:cNvSpPr>
            <a:spLocks noGrp="1"/>
          </p:cNvSpPr>
          <p:nvPr>
            <p:ph type="sldNum" sz="quarter" idx="15"/>
          </p:nvPr>
        </p:nvSpPr>
        <p:spPr/>
        <p:txBody>
          <a:bodyPr rtlCol="0"/>
          <a:lstStyle/>
          <a:p>
            <a:fld id="{F256BDD3-E06F-4913-9892-7E44D1B0888C}" type="slidenum">
              <a:rPr lang="en-ZA" smtClean="0"/>
              <a:pPr/>
              <a:t>‹#›</a:t>
            </a:fld>
            <a:endParaRPr lang="en-ZA"/>
          </a:p>
        </p:txBody>
      </p:sp>
      <p:sp>
        <p:nvSpPr>
          <p:cNvPr id="10" name="Footer Placeholder 9"/>
          <p:cNvSpPr>
            <a:spLocks noGrp="1"/>
          </p:cNvSpPr>
          <p:nvPr>
            <p:ph type="ftr" sz="quarter" idx="16"/>
          </p:nvPr>
        </p:nvSpPr>
        <p:spPr/>
        <p:txBody>
          <a:bodyPr rtlCol="0"/>
          <a:lstStyle/>
          <a:p>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FAFE50B-DFDD-4578-BBDC-03015B91BEEF}" type="datetimeFigureOut">
              <a:rPr lang="en-ZA" smtClean="0"/>
              <a:pPr/>
              <a:t>2016/12/01</a:t>
            </a:fld>
            <a:endParaRPr lang="en-Z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Z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256BDD3-E06F-4913-9892-7E44D1B0888C}" type="slidenum">
              <a:rPr lang="en-ZA" smtClean="0"/>
              <a:pPr/>
              <a:t>‹#›</a:t>
            </a:fld>
            <a:endParaRPr lang="en-Z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FAFE50B-DFDD-4578-BBDC-03015B91BEEF}" type="datetimeFigureOut">
              <a:rPr lang="en-ZA" smtClean="0"/>
              <a:pPr/>
              <a:t>2016/12/01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256BDD3-E06F-4913-9892-7E44D1B0888C}" type="slidenum">
              <a:rPr lang="en-ZA" smtClean="0"/>
              <a:pPr/>
              <a:t>‹#›</a:t>
            </a:fld>
            <a:endParaRPr lang="en-Z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FAFE50B-DFDD-4578-BBDC-03015B91BEEF}" type="datetimeFigureOut">
              <a:rPr lang="en-ZA" smtClean="0"/>
              <a:pPr/>
              <a:t>2016/12/01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F256BDD3-E06F-4913-9892-7E44D1B0888C}" type="slidenum">
              <a:rPr lang="en-ZA" smtClean="0"/>
              <a:pPr/>
              <a:t>‹#›</a:t>
            </a:fld>
            <a:endParaRPr lang="en-Z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FAFE50B-DFDD-4578-BBDC-03015B91BEEF}" type="datetimeFigureOut">
              <a:rPr lang="en-ZA" smtClean="0"/>
              <a:pPr/>
              <a:t>2016/12/01</a:t>
            </a:fld>
            <a:endParaRPr lang="en-ZA"/>
          </a:p>
        </p:txBody>
      </p:sp>
      <p:sp>
        <p:nvSpPr>
          <p:cNvPr id="7" name="Slide Number Placeholder 6"/>
          <p:cNvSpPr>
            <a:spLocks noGrp="1"/>
          </p:cNvSpPr>
          <p:nvPr>
            <p:ph type="sldNum" sz="quarter" idx="11"/>
          </p:nvPr>
        </p:nvSpPr>
        <p:spPr/>
        <p:txBody>
          <a:bodyPr rtlCol="0"/>
          <a:lstStyle/>
          <a:p>
            <a:fld id="{F256BDD3-E06F-4913-9892-7E44D1B0888C}" type="slidenum">
              <a:rPr lang="en-ZA" smtClean="0"/>
              <a:pPr/>
              <a:t>‹#›</a:t>
            </a:fld>
            <a:endParaRPr lang="en-ZA"/>
          </a:p>
        </p:txBody>
      </p:sp>
      <p:sp>
        <p:nvSpPr>
          <p:cNvPr id="8" name="Footer Placeholder 7"/>
          <p:cNvSpPr>
            <a:spLocks noGrp="1"/>
          </p:cNvSpPr>
          <p:nvPr>
            <p:ph type="ftr" sz="quarter" idx="12"/>
          </p:nvPr>
        </p:nvSpPr>
        <p:spPr/>
        <p:txBody>
          <a:bodyPr rtlCol="0"/>
          <a:lstStyle/>
          <a:p>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AFE50B-DFDD-4578-BBDC-03015B91BEEF}" type="datetimeFigureOut">
              <a:rPr lang="en-ZA" smtClean="0"/>
              <a:pPr/>
              <a:t>2016/12/01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F256BDD3-E06F-4913-9892-7E44D1B0888C}"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FAFE50B-DFDD-4578-BBDC-03015B91BEEF}" type="datetimeFigureOut">
              <a:rPr lang="en-ZA" smtClean="0"/>
              <a:pPr/>
              <a:t>2016/12/01</a:t>
            </a:fld>
            <a:endParaRPr lang="en-ZA"/>
          </a:p>
        </p:txBody>
      </p:sp>
      <p:sp>
        <p:nvSpPr>
          <p:cNvPr id="22" name="Slide Number Placeholder 21"/>
          <p:cNvSpPr>
            <a:spLocks noGrp="1"/>
          </p:cNvSpPr>
          <p:nvPr>
            <p:ph type="sldNum" sz="quarter" idx="15"/>
          </p:nvPr>
        </p:nvSpPr>
        <p:spPr/>
        <p:txBody>
          <a:bodyPr rtlCol="0"/>
          <a:lstStyle/>
          <a:p>
            <a:fld id="{F256BDD3-E06F-4913-9892-7E44D1B0888C}" type="slidenum">
              <a:rPr lang="en-ZA" smtClean="0"/>
              <a:pPr/>
              <a:t>‹#›</a:t>
            </a:fld>
            <a:endParaRPr lang="en-ZA"/>
          </a:p>
        </p:txBody>
      </p:sp>
      <p:sp>
        <p:nvSpPr>
          <p:cNvPr id="23" name="Footer Placeholder 22"/>
          <p:cNvSpPr>
            <a:spLocks noGrp="1"/>
          </p:cNvSpPr>
          <p:nvPr>
            <p:ph type="ftr" sz="quarter" idx="16"/>
          </p:nvPr>
        </p:nvSpPr>
        <p:spPr/>
        <p:txBody>
          <a:bodyPr rtlCol="0"/>
          <a:lstStyle/>
          <a:p>
            <a:endParaRPr lang="en-Z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FAFE50B-DFDD-4578-BBDC-03015B91BEEF}" type="datetimeFigureOut">
              <a:rPr lang="en-ZA" smtClean="0"/>
              <a:pPr/>
              <a:t>2016/12/01</a:t>
            </a:fld>
            <a:endParaRPr lang="en-ZA"/>
          </a:p>
        </p:txBody>
      </p:sp>
      <p:sp>
        <p:nvSpPr>
          <p:cNvPr id="18" name="Slide Number Placeholder 17"/>
          <p:cNvSpPr>
            <a:spLocks noGrp="1"/>
          </p:cNvSpPr>
          <p:nvPr>
            <p:ph type="sldNum" sz="quarter" idx="11"/>
          </p:nvPr>
        </p:nvSpPr>
        <p:spPr/>
        <p:txBody>
          <a:bodyPr rtlCol="0"/>
          <a:lstStyle/>
          <a:p>
            <a:fld id="{F256BDD3-E06F-4913-9892-7E44D1B0888C}" type="slidenum">
              <a:rPr lang="en-ZA" smtClean="0"/>
              <a:pPr/>
              <a:t>‹#›</a:t>
            </a:fld>
            <a:endParaRPr lang="en-ZA"/>
          </a:p>
        </p:txBody>
      </p:sp>
      <p:sp>
        <p:nvSpPr>
          <p:cNvPr id="21" name="Footer Placeholder 20"/>
          <p:cNvSpPr>
            <a:spLocks noGrp="1"/>
          </p:cNvSpPr>
          <p:nvPr>
            <p:ph type="ftr" sz="quarter" idx="12"/>
          </p:nvPr>
        </p:nvSpPr>
        <p:spPr/>
        <p:txBody>
          <a:bodyPr rtlCol="0"/>
          <a:lstStyle/>
          <a:p>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FAFE50B-DFDD-4578-BBDC-03015B91BEEF}" type="datetimeFigureOut">
              <a:rPr lang="en-ZA" smtClean="0"/>
              <a:pPr/>
              <a:t>2016/12/01</a:t>
            </a:fld>
            <a:endParaRPr lang="en-Z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Z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256BDD3-E06F-4913-9892-7E44D1B0888C}"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55776" y="2132856"/>
            <a:ext cx="5812160" cy="1894362"/>
          </a:xfrm>
        </p:spPr>
        <p:txBody>
          <a:bodyPr>
            <a:noAutofit/>
          </a:bodyPr>
          <a:lstStyle/>
          <a:p>
            <a:r>
              <a:rPr lang="en-ZA" sz="6000" dirty="0" smtClean="0">
                <a:solidFill>
                  <a:srgbClr val="0059A9"/>
                </a:solidFill>
                <a:latin typeface="Calibri" pitchFamily="34" charset="0"/>
              </a:rPr>
              <a:t>The selling</a:t>
            </a:r>
            <a:br>
              <a:rPr lang="en-ZA" sz="6000" dirty="0" smtClean="0">
                <a:solidFill>
                  <a:srgbClr val="0059A9"/>
                </a:solidFill>
                <a:latin typeface="Calibri" pitchFamily="34" charset="0"/>
              </a:rPr>
            </a:br>
            <a:r>
              <a:rPr lang="en-ZA" sz="6000" dirty="0" smtClean="0">
                <a:solidFill>
                  <a:srgbClr val="0059A9"/>
                </a:solidFill>
                <a:latin typeface="Calibri" pitchFamily="34" charset="0"/>
              </a:rPr>
              <a:t>of teaching posts</a:t>
            </a:r>
            <a:endParaRPr lang="en-ZA" sz="6000" dirty="0">
              <a:solidFill>
                <a:srgbClr val="0059A9"/>
              </a:solidFill>
              <a:latin typeface="Calibri" pitchFamily="34" charset="0"/>
            </a:endParaRPr>
          </a:p>
        </p:txBody>
      </p:sp>
      <p:sp>
        <p:nvSpPr>
          <p:cNvPr id="3" name="Subtitle 2"/>
          <p:cNvSpPr>
            <a:spLocks noGrp="1"/>
          </p:cNvSpPr>
          <p:nvPr>
            <p:ph type="subTitle" idx="1"/>
          </p:nvPr>
        </p:nvSpPr>
        <p:spPr>
          <a:xfrm>
            <a:off x="2267744" y="4149080"/>
            <a:ext cx="6172200" cy="2160240"/>
          </a:xfrm>
        </p:spPr>
        <p:txBody>
          <a:bodyPr>
            <a:noAutofit/>
          </a:bodyPr>
          <a:lstStyle/>
          <a:p>
            <a:pPr algn="ctr"/>
            <a:r>
              <a:rPr lang="en-ZA" sz="2800" dirty="0" smtClean="0">
                <a:solidFill>
                  <a:srgbClr val="0059A9"/>
                </a:solidFill>
                <a:latin typeface="Calibri" pitchFamily="34" charset="0"/>
              </a:rPr>
              <a:t>Addressing the Volmink Report </a:t>
            </a:r>
          </a:p>
          <a:p>
            <a:pPr algn="ctr"/>
            <a:r>
              <a:rPr lang="en-ZA" sz="2800" dirty="0" smtClean="0">
                <a:solidFill>
                  <a:srgbClr val="0059A9"/>
                </a:solidFill>
                <a:latin typeface="Calibri" pitchFamily="34" charset="0"/>
              </a:rPr>
              <a:t>and its recommendations on </a:t>
            </a:r>
          </a:p>
          <a:p>
            <a:pPr algn="ctr"/>
            <a:r>
              <a:rPr lang="en-ZA" sz="2800" dirty="0" smtClean="0">
                <a:solidFill>
                  <a:srgbClr val="0059A9"/>
                </a:solidFill>
                <a:latin typeface="Calibri" pitchFamily="34" charset="0"/>
              </a:rPr>
              <a:t>the appointment of staff </a:t>
            </a:r>
          </a:p>
          <a:p>
            <a:pPr algn="ctr"/>
            <a:r>
              <a:rPr lang="en-ZA" sz="2800" dirty="0" smtClean="0">
                <a:solidFill>
                  <a:srgbClr val="0059A9"/>
                </a:solidFill>
                <a:latin typeface="Calibri" pitchFamily="34" charset="0"/>
              </a:rPr>
              <a:t>in public schools</a:t>
            </a:r>
          </a:p>
          <a:p>
            <a:pPr algn="ctr"/>
            <a:r>
              <a:rPr lang="en-ZA" sz="2800" dirty="0" smtClean="0">
                <a:solidFill>
                  <a:srgbClr val="0059A9"/>
                </a:solidFill>
                <a:latin typeface="Calibri" pitchFamily="34" charset="0"/>
              </a:rPr>
              <a:t>Parliament - 30 November 2016</a:t>
            </a:r>
            <a:endParaRPr lang="en-ZA" sz="2800" dirty="0">
              <a:solidFill>
                <a:srgbClr val="0059A9"/>
              </a:solidFill>
              <a:latin typeface="Calibri" pitchFamily="34" charset="0"/>
            </a:endParaRPr>
          </a:p>
        </p:txBody>
      </p:sp>
      <p:pic>
        <p:nvPicPr>
          <p:cNvPr id="4" name="Picture 2" descr="C:\Users\Tim G\Documents\Admin docs - own office\New headers and footers\GBF Ribbon RGB.jpg"/>
          <p:cNvPicPr>
            <a:picLocks noChangeAspect="1" noChangeArrowheads="1"/>
          </p:cNvPicPr>
          <p:nvPr/>
        </p:nvPicPr>
        <p:blipFill>
          <a:blip r:embed="rId3" cstate="print"/>
          <a:srcRect/>
          <a:stretch>
            <a:fillRect/>
          </a:stretch>
        </p:blipFill>
        <p:spPr bwMode="auto">
          <a:xfrm>
            <a:off x="2699792" y="764704"/>
            <a:ext cx="5522912" cy="9366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2564904"/>
            <a:ext cx="6696744" cy="1938992"/>
          </a:xfrm>
          <a:prstGeom prst="rect">
            <a:avLst/>
          </a:prstGeom>
          <a:noFill/>
        </p:spPr>
        <p:txBody>
          <a:bodyPr wrap="square" rtlCol="0">
            <a:spAutoFit/>
          </a:bodyPr>
          <a:lstStyle/>
          <a:p>
            <a:pPr algn="ctr"/>
            <a:r>
              <a:rPr lang="en-ZA" sz="6000" b="1" dirty="0" smtClean="0">
                <a:solidFill>
                  <a:srgbClr val="0059A9"/>
                </a:solidFill>
                <a:latin typeface="Calibri" pitchFamily="34" charset="0"/>
              </a:rPr>
              <a:t>So what are our concerns?</a:t>
            </a:r>
            <a:endParaRPr lang="en-ZA" sz="6000" b="1" dirty="0">
              <a:solidFill>
                <a:srgbClr val="0059A9"/>
              </a:solidFill>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467600" cy="1165522"/>
          </a:xfrm>
        </p:spPr>
        <p:txBody>
          <a:bodyPr>
            <a:noAutofit/>
          </a:bodyPr>
          <a:lstStyle/>
          <a:p>
            <a:r>
              <a:rPr lang="en-ZA" sz="4400" b="1" dirty="0" smtClean="0">
                <a:solidFill>
                  <a:srgbClr val="0059A9"/>
                </a:solidFill>
                <a:latin typeface="Calibri" pitchFamily="34" charset="0"/>
              </a:rPr>
              <a:t>A suggestion up for debate ...</a:t>
            </a:r>
            <a:endParaRPr lang="en-ZA" sz="4400" b="1" dirty="0">
              <a:solidFill>
                <a:srgbClr val="0059A9"/>
              </a:solidFill>
              <a:latin typeface="Calibri" pitchFamily="34" charset="0"/>
            </a:endParaRPr>
          </a:p>
        </p:txBody>
      </p:sp>
      <p:sp>
        <p:nvSpPr>
          <p:cNvPr id="3" name="Content Placeholder 2"/>
          <p:cNvSpPr>
            <a:spLocks noGrp="1"/>
          </p:cNvSpPr>
          <p:nvPr>
            <p:ph sz="quarter" idx="1"/>
          </p:nvPr>
        </p:nvSpPr>
        <p:spPr>
          <a:xfrm>
            <a:off x="467544" y="1700808"/>
            <a:ext cx="7467600" cy="4104456"/>
          </a:xfrm>
        </p:spPr>
        <p:txBody>
          <a:bodyPr>
            <a:normAutofit/>
          </a:bodyPr>
          <a:lstStyle/>
          <a:p>
            <a:pPr marL="533400" indent="-533400"/>
            <a:r>
              <a:rPr lang="en-ZA" b="1" dirty="0" smtClean="0">
                <a:solidFill>
                  <a:srgbClr val="0059AF"/>
                </a:solidFill>
                <a:latin typeface="Calibri" pitchFamily="34" charset="0"/>
              </a:rPr>
              <a:t>It should not be possible for a person to be promoted to principal from a post-level 1 position.  Insofar as this happens at present, they suggest, regulations should prohibit it</a:t>
            </a:r>
          </a:p>
          <a:p>
            <a:pPr marL="533400" indent="-533400"/>
            <a:r>
              <a:rPr lang="en-ZA" b="1" dirty="0" smtClean="0">
                <a:solidFill>
                  <a:srgbClr val="0059AF"/>
                </a:solidFill>
                <a:latin typeface="Calibri" pitchFamily="34" charset="0"/>
              </a:rPr>
              <a:t>We would support their contention</a:t>
            </a:r>
          </a:p>
          <a:p>
            <a:pPr>
              <a:buNone/>
            </a:pPr>
            <a:r>
              <a:rPr lang="en-ZA" b="1" dirty="0" smtClean="0">
                <a:solidFill>
                  <a:srgbClr val="0059AF"/>
                </a:solidFill>
                <a:latin typeface="Calibri" pitchFamily="34" charset="0"/>
              </a:rPr>
              <a:t>PROVIDED </a:t>
            </a:r>
          </a:p>
          <a:p>
            <a:pPr marL="533400" indent="-533400"/>
            <a:r>
              <a:rPr lang="en-ZA" b="1" dirty="0" smtClean="0">
                <a:solidFill>
                  <a:srgbClr val="0059AF"/>
                </a:solidFill>
                <a:latin typeface="Calibri" pitchFamily="34" charset="0"/>
              </a:rPr>
              <a:t>A measure of flexibly was allowed, depending on prevailing circumstances</a:t>
            </a:r>
          </a:p>
          <a:p>
            <a:pPr marL="533400" indent="-533400"/>
            <a:r>
              <a:rPr lang="en-ZA" b="1" dirty="0" smtClean="0">
                <a:solidFill>
                  <a:srgbClr val="0059AF"/>
                </a:solidFill>
                <a:latin typeface="Calibri" pitchFamily="34" charset="0"/>
              </a:rPr>
              <a:t>The principle was not extended to encompass an inflexible “no post skipping” regimen</a:t>
            </a:r>
          </a:p>
          <a:p>
            <a:pPr marL="447675" indent="-447675"/>
            <a:endParaRPr lang="en-ZA" b="1" dirty="0" smtClean="0">
              <a:solidFill>
                <a:srgbClr val="0059A9"/>
              </a:solidFill>
              <a:latin typeface="Calibri" pitchFamily="34" charset="0"/>
            </a:endParaRPr>
          </a:p>
          <a:p>
            <a:endParaRPr lang="en-ZA" b="1" dirty="0" smtClean="0">
              <a:solidFill>
                <a:srgbClr val="0059A9"/>
              </a:solidFill>
              <a:latin typeface="Calibri" pitchFamily="34" charset="0"/>
            </a:endParaRPr>
          </a:p>
          <a:p>
            <a:endParaRPr lang="en-ZA" dirty="0"/>
          </a:p>
        </p:txBody>
      </p:sp>
      <p:pic>
        <p:nvPicPr>
          <p:cNvPr id="4" name="Picture 2" descr="C:\Users\Tim G\Documents\Admin docs - own office\New headers and footers\GBF Ribbon_1 CMYK.tif"/>
          <p:cNvPicPr>
            <a:picLocks noChangeAspect="1" noChangeArrowheads="1"/>
          </p:cNvPicPr>
          <p:nvPr/>
        </p:nvPicPr>
        <p:blipFill>
          <a:blip r:embed="rId3" cstate="print"/>
          <a:srcRect/>
          <a:stretch>
            <a:fillRect/>
          </a:stretch>
        </p:blipFill>
        <p:spPr bwMode="auto">
          <a:xfrm>
            <a:off x="539552" y="5877272"/>
            <a:ext cx="7488237" cy="504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400" b="1" dirty="0" smtClean="0">
                <a:solidFill>
                  <a:srgbClr val="0059A9"/>
                </a:solidFill>
                <a:latin typeface="Calibri" pitchFamily="34" charset="0"/>
              </a:rPr>
              <a:t>A questionable generalization ...</a:t>
            </a:r>
            <a:endParaRPr lang="en-ZA" sz="4400" b="1" dirty="0">
              <a:solidFill>
                <a:srgbClr val="0059A9"/>
              </a:solidFill>
              <a:latin typeface="Calibri" pitchFamily="34" charset="0"/>
            </a:endParaRPr>
          </a:p>
        </p:txBody>
      </p:sp>
      <p:sp>
        <p:nvSpPr>
          <p:cNvPr id="3" name="Content Placeholder 2"/>
          <p:cNvSpPr>
            <a:spLocks noGrp="1"/>
          </p:cNvSpPr>
          <p:nvPr>
            <p:ph sz="quarter" idx="1"/>
          </p:nvPr>
        </p:nvSpPr>
        <p:spPr>
          <a:xfrm>
            <a:off x="457200" y="1600200"/>
            <a:ext cx="7467600" cy="4493096"/>
          </a:xfrm>
        </p:spPr>
        <p:txBody>
          <a:bodyPr>
            <a:normAutofit fontScale="92500"/>
          </a:bodyPr>
          <a:lstStyle/>
          <a:p>
            <a:pPr marL="533400" indent="-533400"/>
            <a:r>
              <a:rPr lang="en-ZA" b="1" dirty="0" smtClean="0">
                <a:solidFill>
                  <a:srgbClr val="0059AF"/>
                </a:solidFill>
                <a:latin typeface="Calibri" pitchFamily="34" charset="0"/>
              </a:rPr>
              <a:t>The DBE and the DHET, together with universities and other stakeholders, including the unions, should develop a broad-based education philosophy for South Africa</a:t>
            </a:r>
          </a:p>
          <a:p>
            <a:pPr marL="533400" indent="-533400"/>
            <a:r>
              <a:rPr lang="en-ZA" b="1" dirty="0" smtClean="0">
                <a:solidFill>
                  <a:srgbClr val="0059AF"/>
                </a:solidFill>
                <a:latin typeface="Calibri" pitchFamily="34" charset="0"/>
              </a:rPr>
              <a:t>It must be consistent with our history and  in tune with the Constitution</a:t>
            </a:r>
          </a:p>
          <a:p>
            <a:pPr marL="533400" indent="-533400"/>
            <a:r>
              <a:rPr lang="en-ZA" b="1" dirty="0" smtClean="0">
                <a:solidFill>
                  <a:srgbClr val="0059AF"/>
                </a:solidFill>
                <a:latin typeface="Calibri" pitchFamily="34" charset="0"/>
              </a:rPr>
              <a:t>It should underpin the training of educators and shape the practice of education in schools throughout South Africa (Recommendation 14)</a:t>
            </a:r>
          </a:p>
          <a:p>
            <a:pPr marL="534353" indent="-357188"/>
            <a:endParaRPr lang="en-ZA" b="1" dirty="0" smtClean="0">
              <a:solidFill>
                <a:srgbClr val="0059A9"/>
              </a:solidFill>
              <a:latin typeface="Calibri" pitchFamily="34" charset="0"/>
            </a:endParaRPr>
          </a:p>
          <a:p>
            <a:pPr marL="534353" indent="-357188"/>
            <a:r>
              <a:rPr lang="en-ZA" b="1" dirty="0" smtClean="0">
                <a:solidFill>
                  <a:srgbClr val="0059A9"/>
                </a:solidFill>
                <a:latin typeface="Calibri" pitchFamily="34" charset="0"/>
              </a:rPr>
              <a:t>We believe this has already been done, and make a plea for a return to the tenets of especially White Paper 2, not to a reinvention of the educational wheel</a:t>
            </a:r>
            <a:endParaRPr lang="en-ZA" b="1" dirty="0">
              <a:solidFill>
                <a:srgbClr val="0059A9"/>
              </a:solidFill>
              <a:latin typeface="Calibri" pitchFamily="34" charset="0"/>
            </a:endParaRPr>
          </a:p>
        </p:txBody>
      </p:sp>
      <p:pic>
        <p:nvPicPr>
          <p:cNvPr id="4" name="Picture 2" descr="C:\Users\Tim G\Documents\Admin docs - own office\New headers and footers\GBF Ribbon_1 CMYK.tif"/>
          <p:cNvPicPr>
            <a:picLocks noChangeAspect="1" noChangeArrowheads="1"/>
          </p:cNvPicPr>
          <p:nvPr/>
        </p:nvPicPr>
        <p:blipFill>
          <a:blip r:embed="rId3" cstate="print"/>
          <a:srcRect/>
          <a:stretch>
            <a:fillRect/>
          </a:stretch>
        </p:blipFill>
        <p:spPr bwMode="auto">
          <a:xfrm>
            <a:off x="539552" y="6165304"/>
            <a:ext cx="7488237" cy="504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50106"/>
          </a:xfrm>
        </p:spPr>
        <p:txBody>
          <a:bodyPr>
            <a:normAutofit/>
          </a:bodyPr>
          <a:lstStyle/>
          <a:p>
            <a:r>
              <a:rPr lang="en-ZA" sz="4400" b="1" dirty="0" smtClean="0">
                <a:solidFill>
                  <a:srgbClr val="0059AF"/>
                </a:solidFill>
                <a:latin typeface="Calibri" pitchFamily="34" charset="0"/>
              </a:rPr>
              <a:t>more problematic proposals ...</a:t>
            </a:r>
            <a:endParaRPr lang="en-ZA" sz="4400" b="1" dirty="0">
              <a:solidFill>
                <a:srgbClr val="0059AF"/>
              </a:solidFill>
              <a:latin typeface="Calibri" pitchFamily="34" charset="0"/>
            </a:endParaRPr>
          </a:p>
        </p:txBody>
      </p:sp>
      <p:sp>
        <p:nvSpPr>
          <p:cNvPr id="3" name="Content Placeholder 2"/>
          <p:cNvSpPr>
            <a:spLocks noGrp="1"/>
          </p:cNvSpPr>
          <p:nvPr>
            <p:ph sz="quarter" idx="1"/>
          </p:nvPr>
        </p:nvSpPr>
        <p:spPr>
          <a:xfrm>
            <a:off x="467544" y="1268760"/>
            <a:ext cx="7467600" cy="4752528"/>
          </a:xfrm>
        </p:spPr>
        <p:txBody>
          <a:bodyPr>
            <a:normAutofit fontScale="92500"/>
          </a:bodyPr>
          <a:lstStyle/>
          <a:p>
            <a:pPr marL="533400" indent="-533400"/>
            <a:r>
              <a:rPr lang="en-ZA" b="1" dirty="0" smtClean="0">
                <a:solidFill>
                  <a:srgbClr val="0059AF"/>
                </a:solidFill>
                <a:latin typeface="Calibri" pitchFamily="34" charset="0"/>
              </a:rPr>
              <a:t>The Task Team also proposes that: </a:t>
            </a:r>
          </a:p>
          <a:p>
            <a:pPr marL="990600" lvl="1" indent="-457200"/>
            <a:r>
              <a:rPr lang="en-ZA" sz="2300" b="1" dirty="0" smtClean="0">
                <a:solidFill>
                  <a:srgbClr val="0059AF"/>
                </a:solidFill>
                <a:latin typeface="Calibri" pitchFamily="34" charset="0"/>
              </a:rPr>
              <a:t>both school- and office-based educators cease to be office-bearers of political parties </a:t>
            </a:r>
          </a:p>
          <a:p>
            <a:pPr marL="990600" lvl="1" indent="-457200"/>
            <a:r>
              <a:rPr lang="en-ZA" sz="2300" b="1" dirty="0" smtClean="0">
                <a:solidFill>
                  <a:srgbClr val="0059AF"/>
                </a:solidFill>
                <a:latin typeface="Calibri" pitchFamily="34" charset="0"/>
              </a:rPr>
              <a:t>educators in management posts (including school principals) be prohibited from occupying leadership positions in teacher unions</a:t>
            </a:r>
          </a:p>
          <a:p>
            <a:pPr marL="533400" indent="-533400"/>
            <a:r>
              <a:rPr lang="en-ZA" b="1" dirty="0" smtClean="0">
                <a:solidFill>
                  <a:srgbClr val="0059AF"/>
                </a:solidFill>
                <a:latin typeface="Calibri" pitchFamily="34" charset="0"/>
              </a:rPr>
              <a:t>We believe this would completely change the face of unions in South Africa</a:t>
            </a:r>
          </a:p>
          <a:p>
            <a:pPr marL="990600" lvl="1" indent="-457200"/>
            <a:r>
              <a:rPr lang="en-ZA" b="1" dirty="0" smtClean="0">
                <a:solidFill>
                  <a:srgbClr val="0059AF"/>
                </a:solidFill>
                <a:latin typeface="Calibri" pitchFamily="34" charset="0"/>
              </a:rPr>
              <a:t>It would emasculate the unions</a:t>
            </a:r>
          </a:p>
          <a:p>
            <a:pPr marL="990600" lvl="1" indent="-457200"/>
            <a:r>
              <a:rPr lang="en-ZA" b="1" dirty="0" smtClean="0">
                <a:solidFill>
                  <a:srgbClr val="0059AF"/>
                </a:solidFill>
                <a:latin typeface="Calibri" pitchFamily="34" charset="0"/>
              </a:rPr>
              <a:t>It would also rob the Unions of their best brains, most experienced members and (we think) a moderating voice</a:t>
            </a:r>
          </a:p>
          <a:p>
            <a:pPr marL="990600" lvl="1" indent="-457200"/>
            <a:r>
              <a:rPr lang="en-ZA" b="1" dirty="0" smtClean="0">
                <a:solidFill>
                  <a:srgbClr val="0059AF"/>
                </a:solidFill>
                <a:latin typeface="Calibri" pitchFamily="34" charset="0"/>
              </a:rPr>
              <a:t>It would not be a good thing for education</a:t>
            </a:r>
          </a:p>
          <a:p>
            <a:pPr marL="533400" indent="-533400"/>
            <a:r>
              <a:rPr lang="en-ZA" b="1" dirty="0" smtClean="0">
                <a:solidFill>
                  <a:srgbClr val="0059AF"/>
                </a:solidFill>
                <a:latin typeface="Calibri" pitchFamily="34" charset="0"/>
              </a:rPr>
              <a:t>We could not support this suggestion</a:t>
            </a:r>
          </a:p>
          <a:p>
            <a:pPr marL="984250" lvl="1" indent="-441325"/>
            <a:endParaRPr lang="en-ZA" b="1" dirty="0">
              <a:solidFill>
                <a:srgbClr val="0059AF"/>
              </a:solidFill>
              <a:latin typeface="Calibri" pitchFamily="34" charset="0"/>
            </a:endParaRPr>
          </a:p>
        </p:txBody>
      </p:sp>
      <p:pic>
        <p:nvPicPr>
          <p:cNvPr id="4" name="Picture 2" descr="C:\Users\Tim G\Documents\Admin docs - own office\New headers and footers\GBF Ribbon_1 CMYK.tif"/>
          <p:cNvPicPr>
            <a:picLocks noChangeAspect="1" noChangeArrowheads="1"/>
          </p:cNvPicPr>
          <p:nvPr/>
        </p:nvPicPr>
        <p:blipFill>
          <a:blip r:embed="rId3" cstate="print"/>
          <a:srcRect/>
          <a:stretch>
            <a:fillRect/>
          </a:stretch>
        </p:blipFill>
        <p:spPr bwMode="auto">
          <a:xfrm>
            <a:off x="467544" y="6093296"/>
            <a:ext cx="7488237" cy="504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5240" cy="1066130"/>
          </a:xfrm>
        </p:spPr>
        <p:txBody>
          <a:bodyPr>
            <a:noAutofit/>
          </a:bodyPr>
          <a:lstStyle/>
          <a:p>
            <a:r>
              <a:rPr lang="en-ZA" sz="4400" b="1" dirty="0" smtClean="0">
                <a:solidFill>
                  <a:srgbClr val="0059AF"/>
                </a:solidFill>
                <a:latin typeface="Calibri" pitchFamily="34" charset="0"/>
              </a:rPr>
              <a:t>A stark contradiction</a:t>
            </a:r>
            <a:endParaRPr lang="en-ZA" sz="4000" b="1" dirty="0">
              <a:solidFill>
                <a:srgbClr val="0059AF"/>
              </a:solidFill>
              <a:latin typeface="Calibri" pitchFamily="34" charset="0"/>
            </a:endParaRPr>
          </a:p>
        </p:txBody>
      </p:sp>
      <p:sp>
        <p:nvSpPr>
          <p:cNvPr id="3" name="Content Placeholder 2"/>
          <p:cNvSpPr>
            <a:spLocks noGrp="1"/>
          </p:cNvSpPr>
          <p:nvPr>
            <p:ph sz="quarter" idx="1"/>
          </p:nvPr>
        </p:nvSpPr>
        <p:spPr>
          <a:xfrm>
            <a:off x="539552" y="1556792"/>
            <a:ext cx="7467600" cy="4032448"/>
          </a:xfrm>
        </p:spPr>
        <p:txBody>
          <a:bodyPr>
            <a:normAutofit lnSpcReduction="10000"/>
          </a:bodyPr>
          <a:lstStyle/>
          <a:p>
            <a:pPr marL="533400" indent="-533400"/>
            <a:r>
              <a:rPr lang="en-ZA" b="1" dirty="0" smtClean="0">
                <a:solidFill>
                  <a:srgbClr val="0059AF"/>
                </a:solidFill>
                <a:latin typeface="Calibri" pitchFamily="34" charset="0"/>
              </a:rPr>
              <a:t>An explanatory comment ...</a:t>
            </a:r>
          </a:p>
          <a:p>
            <a:pPr marL="1085850" lvl="1" indent="-552450"/>
            <a:r>
              <a:rPr lang="en-ZA" sz="2200" b="1" dirty="0" smtClean="0">
                <a:solidFill>
                  <a:srgbClr val="0059AF"/>
                </a:solidFill>
                <a:latin typeface="Calibri" pitchFamily="34" charset="0"/>
              </a:rPr>
              <a:t>"it should be borne in mind that governing bodies were established to ensure community participation in schools, and so changes to the processes of appointments should not remove the capacity of parents to participate in choices that affect their lives and those of the children" </a:t>
            </a:r>
          </a:p>
          <a:p>
            <a:pPr marL="533400" indent="-533400"/>
            <a:r>
              <a:rPr lang="en-ZA" b="1" dirty="0" smtClean="0">
                <a:solidFill>
                  <a:srgbClr val="0059AF"/>
                </a:solidFill>
                <a:latin typeface="Calibri" pitchFamily="34" charset="0"/>
              </a:rPr>
              <a:t>... with a strange contradiction</a:t>
            </a:r>
          </a:p>
          <a:p>
            <a:pPr marL="1085850" lvl="1" indent="-552450"/>
            <a:r>
              <a:rPr lang="en-ZA" sz="2200" b="1" dirty="0" smtClean="0">
                <a:solidFill>
                  <a:srgbClr val="0059AF"/>
                </a:solidFill>
                <a:latin typeface="Calibri" pitchFamily="34" charset="0"/>
              </a:rPr>
              <a:t>governing bodies should play no role in the appointment process </a:t>
            </a:r>
            <a:r>
              <a:rPr lang="en-ZA" sz="2200" b="1" u="sng" dirty="0" smtClean="0">
                <a:solidFill>
                  <a:srgbClr val="0059AF"/>
                </a:solidFill>
                <a:latin typeface="Calibri" pitchFamily="34" charset="0"/>
              </a:rPr>
              <a:t>other than an advisory one </a:t>
            </a:r>
          </a:p>
          <a:p>
            <a:pPr marL="1085850" lvl="1" indent="-552450"/>
            <a:endParaRPr lang="en-ZA" sz="1100" b="1" u="sng" dirty="0" smtClean="0">
              <a:solidFill>
                <a:srgbClr val="0059AF"/>
              </a:solidFill>
              <a:latin typeface="Calibri" pitchFamily="34" charset="0"/>
            </a:endParaRPr>
          </a:p>
          <a:p>
            <a:pPr marL="533400" indent="-533400"/>
            <a:r>
              <a:rPr lang="en-ZA" b="1" dirty="0" smtClean="0">
                <a:solidFill>
                  <a:srgbClr val="0059AF"/>
                </a:solidFill>
                <a:latin typeface="Calibri" pitchFamily="34" charset="0"/>
              </a:rPr>
              <a:t>This inexplicable contradiction we obviously reject </a:t>
            </a:r>
            <a:endParaRPr lang="en-ZA" dirty="0"/>
          </a:p>
        </p:txBody>
      </p:sp>
      <p:pic>
        <p:nvPicPr>
          <p:cNvPr id="4" name="Picture 2" descr="C:\Users\Tim G\Documents\Admin docs - own office\New headers and footers\GBF Ribbon_1 CMYK.tif"/>
          <p:cNvPicPr>
            <a:picLocks noChangeAspect="1" noChangeArrowheads="1"/>
          </p:cNvPicPr>
          <p:nvPr/>
        </p:nvPicPr>
        <p:blipFill>
          <a:blip r:embed="rId3" cstate="print"/>
          <a:srcRect/>
          <a:stretch>
            <a:fillRect/>
          </a:stretch>
        </p:blipFill>
        <p:spPr bwMode="auto">
          <a:xfrm>
            <a:off x="467544" y="5733256"/>
            <a:ext cx="7488237" cy="504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5240" cy="994122"/>
          </a:xfrm>
        </p:spPr>
        <p:txBody>
          <a:bodyPr>
            <a:noAutofit/>
          </a:bodyPr>
          <a:lstStyle/>
          <a:p>
            <a:r>
              <a:rPr lang="en-ZA" sz="4400" b="1" dirty="0" smtClean="0">
                <a:solidFill>
                  <a:srgbClr val="0059AF"/>
                </a:solidFill>
                <a:latin typeface="Calibri" pitchFamily="34" charset="0"/>
              </a:rPr>
              <a:t>And a worrisome assumption ...</a:t>
            </a:r>
            <a:endParaRPr lang="en-ZA" sz="4000" b="1" dirty="0">
              <a:solidFill>
                <a:srgbClr val="0059AF"/>
              </a:solidFill>
              <a:latin typeface="Calibri" pitchFamily="34" charset="0"/>
            </a:endParaRPr>
          </a:p>
        </p:txBody>
      </p:sp>
      <p:sp>
        <p:nvSpPr>
          <p:cNvPr id="3" name="Content Placeholder 2"/>
          <p:cNvSpPr>
            <a:spLocks noGrp="1"/>
          </p:cNvSpPr>
          <p:nvPr>
            <p:ph sz="quarter" idx="1"/>
          </p:nvPr>
        </p:nvSpPr>
        <p:spPr>
          <a:xfrm>
            <a:off x="539552" y="1556792"/>
            <a:ext cx="7467600" cy="4485112"/>
          </a:xfrm>
        </p:spPr>
        <p:txBody>
          <a:bodyPr>
            <a:normAutofit fontScale="92500"/>
          </a:bodyPr>
          <a:lstStyle/>
          <a:p>
            <a:pPr marL="533400" indent="-533400"/>
            <a:r>
              <a:rPr lang="en-ZA" b="1" dirty="0" smtClean="0">
                <a:solidFill>
                  <a:srgbClr val="0059AF"/>
                </a:solidFill>
                <a:latin typeface="Calibri" pitchFamily="34" charset="0"/>
              </a:rPr>
              <a:t>The Report appears to regard it as problematic that education has an appointments regimen which differs from that of the police and other sectors in government </a:t>
            </a:r>
          </a:p>
          <a:p>
            <a:pPr marL="533400" indent="-533400"/>
            <a:r>
              <a:rPr lang="en-ZA" b="1" dirty="0" smtClean="0">
                <a:solidFill>
                  <a:srgbClr val="0059AF"/>
                </a:solidFill>
                <a:latin typeface="Calibri" pitchFamily="34" charset="0"/>
              </a:rPr>
              <a:t>We regard it not only as acceptable, but essential</a:t>
            </a:r>
          </a:p>
          <a:p>
            <a:pPr marL="533400" indent="-533400"/>
            <a:r>
              <a:rPr lang="en-ZA" b="1" dirty="0" smtClean="0">
                <a:solidFill>
                  <a:srgbClr val="0059AF"/>
                </a:solidFill>
                <a:latin typeface="Calibri" pitchFamily="34" charset="0"/>
              </a:rPr>
              <a:t>The Task Team states that, “Given its historical legacy, policy and practice, the education sector has features that are different from other public service sectors”</a:t>
            </a:r>
          </a:p>
          <a:p>
            <a:pPr marL="533400" indent="-533400"/>
            <a:r>
              <a:rPr lang="en-ZA" b="1" dirty="0" smtClean="0">
                <a:solidFill>
                  <a:srgbClr val="0059AF"/>
                </a:solidFill>
                <a:latin typeface="Calibri" pitchFamily="34" charset="0"/>
              </a:rPr>
              <a:t>Our contention is that, given its unique historical legacy of policy and practice, and its place in society, the education sector NEEDS TO AND SHOULD HAVE features that are different from other public service sectors</a:t>
            </a:r>
          </a:p>
          <a:p>
            <a:pPr marL="533400" indent="-533400"/>
            <a:r>
              <a:rPr lang="en-ZA" b="1" dirty="0" smtClean="0">
                <a:solidFill>
                  <a:srgbClr val="0059AF"/>
                </a:solidFill>
                <a:latin typeface="Calibri" pitchFamily="34" charset="0"/>
              </a:rPr>
              <a:t>One size simply does not fit all!</a:t>
            </a:r>
          </a:p>
          <a:p>
            <a:pPr marL="533400" indent="-533400"/>
            <a:endParaRPr lang="en-ZA" dirty="0" smtClean="0"/>
          </a:p>
          <a:p>
            <a:pPr>
              <a:buNone/>
            </a:pPr>
            <a:endParaRPr lang="en-ZA" b="1" dirty="0" smtClean="0">
              <a:solidFill>
                <a:srgbClr val="0059AF"/>
              </a:solidFill>
            </a:endParaRPr>
          </a:p>
        </p:txBody>
      </p:sp>
      <p:pic>
        <p:nvPicPr>
          <p:cNvPr id="4" name="Picture 2" descr="C:\Users\Tim G\Documents\Admin docs - own office\New headers and footers\GBF Ribbon_1 CMYK.tif"/>
          <p:cNvPicPr>
            <a:picLocks noChangeAspect="1" noChangeArrowheads="1"/>
          </p:cNvPicPr>
          <p:nvPr/>
        </p:nvPicPr>
        <p:blipFill>
          <a:blip r:embed="rId3" cstate="print"/>
          <a:srcRect/>
          <a:stretch>
            <a:fillRect/>
          </a:stretch>
        </p:blipFill>
        <p:spPr bwMode="auto">
          <a:xfrm>
            <a:off x="539552" y="6093296"/>
            <a:ext cx="7488237" cy="504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2060848"/>
            <a:ext cx="6696744" cy="1938992"/>
          </a:xfrm>
          <a:prstGeom prst="rect">
            <a:avLst/>
          </a:prstGeom>
          <a:noFill/>
        </p:spPr>
        <p:txBody>
          <a:bodyPr wrap="square" rtlCol="0">
            <a:spAutoFit/>
          </a:bodyPr>
          <a:lstStyle/>
          <a:p>
            <a:pPr algn="ctr"/>
            <a:endParaRPr lang="en-ZA" sz="6000" b="1" dirty="0" smtClean="0">
              <a:solidFill>
                <a:srgbClr val="0059A9"/>
              </a:solidFill>
              <a:latin typeface="Calibri" pitchFamily="34" charset="0"/>
            </a:endParaRPr>
          </a:p>
          <a:p>
            <a:pPr algn="ctr"/>
            <a:r>
              <a:rPr lang="en-ZA" sz="6000" b="1" dirty="0" smtClean="0">
                <a:solidFill>
                  <a:srgbClr val="0059A9"/>
                </a:solidFill>
                <a:latin typeface="Calibri" pitchFamily="34" charset="0"/>
              </a:rPr>
              <a:t>Moving forward</a:t>
            </a:r>
            <a:endParaRPr lang="en-ZA" sz="6000" b="1" dirty="0">
              <a:solidFill>
                <a:srgbClr val="0059A9"/>
              </a:solidFill>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06090"/>
          </a:xfrm>
        </p:spPr>
        <p:txBody>
          <a:bodyPr>
            <a:noAutofit/>
          </a:bodyPr>
          <a:lstStyle/>
          <a:p>
            <a:r>
              <a:rPr lang="en-ZA" sz="4400" b="1" dirty="0" smtClean="0">
                <a:solidFill>
                  <a:srgbClr val="0059A9"/>
                </a:solidFill>
                <a:latin typeface="Calibri" pitchFamily="34" charset="0"/>
              </a:rPr>
              <a:t>A little bit of history</a:t>
            </a:r>
            <a:endParaRPr lang="en-ZA" sz="4400" b="1" dirty="0">
              <a:solidFill>
                <a:srgbClr val="0059A9"/>
              </a:solidFill>
              <a:latin typeface="Calibri" pitchFamily="34" charset="0"/>
            </a:endParaRPr>
          </a:p>
        </p:txBody>
      </p:sp>
      <p:sp>
        <p:nvSpPr>
          <p:cNvPr id="3" name="Content Placeholder 2"/>
          <p:cNvSpPr>
            <a:spLocks noGrp="1"/>
          </p:cNvSpPr>
          <p:nvPr>
            <p:ph sz="quarter" idx="1"/>
          </p:nvPr>
        </p:nvSpPr>
        <p:spPr>
          <a:xfrm>
            <a:off x="467544" y="1196752"/>
            <a:ext cx="7467600" cy="4873752"/>
          </a:xfrm>
        </p:spPr>
        <p:txBody>
          <a:bodyPr>
            <a:normAutofit fontScale="92500" lnSpcReduction="10000"/>
          </a:bodyPr>
          <a:lstStyle/>
          <a:p>
            <a:pPr marL="457200" lvl="0" indent="-457200"/>
            <a:r>
              <a:rPr lang="en-ZA" sz="2800" b="1" dirty="0" smtClean="0">
                <a:solidFill>
                  <a:srgbClr val="0059AF"/>
                </a:solidFill>
                <a:latin typeface="Calibri" pitchFamily="34" charset="0"/>
              </a:rPr>
              <a:t>In and around 1994, a number of initiatives were called into existence to design a new education dispensation for South Africa</a:t>
            </a:r>
          </a:p>
          <a:p>
            <a:pPr marL="990600" lvl="1" indent="-533400"/>
            <a:r>
              <a:rPr lang="en-ZA" sz="2800" b="1" dirty="0" smtClean="0">
                <a:solidFill>
                  <a:srgbClr val="0059AF"/>
                </a:solidFill>
                <a:latin typeface="Calibri" pitchFamily="34" charset="0"/>
              </a:rPr>
              <a:t>An overriding principle permeating all their thought processes was the democratization of education</a:t>
            </a:r>
          </a:p>
          <a:p>
            <a:pPr marL="990600" lvl="1" indent="-533400"/>
            <a:r>
              <a:rPr lang="en-ZA" sz="2800" b="1" dirty="0" smtClean="0">
                <a:solidFill>
                  <a:srgbClr val="0059AF"/>
                </a:solidFill>
                <a:latin typeface="Calibri" pitchFamily="34" charset="0"/>
              </a:rPr>
              <a:t>It  was in the pursuit of this principle, this goal, this holy grail that governing bodies were born</a:t>
            </a:r>
          </a:p>
          <a:p>
            <a:pPr marL="990600" lvl="1" indent="-533400"/>
            <a:r>
              <a:rPr lang="en-ZA" sz="2800" b="1" dirty="0" smtClean="0">
                <a:solidFill>
                  <a:srgbClr val="0059AF"/>
                </a:solidFill>
                <a:latin typeface="Calibri" pitchFamily="34" charset="0"/>
              </a:rPr>
              <a:t>This not only widely recognized, but was strongly embraced – even as far as the Constitutional Court</a:t>
            </a:r>
            <a:endParaRPr lang="en-ZA" sz="2800" dirty="0">
              <a:solidFill>
                <a:srgbClr val="FF0000"/>
              </a:solidFill>
              <a:latin typeface="Calibri" pitchFamily="34" charset="0"/>
            </a:endParaRPr>
          </a:p>
        </p:txBody>
      </p:sp>
      <p:pic>
        <p:nvPicPr>
          <p:cNvPr id="4" name="Picture 2" descr="C:\Users\Tim G\Documents\Admin docs - own office\New headers and footers\GBF Ribbon_1 CMYK.tif"/>
          <p:cNvPicPr>
            <a:picLocks noChangeAspect="1" noChangeArrowheads="1"/>
          </p:cNvPicPr>
          <p:nvPr/>
        </p:nvPicPr>
        <p:blipFill>
          <a:blip r:embed="rId3" cstate="print"/>
          <a:srcRect/>
          <a:stretch>
            <a:fillRect/>
          </a:stretch>
        </p:blipFill>
        <p:spPr bwMode="auto">
          <a:xfrm>
            <a:off x="539552" y="6093296"/>
            <a:ext cx="7488237" cy="504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sz="4400" b="1" dirty="0" smtClean="0">
                <a:solidFill>
                  <a:srgbClr val="0059A9"/>
                </a:solidFill>
                <a:latin typeface="Calibri" pitchFamily="34" charset="0"/>
              </a:rPr>
              <a:t>Indeed, the </a:t>
            </a:r>
            <a:br>
              <a:rPr lang="en-ZA" sz="4400" b="1" dirty="0" smtClean="0">
                <a:solidFill>
                  <a:srgbClr val="0059A9"/>
                </a:solidFill>
                <a:latin typeface="Calibri" pitchFamily="34" charset="0"/>
              </a:rPr>
            </a:br>
            <a:r>
              <a:rPr lang="en-ZA" sz="4400" b="1" dirty="0" smtClean="0">
                <a:solidFill>
                  <a:srgbClr val="0059A9"/>
                </a:solidFill>
                <a:latin typeface="Calibri" pitchFamily="34" charset="0"/>
              </a:rPr>
              <a:t>Constitutional Court has said ...</a:t>
            </a:r>
            <a:endParaRPr lang="en-ZA" sz="4400" b="1" dirty="0">
              <a:solidFill>
                <a:srgbClr val="0059A9"/>
              </a:solidFill>
              <a:latin typeface="Calibri" pitchFamily="34" charset="0"/>
            </a:endParaRPr>
          </a:p>
        </p:txBody>
      </p:sp>
      <p:sp>
        <p:nvSpPr>
          <p:cNvPr id="3" name="Content Placeholder 2"/>
          <p:cNvSpPr>
            <a:spLocks noGrp="1"/>
          </p:cNvSpPr>
          <p:nvPr>
            <p:ph sz="quarter" idx="1"/>
          </p:nvPr>
        </p:nvSpPr>
        <p:spPr>
          <a:xfrm>
            <a:off x="457200" y="1484784"/>
            <a:ext cx="7467600" cy="4989168"/>
          </a:xfrm>
        </p:spPr>
        <p:txBody>
          <a:bodyPr>
            <a:normAutofit/>
          </a:bodyPr>
          <a:lstStyle/>
          <a:p>
            <a:pPr marL="533400" indent="-533400"/>
            <a:r>
              <a:rPr lang="en-ZA" sz="2600" b="1" dirty="0" smtClean="0">
                <a:solidFill>
                  <a:srgbClr val="0059AF"/>
                </a:solidFill>
                <a:latin typeface="Calibri" pitchFamily="34" charset="0"/>
              </a:rPr>
              <a:t>Participation and engagement are central to our constitutional project, a reflection of our ‘negotiated revolution’... </a:t>
            </a:r>
          </a:p>
          <a:p>
            <a:pPr marL="533400" indent="-533400"/>
            <a:r>
              <a:rPr lang="en-ZA" sz="2600" b="1" dirty="0" smtClean="0">
                <a:solidFill>
                  <a:srgbClr val="0059AF"/>
                </a:solidFill>
                <a:latin typeface="Calibri" pitchFamily="34" charset="0"/>
              </a:rPr>
              <a:t>We [cannot] ignore the vital role played by school governing bodies, which function as a ‘beacon of grassroots democracy’ in ensuring a democratically run school ... </a:t>
            </a:r>
          </a:p>
          <a:p>
            <a:pPr marL="533400" indent="-533400"/>
            <a:r>
              <a:rPr lang="en-ZA" sz="2600" b="1" dirty="0" smtClean="0">
                <a:solidFill>
                  <a:srgbClr val="0059AF"/>
                </a:solidFill>
                <a:latin typeface="Calibri" pitchFamily="34" charset="0"/>
              </a:rPr>
              <a:t>The sensitive scheme of powers [of governing bodies </a:t>
            </a:r>
            <a:r>
              <a:rPr lang="en-ZA" sz="2600" b="1" dirty="0" err="1" smtClean="0">
                <a:solidFill>
                  <a:srgbClr val="0059AF"/>
                </a:solidFill>
                <a:latin typeface="Calibri" pitchFamily="34" charset="0"/>
              </a:rPr>
              <a:t>vis</a:t>
            </a:r>
            <a:r>
              <a:rPr lang="en-ZA" sz="2600" b="1" dirty="0" smtClean="0">
                <a:solidFill>
                  <a:srgbClr val="0059AF"/>
                </a:solidFill>
                <a:latin typeface="Calibri" pitchFamily="34" charset="0"/>
              </a:rPr>
              <a:t>-a-</a:t>
            </a:r>
            <a:r>
              <a:rPr lang="en-ZA" sz="2600" b="1" dirty="0" err="1" smtClean="0">
                <a:solidFill>
                  <a:srgbClr val="0059AF"/>
                </a:solidFill>
                <a:latin typeface="Calibri" pitchFamily="34" charset="0"/>
              </a:rPr>
              <a:t>vis</a:t>
            </a:r>
            <a:r>
              <a:rPr lang="en-ZA" sz="2600" b="1" dirty="0" smtClean="0">
                <a:solidFill>
                  <a:srgbClr val="0059AF"/>
                </a:solidFill>
                <a:latin typeface="Calibri" pitchFamily="34" charset="0"/>
              </a:rPr>
              <a:t> the state] enacted by Parliament needs to be respected ...</a:t>
            </a:r>
          </a:p>
          <a:p>
            <a:pPr marL="533400" lvl="0" indent="0">
              <a:buNone/>
            </a:pPr>
            <a:r>
              <a:rPr lang="en-ZA" sz="2200" dirty="0" smtClean="0">
                <a:solidFill>
                  <a:srgbClr val="0059AF"/>
                </a:solidFill>
                <a:latin typeface="Calibri" pitchFamily="34" charset="0"/>
              </a:rPr>
              <a:t>(Judge </a:t>
            </a:r>
            <a:r>
              <a:rPr lang="en-ZA" sz="2200" dirty="0" err="1" smtClean="0">
                <a:solidFill>
                  <a:srgbClr val="0059AF"/>
                </a:solidFill>
                <a:latin typeface="Calibri" pitchFamily="34" charset="0"/>
              </a:rPr>
              <a:t>Sisi</a:t>
            </a:r>
            <a:r>
              <a:rPr lang="en-ZA" sz="2200" dirty="0" smtClean="0">
                <a:solidFill>
                  <a:srgbClr val="0059AF"/>
                </a:solidFill>
                <a:latin typeface="Calibri" pitchFamily="34" charset="0"/>
              </a:rPr>
              <a:t> </a:t>
            </a:r>
            <a:r>
              <a:rPr lang="en-ZA" sz="2200" dirty="0" err="1" smtClean="0">
                <a:solidFill>
                  <a:srgbClr val="0059AF"/>
                </a:solidFill>
                <a:latin typeface="Calibri" pitchFamily="34" charset="0"/>
              </a:rPr>
              <a:t>Khampepe</a:t>
            </a:r>
            <a:r>
              <a:rPr lang="en-ZA" sz="2200" dirty="0" smtClean="0">
                <a:solidFill>
                  <a:srgbClr val="0059AF"/>
                </a:solidFill>
                <a:latin typeface="Calibri" pitchFamily="34" charset="0"/>
              </a:rPr>
              <a:t> in the Harmony High School case)</a:t>
            </a:r>
          </a:p>
          <a:p>
            <a:pPr marL="533400" indent="-533400"/>
            <a:endParaRPr lang="en-ZA" sz="2600" b="1" dirty="0">
              <a:solidFill>
                <a:srgbClr val="0059AF"/>
              </a:solidFill>
              <a:latin typeface="Calibri" pitchFamily="34" charset="0"/>
            </a:endParaRPr>
          </a:p>
        </p:txBody>
      </p:sp>
      <p:pic>
        <p:nvPicPr>
          <p:cNvPr id="4" name="Picture 2" descr="C:\Users\Tim G\Documents\Admin docs - own office\New headers and footers\GBF Ribbon_1 CMYK.tif"/>
          <p:cNvPicPr>
            <a:picLocks noChangeAspect="1" noChangeArrowheads="1"/>
          </p:cNvPicPr>
          <p:nvPr/>
        </p:nvPicPr>
        <p:blipFill>
          <a:blip r:embed="rId3" cstate="print"/>
          <a:srcRect/>
          <a:stretch>
            <a:fillRect/>
          </a:stretch>
        </p:blipFill>
        <p:spPr bwMode="auto">
          <a:xfrm>
            <a:off x="539552" y="6093296"/>
            <a:ext cx="7488237" cy="504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2636912"/>
            <a:ext cx="6696744" cy="1938992"/>
          </a:xfrm>
          <a:prstGeom prst="rect">
            <a:avLst/>
          </a:prstGeom>
          <a:noFill/>
        </p:spPr>
        <p:txBody>
          <a:bodyPr wrap="square" rtlCol="0">
            <a:spAutoFit/>
          </a:bodyPr>
          <a:lstStyle/>
          <a:p>
            <a:pPr algn="ctr"/>
            <a:r>
              <a:rPr lang="en-ZA" sz="6000" b="1" dirty="0" smtClean="0">
                <a:solidFill>
                  <a:srgbClr val="0059A9"/>
                </a:solidFill>
                <a:latin typeface="Calibri" pitchFamily="34" charset="0"/>
              </a:rPr>
              <a:t>So what would we like to see?</a:t>
            </a:r>
            <a:endParaRPr lang="en-ZA" sz="6000" b="1" dirty="0">
              <a:solidFill>
                <a:srgbClr val="0059A9"/>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5240" cy="994122"/>
          </a:xfrm>
        </p:spPr>
        <p:txBody>
          <a:bodyPr>
            <a:noAutofit/>
          </a:bodyPr>
          <a:lstStyle/>
          <a:p>
            <a:r>
              <a:rPr lang="en-ZA" sz="4400" b="1" dirty="0" smtClean="0">
                <a:solidFill>
                  <a:srgbClr val="0059AF"/>
                </a:solidFill>
                <a:latin typeface="Calibri" pitchFamily="34" charset="0"/>
              </a:rPr>
              <a:t>We are all aware ...</a:t>
            </a:r>
            <a:endParaRPr lang="en-ZA" sz="4000" b="1" dirty="0">
              <a:solidFill>
                <a:srgbClr val="0059AF"/>
              </a:solidFill>
              <a:latin typeface="Calibri" pitchFamily="34" charset="0"/>
            </a:endParaRPr>
          </a:p>
        </p:txBody>
      </p:sp>
      <p:sp>
        <p:nvSpPr>
          <p:cNvPr id="3" name="Content Placeholder 2"/>
          <p:cNvSpPr>
            <a:spLocks noGrp="1"/>
          </p:cNvSpPr>
          <p:nvPr>
            <p:ph sz="quarter" idx="1"/>
          </p:nvPr>
        </p:nvSpPr>
        <p:spPr>
          <a:xfrm>
            <a:off x="539552" y="1340768"/>
            <a:ext cx="7467600" cy="4752528"/>
          </a:xfrm>
        </p:spPr>
        <p:txBody>
          <a:bodyPr>
            <a:noAutofit/>
          </a:bodyPr>
          <a:lstStyle/>
          <a:p>
            <a:pPr marL="533400" indent="-533400"/>
            <a:r>
              <a:rPr lang="en-ZA" sz="2200" b="1" dirty="0" smtClean="0">
                <a:solidFill>
                  <a:srgbClr val="0059AF"/>
                </a:solidFill>
                <a:latin typeface="Calibri" pitchFamily="34" charset="0"/>
              </a:rPr>
              <a:t>All are aware of years of beneath-the-surface rumblings about the selling of posts and undue influence when it comes to appointments in education in South Africa</a:t>
            </a:r>
          </a:p>
          <a:p>
            <a:pPr marL="533400" indent="-533400"/>
            <a:r>
              <a:rPr lang="en-ZA" sz="2200" b="1" dirty="0" smtClean="0">
                <a:solidFill>
                  <a:srgbClr val="0059AF"/>
                </a:solidFill>
                <a:latin typeface="Calibri" pitchFamily="34" charset="0"/>
              </a:rPr>
              <a:t>When City Press published a major exposé on the matter on 27th April 2014 the Minister of Education moved with commendable haste to appoint a Ministerial Task Team to investigate the allegations – and we commend her on that</a:t>
            </a:r>
          </a:p>
          <a:p>
            <a:pPr marL="533400" indent="-533400"/>
            <a:r>
              <a:rPr lang="en-ZA" sz="2200" b="1" dirty="0" smtClean="0">
                <a:solidFill>
                  <a:srgbClr val="0059AF"/>
                </a:solidFill>
                <a:latin typeface="Calibri" pitchFamily="34" charset="0"/>
              </a:rPr>
              <a:t>The report suggests that the current appointments process has huge inconsistencies and problems – we concur with that</a:t>
            </a:r>
          </a:p>
          <a:p>
            <a:pPr marL="533400" indent="-533400"/>
            <a:r>
              <a:rPr lang="en-ZA" sz="2200" b="1" dirty="0" smtClean="0">
                <a:solidFill>
                  <a:srgbClr val="0059AF"/>
                </a:solidFill>
                <a:latin typeface="Calibri" pitchFamily="34" charset="0"/>
              </a:rPr>
              <a:t>There is consequently a strong need to review the process – again, with which we agree</a:t>
            </a:r>
          </a:p>
          <a:p>
            <a:pPr marL="533400" indent="-533400"/>
            <a:r>
              <a:rPr lang="en-ZA" sz="2200" b="1" dirty="0" smtClean="0">
                <a:solidFill>
                  <a:srgbClr val="0059AF"/>
                </a:solidFill>
                <a:latin typeface="Calibri" pitchFamily="34" charset="0"/>
              </a:rPr>
              <a:t>The big question remains – Just how do we do it?</a:t>
            </a:r>
          </a:p>
        </p:txBody>
      </p:sp>
      <p:pic>
        <p:nvPicPr>
          <p:cNvPr id="4" name="Picture 2" descr="C:\Users\Tim G\Documents\Admin docs - own office\New headers and footers\GBF Ribbon_1 CMYK.tif"/>
          <p:cNvPicPr>
            <a:picLocks noChangeAspect="1" noChangeArrowheads="1"/>
          </p:cNvPicPr>
          <p:nvPr/>
        </p:nvPicPr>
        <p:blipFill>
          <a:blip r:embed="rId3" cstate="print"/>
          <a:srcRect/>
          <a:stretch>
            <a:fillRect/>
          </a:stretch>
        </p:blipFill>
        <p:spPr bwMode="auto">
          <a:xfrm>
            <a:off x="539552" y="6093296"/>
            <a:ext cx="7488237" cy="504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400" b="1" dirty="0" smtClean="0">
                <a:solidFill>
                  <a:srgbClr val="0059A9"/>
                </a:solidFill>
                <a:latin typeface="Calibri" pitchFamily="34" charset="0"/>
              </a:rPr>
              <a:t>A critical realization</a:t>
            </a:r>
            <a:endParaRPr lang="en-ZA" sz="4400" b="1" dirty="0">
              <a:solidFill>
                <a:srgbClr val="0059A9"/>
              </a:solidFill>
              <a:latin typeface="Calibri" pitchFamily="34" charset="0"/>
            </a:endParaRPr>
          </a:p>
        </p:txBody>
      </p:sp>
      <p:sp>
        <p:nvSpPr>
          <p:cNvPr id="3" name="Content Placeholder 2"/>
          <p:cNvSpPr>
            <a:spLocks noGrp="1"/>
          </p:cNvSpPr>
          <p:nvPr>
            <p:ph sz="quarter" idx="1"/>
          </p:nvPr>
        </p:nvSpPr>
        <p:spPr>
          <a:xfrm>
            <a:off x="457200" y="1600200"/>
            <a:ext cx="7467600" cy="4349080"/>
          </a:xfrm>
        </p:spPr>
        <p:txBody>
          <a:bodyPr>
            <a:normAutofit/>
          </a:bodyPr>
          <a:lstStyle/>
          <a:p>
            <a:pPr marL="723900" lvl="0" indent="-723900"/>
            <a:r>
              <a:rPr lang="en-ZA" sz="3600" b="1" dirty="0" smtClean="0">
                <a:solidFill>
                  <a:srgbClr val="0059AF"/>
                </a:solidFill>
                <a:latin typeface="Calibri" pitchFamily="34" charset="0"/>
              </a:rPr>
              <a:t>“The responsibility of making teaching staff appointments [is] the clearest indication of the extent to which real devolution of decision-making power to the school level has taken place”</a:t>
            </a:r>
          </a:p>
          <a:p>
            <a:pPr marL="723900" lvl="0" indent="-723900"/>
            <a:endParaRPr lang="en-ZA" sz="1100" b="1" dirty="0" smtClean="0">
              <a:solidFill>
                <a:srgbClr val="0059AF"/>
              </a:solidFill>
              <a:latin typeface="Calibri" pitchFamily="34" charset="0"/>
            </a:endParaRPr>
          </a:p>
          <a:p>
            <a:pPr marL="723900" lvl="0" indent="-723900"/>
            <a:r>
              <a:rPr lang="en-ZA" sz="3600" b="1" dirty="0" smtClean="0">
                <a:solidFill>
                  <a:srgbClr val="0059AF"/>
                </a:solidFill>
                <a:latin typeface="Calibri" pitchFamily="34" charset="0"/>
              </a:rPr>
              <a:t>We surely daren’t lose it!</a:t>
            </a:r>
            <a:endParaRPr lang="en-ZA" sz="3600" b="1" dirty="0">
              <a:solidFill>
                <a:srgbClr val="0059AF"/>
              </a:solidFill>
              <a:latin typeface="Calibri" pitchFamily="34" charset="0"/>
            </a:endParaRPr>
          </a:p>
        </p:txBody>
      </p:sp>
      <p:pic>
        <p:nvPicPr>
          <p:cNvPr id="4" name="Picture 2" descr="C:\Users\Tim G\Documents\Admin docs - own office\New headers and footers\GBF Ribbon_1 CMYK.tif"/>
          <p:cNvPicPr>
            <a:picLocks noChangeAspect="1" noChangeArrowheads="1"/>
          </p:cNvPicPr>
          <p:nvPr/>
        </p:nvPicPr>
        <p:blipFill>
          <a:blip r:embed="rId3" cstate="print"/>
          <a:srcRect/>
          <a:stretch>
            <a:fillRect/>
          </a:stretch>
        </p:blipFill>
        <p:spPr bwMode="auto">
          <a:xfrm>
            <a:off x="539552" y="6093296"/>
            <a:ext cx="7488237" cy="504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400" b="1" dirty="0" smtClean="0">
                <a:solidFill>
                  <a:srgbClr val="0059A9"/>
                </a:solidFill>
                <a:latin typeface="Calibri" pitchFamily="34" charset="0"/>
              </a:rPr>
              <a:t>A very sensible compromise ...</a:t>
            </a:r>
            <a:endParaRPr lang="en-ZA" sz="4400" b="1" dirty="0">
              <a:solidFill>
                <a:srgbClr val="0059A9"/>
              </a:solidFill>
              <a:latin typeface="Calibri" pitchFamily="34" charset="0"/>
            </a:endParaRPr>
          </a:p>
        </p:txBody>
      </p:sp>
      <p:sp>
        <p:nvSpPr>
          <p:cNvPr id="3" name="Content Placeholder 2"/>
          <p:cNvSpPr>
            <a:spLocks noGrp="1"/>
          </p:cNvSpPr>
          <p:nvPr>
            <p:ph sz="quarter" idx="1"/>
          </p:nvPr>
        </p:nvSpPr>
        <p:spPr/>
        <p:txBody>
          <a:bodyPr>
            <a:normAutofit fontScale="92500" lnSpcReduction="10000"/>
          </a:bodyPr>
          <a:lstStyle/>
          <a:p>
            <a:pPr marL="457200" lvl="0" indent="-457200"/>
            <a:r>
              <a:rPr lang="en-ZA" b="1" dirty="0" smtClean="0">
                <a:solidFill>
                  <a:srgbClr val="0059AF"/>
                </a:solidFill>
                <a:latin typeface="Calibri" pitchFamily="34" charset="0"/>
              </a:rPr>
              <a:t>The  authors of the new dispensation  espoused in the Education White Papers accepted three things:</a:t>
            </a:r>
            <a:endParaRPr lang="en-ZA" sz="2000" b="1" dirty="0" smtClean="0">
              <a:solidFill>
                <a:srgbClr val="0059AF"/>
              </a:solidFill>
              <a:latin typeface="Calibri" pitchFamily="34" charset="0"/>
            </a:endParaRPr>
          </a:p>
          <a:p>
            <a:pPr marL="990600" lvl="1" indent="-533400"/>
            <a:r>
              <a:rPr lang="en-ZA" sz="2400" b="1" dirty="0" smtClean="0">
                <a:solidFill>
                  <a:srgbClr val="0059AF"/>
                </a:solidFill>
                <a:latin typeface="Calibri" pitchFamily="34" charset="0"/>
              </a:rPr>
              <a:t>Staff appointments should be a shared interest of the SGBs and the departments, with the </a:t>
            </a:r>
            <a:r>
              <a:rPr lang="en-ZA" sz="2400" b="1" i="1" dirty="0" smtClean="0">
                <a:solidFill>
                  <a:srgbClr val="0059AF"/>
                </a:solidFill>
                <a:latin typeface="Calibri" pitchFamily="34" charset="0"/>
              </a:rPr>
              <a:t>initiative rightfully belonging at the SGB level</a:t>
            </a:r>
            <a:endParaRPr lang="en-ZA" sz="2000" b="1" dirty="0" smtClean="0">
              <a:solidFill>
                <a:srgbClr val="0059AF"/>
              </a:solidFill>
              <a:latin typeface="Calibri" pitchFamily="34" charset="0"/>
            </a:endParaRPr>
          </a:p>
          <a:p>
            <a:pPr marL="990600" lvl="1" indent="-533400"/>
            <a:r>
              <a:rPr lang="en-ZA" sz="2400" b="1" dirty="0" smtClean="0">
                <a:solidFill>
                  <a:srgbClr val="0059AF"/>
                </a:solidFill>
                <a:latin typeface="Calibri" pitchFamily="34" charset="0"/>
              </a:rPr>
              <a:t>The department should have the ultimate authority to appoint staff, but decisions must be made </a:t>
            </a:r>
            <a:r>
              <a:rPr lang="en-ZA" sz="2400" b="1" i="1" dirty="0" smtClean="0">
                <a:solidFill>
                  <a:srgbClr val="0059AF"/>
                </a:solidFill>
                <a:latin typeface="Calibri" pitchFamily="34" charset="0"/>
              </a:rPr>
              <a:t>"in consultation with the governing body, in a true display of partnership"</a:t>
            </a:r>
            <a:endParaRPr lang="en-ZA" sz="2000" b="1" dirty="0" smtClean="0">
              <a:solidFill>
                <a:srgbClr val="0059AF"/>
              </a:solidFill>
              <a:latin typeface="Calibri" pitchFamily="34" charset="0"/>
            </a:endParaRPr>
          </a:p>
          <a:p>
            <a:pPr marL="990600" lvl="1" indent="-533400"/>
            <a:r>
              <a:rPr lang="en-ZA" sz="2400" b="1" dirty="0" smtClean="0">
                <a:solidFill>
                  <a:srgbClr val="0059AF"/>
                </a:solidFill>
                <a:latin typeface="Calibri" pitchFamily="34" charset="0"/>
              </a:rPr>
              <a:t>the Department should have the discretion to decline a recommendation from the governing body </a:t>
            </a:r>
            <a:r>
              <a:rPr lang="en-ZA" sz="2400" b="1" i="1" dirty="0" smtClean="0">
                <a:solidFill>
                  <a:srgbClr val="0059AF"/>
                </a:solidFill>
                <a:latin typeface="Calibri" pitchFamily="34" charset="0"/>
              </a:rPr>
              <a:t>only on the grounds of</a:t>
            </a:r>
            <a:r>
              <a:rPr lang="en-ZA" sz="2400" b="1" dirty="0" smtClean="0">
                <a:solidFill>
                  <a:srgbClr val="0059AF"/>
                </a:solidFill>
                <a:latin typeface="Calibri" pitchFamily="34" charset="0"/>
              </a:rPr>
              <a:t> "professional incompetence, inappropriate qualifications, misconduct, or </a:t>
            </a:r>
            <a:r>
              <a:rPr lang="en-ZA" sz="2400" b="1" i="1" dirty="0" smtClean="0">
                <a:solidFill>
                  <a:srgbClr val="0059AF"/>
                </a:solidFill>
                <a:latin typeface="Calibri" pitchFamily="34" charset="0"/>
              </a:rPr>
              <a:t>prima facie </a:t>
            </a:r>
            <a:r>
              <a:rPr lang="en-ZA" sz="2400" b="1" dirty="0" smtClean="0">
                <a:solidFill>
                  <a:srgbClr val="0059AF"/>
                </a:solidFill>
                <a:latin typeface="Calibri" pitchFamily="34" charset="0"/>
              </a:rPr>
              <a:t>evidence of improper influence"</a:t>
            </a:r>
            <a:endParaRPr lang="en-ZA" sz="2000" b="1" dirty="0">
              <a:solidFill>
                <a:srgbClr val="0059AF"/>
              </a:solidFill>
              <a:latin typeface="Calibri" pitchFamily="34" charset="0"/>
            </a:endParaRPr>
          </a:p>
        </p:txBody>
      </p:sp>
      <p:pic>
        <p:nvPicPr>
          <p:cNvPr id="4" name="Picture 2" descr="C:\Users\Tim G\Documents\Admin docs - own office\New headers and footers\GBF Ribbon_1 CMYK.tif"/>
          <p:cNvPicPr>
            <a:picLocks noChangeAspect="1" noChangeArrowheads="1"/>
          </p:cNvPicPr>
          <p:nvPr/>
        </p:nvPicPr>
        <p:blipFill>
          <a:blip r:embed="rId3" cstate="print"/>
          <a:srcRect/>
          <a:stretch>
            <a:fillRect/>
          </a:stretch>
        </p:blipFill>
        <p:spPr bwMode="auto">
          <a:xfrm>
            <a:off x="539552" y="6093296"/>
            <a:ext cx="7488237" cy="504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3648" y="2852936"/>
            <a:ext cx="6264696" cy="923330"/>
          </a:xfrm>
          <a:prstGeom prst="rect">
            <a:avLst/>
          </a:prstGeom>
          <a:noFill/>
        </p:spPr>
        <p:txBody>
          <a:bodyPr wrap="square" rtlCol="0">
            <a:spAutoFit/>
          </a:bodyPr>
          <a:lstStyle/>
          <a:p>
            <a:pPr algn="ctr"/>
            <a:r>
              <a:rPr lang="en-ZA" sz="5400" b="1" dirty="0" smtClean="0">
                <a:solidFill>
                  <a:srgbClr val="0059A9"/>
                </a:solidFill>
                <a:latin typeface="Calibri" pitchFamily="34" charset="0"/>
              </a:rPr>
              <a:t>Summation</a:t>
            </a:r>
            <a:endParaRPr lang="en-ZA" sz="5400" b="1" dirty="0">
              <a:solidFill>
                <a:srgbClr val="0059A9"/>
              </a:solidFill>
              <a:latin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467600" cy="1008112"/>
          </a:xfrm>
        </p:spPr>
        <p:txBody>
          <a:bodyPr>
            <a:noAutofit/>
          </a:bodyPr>
          <a:lstStyle/>
          <a:p>
            <a:r>
              <a:rPr lang="en-ZA" sz="4400" b="1" dirty="0" smtClean="0">
                <a:solidFill>
                  <a:srgbClr val="0059A9"/>
                </a:solidFill>
                <a:latin typeface="Calibri" pitchFamily="34" charset="0"/>
              </a:rPr>
              <a:t>We believe strongly that ...</a:t>
            </a:r>
            <a:endParaRPr lang="en-ZA" sz="4400" b="1" dirty="0">
              <a:solidFill>
                <a:srgbClr val="0059A9"/>
              </a:solidFill>
              <a:latin typeface="Calibri" pitchFamily="34" charset="0"/>
            </a:endParaRPr>
          </a:p>
        </p:txBody>
      </p:sp>
      <p:sp>
        <p:nvSpPr>
          <p:cNvPr id="3" name="Content Placeholder 2"/>
          <p:cNvSpPr>
            <a:spLocks noGrp="1"/>
          </p:cNvSpPr>
          <p:nvPr>
            <p:ph sz="quarter" idx="1"/>
          </p:nvPr>
        </p:nvSpPr>
        <p:spPr>
          <a:xfrm>
            <a:off x="467544" y="1556792"/>
            <a:ext cx="7467600" cy="4464496"/>
          </a:xfrm>
        </p:spPr>
        <p:txBody>
          <a:bodyPr>
            <a:normAutofit lnSpcReduction="10000"/>
          </a:bodyPr>
          <a:lstStyle/>
          <a:p>
            <a:pPr marL="533400" indent="-533400"/>
            <a:r>
              <a:rPr lang="en-ZA" b="1" dirty="0" smtClean="0">
                <a:solidFill>
                  <a:srgbClr val="0059AF"/>
                </a:solidFill>
                <a:latin typeface="Calibri" pitchFamily="34" charset="0"/>
              </a:rPr>
              <a:t>It would be bad for education and bad for democracy to write parents out of the equation</a:t>
            </a:r>
          </a:p>
          <a:p>
            <a:pPr marL="533400" indent="-533400"/>
            <a:r>
              <a:rPr lang="en-ZA" b="1" dirty="0" smtClean="0">
                <a:solidFill>
                  <a:srgbClr val="0059AF"/>
                </a:solidFill>
                <a:latin typeface="Calibri" pitchFamily="34" charset="0"/>
              </a:rPr>
              <a:t>It would be worse for education and  democracy if unfettered controlling powers were to be handed to the education departments</a:t>
            </a:r>
          </a:p>
          <a:p>
            <a:pPr marL="533400" indent="-533400"/>
            <a:r>
              <a:rPr lang="en-ZA" b="1" dirty="0" smtClean="0">
                <a:solidFill>
                  <a:srgbClr val="0059AF"/>
                </a:solidFill>
                <a:latin typeface="Calibri" pitchFamily="34" charset="0"/>
              </a:rPr>
              <a:t>The weaknesses in the system lie not in the rules but in their implementation</a:t>
            </a:r>
          </a:p>
          <a:p>
            <a:pPr marL="533400" indent="-533400"/>
            <a:r>
              <a:rPr lang="en-ZA" b="1" dirty="0" smtClean="0">
                <a:solidFill>
                  <a:srgbClr val="0059AF"/>
                </a:solidFill>
                <a:latin typeface="Calibri" pitchFamily="34" charset="0"/>
              </a:rPr>
              <a:t>You don’t throw out the system because you don’t like how some people manage or manipulate it</a:t>
            </a:r>
          </a:p>
          <a:p>
            <a:pPr marL="533400" indent="-533400"/>
            <a:r>
              <a:rPr lang="en-ZA" b="1" dirty="0" smtClean="0">
                <a:solidFill>
                  <a:srgbClr val="0059AF"/>
                </a:solidFill>
                <a:latin typeface="Calibri" pitchFamily="34" charset="0"/>
              </a:rPr>
              <a:t>We need to train governors, not ditch them!</a:t>
            </a:r>
          </a:p>
          <a:p>
            <a:pPr marL="533400" indent="-533400"/>
            <a:r>
              <a:rPr lang="en-ZA" b="1" dirty="0" smtClean="0">
                <a:solidFill>
                  <a:srgbClr val="0059AF"/>
                </a:solidFill>
                <a:latin typeface="Calibri" pitchFamily="34" charset="0"/>
              </a:rPr>
              <a:t>We make a massive plea to be given a chance to propose a workable model for consideration</a:t>
            </a:r>
          </a:p>
          <a:p>
            <a:pPr marL="447675" indent="-447675"/>
            <a:endParaRPr lang="en-ZA" b="1" dirty="0" smtClean="0">
              <a:solidFill>
                <a:srgbClr val="0059A9"/>
              </a:solidFill>
              <a:latin typeface="Calibri" pitchFamily="34" charset="0"/>
            </a:endParaRPr>
          </a:p>
          <a:p>
            <a:endParaRPr lang="en-ZA" b="1" dirty="0" smtClean="0">
              <a:solidFill>
                <a:srgbClr val="0059A9"/>
              </a:solidFill>
              <a:latin typeface="Calibri" pitchFamily="34" charset="0"/>
            </a:endParaRPr>
          </a:p>
          <a:p>
            <a:endParaRPr lang="en-ZA" dirty="0"/>
          </a:p>
        </p:txBody>
      </p:sp>
      <p:pic>
        <p:nvPicPr>
          <p:cNvPr id="4" name="Picture 2" descr="C:\Users\Tim G\Documents\Admin docs - own office\New headers and footers\GBF Ribbon_1 CMYK.tif"/>
          <p:cNvPicPr>
            <a:picLocks noChangeAspect="1" noChangeArrowheads="1"/>
          </p:cNvPicPr>
          <p:nvPr/>
        </p:nvPicPr>
        <p:blipFill>
          <a:blip r:embed="rId3" cstate="print"/>
          <a:srcRect/>
          <a:stretch>
            <a:fillRect/>
          </a:stretch>
        </p:blipFill>
        <p:spPr bwMode="auto">
          <a:xfrm>
            <a:off x="683568" y="6093296"/>
            <a:ext cx="7488237" cy="504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3"/>
          <p:cNvSpPr txBox="1">
            <a:spLocks noChangeArrowheads="1"/>
          </p:cNvSpPr>
          <p:nvPr/>
        </p:nvSpPr>
        <p:spPr bwMode="auto">
          <a:xfrm>
            <a:off x="1043608" y="5445224"/>
            <a:ext cx="6697662" cy="1200150"/>
          </a:xfrm>
          <a:prstGeom prst="rect">
            <a:avLst/>
          </a:prstGeom>
          <a:noFill/>
          <a:ln w="9525">
            <a:noFill/>
            <a:miter lim="800000"/>
            <a:headEnd/>
            <a:tailEnd/>
          </a:ln>
        </p:spPr>
        <p:txBody>
          <a:bodyPr>
            <a:spAutoFit/>
          </a:bodyPr>
          <a:lstStyle/>
          <a:p>
            <a:pPr algn="ctr"/>
            <a:r>
              <a:rPr lang="en-ZA" sz="7200" dirty="0">
                <a:solidFill>
                  <a:srgbClr val="0059AF"/>
                </a:solidFill>
                <a:latin typeface="Mistral" pitchFamily="66" charset="0"/>
              </a:rPr>
              <a:t>That’s it!</a:t>
            </a:r>
          </a:p>
        </p:txBody>
      </p:sp>
      <p:pic>
        <p:nvPicPr>
          <p:cNvPr id="41987" name="Picture 2" descr="http://briff.me/wp-content/uploads/2015/01/Animals-Waving-Goodbye-3-Puppy.jpg"/>
          <p:cNvPicPr>
            <a:picLocks noChangeAspect="1" noChangeArrowheads="1"/>
          </p:cNvPicPr>
          <p:nvPr/>
        </p:nvPicPr>
        <p:blipFill>
          <a:blip r:embed="rId3" cstate="print"/>
          <a:srcRect/>
          <a:stretch>
            <a:fillRect/>
          </a:stretch>
        </p:blipFill>
        <p:spPr bwMode="auto">
          <a:xfrm>
            <a:off x="1908175" y="836613"/>
            <a:ext cx="5111750" cy="3983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5240" cy="1354162"/>
          </a:xfrm>
        </p:spPr>
        <p:txBody>
          <a:bodyPr>
            <a:noAutofit/>
          </a:bodyPr>
          <a:lstStyle/>
          <a:p>
            <a:r>
              <a:rPr lang="en-ZA" sz="4400" b="1" dirty="0" smtClean="0">
                <a:solidFill>
                  <a:srgbClr val="0059AF"/>
                </a:solidFill>
                <a:latin typeface="Calibri" pitchFamily="34" charset="0"/>
              </a:rPr>
              <a:t>The current problem</a:t>
            </a:r>
            <a:endParaRPr lang="en-ZA" sz="4000" b="1" dirty="0">
              <a:solidFill>
                <a:srgbClr val="0059AF"/>
              </a:solidFill>
              <a:latin typeface="Calibri" pitchFamily="34" charset="0"/>
            </a:endParaRPr>
          </a:p>
        </p:txBody>
      </p:sp>
      <p:sp>
        <p:nvSpPr>
          <p:cNvPr id="3" name="Content Placeholder 2"/>
          <p:cNvSpPr>
            <a:spLocks noGrp="1"/>
          </p:cNvSpPr>
          <p:nvPr>
            <p:ph sz="quarter" idx="1"/>
          </p:nvPr>
        </p:nvSpPr>
        <p:spPr>
          <a:xfrm>
            <a:off x="539552" y="1772816"/>
            <a:ext cx="7467600" cy="4341096"/>
          </a:xfrm>
        </p:spPr>
        <p:txBody>
          <a:bodyPr>
            <a:normAutofit fontScale="92500" lnSpcReduction="20000"/>
          </a:bodyPr>
          <a:lstStyle/>
          <a:p>
            <a:pPr marL="457200" indent="-457200"/>
            <a:r>
              <a:rPr lang="en-ZA" b="1" dirty="0" smtClean="0">
                <a:solidFill>
                  <a:srgbClr val="0059AF"/>
                </a:solidFill>
                <a:latin typeface="Calibri" pitchFamily="34" charset="0"/>
              </a:rPr>
              <a:t>The report finds that there has indeed been undue influence in the making of appointments</a:t>
            </a:r>
          </a:p>
          <a:p>
            <a:pPr marL="457200" indent="-457200"/>
            <a:r>
              <a:rPr lang="en-ZA" b="1" dirty="0" smtClean="0">
                <a:solidFill>
                  <a:srgbClr val="0059AF"/>
                </a:solidFill>
                <a:latin typeface="Calibri" pitchFamily="34" charset="0"/>
              </a:rPr>
              <a:t>It also finds that posts  have been both literally and figuratively sold – cf. “undue influence”</a:t>
            </a:r>
          </a:p>
          <a:p>
            <a:pPr marL="457200" indent="-457200"/>
            <a:r>
              <a:rPr lang="en-ZA" b="1" dirty="0" smtClean="0">
                <a:solidFill>
                  <a:srgbClr val="0059AF"/>
                </a:solidFill>
                <a:latin typeface="Calibri" pitchFamily="34" charset="0"/>
              </a:rPr>
              <a:t>It suggests that the unions – and one more so than most – have played a pivotal role in this</a:t>
            </a:r>
          </a:p>
          <a:p>
            <a:pPr marL="457200" indent="-457200"/>
            <a:r>
              <a:rPr lang="en-ZA" b="1" dirty="0" smtClean="0">
                <a:solidFill>
                  <a:srgbClr val="0059AF"/>
                </a:solidFill>
                <a:latin typeface="Calibri" pitchFamily="34" charset="0"/>
              </a:rPr>
              <a:t>The officials of the department also come in for significant criticism</a:t>
            </a:r>
          </a:p>
          <a:p>
            <a:pPr marL="457200" indent="-457200"/>
            <a:r>
              <a:rPr lang="en-ZA" b="1" dirty="0" smtClean="0">
                <a:solidFill>
                  <a:srgbClr val="0059AF"/>
                </a:solidFill>
                <a:latin typeface="Calibri" pitchFamily="34" charset="0"/>
              </a:rPr>
              <a:t>Those who are least implicated in the abuses are the governing bodies</a:t>
            </a:r>
          </a:p>
          <a:p>
            <a:pPr marL="457200" indent="-457200"/>
            <a:endParaRPr lang="en-ZA" b="1" dirty="0" smtClean="0">
              <a:solidFill>
                <a:srgbClr val="0059AF"/>
              </a:solidFill>
              <a:latin typeface="Calibri" pitchFamily="34" charset="0"/>
            </a:endParaRPr>
          </a:p>
          <a:p>
            <a:pPr marL="457200" indent="-457200"/>
            <a:r>
              <a:rPr lang="en-ZA" b="1" dirty="0" smtClean="0">
                <a:solidFill>
                  <a:srgbClr val="0059AF"/>
                </a:solidFill>
                <a:latin typeface="Calibri" pitchFamily="34" charset="0"/>
              </a:rPr>
              <a:t>Yet for some reason, it is SGBs who stand to bear the brunt and  lose most if some key recommendations in the report are implemented</a:t>
            </a:r>
          </a:p>
          <a:p>
            <a:endParaRPr lang="en-ZA" dirty="0"/>
          </a:p>
        </p:txBody>
      </p:sp>
      <p:pic>
        <p:nvPicPr>
          <p:cNvPr id="4" name="Picture 2" descr="C:\Users\Tim G\Documents\Admin docs - own office\New headers and footers\GBF Ribbon_1 CMYK.tif"/>
          <p:cNvPicPr>
            <a:picLocks noChangeAspect="1" noChangeArrowheads="1"/>
          </p:cNvPicPr>
          <p:nvPr/>
        </p:nvPicPr>
        <p:blipFill>
          <a:blip r:embed="rId3" cstate="print"/>
          <a:srcRect/>
          <a:stretch>
            <a:fillRect/>
          </a:stretch>
        </p:blipFill>
        <p:spPr bwMode="auto">
          <a:xfrm>
            <a:off x="539552" y="6093296"/>
            <a:ext cx="7488237" cy="504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5240" cy="1354162"/>
          </a:xfrm>
        </p:spPr>
        <p:txBody>
          <a:bodyPr>
            <a:noAutofit/>
          </a:bodyPr>
          <a:lstStyle/>
          <a:p>
            <a:r>
              <a:rPr lang="en-ZA" sz="4400" b="1" dirty="0" smtClean="0">
                <a:solidFill>
                  <a:srgbClr val="0059AF"/>
                </a:solidFill>
                <a:latin typeface="Calibri" pitchFamily="34" charset="0"/>
              </a:rPr>
              <a:t>Two critical aspects of the report</a:t>
            </a:r>
            <a:endParaRPr lang="en-ZA" sz="4000" b="1" dirty="0">
              <a:solidFill>
                <a:srgbClr val="0059AF"/>
              </a:solidFill>
              <a:latin typeface="Calibri" pitchFamily="34" charset="0"/>
            </a:endParaRPr>
          </a:p>
        </p:txBody>
      </p:sp>
      <p:sp>
        <p:nvSpPr>
          <p:cNvPr id="3" name="Content Placeholder 2"/>
          <p:cNvSpPr>
            <a:spLocks noGrp="1"/>
          </p:cNvSpPr>
          <p:nvPr>
            <p:ph sz="quarter" idx="1"/>
          </p:nvPr>
        </p:nvSpPr>
        <p:spPr>
          <a:xfrm>
            <a:off x="539552" y="1772816"/>
            <a:ext cx="7467600" cy="4341096"/>
          </a:xfrm>
        </p:spPr>
        <p:txBody>
          <a:bodyPr>
            <a:normAutofit/>
          </a:bodyPr>
          <a:lstStyle/>
          <a:p>
            <a:pPr marL="457200" indent="-457200"/>
            <a:r>
              <a:rPr lang="en-ZA" sz="2800" b="1" dirty="0" smtClean="0">
                <a:solidFill>
                  <a:srgbClr val="0059AF"/>
                </a:solidFill>
                <a:latin typeface="Calibri" pitchFamily="34" charset="0"/>
              </a:rPr>
              <a:t>A crucial finding</a:t>
            </a:r>
          </a:p>
          <a:p>
            <a:pPr marL="822960" lvl="1" indent="-457200"/>
            <a:r>
              <a:rPr lang="en-ZA" sz="2200" b="1" dirty="0" smtClean="0">
                <a:solidFill>
                  <a:srgbClr val="0059AF"/>
                </a:solidFill>
                <a:latin typeface="Calibri" pitchFamily="34" charset="0"/>
              </a:rPr>
              <a:t>The Department of Basic Education has retained semblances of managerial and administrative control in </a:t>
            </a:r>
            <a:r>
              <a:rPr lang="en-ZA" sz="2200" b="1" i="1" u="sng" dirty="0" smtClean="0">
                <a:solidFill>
                  <a:srgbClr val="0059AF"/>
                </a:solidFill>
                <a:latin typeface="Calibri" pitchFamily="34" charset="0"/>
              </a:rPr>
              <a:t>[only] three of South Africa’s nine Provinces</a:t>
            </a:r>
            <a:r>
              <a:rPr lang="en-ZA" sz="2200" b="1" i="1" dirty="0" smtClean="0">
                <a:solidFill>
                  <a:srgbClr val="0059AF"/>
                </a:solidFill>
                <a:latin typeface="Calibri" pitchFamily="34" charset="0"/>
              </a:rPr>
              <a:t>.</a:t>
            </a:r>
            <a:r>
              <a:rPr lang="en-ZA" sz="2200" b="1" dirty="0" smtClean="0">
                <a:solidFill>
                  <a:srgbClr val="0059AF"/>
                </a:solidFill>
                <a:latin typeface="Calibri" pitchFamily="34" charset="0"/>
              </a:rPr>
              <a:t> In all other Provinces, SADTU is in de facto control</a:t>
            </a:r>
          </a:p>
          <a:p>
            <a:pPr marL="457200" indent="-457200"/>
            <a:r>
              <a:rPr lang="en-ZA" sz="2800" b="1" dirty="0" smtClean="0">
                <a:solidFill>
                  <a:srgbClr val="0059AF"/>
                </a:solidFill>
                <a:latin typeface="Calibri" pitchFamily="34" charset="0"/>
              </a:rPr>
              <a:t>An incomprehensible recommendation</a:t>
            </a:r>
          </a:p>
          <a:p>
            <a:pPr marL="800100" lvl="1" indent="-433388"/>
            <a:r>
              <a:rPr lang="en-ZA" sz="2200" b="1" dirty="0" smtClean="0">
                <a:solidFill>
                  <a:srgbClr val="0059AF"/>
                </a:solidFill>
                <a:latin typeface="Calibri" pitchFamily="34" charset="0"/>
              </a:rPr>
              <a:t>That the powers of School Governing Bodies to make recommendations for the appointment of post level 2 and above be taken away ... [and that] the governing body should not play any role in the appointment process ...  </a:t>
            </a:r>
          </a:p>
          <a:p>
            <a:endParaRPr lang="en-ZA" b="1" dirty="0">
              <a:solidFill>
                <a:srgbClr val="0059AF"/>
              </a:solidFill>
              <a:latin typeface="Calibri" pitchFamily="34" charset="0"/>
            </a:endParaRPr>
          </a:p>
        </p:txBody>
      </p:sp>
      <p:pic>
        <p:nvPicPr>
          <p:cNvPr id="4" name="Picture 2" descr="C:\Users\Tim G\Documents\Admin docs - own office\New headers and footers\GBF Ribbon_1 CMYK.tif"/>
          <p:cNvPicPr>
            <a:picLocks noChangeAspect="1" noChangeArrowheads="1"/>
          </p:cNvPicPr>
          <p:nvPr/>
        </p:nvPicPr>
        <p:blipFill>
          <a:blip r:embed="rId3" cstate="print"/>
          <a:srcRect/>
          <a:stretch>
            <a:fillRect/>
          </a:stretch>
        </p:blipFill>
        <p:spPr bwMode="auto">
          <a:xfrm>
            <a:off x="539552" y="6093296"/>
            <a:ext cx="7488237" cy="504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5240" cy="1354162"/>
          </a:xfrm>
        </p:spPr>
        <p:txBody>
          <a:bodyPr>
            <a:noAutofit/>
          </a:bodyPr>
          <a:lstStyle/>
          <a:p>
            <a:r>
              <a:rPr lang="en-ZA" sz="4400" b="1" dirty="0" smtClean="0">
                <a:solidFill>
                  <a:srgbClr val="0059AF"/>
                </a:solidFill>
                <a:latin typeface="Calibri" pitchFamily="34" charset="0"/>
              </a:rPr>
              <a:t>Giving rise to</a:t>
            </a:r>
            <a:br>
              <a:rPr lang="en-ZA" sz="4400" b="1" dirty="0" smtClean="0">
                <a:solidFill>
                  <a:srgbClr val="0059AF"/>
                </a:solidFill>
                <a:latin typeface="Calibri" pitchFamily="34" charset="0"/>
              </a:rPr>
            </a:br>
            <a:r>
              <a:rPr lang="en-ZA" sz="4400" b="1" dirty="0" smtClean="0">
                <a:solidFill>
                  <a:srgbClr val="0059AF"/>
                </a:solidFill>
                <a:latin typeface="Calibri" pitchFamily="34" charset="0"/>
              </a:rPr>
              <a:t> an overriding concern</a:t>
            </a:r>
            <a:endParaRPr lang="en-ZA" sz="4000" b="1" dirty="0">
              <a:solidFill>
                <a:srgbClr val="0059AF"/>
              </a:solidFill>
              <a:latin typeface="Calibri" pitchFamily="34" charset="0"/>
            </a:endParaRPr>
          </a:p>
        </p:txBody>
      </p:sp>
      <p:sp>
        <p:nvSpPr>
          <p:cNvPr id="3" name="Content Placeholder 2"/>
          <p:cNvSpPr>
            <a:spLocks noGrp="1"/>
          </p:cNvSpPr>
          <p:nvPr>
            <p:ph sz="quarter" idx="1"/>
          </p:nvPr>
        </p:nvSpPr>
        <p:spPr>
          <a:xfrm>
            <a:off x="539552" y="1772816"/>
            <a:ext cx="7467600" cy="4341096"/>
          </a:xfrm>
        </p:spPr>
        <p:txBody>
          <a:bodyPr>
            <a:normAutofit lnSpcReduction="10000"/>
          </a:bodyPr>
          <a:lstStyle/>
          <a:p>
            <a:pPr marL="533400" indent="-533400"/>
            <a:r>
              <a:rPr lang="en-ZA" b="1" dirty="0" smtClean="0">
                <a:solidFill>
                  <a:srgbClr val="0059AF"/>
                </a:solidFill>
                <a:latin typeface="Calibri" pitchFamily="34" charset="0"/>
              </a:rPr>
              <a:t>In the light of the role of officials in the abuses, the Governing Body Foundation cannot understand, let alone accept, the Task Teams proposal that responsibility for appointments in essence be handed over to the education departments</a:t>
            </a:r>
          </a:p>
          <a:p>
            <a:pPr marL="533400" indent="-533400"/>
            <a:r>
              <a:rPr lang="en-ZA" b="1" dirty="0" smtClean="0">
                <a:solidFill>
                  <a:srgbClr val="0059AF"/>
                </a:solidFill>
                <a:latin typeface="Calibri" pitchFamily="34" charset="0"/>
              </a:rPr>
              <a:t>This is even more puzzling when the report states categorically that the Department of Education has lost control of the system in six of the nine provinces</a:t>
            </a:r>
          </a:p>
          <a:p>
            <a:pPr marL="533400" indent="-533400"/>
            <a:r>
              <a:rPr lang="en-ZA" b="1" dirty="0" smtClean="0">
                <a:solidFill>
                  <a:srgbClr val="0059AF"/>
                </a:solidFill>
                <a:latin typeface="Calibri" pitchFamily="34" charset="0"/>
              </a:rPr>
              <a:t>Handing responsibility for appointments to the PEDs would effectively put the dominant union in charge of appointments in two thirds of the country</a:t>
            </a:r>
          </a:p>
          <a:p>
            <a:pPr marL="533400" indent="-533400"/>
            <a:r>
              <a:rPr lang="en-ZA" b="1" dirty="0" smtClean="0">
                <a:solidFill>
                  <a:srgbClr val="0059AF"/>
                </a:solidFill>
                <a:latin typeface="Calibri" pitchFamily="34" charset="0"/>
              </a:rPr>
              <a:t> We find this hugely problematic – a major concern</a:t>
            </a:r>
          </a:p>
          <a:p>
            <a:endParaRPr lang="en-ZA" dirty="0"/>
          </a:p>
        </p:txBody>
      </p:sp>
      <p:pic>
        <p:nvPicPr>
          <p:cNvPr id="4" name="Picture 2" descr="C:\Users\Tim G\Documents\Admin docs - own office\New headers and footers\GBF Ribbon_1 CMYK.tif"/>
          <p:cNvPicPr>
            <a:picLocks noChangeAspect="1" noChangeArrowheads="1"/>
          </p:cNvPicPr>
          <p:nvPr/>
        </p:nvPicPr>
        <p:blipFill>
          <a:blip r:embed="rId3" cstate="print"/>
          <a:srcRect/>
          <a:stretch>
            <a:fillRect/>
          </a:stretch>
        </p:blipFill>
        <p:spPr bwMode="auto">
          <a:xfrm>
            <a:off x="539552" y="6093296"/>
            <a:ext cx="7488237" cy="504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2564904"/>
            <a:ext cx="6696744" cy="1938992"/>
          </a:xfrm>
          <a:prstGeom prst="rect">
            <a:avLst/>
          </a:prstGeom>
          <a:noFill/>
        </p:spPr>
        <p:txBody>
          <a:bodyPr wrap="square" rtlCol="0">
            <a:spAutoFit/>
          </a:bodyPr>
          <a:lstStyle/>
          <a:p>
            <a:pPr algn="ctr"/>
            <a:r>
              <a:rPr lang="en-ZA" sz="6000" b="1" dirty="0" smtClean="0">
                <a:solidFill>
                  <a:srgbClr val="0059A9"/>
                </a:solidFill>
                <a:latin typeface="Calibri" pitchFamily="34" charset="0"/>
              </a:rPr>
              <a:t>So what do we ‘like’ in the report?</a:t>
            </a:r>
            <a:endParaRPr lang="en-ZA" sz="6000" b="1" dirty="0">
              <a:solidFill>
                <a:srgbClr val="0059A9"/>
              </a:solidFill>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5240" cy="1498178"/>
          </a:xfrm>
        </p:spPr>
        <p:txBody>
          <a:bodyPr>
            <a:noAutofit/>
          </a:bodyPr>
          <a:lstStyle/>
          <a:p>
            <a:r>
              <a:rPr lang="en-ZA" sz="4400" b="1" dirty="0" smtClean="0">
                <a:solidFill>
                  <a:srgbClr val="0059AF"/>
                </a:solidFill>
                <a:latin typeface="Calibri" pitchFamily="34" charset="0"/>
              </a:rPr>
              <a:t>Uncontentious recommendations</a:t>
            </a:r>
            <a:endParaRPr lang="en-ZA" sz="4400" dirty="0">
              <a:solidFill>
                <a:srgbClr val="0059AF"/>
              </a:solidFill>
              <a:latin typeface="Calibri" pitchFamily="34" charset="0"/>
            </a:endParaRPr>
          </a:p>
        </p:txBody>
      </p:sp>
      <p:sp>
        <p:nvSpPr>
          <p:cNvPr id="3" name="Content Placeholder 2"/>
          <p:cNvSpPr>
            <a:spLocks noGrp="1"/>
          </p:cNvSpPr>
          <p:nvPr>
            <p:ph sz="quarter" idx="1"/>
          </p:nvPr>
        </p:nvSpPr>
        <p:spPr>
          <a:xfrm>
            <a:off x="539552" y="1988840"/>
            <a:ext cx="7467600" cy="4125072"/>
          </a:xfrm>
        </p:spPr>
        <p:txBody>
          <a:bodyPr>
            <a:normAutofit lnSpcReduction="10000"/>
          </a:bodyPr>
          <a:lstStyle/>
          <a:p>
            <a:pPr marL="533400" indent="-533400"/>
            <a:r>
              <a:rPr lang="en-ZA" b="1" dirty="0" smtClean="0">
                <a:solidFill>
                  <a:srgbClr val="0059AF"/>
                </a:solidFill>
                <a:latin typeface="Calibri" pitchFamily="34" charset="0"/>
              </a:rPr>
              <a:t>Recommendations 1 to 5 are largely uncontentious  and we fully support them – they require that:</a:t>
            </a:r>
          </a:p>
          <a:p>
            <a:pPr marL="990600" lvl="1" indent="-457200"/>
            <a:r>
              <a:rPr lang="en-ZA" sz="2200" b="1" dirty="0" smtClean="0">
                <a:solidFill>
                  <a:srgbClr val="0059AF"/>
                </a:solidFill>
                <a:latin typeface="Calibri" pitchFamily="34" charset="0"/>
              </a:rPr>
              <a:t>illegal action by educators be reported to SAPS for action</a:t>
            </a:r>
          </a:p>
          <a:p>
            <a:pPr marL="990600" lvl="1" indent="-457200"/>
            <a:r>
              <a:rPr lang="en-ZA" sz="2200" b="1" dirty="0" smtClean="0">
                <a:solidFill>
                  <a:srgbClr val="0059AF"/>
                </a:solidFill>
                <a:latin typeface="Calibri" pitchFamily="34" charset="0"/>
              </a:rPr>
              <a:t>disciplinary action be taken against officials responsible for checking corruption but failed to do so</a:t>
            </a:r>
          </a:p>
          <a:p>
            <a:pPr marL="990600" lvl="1" indent="-457200"/>
            <a:r>
              <a:rPr lang="en-ZA" sz="2200" b="1" dirty="0" smtClean="0">
                <a:solidFill>
                  <a:srgbClr val="0059AF"/>
                </a:solidFill>
                <a:latin typeface="Calibri" pitchFamily="34" charset="0"/>
              </a:rPr>
              <a:t>action be taken to protect whistle-blowers</a:t>
            </a:r>
          </a:p>
          <a:p>
            <a:pPr marL="990600" lvl="1" indent="-457200"/>
            <a:r>
              <a:rPr lang="en-ZA" sz="2200" b="1" dirty="0" smtClean="0">
                <a:solidFill>
                  <a:srgbClr val="0059AF"/>
                </a:solidFill>
                <a:latin typeface="Calibri" pitchFamily="34" charset="0"/>
              </a:rPr>
              <a:t>the Department of Basic Education re-assert its control of the system in all provinces</a:t>
            </a:r>
          </a:p>
          <a:p>
            <a:pPr marL="990600" lvl="1" indent="-457200"/>
            <a:r>
              <a:rPr lang="en-ZA" sz="2200" b="1" dirty="0" smtClean="0">
                <a:solidFill>
                  <a:srgbClr val="0059AF"/>
                </a:solidFill>
                <a:latin typeface="Calibri" pitchFamily="34" charset="0"/>
              </a:rPr>
              <a:t>the Minister require all provinces to complete and implement their required delegations frameworks</a:t>
            </a:r>
          </a:p>
        </p:txBody>
      </p:sp>
      <p:pic>
        <p:nvPicPr>
          <p:cNvPr id="4" name="Picture 2" descr="C:\Users\Tim G\Documents\Admin docs - own office\New headers and footers\GBF Ribbon_1 CMYK.tif"/>
          <p:cNvPicPr>
            <a:picLocks noChangeAspect="1" noChangeArrowheads="1"/>
          </p:cNvPicPr>
          <p:nvPr/>
        </p:nvPicPr>
        <p:blipFill>
          <a:blip r:embed="rId3" cstate="print"/>
          <a:srcRect/>
          <a:stretch>
            <a:fillRect/>
          </a:stretch>
        </p:blipFill>
        <p:spPr bwMode="auto">
          <a:xfrm>
            <a:off x="539552" y="6093296"/>
            <a:ext cx="7488237" cy="504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260648"/>
            <a:ext cx="7467600" cy="1368152"/>
          </a:xfrm>
        </p:spPr>
        <p:txBody>
          <a:bodyPr>
            <a:noAutofit/>
          </a:bodyPr>
          <a:lstStyle/>
          <a:p>
            <a:r>
              <a:rPr lang="en-ZA" sz="4400" b="1" dirty="0" smtClean="0">
                <a:solidFill>
                  <a:srgbClr val="0059AF"/>
                </a:solidFill>
                <a:latin typeface="Calibri" pitchFamily="34" charset="0"/>
              </a:rPr>
              <a:t>Some more acceptable suggestions ...</a:t>
            </a:r>
            <a:endParaRPr lang="en-ZA" sz="4400" b="1" dirty="0">
              <a:solidFill>
                <a:srgbClr val="0059AF"/>
              </a:solidFill>
              <a:latin typeface="Calibri" pitchFamily="34" charset="0"/>
            </a:endParaRPr>
          </a:p>
        </p:txBody>
      </p:sp>
      <p:sp>
        <p:nvSpPr>
          <p:cNvPr id="4" name="Content Placeholder 3"/>
          <p:cNvSpPr>
            <a:spLocks noGrp="1"/>
          </p:cNvSpPr>
          <p:nvPr>
            <p:ph sz="quarter" idx="1"/>
          </p:nvPr>
        </p:nvSpPr>
        <p:spPr>
          <a:xfrm>
            <a:off x="467544" y="1772816"/>
            <a:ext cx="7571184" cy="4104456"/>
          </a:xfrm>
        </p:spPr>
        <p:txBody>
          <a:bodyPr>
            <a:noAutofit/>
          </a:bodyPr>
          <a:lstStyle/>
          <a:p>
            <a:pPr marL="457200" indent="-457200"/>
            <a:r>
              <a:rPr lang="en-ZA" sz="2200" b="1" dirty="0" smtClean="0">
                <a:solidFill>
                  <a:srgbClr val="0059AF"/>
                </a:solidFill>
                <a:latin typeface="Calibri" pitchFamily="34" charset="0"/>
              </a:rPr>
              <a:t>Separate and distinct Unions be established for office-based educators (Recommendation 11)</a:t>
            </a:r>
          </a:p>
          <a:p>
            <a:pPr marL="457200" indent="-457200"/>
            <a:r>
              <a:rPr lang="en-ZA" sz="2200" b="1" dirty="0" smtClean="0">
                <a:solidFill>
                  <a:srgbClr val="0059AF"/>
                </a:solidFill>
                <a:latin typeface="Calibri" pitchFamily="34" charset="0"/>
              </a:rPr>
              <a:t>the practice of cadre deployment into DBE offices and schools ceases entirely (Recommendation 12)</a:t>
            </a:r>
          </a:p>
          <a:p>
            <a:pPr marL="457200" indent="-457200"/>
            <a:r>
              <a:rPr lang="en-ZA" sz="2200" b="1" dirty="0" smtClean="0">
                <a:solidFill>
                  <a:srgbClr val="0059AF"/>
                </a:solidFill>
                <a:latin typeface="Calibri" pitchFamily="34" charset="0"/>
              </a:rPr>
              <a:t>Those appointed to district and provincial offices should be required to demonstrate their capacity to carry out the jobs for which they apply (part 1 of Recommendation 13)</a:t>
            </a:r>
          </a:p>
          <a:p>
            <a:pPr marL="457200" indent="-457200"/>
            <a:r>
              <a:rPr lang="en-ZA" sz="2200" b="1" dirty="0" smtClean="0">
                <a:solidFill>
                  <a:srgbClr val="0059AF"/>
                </a:solidFill>
                <a:latin typeface="Calibri" pitchFamily="34" charset="0"/>
              </a:rPr>
              <a:t> There should be no political appointments nor cadre deployments (part 2 of Recommendation 13)</a:t>
            </a:r>
          </a:p>
          <a:p>
            <a:pPr marL="457200" indent="-457200"/>
            <a:r>
              <a:rPr lang="en-ZA" sz="2200" b="1" dirty="0" smtClean="0">
                <a:solidFill>
                  <a:srgbClr val="0059AF"/>
                </a:solidFill>
                <a:latin typeface="Calibri" pitchFamily="34" charset="0"/>
              </a:rPr>
              <a:t> The observer status of Unions be renegotiated with respect to the recruitment processes (Recommendation 14)</a:t>
            </a:r>
            <a:endParaRPr lang="en-ZA" sz="2200" dirty="0" smtClean="0">
              <a:latin typeface="Calibri" pitchFamily="34" charset="0"/>
            </a:endParaRPr>
          </a:p>
          <a:p>
            <a:pPr marL="0" indent="0" algn="just">
              <a:buNone/>
            </a:pPr>
            <a:endParaRPr lang="en-ZA" sz="2000" b="1" dirty="0">
              <a:solidFill>
                <a:srgbClr val="0059AF"/>
              </a:solidFill>
              <a:latin typeface="Calibri" pitchFamily="34" charset="0"/>
            </a:endParaRPr>
          </a:p>
        </p:txBody>
      </p:sp>
      <p:pic>
        <p:nvPicPr>
          <p:cNvPr id="6" name="Picture 2" descr="C:\Users\Tim G\Documents\Admin docs - own office\New headers and footers\GBF Ribbon_1 CMYK.tif"/>
          <p:cNvPicPr>
            <a:picLocks noChangeAspect="1" noChangeArrowheads="1"/>
          </p:cNvPicPr>
          <p:nvPr/>
        </p:nvPicPr>
        <p:blipFill>
          <a:blip r:embed="rId3" cstate="print"/>
          <a:srcRect/>
          <a:stretch>
            <a:fillRect/>
          </a:stretch>
        </p:blipFill>
        <p:spPr bwMode="auto">
          <a:xfrm>
            <a:off x="539552" y="6093296"/>
            <a:ext cx="7488237" cy="504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467600" cy="1224136"/>
          </a:xfrm>
        </p:spPr>
        <p:txBody>
          <a:bodyPr>
            <a:noAutofit/>
          </a:bodyPr>
          <a:lstStyle/>
          <a:p>
            <a:r>
              <a:rPr lang="en-ZA" sz="4400" b="1" dirty="0" smtClean="0">
                <a:solidFill>
                  <a:srgbClr val="0059A9"/>
                </a:solidFill>
                <a:latin typeface="Calibri" pitchFamily="34" charset="0"/>
              </a:rPr>
              <a:t/>
            </a:r>
            <a:br>
              <a:rPr lang="en-ZA" sz="4400" b="1" dirty="0" smtClean="0">
                <a:solidFill>
                  <a:srgbClr val="0059A9"/>
                </a:solidFill>
                <a:latin typeface="Calibri" pitchFamily="34" charset="0"/>
              </a:rPr>
            </a:br>
            <a:r>
              <a:rPr lang="en-ZA" sz="4400" b="1" dirty="0" smtClean="0">
                <a:solidFill>
                  <a:srgbClr val="0059A9"/>
                </a:solidFill>
                <a:latin typeface="Calibri" pitchFamily="34" charset="0"/>
              </a:rPr>
              <a:t>And some entirely sensible proposals ...</a:t>
            </a:r>
            <a:endParaRPr lang="en-ZA" sz="4400" b="1" dirty="0">
              <a:solidFill>
                <a:srgbClr val="0059A9"/>
              </a:solidFill>
              <a:latin typeface="Calibri" pitchFamily="34" charset="0"/>
            </a:endParaRPr>
          </a:p>
        </p:txBody>
      </p:sp>
      <p:sp>
        <p:nvSpPr>
          <p:cNvPr id="3" name="Content Placeholder 2"/>
          <p:cNvSpPr>
            <a:spLocks noGrp="1"/>
          </p:cNvSpPr>
          <p:nvPr>
            <p:ph sz="quarter" idx="1"/>
          </p:nvPr>
        </p:nvSpPr>
        <p:spPr>
          <a:xfrm>
            <a:off x="457200" y="1556792"/>
            <a:ext cx="7467600" cy="4464496"/>
          </a:xfrm>
        </p:spPr>
        <p:txBody>
          <a:bodyPr>
            <a:normAutofit fontScale="92500" lnSpcReduction="10000"/>
          </a:bodyPr>
          <a:lstStyle/>
          <a:p>
            <a:pPr marL="628650" indent="-628650"/>
            <a:r>
              <a:rPr lang="en-ZA" b="1" dirty="0" smtClean="0">
                <a:solidFill>
                  <a:srgbClr val="0059AF"/>
                </a:solidFill>
                <a:latin typeface="Calibri" pitchFamily="34" charset="0"/>
              </a:rPr>
              <a:t>Principals should be  selected by means of panels which can evaluate the competence and suitability of the candidates for their leadership and management skills as well as academic, experiential and professional abilities</a:t>
            </a:r>
          </a:p>
          <a:p>
            <a:pPr marL="628650" indent="-628650"/>
            <a:r>
              <a:rPr lang="en-ZA" b="1" dirty="0" smtClean="0">
                <a:solidFill>
                  <a:srgbClr val="0059AF"/>
                </a:solidFill>
                <a:latin typeface="Calibri" pitchFamily="34" charset="0"/>
              </a:rPr>
              <a:t>The panels should include educators of suitable rank and experience – or educationists?</a:t>
            </a:r>
          </a:p>
          <a:p>
            <a:pPr marL="628650" indent="-628650"/>
            <a:r>
              <a:rPr lang="en-ZA" b="1" dirty="0" smtClean="0">
                <a:solidFill>
                  <a:srgbClr val="0059AF"/>
                </a:solidFill>
                <a:latin typeface="Calibri" pitchFamily="34" charset="0"/>
              </a:rPr>
              <a:t>The pre-interviewing testing of candidates should occur and the results should be available to the panel members</a:t>
            </a:r>
          </a:p>
          <a:p>
            <a:pPr marL="628650" indent="-628650"/>
            <a:r>
              <a:rPr lang="en-ZA" b="1" dirty="0" smtClean="0">
                <a:solidFill>
                  <a:srgbClr val="0059AF"/>
                </a:solidFill>
                <a:latin typeface="Calibri" pitchFamily="34" charset="0"/>
              </a:rPr>
              <a:t>We would support this if the “interviewing panel” includes the governing body </a:t>
            </a:r>
          </a:p>
          <a:p>
            <a:pPr marL="628650" indent="-628650"/>
            <a:r>
              <a:rPr lang="en-ZA" b="1" dirty="0" smtClean="0">
                <a:solidFill>
                  <a:srgbClr val="0059AF"/>
                </a:solidFill>
                <a:latin typeface="Calibri" pitchFamily="34" charset="0"/>
              </a:rPr>
              <a:t>Positions of school management should be subjected to selection processes to ensure that competent and qualified candidates are appointed</a:t>
            </a:r>
            <a:endParaRPr lang="en-ZA" b="1" dirty="0" smtClean="0">
              <a:solidFill>
                <a:srgbClr val="0059A9"/>
              </a:solidFill>
              <a:latin typeface="Calibri" pitchFamily="34" charset="0"/>
            </a:endParaRPr>
          </a:p>
          <a:p>
            <a:endParaRPr lang="en-ZA" b="1" dirty="0" smtClean="0">
              <a:solidFill>
                <a:srgbClr val="0059A9"/>
              </a:solidFill>
              <a:latin typeface="Calibri" pitchFamily="34" charset="0"/>
            </a:endParaRPr>
          </a:p>
          <a:p>
            <a:endParaRPr lang="en-ZA" dirty="0"/>
          </a:p>
        </p:txBody>
      </p:sp>
      <p:pic>
        <p:nvPicPr>
          <p:cNvPr id="4" name="Picture 2" descr="C:\Users\Tim G\Documents\Admin docs - own office\New headers and footers\GBF Ribbon_1 CMYK.tif"/>
          <p:cNvPicPr>
            <a:picLocks noChangeAspect="1" noChangeArrowheads="1"/>
          </p:cNvPicPr>
          <p:nvPr/>
        </p:nvPicPr>
        <p:blipFill>
          <a:blip r:embed="rId3" cstate="print"/>
          <a:srcRect/>
          <a:stretch>
            <a:fillRect/>
          </a:stretch>
        </p:blipFill>
        <p:spPr bwMode="auto">
          <a:xfrm>
            <a:off x="467544" y="6093296"/>
            <a:ext cx="7488237" cy="504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1327</TotalTime>
  <Words>1592</Words>
  <Application>Microsoft Office PowerPoint</Application>
  <PresentationFormat>On-screen Show (4:3)</PresentationFormat>
  <Paragraphs>142</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Oriel</vt:lpstr>
      <vt:lpstr>The selling of teaching posts</vt:lpstr>
      <vt:lpstr>We are all aware ...</vt:lpstr>
      <vt:lpstr>The current problem</vt:lpstr>
      <vt:lpstr>Two critical aspects of the report</vt:lpstr>
      <vt:lpstr>Giving rise to  an overriding concern</vt:lpstr>
      <vt:lpstr>Slide 6</vt:lpstr>
      <vt:lpstr>Uncontentious recommendations</vt:lpstr>
      <vt:lpstr>Some more acceptable suggestions ...</vt:lpstr>
      <vt:lpstr> And some entirely sensible proposals ...</vt:lpstr>
      <vt:lpstr>Slide 10</vt:lpstr>
      <vt:lpstr>A suggestion up for debate ...</vt:lpstr>
      <vt:lpstr>A questionable generalization ...</vt:lpstr>
      <vt:lpstr>more problematic proposals ...</vt:lpstr>
      <vt:lpstr>A stark contradiction</vt:lpstr>
      <vt:lpstr>And a worrisome assumption ...</vt:lpstr>
      <vt:lpstr>Slide 16</vt:lpstr>
      <vt:lpstr>A little bit of history</vt:lpstr>
      <vt:lpstr>Indeed, the  Constitutional Court has said ...</vt:lpstr>
      <vt:lpstr>Slide 19</vt:lpstr>
      <vt:lpstr>A critical realization</vt:lpstr>
      <vt:lpstr>A very sensible compromise ...</vt:lpstr>
      <vt:lpstr>Slide 22</vt:lpstr>
      <vt:lpstr>We believe strongly that ...</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Tim G</dc:creator>
  <cp:lastModifiedBy>PUMZA</cp:lastModifiedBy>
  <cp:revision>47</cp:revision>
  <dcterms:created xsi:type="dcterms:W3CDTF">2016-08-18T09:49:30Z</dcterms:created>
  <dcterms:modified xsi:type="dcterms:W3CDTF">2016-12-01T10:05:25Z</dcterms:modified>
</cp:coreProperties>
</file>