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12.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emf" ContentType="image/x-emf"/>
  <Override PartName="/ppt/notesSlides/notesSlide17.xml" ContentType="application/vnd.openxmlformats-officedocument.presentationml.notesSlide+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 id="2147483684" r:id="rId6"/>
    <p:sldMasterId id="2147483696" r:id="rId7"/>
  </p:sldMasterIdLst>
  <p:notesMasterIdLst>
    <p:notesMasterId r:id="rId39"/>
  </p:notesMasterIdLst>
  <p:handoutMasterIdLst>
    <p:handoutMasterId r:id="rId40"/>
  </p:handoutMasterIdLst>
  <p:sldIdLst>
    <p:sldId id="447" r:id="rId8"/>
    <p:sldId id="458" r:id="rId9"/>
    <p:sldId id="465" r:id="rId10"/>
    <p:sldId id="461" r:id="rId11"/>
    <p:sldId id="464" r:id="rId12"/>
    <p:sldId id="462" r:id="rId13"/>
    <p:sldId id="394" r:id="rId14"/>
    <p:sldId id="452" r:id="rId15"/>
    <p:sldId id="399" r:id="rId16"/>
    <p:sldId id="453" r:id="rId17"/>
    <p:sldId id="454" r:id="rId18"/>
    <p:sldId id="397" r:id="rId19"/>
    <p:sldId id="414" r:id="rId20"/>
    <p:sldId id="455" r:id="rId21"/>
    <p:sldId id="417" r:id="rId22"/>
    <p:sldId id="463" r:id="rId23"/>
    <p:sldId id="448" r:id="rId24"/>
    <p:sldId id="450" r:id="rId25"/>
    <p:sldId id="402" r:id="rId26"/>
    <p:sldId id="456" r:id="rId27"/>
    <p:sldId id="451" r:id="rId28"/>
    <p:sldId id="457" r:id="rId29"/>
    <p:sldId id="420" r:id="rId30"/>
    <p:sldId id="466" r:id="rId31"/>
    <p:sldId id="467" r:id="rId32"/>
    <p:sldId id="468" r:id="rId33"/>
    <p:sldId id="469" r:id="rId34"/>
    <p:sldId id="470" r:id="rId35"/>
    <p:sldId id="471" r:id="rId36"/>
    <p:sldId id="472" r:id="rId37"/>
    <p:sldId id="473" r:id="rId38"/>
  </p:sldIdLst>
  <p:sldSz cx="9144000" cy="6858000" type="screen4x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963">
          <p15:clr>
            <a:srgbClr val="A4A3A4"/>
          </p15:clr>
        </p15:guide>
        <p15:guide id="2" pos="119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uki Potye" initials="ZP" lastIdx="6" clrIdx="0">
    <p:extLst>
      <p:ext uri="{19B8F6BF-5375-455C-9EA6-DF929625EA0E}">
        <p15:presenceInfo xmlns:p15="http://schemas.microsoft.com/office/powerpoint/2012/main" xmlns="" userId="Zuki Poty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28044"/>
    <a:srgbClr val="F9671C"/>
    <a:srgbClr val="02723D"/>
    <a:srgbClr val="015B30"/>
    <a:srgbClr val="F6BB00"/>
    <a:srgbClr val="005D28"/>
    <a:srgbClr val="531A17"/>
    <a:srgbClr val="01572E"/>
    <a:srgbClr val="015718"/>
    <a:srgbClr val="0054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24" autoAdjust="0"/>
    <p:restoredTop sz="94434" autoAdjust="0"/>
  </p:normalViewPr>
  <p:slideViewPr>
    <p:cSldViewPr snapToGrid="0" snapToObjects="1">
      <p:cViewPr varScale="1">
        <p:scale>
          <a:sx n="116" d="100"/>
          <a:sy n="116" d="100"/>
        </p:scale>
        <p:origin x="-1854" y="-114"/>
      </p:cViewPr>
      <p:guideLst>
        <p:guide orient="horz" pos="2963"/>
        <p:guide pos="1197"/>
      </p:guideLst>
    </p:cSldViewPr>
  </p:slideViewPr>
  <p:outlineViewPr>
    <p:cViewPr>
      <p:scale>
        <a:sx n="33" d="100"/>
        <a:sy n="33" d="100"/>
      </p:scale>
      <p:origin x="0" y="-25302"/>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openxmlformats.org/officeDocument/2006/relationships/package" Target="../embeddings/Microsoft_Office_Excel_Worksheet1.xlsx"/><Relationship Id="rId1" Type="http://schemas.openxmlformats.org/officeDocument/2006/relationships/themeOverride" Target="../theme/themeOverride1.xml"/><Relationship Id="rId4"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1" i="0" u="none" strike="noStrike" kern="1200" baseline="0">
                <a:solidFill>
                  <a:schemeClr val="dk1">
                    <a:lumMod val="75000"/>
                    <a:lumOff val="25000"/>
                  </a:schemeClr>
                </a:solidFill>
                <a:latin typeface="+mn-lt"/>
                <a:ea typeface="+mn-ea"/>
                <a:cs typeface="+mn-cs"/>
              </a:defRPr>
            </a:pPr>
            <a:r>
              <a:rPr lang="en-GB" sz="1200"/>
              <a:t>Overall</a:t>
            </a:r>
            <a:r>
              <a:rPr lang="en-GB" sz="1200" baseline="0"/>
              <a:t> Performance</a:t>
            </a:r>
            <a:endParaRPr lang="en-GB" sz="1200"/>
          </a:p>
        </c:rich>
      </c:tx>
      <c:layout/>
      <c:spPr>
        <a:noFill/>
        <a:ln>
          <a:noFill/>
        </a:ln>
        <a:effectLst/>
      </c:spPr>
    </c:title>
    <c:plotArea>
      <c:layout>
        <c:manualLayout>
          <c:layoutTarget val="inner"/>
          <c:xMode val="edge"/>
          <c:yMode val="edge"/>
          <c:x val="0.16318503937007878"/>
          <c:y val="0.15115740740740743"/>
          <c:w val="0.47319444444444442"/>
          <c:h val="0.78865740740740753"/>
        </c:manualLayout>
      </c:layout>
      <c:pieChart>
        <c:varyColors val="1"/>
        <c:ser>
          <c:idx val="0"/>
          <c:order val="0"/>
          <c:dPt>
            <c:idx val="0"/>
            <c:spPr>
              <a:solidFill>
                <a:srgbClr val="00B050"/>
              </a:solidFill>
              <a:ln>
                <a:noFill/>
              </a:ln>
              <a:effectLst>
                <a:outerShdw blurRad="254000" sx="102000" sy="102000" algn="ctr" rotWithShape="0">
                  <a:prstClr val="black">
                    <a:alpha val="20000"/>
                  </a:prstClr>
                </a:outerShdw>
              </a:effectLst>
            </c:spPr>
          </c:dPt>
          <c:dPt>
            <c:idx val="1"/>
            <c:spPr>
              <a:solidFill>
                <a:srgbClr val="FF0000"/>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Percent val="1"/>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Sheet1!$C$8:$D$8</c:f>
              <c:strCache>
                <c:ptCount val="2"/>
                <c:pt idx="0">
                  <c:v>Achieved</c:v>
                </c:pt>
                <c:pt idx="1">
                  <c:v>Not achieved</c:v>
                </c:pt>
              </c:strCache>
            </c:strRef>
          </c:cat>
          <c:val>
            <c:numRef>
              <c:f>Sheet1!$C$9:$D$9</c:f>
              <c:numCache>
                <c:formatCode>0%</c:formatCode>
                <c:ptCount val="2"/>
                <c:pt idx="0">
                  <c:v>0.87000000000000011</c:v>
                </c:pt>
                <c:pt idx="1">
                  <c:v>0.13</c:v>
                </c:pt>
              </c:numCache>
            </c:numRef>
          </c:val>
        </c:ser>
        <c:dLbls>
          <c:showPercent val="1"/>
        </c:dLbls>
        <c:firstSliceAng val="0"/>
      </c:pieChart>
      <c:spPr>
        <a:noFill/>
        <a:ln>
          <a:noFill/>
        </a:ln>
        <a:effectLst/>
      </c:spPr>
    </c:plotArea>
    <c:legend>
      <c:legendPos val="r"/>
      <c:layout/>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chart>
  <c:spPr>
    <a:noFill/>
    <a:ln w="9525" cap="flat" cmpd="sng" algn="ctr">
      <a:noFill/>
      <a:round/>
    </a:ln>
    <a:effectLst/>
  </c:spPr>
  <c:txPr>
    <a:bodyPr/>
    <a:lstStyle/>
    <a:p>
      <a:pPr>
        <a:defRPr/>
      </a:pPr>
      <a:endParaRPr lang="en-US"/>
    </a:p>
  </c:txPr>
  <c:externalData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7088" cy="498555"/>
          </a:xfrm>
          <a:prstGeom prst="rect">
            <a:avLst/>
          </a:prstGeom>
        </p:spPr>
        <p:txBody>
          <a:bodyPr vert="horz" lIns="91440" tIns="45721" rIns="91440" bIns="45721" rtlCol="0"/>
          <a:lstStyle>
            <a:lvl1pPr algn="l">
              <a:defRPr sz="1200"/>
            </a:lvl1pPr>
          </a:lstStyle>
          <a:p>
            <a:endParaRPr lang="en-ZA" dirty="0"/>
          </a:p>
        </p:txBody>
      </p:sp>
      <p:sp>
        <p:nvSpPr>
          <p:cNvPr id="3" name="Date Placeholder 2"/>
          <p:cNvSpPr>
            <a:spLocks noGrp="1"/>
          </p:cNvSpPr>
          <p:nvPr>
            <p:ph type="dt" sz="quarter" idx="1"/>
          </p:nvPr>
        </p:nvSpPr>
        <p:spPr>
          <a:xfrm>
            <a:off x="3850587" y="1"/>
            <a:ext cx="2947088" cy="498555"/>
          </a:xfrm>
          <a:prstGeom prst="rect">
            <a:avLst/>
          </a:prstGeom>
        </p:spPr>
        <p:txBody>
          <a:bodyPr vert="horz" lIns="91440" tIns="45721" rIns="91440" bIns="45721" rtlCol="0"/>
          <a:lstStyle>
            <a:lvl1pPr algn="r">
              <a:defRPr sz="1200"/>
            </a:lvl1pPr>
          </a:lstStyle>
          <a:p>
            <a:fld id="{1540D7ED-F948-479B-97AD-A8EA847EBBDF}" type="datetimeFigureOut">
              <a:rPr lang="en-ZA" smtClean="0"/>
              <a:pPr/>
              <a:t>2016/11/29</a:t>
            </a:fld>
            <a:endParaRPr lang="en-ZA" dirty="0"/>
          </a:p>
        </p:txBody>
      </p:sp>
      <p:sp>
        <p:nvSpPr>
          <p:cNvPr id="4" name="Footer Placeholder 3"/>
          <p:cNvSpPr>
            <a:spLocks noGrp="1"/>
          </p:cNvSpPr>
          <p:nvPr>
            <p:ph type="ftr" sz="quarter" idx="2"/>
          </p:nvPr>
        </p:nvSpPr>
        <p:spPr>
          <a:xfrm>
            <a:off x="0" y="9431260"/>
            <a:ext cx="2947088" cy="498555"/>
          </a:xfrm>
          <a:prstGeom prst="rect">
            <a:avLst/>
          </a:prstGeom>
        </p:spPr>
        <p:txBody>
          <a:bodyPr vert="horz" lIns="91440" tIns="45721" rIns="91440" bIns="45721"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587" y="9431260"/>
            <a:ext cx="2947088" cy="498555"/>
          </a:xfrm>
          <a:prstGeom prst="rect">
            <a:avLst/>
          </a:prstGeom>
        </p:spPr>
        <p:txBody>
          <a:bodyPr vert="horz" lIns="91440" tIns="45721" rIns="91440" bIns="45721" rtlCol="0" anchor="b"/>
          <a:lstStyle>
            <a:lvl1pPr algn="r">
              <a:defRPr sz="1200"/>
            </a:lvl1pPr>
          </a:lstStyle>
          <a:p>
            <a:fld id="{905FD7F4-FCE2-4A88-88EC-054FA6E1BE03}" type="slidenum">
              <a:rPr lang="en-ZA" smtClean="0"/>
              <a:pPr/>
              <a:t>‹#›</a:t>
            </a:fld>
            <a:endParaRPr lang="en-ZA" dirty="0"/>
          </a:p>
        </p:txBody>
      </p:sp>
    </p:spTree>
    <p:extLst>
      <p:ext uri="{BB962C8B-B14F-4D97-AF65-F5344CB8AC3E}">
        <p14:creationId xmlns:p14="http://schemas.microsoft.com/office/powerpoint/2010/main" xmlns="" val="40028972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6347" cy="496490"/>
          </a:xfrm>
          <a:prstGeom prst="rect">
            <a:avLst/>
          </a:prstGeom>
        </p:spPr>
        <p:txBody>
          <a:bodyPr vert="horz" lIns="91440" tIns="45721" rIns="91440" bIns="45721" rtlCol="0"/>
          <a:lstStyle>
            <a:lvl1pPr algn="l">
              <a:defRPr sz="1200"/>
            </a:lvl1pPr>
          </a:lstStyle>
          <a:p>
            <a:endParaRPr lang="en-ZA" dirty="0"/>
          </a:p>
        </p:txBody>
      </p:sp>
      <p:sp>
        <p:nvSpPr>
          <p:cNvPr id="3" name="Date Placeholder 2"/>
          <p:cNvSpPr>
            <a:spLocks noGrp="1"/>
          </p:cNvSpPr>
          <p:nvPr>
            <p:ph type="dt" idx="1"/>
          </p:nvPr>
        </p:nvSpPr>
        <p:spPr>
          <a:xfrm>
            <a:off x="3851344" y="2"/>
            <a:ext cx="2946347" cy="496490"/>
          </a:xfrm>
          <a:prstGeom prst="rect">
            <a:avLst/>
          </a:prstGeom>
        </p:spPr>
        <p:txBody>
          <a:bodyPr vert="horz" lIns="91440" tIns="45721" rIns="91440" bIns="45721" rtlCol="0"/>
          <a:lstStyle>
            <a:lvl1pPr algn="r">
              <a:defRPr sz="1200"/>
            </a:lvl1pPr>
          </a:lstStyle>
          <a:p>
            <a:fld id="{7E98EABC-3E2D-4E1F-87EC-C01A1773AAD0}" type="datetimeFigureOut">
              <a:rPr lang="en-ZA" smtClean="0"/>
              <a:pPr/>
              <a:t>2016/11/29</a:t>
            </a:fld>
            <a:endParaRPr lang="en-ZA" dirty="0"/>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440" tIns="45721" rIns="91440" bIns="45721" rtlCol="0" anchor="ctr"/>
          <a:lstStyle/>
          <a:p>
            <a:endParaRPr lang="en-ZA" dirty="0"/>
          </a:p>
        </p:txBody>
      </p:sp>
      <p:sp>
        <p:nvSpPr>
          <p:cNvPr id="5" name="Notes Placeholder 4"/>
          <p:cNvSpPr>
            <a:spLocks noGrp="1"/>
          </p:cNvSpPr>
          <p:nvPr>
            <p:ph type="body" sz="quarter" idx="3"/>
          </p:nvPr>
        </p:nvSpPr>
        <p:spPr>
          <a:xfrm>
            <a:off x="679927" y="4716663"/>
            <a:ext cx="5439410" cy="4468416"/>
          </a:xfrm>
          <a:prstGeom prst="rect">
            <a:avLst/>
          </a:prstGeom>
        </p:spPr>
        <p:txBody>
          <a:bodyPr vert="horz" lIns="91440" tIns="45721" rIns="91440" bIns="4572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2" y="9431600"/>
            <a:ext cx="2946347" cy="496490"/>
          </a:xfrm>
          <a:prstGeom prst="rect">
            <a:avLst/>
          </a:prstGeom>
        </p:spPr>
        <p:txBody>
          <a:bodyPr vert="horz" lIns="91440" tIns="45721" rIns="91440" bIns="45721"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1344" y="9431600"/>
            <a:ext cx="2946347" cy="496490"/>
          </a:xfrm>
          <a:prstGeom prst="rect">
            <a:avLst/>
          </a:prstGeom>
        </p:spPr>
        <p:txBody>
          <a:bodyPr vert="horz" lIns="91440" tIns="45721" rIns="91440" bIns="45721" rtlCol="0" anchor="b"/>
          <a:lstStyle>
            <a:lvl1pPr algn="r">
              <a:defRPr sz="1200"/>
            </a:lvl1pPr>
          </a:lstStyle>
          <a:p>
            <a:fld id="{FB307A7D-FC8B-48AB-B32F-ED3694D9DC30}" type="slidenum">
              <a:rPr lang="en-ZA" smtClean="0"/>
              <a:pPr/>
              <a:t>‹#›</a:t>
            </a:fld>
            <a:endParaRPr lang="en-ZA" dirty="0"/>
          </a:p>
        </p:txBody>
      </p:sp>
    </p:spTree>
    <p:extLst>
      <p:ext uri="{BB962C8B-B14F-4D97-AF65-F5344CB8AC3E}">
        <p14:creationId xmlns:p14="http://schemas.microsoft.com/office/powerpoint/2010/main" xmlns="" val="987318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0A8F022-4E2C-47CF-A8D2-C73D19E791F5}" type="slidenum">
              <a:rPr lang="en-US">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xmlns="" val="2791928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pPr/>
              <a:t>13</a:t>
            </a:fld>
            <a:endParaRPr lang="en-ZA" dirty="0"/>
          </a:p>
        </p:txBody>
      </p:sp>
    </p:spTree>
    <p:extLst>
      <p:ext uri="{BB962C8B-B14F-4D97-AF65-F5344CB8AC3E}">
        <p14:creationId xmlns:p14="http://schemas.microsoft.com/office/powerpoint/2010/main" xmlns="" val="3257906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pPr/>
              <a:t>14</a:t>
            </a:fld>
            <a:endParaRPr lang="en-ZA" dirty="0"/>
          </a:p>
        </p:txBody>
      </p:sp>
    </p:spTree>
    <p:extLst>
      <p:ext uri="{BB962C8B-B14F-4D97-AF65-F5344CB8AC3E}">
        <p14:creationId xmlns:p14="http://schemas.microsoft.com/office/powerpoint/2010/main" xmlns="" val="3925954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pPr/>
              <a:t>15</a:t>
            </a:fld>
            <a:endParaRPr lang="en-ZA" dirty="0"/>
          </a:p>
        </p:txBody>
      </p:sp>
    </p:spTree>
    <p:extLst>
      <p:ext uri="{BB962C8B-B14F-4D97-AF65-F5344CB8AC3E}">
        <p14:creationId xmlns:p14="http://schemas.microsoft.com/office/powerpoint/2010/main" xmlns="" val="706704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17</a:t>
            </a:fld>
            <a:endParaRPr lang="en-ZA" dirty="0">
              <a:solidFill>
                <a:prstClr val="black"/>
              </a:solidFill>
            </a:endParaRPr>
          </a:p>
        </p:txBody>
      </p:sp>
    </p:spTree>
    <p:extLst>
      <p:ext uri="{BB962C8B-B14F-4D97-AF65-F5344CB8AC3E}">
        <p14:creationId xmlns:p14="http://schemas.microsoft.com/office/powerpoint/2010/main" xmlns="" val="3070271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18</a:t>
            </a:fld>
            <a:endParaRPr lang="en-ZA" dirty="0">
              <a:solidFill>
                <a:prstClr val="black"/>
              </a:solidFill>
            </a:endParaRPr>
          </a:p>
        </p:txBody>
      </p:sp>
    </p:spTree>
    <p:extLst>
      <p:ext uri="{BB962C8B-B14F-4D97-AF65-F5344CB8AC3E}">
        <p14:creationId xmlns:p14="http://schemas.microsoft.com/office/powerpoint/2010/main" xmlns="" val="7267183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pPr/>
              <a:t>19</a:t>
            </a:fld>
            <a:endParaRPr lang="en-ZA" dirty="0"/>
          </a:p>
        </p:txBody>
      </p:sp>
    </p:spTree>
    <p:extLst>
      <p:ext uri="{BB962C8B-B14F-4D97-AF65-F5344CB8AC3E}">
        <p14:creationId xmlns:p14="http://schemas.microsoft.com/office/powerpoint/2010/main" xmlns="" val="1295291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pPr/>
              <a:t>20</a:t>
            </a:fld>
            <a:endParaRPr lang="en-ZA" dirty="0"/>
          </a:p>
        </p:txBody>
      </p:sp>
    </p:spTree>
    <p:extLst>
      <p:ext uri="{BB962C8B-B14F-4D97-AF65-F5344CB8AC3E}">
        <p14:creationId xmlns:p14="http://schemas.microsoft.com/office/powerpoint/2010/main" xmlns="" val="1692355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pPr/>
              <a:t>21</a:t>
            </a:fld>
            <a:endParaRPr lang="en-ZA" dirty="0"/>
          </a:p>
        </p:txBody>
      </p:sp>
    </p:spTree>
    <p:extLst>
      <p:ext uri="{BB962C8B-B14F-4D97-AF65-F5344CB8AC3E}">
        <p14:creationId xmlns:p14="http://schemas.microsoft.com/office/powerpoint/2010/main" xmlns="" val="1056967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pPr/>
              <a:t>22</a:t>
            </a:fld>
            <a:endParaRPr lang="en-ZA" dirty="0"/>
          </a:p>
        </p:txBody>
      </p:sp>
    </p:spTree>
    <p:extLst>
      <p:ext uri="{BB962C8B-B14F-4D97-AF65-F5344CB8AC3E}">
        <p14:creationId xmlns:p14="http://schemas.microsoft.com/office/powerpoint/2010/main" xmlns="" val="3644198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pPr/>
              <a:t>23</a:t>
            </a:fld>
            <a:endParaRPr lang="en-ZA" dirty="0"/>
          </a:p>
        </p:txBody>
      </p:sp>
    </p:spTree>
    <p:extLst>
      <p:ext uri="{BB962C8B-B14F-4D97-AF65-F5344CB8AC3E}">
        <p14:creationId xmlns:p14="http://schemas.microsoft.com/office/powerpoint/2010/main" xmlns="" val="2961250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FB307A7D-FC8B-48AB-B32F-ED3694D9DC30}" type="slidenum">
              <a:rPr lang="en-ZA" smtClean="0"/>
              <a:pPr/>
              <a:t>4</a:t>
            </a:fld>
            <a:endParaRPr lang="en-ZA" dirty="0"/>
          </a:p>
        </p:txBody>
      </p:sp>
    </p:spTree>
    <p:extLst>
      <p:ext uri="{BB962C8B-B14F-4D97-AF65-F5344CB8AC3E}">
        <p14:creationId xmlns:p14="http://schemas.microsoft.com/office/powerpoint/2010/main" xmlns="" val="1358853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31</a:t>
            </a:fld>
            <a:endParaRPr lang="en-ZA" dirty="0">
              <a:solidFill>
                <a:prstClr val="black"/>
              </a:solidFill>
            </a:endParaRPr>
          </a:p>
        </p:txBody>
      </p:sp>
    </p:spTree>
    <p:extLst>
      <p:ext uri="{BB962C8B-B14F-4D97-AF65-F5344CB8AC3E}">
        <p14:creationId xmlns:p14="http://schemas.microsoft.com/office/powerpoint/2010/main" xmlns="" val="128339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5</a:t>
            </a:fld>
            <a:endParaRPr lang="en-ZA" dirty="0">
              <a:solidFill>
                <a:prstClr val="black"/>
              </a:solidFill>
            </a:endParaRPr>
          </a:p>
        </p:txBody>
      </p:sp>
    </p:spTree>
    <p:extLst>
      <p:ext uri="{BB962C8B-B14F-4D97-AF65-F5344CB8AC3E}">
        <p14:creationId xmlns:p14="http://schemas.microsoft.com/office/powerpoint/2010/main" xmlns="" val="311448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pPr/>
              <a:t>7</a:t>
            </a:fld>
            <a:endParaRPr lang="en-ZA" dirty="0"/>
          </a:p>
        </p:txBody>
      </p:sp>
    </p:spTree>
    <p:extLst>
      <p:ext uri="{BB962C8B-B14F-4D97-AF65-F5344CB8AC3E}">
        <p14:creationId xmlns:p14="http://schemas.microsoft.com/office/powerpoint/2010/main" xmlns="" val="1849886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pPr/>
              <a:t>8</a:t>
            </a:fld>
            <a:endParaRPr lang="en-ZA" dirty="0"/>
          </a:p>
        </p:txBody>
      </p:sp>
    </p:spTree>
    <p:extLst>
      <p:ext uri="{BB962C8B-B14F-4D97-AF65-F5344CB8AC3E}">
        <p14:creationId xmlns:p14="http://schemas.microsoft.com/office/powerpoint/2010/main" xmlns="" val="517830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pPr/>
              <a:t>9</a:t>
            </a:fld>
            <a:endParaRPr lang="en-ZA" dirty="0"/>
          </a:p>
        </p:txBody>
      </p:sp>
    </p:spTree>
    <p:extLst>
      <p:ext uri="{BB962C8B-B14F-4D97-AF65-F5344CB8AC3E}">
        <p14:creationId xmlns:p14="http://schemas.microsoft.com/office/powerpoint/2010/main" xmlns="" val="1056276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pPr/>
              <a:t>10</a:t>
            </a:fld>
            <a:endParaRPr lang="en-ZA" dirty="0"/>
          </a:p>
        </p:txBody>
      </p:sp>
    </p:spTree>
    <p:extLst>
      <p:ext uri="{BB962C8B-B14F-4D97-AF65-F5344CB8AC3E}">
        <p14:creationId xmlns:p14="http://schemas.microsoft.com/office/powerpoint/2010/main" xmlns="" val="3852456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solidFill>
                  <a:prstClr val="black"/>
                </a:solidFill>
              </a:rPr>
              <a:pPr/>
              <a:t>11</a:t>
            </a:fld>
            <a:endParaRPr lang="en-ZA" dirty="0">
              <a:solidFill>
                <a:prstClr val="black"/>
              </a:solidFill>
            </a:endParaRPr>
          </a:p>
        </p:txBody>
      </p:sp>
    </p:spTree>
    <p:extLst>
      <p:ext uri="{BB962C8B-B14F-4D97-AF65-F5344CB8AC3E}">
        <p14:creationId xmlns:p14="http://schemas.microsoft.com/office/powerpoint/2010/main" xmlns="" val="4182745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B307A7D-FC8B-48AB-B32F-ED3694D9DC30}" type="slidenum">
              <a:rPr lang="en-ZA" smtClean="0"/>
              <a:pPr/>
              <a:t>12</a:t>
            </a:fld>
            <a:endParaRPr lang="en-ZA" dirty="0"/>
          </a:p>
        </p:txBody>
      </p:sp>
    </p:spTree>
    <p:extLst>
      <p:ext uri="{BB962C8B-B14F-4D97-AF65-F5344CB8AC3E}">
        <p14:creationId xmlns:p14="http://schemas.microsoft.com/office/powerpoint/2010/main" xmlns="" val="2246534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62F440-6130-4220-B262-B401A757A20F}" type="datetime1">
              <a:rPr lang="en-US" smtClean="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40163939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D794A0-5074-430E-90E8-3BB435ECEE25}" type="datetime1">
              <a:rPr lang="en-US" smtClean="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550978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E36EBE-FE95-42BE-BB8E-65C3B6E7EA32}" type="datetime1">
              <a:rPr lang="en-US" smtClean="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457684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956CCD-273C-BE40-B912-6EF700A4E35C}" type="datetimeFigureOut">
              <a:rPr lang="en-US" smtClean="0">
                <a:solidFill>
                  <a:prstClr val="black">
                    <a:tint val="75000"/>
                  </a:prstClr>
                </a:solidFill>
              </a:rPr>
              <a:pPr/>
              <a:t>11/29/2016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136115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56CCD-273C-BE40-B912-6EF700A4E35C}" type="datetimeFigureOut">
              <a:rPr lang="en-US" smtClean="0">
                <a:solidFill>
                  <a:prstClr val="black">
                    <a:tint val="75000"/>
                  </a:prstClr>
                </a:solidFill>
              </a:rPr>
              <a:pPr/>
              <a:t>11/29/2016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89763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956CCD-273C-BE40-B912-6EF700A4E35C}" type="datetimeFigureOut">
              <a:rPr lang="en-US" smtClean="0">
                <a:solidFill>
                  <a:prstClr val="black">
                    <a:tint val="75000"/>
                  </a:prstClr>
                </a:solidFill>
              </a:rPr>
              <a:pPr/>
              <a:t>11/29/2016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54465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956CCD-273C-BE40-B912-6EF700A4E35C}" type="datetimeFigureOut">
              <a:rPr lang="en-US" smtClean="0">
                <a:solidFill>
                  <a:prstClr val="black">
                    <a:tint val="75000"/>
                  </a:prstClr>
                </a:solidFill>
              </a:rPr>
              <a:pPr/>
              <a:t>11/29/2016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647921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956CCD-273C-BE40-B912-6EF700A4E35C}" type="datetimeFigureOut">
              <a:rPr lang="en-US" smtClean="0">
                <a:solidFill>
                  <a:prstClr val="black">
                    <a:tint val="75000"/>
                  </a:prstClr>
                </a:solidFill>
              </a:rPr>
              <a:pPr/>
              <a:t>11/29/2016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11527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956CCD-273C-BE40-B912-6EF700A4E35C}" type="datetimeFigureOut">
              <a:rPr lang="en-US" smtClean="0">
                <a:solidFill>
                  <a:prstClr val="black">
                    <a:tint val="75000"/>
                  </a:prstClr>
                </a:solidFill>
              </a:rPr>
              <a:pPr/>
              <a:t>11/29/2016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2993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956CCD-273C-BE40-B912-6EF700A4E35C}" type="datetimeFigureOut">
              <a:rPr lang="en-US" smtClean="0">
                <a:solidFill>
                  <a:prstClr val="black">
                    <a:tint val="75000"/>
                  </a:prstClr>
                </a:solidFill>
              </a:rPr>
              <a:pPr/>
              <a:t>11/29/2016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118228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956CCD-273C-BE40-B912-6EF700A4E35C}" type="datetimeFigureOut">
              <a:rPr lang="en-US" smtClean="0">
                <a:solidFill>
                  <a:prstClr val="black">
                    <a:tint val="75000"/>
                  </a:prstClr>
                </a:solidFill>
              </a:rPr>
              <a:pPr/>
              <a:t>11/29/2016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49266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BF6EA7-9114-441E-9FBF-81F86CCAF74F}" type="datetime1">
              <a:rPr lang="en-US" smtClean="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32032819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956CCD-273C-BE40-B912-6EF700A4E35C}" type="datetimeFigureOut">
              <a:rPr lang="en-US" smtClean="0">
                <a:solidFill>
                  <a:prstClr val="black">
                    <a:tint val="75000"/>
                  </a:prstClr>
                </a:solidFill>
              </a:rPr>
              <a:pPr/>
              <a:t>11/29/2016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452357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56CCD-273C-BE40-B912-6EF700A4E35C}" type="datetimeFigureOut">
              <a:rPr lang="en-US" smtClean="0">
                <a:solidFill>
                  <a:prstClr val="black">
                    <a:tint val="75000"/>
                  </a:prstClr>
                </a:solidFill>
              </a:rPr>
              <a:pPr/>
              <a:t>11/29/2016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270531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56CCD-273C-BE40-B912-6EF700A4E35C}" type="datetimeFigureOut">
              <a:rPr lang="en-US" smtClean="0">
                <a:solidFill>
                  <a:prstClr val="black">
                    <a:tint val="75000"/>
                  </a:prstClr>
                </a:solidFill>
              </a:rPr>
              <a:pPr/>
              <a:t>11/29/2016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27132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956CCD-273C-BE40-B912-6EF700A4E35C}" type="datetimeFigureOut">
              <a:rPr lang="en-US" smtClean="0">
                <a:solidFill>
                  <a:prstClr val="black">
                    <a:tint val="75000"/>
                  </a:prstClr>
                </a:solidFill>
              </a:rPr>
              <a:pPr/>
              <a:t>11/29/2016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0240340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56CCD-273C-BE40-B912-6EF700A4E35C}" type="datetimeFigureOut">
              <a:rPr lang="en-US" smtClean="0">
                <a:solidFill>
                  <a:prstClr val="black">
                    <a:tint val="75000"/>
                  </a:prstClr>
                </a:solidFill>
              </a:rPr>
              <a:pPr/>
              <a:t>11/29/2016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81117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956CCD-273C-BE40-B912-6EF700A4E35C}" type="datetimeFigureOut">
              <a:rPr lang="en-US" smtClean="0">
                <a:solidFill>
                  <a:prstClr val="black">
                    <a:tint val="75000"/>
                  </a:prstClr>
                </a:solidFill>
              </a:rPr>
              <a:pPr/>
              <a:t>11/29/2016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5036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956CCD-273C-BE40-B912-6EF700A4E35C}" type="datetimeFigureOut">
              <a:rPr lang="en-US" smtClean="0">
                <a:solidFill>
                  <a:prstClr val="black">
                    <a:tint val="75000"/>
                  </a:prstClr>
                </a:solidFill>
              </a:rPr>
              <a:pPr/>
              <a:t>11/29/2016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94876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956CCD-273C-BE40-B912-6EF700A4E35C}" type="datetimeFigureOut">
              <a:rPr lang="en-US" smtClean="0">
                <a:solidFill>
                  <a:prstClr val="black">
                    <a:tint val="75000"/>
                  </a:prstClr>
                </a:solidFill>
              </a:rPr>
              <a:pPr/>
              <a:t>11/29/2016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1669492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956CCD-273C-BE40-B912-6EF700A4E35C}" type="datetimeFigureOut">
              <a:rPr lang="en-US" smtClean="0">
                <a:solidFill>
                  <a:prstClr val="black">
                    <a:tint val="75000"/>
                  </a:prstClr>
                </a:solidFill>
              </a:rPr>
              <a:pPr/>
              <a:t>11/29/2016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2664562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956CCD-273C-BE40-B912-6EF700A4E35C}" type="datetimeFigureOut">
              <a:rPr lang="en-US" smtClean="0">
                <a:solidFill>
                  <a:prstClr val="black">
                    <a:tint val="75000"/>
                  </a:prstClr>
                </a:solidFill>
              </a:rPr>
              <a:pPr/>
              <a:t>11/29/2016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628447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914905-43FB-4876-8C2A-77F2446ABAEF}" type="datetime1">
              <a:rPr lang="en-US" smtClean="0"/>
              <a:pPr/>
              <a:t>11/29/2016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9373678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956CCD-273C-BE40-B912-6EF700A4E35C}" type="datetimeFigureOut">
              <a:rPr lang="en-US" smtClean="0">
                <a:solidFill>
                  <a:prstClr val="black">
                    <a:tint val="75000"/>
                  </a:prstClr>
                </a:solidFill>
              </a:rPr>
              <a:pPr/>
              <a:t>11/29/2016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060219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956CCD-273C-BE40-B912-6EF700A4E35C}" type="datetimeFigureOut">
              <a:rPr lang="en-US" smtClean="0">
                <a:solidFill>
                  <a:prstClr val="black">
                    <a:tint val="75000"/>
                  </a:prstClr>
                </a:solidFill>
              </a:rPr>
              <a:pPr/>
              <a:t>11/29/2016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8165060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56CCD-273C-BE40-B912-6EF700A4E35C}" type="datetimeFigureOut">
              <a:rPr lang="en-US" smtClean="0">
                <a:solidFill>
                  <a:prstClr val="black">
                    <a:tint val="75000"/>
                  </a:prstClr>
                </a:solidFill>
              </a:rPr>
              <a:pPr/>
              <a:t>11/29/2016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539137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956CCD-273C-BE40-B912-6EF700A4E35C}" type="datetimeFigureOut">
              <a:rPr lang="en-US" smtClean="0">
                <a:solidFill>
                  <a:prstClr val="black">
                    <a:tint val="75000"/>
                  </a:prstClr>
                </a:solidFill>
              </a:rPr>
              <a:pPr/>
              <a:t>11/29/2016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1160962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62F440-6130-4220-B262-B401A757A20F}" type="datetime1">
              <a:rPr lang="en-US" smtClean="0">
                <a:solidFill>
                  <a:prstClr val="black">
                    <a:tint val="75000"/>
                  </a:prstClr>
                </a:solidFill>
              </a:rPr>
              <a:pPr/>
              <a:t>11/29/2016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023919625"/>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BF6EA7-9114-441E-9FBF-81F86CCAF74F}" type="datetime1">
              <a:rPr lang="en-US" smtClean="0">
                <a:solidFill>
                  <a:prstClr val="black">
                    <a:tint val="75000"/>
                  </a:prstClr>
                </a:solidFill>
              </a:rPr>
              <a:pPr/>
              <a:t>11/29/2016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1735777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914905-43FB-4876-8C2A-77F2446ABAEF}" type="datetime1">
              <a:rPr lang="en-US" smtClean="0">
                <a:solidFill>
                  <a:prstClr val="black">
                    <a:tint val="75000"/>
                  </a:prstClr>
                </a:solidFill>
              </a:rPr>
              <a:pPr/>
              <a:t>11/29/2016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790322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AAEE0E-A42F-440B-8B73-0C5BFE6290F1}" type="datetime1">
              <a:rPr lang="en-US" smtClean="0">
                <a:solidFill>
                  <a:prstClr val="black">
                    <a:tint val="75000"/>
                  </a:prstClr>
                </a:solidFill>
              </a:rPr>
              <a:pPr/>
              <a:t>11/29/2016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906529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3D9D1D-3B33-4877-8223-0C545B74FD0B}" type="datetime1">
              <a:rPr lang="en-US" smtClean="0">
                <a:solidFill>
                  <a:prstClr val="black">
                    <a:tint val="75000"/>
                  </a:prstClr>
                </a:solidFill>
              </a:rPr>
              <a:pPr/>
              <a:t>11/29/2016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800369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64261C-1797-42DD-92F1-CCF7816F53D5}" type="datetime1">
              <a:rPr lang="en-US" smtClean="0">
                <a:solidFill>
                  <a:prstClr val="black">
                    <a:tint val="75000"/>
                  </a:prstClr>
                </a:solidFill>
              </a:rPr>
              <a:pPr/>
              <a:t>11/29/2016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278152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AAEE0E-A42F-440B-8B73-0C5BFE6290F1}" type="datetime1">
              <a:rPr lang="en-US" smtClean="0"/>
              <a:pPr/>
              <a:t>11/29/2016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35268247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A2F78-495D-480C-9025-66060B15095C}" type="datetime1">
              <a:rPr lang="en-US" smtClean="0">
                <a:solidFill>
                  <a:prstClr val="black">
                    <a:tint val="75000"/>
                  </a:prstClr>
                </a:solidFill>
              </a:rPr>
              <a:pPr/>
              <a:t>11/29/2016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9241140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9379B2-EF05-47C1-A673-64F6A59327B9}" type="datetime1">
              <a:rPr lang="en-US" smtClean="0">
                <a:solidFill>
                  <a:prstClr val="black">
                    <a:tint val="75000"/>
                  </a:prstClr>
                </a:solidFill>
              </a:rPr>
              <a:pPr/>
              <a:t>11/29/2016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1239518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EF294-9D22-477C-81A3-03CB3040CB0B}" type="datetime1">
              <a:rPr lang="en-US" smtClean="0">
                <a:solidFill>
                  <a:prstClr val="black">
                    <a:tint val="75000"/>
                  </a:prstClr>
                </a:solidFill>
              </a:rPr>
              <a:pPr/>
              <a:t>11/29/2016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0665042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D794A0-5074-430E-90E8-3BB435ECEE25}" type="datetime1">
              <a:rPr lang="en-US" smtClean="0">
                <a:solidFill>
                  <a:prstClr val="black">
                    <a:tint val="75000"/>
                  </a:prstClr>
                </a:solidFill>
              </a:rPr>
              <a:pPr/>
              <a:t>11/29/2016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9727511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E36EBE-FE95-42BE-BB8E-65C3B6E7EA32}" type="datetime1">
              <a:rPr lang="en-US" smtClean="0">
                <a:solidFill>
                  <a:prstClr val="black">
                    <a:tint val="75000"/>
                  </a:prstClr>
                </a:solidFill>
              </a:rPr>
              <a:pPr/>
              <a:t>11/29/2016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432373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3D9D1D-3B33-4877-8223-0C545B74FD0B}" type="datetime1">
              <a:rPr lang="en-US" smtClean="0"/>
              <a:pPr/>
              <a:t>11/29/2016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336596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64261C-1797-42DD-92F1-CCF7816F53D5}" type="datetime1">
              <a:rPr lang="en-US" smtClean="0"/>
              <a:pPr/>
              <a:t>11/29/2016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321483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A2F78-495D-480C-9025-66060B15095C}" type="datetime1">
              <a:rPr lang="en-US" smtClean="0"/>
              <a:pPr/>
              <a:t>11/29/2016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27355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9379B2-EF05-47C1-A673-64F6A59327B9}" type="datetime1">
              <a:rPr lang="en-US" smtClean="0"/>
              <a:pPr/>
              <a:t>11/29/2016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938319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EF294-9D22-477C-81A3-03CB3040CB0B}" type="datetime1">
              <a:rPr lang="en-US" smtClean="0"/>
              <a:pPr/>
              <a:t>11/29/2016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1048452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AB8161-0281-4624-A2E7-39EC498B31A9}" type="datetime1">
              <a:rPr lang="en-US" smtClean="0"/>
              <a:pPr/>
              <a:t>11/29/2016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3D58F-2DAB-1446-A47E-C34A82BC1FA1}" type="slidenum">
              <a:rPr lang="en-US" smtClean="0"/>
              <a:pPr/>
              <a:t>‹#›</a:t>
            </a:fld>
            <a:endParaRPr lang="en-US" dirty="0"/>
          </a:p>
        </p:txBody>
      </p:sp>
    </p:spTree>
    <p:extLst>
      <p:ext uri="{BB962C8B-B14F-4D97-AF65-F5344CB8AC3E}">
        <p14:creationId xmlns:p14="http://schemas.microsoft.com/office/powerpoint/2010/main" xmlns="" val="698342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956CCD-273C-BE40-B912-6EF700A4E35C}" type="datetimeFigureOut">
              <a:rPr lang="en-US" smtClean="0">
                <a:solidFill>
                  <a:prstClr val="black">
                    <a:tint val="75000"/>
                  </a:prstClr>
                </a:solidFill>
              </a:rPr>
              <a:pPr/>
              <a:t>11/29/2016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3D58F-2DAB-1446-A47E-C34A82BC1F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176293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956CCD-273C-BE40-B912-6EF700A4E35C}" type="datetimeFigureOut">
              <a:rPr lang="en-US" smtClean="0">
                <a:solidFill>
                  <a:prstClr val="black">
                    <a:tint val="75000"/>
                  </a:prstClr>
                </a:solidFill>
              </a:rPr>
              <a:pPr/>
              <a:t>11/29/2016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055149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AB8161-0281-4624-A2E7-39EC498B31A9}" type="datetime1">
              <a:rPr lang="en-US" smtClean="0">
                <a:solidFill>
                  <a:prstClr val="black">
                    <a:tint val="75000"/>
                  </a:prstClr>
                </a:solidFill>
              </a:rPr>
              <a:pPr/>
              <a:t>11/29/2016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3077430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emf"/><Relationship Id="rId10" Type="http://schemas.openxmlformats.org/officeDocument/2006/relationships/image" Target="../media/image28.png"/><Relationship Id="rId4" Type="http://schemas.openxmlformats.org/officeDocument/2006/relationships/image" Target="../media/image22.jpeg"/><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5.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png"/><Relationship Id="rId3" Type="http://schemas.openxmlformats.org/officeDocument/2006/relationships/hyperlink" Target="http://www.vukuzenzele.gov.za/" TargetMode="External"/><Relationship Id="rId7" Type="http://schemas.openxmlformats.org/officeDocument/2006/relationships/hyperlink" Target="https://www.google.co.za/imgres?imgurl=http://previews.123rf.com/images/serkorkin/serkorkin1311/serkorkin131100005/24189738-Photography-Icons-Vector-Set-Creative-Design-Pictures-Stock-Vector.jpg&amp;imgrefurl=http://www.123rf.com/stock-photo/camera_icon.html&amp;docid=ityI3SvtTnhmlM&amp;tbnid=J9GfN1tVHt_8bM:&amp;w=1300&amp;h=1300&amp;bih=1008&amp;biw=1920&amp;ved=0ahUKEwjVgfzxzfPPAhUqDMAKHXNaBGE4ZBAzCDcoNDA0&amp;iact=mrc&amp;uact=8" TargetMode="External"/><Relationship Id="rId12" Type="http://schemas.openxmlformats.org/officeDocument/2006/relationships/image" Target="../media/image13.jpeg"/><Relationship Id="rId17" Type="http://schemas.openxmlformats.org/officeDocument/2006/relationships/image" Target="../media/image18.png"/><Relationship Id="rId2" Type="http://schemas.openxmlformats.org/officeDocument/2006/relationships/image" Target="../media/image5.jpeg"/><Relationship Id="rId16"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8.jpeg"/><Relationship Id="rId11" Type="http://schemas.openxmlformats.org/officeDocument/2006/relationships/image" Target="../media/image12.jpeg"/><Relationship Id="rId5" Type="http://schemas.openxmlformats.org/officeDocument/2006/relationships/image" Target="../media/image7.png"/><Relationship Id="rId15" Type="http://schemas.openxmlformats.org/officeDocument/2006/relationships/image" Target="../media/image16.jpeg"/><Relationship Id="rId10" Type="http://schemas.openxmlformats.org/officeDocument/2006/relationships/image" Target="../media/image11.png"/><Relationship Id="rId4" Type="http://schemas.openxmlformats.org/officeDocument/2006/relationships/image" Target="../media/image6.jpeg"/><Relationship Id="rId9" Type="http://schemas.openxmlformats.org/officeDocument/2006/relationships/image" Target="../media/image10.jpeg"/><Relationship Id="rId1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1734" y="1807029"/>
            <a:ext cx="3640666" cy="1458685"/>
          </a:xfrm>
        </p:spPr>
        <p:txBody>
          <a:bodyPr>
            <a:noAutofit/>
          </a:bodyPr>
          <a:lstStyle/>
          <a:p>
            <a:r>
              <a:rPr lang="en-US" sz="3200" b="1" dirty="0" smtClean="0">
                <a:solidFill>
                  <a:schemeClr val="accent6"/>
                </a:solidFill>
              </a:rPr>
              <a:t>2</a:t>
            </a:r>
            <a:r>
              <a:rPr lang="en-US" sz="3200" b="1" baseline="30000" dirty="0" smtClean="0">
                <a:solidFill>
                  <a:schemeClr val="accent6"/>
                </a:solidFill>
              </a:rPr>
              <a:t>n</a:t>
            </a:r>
            <a:r>
              <a:rPr lang="en-US" sz="3200" b="1" baseline="30000" dirty="0">
                <a:solidFill>
                  <a:schemeClr val="accent6"/>
                </a:solidFill>
              </a:rPr>
              <a:t>d</a:t>
            </a:r>
            <a:r>
              <a:rPr lang="en-US" sz="3200" b="1" dirty="0" smtClean="0">
                <a:solidFill>
                  <a:schemeClr val="accent6"/>
                </a:solidFill>
              </a:rPr>
              <a:t> Quarter Preliminary Performance Report</a:t>
            </a:r>
            <a:endParaRPr lang="en-US" sz="3200" b="1" dirty="0">
              <a:solidFill>
                <a:schemeClr val="bg1"/>
              </a:solidFill>
            </a:endParaRPr>
          </a:p>
        </p:txBody>
      </p:sp>
      <p:sp>
        <p:nvSpPr>
          <p:cNvPr id="3" name="Title 1"/>
          <p:cNvSpPr txBox="1">
            <a:spLocks/>
          </p:cNvSpPr>
          <p:nvPr/>
        </p:nvSpPr>
        <p:spPr>
          <a:xfrm>
            <a:off x="117294" y="4130041"/>
            <a:ext cx="3898445" cy="1160594"/>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dirty="0" smtClean="0">
                <a:solidFill>
                  <a:srgbClr val="F79646"/>
                </a:solidFill>
              </a:rPr>
              <a:t>Date : 29 November 2016</a:t>
            </a:r>
          </a:p>
        </p:txBody>
      </p:sp>
    </p:spTree>
    <p:extLst>
      <p:ext uri="{BB962C8B-B14F-4D97-AF65-F5344CB8AC3E}">
        <p14:creationId xmlns:p14="http://schemas.microsoft.com/office/powerpoint/2010/main" xmlns="" val="3790610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3412086796"/>
              </p:ext>
            </p:extLst>
          </p:nvPr>
        </p:nvGraphicFramePr>
        <p:xfrm>
          <a:off x="126488" y="1415142"/>
          <a:ext cx="8891022" cy="5014324"/>
        </p:xfrm>
        <a:graphic>
          <a:graphicData uri="http://schemas.openxmlformats.org/drawingml/2006/table">
            <a:tbl>
              <a:tblPr>
                <a:tableStyleId>{69C7853C-536D-4A76-A0AE-DD22124D55A5}</a:tableStyleId>
              </a:tblPr>
              <a:tblGrid>
                <a:gridCol w="1809069"/>
                <a:gridCol w="1963281"/>
                <a:gridCol w="1740061"/>
                <a:gridCol w="2227993"/>
                <a:gridCol w="1150618"/>
              </a:tblGrid>
              <a:tr h="204010">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kern="1200" baseline="0" dirty="0" smtClean="0"/>
                        <a:t>Strategic Objective:</a:t>
                      </a:r>
                      <a:r>
                        <a:rPr kumimoji="0" lang="en-ZA" sz="12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mn-cs"/>
                        </a:rPr>
                        <a:t>Provide strategic leadership and support in government communication through public opinion research and analysis of media coverage to understand the communication environment and inform government messages.</a:t>
                      </a: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ZA"/>
                    </a:p>
                  </a:txBody>
                  <a:tcPr/>
                </a:tc>
                <a:tc hMerge="1">
                  <a:txBody>
                    <a:bodyPr/>
                    <a:lstStyle/>
                    <a:p>
                      <a:endParaRPr lang="en-ZA"/>
                    </a:p>
                  </a:txBody>
                  <a:tcPr/>
                </a:tc>
              </a:tr>
              <a:tr h="536311">
                <a:tc>
                  <a:txBody>
                    <a:bodyPr/>
                    <a:lstStyle/>
                    <a:p>
                      <a:pPr marL="0" algn="l" defTabSz="457200" rtl="0" eaLnBrk="1" latinLnBrk="0" hangingPunct="1">
                        <a:lnSpc>
                          <a:spcPct val="115000"/>
                        </a:lnSpc>
                        <a:spcAft>
                          <a:spcPts val="0"/>
                        </a:spcAft>
                      </a:pPr>
                      <a:r>
                        <a:rPr lang="en-ZA" sz="1600" b="1" kern="1200" dirty="0" smtClean="0"/>
                        <a:t>Performance</a:t>
                      </a:r>
                    </a:p>
                    <a:p>
                      <a:pPr marL="0" algn="l" defTabSz="457200" rtl="0" eaLnBrk="1" latinLnBrk="0" hangingPunct="1">
                        <a:lnSpc>
                          <a:spcPct val="115000"/>
                        </a:lnSpc>
                        <a:spcAft>
                          <a:spcPts val="0"/>
                        </a:spcAft>
                      </a:pPr>
                      <a:r>
                        <a:rPr lang="en-ZA" sz="1600" b="1" kern="1200" dirty="0" smtClean="0"/>
                        <a:t> Indicator</a:t>
                      </a:r>
                      <a:endParaRPr lang="en-US" sz="1600" b="1" kern="1200" dirty="0">
                        <a:solidFill>
                          <a:schemeClr val="tx1"/>
                        </a:solidFill>
                        <a:latin typeface="+mn-lt"/>
                        <a:ea typeface="Calibri"/>
                        <a:cs typeface="Times New Roman"/>
                      </a:endParaRPr>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Annual Target</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baseline="0" noProof="0" dirty="0" smtClean="0"/>
                        <a:t>2</a:t>
                      </a:r>
                      <a:r>
                        <a:rPr lang="en-US" sz="1600" b="1" kern="1200" baseline="30000" noProof="0" dirty="0" smtClean="0"/>
                        <a:t>nd</a:t>
                      </a:r>
                      <a:r>
                        <a:rPr lang="en-US" sz="1600" b="1" kern="1200" baseline="0" noProof="0" dirty="0" smtClean="0"/>
                        <a:t> </a:t>
                      </a:r>
                      <a:r>
                        <a:rPr lang="en-US" sz="1600" b="1" kern="1200" noProof="0" dirty="0" smtClean="0"/>
                        <a:t> Quarter Target</a:t>
                      </a: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b="1" kern="1200" baseline="0" dirty="0" smtClean="0"/>
                        <a:t>Preliminary Output</a:t>
                      </a:r>
                      <a:endParaRPr lang="en-US" sz="1600" b="1" kern="1200" dirty="0" smtClean="0"/>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kern="1200" baseline="0" dirty="0" smtClean="0">
                          <a:solidFill>
                            <a:schemeClr val="dk1"/>
                          </a:solidFill>
                          <a:latin typeface="+mn-lt"/>
                          <a:ea typeface="+mn-ea"/>
                          <a:cs typeface="+mn-cs"/>
                        </a:rPr>
                        <a:t>Variance</a:t>
                      </a:r>
                      <a:endParaRPr lang="en-US" sz="1600" b="1" kern="1200" dirty="0" smtClean="0">
                        <a:solidFill>
                          <a:schemeClr val="tx1"/>
                        </a:solidFill>
                        <a:latin typeface="+mn-lt"/>
                        <a:ea typeface="Calibri"/>
                        <a:cs typeface="Times New Roman"/>
                      </a:endParaRPr>
                    </a:p>
                  </a:txBody>
                  <a:tcPr marL="41921" marR="41921" marT="0" marB="0">
                    <a:solidFill>
                      <a:srgbClr val="FFC000"/>
                    </a:solidFill>
                  </a:tcPr>
                </a:tc>
              </a:tr>
              <a:tr h="708366">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cluster</a:t>
                      </a:r>
                      <a:r>
                        <a:rPr lang="en-ZA" sz="13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reports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priorities</a:t>
                      </a:r>
                      <a:r>
                        <a:rPr lang="en-ZA" sz="13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produced</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Two reports per cluster produced biannually</a:t>
                      </a:r>
                    </a:p>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lgn="l">
                        <a:lnSpc>
                          <a:spcPct val="115000"/>
                        </a:lnSpc>
                        <a:spcAft>
                          <a:spcPts val="0"/>
                        </a:spcAft>
                      </a:pPr>
                      <a:r>
                        <a:rPr lang="en-ZA" sz="13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Five cluster reports</a:t>
                      </a:r>
                      <a:br>
                        <a:rPr lang="en-ZA" sz="13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biannually</a:t>
                      </a:r>
                    </a:p>
                    <a:p>
                      <a:pPr algn="l">
                        <a:lnSpc>
                          <a:spcPct val="115000"/>
                        </a:lnSpc>
                        <a:spcAft>
                          <a:spcPts val="0"/>
                        </a:spcAft>
                      </a:pPr>
                      <a:r>
                        <a:rPr lang="en-ZA" sz="13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Five bi-annual Cluster reports were produced, approved by Manco and submitted to Clusters. </a:t>
                      </a:r>
                    </a:p>
                  </a:txBody>
                  <a:tcPr marL="68580" marR="68580" marT="0" marB="0">
                    <a:solidFill>
                      <a:srgbClr val="00B050"/>
                    </a:solidFill>
                  </a:tcPr>
                </a:tc>
                <a:tc>
                  <a:txBody>
                    <a:bodyPr/>
                    <a:lstStyle/>
                    <a:p>
                      <a:pPr algn="l">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1070506">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reports on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government</a:t>
                      </a:r>
                      <a:r>
                        <a:rPr lang="en-ZA" sz="13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communication</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monitoring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a:t>
                      </a:r>
                      <a:r>
                        <a:rPr lang="en-ZA" sz="13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evaluation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produced</a:t>
                      </a: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Two reports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a:t>
                      </a:r>
                      <a:r>
                        <a:rPr lang="en-ZA" sz="13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government</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communication</a:t>
                      </a:r>
                      <a:r>
                        <a:rPr lang="en-ZA" sz="13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monitoring and</a:t>
                      </a:r>
                      <a:r>
                        <a:rPr lang="en-ZA" sz="13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evaluation produced </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One report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a:t>
                      </a:r>
                      <a:r>
                        <a:rPr lang="en-ZA" sz="13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government</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communication</a:t>
                      </a:r>
                      <a:r>
                        <a:rPr lang="en-ZA" sz="13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monitoring and</a:t>
                      </a:r>
                      <a:r>
                        <a:rPr lang="en-ZA" sz="13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evaluation produced</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One report on government communication monitoring and evaluation was produced and presented to Manco</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solidFill>
                      <a:srgbClr val="00B050"/>
                    </a:solidFill>
                  </a:tcPr>
                </a:tc>
                <a:tc>
                  <a:txBody>
                    <a:bodyPr/>
                    <a:lstStyle/>
                    <a:p>
                      <a:pPr algn="l">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802134">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a:t>
                      </a:r>
                      <a:r>
                        <a:rPr lang="en-ZA" sz="1300" i="1"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Insight newsletters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published</a:t>
                      </a: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Four </a:t>
                      </a:r>
                      <a:r>
                        <a:rPr lang="en-ZA" sz="1300" i="1"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Insight </a:t>
                      </a:r>
                      <a:r>
                        <a:rPr lang="en-ZA" sz="1300" i="1"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newsletters</a:t>
                      </a:r>
                      <a:r>
                        <a:rPr lang="en-ZA" sz="1300" i="1"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published.</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One </a:t>
                      </a:r>
                      <a:r>
                        <a:rPr lang="en-ZA" sz="1300" i="1"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Insight newsletter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published</a:t>
                      </a:r>
                    </a:p>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One </a:t>
                      </a:r>
                      <a:r>
                        <a:rPr lang="en-ZA" sz="1300" i="1"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Insight newsletter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was published (Insight Issue 24-Operation Phakisa for the Oceans Economy). </a:t>
                      </a:r>
                    </a:p>
                  </a:txBody>
                  <a:tcPr marL="68580" marR="68580" marT="0" marB="0">
                    <a:solidFill>
                      <a:srgbClr val="00B050"/>
                    </a:solidFill>
                  </a:tcPr>
                </a:tc>
                <a:tc>
                  <a:txBody>
                    <a:bodyPr/>
                    <a:lstStyle/>
                    <a:p>
                      <a:pPr algn="l">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1155782">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Percentage of requested</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key messages produced.</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(excluding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weekends, public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holidays and holiday periods</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Produce 100% of key messages requested</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excluding weekends, public holidays and holiday periods)</a:t>
                      </a: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Produced 100% of key messages requested. (excluding weekends, public holidays and holiday periods)</a:t>
                      </a:r>
                    </a:p>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Received 39 requests to produce key messages and produced all (100%) excluding weekends, public holidays and holiday periods</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solidFill>
                      <a:srgbClr val="00B050"/>
                    </a:solidFill>
                  </a:tcPr>
                </a:tc>
                <a:tc>
                  <a:txBody>
                    <a:bodyPr/>
                    <a:lstStyle/>
                    <a:p>
                      <a:pPr algn="l">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6172" name="Title 4"/>
          <p:cNvSpPr txBox="1">
            <a:spLocks/>
          </p:cNvSpPr>
          <p:nvPr/>
        </p:nvSpPr>
        <p:spPr bwMode="auto">
          <a:xfrm>
            <a:off x="128588" y="641350"/>
            <a:ext cx="8747760"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ts val="3838"/>
              </a:lnSpc>
            </a:pPr>
            <a:r>
              <a:rPr lang="en-US" sz="2000" dirty="0">
                <a:solidFill>
                  <a:srgbClr val="02723D"/>
                </a:solidFill>
                <a:latin typeface="Calibri" pitchFamily="34" charset="0"/>
              </a:rPr>
              <a:t>Programme </a:t>
            </a:r>
            <a:r>
              <a:rPr lang="en-US" dirty="0" smtClean="0">
                <a:solidFill>
                  <a:srgbClr val="02723D"/>
                </a:solidFill>
                <a:latin typeface="Calibri" pitchFamily="34" charset="0"/>
              </a:rPr>
              <a:t>2: </a:t>
            </a:r>
            <a:r>
              <a:rPr lang="en-US" dirty="0">
                <a:solidFill>
                  <a:srgbClr val="02723D"/>
                </a:solidFill>
                <a:latin typeface="Calibri" pitchFamily="34" charset="0"/>
              </a:rPr>
              <a:t>Content Processing and Dissemination</a:t>
            </a:r>
          </a:p>
        </p:txBody>
      </p:sp>
      <p:sp>
        <p:nvSpPr>
          <p:cNvPr id="12" name="Rectangle 7"/>
          <p:cNvSpPr>
            <a:spLocks noChangeArrowheads="1"/>
          </p:cNvSpPr>
          <p:nvPr/>
        </p:nvSpPr>
        <p:spPr bwMode="auto">
          <a:xfrm>
            <a:off x="2461098" y="1075610"/>
            <a:ext cx="4419600" cy="369888"/>
          </a:xfrm>
          <a:prstGeom prst="rect">
            <a:avLst/>
          </a:prstGeom>
          <a:noFill/>
          <a:ln>
            <a:noFill/>
          </a:ln>
          <a:extLst/>
        </p:spPr>
        <p:txBody>
          <a:bodyPr>
            <a:spAutoFit/>
          </a:bodyPr>
          <a:lstStyle/>
          <a:p>
            <a:pPr>
              <a:defRPr/>
            </a:pPr>
            <a:r>
              <a:rPr lang="en-US" b="1" dirty="0" smtClean="0">
                <a:latin typeface="+mn-lt"/>
              </a:rPr>
              <a:t>Sub-Programme: </a:t>
            </a:r>
            <a:r>
              <a:rPr lang="en-GB" b="1" dirty="0" smtClean="0">
                <a:latin typeface="+mn-lt"/>
              </a:rPr>
              <a:t>Policy and Research</a:t>
            </a:r>
            <a:endParaRPr lang="en-US" b="1" dirty="0">
              <a:latin typeface="+mn-lt"/>
            </a:endParaRPr>
          </a:p>
        </p:txBody>
      </p:sp>
      <p:sp>
        <p:nvSpPr>
          <p:cNvPr id="9" name="Title 1"/>
          <p:cNvSpPr txBox="1">
            <a:spLocks/>
          </p:cNvSpPr>
          <p:nvPr/>
        </p:nvSpPr>
        <p:spPr>
          <a:xfrm>
            <a:off x="0" y="133815"/>
            <a:ext cx="9143999" cy="52410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schemeClr val="bg1"/>
                </a:solidFill>
                <a:latin typeface="Century Gothic" panose="020B0502020202020204" pitchFamily="34" charset="0"/>
                <a:ea typeface="+mj-ea"/>
                <a:cs typeface="+mj-cs"/>
              </a:defRPr>
            </a:lvl1pPr>
          </a:lstStyle>
          <a:p>
            <a:r>
              <a:rPr lang="en-US" dirty="0" smtClean="0"/>
              <a:t> </a:t>
            </a:r>
            <a:r>
              <a:rPr lang="en-US" dirty="0"/>
              <a:t>Programme Performance Information</a:t>
            </a:r>
          </a:p>
        </p:txBody>
      </p:sp>
      <p:sp>
        <p:nvSpPr>
          <p:cNvPr id="2" name="Slide Number Placeholder 1"/>
          <p:cNvSpPr>
            <a:spLocks noGrp="1"/>
          </p:cNvSpPr>
          <p:nvPr>
            <p:ph type="sldNum" sz="quarter" idx="12"/>
          </p:nvPr>
        </p:nvSpPr>
        <p:spPr/>
        <p:txBody>
          <a:bodyPr/>
          <a:lstStyle/>
          <a:p>
            <a:fld id="{8843D58F-2DAB-1446-A47E-C34A82BC1FA1}" type="slidenum">
              <a:rPr lang="en-US" smtClean="0"/>
              <a:pPr/>
              <a:t>10</a:t>
            </a:fld>
            <a:endParaRPr lang="en-US" dirty="0"/>
          </a:p>
        </p:txBody>
      </p:sp>
    </p:spTree>
    <p:extLst>
      <p:ext uri="{BB962C8B-B14F-4D97-AF65-F5344CB8AC3E}">
        <p14:creationId xmlns:p14="http://schemas.microsoft.com/office/powerpoint/2010/main" xmlns="" val="14480899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2888048219"/>
              </p:ext>
            </p:extLst>
          </p:nvPr>
        </p:nvGraphicFramePr>
        <p:xfrm>
          <a:off x="128588" y="1741732"/>
          <a:ext cx="8891022" cy="2324100"/>
        </p:xfrm>
        <a:graphic>
          <a:graphicData uri="http://schemas.openxmlformats.org/drawingml/2006/table">
            <a:tbl>
              <a:tblPr>
                <a:tableStyleId>{69C7853C-536D-4A76-A0AE-DD22124D55A5}</a:tableStyleId>
              </a:tblPr>
              <a:tblGrid>
                <a:gridCol w="1809069"/>
                <a:gridCol w="1963281"/>
                <a:gridCol w="1740061"/>
                <a:gridCol w="2227993"/>
                <a:gridCol w="1150618"/>
              </a:tblGrid>
              <a:tr h="275771">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kern="1200" baseline="0" dirty="0" smtClean="0"/>
                        <a:t>Strategic Objective:</a:t>
                      </a:r>
                      <a:r>
                        <a:rPr kumimoji="0" lang="en-ZA" sz="12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mn-cs"/>
                        </a:rPr>
                        <a:t>Provide strategic leadership and support in government communication through public opinion research and analysis of media coverage to understand the communication environment and inform government messages.</a:t>
                      </a: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ZA"/>
                    </a:p>
                  </a:txBody>
                  <a:tcPr/>
                </a:tc>
                <a:tc hMerge="1">
                  <a:txBody>
                    <a:bodyPr/>
                    <a:lstStyle/>
                    <a:p>
                      <a:endParaRPr lang="en-ZA"/>
                    </a:p>
                  </a:txBody>
                  <a:tcPr/>
                </a:tc>
              </a:tr>
              <a:tr h="536311">
                <a:tc>
                  <a:txBody>
                    <a:bodyPr/>
                    <a:lstStyle/>
                    <a:p>
                      <a:pPr marL="0" algn="l" defTabSz="457200" rtl="0" eaLnBrk="1" latinLnBrk="0" hangingPunct="1">
                        <a:lnSpc>
                          <a:spcPct val="115000"/>
                        </a:lnSpc>
                        <a:spcAft>
                          <a:spcPts val="0"/>
                        </a:spcAft>
                      </a:pPr>
                      <a:r>
                        <a:rPr lang="en-ZA" sz="1600" b="1" kern="1200" dirty="0" smtClean="0"/>
                        <a:t>Performance</a:t>
                      </a:r>
                    </a:p>
                    <a:p>
                      <a:pPr marL="0" algn="l" defTabSz="457200" rtl="0" eaLnBrk="1" latinLnBrk="0" hangingPunct="1">
                        <a:lnSpc>
                          <a:spcPct val="115000"/>
                        </a:lnSpc>
                        <a:spcAft>
                          <a:spcPts val="0"/>
                        </a:spcAft>
                      </a:pPr>
                      <a:r>
                        <a:rPr lang="en-ZA" sz="1600" b="1" kern="1200" dirty="0" smtClean="0"/>
                        <a:t> Indicator</a:t>
                      </a:r>
                      <a:endParaRPr lang="en-US" sz="1600" b="1" kern="1200" dirty="0">
                        <a:solidFill>
                          <a:schemeClr val="tx1"/>
                        </a:solidFill>
                        <a:latin typeface="+mn-lt"/>
                        <a:ea typeface="Calibri"/>
                        <a:cs typeface="Times New Roman"/>
                      </a:endParaRPr>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Annual Target</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baseline="0" noProof="0" dirty="0" smtClean="0"/>
                        <a:t>2</a:t>
                      </a:r>
                      <a:r>
                        <a:rPr lang="en-US" sz="1600" b="1" kern="1200" baseline="30000" noProof="0" dirty="0" smtClean="0"/>
                        <a:t>nd</a:t>
                      </a:r>
                      <a:r>
                        <a:rPr lang="en-US" sz="1600" b="1" kern="1200" baseline="0" noProof="0" dirty="0" smtClean="0"/>
                        <a:t> </a:t>
                      </a:r>
                      <a:r>
                        <a:rPr lang="en-US" sz="1600" b="1" kern="1200" noProof="0" dirty="0" smtClean="0"/>
                        <a:t> Quarter Target</a:t>
                      </a: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b="1" kern="1200" baseline="0" dirty="0" smtClean="0"/>
                        <a:t>Preliminary Output</a:t>
                      </a:r>
                      <a:endParaRPr lang="en-US" sz="1600" b="1" kern="1200" dirty="0" smtClean="0"/>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kern="1200" baseline="0" dirty="0" smtClean="0">
                          <a:solidFill>
                            <a:schemeClr val="dk1"/>
                          </a:solidFill>
                          <a:latin typeface="+mn-lt"/>
                          <a:ea typeface="+mn-ea"/>
                          <a:cs typeface="+mn-cs"/>
                        </a:rPr>
                        <a:t>Variance</a:t>
                      </a:r>
                      <a:endParaRPr lang="en-US" sz="1600" b="1" kern="1200" dirty="0" smtClean="0">
                        <a:solidFill>
                          <a:schemeClr val="tx1"/>
                        </a:solidFill>
                        <a:latin typeface="+mn-lt"/>
                        <a:ea typeface="Calibri"/>
                        <a:cs typeface="Times New Roman"/>
                      </a:endParaRPr>
                    </a:p>
                  </a:txBody>
                  <a:tcPr marL="41921" marR="41921" marT="0" marB="0">
                    <a:solidFill>
                      <a:srgbClr val="FFC000"/>
                    </a:solidFill>
                  </a:tcPr>
                </a:tc>
              </a:tr>
              <a:tr h="972670">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Percentage of opinion pieces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produced</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(excluding weekends,</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public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holidays and holiday periods</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Produced 100% of opinion pieces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requested</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(excluding weekends,</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public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holidays and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holiday</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periods).</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Produced 100% of</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opinion pieces requested (excluding weekends, public holidays and holiday periods)</a:t>
                      </a:r>
                    </a:p>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Produced 37 opinion pieces (excluding public holidays, weekends and holiday periods) as required (100%).</a:t>
                      </a:r>
                    </a:p>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solidFill>
                      <a:srgbClr val="00B050"/>
                    </a:solidFill>
                  </a:tcPr>
                </a:tc>
                <a:tc>
                  <a:txBody>
                    <a:bodyPr/>
                    <a:lstStyle/>
                    <a:p>
                      <a:pPr algn="l">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6172" name="Title 4"/>
          <p:cNvSpPr txBox="1">
            <a:spLocks/>
          </p:cNvSpPr>
          <p:nvPr/>
        </p:nvSpPr>
        <p:spPr bwMode="auto">
          <a:xfrm>
            <a:off x="128588" y="641350"/>
            <a:ext cx="8747760"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ts val="3838"/>
              </a:lnSpc>
            </a:pPr>
            <a:r>
              <a:rPr lang="en-US" sz="2000" dirty="0">
                <a:solidFill>
                  <a:srgbClr val="02723D"/>
                </a:solidFill>
                <a:latin typeface="Calibri" pitchFamily="34" charset="0"/>
              </a:rPr>
              <a:t>Programme </a:t>
            </a:r>
            <a:r>
              <a:rPr lang="en-US" dirty="0" smtClean="0">
                <a:solidFill>
                  <a:srgbClr val="02723D"/>
                </a:solidFill>
                <a:latin typeface="Calibri" pitchFamily="34" charset="0"/>
              </a:rPr>
              <a:t>2: </a:t>
            </a:r>
            <a:r>
              <a:rPr lang="en-US" dirty="0">
                <a:solidFill>
                  <a:srgbClr val="02723D"/>
                </a:solidFill>
                <a:latin typeface="Calibri" pitchFamily="34" charset="0"/>
              </a:rPr>
              <a:t>Content Processing and Dissemination</a:t>
            </a:r>
          </a:p>
        </p:txBody>
      </p:sp>
      <p:sp>
        <p:nvSpPr>
          <p:cNvPr id="12" name="Rectangle 7"/>
          <p:cNvSpPr>
            <a:spLocks noChangeArrowheads="1"/>
          </p:cNvSpPr>
          <p:nvPr/>
        </p:nvSpPr>
        <p:spPr bwMode="auto">
          <a:xfrm>
            <a:off x="2461098" y="1075610"/>
            <a:ext cx="4419600" cy="369888"/>
          </a:xfrm>
          <a:prstGeom prst="rect">
            <a:avLst/>
          </a:prstGeom>
          <a:noFill/>
          <a:ln>
            <a:noFill/>
          </a:ln>
          <a:extLst/>
        </p:spPr>
        <p:txBody>
          <a:bodyPr>
            <a:spAutoFit/>
          </a:bodyPr>
          <a:lstStyle/>
          <a:p>
            <a:pPr>
              <a:defRPr/>
            </a:pPr>
            <a:r>
              <a:rPr lang="en-US" b="1" dirty="0" smtClean="0">
                <a:solidFill>
                  <a:prstClr val="black"/>
                </a:solidFill>
              </a:rPr>
              <a:t>Sub-Programme: </a:t>
            </a:r>
            <a:r>
              <a:rPr lang="en-GB" b="1" dirty="0" smtClean="0">
                <a:solidFill>
                  <a:prstClr val="black"/>
                </a:solidFill>
              </a:rPr>
              <a:t>Policy and Research</a:t>
            </a:r>
            <a:endParaRPr lang="en-US" b="1" dirty="0">
              <a:solidFill>
                <a:prstClr val="black"/>
              </a:solidFill>
            </a:endParaRPr>
          </a:p>
        </p:txBody>
      </p:sp>
      <p:sp>
        <p:nvSpPr>
          <p:cNvPr id="9" name="Title 1"/>
          <p:cNvSpPr txBox="1">
            <a:spLocks/>
          </p:cNvSpPr>
          <p:nvPr/>
        </p:nvSpPr>
        <p:spPr>
          <a:xfrm>
            <a:off x="0" y="88095"/>
            <a:ext cx="9143999" cy="52410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schemeClr val="bg1"/>
                </a:solidFill>
                <a:latin typeface="Century Gothic" panose="020B0502020202020204" pitchFamily="34" charset="0"/>
                <a:ea typeface="+mj-ea"/>
                <a:cs typeface="+mj-cs"/>
              </a:defRPr>
            </a:lvl1pPr>
          </a:lstStyle>
          <a:p>
            <a:r>
              <a:rPr lang="en-US" dirty="0" smtClean="0"/>
              <a:t>  </a:t>
            </a:r>
            <a:r>
              <a:rPr lang="en-US" dirty="0"/>
              <a:t>Programme Performance Information</a:t>
            </a: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xmlns="" val="4128434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1245214028"/>
              </p:ext>
            </p:extLst>
          </p:nvPr>
        </p:nvGraphicFramePr>
        <p:xfrm>
          <a:off x="119062" y="1683014"/>
          <a:ext cx="8905876" cy="4609626"/>
        </p:xfrm>
        <a:graphic>
          <a:graphicData uri="http://schemas.openxmlformats.org/drawingml/2006/table">
            <a:tbl>
              <a:tblPr>
                <a:tableStyleId>{69C7853C-536D-4A76-A0AE-DD22124D55A5}</a:tableStyleId>
              </a:tblPr>
              <a:tblGrid>
                <a:gridCol w="1818595"/>
                <a:gridCol w="1632857"/>
                <a:gridCol w="1850572"/>
                <a:gridCol w="1886857"/>
                <a:gridCol w="1716995"/>
              </a:tblGrid>
              <a:tr h="274966">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kern="1200" baseline="0" dirty="0"/>
                        <a:t>Strategic </a:t>
                      </a:r>
                      <a:r>
                        <a:rPr kumimoji="0" lang="en-ZA" sz="1400" b="1" kern="1200" baseline="0" dirty="0" smtClean="0"/>
                        <a:t>objective: </a:t>
                      </a:r>
                      <a:r>
                        <a:rPr kumimoji="0" lang="en-ZA" sz="12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mn-cs"/>
                        </a:rPr>
                        <a:t>Provide efficient and effective communication services.</a:t>
                      </a: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GB"/>
                    </a:p>
                  </a:txBody>
                  <a:tcPr/>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ZA"/>
                    </a:p>
                  </a:txBody>
                  <a:tcPr/>
                </a:tc>
              </a:tr>
              <a:tr h="611049">
                <a:tc>
                  <a:txBody>
                    <a:bodyPr/>
                    <a:lstStyle/>
                    <a:p>
                      <a:pPr marL="0" algn="l" defTabSz="457200" rtl="0" eaLnBrk="1" latinLnBrk="0" hangingPunct="1">
                        <a:lnSpc>
                          <a:spcPct val="115000"/>
                        </a:lnSpc>
                        <a:spcAft>
                          <a:spcPts val="0"/>
                        </a:spcAft>
                      </a:pPr>
                      <a:r>
                        <a:rPr lang="en-ZA" sz="1600" b="1" kern="1200" dirty="0" smtClean="0"/>
                        <a:t>Performance</a:t>
                      </a:r>
                    </a:p>
                    <a:p>
                      <a:pPr marL="0" algn="l" defTabSz="457200" rtl="0" eaLnBrk="1" latinLnBrk="0" hangingPunct="1">
                        <a:lnSpc>
                          <a:spcPct val="115000"/>
                        </a:lnSpc>
                        <a:spcAft>
                          <a:spcPts val="0"/>
                        </a:spcAft>
                      </a:pPr>
                      <a:r>
                        <a:rPr lang="en-ZA" sz="1600" b="1" kern="1200" dirty="0" smtClean="0"/>
                        <a:t> Indicator</a:t>
                      </a:r>
                      <a:endParaRPr lang="en-US" sz="1600" b="1" kern="1200" dirty="0">
                        <a:solidFill>
                          <a:schemeClr val="tx1"/>
                        </a:solidFill>
                        <a:latin typeface="+mn-lt"/>
                        <a:ea typeface="Calibri"/>
                        <a:cs typeface="Times New Roman"/>
                      </a:endParaRPr>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Annual Target</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noProof="0" dirty="0" smtClean="0"/>
                        <a:t>2</a:t>
                      </a:r>
                      <a:r>
                        <a:rPr lang="en-US" sz="1600" b="1" kern="1200" baseline="30000" noProof="0" dirty="0" smtClean="0"/>
                        <a:t>nd</a:t>
                      </a:r>
                      <a:r>
                        <a:rPr lang="en-US" sz="1600" b="1" kern="1200" baseline="0" noProof="0" dirty="0" smtClean="0"/>
                        <a:t> </a:t>
                      </a:r>
                      <a:r>
                        <a:rPr lang="en-US" sz="1600" b="1" kern="1200" noProof="0" dirty="0" smtClean="0"/>
                        <a:t> Quarter Target</a:t>
                      </a:r>
                      <a:r>
                        <a:rPr lang="en-US" sz="1600" b="1" kern="1200" baseline="0" noProof="0" dirty="0" smtClean="0"/>
                        <a:t> </a:t>
                      </a:r>
                      <a:endParaRPr lang="en-US" sz="1600" b="1" kern="1200" noProof="0" dirty="0" smtClean="0"/>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b="1" kern="1200" baseline="0" dirty="0" smtClean="0"/>
                        <a:t>Preliminary Output</a:t>
                      </a:r>
                      <a:endParaRPr lang="en-US" sz="1600" b="1" kern="1200" dirty="0" smtClean="0"/>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kern="1200" baseline="0" dirty="0" smtClean="0">
                          <a:solidFill>
                            <a:schemeClr val="dk1"/>
                          </a:solidFill>
                          <a:latin typeface="+mn-lt"/>
                          <a:ea typeface="+mn-ea"/>
                          <a:cs typeface="+mn-cs"/>
                        </a:rPr>
                        <a:t>Variance</a:t>
                      </a:r>
                      <a:endParaRPr lang="en-US" sz="1600" b="1" kern="1200" dirty="0" smtClean="0">
                        <a:solidFill>
                          <a:schemeClr val="tx1"/>
                        </a:solidFill>
                        <a:latin typeface="+mn-lt"/>
                        <a:ea typeface="Calibri"/>
                        <a:cs typeface="Times New Roman"/>
                      </a:endParaRPr>
                    </a:p>
                  </a:txBody>
                  <a:tcPr marL="41921" marR="41921" marT="0" marB="0">
                    <a:solidFill>
                      <a:srgbClr val="FFC000"/>
                    </a:solidFill>
                  </a:tcPr>
                </a:tc>
              </a:tr>
              <a:tr h="1269971">
                <a:tc>
                  <a:txBody>
                    <a:bodyPr/>
                    <a:lstStyle/>
                    <a:p>
                      <a:pPr algn="l">
                        <a:lnSpc>
                          <a:spcPct val="115000"/>
                        </a:lnSpc>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approved</a:t>
                      </a:r>
                      <a:b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media-buying campaigns</a:t>
                      </a:r>
                      <a:b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implemented.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250 approved media-buying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campaigns</a:t>
                      </a:r>
                      <a:r>
                        <a:rPr lang="en-ZA" sz="14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implemented.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4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65 approved media buying</a:t>
                      </a:r>
                      <a:r>
                        <a:rPr lang="en-ZA" sz="14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4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campaigns implemented</a:t>
                      </a:r>
                    </a:p>
                    <a:p>
                      <a:pPr algn="l">
                        <a:lnSpc>
                          <a:spcPct val="115000"/>
                        </a:lnSpc>
                        <a:spcAft>
                          <a:spcPts val="0"/>
                        </a:spcAft>
                      </a:pPr>
                      <a:endParaRPr lang="en-ZA"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14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73 </a:t>
                      </a:r>
                      <a:r>
                        <a:rPr lang="en-ZA" sz="1400" kern="1200" noProof="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approved media buying</a:t>
                      </a:r>
                      <a:br>
                        <a:rPr lang="en-ZA" sz="1400" kern="1200" noProof="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400" kern="1200" noProof="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campaigns were implemented</a:t>
                      </a:r>
                      <a:endParaRPr lang="en-ZA" sz="14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solidFill>
                      <a:srgbClr val="00B050"/>
                    </a:solidFill>
                  </a:tcPr>
                </a:tc>
                <a:tc>
                  <a:txBody>
                    <a:bodyPr/>
                    <a:lstStyle/>
                    <a:p>
                      <a:pPr algn="l">
                        <a:lnSpc>
                          <a:spcPct val="115000"/>
                        </a:lnSpc>
                        <a:spcAft>
                          <a:spcPts val="0"/>
                        </a:spcAft>
                      </a:pPr>
                      <a:r>
                        <a:rPr lang="en-ZA" sz="14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Target overachieved by 8. More requests were received than</a:t>
                      </a:r>
                      <a:r>
                        <a:rPr lang="en-ZA" sz="14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4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anticipated. </a:t>
                      </a:r>
                    </a:p>
                    <a:p>
                      <a:pPr algn="l">
                        <a:lnSpc>
                          <a:spcPct val="115000"/>
                        </a:lnSpc>
                        <a:spcAft>
                          <a:spcPts val="0"/>
                        </a:spcAft>
                      </a:pPr>
                      <a:endParaRPr lang="en-ZA"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1037031">
                <a:tc>
                  <a:txBody>
                    <a:bodyPr/>
                    <a:lstStyle/>
                    <a:p>
                      <a:pPr algn="l">
                        <a:lnSpc>
                          <a:spcPct val="115000"/>
                        </a:lnSpc>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photographic</a:t>
                      </a:r>
                      <a:b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products and services</a:t>
                      </a:r>
                      <a:b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provided.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500 photographic products and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services</a:t>
                      </a:r>
                      <a:r>
                        <a:rPr lang="en-ZA" sz="14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provided.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150 </a:t>
                      </a:r>
                      <a:r>
                        <a:rPr lang="en-ZA" sz="14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photographic</a:t>
                      </a:r>
                      <a:r>
                        <a:rPr lang="en-ZA" sz="14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4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products </a:t>
                      </a:r>
                      <a:r>
                        <a:rPr lang="en-ZA"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 services provided</a:t>
                      </a:r>
                    </a:p>
                    <a:p>
                      <a:pPr algn="just">
                        <a:lnSpc>
                          <a:spcPct val="115000"/>
                        </a:lnSpc>
                        <a:spcAft>
                          <a:spcPts val="0"/>
                        </a:spcAft>
                      </a:pPr>
                      <a:r>
                        <a:rPr lang="en-ZA"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lgn="l">
                        <a:lnSpc>
                          <a:spcPct val="115000"/>
                        </a:lnSpc>
                        <a:spcAft>
                          <a:spcPts val="0"/>
                        </a:spcAft>
                      </a:pPr>
                      <a:r>
                        <a:rPr lang="en-ZA"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125 Photographic shoots were conducted, of these 68 were for </a:t>
                      </a:r>
                      <a:r>
                        <a:rPr lang="en-ZA" sz="14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a:t>
                      </a:r>
                      <a:r>
                        <a:rPr lang="en-ZA" sz="14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P</a:t>
                      </a:r>
                      <a:r>
                        <a:rPr lang="en-ZA" sz="14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residency</a:t>
                      </a:r>
                      <a:r>
                        <a:rPr lang="en-ZA"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18 were for the GCIS, 11 were for other government departments and 28 were for related parties. </a:t>
                      </a:r>
                    </a:p>
                    <a:p>
                      <a:pPr algn="l">
                        <a:lnSpc>
                          <a:spcPct val="115000"/>
                        </a:lnSpc>
                        <a:spcAft>
                          <a:spcPts val="0"/>
                        </a:spcAft>
                      </a:pPr>
                      <a:r>
                        <a:rPr lang="en-ZA"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solidFill>
                      <a:srgbClr val="FF0000"/>
                    </a:solidFill>
                  </a:tcPr>
                </a:tc>
                <a:tc>
                  <a:txBody>
                    <a:bodyPr/>
                    <a:lstStyle/>
                    <a:p>
                      <a:pPr algn="l">
                        <a:lnSpc>
                          <a:spcPct val="115000"/>
                        </a:lnSpc>
                        <a:spcAft>
                          <a:spcPts val="0"/>
                        </a:spcAft>
                      </a:pPr>
                      <a:r>
                        <a:rPr lang="en-ZA" sz="14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Target underachieved by 25. Fewer request for photographic coverage were received than anticipated. The photographic section will proactively</a:t>
                      </a:r>
                      <a:r>
                        <a:rPr lang="en-ZA" sz="14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4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undertake photographic shoots of service delivery.  </a:t>
                      </a:r>
                    </a:p>
                  </a:txBody>
                  <a:tcPr marL="68580" marR="68580" marT="0" marB="0"/>
                </a:tc>
              </a:tr>
            </a:tbl>
          </a:graphicData>
        </a:graphic>
      </p:graphicFrame>
      <p:sp>
        <p:nvSpPr>
          <p:cNvPr id="11298" name="Title 4"/>
          <p:cNvSpPr txBox="1">
            <a:spLocks/>
          </p:cNvSpPr>
          <p:nvPr/>
        </p:nvSpPr>
        <p:spPr bwMode="auto">
          <a:xfrm>
            <a:off x="809524" y="657964"/>
            <a:ext cx="6424612"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ts val="3838"/>
              </a:lnSpc>
            </a:pPr>
            <a:r>
              <a:rPr lang="en-US" sz="2000" dirty="0">
                <a:solidFill>
                  <a:srgbClr val="02723D"/>
                </a:solidFill>
                <a:latin typeface="Calibri" pitchFamily="34" charset="0"/>
              </a:rPr>
              <a:t>Programme </a:t>
            </a:r>
            <a:r>
              <a:rPr lang="en-US" dirty="0" smtClean="0">
                <a:solidFill>
                  <a:srgbClr val="02723D"/>
                </a:solidFill>
                <a:latin typeface="Calibri" pitchFamily="34" charset="0"/>
              </a:rPr>
              <a:t>2: </a:t>
            </a:r>
            <a:r>
              <a:rPr lang="en-US" dirty="0">
                <a:solidFill>
                  <a:srgbClr val="02723D"/>
                </a:solidFill>
                <a:latin typeface="Calibri" pitchFamily="34" charset="0"/>
              </a:rPr>
              <a:t>Content Processing and Dissemination</a:t>
            </a:r>
          </a:p>
        </p:txBody>
      </p:sp>
      <p:sp>
        <p:nvSpPr>
          <p:cNvPr id="12" name="Rectangle 7"/>
          <p:cNvSpPr>
            <a:spLocks noChangeArrowheads="1"/>
          </p:cNvSpPr>
          <p:nvPr/>
        </p:nvSpPr>
        <p:spPr bwMode="auto">
          <a:xfrm>
            <a:off x="1518424" y="1114866"/>
            <a:ext cx="5034776" cy="369332"/>
          </a:xfrm>
          <a:prstGeom prst="rect">
            <a:avLst/>
          </a:prstGeom>
          <a:noFill/>
          <a:ln>
            <a:noFill/>
          </a:ln>
          <a:extLst/>
        </p:spPr>
        <p:txBody>
          <a:bodyPr wrap="none">
            <a:spAutoFit/>
          </a:bodyPr>
          <a:lstStyle/>
          <a:p>
            <a:pPr>
              <a:defRPr/>
            </a:pPr>
            <a:r>
              <a:rPr lang="en-US" b="1" dirty="0" smtClean="0">
                <a:solidFill>
                  <a:prstClr val="black"/>
                </a:solidFill>
              </a:rPr>
              <a:t>Sub-Programme:  Communication Services Agency</a:t>
            </a:r>
            <a:endParaRPr lang="en-US" b="1" dirty="0">
              <a:solidFill>
                <a:prstClr val="black"/>
              </a:solidFill>
            </a:endParaRPr>
          </a:p>
        </p:txBody>
      </p:sp>
      <p:sp>
        <p:nvSpPr>
          <p:cNvPr id="10" name="Title 1"/>
          <p:cNvSpPr txBox="1">
            <a:spLocks/>
          </p:cNvSpPr>
          <p:nvPr/>
        </p:nvSpPr>
        <p:spPr>
          <a:xfrm>
            <a:off x="1" y="82580"/>
            <a:ext cx="9143999" cy="52410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schemeClr val="bg1"/>
                </a:solidFill>
                <a:latin typeface="Century Gothic" panose="020B0502020202020204" pitchFamily="34" charset="0"/>
                <a:ea typeface="+mj-ea"/>
                <a:cs typeface="+mj-cs"/>
              </a:defRPr>
            </a:lvl1pPr>
          </a:lstStyle>
          <a:p>
            <a:r>
              <a:rPr lang="en-US" dirty="0" smtClean="0"/>
              <a:t>Programme </a:t>
            </a:r>
            <a:r>
              <a:rPr lang="en-US" dirty="0"/>
              <a:t>Performance Information</a:t>
            </a: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xmlns="" val="130310366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3724531033"/>
              </p:ext>
            </p:extLst>
          </p:nvPr>
        </p:nvGraphicFramePr>
        <p:xfrm>
          <a:off x="101599" y="1289704"/>
          <a:ext cx="8916277" cy="4925321"/>
        </p:xfrm>
        <a:graphic>
          <a:graphicData uri="http://schemas.openxmlformats.org/drawingml/2006/table">
            <a:tbl>
              <a:tblPr>
                <a:tableStyleId>{69C7853C-536D-4A76-A0AE-DD22124D55A5}</a:tableStyleId>
              </a:tblPr>
              <a:tblGrid>
                <a:gridCol w="1596572"/>
                <a:gridCol w="1988458"/>
                <a:gridCol w="1698171"/>
                <a:gridCol w="1792514"/>
                <a:gridCol w="1840562"/>
              </a:tblGrid>
              <a:tr h="263405">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kern="1200" baseline="0" dirty="0"/>
                        <a:t>Strategic </a:t>
                      </a:r>
                      <a:r>
                        <a:rPr kumimoji="0" lang="en-ZA" sz="1400" b="1" kern="1200" baseline="0" dirty="0" smtClean="0"/>
                        <a:t>objective</a:t>
                      </a:r>
                      <a:r>
                        <a:rPr kumimoji="0" lang="en-ZA" sz="1400" b="0" kern="1200" baseline="0" dirty="0" smtClean="0"/>
                        <a:t>:</a:t>
                      </a:r>
                      <a:r>
                        <a:rPr kumimoji="0" lang="en-ZA" sz="1400" b="1" i="0" u="none" strike="noStrike" kern="1200" cap="none" spc="0" normalizeH="0" baseline="0" noProof="0" dirty="0" smtClean="0">
                          <a:ln>
                            <a:noFill/>
                          </a:ln>
                          <a:solidFill>
                            <a:prstClr val="black"/>
                          </a:solidFill>
                          <a:effectLst/>
                          <a:uLnTx/>
                          <a:uFillTx/>
                          <a:latin typeface="+mn-lt"/>
                          <a:ea typeface="+mn-ea"/>
                          <a:cs typeface="+mn-cs"/>
                        </a:rPr>
                        <a:t> </a:t>
                      </a:r>
                      <a:r>
                        <a:rPr kumimoji="0" lang="en-ZA" sz="12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mn-cs"/>
                        </a:rPr>
                        <a:t>Provide efficient and effective communication services.</a:t>
                      </a: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GB"/>
                    </a:p>
                  </a:txBody>
                  <a:tcPr/>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ZA"/>
                    </a:p>
                  </a:txBody>
                  <a:tcPr/>
                </a:tc>
              </a:tr>
              <a:tr h="550161">
                <a:tc>
                  <a:txBody>
                    <a:bodyPr/>
                    <a:lstStyle/>
                    <a:p>
                      <a:pPr marL="0" algn="l" defTabSz="457200" rtl="0" eaLnBrk="1" latinLnBrk="0" hangingPunct="1">
                        <a:lnSpc>
                          <a:spcPct val="115000"/>
                        </a:lnSpc>
                        <a:spcAft>
                          <a:spcPts val="0"/>
                        </a:spcAft>
                      </a:pPr>
                      <a:r>
                        <a:rPr lang="en-ZA" sz="1600" b="1" kern="1200" dirty="0" smtClean="0"/>
                        <a:t>Performance</a:t>
                      </a:r>
                      <a:r>
                        <a:rPr lang="en-ZA" sz="1600" b="1" kern="1200" baseline="0" dirty="0" smtClean="0"/>
                        <a:t> </a:t>
                      </a:r>
                      <a:r>
                        <a:rPr lang="en-ZA" sz="1600" b="1" kern="1200" dirty="0" smtClean="0"/>
                        <a:t>Indicator</a:t>
                      </a:r>
                      <a:endParaRPr lang="en-US" sz="1600" b="1" kern="1200" dirty="0">
                        <a:solidFill>
                          <a:schemeClr val="tx1"/>
                        </a:solidFill>
                        <a:latin typeface="+mn-lt"/>
                        <a:ea typeface="Calibri"/>
                        <a:cs typeface="Times New Roman"/>
                      </a:endParaRPr>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Annual Target</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noProof="0" dirty="0" smtClean="0"/>
                        <a:t>2</a:t>
                      </a:r>
                      <a:r>
                        <a:rPr lang="en-US" sz="1600" b="1" kern="1200" baseline="30000" noProof="0" dirty="0" smtClean="0"/>
                        <a:t>nd</a:t>
                      </a:r>
                      <a:r>
                        <a:rPr lang="en-US" sz="1600" b="1" kern="1200" baseline="0" noProof="0" dirty="0" smtClean="0"/>
                        <a:t> </a:t>
                      </a:r>
                      <a:r>
                        <a:rPr lang="en-US" sz="1600" b="1" kern="1200" noProof="0" dirty="0" smtClean="0"/>
                        <a:t> Quarter Target</a:t>
                      </a:r>
                      <a:r>
                        <a:rPr lang="en-US" sz="1600" b="1" kern="1200" baseline="0" noProof="0" dirty="0" smtClean="0"/>
                        <a:t> </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solidFill>
                            <a:schemeClr val="dk1"/>
                          </a:solidFill>
                          <a:latin typeface="+mn-lt"/>
                          <a:ea typeface="+mn-ea"/>
                          <a:cs typeface="+mn-cs"/>
                        </a:rPr>
                        <a:t>Preliminary Output</a:t>
                      </a: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kern="1200" baseline="0" dirty="0" smtClean="0">
                          <a:solidFill>
                            <a:schemeClr val="dk1"/>
                          </a:solidFill>
                          <a:latin typeface="+mn-lt"/>
                          <a:ea typeface="+mn-ea"/>
                          <a:cs typeface="+mn-cs"/>
                        </a:rPr>
                        <a:t>Variance</a:t>
                      </a:r>
                      <a:endParaRPr lang="en-US" sz="1600" b="1" kern="1200" dirty="0" smtClean="0">
                        <a:solidFill>
                          <a:schemeClr val="tx1"/>
                        </a:solidFill>
                        <a:latin typeface="+mn-lt"/>
                        <a:ea typeface="Calibri"/>
                        <a:cs typeface="Times New Roman"/>
                      </a:endParaRPr>
                    </a:p>
                  </a:txBody>
                  <a:tcPr marL="41921" marR="41921" marT="0" marB="0">
                    <a:solidFill>
                      <a:srgbClr val="FFC000"/>
                    </a:solidFill>
                  </a:tcPr>
                </a:tc>
              </a:tr>
              <a:tr h="892889">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video</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products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services</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provided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520 video products and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services</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provided.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l" defTabSz="457200" rtl="0" eaLnBrk="1" latinLnBrk="0" hangingPunct="1">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155 video products</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 services provided</a:t>
                      </a:r>
                    </a:p>
                    <a:p>
                      <a:pPr marL="0" algn="l" defTabSz="457200" rtl="0" eaLnBrk="1" latinLnBrk="0" hangingPunct="1">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marL="0" algn="l" defTabSz="457200" rtl="0" eaLnBrk="1" latinLnBrk="0" hangingPunct="1">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196 Video shoots were conducted, of these 94 were for The presidency, 18 were for the GCIS, 52 were for other government departments and 32 were for related parties. </a:t>
                      </a:r>
                      <a:endPar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0" algn="l" defTabSz="457200" rtl="0" eaLnBrk="1" latinLnBrk="0" hangingPunct="1">
                        <a:lnSpc>
                          <a:spcPct val="115000"/>
                        </a:lnSpc>
                        <a:spcAft>
                          <a:spcPts val="0"/>
                        </a:spcAft>
                      </a:pP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solidFill>
                      <a:srgbClr val="00B050"/>
                    </a:solidFill>
                  </a:tcPr>
                </a:tc>
                <a:tc>
                  <a:txBody>
                    <a:bodyPr/>
                    <a:lstStyle/>
                    <a:p>
                      <a:pPr marL="0" algn="l" defTabSz="457200" rtl="0" eaLnBrk="1" latinLnBrk="0" hangingPunct="1">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Target overachieved by 41. More requests for video coverage were received than anticipated.</a:t>
                      </a:r>
                    </a:p>
                  </a:txBody>
                  <a:tcPr marL="68580" marR="68580" marT="0" marB="0"/>
                </a:tc>
              </a:tr>
              <a:tr h="939716">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radio</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products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services</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provided.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200 radio products and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services</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provided.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l" defTabSz="457200" rtl="0" eaLnBrk="1" latinLnBrk="0" hangingPunct="1">
                        <a:lnSpc>
                          <a:spcPct val="115000"/>
                        </a:lnSpc>
                        <a:spcAft>
                          <a:spcPts val="0"/>
                        </a:spcAft>
                      </a:pPr>
                      <a:r>
                        <a:rPr lang="en-ZA" sz="13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60 radio products and services provided</a:t>
                      </a:r>
                    </a:p>
                    <a:p>
                      <a:pPr marL="0" algn="l" defTabSz="457200" rtl="0" eaLnBrk="1" latinLnBrk="0" hangingPunct="1">
                        <a:lnSpc>
                          <a:spcPct val="115000"/>
                        </a:lnSpc>
                        <a:spcAft>
                          <a:spcPts val="0"/>
                        </a:spcAft>
                      </a:pPr>
                      <a:r>
                        <a:rPr lang="en-ZA" sz="13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marL="0" algn="l" defTabSz="457200" rtl="0" eaLnBrk="1" latinLnBrk="0" hangingPunct="1">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64 Radio products and services were provided, of these 1 was a live link-up of a government event, 16 were phone in programmes, 5 were for the production of adverts and 42 were recordings of government events. </a:t>
                      </a:r>
                    </a:p>
                    <a:p>
                      <a:pPr marL="0" algn="l" defTabSz="457200" rtl="0" eaLnBrk="1" latinLnBrk="0" hangingPunct="1">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solidFill>
                      <a:srgbClr val="00B050"/>
                    </a:solidFill>
                  </a:tcPr>
                </a:tc>
                <a:tc>
                  <a:txBody>
                    <a:bodyPr/>
                    <a:lstStyle/>
                    <a:p>
                      <a:pPr marL="0" algn="l" defTabSz="457200" rtl="0" eaLnBrk="1" latinLnBrk="0" hangingPunct="1">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Target overachieved by 4.</a:t>
                      </a:r>
                    </a:p>
                    <a:p>
                      <a:pPr marL="0" algn="l" defTabSz="457200" rtl="0" eaLnBrk="1" latinLnBrk="0" hangingPunct="1">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More requests for radio products and services were received than anticipated.</a:t>
                      </a:r>
                    </a:p>
                    <a:p>
                      <a:pPr marL="0" algn="l" defTabSz="457200" rtl="0" eaLnBrk="1" latinLnBrk="0" hangingPunct="1">
                        <a:lnSpc>
                          <a:spcPct val="115000"/>
                        </a:lnSpc>
                        <a:spcAft>
                          <a:spcPts val="0"/>
                        </a:spcAft>
                      </a:pP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11298" name="Title 4"/>
          <p:cNvSpPr txBox="1">
            <a:spLocks/>
          </p:cNvSpPr>
          <p:nvPr/>
        </p:nvSpPr>
        <p:spPr bwMode="auto">
          <a:xfrm>
            <a:off x="994349" y="572698"/>
            <a:ext cx="6424612"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ts val="3838"/>
              </a:lnSpc>
            </a:pPr>
            <a:r>
              <a:rPr lang="en-US" sz="2000" dirty="0">
                <a:solidFill>
                  <a:srgbClr val="02723D"/>
                </a:solidFill>
                <a:latin typeface="Calibri" pitchFamily="34" charset="0"/>
              </a:rPr>
              <a:t>Programme </a:t>
            </a:r>
            <a:r>
              <a:rPr lang="en-US" dirty="0" smtClean="0">
                <a:solidFill>
                  <a:srgbClr val="02723D"/>
                </a:solidFill>
                <a:latin typeface="Calibri" pitchFamily="34" charset="0"/>
              </a:rPr>
              <a:t>2: </a:t>
            </a:r>
            <a:r>
              <a:rPr lang="en-US" dirty="0">
                <a:solidFill>
                  <a:srgbClr val="02723D"/>
                </a:solidFill>
                <a:latin typeface="Calibri" pitchFamily="34" charset="0"/>
              </a:rPr>
              <a:t>Content Processing and Dissemination</a:t>
            </a:r>
          </a:p>
        </p:txBody>
      </p:sp>
      <p:sp>
        <p:nvSpPr>
          <p:cNvPr id="12" name="Rectangle 7"/>
          <p:cNvSpPr>
            <a:spLocks noChangeArrowheads="1"/>
          </p:cNvSpPr>
          <p:nvPr/>
        </p:nvSpPr>
        <p:spPr bwMode="auto">
          <a:xfrm>
            <a:off x="1689267" y="912139"/>
            <a:ext cx="5034776" cy="369332"/>
          </a:xfrm>
          <a:prstGeom prst="rect">
            <a:avLst/>
          </a:prstGeom>
          <a:noFill/>
          <a:ln>
            <a:noFill/>
          </a:ln>
          <a:extLst/>
        </p:spPr>
        <p:txBody>
          <a:bodyPr wrap="none">
            <a:spAutoFit/>
          </a:bodyPr>
          <a:lstStyle/>
          <a:p>
            <a:pPr>
              <a:defRPr/>
            </a:pPr>
            <a:r>
              <a:rPr lang="en-US" b="1" dirty="0" smtClean="0">
                <a:solidFill>
                  <a:prstClr val="black"/>
                </a:solidFill>
              </a:rPr>
              <a:t>Sub-Programme:  Communication Services Agency</a:t>
            </a:r>
            <a:endParaRPr lang="en-US" b="1" dirty="0">
              <a:solidFill>
                <a:prstClr val="black"/>
              </a:solidFill>
            </a:endParaRPr>
          </a:p>
        </p:txBody>
      </p:sp>
      <p:sp>
        <p:nvSpPr>
          <p:cNvPr id="10" name="Title 1"/>
          <p:cNvSpPr txBox="1">
            <a:spLocks/>
          </p:cNvSpPr>
          <p:nvPr/>
        </p:nvSpPr>
        <p:spPr>
          <a:xfrm>
            <a:off x="0" y="133815"/>
            <a:ext cx="9143999" cy="52410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schemeClr val="bg1"/>
                </a:solidFill>
                <a:latin typeface="Century Gothic" panose="020B0502020202020204" pitchFamily="34" charset="0"/>
                <a:ea typeface="+mj-ea"/>
                <a:cs typeface="+mj-cs"/>
              </a:defRPr>
            </a:lvl1pPr>
          </a:lstStyle>
          <a:p>
            <a:r>
              <a:rPr lang="en-US" dirty="0" smtClean="0"/>
              <a:t> </a:t>
            </a:r>
            <a:r>
              <a:rPr lang="en-US" dirty="0"/>
              <a:t>Programme Performance Information</a:t>
            </a: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xmlns="" val="332036938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4164754763"/>
              </p:ext>
            </p:extLst>
          </p:nvPr>
        </p:nvGraphicFramePr>
        <p:xfrm>
          <a:off x="113860" y="1333533"/>
          <a:ext cx="8916277" cy="4697483"/>
        </p:xfrm>
        <a:graphic>
          <a:graphicData uri="http://schemas.openxmlformats.org/drawingml/2006/table">
            <a:tbl>
              <a:tblPr>
                <a:tableStyleId>{69C7853C-536D-4A76-A0AE-DD22124D55A5}</a:tableStyleId>
              </a:tblPr>
              <a:tblGrid>
                <a:gridCol w="1366597"/>
                <a:gridCol w="1582057"/>
                <a:gridCol w="1589315"/>
                <a:gridCol w="2240203"/>
                <a:gridCol w="2138105"/>
              </a:tblGrid>
              <a:tr h="263405">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kern="1200" baseline="0" dirty="0"/>
                        <a:t>Strategic </a:t>
                      </a:r>
                      <a:r>
                        <a:rPr kumimoji="0" lang="en-ZA" sz="1400" b="1" kern="1200" baseline="0" dirty="0" smtClean="0"/>
                        <a:t>objective</a:t>
                      </a:r>
                      <a:r>
                        <a:rPr kumimoji="0" lang="en-ZA" sz="1400" b="0" kern="1200" baseline="0" dirty="0" smtClean="0"/>
                        <a:t>:</a:t>
                      </a:r>
                      <a:r>
                        <a:rPr kumimoji="0" lang="en-ZA" sz="1400" b="1" i="0" u="none" strike="noStrike" kern="1200" cap="none" spc="0" normalizeH="0" baseline="0" noProof="0" dirty="0" smtClean="0">
                          <a:ln>
                            <a:noFill/>
                          </a:ln>
                          <a:solidFill>
                            <a:prstClr val="black"/>
                          </a:solidFill>
                          <a:effectLst/>
                          <a:uLnTx/>
                          <a:uFillTx/>
                          <a:latin typeface="+mn-lt"/>
                          <a:ea typeface="+mn-ea"/>
                          <a:cs typeface="+mn-cs"/>
                        </a:rPr>
                        <a:t> </a:t>
                      </a:r>
                      <a:r>
                        <a:rPr kumimoji="0" lang="en-ZA" sz="12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mn-cs"/>
                        </a:rPr>
                        <a:t>Provide efficient and effective communication services.</a:t>
                      </a: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GB"/>
                    </a:p>
                  </a:txBody>
                  <a:tcPr/>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ZA"/>
                    </a:p>
                  </a:txBody>
                  <a:tcPr/>
                </a:tc>
              </a:tr>
              <a:tr h="550161">
                <a:tc>
                  <a:txBody>
                    <a:bodyPr/>
                    <a:lstStyle/>
                    <a:p>
                      <a:pPr marL="0" algn="l" defTabSz="457200" rtl="0" eaLnBrk="1" latinLnBrk="0" hangingPunct="1">
                        <a:lnSpc>
                          <a:spcPct val="115000"/>
                        </a:lnSpc>
                        <a:spcAft>
                          <a:spcPts val="0"/>
                        </a:spcAft>
                      </a:pPr>
                      <a:r>
                        <a:rPr lang="en-ZA" sz="1600" b="1" kern="1200" dirty="0" smtClean="0"/>
                        <a:t>Performance</a:t>
                      </a:r>
                      <a:r>
                        <a:rPr lang="en-ZA" sz="1600" b="1" kern="1200" baseline="0" dirty="0" smtClean="0"/>
                        <a:t> </a:t>
                      </a:r>
                      <a:r>
                        <a:rPr lang="en-ZA" sz="1600" b="1" kern="1200" dirty="0" smtClean="0"/>
                        <a:t>Indicator</a:t>
                      </a:r>
                      <a:endParaRPr lang="en-US" sz="1600" b="1" kern="1200" dirty="0">
                        <a:solidFill>
                          <a:schemeClr val="tx1"/>
                        </a:solidFill>
                        <a:latin typeface="+mn-lt"/>
                        <a:ea typeface="Calibri"/>
                        <a:cs typeface="Times New Roman"/>
                      </a:endParaRPr>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Annual Target</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noProof="0" dirty="0" smtClean="0"/>
                        <a:t>2</a:t>
                      </a:r>
                      <a:r>
                        <a:rPr lang="en-US" sz="1600" b="1" kern="1200" baseline="30000" noProof="0" dirty="0" smtClean="0"/>
                        <a:t>nd</a:t>
                      </a:r>
                      <a:r>
                        <a:rPr lang="en-US" sz="1600" b="1" kern="1200" baseline="0" noProof="0" dirty="0" smtClean="0"/>
                        <a:t> </a:t>
                      </a:r>
                      <a:r>
                        <a:rPr lang="en-US" sz="1600" b="1" kern="1200" noProof="0" dirty="0" smtClean="0"/>
                        <a:t> Quarter Target</a:t>
                      </a:r>
                      <a:r>
                        <a:rPr lang="en-US" sz="1600" b="1" kern="1200" baseline="0" noProof="0" dirty="0" smtClean="0"/>
                        <a:t> </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solidFill>
                            <a:schemeClr val="dk1"/>
                          </a:solidFill>
                          <a:latin typeface="+mn-lt"/>
                          <a:ea typeface="+mn-ea"/>
                          <a:cs typeface="+mn-cs"/>
                        </a:rPr>
                        <a:t>Preliminary Output</a:t>
                      </a: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kern="1200" baseline="0" dirty="0" smtClean="0">
                          <a:solidFill>
                            <a:schemeClr val="dk1"/>
                          </a:solidFill>
                          <a:latin typeface="+mn-lt"/>
                          <a:ea typeface="+mn-ea"/>
                          <a:cs typeface="+mn-cs"/>
                        </a:rPr>
                        <a:t>Variance</a:t>
                      </a:r>
                      <a:endParaRPr lang="en-US" sz="1600" b="1" kern="1200" dirty="0" smtClean="0">
                        <a:solidFill>
                          <a:schemeClr val="tx1"/>
                        </a:solidFill>
                        <a:latin typeface="+mn-lt"/>
                        <a:ea typeface="Calibri"/>
                        <a:cs typeface="Times New Roman"/>
                      </a:endParaRPr>
                    </a:p>
                  </a:txBody>
                  <a:tcPr marL="41921" marR="41921" marT="0" marB="0">
                    <a:solidFill>
                      <a:srgbClr val="FFC000"/>
                    </a:solidFill>
                  </a:tcPr>
                </a:tc>
              </a:tr>
              <a:tr h="1214253">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graphic</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designs completed.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500 graphic designs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completed.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l" defTabSz="457200" rtl="0" eaLnBrk="1" latinLnBrk="0" hangingPunct="1">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150 graphic designs</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completed</a:t>
                      </a:r>
                    </a:p>
                    <a:p>
                      <a:pPr marL="0" algn="l" defTabSz="457200" rtl="0" eaLnBrk="1" latinLnBrk="0" hangingPunct="1">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marL="0" algn="l" defTabSz="457200" rtl="0" eaLnBrk="1" latinLnBrk="0" hangingPunct="1">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114 Graphic designs were completed, of these 3 were for The presidency, 39 were for the GCIS, 55 were for other government departments and 17 were for related parties. </a:t>
                      </a:r>
                      <a:endPar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marL="0" algn="l" defTabSz="457200" rtl="0" eaLnBrk="1" latinLnBrk="0" hangingPunct="1">
                        <a:lnSpc>
                          <a:spcPct val="115000"/>
                        </a:lnSpc>
                        <a:spcAft>
                          <a:spcPts val="0"/>
                        </a:spcAft>
                      </a:pP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solidFill>
                      <a:srgbClr val="FF0000"/>
                    </a:solidFill>
                  </a:tcPr>
                </a:tc>
                <a:tc>
                  <a:txBody>
                    <a:bodyPr/>
                    <a:lstStyle/>
                    <a:p>
                      <a:pPr marL="0" algn="l" defTabSz="457200" rtl="0" eaLnBrk="1" latinLnBrk="0" hangingPunct="1">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Target underachieved by 36. Fewer campaigns were briefed by clients. Media buying will continue to encourage clients to make use of GCIS services.</a:t>
                      </a:r>
                    </a:p>
                    <a:p>
                      <a:pPr marL="0" algn="l" defTabSz="457200" rtl="0" eaLnBrk="1" latinLnBrk="0" hangingPunct="1">
                        <a:lnSpc>
                          <a:spcPct val="115000"/>
                        </a:lnSpc>
                        <a:spcAft>
                          <a:spcPts val="0"/>
                        </a:spcAft>
                      </a:pPr>
                      <a:endPar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1214253">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Corporate</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Identity services</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provided.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340 Corporate Identity services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provided.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100 Corporate Identity  services provided</a:t>
                      </a:r>
                    </a:p>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77 Corporate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Identity ( CI) services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were provided, of these 3 were for assistance with the protocol on the display of official photographs, 2 were for training and workshops, 37 were for advice on corporate identity and 35 were for corporate identity quality control. </a:t>
                      </a:r>
                    </a:p>
                  </a:txBody>
                  <a:tcPr marL="68580" marR="68580" marT="0" marB="0">
                    <a:solidFill>
                      <a:srgbClr val="FF0000"/>
                    </a:solidFill>
                  </a:tcPr>
                </a:tc>
                <a:tc>
                  <a:txBody>
                    <a:bodyPr/>
                    <a:lstStyle/>
                    <a:p>
                      <a:pPr algn="l">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Target underachieved by 23. This was due to the decrease in the number of graphic designs being briefed into the directorate, there are fewer CI approval. Increase the number of graphic designs by encouraging media buying clients to make use the GCIS graphic design unit. </a:t>
                      </a:r>
                    </a:p>
                    <a:p>
                      <a:pPr algn="l">
                        <a:lnSpc>
                          <a:spcPct val="115000"/>
                        </a:lnSpc>
                        <a:spcAft>
                          <a:spcPts val="0"/>
                        </a:spcAft>
                      </a:pPr>
                      <a:endPar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11298" name="Title 4"/>
          <p:cNvSpPr txBox="1">
            <a:spLocks/>
          </p:cNvSpPr>
          <p:nvPr/>
        </p:nvSpPr>
        <p:spPr bwMode="auto">
          <a:xfrm>
            <a:off x="994349" y="447259"/>
            <a:ext cx="6424612"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ts val="3838"/>
              </a:lnSpc>
            </a:pPr>
            <a:r>
              <a:rPr lang="en-US" sz="2000" dirty="0">
                <a:solidFill>
                  <a:srgbClr val="02723D"/>
                </a:solidFill>
                <a:latin typeface="Calibri" pitchFamily="34" charset="0"/>
              </a:rPr>
              <a:t>Programme </a:t>
            </a:r>
            <a:r>
              <a:rPr lang="en-US" dirty="0" smtClean="0">
                <a:solidFill>
                  <a:srgbClr val="02723D"/>
                </a:solidFill>
                <a:latin typeface="Calibri" pitchFamily="34" charset="0"/>
              </a:rPr>
              <a:t>2: </a:t>
            </a:r>
            <a:r>
              <a:rPr lang="en-US" dirty="0">
                <a:solidFill>
                  <a:srgbClr val="02723D"/>
                </a:solidFill>
                <a:latin typeface="Calibri" pitchFamily="34" charset="0"/>
              </a:rPr>
              <a:t>Content Processing and Dissemination</a:t>
            </a:r>
          </a:p>
        </p:txBody>
      </p:sp>
      <p:sp>
        <p:nvSpPr>
          <p:cNvPr id="12" name="Rectangle 7"/>
          <p:cNvSpPr>
            <a:spLocks noChangeArrowheads="1"/>
          </p:cNvSpPr>
          <p:nvPr/>
        </p:nvSpPr>
        <p:spPr bwMode="auto">
          <a:xfrm>
            <a:off x="1689267" y="912139"/>
            <a:ext cx="5034776" cy="369332"/>
          </a:xfrm>
          <a:prstGeom prst="rect">
            <a:avLst/>
          </a:prstGeom>
          <a:noFill/>
          <a:ln>
            <a:noFill/>
          </a:ln>
          <a:extLst/>
        </p:spPr>
        <p:txBody>
          <a:bodyPr wrap="none">
            <a:spAutoFit/>
          </a:bodyPr>
          <a:lstStyle/>
          <a:p>
            <a:pPr>
              <a:defRPr/>
            </a:pPr>
            <a:r>
              <a:rPr lang="en-US" b="1" dirty="0" smtClean="0">
                <a:solidFill>
                  <a:prstClr val="black"/>
                </a:solidFill>
              </a:rPr>
              <a:t>Sub-Programme:  Communication Services Agency</a:t>
            </a:r>
            <a:endParaRPr lang="en-US" b="1" dirty="0">
              <a:solidFill>
                <a:prstClr val="black"/>
              </a:solidFill>
            </a:endParaRPr>
          </a:p>
        </p:txBody>
      </p:sp>
      <p:sp>
        <p:nvSpPr>
          <p:cNvPr id="10" name="Title 1"/>
          <p:cNvSpPr txBox="1">
            <a:spLocks/>
          </p:cNvSpPr>
          <p:nvPr/>
        </p:nvSpPr>
        <p:spPr>
          <a:xfrm>
            <a:off x="0" y="65235"/>
            <a:ext cx="9143999" cy="52410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schemeClr val="bg1"/>
                </a:solidFill>
                <a:latin typeface="Century Gothic" panose="020B0502020202020204" pitchFamily="34" charset="0"/>
                <a:ea typeface="+mj-ea"/>
                <a:cs typeface="+mj-cs"/>
              </a:defRPr>
            </a:lvl1pPr>
          </a:lstStyle>
          <a:p>
            <a:r>
              <a:rPr lang="en-US" dirty="0" smtClean="0"/>
              <a:t>  </a:t>
            </a:r>
            <a:r>
              <a:rPr lang="en-US" dirty="0"/>
              <a:t>Programme Performance Information</a:t>
            </a: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xmlns="" val="420034620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2799973928"/>
              </p:ext>
            </p:extLst>
          </p:nvPr>
        </p:nvGraphicFramePr>
        <p:xfrm>
          <a:off x="180304" y="1652455"/>
          <a:ext cx="8744755" cy="3660053"/>
        </p:xfrm>
        <a:graphic>
          <a:graphicData uri="http://schemas.openxmlformats.org/drawingml/2006/table">
            <a:tbl>
              <a:tblPr>
                <a:tableStyleId>{69C7853C-536D-4A76-A0AE-DD22124D55A5}</a:tableStyleId>
              </a:tblPr>
              <a:tblGrid>
                <a:gridCol w="1771867"/>
                <a:gridCol w="1842135"/>
                <a:gridCol w="1815465"/>
                <a:gridCol w="1843315"/>
                <a:gridCol w="1471973"/>
              </a:tblGrid>
              <a:tr h="285202">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kern="1200" baseline="0" dirty="0" smtClean="0"/>
                        <a:t>Strategic objective: </a:t>
                      </a:r>
                      <a:r>
                        <a:rPr kumimoji="0" lang="en-ZA" sz="12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mn-cs"/>
                        </a:rPr>
                        <a:t>Provide efficient and effective communication services.</a:t>
                      </a: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GB"/>
                    </a:p>
                  </a:txBody>
                  <a:tcPr/>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ZA"/>
                    </a:p>
                  </a:txBody>
                  <a:tcPr/>
                </a:tc>
              </a:tr>
              <a:tr h="570691">
                <a:tc>
                  <a:txBody>
                    <a:bodyPr/>
                    <a:lstStyle/>
                    <a:p>
                      <a:pPr marL="0" algn="l" defTabSz="457200" rtl="0" eaLnBrk="1" latinLnBrk="0" hangingPunct="1">
                        <a:lnSpc>
                          <a:spcPct val="115000"/>
                        </a:lnSpc>
                        <a:spcAft>
                          <a:spcPts val="0"/>
                        </a:spcAft>
                      </a:pPr>
                      <a:r>
                        <a:rPr lang="en-ZA" sz="1600" b="1" kern="1200" dirty="0" smtClean="0"/>
                        <a:t>Performance</a:t>
                      </a:r>
                    </a:p>
                    <a:p>
                      <a:pPr marL="0" algn="l" defTabSz="457200" rtl="0" eaLnBrk="1" latinLnBrk="0" hangingPunct="1">
                        <a:lnSpc>
                          <a:spcPct val="115000"/>
                        </a:lnSpc>
                        <a:spcAft>
                          <a:spcPts val="0"/>
                        </a:spcAft>
                      </a:pPr>
                      <a:r>
                        <a:rPr lang="en-ZA" sz="1600" b="1" kern="1200" dirty="0" smtClean="0"/>
                        <a:t> Indicator</a:t>
                      </a:r>
                      <a:endParaRPr lang="en-US" sz="1600" b="1" kern="1200" dirty="0">
                        <a:solidFill>
                          <a:schemeClr val="tx1"/>
                        </a:solidFill>
                        <a:latin typeface="+mn-lt"/>
                        <a:ea typeface="Calibri"/>
                        <a:cs typeface="Times New Roman"/>
                      </a:endParaRPr>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Annual Target</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baseline="0" noProof="0" dirty="0" smtClean="0"/>
                        <a:t>2</a:t>
                      </a:r>
                      <a:r>
                        <a:rPr lang="en-US" sz="1600" b="1" kern="1200" baseline="30000" noProof="0" dirty="0" smtClean="0"/>
                        <a:t>nd </a:t>
                      </a:r>
                      <a:r>
                        <a:rPr lang="en-US" sz="1600" b="1" kern="1200" baseline="0" noProof="0" dirty="0" smtClean="0"/>
                        <a:t> </a:t>
                      </a:r>
                      <a:r>
                        <a:rPr lang="en-US" sz="1600" b="1" kern="1200" noProof="0" dirty="0" smtClean="0"/>
                        <a:t>Quarter Target</a:t>
                      </a:r>
                      <a:r>
                        <a:rPr lang="en-US" sz="1600" b="1" kern="1200" baseline="0" noProof="0" dirty="0" smtClean="0"/>
                        <a:t> </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Preliminary Output</a:t>
                      </a:r>
                      <a:endParaRPr kumimoji="0" lang="en-US" sz="1400" kern="1200" baseline="0" dirty="0" smtClean="0">
                        <a:solidFill>
                          <a:schemeClr val="dk1"/>
                        </a:solidFill>
                        <a:latin typeface="+mn-lt"/>
                        <a:ea typeface="+mn-ea"/>
                        <a:cs typeface="+mn-cs"/>
                      </a:endParaRP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kern="1200" baseline="0" dirty="0" smtClean="0">
                          <a:solidFill>
                            <a:schemeClr val="dk1"/>
                          </a:solidFill>
                          <a:latin typeface="+mn-lt"/>
                          <a:ea typeface="+mn-ea"/>
                          <a:cs typeface="+mn-cs"/>
                        </a:rPr>
                        <a:t>Variance</a:t>
                      </a:r>
                      <a:endParaRPr lang="en-US" sz="1600" b="1" kern="1200" dirty="0" smtClean="0">
                        <a:solidFill>
                          <a:schemeClr val="tx1"/>
                        </a:solidFill>
                        <a:latin typeface="+mn-lt"/>
                        <a:ea typeface="Calibri"/>
                        <a:cs typeface="Times New Roman"/>
                      </a:endParaRPr>
                    </a:p>
                  </a:txBody>
                  <a:tcPr marL="41921" marR="41921" marT="0" marB="0">
                    <a:solidFill>
                      <a:srgbClr val="FFC000"/>
                    </a:solidFill>
                  </a:tcPr>
                </a:tc>
              </a:tr>
              <a:tr h="878135">
                <a:tc>
                  <a:txBody>
                    <a:bodyPr/>
                    <a:lstStyle/>
                    <a:p>
                      <a:pPr marL="0" algn="l" defTabSz="457200" rtl="0" eaLnBrk="1" latinLnBrk="0" hangingPunct="1">
                        <a:lnSpc>
                          <a:spcPct val="115000"/>
                        </a:lnSpc>
                        <a:spcAft>
                          <a:spcPts val="0"/>
                        </a:spcAft>
                      </a:pPr>
                      <a:r>
                        <a:rPr lang="en-ZA" sz="1400" kern="1200" baseline="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Percentage of approved marketing </a:t>
                      </a:r>
                      <a:r>
                        <a:rPr lang="en-ZA" sz="14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services requests implemented.</a:t>
                      </a:r>
                      <a:endParaRPr lang="en-ZA" sz="1400" kern="1200" baseline="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algn="l" defTabSz="457200" rtl="0" eaLnBrk="1" latinLnBrk="0" hangingPunct="1">
                        <a:lnSpc>
                          <a:spcPct val="115000"/>
                        </a:lnSpc>
                        <a:spcAft>
                          <a:spcPts val="0"/>
                        </a:spcAft>
                      </a:pPr>
                      <a:r>
                        <a:rPr lang="en-ZA" sz="1400" kern="1200" baseline="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30 approved marketing services requests </a:t>
                      </a:r>
                      <a:r>
                        <a:rPr lang="en-ZA" sz="14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implemented.</a:t>
                      </a:r>
                      <a:endParaRPr lang="en-ZA" sz="1400" kern="1200" baseline="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algn="l" defTabSz="457200" rtl="0" eaLnBrk="1" latinLnBrk="0" hangingPunct="1">
                        <a:lnSpc>
                          <a:spcPct val="115000"/>
                        </a:lnSpc>
                        <a:spcAft>
                          <a:spcPts val="0"/>
                        </a:spcAft>
                      </a:pPr>
                      <a:r>
                        <a:rPr lang="en-ZA" sz="1400" kern="1200" baseline="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100% of approved</a:t>
                      </a:r>
                      <a:br>
                        <a:rPr lang="en-ZA" sz="1400" kern="1200" baseline="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400" kern="1200" baseline="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marketing services</a:t>
                      </a:r>
                      <a:br>
                        <a:rPr lang="en-ZA" sz="1400" kern="1200" baseline="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400" kern="1200" baseline="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requests implemented</a:t>
                      </a:r>
                    </a:p>
                    <a:p>
                      <a:pPr marL="0" algn="l" defTabSz="457200" rtl="0" eaLnBrk="1" latinLnBrk="0" hangingPunct="1">
                        <a:lnSpc>
                          <a:spcPct val="115000"/>
                        </a:lnSpc>
                        <a:spcAft>
                          <a:spcPts val="0"/>
                        </a:spcAft>
                      </a:pPr>
                      <a:r>
                        <a:rPr lang="en-ZA" sz="1400" kern="1200" baseline="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marL="0" algn="l" defTabSz="457200" rtl="0" eaLnBrk="1" latinLnBrk="0" hangingPunct="1">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Received and implemented 20 approved requests for marketing services (100%).  </a:t>
                      </a:r>
                    </a:p>
                    <a:p>
                      <a:pPr marL="0" algn="l" defTabSz="457200" rtl="0" eaLnBrk="1" latinLnBrk="0" hangingPunct="1">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solidFill>
                      <a:srgbClr val="00B050"/>
                    </a:solidFill>
                  </a:tcPr>
                </a:tc>
                <a:tc>
                  <a:txBody>
                    <a:bodyPr/>
                    <a:lstStyle/>
                    <a:p>
                      <a:pPr marL="0" algn="l" defTabSz="457200" rtl="0" eaLnBrk="1" latinLnBrk="0" hangingPunct="1">
                        <a:lnSpc>
                          <a:spcPct val="115000"/>
                        </a:lnSpc>
                        <a:spcAft>
                          <a:spcPts val="0"/>
                        </a:spcAft>
                      </a:pPr>
                      <a:r>
                        <a:rPr lang="en-ZA" sz="14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p>
                  </a:txBody>
                  <a:tcPr marL="68580" marR="68580" marT="0" marB="0"/>
                </a:tc>
              </a:tr>
              <a:tr h="878135">
                <a:tc>
                  <a:txBody>
                    <a:bodyPr/>
                    <a:lstStyle/>
                    <a:p>
                      <a:pPr algn="l">
                        <a:lnSpc>
                          <a:spcPct val="115000"/>
                        </a:lnSpc>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GCIS print products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distributed.</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22 print products produced by the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GCIS</a:t>
                      </a:r>
                      <a:r>
                        <a:rPr lang="en-ZA" sz="14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distributed </a:t>
                      </a: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(21 editions of </a:t>
                      </a:r>
                      <a:r>
                        <a:rPr lang="en-ZA" sz="1400" i="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Vuk’uzenzele</a:t>
                      </a:r>
                      <a:r>
                        <a:rPr lang="en-ZA" sz="1400" i="1"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 </a:t>
                      </a:r>
                      <a:r>
                        <a:rPr lang="en-ZA" sz="14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one edition of the </a:t>
                      </a:r>
                      <a:r>
                        <a:rPr lang="en-ZA" sz="1400"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Pocket Guide </a:t>
                      </a:r>
                      <a:r>
                        <a:rPr lang="en-ZA" sz="1400" i="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to</a:t>
                      </a:r>
                      <a:r>
                        <a:rPr lang="en-ZA" sz="1400" i="1"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400" i="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South </a:t>
                      </a:r>
                      <a:r>
                        <a:rPr lang="en-ZA" sz="1400"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Africa</a:t>
                      </a:r>
                      <a:r>
                        <a:rPr lang="en-ZA" sz="14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p>
                    <a:p>
                      <a:pPr algn="l">
                        <a:lnSpc>
                          <a:spcPct val="115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l" defTabSz="457200" rtl="0" eaLnBrk="1" latinLnBrk="0" hangingPunct="1">
                        <a:lnSpc>
                          <a:spcPct val="115000"/>
                        </a:lnSpc>
                        <a:spcAft>
                          <a:spcPts val="0"/>
                        </a:spcAft>
                      </a:pPr>
                      <a:r>
                        <a:rPr lang="en-ZA"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Six GCIS </a:t>
                      </a:r>
                      <a:r>
                        <a:rPr lang="en-ZA" sz="14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print</a:t>
                      </a:r>
                      <a:r>
                        <a:rPr lang="en-ZA" sz="14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4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products </a:t>
                      </a:r>
                      <a:r>
                        <a:rPr lang="en-ZA"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distributed</a:t>
                      </a:r>
                    </a:p>
                    <a:p>
                      <a:pPr marL="0" algn="l" defTabSz="457200" rtl="0" eaLnBrk="1" latinLnBrk="0" hangingPunct="1">
                        <a:lnSpc>
                          <a:spcPct val="115000"/>
                        </a:lnSpc>
                        <a:spcAft>
                          <a:spcPts val="0"/>
                        </a:spcAft>
                      </a:pPr>
                      <a:r>
                        <a:rPr lang="en-ZA"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marL="0" algn="l" defTabSz="457200" rtl="0" eaLnBrk="1" latinLnBrk="0" hangingPunct="1">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Distributed six GCIS print products as follows: July 2016 2 editions of </a:t>
                      </a:r>
                      <a:r>
                        <a:rPr lang="en-ZA" sz="1300" kern="12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Vuk'uzenzele</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August 2016 2 x </a:t>
                      </a:r>
                      <a:r>
                        <a:rPr lang="en-ZA" sz="1300" kern="12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Vuk'uzenzele</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September 2016 2 editions of </a:t>
                      </a:r>
                      <a:r>
                        <a:rPr lang="en-ZA" sz="1300" kern="12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Vuk'uzenzele</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p>
                    <a:p>
                      <a:pPr marL="0" algn="l" defTabSz="457200" rtl="0" eaLnBrk="1" latinLnBrk="0" hangingPunct="1">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solidFill>
                      <a:srgbClr val="00B050"/>
                    </a:solidFill>
                  </a:tcPr>
                </a:tc>
                <a:tc>
                  <a:txBody>
                    <a:bodyPr/>
                    <a:lstStyle/>
                    <a:p>
                      <a:pPr marL="0" algn="l" defTabSz="457200" rtl="0" eaLnBrk="1" latinLnBrk="0" hangingPunct="1">
                        <a:lnSpc>
                          <a:spcPct val="115000"/>
                        </a:lnSpc>
                        <a:spcAft>
                          <a:spcPts val="0"/>
                        </a:spcAft>
                      </a:pPr>
                      <a:r>
                        <a:rPr lang="en-ZA" sz="14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ZA" sz="14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11298" name="Title 4"/>
          <p:cNvSpPr txBox="1">
            <a:spLocks/>
          </p:cNvSpPr>
          <p:nvPr/>
        </p:nvSpPr>
        <p:spPr bwMode="auto">
          <a:xfrm>
            <a:off x="1378266" y="556475"/>
            <a:ext cx="6424612"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ts val="3838"/>
              </a:lnSpc>
            </a:pPr>
            <a:r>
              <a:rPr lang="en-US" sz="2000" dirty="0">
                <a:solidFill>
                  <a:srgbClr val="02723D"/>
                </a:solidFill>
                <a:latin typeface="Calibri" pitchFamily="34" charset="0"/>
              </a:rPr>
              <a:t>Programme </a:t>
            </a:r>
            <a:r>
              <a:rPr lang="en-US" dirty="0" smtClean="0">
                <a:solidFill>
                  <a:srgbClr val="02723D"/>
                </a:solidFill>
                <a:latin typeface="Calibri" pitchFamily="34" charset="0"/>
              </a:rPr>
              <a:t>2: </a:t>
            </a:r>
            <a:r>
              <a:rPr lang="en-US" dirty="0">
                <a:solidFill>
                  <a:srgbClr val="02723D"/>
                </a:solidFill>
                <a:latin typeface="Calibri" pitchFamily="34" charset="0"/>
              </a:rPr>
              <a:t>Content Processing and Dissemination</a:t>
            </a:r>
          </a:p>
        </p:txBody>
      </p:sp>
      <p:sp>
        <p:nvSpPr>
          <p:cNvPr id="12" name="Rectangle 7"/>
          <p:cNvSpPr>
            <a:spLocks noChangeArrowheads="1"/>
          </p:cNvSpPr>
          <p:nvPr/>
        </p:nvSpPr>
        <p:spPr bwMode="auto">
          <a:xfrm>
            <a:off x="2054611" y="1090595"/>
            <a:ext cx="5034776" cy="369332"/>
          </a:xfrm>
          <a:prstGeom prst="rect">
            <a:avLst/>
          </a:prstGeom>
          <a:noFill/>
          <a:ln>
            <a:noFill/>
          </a:ln>
          <a:extLst/>
        </p:spPr>
        <p:txBody>
          <a:bodyPr wrap="none">
            <a:spAutoFit/>
          </a:bodyPr>
          <a:lstStyle/>
          <a:p>
            <a:pPr>
              <a:defRPr/>
            </a:pPr>
            <a:r>
              <a:rPr lang="en-US" b="1" dirty="0" smtClean="0">
                <a:solidFill>
                  <a:prstClr val="black"/>
                </a:solidFill>
              </a:rPr>
              <a:t>Sub-Programme:  Communication Services Agency</a:t>
            </a:r>
            <a:endParaRPr lang="en-US" b="1" dirty="0">
              <a:solidFill>
                <a:prstClr val="black"/>
              </a:solidFill>
            </a:endParaRPr>
          </a:p>
        </p:txBody>
      </p:sp>
      <p:sp>
        <p:nvSpPr>
          <p:cNvPr id="10" name="Title 1"/>
          <p:cNvSpPr txBox="1">
            <a:spLocks/>
          </p:cNvSpPr>
          <p:nvPr/>
        </p:nvSpPr>
        <p:spPr>
          <a:xfrm>
            <a:off x="0" y="88095"/>
            <a:ext cx="9143999" cy="52410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schemeClr val="bg1"/>
                </a:solidFill>
                <a:latin typeface="Century Gothic" panose="020B0502020202020204" pitchFamily="34" charset="0"/>
                <a:ea typeface="+mj-ea"/>
                <a:cs typeface="+mj-cs"/>
              </a:defRPr>
            </a:lvl1pPr>
          </a:lstStyle>
          <a:p>
            <a:r>
              <a:rPr lang="en-US" dirty="0" smtClean="0"/>
              <a:t> </a:t>
            </a:r>
            <a:r>
              <a:rPr lang="en-US" dirty="0"/>
              <a:t>Programme Performance Information</a:t>
            </a: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xmlns="" val="380416067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784CBA3-D598-4B1F-BAA3-EE14B5154290}" type="slidenum">
              <a:rPr lang="en-AU" smtClean="0">
                <a:solidFill>
                  <a:prstClr val="black">
                    <a:tint val="75000"/>
                  </a:prstClr>
                </a:solidFill>
              </a:rPr>
              <a:pPr/>
              <a:t>16</a:t>
            </a:fld>
            <a:endParaRPr lang="en-AU" dirty="0">
              <a:solidFill>
                <a:prstClr val="black">
                  <a:tint val="75000"/>
                </a:prstClr>
              </a:solidFill>
            </a:endParaRPr>
          </a:p>
        </p:txBody>
      </p:sp>
      <p:sp>
        <p:nvSpPr>
          <p:cNvPr id="87" name="Title 1"/>
          <p:cNvSpPr txBox="1">
            <a:spLocks/>
          </p:cNvSpPr>
          <p:nvPr/>
        </p:nvSpPr>
        <p:spPr>
          <a:xfrm>
            <a:off x="0" y="76029"/>
            <a:ext cx="9144000" cy="410872"/>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1429" tIns="45715" rIns="91429" bIns="45715" numCol="1" rtlCol="0" anchor="ctr" anchorCtr="0" compatLnSpc="1">
            <a:prstTxWarp prst="textNoShape">
              <a:avLst/>
            </a:prstTxWarp>
            <a:noAutofit/>
          </a:bodyPr>
          <a:lstStyle>
            <a:lvl1pPr algn="ctr">
              <a:spcBef>
                <a:spcPct val="0"/>
              </a:spcBef>
              <a:buNone/>
              <a:defRPr sz="2800" b="1">
                <a:solidFill>
                  <a:schemeClr val="bg1"/>
                </a:solidFill>
                <a:latin typeface="Century Gothic" panose="020B0502020202020204" pitchFamily="34" charset="0"/>
                <a:ea typeface="+mj-ea"/>
                <a:cs typeface="+mj-cs"/>
              </a:defRPr>
            </a:lvl1pPr>
          </a:lstStyle>
          <a:p>
            <a:r>
              <a:rPr lang="en-US" dirty="0"/>
              <a:t>Programme Performance Information</a:t>
            </a:r>
          </a:p>
        </p:txBody>
      </p:sp>
      <p:sp>
        <p:nvSpPr>
          <p:cNvPr id="76" name="TextBox 75"/>
          <p:cNvSpPr txBox="1"/>
          <p:nvPr/>
        </p:nvSpPr>
        <p:spPr bwMode="auto">
          <a:xfrm>
            <a:off x="4536760" y="670768"/>
            <a:ext cx="863841" cy="320536"/>
          </a:xfrm>
          <a:prstGeom prst="rect">
            <a:avLst/>
          </a:prstGeom>
          <a:noFill/>
          <a:ln w="9525">
            <a:noFill/>
            <a:miter lim="800000"/>
            <a:headEnd/>
            <a:tailEnd/>
          </a:ln>
        </p:spPr>
        <p:txBody>
          <a:bodyPr wrap="square" lIns="67500" tIns="67500" rIns="67500" bIns="67500" rtlCol="0">
            <a:spAutoFit/>
          </a:bodyPr>
          <a:lstStyle/>
          <a:p>
            <a:pPr defTabSz="342900">
              <a:lnSpc>
                <a:spcPct val="114000"/>
              </a:lnSpc>
            </a:pPr>
            <a:endParaRPr lang="en-ZA" sz="1050" b="1" dirty="0">
              <a:ln w="1905"/>
              <a:solidFill>
                <a:srgbClr val="CC9900"/>
              </a:solidFill>
              <a:latin typeface="Century Gothic" panose="020B0502020202020204" pitchFamily="34" charset="0"/>
              <a:ea typeface="Verdana" pitchFamily="34" charset="0"/>
              <a:cs typeface="Verdana" pitchFamily="34" charset="0"/>
            </a:endParaRPr>
          </a:p>
        </p:txBody>
      </p:sp>
      <p:sp>
        <p:nvSpPr>
          <p:cNvPr id="2" name="AutoShape 2" descr="Image result for media icon"/>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a:solidFill>
                <a:prstClr val="black"/>
              </a:solidFill>
            </a:endParaRPr>
          </a:p>
        </p:txBody>
      </p:sp>
      <p:sp>
        <p:nvSpPr>
          <p:cNvPr id="66" name="Rectangle 65"/>
          <p:cNvSpPr/>
          <p:nvPr/>
        </p:nvSpPr>
        <p:spPr>
          <a:xfrm rot="19336181">
            <a:off x="3320669" y="4221385"/>
            <a:ext cx="749139" cy="28937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28" name="AutoShape 4" descr="Image result for South African Year Book"/>
          <p:cNvSpPr>
            <a:spLocks noChangeAspect="1" noChangeArrowheads="1"/>
          </p:cNvSpPr>
          <p:nvPr/>
        </p:nvSpPr>
        <p:spPr bwMode="auto">
          <a:xfrm>
            <a:off x="3477246" y="2880994"/>
            <a:ext cx="435986" cy="2286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sp>
        <p:nvSpPr>
          <p:cNvPr id="57" name="TextBox 56"/>
          <p:cNvSpPr txBox="1"/>
          <p:nvPr/>
        </p:nvSpPr>
        <p:spPr>
          <a:xfrm>
            <a:off x="2156921" y="1842371"/>
            <a:ext cx="4333235" cy="1015663"/>
          </a:xfrm>
          <a:custGeom>
            <a:avLst/>
            <a:gdLst>
              <a:gd name="connsiteX0" fmla="*/ 0 w 3377513"/>
              <a:gd name="connsiteY0" fmla="*/ 0 h 707886"/>
              <a:gd name="connsiteX1" fmla="*/ 3377513 w 3377513"/>
              <a:gd name="connsiteY1" fmla="*/ 0 h 707886"/>
              <a:gd name="connsiteX2" fmla="*/ 3377513 w 3377513"/>
              <a:gd name="connsiteY2" fmla="*/ 707886 h 707886"/>
              <a:gd name="connsiteX3" fmla="*/ 0 w 3377513"/>
              <a:gd name="connsiteY3" fmla="*/ 707886 h 707886"/>
              <a:gd name="connsiteX4" fmla="*/ 0 w 3377513"/>
              <a:gd name="connsiteY4" fmla="*/ 0 h 707886"/>
              <a:gd name="connsiteX0" fmla="*/ 86628 w 3377513"/>
              <a:gd name="connsiteY0" fmla="*/ 77002 h 707886"/>
              <a:gd name="connsiteX1" fmla="*/ 3377513 w 3377513"/>
              <a:gd name="connsiteY1" fmla="*/ 0 h 707886"/>
              <a:gd name="connsiteX2" fmla="*/ 3377513 w 3377513"/>
              <a:gd name="connsiteY2" fmla="*/ 707886 h 707886"/>
              <a:gd name="connsiteX3" fmla="*/ 0 w 3377513"/>
              <a:gd name="connsiteY3" fmla="*/ 707886 h 707886"/>
              <a:gd name="connsiteX4" fmla="*/ 86628 w 3377513"/>
              <a:gd name="connsiteY4" fmla="*/ 77002 h 707886"/>
              <a:gd name="connsiteX0" fmla="*/ 0 w 3290885"/>
              <a:gd name="connsiteY0" fmla="*/ 77002 h 707886"/>
              <a:gd name="connsiteX1" fmla="*/ 3290885 w 3290885"/>
              <a:gd name="connsiteY1" fmla="*/ 0 h 707886"/>
              <a:gd name="connsiteX2" fmla="*/ 3290885 w 3290885"/>
              <a:gd name="connsiteY2" fmla="*/ 707886 h 707886"/>
              <a:gd name="connsiteX3" fmla="*/ 48126 w 3290885"/>
              <a:gd name="connsiteY3" fmla="*/ 659760 h 707886"/>
              <a:gd name="connsiteX4" fmla="*/ 0 w 3290885"/>
              <a:gd name="connsiteY4" fmla="*/ 77002 h 707886"/>
              <a:gd name="connsiteX0" fmla="*/ 0 w 3290885"/>
              <a:gd name="connsiteY0" fmla="*/ 77002 h 707886"/>
              <a:gd name="connsiteX1" fmla="*/ 3290885 w 3290885"/>
              <a:gd name="connsiteY1" fmla="*/ 0 h 707886"/>
              <a:gd name="connsiteX2" fmla="*/ 3290885 w 3290885"/>
              <a:gd name="connsiteY2" fmla="*/ 707886 h 707886"/>
              <a:gd name="connsiteX3" fmla="*/ 48126 w 3290885"/>
              <a:gd name="connsiteY3" fmla="*/ 659760 h 707886"/>
              <a:gd name="connsiteX4" fmla="*/ 0 w 3290885"/>
              <a:gd name="connsiteY4" fmla="*/ 77002 h 707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0885" h="707886">
                <a:moveTo>
                  <a:pt x="0" y="77002"/>
                </a:moveTo>
                <a:lnTo>
                  <a:pt x="3290885" y="0"/>
                </a:lnTo>
                <a:lnTo>
                  <a:pt x="3290885" y="707886"/>
                </a:lnTo>
                <a:lnTo>
                  <a:pt x="48126" y="659760"/>
                </a:lnTo>
                <a:cubicBezTo>
                  <a:pt x="32084" y="61246"/>
                  <a:pt x="16042" y="271255"/>
                  <a:pt x="0" y="77002"/>
                </a:cubicBezTo>
                <a:close/>
              </a:path>
            </a:pathLst>
          </a:custGeom>
          <a:noFill/>
        </p:spPr>
        <p:txBody>
          <a:bodyPr wrap="square" rtlCol="0">
            <a:spAutoFit/>
          </a:bodyPr>
          <a:lstStyle/>
          <a:p>
            <a:pPr algn="ctr"/>
            <a:r>
              <a:rPr lang="en-ZA" sz="2000" b="1" dirty="0">
                <a:solidFill>
                  <a:srgbClr val="02723D"/>
                </a:solidFill>
                <a:latin typeface="Arial Black" panose="020B0A04020102020204" pitchFamily="34" charset="0"/>
                <a:ea typeface="Arial Unicode MS" panose="020B0604020202020204" pitchFamily="34" charset="-128"/>
                <a:cs typeface="Arial Unicode MS" panose="020B0604020202020204" pitchFamily="34" charset="-128"/>
              </a:rPr>
              <a:t>Intergovernmental Coordination and Stakeholder Management</a:t>
            </a:r>
          </a:p>
        </p:txBody>
      </p:sp>
      <p:grpSp>
        <p:nvGrpSpPr>
          <p:cNvPr id="27" name="Group 26"/>
          <p:cNvGrpSpPr/>
          <p:nvPr/>
        </p:nvGrpSpPr>
        <p:grpSpPr>
          <a:xfrm rot="21141575">
            <a:off x="3537240" y="699105"/>
            <a:ext cx="1844525" cy="760711"/>
            <a:chOff x="5456167" y="866027"/>
            <a:chExt cx="1844525" cy="760711"/>
          </a:xfrm>
        </p:grpSpPr>
        <p:sp>
          <p:nvSpPr>
            <p:cNvPr id="54" name="Rectangle 53"/>
            <p:cNvSpPr/>
            <p:nvPr/>
          </p:nvSpPr>
          <p:spPr>
            <a:xfrm>
              <a:off x="5456167" y="866027"/>
              <a:ext cx="1774173" cy="346249"/>
            </a:xfrm>
            <a:prstGeom prst="rect">
              <a:avLst/>
            </a:prstGeom>
            <a:noFill/>
          </p:spPr>
          <p:txBody>
            <a:bodyPr wrap="square" lIns="68580" tIns="34290" rIns="68580" bIns="34290" anchor="ctr">
              <a:spAutoFit/>
            </a:bodyPr>
            <a:lstStyle/>
            <a:p>
              <a:pPr defTabSz="342900"/>
              <a:r>
                <a:rPr lang="en-US" sz="900" b="1" i="1" dirty="0" smtClean="0">
                  <a:ln w="1905"/>
                  <a:solidFill>
                    <a:srgbClr val="EEECE1">
                      <a:lumMod val="50000"/>
                    </a:srgbClr>
                  </a:solidFill>
                  <a:latin typeface="Century Gothic" panose="020B0502020202020204" pitchFamily="34" charset="0"/>
                  <a:ea typeface="Verdana" pitchFamily="34" charset="0"/>
                  <a:cs typeface="Verdana" pitchFamily="34" charset="0"/>
                </a:rPr>
                <a:t>14 electronic My District Today newsletter</a:t>
              </a:r>
              <a:endParaRPr lang="en-US" sz="900" b="1" i="1" dirty="0">
                <a:ln w="1905"/>
                <a:solidFill>
                  <a:srgbClr val="EEECE1">
                    <a:lumMod val="50000"/>
                  </a:srgbClr>
                </a:solidFill>
                <a:latin typeface="Century Gothic" panose="020B0502020202020204" pitchFamily="34" charset="0"/>
                <a:ea typeface="Verdana" pitchFamily="34" charset="0"/>
                <a:cs typeface="Verdana" pitchFamily="34" charset="0"/>
              </a:endParaRPr>
            </a:p>
          </p:txBody>
        </p:sp>
        <p:pic>
          <p:nvPicPr>
            <p:cNvPr id="23" name="Picture 22"/>
            <p:cNvPicPr>
              <a:picLocks noChangeAspect="1"/>
            </p:cNvPicPr>
            <p:nvPr/>
          </p:nvPicPr>
          <p:blipFill>
            <a:blip r:embed="rId2"/>
            <a:stretch>
              <a:fillRect/>
            </a:stretch>
          </p:blipFill>
          <p:spPr>
            <a:xfrm>
              <a:off x="5456167" y="1179063"/>
              <a:ext cx="1844525" cy="447675"/>
            </a:xfrm>
            <a:prstGeom prst="rect">
              <a:avLst/>
            </a:prstGeom>
          </p:spPr>
        </p:pic>
      </p:grpSp>
      <p:grpSp>
        <p:nvGrpSpPr>
          <p:cNvPr id="44" name="Group 43"/>
          <p:cNvGrpSpPr/>
          <p:nvPr/>
        </p:nvGrpSpPr>
        <p:grpSpPr>
          <a:xfrm>
            <a:off x="-11335" y="689095"/>
            <a:ext cx="1981129" cy="1290528"/>
            <a:chOff x="44548" y="673670"/>
            <a:chExt cx="1981129" cy="1290528"/>
          </a:xfrm>
        </p:grpSpPr>
        <p:sp>
          <p:nvSpPr>
            <p:cNvPr id="38" name="TextBox 37"/>
            <p:cNvSpPr txBox="1"/>
            <p:nvPr/>
          </p:nvSpPr>
          <p:spPr bwMode="auto">
            <a:xfrm rot="20689461">
              <a:off x="44548" y="673670"/>
              <a:ext cx="1981129" cy="452046"/>
            </a:xfrm>
            <a:prstGeom prst="rect">
              <a:avLst/>
            </a:prstGeom>
            <a:noFill/>
            <a:ln w="9525">
              <a:noFill/>
              <a:miter lim="800000"/>
              <a:headEnd/>
              <a:tailEnd/>
            </a:ln>
          </p:spPr>
          <p:txBody>
            <a:bodyPr wrap="square" lIns="67500" tIns="67500" rIns="67500" bIns="67500" rtlCol="0">
              <a:spAutoFit/>
            </a:bodyPr>
            <a:lstStyle/>
            <a:p>
              <a:pPr defTabSz="342900">
                <a:lnSpc>
                  <a:spcPct val="114000"/>
                </a:lnSpc>
              </a:pPr>
              <a:r>
                <a:rPr lang="en-ZA" sz="900" b="1" i="1" dirty="0" smtClean="0">
                  <a:ln w="1905"/>
                  <a:solidFill>
                    <a:srgbClr val="EEECE1">
                      <a:lumMod val="50000"/>
                    </a:srgbClr>
                  </a:solidFill>
                  <a:latin typeface="Century Gothic" panose="020B0502020202020204" pitchFamily="34" charset="0"/>
                  <a:ea typeface="Verdana" pitchFamily="34" charset="0"/>
                  <a:cs typeface="Verdana" pitchFamily="34" charset="0"/>
                </a:rPr>
                <a:t>15 engagements between govt officials and senior journalists</a:t>
              </a:r>
              <a:endParaRPr lang="en-ZA" sz="900" b="1" i="1" dirty="0">
                <a:ln w="1905"/>
                <a:solidFill>
                  <a:srgbClr val="EEECE1">
                    <a:lumMod val="50000"/>
                  </a:srgbClr>
                </a:solidFill>
                <a:latin typeface="Century Gothic" panose="020B0502020202020204" pitchFamily="34" charset="0"/>
                <a:ea typeface="Verdana" pitchFamily="34" charset="0"/>
                <a:cs typeface="Verdana" pitchFamily="34" charset="0"/>
              </a:endParaRPr>
            </a:p>
          </p:txBody>
        </p:sp>
        <p:pic>
          <p:nvPicPr>
            <p:cNvPr id="61" name="Picture 60"/>
            <p:cNvPicPr>
              <a:picLocks noChangeAspect="1"/>
            </p:cNvPicPr>
            <p:nvPr/>
          </p:nvPicPr>
          <p:blipFill rotWithShape="1">
            <a:blip r:embed="rId3">
              <a:extLst>
                <a:ext uri="{28A0092B-C50C-407E-A947-70E740481C1C}">
                  <a14:useLocalDpi xmlns:a14="http://schemas.microsoft.com/office/drawing/2010/main" xmlns="" val="0"/>
                </a:ext>
              </a:extLst>
            </a:blip>
            <a:srcRect t="10055" r="4276" b="-1"/>
            <a:stretch/>
          </p:blipFill>
          <p:spPr>
            <a:xfrm rot="20717014">
              <a:off x="515216" y="1076104"/>
              <a:ext cx="1285510" cy="888094"/>
            </a:xfrm>
            <a:prstGeom prst="rect">
              <a:avLst/>
            </a:prstGeom>
          </p:spPr>
        </p:pic>
      </p:grpSp>
      <p:grpSp>
        <p:nvGrpSpPr>
          <p:cNvPr id="46" name="Group 45"/>
          <p:cNvGrpSpPr/>
          <p:nvPr/>
        </p:nvGrpSpPr>
        <p:grpSpPr>
          <a:xfrm>
            <a:off x="168553" y="2623215"/>
            <a:ext cx="2353724" cy="1660326"/>
            <a:chOff x="180414" y="2399488"/>
            <a:chExt cx="2353724" cy="1660326"/>
          </a:xfrm>
        </p:grpSpPr>
        <p:sp>
          <p:nvSpPr>
            <p:cNvPr id="51" name="TextBox 50"/>
            <p:cNvSpPr txBox="1"/>
            <p:nvPr/>
          </p:nvSpPr>
          <p:spPr bwMode="auto">
            <a:xfrm rot="21494556">
              <a:off x="237089" y="2399488"/>
              <a:ext cx="1928158" cy="452046"/>
            </a:xfrm>
            <a:prstGeom prst="rect">
              <a:avLst/>
            </a:prstGeom>
            <a:noFill/>
            <a:ln w="9525">
              <a:noFill/>
              <a:miter lim="800000"/>
              <a:headEnd/>
              <a:tailEnd/>
            </a:ln>
          </p:spPr>
          <p:txBody>
            <a:bodyPr wrap="square" lIns="67500" tIns="67500" rIns="67500" bIns="67500" rtlCol="0">
              <a:spAutoFit/>
            </a:bodyPr>
            <a:lstStyle/>
            <a:p>
              <a:pPr defTabSz="342900">
                <a:lnSpc>
                  <a:spcPct val="114000"/>
                </a:lnSpc>
              </a:pPr>
              <a:r>
                <a:rPr lang="en-ZA" sz="900" b="1" i="1" dirty="0" smtClean="0">
                  <a:ln w="1905"/>
                  <a:solidFill>
                    <a:srgbClr val="EEECE1">
                      <a:lumMod val="50000"/>
                    </a:srgbClr>
                  </a:solidFill>
                  <a:latin typeface="Century Gothic" panose="020B0502020202020204" pitchFamily="34" charset="0"/>
                  <a:ea typeface="Verdana" pitchFamily="34" charset="0"/>
                  <a:cs typeface="Verdana" pitchFamily="34" charset="0"/>
                </a:rPr>
                <a:t>3 post-Cabinet media briefing and 5 post-Cabinet statements</a:t>
              </a:r>
              <a:endParaRPr lang="en-ZA" sz="900" b="1" i="1" dirty="0">
                <a:ln w="1905"/>
                <a:solidFill>
                  <a:srgbClr val="EEECE1">
                    <a:lumMod val="50000"/>
                  </a:srgbClr>
                </a:solidFill>
                <a:latin typeface="Century Gothic" panose="020B0502020202020204" pitchFamily="34" charset="0"/>
                <a:ea typeface="Verdana" pitchFamily="34" charset="0"/>
                <a:cs typeface="Verdana" pitchFamily="34" charset="0"/>
              </a:endParaRPr>
            </a:p>
          </p:txBody>
        </p:sp>
        <p:pic>
          <p:nvPicPr>
            <p:cNvPr id="45" name="Picture 4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rot="21285912">
              <a:off x="180414" y="2895064"/>
              <a:ext cx="2353724" cy="1164750"/>
            </a:xfrm>
            <a:prstGeom prst="rect">
              <a:avLst/>
            </a:prstGeom>
          </p:spPr>
        </p:pic>
      </p:grpSp>
      <p:grpSp>
        <p:nvGrpSpPr>
          <p:cNvPr id="50" name="Group 49"/>
          <p:cNvGrpSpPr/>
          <p:nvPr/>
        </p:nvGrpSpPr>
        <p:grpSpPr>
          <a:xfrm>
            <a:off x="6752969" y="4283541"/>
            <a:ext cx="1995840" cy="1924839"/>
            <a:chOff x="6558779" y="4375999"/>
            <a:chExt cx="1995840" cy="1924839"/>
          </a:xfrm>
        </p:grpSpPr>
        <p:sp>
          <p:nvSpPr>
            <p:cNvPr id="96" name="TextBox 95"/>
            <p:cNvSpPr txBox="1"/>
            <p:nvPr/>
          </p:nvSpPr>
          <p:spPr bwMode="auto">
            <a:xfrm rot="349383">
              <a:off x="6691009" y="4375999"/>
              <a:ext cx="1610140" cy="452046"/>
            </a:xfrm>
            <a:prstGeom prst="rect">
              <a:avLst/>
            </a:prstGeom>
            <a:noFill/>
            <a:ln w="9525">
              <a:noFill/>
              <a:miter lim="800000"/>
              <a:headEnd/>
              <a:tailEnd/>
            </a:ln>
          </p:spPr>
          <p:txBody>
            <a:bodyPr wrap="square" lIns="67500" tIns="67500" rIns="67500" bIns="67500" rtlCol="0">
              <a:spAutoFit/>
            </a:bodyPr>
            <a:lstStyle/>
            <a:p>
              <a:pPr defTabSz="342900">
                <a:lnSpc>
                  <a:spcPct val="114000"/>
                </a:lnSpc>
              </a:pPr>
              <a:r>
                <a:rPr lang="en-ZA" sz="900" b="1" i="1" dirty="0" smtClean="0">
                  <a:ln w="1905"/>
                  <a:solidFill>
                    <a:srgbClr val="EEECE1">
                      <a:lumMod val="50000"/>
                    </a:srgbClr>
                  </a:solidFill>
                  <a:latin typeface="Century Gothic" panose="020B0502020202020204" pitchFamily="34" charset="0"/>
                  <a:ea typeface="Verdana" pitchFamily="34" charset="0"/>
                  <a:cs typeface="Verdana" pitchFamily="34" charset="0"/>
                </a:rPr>
                <a:t>590 Community and Stakeholder liaison visits</a:t>
              </a:r>
              <a:endParaRPr lang="en-ZA" sz="900" b="1" i="1" dirty="0">
                <a:ln w="1905"/>
                <a:solidFill>
                  <a:srgbClr val="EEECE1">
                    <a:lumMod val="50000"/>
                  </a:srgbClr>
                </a:solidFill>
                <a:latin typeface="Century Gothic" panose="020B0502020202020204" pitchFamily="34" charset="0"/>
                <a:ea typeface="Verdana" pitchFamily="34" charset="0"/>
                <a:cs typeface="Verdana" pitchFamily="34" charset="0"/>
              </a:endParaRPr>
            </a:p>
          </p:txBody>
        </p:sp>
        <p:pic>
          <p:nvPicPr>
            <p:cNvPr id="48" name="Picture 47"/>
            <p:cNvPicPr>
              <a:picLocks noChangeAspect="1"/>
            </p:cNvPicPr>
            <p:nvPr/>
          </p:nvPicPr>
          <p:blipFill>
            <a:blip r:embed="rId5"/>
            <a:stretch>
              <a:fillRect/>
            </a:stretch>
          </p:blipFill>
          <p:spPr>
            <a:xfrm rot="327497">
              <a:off x="6558779" y="4762832"/>
              <a:ext cx="1995840" cy="1538006"/>
            </a:xfrm>
            <a:prstGeom prst="rect">
              <a:avLst/>
            </a:prstGeom>
          </p:spPr>
        </p:pic>
      </p:grpSp>
      <p:grpSp>
        <p:nvGrpSpPr>
          <p:cNvPr id="59" name="Group 58"/>
          <p:cNvGrpSpPr/>
          <p:nvPr/>
        </p:nvGrpSpPr>
        <p:grpSpPr>
          <a:xfrm rot="852027">
            <a:off x="6261689" y="806896"/>
            <a:ext cx="1724749" cy="1348239"/>
            <a:chOff x="6966206" y="704902"/>
            <a:chExt cx="1724749" cy="1348239"/>
          </a:xfrm>
        </p:grpSpPr>
        <p:sp>
          <p:nvSpPr>
            <p:cNvPr id="86" name="TextBox 85"/>
            <p:cNvSpPr txBox="1"/>
            <p:nvPr/>
          </p:nvSpPr>
          <p:spPr bwMode="auto">
            <a:xfrm>
              <a:off x="6966206" y="704902"/>
              <a:ext cx="1724749" cy="452046"/>
            </a:xfrm>
            <a:prstGeom prst="rect">
              <a:avLst/>
            </a:prstGeom>
            <a:noFill/>
            <a:ln w="9525">
              <a:noFill/>
              <a:miter lim="800000"/>
              <a:headEnd/>
              <a:tailEnd/>
            </a:ln>
          </p:spPr>
          <p:txBody>
            <a:bodyPr wrap="square" lIns="67500" tIns="67500" rIns="67500" bIns="67500" rtlCol="0">
              <a:spAutoFit/>
            </a:bodyPr>
            <a:lstStyle/>
            <a:p>
              <a:pPr defTabSz="342900">
                <a:lnSpc>
                  <a:spcPct val="114000"/>
                </a:lnSpc>
              </a:pPr>
              <a:r>
                <a:rPr lang="en-ZA" sz="900" b="1" i="1" dirty="0" smtClean="0">
                  <a:ln w="1905"/>
                  <a:solidFill>
                    <a:srgbClr val="EEECE1">
                      <a:lumMod val="50000"/>
                    </a:srgbClr>
                  </a:solidFill>
                  <a:latin typeface="Century Gothic" panose="020B0502020202020204" pitchFamily="34" charset="0"/>
                  <a:ea typeface="Verdana" pitchFamily="34" charset="0"/>
                  <a:cs typeface="Verdana" pitchFamily="34" charset="0"/>
                </a:rPr>
                <a:t>490 development communication activations</a:t>
              </a:r>
              <a:endParaRPr lang="en-ZA" sz="900" b="1" i="1" dirty="0">
                <a:ln w="1905"/>
                <a:solidFill>
                  <a:srgbClr val="EEECE1">
                    <a:lumMod val="50000"/>
                  </a:srgbClr>
                </a:solidFill>
                <a:latin typeface="Century Gothic" panose="020B0502020202020204" pitchFamily="34" charset="0"/>
                <a:ea typeface="Verdana" pitchFamily="34" charset="0"/>
                <a:cs typeface="Verdana" pitchFamily="34" charset="0"/>
              </a:endParaRPr>
            </a:p>
          </p:txBody>
        </p:sp>
        <p:pic>
          <p:nvPicPr>
            <p:cNvPr id="53" name="Picture 52"/>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966206" y="1147169"/>
              <a:ext cx="1703561" cy="905972"/>
            </a:xfrm>
            <a:prstGeom prst="rect">
              <a:avLst/>
            </a:prstGeom>
          </p:spPr>
        </p:pic>
      </p:grpSp>
      <p:grpSp>
        <p:nvGrpSpPr>
          <p:cNvPr id="62" name="Group 61"/>
          <p:cNvGrpSpPr/>
          <p:nvPr/>
        </p:nvGrpSpPr>
        <p:grpSpPr>
          <a:xfrm>
            <a:off x="213956" y="4833803"/>
            <a:ext cx="2865027" cy="1451555"/>
            <a:chOff x="213956" y="4833803"/>
            <a:chExt cx="2865027" cy="1451555"/>
          </a:xfrm>
        </p:grpSpPr>
        <p:sp>
          <p:nvSpPr>
            <p:cNvPr id="36" name="TextBox 35"/>
            <p:cNvSpPr txBox="1"/>
            <p:nvPr/>
          </p:nvSpPr>
          <p:spPr bwMode="auto">
            <a:xfrm rot="21373460">
              <a:off x="213956" y="4833803"/>
              <a:ext cx="2685853" cy="294182"/>
            </a:xfrm>
            <a:prstGeom prst="rect">
              <a:avLst/>
            </a:prstGeom>
            <a:noFill/>
            <a:ln w="9525">
              <a:noFill/>
              <a:miter lim="800000"/>
              <a:headEnd/>
              <a:tailEnd/>
            </a:ln>
          </p:spPr>
          <p:txBody>
            <a:bodyPr wrap="square" lIns="67500" tIns="67500" rIns="67500" bIns="67500" rtlCol="0">
              <a:spAutoFit/>
            </a:bodyPr>
            <a:lstStyle/>
            <a:p>
              <a:pPr defTabSz="342900">
                <a:lnSpc>
                  <a:spcPct val="114000"/>
                </a:lnSpc>
              </a:pPr>
              <a:r>
                <a:rPr lang="en-ZA" sz="900" b="1" dirty="0" smtClean="0">
                  <a:ln w="1905"/>
                  <a:solidFill>
                    <a:srgbClr val="EEECE1">
                      <a:lumMod val="50000"/>
                    </a:srgbClr>
                  </a:solidFill>
                  <a:latin typeface="Century Gothic" panose="020B0502020202020204" pitchFamily="34" charset="0"/>
                  <a:ea typeface="Verdana" pitchFamily="34" charset="0"/>
                  <a:cs typeface="Verdana" pitchFamily="34" charset="0"/>
                </a:rPr>
                <a:t>201 marketing events for </a:t>
              </a:r>
              <a:r>
                <a:rPr lang="en-ZA" sz="900" b="1" dirty="0" err="1" smtClean="0">
                  <a:ln w="1905"/>
                  <a:solidFill>
                    <a:srgbClr val="EEECE1">
                      <a:lumMod val="50000"/>
                    </a:srgbClr>
                  </a:solidFill>
                  <a:latin typeface="Century Gothic" panose="020B0502020202020204" pitchFamily="34" charset="0"/>
                  <a:ea typeface="Verdana" pitchFamily="34" charset="0"/>
                  <a:cs typeface="Verdana" pitchFamily="34" charset="0"/>
                </a:rPr>
                <a:t>Thusong</a:t>
              </a:r>
              <a:r>
                <a:rPr lang="en-ZA" sz="900" b="1" dirty="0" smtClean="0">
                  <a:ln w="1905"/>
                  <a:solidFill>
                    <a:srgbClr val="EEECE1">
                      <a:lumMod val="50000"/>
                    </a:srgbClr>
                  </a:solidFill>
                  <a:latin typeface="Century Gothic" panose="020B0502020202020204" pitchFamily="34" charset="0"/>
                  <a:ea typeface="Verdana" pitchFamily="34" charset="0"/>
                  <a:cs typeface="Verdana" pitchFamily="34" charset="0"/>
                </a:rPr>
                <a:t> Programme</a:t>
              </a:r>
              <a:endParaRPr lang="en-ZA" sz="900" b="1" dirty="0">
                <a:ln w="1905"/>
                <a:solidFill>
                  <a:srgbClr val="EEECE1">
                    <a:lumMod val="50000"/>
                  </a:srgbClr>
                </a:solidFill>
                <a:latin typeface="Century Gothic" panose="020B0502020202020204" pitchFamily="34" charset="0"/>
                <a:ea typeface="Verdana" pitchFamily="34" charset="0"/>
                <a:cs typeface="Verdana" pitchFamily="34" charset="0"/>
              </a:endParaRPr>
            </a:p>
          </p:txBody>
        </p:sp>
        <p:pic>
          <p:nvPicPr>
            <p:cNvPr id="60" name="Picture 59"/>
            <p:cNvPicPr>
              <a:picLocks noChangeAspect="1"/>
            </p:cNvPicPr>
            <p:nvPr/>
          </p:nvPicPr>
          <p:blipFill rotWithShape="1">
            <a:blip r:embed="rId7">
              <a:extLst>
                <a:ext uri="{28A0092B-C50C-407E-A947-70E740481C1C}">
                  <a14:useLocalDpi xmlns:a14="http://schemas.microsoft.com/office/drawing/2010/main" xmlns="" val="0"/>
                </a:ext>
              </a:extLst>
            </a:blip>
            <a:srcRect t="12439" r="50299" b="35475"/>
            <a:stretch/>
          </p:blipFill>
          <p:spPr>
            <a:xfrm rot="21371047">
              <a:off x="363954" y="5069890"/>
              <a:ext cx="2715029" cy="1215468"/>
            </a:xfrm>
            <a:prstGeom prst="rect">
              <a:avLst/>
            </a:prstGeom>
          </p:spPr>
        </p:pic>
      </p:grpSp>
      <p:grpSp>
        <p:nvGrpSpPr>
          <p:cNvPr id="64" name="Group 63"/>
          <p:cNvGrpSpPr/>
          <p:nvPr/>
        </p:nvGrpSpPr>
        <p:grpSpPr>
          <a:xfrm rot="21116412">
            <a:off x="6935045" y="2635806"/>
            <a:ext cx="1871473" cy="1312530"/>
            <a:chOff x="6935045" y="2635806"/>
            <a:chExt cx="1871473" cy="1312530"/>
          </a:xfrm>
        </p:grpSpPr>
        <p:sp>
          <p:nvSpPr>
            <p:cNvPr id="49" name="TextBox 48"/>
            <p:cNvSpPr txBox="1"/>
            <p:nvPr/>
          </p:nvSpPr>
          <p:spPr bwMode="auto">
            <a:xfrm>
              <a:off x="7048517" y="2635806"/>
              <a:ext cx="1758001" cy="293041"/>
            </a:xfrm>
            <a:prstGeom prst="rect">
              <a:avLst/>
            </a:prstGeom>
            <a:noFill/>
            <a:ln w="9525">
              <a:noFill/>
              <a:miter lim="800000"/>
              <a:headEnd/>
              <a:tailEnd/>
            </a:ln>
          </p:spPr>
          <p:txBody>
            <a:bodyPr wrap="square" lIns="67500" tIns="67500" rIns="67500" bIns="67500" rtlCol="0">
              <a:spAutoFit/>
            </a:bodyPr>
            <a:lstStyle/>
            <a:p>
              <a:pPr defTabSz="342900">
                <a:lnSpc>
                  <a:spcPct val="114000"/>
                </a:lnSpc>
              </a:pPr>
              <a:r>
                <a:rPr lang="en-ZA" sz="900" b="1" i="1" dirty="0" smtClean="0">
                  <a:ln w="1905"/>
                  <a:solidFill>
                    <a:srgbClr val="EEECE1">
                      <a:lumMod val="50000"/>
                    </a:srgbClr>
                  </a:solidFill>
                  <a:latin typeface="Century Gothic" panose="020B0502020202020204" pitchFamily="34" charset="0"/>
                  <a:ea typeface="Verdana" pitchFamily="34" charset="0"/>
                  <a:cs typeface="Verdana" pitchFamily="34" charset="0"/>
                </a:rPr>
                <a:t>47 Izimbizo events supported</a:t>
              </a:r>
              <a:endParaRPr lang="en-ZA" sz="900" b="1" i="1" dirty="0">
                <a:ln w="1905"/>
                <a:solidFill>
                  <a:srgbClr val="EEECE1">
                    <a:lumMod val="50000"/>
                  </a:srgbClr>
                </a:solidFill>
                <a:latin typeface="Century Gothic" panose="020B0502020202020204" pitchFamily="34" charset="0"/>
                <a:ea typeface="Verdana" pitchFamily="34" charset="0"/>
                <a:cs typeface="Verdana" pitchFamily="34" charset="0"/>
              </a:endParaRPr>
            </a:p>
          </p:txBody>
        </p:sp>
        <p:pic>
          <p:nvPicPr>
            <p:cNvPr id="63" name="Picture 62"/>
            <p:cNvPicPr>
              <a:picLocks noChangeAspect="1"/>
            </p:cNvPicPr>
            <p:nvPr/>
          </p:nvPicPr>
          <p:blipFill>
            <a:blip r:embed="rId8">
              <a:extLst>
                <a:ext uri="{28A0092B-C50C-407E-A947-70E740481C1C}">
                  <a14:useLocalDpi xmlns:a14="http://schemas.microsoft.com/office/drawing/2010/main" xmlns="" val="0"/>
                </a:ext>
              </a:extLst>
            </a:blip>
            <a:stretch>
              <a:fillRect/>
            </a:stretch>
          </p:blipFill>
          <p:spPr>
            <a:xfrm>
              <a:off x="6935045" y="2954688"/>
              <a:ext cx="1868424" cy="993648"/>
            </a:xfrm>
            <a:prstGeom prst="rect">
              <a:avLst/>
            </a:prstGeom>
          </p:spPr>
        </p:pic>
      </p:grpSp>
      <p:grpSp>
        <p:nvGrpSpPr>
          <p:cNvPr id="67" name="Group 66"/>
          <p:cNvGrpSpPr/>
          <p:nvPr/>
        </p:nvGrpSpPr>
        <p:grpSpPr>
          <a:xfrm rot="20956774">
            <a:off x="3775301" y="4779042"/>
            <a:ext cx="1799273" cy="1422372"/>
            <a:chOff x="4166901" y="4528848"/>
            <a:chExt cx="1799273" cy="1422372"/>
          </a:xfrm>
        </p:grpSpPr>
        <p:sp>
          <p:nvSpPr>
            <p:cNvPr id="29" name="TextBox 28"/>
            <p:cNvSpPr txBox="1"/>
            <p:nvPr/>
          </p:nvSpPr>
          <p:spPr bwMode="auto">
            <a:xfrm>
              <a:off x="4166901" y="4528848"/>
              <a:ext cx="1735913" cy="452046"/>
            </a:xfrm>
            <a:prstGeom prst="rect">
              <a:avLst/>
            </a:prstGeom>
            <a:noFill/>
            <a:ln w="9525">
              <a:noFill/>
              <a:miter lim="800000"/>
              <a:headEnd/>
              <a:tailEnd/>
            </a:ln>
          </p:spPr>
          <p:txBody>
            <a:bodyPr wrap="square" lIns="67500" tIns="67500" rIns="67500" bIns="67500" rtlCol="0">
              <a:spAutoFit/>
            </a:bodyPr>
            <a:lstStyle/>
            <a:p>
              <a:pPr defTabSz="342900">
                <a:lnSpc>
                  <a:spcPct val="114000"/>
                </a:lnSpc>
              </a:pPr>
              <a:r>
                <a:rPr lang="en-ZA" sz="900" b="1" i="1" dirty="0" smtClean="0">
                  <a:ln w="1905"/>
                  <a:solidFill>
                    <a:srgbClr val="EEECE1">
                      <a:lumMod val="50000"/>
                    </a:srgbClr>
                  </a:solidFill>
                  <a:latin typeface="Century Gothic" panose="020B0502020202020204" pitchFamily="34" charset="0"/>
                  <a:ea typeface="Verdana" pitchFamily="34" charset="0"/>
                  <a:cs typeface="Verdana" pitchFamily="34" charset="0"/>
                </a:rPr>
                <a:t>1 Internal Communicators’ Forum</a:t>
              </a:r>
              <a:endParaRPr lang="en-ZA" sz="900" b="1" i="1" dirty="0">
                <a:ln w="1905"/>
                <a:solidFill>
                  <a:srgbClr val="EEECE1">
                    <a:lumMod val="50000"/>
                  </a:srgbClr>
                </a:solidFill>
                <a:latin typeface="Century Gothic" panose="020B0502020202020204" pitchFamily="34" charset="0"/>
                <a:ea typeface="Verdana" pitchFamily="34" charset="0"/>
                <a:cs typeface="Verdana" pitchFamily="34" charset="0"/>
              </a:endParaRPr>
            </a:p>
          </p:txBody>
        </p:sp>
        <p:pic>
          <p:nvPicPr>
            <p:cNvPr id="65" name="Picture 64"/>
            <p:cNvPicPr>
              <a:picLocks noChangeAspect="1"/>
            </p:cNvPicPr>
            <p:nvPr/>
          </p:nvPicPr>
          <p:blipFill>
            <a:blip r:embed="rId9"/>
            <a:stretch>
              <a:fillRect/>
            </a:stretch>
          </p:blipFill>
          <p:spPr>
            <a:xfrm>
              <a:off x="4195903" y="4927599"/>
              <a:ext cx="1770271" cy="1023621"/>
            </a:xfrm>
            <a:prstGeom prst="rect">
              <a:avLst/>
            </a:prstGeom>
          </p:spPr>
        </p:pic>
      </p:grpSp>
      <p:pic>
        <p:nvPicPr>
          <p:cNvPr id="4" name="Picture 3"/>
          <p:cNvPicPr>
            <a:picLocks noChangeAspect="1"/>
          </p:cNvPicPr>
          <p:nvPr/>
        </p:nvPicPr>
        <p:blipFill>
          <a:blip r:embed="rId10"/>
          <a:stretch>
            <a:fillRect/>
          </a:stretch>
        </p:blipFill>
        <p:spPr>
          <a:xfrm>
            <a:off x="2831086" y="2806834"/>
            <a:ext cx="2761727" cy="2005758"/>
          </a:xfrm>
          <a:prstGeom prst="rect">
            <a:avLst/>
          </a:prstGeom>
        </p:spPr>
      </p:pic>
    </p:spTree>
    <p:extLst>
      <p:ext uri="{BB962C8B-B14F-4D97-AF65-F5344CB8AC3E}">
        <p14:creationId xmlns:p14="http://schemas.microsoft.com/office/powerpoint/2010/main" xmlns="" val="2768377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1551855390"/>
              </p:ext>
            </p:extLst>
          </p:nvPr>
        </p:nvGraphicFramePr>
        <p:xfrm>
          <a:off x="93017" y="1226069"/>
          <a:ext cx="8847784" cy="5285994"/>
        </p:xfrm>
        <a:graphic>
          <a:graphicData uri="http://schemas.openxmlformats.org/drawingml/2006/table">
            <a:tbl>
              <a:tblPr>
                <a:tableStyleId>{69C7853C-536D-4A76-A0AE-DD22124D55A5}</a:tableStyleId>
              </a:tblPr>
              <a:tblGrid>
                <a:gridCol w="1793840"/>
                <a:gridCol w="1676725"/>
                <a:gridCol w="1963915"/>
                <a:gridCol w="1867532"/>
                <a:gridCol w="1545772"/>
              </a:tblGrid>
              <a:tr h="354042">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kern="1200" baseline="0" dirty="0"/>
                        <a:t>Strategic </a:t>
                      </a:r>
                      <a:r>
                        <a:rPr kumimoji="0" lang="en-ZA" sz="1400" b="1" kern="1200" baseline="0" dirty="0" smtClean="0"/>
                        <a:t>objective: </a:t>
                      </a:r>
                      <a:r>
                        <a:rPr kumimoji="0" lang="en-ZA" sz="12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mn-cs"/>
                        </a:rPr>
                        <a:t>Improve interdepartmental coordination by joint planning and sharing of messages across the three spheres of government to ensure coherence and alignment of government messages.</a:t>
                      </a: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GB"/>
                    </a:p>
                  </a:txBody>
                  <a:tcPr/>
                </a:tc>
                <a:tc hMerge="1">
                  <a:txBody>
                    <a:bodyPr/>
                    <a:lstStyle/>
                    <a:p>
                      <a:endParaRPr lang="en-ZA"/>
                    </a:p>
                  </a:txBody>
                  <a:tcPr/>
                </a:tc>
              </a:tr>
              <a:tr h="206491">
                <a:tc>
                  <a:txBody>
                    <a:bodyPr/>
                    <a:lstStyle/>
                    <a:p>
                      <a:pPr marL="0" algn="l" defTabSz="457200" rtl="0" eaLnBrk="1" latinLnBrk="0" hangingPunct="1">
                        <a:lnSpc>
                          <a:spcPct val="115000"/>
                        </a:lnSpc>
                        <a:spcAft>
                          <a:spcPts val="0"/>
                        </a:spcAft>
                      </a:pPr>
                      <a:r>
                        <a:rPr lang="en-ZA" sz="1600" b="1" kern="1200" dirty="0" smtClean="0"/>
                        <a:t>Performance</a:t>
                      </a:r>
                      <a:r>
                        <a:rPr lang="en-ZA" sz="1600" b="1" kern="1200" baseline="0" dirty="0" smtClean="0"/>
                        <a:t> </a:t>
                      </a:r>
                      <a:r>
                        <a:rPr lang="en-ZA" sz="1600" b="1" kern="1200" dirty="0" smtClean="0"/>
                        <a:t>Indicator</a:t>
                      </a:r>
                      <a:endParaRPr lang="en-US" sz="1600" b="1" kern="1200" dirty="0">
                        <a:solidFill>
                          <a:schemeClr val="tx1"/>
                        </a:solidFill>
                        <a:latin typeface="+mn-lt"/>
                        <a:ea typeface="Calibri"/>
                        <a:cs typeface="Times New Roman"/>
                      </a:endParaRPr>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Annual Target</a:t>
                      </a:r>
                      <a:endParaRPr lang="en-US" sz="1600" b="1" kern="1200" noProof="0" dirty="0" smtClean="0"/>
                    </a:p>
                  </a:txBody>
                  <a:tcPr marL="41921" marR="41921" marT="0" marB="0">
                    <a:solidFill>
                      <a:srgbClr val="FFC00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1" dirty="0" smtClean="0"/>
                        <a:t>2</a:t>
                      </a:r>
                      <a:r>
                        <a:rPr lang="en-ZA" sz="1600" b="1" baseline="30000" dirty="0" smtClean="0"/>
                        <a:t>nd</a:t>
                      </a:r>
                      <a:r>
                        <a:rPr lang="en-ZA" sz="1600" b="1" baseline="0" dirty="0" smtClean="0"/>
                        <a:t> </a:t>
                      </a:r>
                      <a:r>
                        <a:rPr lang="en-ZA" sz="1600" b="1" dirty="0" smtClean="0"/>
                        <a:t> Quarter Target</a:t>
                      </a: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Preliminary Output</a:t>
                      </a: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kern="1200" baseline="0" dirty="0" smtClean="0">
                          <a:solidFill>
                            <a:schemeClr val="dk1"/>
                          </a:solidFill>
                          <a:latin typeface="+mn-lt"/>
                          <a:ea typeface="+mn-ea"/>
                          <a:cs typeface="+mn-cs"/>
                        </a:rPr>
                        <a:t>Variance</a:t>
                      </a:r>
                      <a:endParaRPr lang="en-US" sz="1600" b="1" kern="1200" dirty="0" smtClean="0">
                        <a:solidFill>
                          <a:schemeClr val="tx1"/>
                        </a:solidFill>
                        <a:latin typeface="+mn-lt"/>
                        <a:ea typeface="Calibri"/>
                        <a:cs typeface="Times New Roman"/>
                      </a:endParaRPr>
                    </a:p>
                  </a:txBody>
                  <a:tcPr marL="41921" marR="41921" marT="0" marB="0">
                    <a:solidFill>
                      <a:srgbClr val="FFC000"/>
                    </a:solidFill>
                  </a:tcPr>
                </a:tc>
              </a:tr>
              <a:tr h="919655">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GCPs developed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for</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 clusters.</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Five Government</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Communication</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Programmes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(GCP) 2016/17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developed.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Implementation of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a:t>
                      </a:r>
                      <a:r>
                        <a:rPr lang="en-ZA" sz="13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2016/17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GCP</a:t>
                      </a:r>
                    </a:p>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12 reports on the implementation of the 2016/17 GCP were developed and presented to the DGs Cluster. </a:t>
                      </a:r>
                      <a:endPar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p>
                      <a:pPr algn="l">
                        <a:lnSpc>
                          <a:spcPct val="115000"/>
                        </a:lnSpc>
                        <a:spcAft>
                          <a:spcPts val="0"/>
                        </a:spcAft>
                      </a:pP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solidFill>
                      <a:srgbClr val="00B050"/>
                    </a:solidFill>
                  </a:tcPr>
                </a:tc>
                <a:tc>
                  <a:txBody>
                    <a:bodyPr/>
                    <a:lstStyle/>
                    <a:p>
                      <a:pPr marL="0" algn="l" defTabSz="457200" rtl="0" eaLnBrk="1" latinLnBrk="0" hangingPunct="1">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p>
                  </a:txBody>
                  <a:tcPr marL="68580" marR="68580" marT="0" marB="0"/>
                </a:tc>
              </a:tr>
              <a:tr h="1029016">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Percentage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of communication</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strategies developed for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cluster campaigns/projects/</a:t>
                      </a:r>
                    </a:p>
                    <a:p>
                      <a:pPr algn="l">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programmes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(based on demand)</a:t>
                      </a: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100% of communication</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strategies developed for</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cluster campaigns/</a:t>
                      </a:r>
                    </a:p>
                    <a:p>
                      <a:pPr algn="l">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projects/ programmes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(based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 demand</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p>
                  </a:txBody>
                  <a:tcPr marL="68580" marR="68580"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100% of communication</a:t>
                      </a:r>
                      <a:br>
                        <a:rPr kumimoji="0" lang="en-ZA" sz="1300" b="0" i="0" u="none" strike="noStrike" kern="1200" cap="none" spc="0" normalizeH="0" baseline="0" noProof="0" dirty="0" smtClean="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br>
                      <a:r>
                        <a:rPr kumimoji="0" lang="en-ZA" sz="1300" b="0" i="0" u="none" strike="noStrike" kern="1200" cap="none" spc="0" normalizeH="0" baseline="0" noProof="0" dirty="0" smtClean="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strategies developed for</a:t>
                      </a:r>
                      <a:br>
                        <a:rPr kumimoji="0" lang="en-ZA" sz="1300" b="0" i="0" u="none" strike="noStrike" kern="1200" cap="none" spc="0" normalizeH="0" baseline="0" noProof="0" dirty="0" smtClean="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br>
                      <a:r>
                        <a:rPr kumimoji="0" lang="en-ZA" sz="1300" b="0" i="0" u="none" strike="noStrike" kern="1200" cap="none" spc="0" normalizeH="0" baseline="0" noProof="0" dirty="0" smtClean="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cluster campaigns/</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Projects/ programmes (based on demand)</a:t>
                      </a:r>
                    </a:p>
                    <a:p>
                      <a:pPr algn="l">
                        <a:lnSpc>
                          <a:spcPct val="115000"/>
                        </a:lnSpc>
                        <a:spcAft>
                          <a:spcPts val="0"/>
                        </a:spcAft>
                      </a:pP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8 requests to develop communication strategies for cluster campaigns/projects/</a:t>
                      </a:r>
                    </a:p>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300" b="0" i="0" u="none" strike="noStrike" kern="1200" cap="none" spc="0" normalizeH="0" baseline="0" noProof="0" dirty="0" smtClean="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programmes were received and implemented based on demand. This translates to 100%.Of these; 3 were for the campaigns, 3 were for the projects and 2 for the programmes. Made inputs into 4 strategies as requested.</a:t>
                      </a:r>
                    </a:p>
                    <a:p>
                      <a:pPr marL="0" marR="0" lvl="0" indent="0" algn="l" defTabSz="457200" rtl="0" eaLnBrk="1" fontAlgn="auto" latinLnBrk="0" hangingPunct="1">
                        <a:lnSpc>
                          <a:spcPct val="115000"/>
                        </a:lnSpc>
                        <a:spcBef>
                          <a:spcPts val="0"/>
                        </a:spcBef>
                        <a:spcAft>
                          <a:spcPts val="0"/>
                        </a:spcAft>
                        <a:buClrTx/>
                        <a:buSzTx/>
                        <a:buFontTx/>
                        <a:buNone/>
                        <a:tabLst/>
                        <a:defRPr/>
                      </a:pPr>
                      <a:endParaRPr kumimoji="0" lang="en-ZA" sz="1300" b="0" i="0" u="none" strike="noStrike" kern="1200" cap="none" spc="0" normalizeH="0" baseline="0" noProof="0" dirty="0" smtClean="0">
                        <a:ln>
                          <a:noFill/>
                        </a:ln>
                        <a:solidFill>
                          <a:srgbClr val="000000"/>
                        </a:solidFill>
                        <a:effectLst/>
                        <a:uLnTx/>
                        <a:uFillTx/>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solidFill>
                      <a:srgbClr val="00B050"/>
                    </a:solidFill>
                  </a:tcPr>
                </a:tc>
                <a:tc>
                  <a:txBody>
                    <a:bodyPr/>
                    <a:lstStyle/>
                    <a:p>
                      <a:pPr marL="0" algn="l" defTabSz="457200" rtl="0" eaLnBrk="1" latinLnBrk="0" hangingPunct="1">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p>
                  </a:txBody>
                  <a:tcPr marL="68580" marR="68580" marT="0" marB="0"/>
                </a:tc>
              </a:tr>
            </a:tbl>
          </a:graphicData>
        </a:graphic>
      </p:graphicFrame>
      <p:sp>
        <p:nvSpPr>
          <p:cNvPr id="17442" name="Title 4"/>
          <p:cNvSpPr txBox="1">
            <a:spLocks/>
          </p:cNvSpPr>
          <p:nvPr/>
        </p:nvSpPr>
        <p:spPr bwMode="auto">
          <a:xfrm>
            <a:off x="915252" y="638925"/>
            <a:ext cx="7948612" cy="339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ts val="3838"/>
              </a:lnSpc>
            </a:pPr>
            <a:r>
              <a:rPr lang="en-US" sz="2000" dirty="0">
                <a:solidFill>
                  <a:srgbClr val="02723D"/>
                </a:solidFill>
                <a:latin typeface="Calibri" pitchFamily="34" charset="0"/>
              </a:rPr>
              <a:t>Programme </a:t>
            </a:r>
            <a:r>
              <a:rPr lang="en-US" dirty="0">
                <a:solidFill>
                  <a:srgbClr val="02723D"/>
                </a:solidFill>
                <a:latin typeface="Calibri" pitchFamily="34" charset="0"/>
              </a:rPr>
              <a:t>3</a:t>
            </a:r>
            <a:r>
              <a:rPr lang="en-US" dirty="0" smtClean="0">
                <a:solidFill>
                  <a:srgbClr val="02723D"/>
                </a:solidFill>
                <a:latin typeface="Calibri" pitchFamily="34" charset="0"/>
              </a:rPr>
              <a:t>: Intergovernmental </a:t>
            </a:r>
            <a:r>
              <a:rPr lang="en-US" dirty="0">
                <a:solidFill>
                  <a:srgbClr val="02723D"/>
                </a:solidFill>
                <a:latin typeface="Calibri" pitchFamily="34" charset="0"/>
              </a:rPr>
              <a:t>Coordination and Stakeholder Management</a:t>
            </a:r>
          </a:p>
        </p:txBody>
      </p:sp>
      <p:sp>
        <p:nvSpPr>
          <p:cNvPr id="12" name="Rectangle 7"/>
          <p:cNvSpPr>
            <a:spLocks noChangeArrowheads="1"/>
          </p:cNvSpPr>
          <p:nvPr/>
        </p:nvSpPr>
        <p:spPr bwMode="auto">
          <a:xfrm>
            <a:off x="2250541" y="886437"/>
            <a:ext cx="2650021" cy="646331"/>
          </a:xfrm>
          <a:prstGeom prst="rect">
            <a:avLst/>
          </a:prstGeom>
          <a:noFill/>
          <a:ln>
            <a:noFill/>
          </a:ln>
          <a:extLst/>
        </p:spPr>
        <p:txBody>
          <a:bodyPr wrap="none">
            <a:spAutoFit/>
          </a:bodyPr>
          <a:lstStyle/>
          <a:p>
            <a:pPr>
              <a:defRPr/>
            </a:pPr>
            <a:r>
              <a:rPr lang="en-US" b="1" dirty="0">
                <a:solidFill>
                  <a:prstClr val="black"/>
                </a:solidFill>
              </a:rPr>
              <a:t>Sub- Programme</a:t>
            </a:r>
            <a:r>
              <a:rPr lang="en-US" b="1" dirty="0" smtClean="0">
                <a:solidFill>
                  <a:prstClr val="black"/>
                </a:solidFill>
              </a:rPr>
              <a:t>: Clusters</a:t>
            </a:r>
          </a:p>
          <a:p>
            <a:pPr>
              <a:defRPr/>
            </a:pPr>
            <a:endParaRPr lang="en-US" b="1" dirty="0">
              <a:solidFill>
                <a:prstClr val="black"/>
              </a:solidFill>
            </a:endParaRPr>
          </a:p>
        </p:txBody>
      </p:sp>
      <p:sp>
        <p:nvSpPr>
          <p:cNvPr id="9" name="Title 1"/>
          <p:cNvSpPr txBox="1">
            <a:spLocks/>
          </p:cNvSpPr>
          <p:nvPr/>
        </p:nvSpPr>
        <p:spPr>
          <a:xfrm>
            <a:off x="0" y="65235"/>
            <a:ext cx="9143999" cy="52410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schemeClr val="bg1"/>
                </a:solidFill>
                <a:latin typeface="Century Gothic" panose="020B0502020202020204" pitchFamily="34" charset="0"/>
                <a:ea typeface="+mj-ea"/>
                <a:cs typeface="+mj-cs"/>
              </a:defRPr>
            </a:lvl1pPr>
          </a:lstStyle>
          <a:p>
            <a:r>
              <a:rPr lang="en-US" dirty="0" smtClean="0"/>
              <a:t>  </a:t>
            </a:r>
            <a:r>
              <a:rPr lang="en-US" dirty="0"/>
              <a:t>Programme Performance Information</a:t>
            </a: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xmlns="" val="192911171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2763868871"/>
              </p:ext>
            </p:extLst>
          </p:nvPr>
        </p:nvGraphicFramePr>
        <p:xfrm>
          <a:off x="93016" y="1198304"/>
          <a:ext cx="8957965" cy="5345997"/>
        </p:xfrm>
        <a:graphic>
          <a:graphicData uri="http://schemas.openxmlformats.org/drawingml/2006/table">
            <a:tbl>
              <a:tblPr>
                <a:tableStyleId>{69C7853C-536D-4A76-A0AE-DD22124D55A5}</a:tableStyleId>
              </a:tblPr>
              <a:tblGrid>
                <a:gridCol w="1692241"/>
                <a:gridCol w="1727200"/>
                <a:gridCol w="1661886"/>
                <a:gridCol w="2075543"/>
                <a:gridCol w="1801095"/>
              </a:tblGrid>
              <a:tr h="354042">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kern="1200" baseline="0" dirty="0"/>
                        <a:t>Strategic </a:t>
                      </a:r>
                      <a:r>
                        <a:rPr kumimoji="0" lang="en-ZA" sz="1400" b="1" kern="1200" baseline="0" dirty="0" smtClean="0"/>
                        <a:t>objective: </a:t>
                      </a:r>
                      <a:r>
                        <a:rPr kumimoji="0" lang="en-ZA" sz="12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mn-cs"/>
                        </a:rPr>
                        <a:t>Improve interdepartmental coordination by joint planning and sharing of messages across the three spheres of government to ensure coherence and alignment of government messages.</a:t>
                      </a: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GB"/>
                    </a:p>
                  </a:txBody>
                  <a:tcPr/>
                </a:tc>
                <a:tc hMerge="1">
                  <a:txBody>
                    <a:bodyPr/>
                    <a:lstStyle/>
                    <a:p>
                      <a:endParaRPr lang="en-ZA"/>
                    </a:p>
                  </a:txBody>
                  <a:tcPr/>
                </a:tc>
              </a:tr>
              <a:tr h="516815">
                <a:tc>
                  <a:txBody>
                    <a:bodyPr/>
                    <a:lstStyle/>
                    <a:p>
                      <a:pPr marL="0" algn="l" defTabSz="457200" rtl="0" eaLnBrk="1" latinLnBrk="0" hangingPunct="1">
                        <a:lnSpc>
                          <a:spcPct val="115000"/>
                        </a:lnSpc>
                        <a:spcAft>
                          <a:spcPts val="0"/>
                        </a:spcAft>
                      </a:pPr>
                      <a:r>
                        <a:rPr lang="en-ZA" sz="1600" b="1" kern="1200" dirty="0" smtClean="0"/>
                        <a:t>Performance</a:t>
                      </a:r>
                    </a:p>
                    <a:p>
                      <a:pPr marL="0" algn="l" defTabSz="457200" rtl="0" eaLnBrk="1" latinLnBrk="0" hangingPunct="1">
                        <a:lnSpc>
                          <a:spcPct val="115000"/>
                        </a:lnSpc>
                        <a:spcAft>
                          <a:spcPts val="0"/>
                        </a:spcAft>
                      </a:pPr>
                      <a:r>
                        <a:rPr lang="en-ZA" sz="1600" b="1" kern="1200" dirty="0" smtClean="0"/>
                        <a:t>Indicator</a:t>
                      </a:r>
                      <a:endParaRPr lang="en-US" sz="1600" b="1" kern="1200" dirty="0">
                        <a:solidFill>
                          <a:schemeClr val="tx1"/>
                        </a:solidFill>
                        <a:latin typeface="+mn-lt"/>
                        <a:ea typeface="Calibri"/>
                        <a:cs typeface="Times New Roman"/>
                      </a:endParaRPr>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Annual Target</a:t>
                      </a:r>
                      <a:endParaRPr lang="en-US" sz="1600" b="1" kern="1200" noProof="0" dirty="0" smtClean="0"/>
                    </a:p>
                  </a:txBody>
                  <a:tcPr marL="41921" marR="41921" marT="0" marB="0">
                    <a:solidFill>
                      <a:srgbClr val="FFC00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1" dirty="0" smtClean="0"/>
                        <a:t>2</a:t>
                      </a:r>
                      <a:r>
                        <a:rPr lang="en-ZA" sz="1600" b="1" baseline="30000" dirty="0" smtClean="0"/>
                        <a:t>nd</a:t>
                      </a:r>
                      <a:r>
                        <a:rPr lang="en-ZA" sz="1600" b="1" baseline="0" dirty="0" smtClean="0"/>
                        <a:t> </a:t>
                      </a:r>
                      <a:r>
                        <a:rPr lang="en-ZA" sz="1600" b="1" dirty="0" smtClean="0"/>
                        <a:t> Quarter Target</a:t>
                      </a: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Preliminary</a:t>
                      </a:r>
                      <a:r>
                        <a:rPr lang="en-US" sz="1600" b="1" kern="1200" baseline="0" dirty="0" smtClean="0"/>
                        <a:t> </a:t>
                      </a:r>
                      <a:r>
                        <a:rPr lang="en-US" sz="1600" b="1" kern="1200" dirty="0" smtClean="0"/>
                        <a:t>Output</a:t>
                      </a:r>
                    </a:p>
                    <a:p>
                      <a:pPr marL="0" marR="0" indent="0" algn="ctr" defTabSz="457200" rtl="0" eaLnBrk="1" fontAlgn="auto" latinLnBrk="0" hangingPunct="1">
                        <a:lnSpc>
                          <a:spcPct val="115000"/>
                        </a:lnSpc>
                        <a:spcBef>
                          <a:spcPts val="0"/>
                        </a:spcBef>
                        <a:spcAft>
                          <a:spcPts val="0"/>
                        </a:spcAft>
                        <a:buClrTx/>
                        <a:buSzTx/>
                        <a:buFontTx/>
                        <a:buNone/>
                        <a:tabLst/>
                        <a:defRPr/>
                      </a:pPr>
                      <a:endParaRPr lang="en-ZA" sz="1600" b="1" dirty="0" smtClean="0"/>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kern="1200" baseline="0" dirty="0" smtClean="0">
                          <a:solidFill>
                            <a:schemeClr val="dk1"/>
                          </a:solidFill>
                          <a:latin typeface="+mn-lt"/>
                          <a:ea typeface="+mn-ea"/>
                          <a:cs typeface="+mn-cs"/>
                        </a:rPr>
                        <a:t>Variance</a:t>
                      </a:r>
                      <a:endParaRPr lang="en-US" sz="1600" b="1" kern="1200" dirty="0" smtClean="0">
                        <a:solidFill>
                          <a:schemeClr val="tx1"/>
                        </a:solidFill>
                        <a:latin typeface="+mn-lt"/>
                        <a:ea typeface="Calibri"/>
                        <a:cs typeface="Times New Roman"/>
                      </a:endParaRPr>
                    </a:p>
                  </a:txBody>
                  <a:tcPr marL="41921" marR="41921" marT="0" marB="0">
                    <a:solidFill>
                      <a:srgbClr val="FFC000"/>
                    </a:solidFill>
                  </a:tcPr>
                </a:tc>
              </a:tr>
              <a:tr h="943390">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reports on</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government communication</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training produced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Four reports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 government communication training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produced per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year</a:t>
                      </a: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One report on government</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communication training produced per quarter</a:t>
                      </a: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Produced one quarterly report on government communication training</a:t>
                      </a:r>
                    </a:p>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solidFill>
                      <a:srgbClr val="00B050"/>
                    </a:solidFill>
                  </a:tcPr>
                </a:tc>
                <a:tc>
                  <a:txBody>
                    <a:bodyPr/>
                    <a:lstStyle/>
                    <a:p>
                      <a:pPr marL="0" algn="l" defTabSz="457200" rtl="0" eaLnBrk="1" latinLnBrk="0" hangingPunct="1">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p>
                  </a:txBody>
                  <a:tcPr marL="68580" marR="68580" marT="0" marB="0"/>
                </a:tc>
              </a:tr>
              <a:tr h="673561">
                <a:tc>
                  <a:txBody>
                    <a:bodyPr/>
                    <a:lstStyle/>
                    <a:p>
                      <a:pPr marL="0" algn="l" defTabSz="457200" rtl="0" eaLnBrk="1" latinLnBrk="0" hangingPunct="1">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Internal</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Communicators’ Forums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ICF)</a:t>
                      </a:r>
                      <a:r>
                        <a:rPr lang="en-ZA" sz="13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coordinated</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algn="l" defTabSz="457200" rtl="0" eaLnBrk="1" latinLnBrk="0" hangingPunct="1">
                        <a:lnSpc>
                          <a:spcPct val="115000"/>
                        </a:lnSpc>
                        <a:spcAft>
                          <a:spcPts val="0"/>
                        </a:spcAft>
                      </a:pPr>
                      <a:r>
                        <a:rPr lang="en-ZA" sz="13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 Internal Communicators’</a:t>
                      </a:r>
                      <a:br>
                        <a:rPr lang="en-ZA" sz="13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Forums coordinated</a:t>
                      </a: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One ICF coordinated</a:t>
                      </a:r>
                    </a:p>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One ICF Coordinated and held in July 2016.</a:t>
                      </a:r>
                    </a:p>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solidFill>
                      <a:srgbClr val="00B050"/>
                    </a:solidFill>
                  </a:tcPr>
                </a:tc>
                <a:tc>
                  <a:txBody>
                    <a:bodyPr/>
                    <a:lstStyle/>
                    <a:p>
                      <a:pPr marL="0" algn="l" defTabSz="457200" rtl="0" eaLnBrk="1" latinLnBrk="0" hangingPunct="1">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p>
                  </a:txBody>
                  <a:tcPr marL="68580" marR="68580" marT="0" marB="0"/>
                </a:tc>
              </a:tr>
              <a:tr h="1850669">
                <a:tc>
                  <a:txBody>
                    <a:bodyPr/>
                    <a:lstStyle/>
                    <a:p>
                      <a:pPr marL="0" algn="l" defTabSz="457200" rtl="0" eaLnBrk="1" latinLnBrk="0" hangingPunct="1">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Government Communicators’ Forums (GCF) coordinated</a:t>
                      </a:r>
                    </a:p>
                  </a:txBody>
                  <a:tcPr marL="68580" marR="68580" marT="0" marB="0"/>
                </a:tc>
                <a:tc>
                  <a:txBody>
                    <a:bodyPr/>
                    <a:lstStyle/>
                    <a:p>
                      <a:pPr marL="0" algn="l" defTabSz="457200" rtl="0" eaLnBrk="1" latinLnBrk="0" hangingPunct="1">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 Government Communicators’ Forums coordinated</a:t>
                      </a: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One GCF coordinated</a:t>
                      </a: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 GCF was not held. There was a request to change the GCF concept to also capture Provinces. A draft concept document was developed to that effect but is still to be submitted for inputs and approval. </a:t>
                      </a:r>
                    </a:p>
                  </a:txBody>
                  <a:tcPr marL="68580" marR="68580" marT="0" marB="0">
                    <a:solidFill>
                      <a:srgbClr val="FF0000"/>
                    </a:solidFill>
                  </a:tcPr>
                </a:tc>
                <a:tc>
                  <a:txBody>
                    <a:bodyPr/>
                    <a:lstStyle/>
                    <a:p>
                      <a:pPr algn="l">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Concept for GCF had to be changed and the</a:t>
                      </a:r>
                      <a:r>
                        <a:rPr lang="en-ZA" sz="13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submission is enroute for approval. Follow up on approval of the changed concept and secure date. </a:t>
                      </a:r>
                    </a:p>
                  </a:txBody>
                  <a:tcPr marL="68580" marR="68580" marT="0" marB="0"/>
                </a:tc>
              </a:tr>
              <a:tr h="879924">
                <a:tc>
                  <a:txBody>
                    <a:bodyPr/>
                    <a:lstStyle/>
                    <a:p>
                      <a:pPr marL="0" algn="l" defTabSz="457200" rtl="0" eaLnBrk="1" latinLnBrk="0" hangingPunct="1">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Percentage of communication projects implemented (based on</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demand)</a:t>
                      </a:r>
                    </a:p>
                  </a:txBody>
                  <a:tcPr marL="68580" marR="68580" marT="0" marB="0"/>
                </a:tc>
                <a:tc>
                  <a:txBody>
                    <a:bodyPr/>
                    <a:lstStyle/>
                    <a:p>
                      <a:pPr marL="0" algn="l" defTabSz="457200" rtl="0" eaLnBrk="1" latinLnBrk="0" hangingPunct="1">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100% of communication projects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implemented.</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100% of communication</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projects implemented</a:t>
                      </a:r>
                    </a:p>
                    <a:p>
                      <a:pPr algn="just">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11 requests to implement communication projects were received and implemented. This translates to 100</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solidFill>
                      <a:srgbClr val="00B050"/>
                    </a:solidFill>
                  </a:tcPr>
                </a:tc>
                <a:tc>
                  <a:txBody>
                    <a:bodyPr/>
                    <a:lstStyle/>
                    <a:p>
                      <a:pPr marL="0" algn="l" defTabSz="457200" rtl="0" eaLnBrk="1" latinLnBrk="0" hangingPunct="1">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p>
                  </a:txBody>
                  <a:tcPr marL="68580" marR="68580" marT="0" marB="0"/>
                </a:tc>
              </a:tr>
            </a:tbl>
          </a:graphicData>
        </a:graphic>
      </p:graphicFrame>
      <p:sp>
        <p:nvSpPr>
          <p:cNvPr id="17442" name="Title 4"/>
          <p:cNvSpPr txBox="1">
            <a:spLocks/>
          </p:cNvSpPr>
          <p:nvPr/>
        </p:nvSpPr>
        <p:spPr bwMode="auto">
          <a:xfrm>
            <a:off x="926256" y="640421"/>
            <a:ext cx="7948612" cy="339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ts val="3838"/>
              </a:lnSpc>
            </a:pPr>
            <a:r>
              <a:rPr lang="en-US" sz="2000" dirty="0">
                <a:solidFill>
                  <a:srgbClr val="02723D"/>
                </a:solidFill>
                <a:latin typeface="Calibri" pitchFamily="34" charset="0"/>
              </a:rPr>
              <a:t>Programme </a:t>
            </a:r>
            <a:r>
              <a:rPr lang="en-US" dirty="0">
                <a:solidFill>
                  <a:srgbClr val="02723D"/>
                </a:solidFill>
                <a:latin typeface="Calibri" pitchFamily="34" charset="0"/>
              </a:rPr>
              <a:t>3</a:t>
            </a:r>
            <a:r>
              <a:rPr lang="en-US" dirty="0" smtClean="0">
                <a:solidFill>
                  <a:srgbClr val="02723D"/>
                </a:solidFill>
                <a:latin typeface="Calibri" pitchFamily="34" charset="0"/>
              </a:rPr>
              <a:t>: Intergovernmental </a:t>
            </a:r>
            <a:r>
              <a:rPr lang="en-US" dirty="0">
                <a:solidFill>
                  <a:srgbClr val="02723D"/>
                </a:solidFill>
                <a:latin typeface="Calibri" pitchFamily="34" charset="0"/>
              </a:rPr>
              <a:t>Coordination and Stakeholder Management</a:t>
            </a:r>
          </a:p>
        </p:txBody>
      </p:sp>
      <p:sp>
        <p:nvSpPr>
          <p:cNvPr id="12" name="Rectangle 7"/>
          <p:cNvSpPr>
            <a:spLocks noChangeArrowheads="1"/>
          </p:cNvSpPr>
          <p:nvPr/>
        </p:nvSpPr>
        <p:spPr bwMode="auto">
          <a:xfrm>
            <a:off x="2250541" y="886437"/>
            <a:ext cx="2650021" cy="646331"/>
          </a:xfrm>
          <a:prstGeom prst="rect">
            <a:avLst/>
          </a:prstGeom>
          <a:noFill/>
          <a:ln>
            <a:noFill/>
          </a:ln>
          <a:extLst/>
        </p:spPr>
        <p:txBody>
          <a:bodyPr wrap="none">
            <a:spAutoFit/>
          </a:bodyPr>
          <a:lstStyle/>
          <a:p>
            <a:pPr>
              <a:defRPr/>
            </a:pPr>
            <a:r>
              <a:rPr lang="en-US" b="1" dirty="0">
                <a:solidFill>
                  <a:prstClr val="black"/>
                </a:solidFill>
              </a:rPr>
              <a:t>Sub- Programme</a:t>
            </a:r>
            <a:r>
              <a:rPr lang="en-US" b="1" dirty="0" smtClean="0">
                <a:solidFill>
                  <a:prstClr val="black"/>
                </a:solidFill>
              </a:rPr>
              <a:t>: Clusters</a:t>
            </a:r>
          </a:p>
          <a:p>
            <a:pPr>
              <a:defRPr/>
            </a:pPr>
            <a:endParaRPr lang="en-US" b="1" dirty="0">
              <a:solidFill>
                <a:prstClr val="black"/>
              </a:solidFill>
            </a:endParaRPr>
          </a:p>
        </p:txBody>
      </p:sp>
      <p:sp>
        <p:nvSpPr>
          <p:cNvPr id="9" name="Title 1"/>
          <p:cNvSpPr txBox="1">
            <a:spLocks/>
          </p:cNvSpPr>
          <p:nvPr/>
        </p:nvSpPr>
        <p:spPr>
          <a:xfrm>
            <a:off x="0" y="88095"/>
            <a:ext cx="9143999" cy="52410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schemeClr val="bg1"/>
                </a:solidFill>
                <a:latin typeface="Century Gothic" panose="020B0502020202020204" pitchFamily="34" charset="0"/>
                <a:ea typeface="+mj-ea"/>
                <a:cs typeface="+mj-cs"/>
              </a:defRPr>
            </a:lvl1pPr>
          </a:lstStyle>
          <a:p>
            <a:r>
              <a:rPr lang="en-US" dirty="0"/>
              <a:t> Programme Performance Information</a:t>
            </a: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xmlns="" val="145323079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610059964"/>
              </p:ext>
            </p:extLst>
          </p:nvPr>
        </p:nvGraphicFramePr>
        <p:xfrm>
          <a:off x="166913" y="1228380"/>
          <a:ext cx="8707955" cy="5078241"/>
        </p:xfrm>
        <a:graphic>
          <a:graphicData uri="http://schemas.openxmlformats.org/drawingml/2006/table">
            <a:tbl>
              <a:tblPr>
                <a:tableStyleId>{69C7853C-536D-4A76-A0AE-DD22124D55A5}</a:tableStyleId>
              </a:tblPr>
              <a:tblGrid>
                <a:gridCol w="1756230"/>
                <a:gridCol w="1690914"/>
                <a:gridCol w="1748972"/>
                <a:gridCol w="1879600"/>
                <a:gridCol w="1632239"/>
              </a:tblGrid>
              <a:tr h="382706">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kern="1200" baseline="0" dirty="0"/>
                        <a:t>Strategic </a:t>
                      </a:r>
                      <a:r>
                        <a:rPr kumimoji="0" lang="en-ZA" sz="1400" b="1" kern="1200" baseline="0" dirty="0" smtClean="0"/>
                        <a:t>objective: </a:t>
                      </a:r>
                      <a:r>
                        <a:rPr kumimoji="0" lang="en-ZA" sz="12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mn-cs"/>
                        </a:rPr>
                        <a:t>An informed and empowered citizenry on government’s policies, plans, programmes and achievements to increase public participation in government.</a:t>
                      </a: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GB"/>
                    </a:p>
                  </a:txBody>
                  <a:tcPr/>
                </a:tc>
                <a:tc hMerge="1">
                  <a:txBody>
                    <a:bodyPr/>
                    <a:lstStyle/>
                    <a:p>
                      <a:endParaRPr lang="en-ZA"/>
                    </a:p>
                  </a:txBody>
                  <a:tcPr/>
                </a:tc>
              </a:tr>
              <a:tr h="571392">
                <a:tc>
                  <a:txBody>
                    <a:bodyPr/>
                    <a:lstStyle/>
                    <a:p>
                      <a:pPr marL="0" algn="l" defTabSz="457200" rtl="0" eaLnBrk="1" latinLnBrk="0" hangingPunct="1">
                        <a:lnSpc>
                          <a:spcPct val="115000"/>
                        </a:lnSpc>
                        <a:spcAft>
                          <a:spcPts val="0"/>
                        </a:spcAft>
                      </a:pPr>
                      <a:r>
                        <a:rPr lang="en-ZA" sz="1600" b="1" kern="1200" dirty="0" smtClean="0"/>
                        <a:t>Performance</a:t>
                      </a:r>
                    </a:p>
                    <a:p>
                      <a:pPr marL="0" algn="l" defTabSz="457200" rtl="0" eaLnBrk="1" latinLnBrk="0" hangingPunct="1">
                        <a:lnSpc>
                          <a:spcPct val="115000"/>
                        </a:lnSpc>
                        <a:spcAft>
                          <a:spcPts val="0"/>
                        </a:spcAft>
                      </a:pPr>
                      <a:r>
                        <a:rPr lang="en-ZA" sz="1600" b="1" kern="1200" dirty="0" smtClean="0"/>
                        <a:t>Indicator</a:t>
                      </a:r>
                      <a:endParaRPr lang="en-US" sz="1600" b="1" kern="1200" dirty="0">
                        <a:solidFill>
                          <a:schemeClr val="tx1"/>
                        </a:solidFill>
                        <a:latin typeface="+mn-lt"/>
                        <a:ea typeface="Calibri"/>
                        <a:cs typeface="Times New Roman"/>
                      </a:endParaRPr>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Annual Target</a:t>
                      </a:r>
                      <a:endParaRPr lang="en-US" sz="1600" b="1" kern="1200" noProof="0" dirty="0" smtClean="0"/>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dirty="0" smtClean="0"/>
                        <a:t>2</a:t>
                      </a:r>
                      <a:r>
                        <a:rPr lang="en-ZA" sz="1600" b="1" baseline="30000" dirty="0" smtClean="0"/>
                        <a:t>nd</a:t>
                      </a:r>
                      <a:r>
                        <a:rPr lang="en-ZA" sz="1600" b="1" baseline="0" dirty="0" smtClean="0"/>
                        <a:t> </a:t>
                      </a:r>
                      <a:r>
                        <a:rPr lang="en-ZA" sz="1600" b="1" dirty="0" smtClean="0"/>
                        <a:t> Quarter Target</a:t>
                      </a: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Preliminary Output</a:t>
                      </a: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kern="1200" baseline="0" dirty="0" smtClean="0">
                          <a:solidFill>
                            <a:schemeClr val="dk1"/>
                          </a:solidFill>
                          <a:latin typeface="+mn-lt"/>
                          <a:ea typeface="+mn-ea"/>
                          <a:cs typeface="+mn-cs"/>
                        </a:rPr>
                        <a:t>Variance</a:t>
                      </a:r>
                      <a:endParaRPr lang="en-US" sz="1600" b="1" kern="1200" dirty="0" smtClean="0">
                        <a:solidFill>
                          <a:schemeClr val="tx1"/>
                        </a:solidFill>
                        <a:latin typeface="+mn-lt"/>
                        <a:ea typeface="Calibri"/>
                        <a:cs typeface="Times New Roman"/>
                      </a:endParaRPr>
                    </a:p>
                  </a:txBody>
                  <a:tcPr marL="41921" marR="41921" marT="0" marB="0">
                    <a:solidFill>
                      <a:srgbClr val="FFC000"/>
                    </a:solidFill>
                  </a:tcPr>
                </a:tc>
              </a:tr>
              <a:tr h="582109">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reports on</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support to the functioning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of</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government</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communication</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system produced</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(provincial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 local level</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Four reports on support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to</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functioning of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government</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communication system</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produced</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(provincial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local</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level).</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One report on support to the functioning of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government</a:t>
                      </a:r>
                      <a:r>
                        <a:rPr lang="en-ZA" sz="13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communication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system produced (provincial and local level</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p>
                    <a:p>
                      <a:pPr algn="l">
                        <a:lnSpc>
                          <a:spcPct val="115000"/>
                        </a:lnSpc>
                        <a:spcAft>
                          <a:spcPts val="0"/>
                        </a:spcAft>
                      </a:pP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Produced One report on support to the functioning of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government</a:t>
                      </a:r>
                      <a:r>
                        <a:rPr lang="en-ZA" sz="13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communication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system (provincial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a:t>
                      </a:r>
                      <a:r>
                        <a:rPr lang="en-ZA" sz="13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local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level). </a:t>
                      </a:r>
                    </a:p>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solidFill>
                      <a:srgbClr val="00B050"/>
                    </a:solidFill>
                  </a:tcPr>
                </a:tc>
                <a:tc>
                  <a:txBody>
                    <a:bodyPr/>
                    <a:lstStyle/>
                    <a:p>
                      <a:pPr marL="0" algn="l" defTabSz="457200" rtl="0" eaLnBrk="1" latinLnBrk="0" hangingPunct="1">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p>
                  </a:txBody>
                  <a:tcPr marL="68580" marR="68580" marT="0" marB="0"/>
                </a:tc>
              </a:tr>
              <a:tr h="762000">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of</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development</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communication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activations</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aligned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to the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GCP.</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1 200 development</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communication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activations</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aligned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to the GCP per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year.</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360 development</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communication activations aligned to the GCP</a:t>
                      </a:r>
                    </a:p>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490 development communication activations aligned to the GCP</a:t>
                      </a:r>
                    </a:p>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solidFill>
                      <a:srgbClr val="00B050"/>
                    </a:solidFill>
                  </a:tcPr>
                </a:tc>
                <a:tc>
                  <a:txBody>
                    <a:bodyPr/>
                    <a:lstStyle/>
                    <a:p>
                      <a:pPr marL="72000" lvl="0" algn="l" defTabSz="457200" rtl="0" eaLnBrk="1" fontAlgn="t" latinLnBrk="0" hangingPunct="1">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Target overachieved by 130. This was due to SA hosting of the</a:t>
                      </a:r>
                      <a:r>
                        <a:rPr lang="en-ZA" sz="13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international AIDS Conference more focus was on Health and Economic empowerment programmes for Women which called for more communications to reach to women.</a:t>
                      </a:r>
                    </a:p>
                  </a:txBody>
                  <a:tcPr marL="9525" marR="9525" marT="9525" marB="0"/>
                </a:tc>
              </a:tr>
            </a:tbl>
          </a:graphicData>
        </a:graphic>
      </p:graphicFrame>
      <p:sp>
        <p:nvSpPr>
          <p:cNvPr id="17442" name="Title 4"/>
          <p:cNvSpPr txBox="1">
            <a:spLocks/>
          </p:cNvSpPr>
          <p:nvPr/>
        </p:nvSpPr>
        <p:spPr bwMode="auto">
          <a:xfrm>
            <a:off x="915252" y="623831"/>
            <a:ext cx="7948612" cy="316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ts val="3838"/>
              </a:lnSpc>
            </a:pPr>
            <a:r>
              <a:rPr lang="en-US" sz="2000" dirty="0">
                <a:solidFill>
                  <a:srgbClr val="02723D"/>
                </a:solidFill>
                <a:latin typeface="Calibri" pitchFamily="34" charset="0"/>
              </a:rPr>
              <a:t>Programme </a:t>
            </a:r>
            <a:r>
              <a:rPr lang="en-US" dirty="0">
                <a:solidFill>
                  <a:srgbClr val="02723D"/>
                </a:solidFill>
                <a:latin typeface="Calibri" pitchFamily="34" charset="0"/>
              </a:rPr>
              <a:t>3</a:t>
            </a:r>
            <a:r>
              <a:rPr lang="en-US" dirty="0" smtClean="0">
                <a:solidFill>
                  <a:srgbClr val="02723D"/>
                </a:solidFill>
                <a:latin typeface="Calibri" pitchFamily="34" charset="0"/>
              </a:rPr>
              <a:t>: Intergovernmental </a:t>
            </a:r>
            <a:r>
              <a:rPr lang="en-US" dirty="0">
                <a:solidFill>
                  <a:srgbClr val="02723D"/>
                </a:solidFill>
                <a:latin typeface="Calibri" pitchFamily="34" charset="0"/>
              </a:rPr>
              <a:t>Coordination and Stakeholder Management</a:t>
            </a:r>
          </a:p>
        </p:txBody>
      </p:sp>
      <p:sp>
        <p:nvSpPr>
          <p:cNvPr id="12" name="Rectangle 7"/>
          <p:cNvSpPr>
            <a:spLocks noChangeArrowheads="1"/>
          </p:cNvSpPr>
          <p:nvPr/>
        </p:nvSpPr>
        <p:spPr bwMode="auto">
          <a:xfrm>
            <a:off x="1981928" y="918931"/>
            <a:ext cx="4500563" cy="369888"/>
          </a:xfrm>
          <a:prstGeom prst="rect">
            <a:avLst/>
          </a:prstGeom>
          <a:noFill/>
          <a:ln>
            <a:noFill/>
          </a:ln>
          <a:extLst/>
        </p:spPr>
        <p:txBody>
          <a:bodyPr wrap="none">
            <a:spAutoFit/>
          </a:bodyPr>
          <a:lstStyle/>
          <a:p>
            <a:pPr>
              <a:defRPr/>
            </a:pPr>
            <a:r>
              <a:rPr lang="en-US" b="1" dirty="0">
                <a:latin typeface="+mn-lt"/>
              </a:rPr>
              <a:t>Sub- Programme: Provincial and Local Liaison</a:t>
            </a:r>
          </a:p>
        </p:txBody>
      </p:sp>
      <p:sp>
        <p:nvSpPr>
          <p:cNvPr id="9" name="Title 1"/>
          <p:cNvSpPr txBox="1">
            <a:spLocks/>
          </p:cNvSpPr>
          <p:nvPr/>
        </p:nvSpPr>
        <p:spPr>
          <a:xfrm>
            <a:off x="0" y="49995"/>
            <a:ext cx="9143999" cy="52410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schemeClr val="bg1"/>
                </a:solidFill>
                <a:latin typeface="Century Gothic" panose="020B0502020202020204" pitchFamily="34" charset="0"/>
                <a:ea typeface="+mj-ea"/>
                <a:cs typeface="+mj-cs"/>
              </a:defRPr>
            </a:lvl1pPr>
          </a:lstStyle>
          <a:p>
            <a:r>
              <a:rPr lang="en-US" dirty="0"/>
              <a:t>6.  Programme Performance Information</a:t>
            </a:r>
          </a:p>
        </p:txBody>
      </p:sp>
      <p:sp>
        <p:nvSpPr>
          <p:cNvPr id="2" name="Slide Number Placeholder 1"/>
          <p:cNvSpPr>
            <a:spLocks noGrp="1"/>
          </p:cNvSpPr>
          <p:nvPr>
            <p:ph type="sldNum" sz="quarter" idx="12"/>
          </p:nvPr>
        </p:nvSpPr>
        <p:spPr/>
        <p:txBody>
          <a:bodyPr/>
          <a:lstStyle/>
          <a:p>
            <a:fld id="{8843D58F-2DAB-1446-A47E-C34A82BC1FA1}" type="slidenum">
              <a:rPr lang="en-US" smtClean="0"/>
              <a:pPr/>
              <a:t>19</a:t>
            </a:fld>
            <a:endParaRPr lang="en-US" dirty="0"/>
          </a:p>
        </p:txBody>
      </p:sp>
    </p:spTree>
    <p:extLst>
      <p:ext uri="{BB962C8B-B14F-4D97-AF65-F5344CB8AC3E}">
        <p14:creationId xmlns:p14="http://schemas.microsoft.com/office/powerpoint/2010/main" xmlns="" val="241123936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68"/>
          <p:cNvGraphicFramePr>
            <a:graphicFrameLocks/>
          </p:cNvGraphicFramePr>
          <p:nvPr>
            <p:extLst>
              <p:ext uri="{D42A27DB-BD31-4B8C-83A1-F6EECF244321}">
                <p14:modId xmlns:p14="http://schemas.microsoft.com/office/powerpoint/2010/main" xmlns="" val="2150841646"/>
              </p:ext>
            </p:extLst>
          </p:nvPr>
        </p:nvGraphicFramePr>
        <p:xfrm>
          <a:off x="251519" y="883921"/>
          <a:ext cx="8641780" cy="3192778"/>
        </p:xfrm>
        <a:graphic>
          <a:graphicData uri="http://schemas.openxmlformats.org/drawingml/2006/table">
            <a:tbl>
              <a:tblPr>
                <a:tableStyleId>{69C7853C-536D-4A76-A0AE-DD22124D55A5}</a:tableStyleId>
              </a:tblPr>
              <a:tblGrid>
                <a:gridCol w="6100192"/>
                <a:gridCol w="2541588"/>
              </a:tblGrid>
              <a:tr h="724391">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Webdings" pitchFamily="18" charset="2"/>
                        <a:buNone/>
                        <a:tabLst/>
                      </a:pPr>
                      <a:r>
                        <a:rPr kumimoji="0" lang="en-US" sz="2000" u="none" strike="noStrike" cap="none" normalizeH="0" baseline="0" dirty="0" smtClean="0">
                          <a:ln>
                            <a:noFill/>
                          </a:ln>
                          <a:effectLst/>
                        </a:rPr>
                        <a:t>Topic</a:t>
                      </a:r>
                      <a:endParaRPr kumimoji="0" lang="en-US" sz="2000" b="1" i="0" u="none" strike="noStrike" cap="none" normalizeH="0" baseline="0" dirty="0" smtClean="0">
                        <a:ln>
                          <a:noFill/>
                        </a:ln>
                        <a:solidFill>
                          <a:srgbClr val="05076A"/>
                        </a:solidFill>
                        <a:effectLst/>
                        <a:latin typeface="+mj-lt"/>
                        <a:ea typeface="ヒラギノ角ゴ Pro W3" pitchFamily="-44" charset="-128"/>
                      </a:endParaRPr>
                    </a:p>
                  </a:txBody>
                  <a:tcPr marT="45711" marB="45711" horzOverflow="overflow">
                    <a:cell3D prstMaterial="dkEdge">
                      <a:bevel/>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Webdings" pitchFamily="18" charset="2"/>
                        <a:buNone/>
                        <a:tabLst/>
                      </a:pPr>
                      <a:r>
                        <a:rPr kumimoji="0" lang="en-US" sz="2000" u="none" strike="noStrike" cap="none" normalizeH="0" baseline="0" dirty="0" smtClean="0">
                          <a:ln>
                            <a:noFill/>
                          </a:ln>
                          <a:effectLst/>
                        </a:rPr>
                        <a:t>Speaker</a:t>
                      </a:r>
                      <a:endParaRPr kumimoji="0" lang="en-US" sz="2000" b="1" i="0" u="none" strike="noStrike" cap="none" normalizeH="0" baseline="0" dirty="0" smtClean="0">
                        <a:ln>
                          <a:noFill/>
                        </a:ln>
                        <a:solidFill>
                          <a:srgbClr val="F2D40E"/>
                        </a:solidFill>
                        <a:effectLst/>
                        <a:latin typeface="+mj-lt"/>
                        <a:ea typeface="ヒラギノ角ゴ Pro W3" pitchFamily="-44" charset="-128"/>
                      </a:endParaRPr>
                    </a:p>
                  </a:txBody>
                  <a:tcPr marT="45711" marB="45711" horzOverflow="overflow">
                    <a:cell3D prstMaterial="dkEdge">
                      <a:bevel/>
                      <a:lightRig rig="flood" dir="t"/>
                    </a:cell3D>
                  </a:tcPr>
                </a:tc>
              </a:tr>
              <a:tr h="629567">
                <a:tc>
                  <a:txBody>
                    <a:bodyPr/>
                    <a:lstStyle/>
                    <a:p>
                      <a:pPr marL="457200" marR="0" lvl="0" indent="-457200" algn="l" defTabSz="914400" rtl="0" eaLnBrk="1" fontAlgn="base" latinLnBrk="0" hangingPunct="1">
                        <a:lnSpc>
                          <a:spcPct val="100000"/>
                        </a:lnSpc>
                        <a:spcBef>
                          <a:spcPct val="20000"/>
                        </a:spcBef>
                        <a:spcAft>
                          <a:spcPct val="0"/>
                        </a:spcAft>
                        <a:buClr>
                          <a:srgbClr val="F2BF0B"/>
                        </a:buClr>
                        <a:buSzTx/>
                        <a:buFont typeface="+mj-lt"/>
                        <a:buNone/>
                        <a:tabLst/>
                        <a:defRPr/>
                      </a:pPr>
                      <a:r>
                        <a:rPr kumimoji="0" lang="en-US" sz="1600" kern="1200" baseline="0" dirty="0" smtClean="0"/>
                        <a:t>1. GCIS Strategy Map</a:t>
                      </a:r>
                      <a:endParaRPr kumimoji="0" lang="en-US" sz="1600" kern="1200" dirty="0" smtClean="0">
                        <a:solidFill>
                          <a:schemeClr val="tx1"/>
                        </a:solidFill>
                        <a:latin typeface="+mn-lt"/>
                        <a:ea typeface="+mn-ea"/>
                        <a:cs typeface="Arial" pitchFamily="34" charset="0"/>
                      </a:endParaRPr>
                    </a:p>
                  </a:txBody>
                  <a:tcPr marT="45711" marB="45711" horzOverflow="overflow">
                    <a:cell3D prstMaterial="dkEdge">
                      <a:bevel/>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Webdings" pitchFamily="18" charset="2"/>
                        <a:buNone/>
                        <a:tabLst/>
                      </a:pPr>
                      <a:r>
                        <a:rPr kumimoji="0" lang="en-US" sz="1600" u="none" strike="noStrike" cap="none" normalizeH="0" baseline="0" smtClean="0">
                          <a:ln>
                            <a:noFill/>
                          </a:ln>
                          <a:effectLst/>
                        </a:rPr>
                        <a:t>Acting Director-General</a:t>
                      </a:r>
                      <a:endParaRPr kumimoji="0" lang="en-US" sz="1600" b="0" i="0" u="none" strike="noStrike" cap="none" normalizeH="0" baseline="0" dirty="0" smtClean="0">
                        <a:ln>
                          <a:noFill/>
                        </a:ln>
                        <a:solidFill>
                          <a:schemeClr val="tx1"/>
                        </a:solidFill>
                        <a:effectLst/>
                        <a:latin typeface="+mj-lt"/>
                        <a:ea typeface="ヒラギノ角ゴ Pro W3" pitchFamily="-44" charset="-128"/>
                      </a:endParaRPr>
                    </a:p>
                  </a:txBody>
                  <a:tcPr marT="45711" marB="45711" horzOverflow="overflow">
                    <a:cell3D prstMaterial="dkEdge">
                      <a:bevel/>
                      <a:lightRig rig="flood" dir="t"/>
                    </a:cell3D>
                  </a:tcPr>
                </a:tc>
              </a:tr>
              <a:tr h="612940">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mj-lt"/>
                        <a:buNone/>
                        <a:tabLst/>
                        <a:defRPr/>
                      </a:pPr>
                      <a:r>
                        <a:rPr kumimoji="0" lang="en-US" sz="1600" kern="1200" baseline="0" dirty="0" smtClean="0"/>
                        <a:t>2. Summary of Departmental Performance</a:t>
                      </a:r>
                      <a:endParaRPr kumimoji="0" lang="en-US" sz="1600" kern="1200" dirty="0" smtClean="0">
                        <a:solidFill>
                          <a:schemeClr val="tx1"/>
                        </a:solidFill>
                        <a:latin typeface="+mj-lt"/>
                        <a:ea typeface="+mn-ea"/>
                        <a:cs typeface="Arial" pitchFamily="34" charset="0"/>
                      </a:endParaRPr>
                    </a:p>
                  </a:txBody>
                  <a:tcPr marT="45711" marB="45711" horzOverflow="overflow">
                    <a:cell3D prstMaterial="dkEdge">
                      <a:bevel/>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Webdings" pitchFamily="18" charset="2"/>
                        <a:buNone/>
                        <a:tabLst/>
                      </a:pPr>
                      <a:r>
                        <a:rPr kumimoji="0" lang="en-US" sz="1600" u="none" strike="noStrike" cap="none" normalizeH="0" baseline="0" dirty="0" smtClean="0">
                          <a:ln>
                            <a:noFill/>
                          </a:ln>
                          <a:effectLst/>
                        </a:rPr>
                        <a:t>Acting Director-General</a:t>
                      </a:r>
                      <a:endParaRPr kumimoji="0" lang="en-US" sz="1600" b="0" i="0" u="none" strike="noStrike" cap="none" normalizeH="0" baseline="0" dirty="0" smtClean="0">
                        <a:ln>
                          <a:noFill/>
                        </a:ln>
                        <a:solidFill>
                          <a:schemeClr val="tx1"/>
                        </a:solidFill>
                        <a:effectLst/>
                        <a:latin typeface="+mj-lt"/>
                        <a:ea typeface="ヒラギノ角ゴ Pro W3" pitchFamily="-44" charset="-128"/>
                      </a:endParaRPr>
                    </a:p>
                  </a:txBody>
                  <a:tcPr marT="45711" marB="45711" horzOverflow="overflow">
                    <a:cell3D prstMaterial="dkEdge">
                      <a:bevel/>
                      <a:lightRig rig="flood" dir="t"/>
                    </a:cell3D>
                  </a:tcPr>
                </a:tc>
              </a:tr>
              <a:tr h="612940">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mj-lt"/>
                        <a:buNone/>
                        <a:tabLst/>
                        <a:defRPr/>
                      </a:pPr>
                      <a:r>
                        <a:rPr kumimoji="0" lang="en-US" sz="1600" kern="1200" dirty="0" smtClean="0"/>
                        <a:t>3. Performance</a:t>
                      </a:r>
                      <a:r>
                        <a:rPr kumimoji="0" lang="en-US" sz="1600" kern="1200" baseline="0" dirty="0" smtClean="0"/>
                        <a:t> per Programme (Unaudited)</a:t>
                      </a:r>
                      <a:endParaRPr kumimoji="0" lang="en-US" sz="1600" kern="1200" dirty="0" smtClean="0">
                        <a:solidFill>
                          <a:schemeClr val="tx1"/>
                        </a:solidFill>
                        <a:latin typeface="+mj-lt"/>
                        <a:ea typeface="+mn-ea"/>
                        <a:cs typeface="+mn-cs"/>
                      </a:endParaRPr>
                    </a:p>
                  </a:txBody>
                  <a:tcPr marT="45711" marB="45711" horzOverflow="overflow">
                    <a:cell3D prstMaterial="dkEdge">
                      <a:bevel/>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Webdings" pitchFamily="18" charset="2"/>
                        <a:buNone/>
                        <a:tabLst/>
                        <a:defRPr/>
                      </a:pPr>
                      <a:r>
                        <a:rPr kumimoji="0" lang="en-US" sz="1600" u="none" strike="noStrike" cap="none" normalizeH="0" baseline="0" dirty="0" smtClean="0">
                          <a:ln>
                            <a:noFill/>
                          </a:ln>
                          <a:effectLst/>
                        </a:rPr>
                        <a:t>Deputy Directors-General</a:t>
                      </a:r>
                      <a:endParaRPr kumimoji="0" lang="en-US" sz="1600" b="0" i="0" u="none" strike="noStrike" cap="none" normalizeH="0" baseline="0" dirty="0" smtClean="0">
                        <a:ln>
                          <a:noFill/>
                        </a:ln>
                        <a:solidFill>
                          <a:schemeClr val="tx1"/>
                        </a:solidFill>
                        <a:effectLst/>
                        <a:latin typeface="+mj-lt"/>
                        <a:ea typeface="ヒラギノ角ゴ Pro W3" pitchFamily="-44" charset="-128"/>
                      </a:endParaRPr>
                    </a:p>
                  </a:txBody>
                  <a:tcPr marT="45711" marB="45711" horzOverflow="overflow">
                    <a:cell3D prstMaterial="dkEdge">
                      <a:bevel/>
                      <a:lightRig rig="flood" dir="t"/>
                    </a:cell3D>
                  </a:tcPr>
                </a:tc>
              </a:tr>
              <a:tr h="612940">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mj-lt"/>
                        <a:buNone/>
                        <a:tabLst/>
                        <a:defRPr/>
                      </a:pPr>
                      <a:r>
                        <a:rPr kumimoji="0" lang="en-US" sz="1600" kern="1200" dirty="0" smtClean="0"/>
                        <a:t>4. Expenditure Report</a:t>
                      </a:r>
                      <a:endParaRPr kumimoji="0" lang="en-US" sz="1600" kern="1200" dirty="0" smtClean="0">
                        <a:solidFill>
                          <a:schemeClr val="tx1"/>
                        </a:solidFill>
                        <a:latin typeface="+mj-lt"/>
                        <a:ea typeface="+mn-ea"/>
                        <a:cs typeface="+mn-cs"/>
                      </a:endParaRPr>
                    </a:p>
                  </a:txBody>
                  <a:tcPr marT="45711" marB="45711" horzOverflow="overflow">
                    <a:cell3D prstMaterial="dkEdge">
                      <a:bevel/>
                      <a:lightRig rig="flood" dir="t"/>
                    </a:cell3D>
                  </a:tcPr>
                </a:tc>
                <a:tc>
                  <a:txBody>
                    <a:bodyPr/>
                    <a:lstStyle/>
                    <a:p>
                      <a:pPr marL="0" marR="0" lvl="0" indent="0" algn="l" defTabSz="914400" rtl="0" eaLnBrk="1" fontAlgn="base" latinLnBrk="0" hangingPunct="1">
                        <a:lnSpc>
                          <a:spcPct val="100000"/>
                        </a:lnSpc>
                        <a:spcBef>
                          <a:spcPct val="20000"/>
                        </a:spcBef>
                        <a:spcAft>
                          <a:spcPct val="0"/>
                        </a:spcAft>
                        <a:buClr>
                          <a:srgbClr val="F2BF0B"/>
                        </a:buClr>
                        <a:buSzTx/>
                        <a:buFont typeface="Webdings" pitchFamily="18" charset="2"/>
                        <a:buNone/>
                        <a:tabLst/>
                      </a:pPr>
                      <a:r>
                        <a:rPr kumimoji="0" lang="en-US" sz="1600" u="none" strike="noStrike" cap="none" normalizeH="0" baseline="0" dirty="0" smtClean="0">
                          <a:ln>
                            <a:noFill/>
                          </a:ln>
                          <a:effectLst/>
                        </a:rPr>
                        <a:t>Chief Financial Officer</a:t>
                      </a:r>
                      <a:endParaRPr kumimoji="0" lang="en-US" sz="1600" b="0" i="0" u="none" strike="noStrike" cap="none" normalizeH="0" baseline="0" dirty="0" smtClean="0">
                        <a:ln>
                          <a:noFill/>
                        </a:ln>
                        <a:solidFill>
                          <a:schemeClr val="tx1"/>
                        </a:solidFill>
                        <a:effectLst/>
                        <a:latin typeface="+mj-lt"/>
                        <a:ea typeface="ヒラギノ角ゴ Pro W3" pitchFamily="-44" charset="-128"/>
                      </a:endParaRPr>
                    </a:p>
                  </a:txBody>
                  <a:tcPr marT="45711" marB="45711" horzOverflow="overflow">
                    <a:cell3D prstMaterial="dkEdge">
                      <a:bevel/>
                      <a:lightRig rig="flood" dir="t"/>
                    </a:cell3D>
                  </a:tcPr>
                </a:tc>
              </a:tr>
            </a:tbl>
          </a:graphicData>
        </a:graphic>
      </p:graphicFrame>
      <p:sp>
        <p:nvSpPr>
          <p:cNvPr id="4" name="Slide Number Placeholder 3"/>
          <p:cNvSpPr>
            <a:spLocks noGrp="1"/>
          </p:cNvSpPr>
          <p:nvPr>
            <p:ph type="sldNum" sz="quarter" idx="12"/>
          </p:nvPr>
        </p:nvSpPr>
        <p:spPr/>
        <p:txBody>
          <a:bodyPr/>
          <a:lstStyle/>
          <a:p>
            <a:pPr>
              <a:defRPr/>
            </a:pPr>
            <a:fld id="{C57CA951-FA41-4CFA-86C3-D23EB49239DE}" type="slidenum">
              <a:rPr lang="en-US" smtClean="0">
                <a:solidFill>
                  <a:srgbClr val="4F271C">
                    <a:shade val="90000"/>
                  </a:srgbClr>
                </a:solidFill>
              </a:rPr>
              <a:pPr>
                <a:defRPr/>
              </a:pPr>
              <a:t>2</a:t>
            </a:fld>
            <a:endParaRPr lang="en-US" dirty="0">
              <a:solidFill>
                <a:srgbClr val="4F271C">
                  <a:shade val="90000"/>
                </a:srgbClr>
              </a:solidFill>
            </a:endParaRPr>
          </a:p>
        </p:txBody>
      </p:sp>
      <p:sp>
        <p:nvSpPr>
          <p:cNvPr id="5" name="Title 5"/>
          <p:cNvSpPr txBox="1">
            <a:spLocks/>
          </p:cNvSpPr>
          <p:nvPr/>
        </p:nvSpPr>
        <p:spPr>
          <a:xfrm>
            <a:off x="13222" y="43327"/>
            <a:ext cx="9130778" cy="551821"/>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800" b="1" dirty="0" smtClean="0">
                <a:solidFill>
                  <a:schemeClr val="bg1"/>
                </a:solidFill>
                <a:latin typeface="Century Gothic" panose="020B0502020202020204" pitchFamily="34" charset="0"/>
              </a:rPr>
              <a:t>	Presentation Outline</a:t>
            </a:r>
            <a:endParaRPr lang="en-US" sz="2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xmlns="" val="993540796"/>
      </p:ext>
    </p:extLst>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111901156"/>
              </p:ext>
            </p:extLst>
          </p:nvPr>
        </p:nvGraphicFramePr>
        <p:xfrm>
          <a:off x="166913" y="1228380"/>
          <a:ext cx="8707955" cy="5068716"/>
        </p:xfrm>
        <a:graphic>
          <a:graphicData uri="http://schemas.openxmlformats.org/drawingml/2006/table">
            <a:tbl>
              <a:tblPr>
                <a:tableStyleId>{69C7853C-536D-4A76-A0AE-DD22124D55A5}</a:tableStyleId>
              </a:tblPr>
              <a:tblGrid>
                <a:gridCol w="1973944"/>
                <a:gridCol w="1937657"/>
                <a:gridCol w="1509486"/>
                <a:gridCol w="1814286"/>
                <a:gridCol w="1472582"/>
              </a:tblGrid>
              <a:tr h="382706">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kern="1200" baseline="0" dirty="0"/>
                        <a:t>Strategic </a:t>
                      </a:r>
                      <a:r>
                        <a:rPr kumimoji="0" lang="en-ZA" sz="1400" b="1" kern="1200" baseline="0" dirty="0" smtClean="0"/>
                        <a:t>objective: </a:t>
                      </a:r>
                      <a:r>
                        <a:rPr kumimoji="0" lang="en-ZA" sz="12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mn-cs"/>
                        </a:rPr>
                        <a:t>An informed and empowered citizenry on government’s policies, plans, programmes and achievements to increase public participation in government.</a:t>
                      </a: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GB"/>
                    </a:p>
                  </a:txBody>
                  <a:tcPr/>
                </a:tc>
                <a:tc hMerge="1">
                  <a:txBody>
                    <a:bodyPr/>
                    <a:lstStyle/>
                    <a:p>
                      <a:endParaRPr lang="en-ZA"/>
                    </a:p>
                  </a:txBody>
                  <a:tcPr/>
                </a:tc>
              </a:tr>
              <a:tr h="571392">
                <a:tc>
                  <a:txBody>
                    <a:bodyPr/>
                    <a:lstStyle/>
                    <a:p>
                      <a:pPr marL="0" algn="l" defTabSz="457200" rtl="0" eaLnBrk="1" latinLnBrk="0" hangingPunct="1">
                        <a:lnSpc>
                          <a:spcPct val="115000"/>
                        </a:lnSpc>
                        <a:spcAft>
                          <a:spcPts val="0"/>
                        </a:spcAft>
                      </a:pPr>
                      <a:r>
                        <a:rPr lang="en-ZA" sz="1600" b="1" kern="1200" dirty="0" smtClean="0"/>
                        <a:t>Performance</a:t>
                      </a:r>
                    </a:p>
                    <a:p>
                      <a:pPr marL="0" algn="l" defTabSz="457200" rtl="0" eaLnBrk="1" latinLnBrk="0" hangingPunct="1">
                        <a:lnSpc>
                          <a:spcPct val="115000"/>
                        </a:lnSpc>
                        <a:spcAft>
                          <a:spcPts val="0"/>
                        </a:spcAft>
                      </a:pPr>
                      <a:r>
                        <a:rPr lang="en-ZA" sz="1600" b="1" kern="1200" dirty="0" smtClean="0"/>
                        <a:t>Indicator</a:t>
                      </a:r>
                      <a:endParaRPr lang="en-US" sz="1600" b="1" kern="1200" dirty="0">
                        <a:solidFill>
                          <a:schemeClr val="tx1"/>
                        </a:solidFill>
                        <a:latin typeface="+mn-lt"/>
                        <a:ea typeface="Calibri"/>
                        <a:cs typeface="Times New Roman"/>
                      </a:endParaRPr>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Annual Target</a:t>
                      </a:r>
                      <a:endParaRPr lang="en-US" sz="1600" b="1" kern="1200" noProof="0" dirty="0" smtClean="0"/>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dirty="0" smtClean="0"/>
                        <a:t>2</a:t>
                      </a:r>
                      <a:r>
                        <a:rPr lang="en-ZA" sz="1600" b="1" baseline="30000" dirty="0" smtClean="0"/>
                        <a:t>nd</a:t>
                      </a:r>
                      <a:r>
                        <a:rPr lang="en-ZA" sz="1600" b="1" baseline="0" dirty="0" smtClean="0"/>
                        <a:t> </a:t>
                      </a:r>
                      <a:r>
                        <a:rPr lang="en-ZA" sz="1600" b="1" dirty="0" smtClean="0"/>
                        <a:t> Quarter Target</a:t>
                      </a: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Preliminary Output</a:t>
                      </a: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kern="1200" baseline="0" dirty="0" smtClean="0">
                          <a:solidFill>
                            <a:schemeClr val="dk1"/>
                          </a:solidFill>
                          <a:latin typeface="+mn-lt"/>
                          <a:ea typeface="+mn-ea"/>
                          <a:cs typeface="+mn-cs"/>
                        </a:rPr>
                        <a:t>Variance</a:t>
                      </a:r>
                      <a:endParaRPr lang="en-US" sz="1600" b="1" kern="1200" dirty="0" smtClean="0">
                        <a:solidFill>
                          <a:schemeClr val="tx1"/>
                        </a:solidFill>
                        <a:latin typeface="+mn-lt"/>
                        <a:ea typeface="Calibri"/>
                        <a:cs typeface="Times New Roman"/>
                      </a:endParaRPr>
                    </a:p>
                  </a:txBody>
                  <a:tcPr marL="41921" marR="41921" marT="0" marB="0">
                    <a:solidFill>
                      <a:srgbClr val="FFC000"/>
                    </a:solidFill>
                  </a:tcPr>
                </a:tc>
              </a:tr>
              <a:tr h="692930">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marketing</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events for </a:t>
                      </a:r>
                      <a:r>
                        <a:rPr lang="en-ZA" sz="1300"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Thusong</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programme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held.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486 marketing events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for</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i="1" dirty="0" err="1"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Thusong</a:t>
                      </a:r>
                      <a:r>
                        <a:rPr lang="en-ZA" sz="1300" i="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programme held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year.</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122 marketing events for </a:t>
                      </a:r>
                      <a:r>
                        <a:rPr lang="en-ZA" sz="1300" i="1" kern="12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Thusong</a:t>
                      </a:r>
                      <a:r>
                        <a:rPr lang="en-ZA" sz="1300" i="1"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programme held</a:t>
                      </a:r>
                    </a:p>
                    <a:p>
                      <a:pPr algn="ctr">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201  marketing events for </a:t>
                      </a:r>
                      <a:r>
                        <a:rPr lang="en-ZA" sz="1300" i="1" kern="12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Thusong</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programme held </a:t>
                      </a:r>
                    </a:p>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solidFill>
                      <a:srgbClr val="00B050"/>
                    </a:solidFill>
                  </a:tcPr>
                </a:tc>
                <a:tc>
                  <a:txBody>
                    <a:bodyPr/>
                    <a:lstStyle/>
                    <a:p>
                      <a:pPr algn="l">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Target overachieved by 79. This was due to more interest from a wide range of government such as Department of Military Veterans, Department of Justice, Road Accident Fund and other role –players which called for more profiling activities to showcase the unity of Government around the </a:t>
                      </a:r>
                      <a:r>
                        <a:rPr lang="en-ZA" sz="1300" i="1" kern="1200" dirty="0" err="1"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Thusong</a:t>
                      </a:r>
                      <a:r>
                        <a:rPr lang="en-ZA" sz="1300" i="1"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Programme as a one stop service centre programme.   </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17442" name="Title 4"/>
          <p:cNvSpPr txBox="1">
            <a:spLocks/>
          </p:cNvSpPr>
          <p:nvPr/>
        </p:nvSpPr>
        <p:spPr bwMode="auto">
          <a:xfrm>
            <a:off x="926256" y="657922"/>
            <a:ext cx="7948612" cy="316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ts val="3838"/>
              </a:lnSpc>
            </a:pPr>
            <a:r>
              <a:rPr lang="en-US" sz="2000" dirty="0">
                <a:solidFill>
                  <a:srgbClr val="02723D"/>
                </a:solidFill>
                <a:latin typeface="Calibri" pitchFamily="34" charset="0"/>
              </a:rPr>
              <a:t>Programme </a:t>
            </a:r>
            <a:r>
              <a:rPr lang="en-US" dirty="0">
                <a:solidFill>
                  <a:srgbClr val="02723D"/>
                </a:solidFill>
                <a:latin typeface="Calibri" pitchFamily="34" charset="0"/>
              </a:rPr>
              <a:t>3</a:t>
            </a:r>
            <a:r>
              <a:rPr lang="en-US" dirty="0" smtClean="0">
                <a:solidFill>
                  <a:srgbClr val="02723D"/>
                </a:solidFill>
                <a:latin typeface="Calibri" pitchFamily="34" charset="0"/>
              </a:rPr>
              <a:t>: Intergovernmental </a:t>
            </a:r>
            <a:r>
              <a:rPr lang="en-US" dirty="0">
                <a:solidFill>
                  <a:srgbClr val="02723D"/>
                </a:solidFill>
                <a:latin typeface="Calibri" pitchFamily="34" charset="0"/>
              </a:rPr>
              <a:t>Coordination and Stakeholder Management</a:t>
            </a:r>
          </a:p>
        </p:txBody>
      </p:sp>
      <p:sp>
        <p:nvSpPr>
          <p:cNvPr id="12" name="Rectangle 7"/>
          <p:cNvSpPr>
            <a:spLocks noChangeArrowheads="1"/>
          </p:cNvSpPr>
          <p:nvPr/>
        </p:nvSpPr>
        <p:spPr bwMode="auto">
          <a:xfrm>
            <a:off x="1981928" y="918931"/>
            <a:ext cx="4500563" cy="369888"/>
          </a:xfrm>
          <a:prstGeom prst="rect">
            <a:avLst/>
          </a:prstGeom>
          <a:noFill/>
          <a:ln>
            <a:noFill/>
          </a:ln>
          <a:extLst/>
        </p:spPr>
        <p:txBody>
          <a:bodyPr wrap="none">
            <a:spAutoFit/>
          </a:bodyPr>
          <a:lstStyle/>
          <a:p>
            <a:pPr>
              <a:defRPr/>
            </a:pPr>
            <a:r>
              <a:rPr lang="en-US" b="1" dirty="0">
                <a:latin typeface="+mn-lt"/>
              </a:rPr>
              <a:t>Sub- Programme: Provincial and Local Liaison</a:t>
            </a:r>
          </a:p>
        </p:txBody>
      </p:sp>
      <p:sp>
        <p:nvSpPr>
          <p:cNvPr id="9" name="Title 1"/>
          <p:cNvSpPr txBox="1">
            <a:spLocks/>
          </p:cNvSpPr>
          <p:nvPr/>
        </p:nvSpPr>
        <p:spPr>
          <a:xfrm>
            <a:off x="0" y="133815"/>
            <a:ext cx="9143999" cy="52410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schemeClr val="bg1"/>
                </a:solidFill>
                <a:latin typeface="Century Gothic" panose="020B0502020202020204" pitchFamily="34" charset="0"/>
                <a:ea typeface="+mj-ea"/>
                <a:cs typeface="+mj-cs"/>
              </a:defRPr>
            </a:lvl1pPr>
          </a:lstStyle>
          <a:p>
            <a:r>
              <a:rPr lang="en-US" dirty="0"/>
              <a:t>6.  Programme Performance Information</a:t>
            </a:r>
          </a:p>
        </p:txBody>
      </p:sp>
      <p:sp>
        <p:nvSpPr>
          <p:cNvPr id="2" name="Slide Number Placeholder 1"/>
          <p:cNvSpPr>
            <a:spLocks noGrp="1"/>
          </p:cNvSpPr>
          <p:nvPr>
            <p:ph type="sldNum" sz="quarter" idx="12"/>
          </p:nvPr>
        </p:nvSpPr>
        <p:spPr/>
        <p:txBody>
          <a:bodyPr/>
          <a:lstStyle/>
          <a:p>
            <a:fld id="{8843D58F-2DAB-1446-A47E-C34A82BC1FA1}" type="slidenum">
              <a:rPr lang="en-US" smtClean="0"/>
              <a:pPr/>
              <a:t>20</a:t>
            </a:fld>
            <a:endParaRPr lang="en-US" dirty="0"/>
          </a:p>
        </p:txBody>
      </p:sp>
    </p:spTree>
    <p:extLst>
      <p:ext uri="{BB962C8B-B14F-4D97-AF65-F5344CB8AC3E}">
        <p14:creationId xmlns:p14="http://schemas.microsoft.com/office/powerpoint/2010/main" xmlns="" val="16327261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1626894553"/>
              </p:ext>
            </p:extLst>
          </p:nvPr>
        </p:nvGraphicFramePr>
        <p:xfrm>
          <a:off x="166913" y="1373523"/>
          <a:ext cx="8860973" cy="3701688"/>
        </p:xfrm>
        <a:graphic>
          <a:graphicData uri="http://schemas.openxmlformats.org/drawingml/2006/table">
            <a:tbl>
              <a:tblPr>
                <a:tableStyleId>{69C7853C-536D-4A76-A0AE-DD22124D55A5}</a:tableStyleId>
              </a:tblPr>
              <a:tblGrid>
                <a:gridCol w="1444173"/>
                <a:gridCol w="1422400"/>
                <a:gridCol w="1640114"/>
                <a:gridCol w="1553029"/>
                <a:gridCol w="2801257"/>
              </a:tblGrid>
              <a:tr h="382706">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kern="1200" baseline="0" dirty="0"/>
                        <a:t>Strategic </a:t>
                      </a:r>
                      <a:r>
                        <a:rPr kumimoji="0" lang="en-ZA" sz="1400" b="1" kern="1200" baseline="0" dirty="0" smtClean="0"/>
                        <a:t>objective: </a:t>
                      </a:r>
                      <a:r>
                        <a:rPr kumimoji="0" lang="en-ZA" sz="12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mn-cs"/>
                        </a:rPr>
                        <a:t>An informed and empowered citizenry on government’s policies, plans, programmes and achievements to increase public participation in government.</a:t>
                      </a: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GB"/>
                    </a:p>
                  </a:txBody>
                  <a:tcPr/>
                </a:tc>
                <a:tc hMerge="1">
                  <a:txBody>
                    <a:bodyPr/>
                    <a:lstStyle/>
                    <a:p>
                      <a:endParaRPr lang="en-ZA"/>
                    </a:p>
                  </a:txBody>
                  <a:tcPr/>
                </a:tc>
              </a:tr>
              <a:tr h="571392">
                <a:tc>
                  <a:txBody>
                    <a:bodyPr/>
                    <a:lstStyle/>
                    <a:p>
                      <a:pPr marL="0" algn="l" defTabSz="457200" rtl="0" eaLnBrk="1" latinLnBrk="0" hangingPunct="1">
                        <a:lnSpc>
                          <a:spcPct val="115000"/>
                        </a:lnSpc>
                        <a:spcAft>
                          <a:spcPts val="0"/>
                        </a:spcAft>
                      </a:pPr>
                      <a:r>
                        <a:rPr lang="en-ZA" sz="1600" b="1" kern="1200" dirty="0" smtClean="0"/>
                        <a:t>Performance</a:t>
                      </a:r>
                    </a:p>
                    <a:p>
                      <a:pPr marL="0" algn="l" defTabSz="457200" rtl="0" eaLnBrk="1" latinLnBrk="0" hangingPunct="1">
                        <a:lnSpc>
                          <a:spcPct val="115000"/>
                        </a:lnSpc>
                        <a:spcAft>
                          <a:spcPts val="0"/>
                        </a:spcAft>
                      </a:pPr>
                      <a:r>
                        <a:rPr lang="en-ZA" sz="1600" b="1" kern="1200" dirty="0" smtClean="0"/>
                        <a:t> Indicator</a:t>
                      </a:r>
                      <a:endParaRPr lang="en-US" sz="1600" b="1" kern="1200" dirty="0">
                        <a:solidFill>
                          <a:schemeClr val="tx1"/>
                        </a:solidFill>
                        <a:latin typeface="+mn-lt"/>
                        <a:ea typeface="Calibri"/>
                        <a:cs typeface="Times New Roman"/>
                      </a:endParaRPr>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Annual Target</a:t>
                      </a:r>
                      <a:endParaRPr lang="en-US" sz="1600" b="1" kern="1200" noProof="0" dirty="0" smtClean="0"/>
                    </a:p>
                  </a:txBody>
                  <a:tcPr marL="41921" marR="41921" marT="0" marB="0">
                    <a:solidFill>
                      <a:srgbClr val="FFC00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1" dirty="0" smtClean="0"/>
                        <a:t>2</a:t>
                      </a:r>
                      <a:r>
                        <a:rPr lang="en-ZA" sz="1600" b="1" baseline="30000" dirty="0" smtClean="0"/>
                        <a:t>nd</a:t>
                      </a:r>
                      <a:r>
                        <a:rPr lang="en-ZA" sz="1600" b="1" baseline="0" dirty="0" smtClean="0"/>
                        <a:t> </a:t>
                      </a:r>
                      <a:r>
                        <a:rPr lang="en-ZA" sz="1600" b="1" dirty="0" smtClean="0"/>
                        <a:t> Quarter Target</a:t>
                      </a: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Preliminary Output</a:t>
                      </a: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kern="1200" baseline="0" dirty="0" smtClean="0">
                          <a:solidFill>
                            <a:schemeClr val="dk1"/>
                          </a:solidFill>
                          <a:latin typeface="+mn-lt"/>
                          <a:ea typeface="+mn-ea"/>
                          <a:cs typeface="+mn-cs"/>
                        </a:rPr>
                        <a:t>Variance</a:t>
                      </a:r>
                      <a:endParaRPr lang="en-US" sz="1600" b="1" kern="1200" dirty="0" smtClean="0">
                        <a:solidFill>
                          <a:schemeClr val="tx1"/>
                        </a:solidFill>
                        <a:latin typeface="+mn-lt"/>
                        <a:ea typeface="Calibri"/>
                        <a:cs typeface="Times New Roman"/>
                      </a:endParaRPr>
                    </a:p>
                  </a:txBody>
                  <a:tcPr marL="41921" marR="41921" marT="0" marB="0">
                    <a:solidFill>
                      <a:srgbClr val="FFC000"/>
                    </a:solidFill>
                  </a:tcPr>
                </a:tc>
              </a:tr>
              <a:tr h="762000">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community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 stakeholder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liaison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visits undertaken.</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1 800 community and stakeholder liaison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visits undertaken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year.</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540 community and</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stakeholder liaison visits undertaken</a:t>
                      </a:r>
                    </a:p>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590 Community and stakeholder liaison visits undertaken  </a:t>
                      </a:r>
                    </a:p>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solidFill>
                      <a:srgbClr val="00B050"/>
                    </a:solidFill>
                  </a:tcPr>
                </a:tc>
                <a:tc>
                  <a:txBody>
                    <a:bodyPr/>
                    <a:lstStyle/>
                    <a:p>
                      <a:pPr marL="0" algn="l" defTabSz="457200" rtl="0" eaLnBrk="1" latinLnBrk="0" hangingPunct="1">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Target overachieved by  50. This was due to hostile communication environment in the build up to the Local Government Elections, more visits were undertaken  to respond to the communication environment especially in the Limpopo, Kwa-Zulu Natal, North West and  the Eastern Cape.</a:t>
                      </a:r>
                    </a:p>
                    <a:p>
                      <a:pPr marL="0" algn="l" defTabSz="457200" rtl="0" eaLnBrk="1" latinLnBrk="0" hangingPunct="1">
                        <a:lnSpc>
                          <a:spcPct val="115000"/>
                        </a:lnSpc>
                        <a:spcAft>
                          <a:spcPts val="0"/>
                        </a:spcAft>
                      </a:pPr>
                      <a:endPar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762000">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reports on</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Izimbizo events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held.</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Four reports on the number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of </a:t>
                      </a:r>
                      <a:r>
                        <a:rPr lang="en-ZA" sz="1300" i="1"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Izimbizo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events held per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year.</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One report on </a:t>
                      </a:r>
                      <a:r>
                        <a:rPr lang="en-ZA" sz="1300" i="1"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Izimbizo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events held per quarter</a:t>
                      </a:r>
                    </a:p>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Compiled one quarterly report on 47 </a:t>
                      </a:r>
                      <a:r>
                        <a:rPr lang="en-ZA" sz="1300" i="1"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Izimbizo</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events supported</a:t>
                      </a:r>
                    </a:p>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solidFill>
                      <a:srgbClr val="00B050"/>
                    </a:solidFill>
                  </a:tcPr>
                </a:tc>
                <a:tc>
                  <a:txBody>
                    <a:bodyPr/>
                    <a:lstStyle/>
                    <a:p>
                      <a:pPr marL="0" algn="l" defTabSz="457200" rtl="0" eaLnBrk="1" latinLnBrk="0" hangingPunct="1">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p>
                  </a:txBody>
                  <a:tcPr marL="68580" marR="68580" marT="0" marB="0"/>
                </a:tc>
              </a:tr>
            </a:tbl>
          </a:graphicData>
        </a:graphic>
      </p:graphicFrame>
      <p:sp>
        <p:nvSpPr>
          <p:cNvPr id="17442" name="Title 4"/>
          <p:cNvSpPr txBox="1">
            <a:spLocks/>
          </p:cNvSpPr>
          <p:nvPr/>
        </p:nvSpPr>
        <p:spPr bwMode="auto">
          <a:xfrm>
            <a:off x="926256" y="696738"/>
            <a:ext cx="7948612" cy="316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ts val="3838"/>
              </a:lnSpc>
            </a:pPr>
            <a:r>
              <a:rPr lang="en-US" sz="2000" dirty="0">
                <a:solidFill>
                  <a:srgbClr val="028044"/>
                </a:solidFill>
                <a:latin typeface="Calibri" pitchFamily="34" charset="0"/>
              </a:rPr>
              <a:t>Programme </a:t>
            </a:r>
            <a:r>
              <a:rPr lang="en-US" dirty="0">
                <a:solidFill>
                  <a:srgbClr val="028044"/>
                </a:solidFill>
                <a:latin typeface="Calibri" pitchFamily="34" charset="0"/>
              </a:rPr>
              <a:t>3</a:t>
            </a:r>
            <a:r>
              <a:rPr lang="en-US" dirty="0" smtClean="0">
                <a:solidFill>
                  <a:srgbClr val="028044"/>
                </a:solidFill>
                <a:latin typeface="Calibri" pitchFamily="34" charset="0"/>
              </a:rPr>
              <a:t>: Intergovernmental </a:t>
            </a:r>
            <a:r>
              <a:rPr lang="en-US" dirty="0">
                <a:solidFill>
                  <a:srgbClr val="028044"/>
                </a:solidFill>
                <a:latin typeface="Calibri" pitchFamily="34" charset="0"/>
              </a:rPr>
              <a:t>Coordination and Stakeholder Management</a:t>
            </a:r>
          </a:p>
        </p:txBody>
      </p:sp>
      <p:sp>
        <p:nvSpPr>
          <p:cNvPr id="12" name="Rectangle 7"/>
          <p:cNvSpPr>
            <a:spLocks noChangeArrowheads="1"/>
          </p:cNvSpPr>
          <p:nvPr/>
        </p:nvSpPr>
        <p:spPr bwMode="auto">
          <a:xfrm>
            <a:off x="1981928" y="918931"/>
            <a:ext cx="4500563" cy="369888"/>
          </a:xfrm>
          <a:prstGeom prst="rect">
            <a:avLst/>
          </a:prstGeom>
          <a:noFill/>
          <a:ln>
            <a:noFill/>
          </a:ln>
          <a:extLst/>
        </p:spPr>
        <p:txBody>
          <a:bodyPr wrap="none">
            <a:spAutoFit/>
          </a:bodyPr>
          <a:lstStyle/>
          <a:p>
            <a:pPr>
              <a:defRPr/>
            </a:pPr>
            <a:r>
              <a:rPr lang="en-US" b="1" dirty="0">
                <a:latin typeface="+mn-lt"/>
              </a:rPr>
              <a:t>Sub- Programme: Provincial and Local Liaison</a:t>
            </a:r>
          </a:p>
        </p:txBody>
      </p:sp>
      <p:sp>
        <p:nvSpPr>
          <p:cNvPr id="9" name="Title 1"/>
          <p:cNvSpPr txBox="1">
            <a:spLocks/>
          </p:cNvSpPr>
          <p:nvPr/>
        </p:nvSpPr>
        <p:spPr>
          <a:xfrm>
            <a:off x="0" y="95715"/>
            <a:ext cx="9143999" cy="524107"/>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895350">
              <a:spcBef>
                <a:spcPct val="20000"/>
              </a:spcBef>
            </a:pPr>
            <a:r>
              <a:rPr lang="en-US" sz="3600" b="1" dirty="0">
                <a:solidFill>
                  <a:prstClr val="white"/>
                </a:solidFill>
                <a:latin typeface="Calibri"/>
              </a:rPr>
              <a:t>6</a:t>
            </a:r>
            <a:r>
              <a:rPr lang="en-US" sz="3600" b="1" dirty="0" smtClean="0">
                <a:solidFill>
                  <a:prstClr val="white"/>
                </a:solidFill>
                <a:latin typeface="Calibri"/>
              </a:rPr>
              <a:t>.  Programme Performance Information</a:t>
            </a:r>
            <a:endParaRPr lang="en-US" sz="3600" b="1" dirty="0">
              <a:solidFill>
                <a:prstClr val="white"/>
              </a:solidFill>
              <a:latin typeface="Calibri"/>
            </a:endParaRPr>
          </a:p>
        </p:txBody>
      </p:sp>
      <p:sp>
        <p:nvSpPr>
          <p:cNvPr id="2" name="Slide Number Placeholder 1"/>
          <p:cNvSpPr>
            <a:spLocks noGrp="1"/>
          </p:cNvSpPr>
          <p:nvPr>
            <p:ph type="sldNum" sz="quarter" idx="12"/>
          </p:nvPr>
        </p:nvSpPr>
        <p:spPr/>
        <p:txBody>
          <a:bodyPr/>
          <a:lstStyle/>
          <a:p>
            <a:fld id="{8843D58F-2DAB-1446-A47E-C34A82BC1FA1}" type="slidenum">
              <a:rPr lang="en-US" smtClean="0"/>
              <a:pPr/>
              <a:t>21</a:t>
            </a:fld>
            <a:endParaRPr lang="en-US" dirty="0"/>
          </a:p>
        </p:txBody>
      </p:sp>
    </p:spTree>
    <p:extLst>
      <p:ext uri="{BB962C8B-B14F-4D97-AF65-F5344CB8AC3E}">
        <p14:creationId xmlns:p14="http://schemas.microsoft.com/office/powerpoint/2010/main" xmlns="" val="199458747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2346507824"/>
              </p:ext>
            </p:extLst>
          </p:nvPr>
        </p:nvGraphicFramePr>
        <p:xfrm>
          <a:off x="141512" y="1409809"/>
          <a:ext cx="8860973" cy="3711213"/>
        </p:xfrm>
        <a:graphic>
          <a:graphicData uri="http://schemas.openxmlformats.org/drawingml/2006/table">
            <a:tbl>
              <a:tblPr>
                <a:tableStyleId>{69C7853C-536D-4A76-A0AE-DD22124D55A5}</a:tableStyleId>
              </a:tblPr>
              <a:tblGrid>
                <a:gridCol w="1444173"/>
                <a:gridCol w="1422400"/>
                <a:gridCol w="1640114"/>
                <a:gridCol w="1553029"/>
                <a:gridCol w="2801257"/>
              </a:tblGrid>
              <a:tr h="382706">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kern="1200" baseline="0" dirty="0"/>
                        <a:t>Strategic </a:t>
                      </a:r>
                      <a:r>
                        <a:rPr kumimoji="0" lang="en-ZA" sz="1400" b="1" kern="1200" baseline="0" dirty="0" smtClean="0"/>
                        <a:t>objective: </a:t>
                      </a:r>
                      <a:r>
                        <a:rPr kumimoji="0" lang="en-ZA" sz="12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mn-cs"/>
                        </a:rPr>
                        <a:t>An informed and empowered citizenry on government’s policies, plans, programmes and achievements to increase public participation in government.</a:t>
                      </a: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GB"/>
                    </a:p>
                  </a:txBody>
                  <a:tcPr/>
                </a:tc>
                <a:tc hMerge="1">
                  <a:txBody>
                    <a:bodyPr/>
                    <a:lstStyle/>
                    <a:p>
                      <a:endParaRPr lang="en-ZA"/>
                    </a:p>
                  </a:txBody>
                  <a:tcPr/>
                </a:tc>
              </a:tr>
              <a:tr h="571392">
                <a:tc>
                  <a:txBody>
                    <a:bodyPr/>
                    <a:lstStyle/>
                    <a:p>
                      <a:pPr marL="0" algn="l" defTabSz="457200" rtl="0" eaLnBrk="1" latinLnBrk="0" hangingPunct="1">
                        <a:lnSpc>
                          <a:spcPct val="115000"/>
                        </a:lnSpc>
                        <a:spcAft>
                          <a:spcPts val="0"/>
                        </a:spcAft>
                      </a:pPr>
                      <a:r>
                        <a:rPr lang="en-ZA" sz="1600" b="1" kern="1200" dirty="0" smtClean="0"/>
                        <a:t>Performance</a:t>
                      </a:r>
                    </a:p>
                    <a:p>
                      <a:pPr marL="0" algn="l" defTabSz="457200" rtl="0" eaLnBrk="1" latinLnBrk="0" hangingPunct="1">
                        <a:lnSpc>
                          <a:spcPct val="115000"/>
                        </a:lnSpc>
                        <a:spcAft>
                          <a:spcPts val="0"/>
                        </a:spcAft>
                      </a:pPr>
                      <a:r>
                        <a:rPr lang="en-ZA" sz="1600" b="1" kern="1200" dirty="0" smtClean="0"/>
                        <a:t> Indicator</a:t>
                      </a:r>
                      <a:endParaRPr lang="en-US" sz="1600" b="1" kern="1200" dirty="0">
                        <a:solidFill>
                          <a:schemeClr val="tx1"/>
                        </a:solidFill>
                        <a:latin typeface="+mn-lt"/>
                        <a:ea typeface="Calibri"/>
                        <a:cs typeface="Times New Roman"/>
                      </a:endParaRPr>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Annual Target</a:t>
                      </a:r>
                      <a:endParaRPr lang="en-US" sz="1600" b="1" kern="1200" noProof="0" dirty="0" smtClean="0"/>
                    </a:p>
                  </a:txBody>
                  <a:tcPr marL="41921" marR="41921" marT="0" marB="0">
                    <a:solidFill>
                      <a:srgbClr val="FFC000"/>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ZA" sz="1600" b="1" dirty="0" smtClean="0"/>
                        <a:t>2</a:t>
                      </a:r>
                      <a:r>
                        <a:rPr lang="en-ZA" sz="1600" b="1" baseline="30000" dirty="0" smtClean="0"/>
                        <a:t>nd</a:t>
                      </a:r>
                      <a:r>
                        <a:rPr lang="en-ZA" sz="1600" b="1" baseline="0" dirty="0" smtClean="0"/>
                        <a:t> </a:t>
                      </a:r>
                      <a:r>
                        <a:rPr lang="en-ZA" sz="1600" b="1" dirty="0" smtClean="0"/>
                        <a:t> Quarter Target</a:t>
                      </a: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Preliminary Output</a:t>
                      </a: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kern="1200" baseline="0" dirty="0" smtClean="0">
                          <a:solidFill>
                            <a:schemeClr val="dk1"/>
                          </a:solidFill>
                          <a:latin typeface="+mn-lt"/>
                          <a:ea typeface="+mn-ea"/>
                          <a:cs typeface="+mn-cs"/>
                        </a:rPr>
                        <a:t>Variance</a:t>
                      </a:r>
                      <a:endParaRPr lang="en-US" sz="1600" b="1" kern="1200" dirty="0" smtClean="0">
                        <a:solidFill>
                          <a:schemeClr val="tx1"/>
                        </a:solidFill>
                        <a:latin typeface="+mn-lt"/>
                        <a:ea typeface="Calibri"/>
                        <a:cs typeface="Times New Roman"/>
                      </a:endParaRPr>
                    </a:p>
                  </a:txBody>
                  <a:tcPr marL="41921" marR="41921" marT="0" marB="0">
                    <a:solidFill>
                      <a:srgbClr val="FFC000"/>
                    </a:solidFill>
                  </a:tcPr>
                </a:tc>
              </a:tr>
              <a:tr h="762000">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electronic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My District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Today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newsletters</a:t>
                      </a:r>
                      <a:r>
                        <a:rPr lang="en-ZA" sz="13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published.</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44 electronic </a:t>
                      </a:r>
                      <a:r>
                        <a:rPr lang="en-ZA" sz="1300" i="1"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My </a:t>
                      </a:r>
                      <a:r>
                        <a:rPr lang="en-ZA" sz="1300" i="1"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District Today</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newsletters</a:t>
                      </a:r>
                      <a:r>
                        <a:rPr lang="en-ZA" sz="13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published</a:t>
                      </a:r>
                      <a:r>
                        <a:rPr lang="en-ZA" sz="1300" kern="1200" baseline="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 year.</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12 electronic </a:t>
                      </a:r>
                      <a:r>
                        <a:rPr lang="en-ZA" sz="1300" i="1"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My District Today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newsletters</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published per quarter</a:t>
                      </a:r>
                    </a:p>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14 electronic </a:t>
                      </a:r>
                      <a:r>
                        <a:rPr lang="en-ZA" sz="1300" i="1"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My District Today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newsletters published during this quarter</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solidFill>
                      <a:srgbClr val="00B050"/>
                    </a:solidFill>
                  </a:tcPr>
                </a:tc>
                <a:tc>
                  <a:txBody>
                    <a:bodyPr/>
                    <a:lstStyle/>
                    <a:p>
                      <a:pPr marL="72000" algn="l">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Target overachieved by 2. The Local Government Elections (LGE) was characterized by hostility and violence especially in KZN and Limpopo as such a special edition had to be published to appeal for calm and political tolerance. An additional edition was also published due to the interest shown by other role players in the Annual Week to profile the collective spirit of government departments around the </a:t>
                      </a:r>
                      <a:r>
                        <a:rPr lang="en-ZA" sz="1300" i="1" kern="1200" dirty="0" err="1"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Thusong</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Programme.</a:t>
                      </a:r>
                    </a:p>
                    <a:p>
                      <a:pPr marL="72000" algn="l">
                        <a:lnSpc>
                          <a:spcPct val="115000"/>
                        </a:lnSpc>
                        <a:spcAft>
                          <a:spcPts val="0"/>
                        </a:spcAft>
                      </a:pPr>
                      <a:endPar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9525" marR="9525" marT="9525" marB="0"/>
                </a:tc>
              </a:tr>
            </a:tbl>
          </a:graphicData>
        </a:graphic>
      </p:graphicFrame>
      <p:sp>
        <p:nvSpPr>
          <p:cNvPr id="17442" name="Title 4"/>
          <p:cNvSpPr txBox="1">
            <a:spLocks/>
          </p:cNvSpPr>
          <p:nvPr/>
        </p:nvSpPr>
        <p:spPr bwMode="auto">
          <a:xfrm>
            <a:off x="926256" y="696738"/>
            <a:ext cx="7948612" cy="3167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ts val="3838"/>
              </a:lnSpc>
            </a:pPr>
            <a:r>
              <a:rPr lang="en-US" sz="2000" dirty="0">
                <a:solidFill>
                  <a:srgbClr val="02723D"/>
                </a:solidFill>
                <a:latin typeface="Calibri" pitchFamily="34" charset="0"/>
              </a:rPr>
              <a:t>Programme </a:t>
            </a:r>
            <a:r>
              <a:rPr lang="en-US" dirty="0">
                <a:solidFill>
                  <a:srgbClr val="02723D"/>
                </a:solidFill>
                <a:latin typeface="Calibri" pitchFamily="34" charset="0"/>
              </a:rPr>
              <a:t>3</a:t>
            </a:r>
            <a:r>
              <a:rPr lang="en-US" dirty="0" smtClean="0">
                <a:solidFill>
                  <a:srgbClr val="02723D"/>
                </a:solidFill>
                <a:latin typeface="Calibri" pitchFamily="34" charset="0"/>
              </a:rPr>
              <a:t>: Intergovernmental </a:t>
            </a:r>
            <a:r>
              <a:rPr lang="en-US" dirty="0">
                <a:solidFill>
                  <a:srgbClr val="02723D"/>
                </a:solidFill>
                <a:latin typeface="Calibri" pitchFamily="34" charset="0"/>
              </a:rPr>
              <a:t>Coordination and Stakeholder Management</a:t>
            </a:r>
          </a:p>
        </p:txBody>
      </p:sp>
      <p:sp>
        <p:nvSpPr>
          <p:cNvPr id="12" name="Rectangle 7"/>
          <p:cNvSpPr>
            <a:spLocks noChangeArrowheads="1"/>
          </p:cNvSpPr>
          <p:nvPr/>
        </p:nvSpPr>
        <p:spPr bwMode="auto">
          <a:xfrm>
            <a:off x="1981928" y="918931"/>
            <a:ext cx="4500563" cy="369888"/>
          </a:xfrm>
          <a:prstGeom prst="rect">
            <a:avLst/>
          </a:prstGeom>
          <a:noFill/>
          <a:ln>
            <a:noFill/>
          </a:ln>
          <a:extLst/>
        </p:spPr>
        <p:txBody>
          <a:bodyPr wrap="none">
            <a:spAutoFit/>
          </a:bodyPr>
          <a:lstStyle/>
          <a:p>
            <a:pPr>
              <a:defRPr/>
            </a:pPr>
            <a:r>
              <a:rPr lang="en-US" b="1" dirty="0">
                <a:latin typeface="+mn-lt"/>
              </a:rPr>
              <a:t>Sub- Programme: Provincial and Local Liaison</a:t>
            </a:r>
          </a:p>
        </p:txBody>
      </p:sp>
      <p:sp>
        <p:nvSpPr>
          <p:cNvPr id="9" name="Title 1"/>
          <p:cNvSpPr txBox="1">
            <a:spLocks/>
          </p:cNvSpPr>
          <p:nvPr/>
        </p:nvSpPr>
        <p:spPr>
          <a:xfrm>
            <a:off x="0" y="65235"/>
            <a:ext cx="9143999" cy="52410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schemeClr val="bg1"/>
                </a:solidFill>
                <a:latin typeface="Century Gothic" panose="020B0502020202020204" pitchFamily="34" charset="0"/>
                <a:ea typeface="+mj-ea"/>
                <a:cs typeface="+mj-cs"/>
              </a:defRPr>
            </a:lvl1pPr>
          </a:lstStyle>
          <a:p>
            <a:r>
              <a:rPr lang="en-US" dirty="0" smtClean="0"/>
              <a:t>. </a:t>
            </a:r>
            <a:r>
              <a:rPr lang="en-US" dirty="0"/>
              <a:t>Programme Performance Information</a:t>
            </a:r>
          </a:p>
        </p:txBody>
      </p:sp>
      <p:sp>
        <p:nvSpPr>
          <p:cNvPr id="2" name="Slide Number Placeholder 1"/>
          <p:cNvSpPr>
            <a:spLocks noGrp="1"/>
          </p:cNvSpPr>
          <p:nvPr>
            <p:ph type="sldNum" sz="quarter" idx="12"/>
          </p:nvPr>
        </p:nvSpPr>
        <p:spPr/>
        <p:txBody>
          <a:bodyPr/>
          <a:lstStyle/>
          <a:p>
            <a:fld id="{8843D58F-2DAB-1446-A47E-C34A82BC1FA1}" type="slidenum">
              <a:rPr lang="en-US" smtClean="0"/>
              <a:pPr/>
              <a:t>22</a:t>
            </a:fld>
            <a:endParaRPr lang="en-US" dirty="0"/>
          </a:p>
        </p:txBody>
      </p:sp>
    </p:spTree>
    <p:extLst>
      <p:ext uri="{BB962C8B-B14F-4D97-AF65-F5344CB8AC3E}">
        <p14:creationId xmlns:p14="http://schemas.microsoft.com/office/powerpoint/2010/main" xmlns="" val="316800706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723051956"/>
              </p:ext>
            </p:extLst>
          </p:nvPr>
        </p:nvGraphicFramePr>
        <p:xfrm>
          <a:off x="92544" y="1276749"/>
          <a:ext cx="8904516" cy="5241090"/>
        </p:xfrm>
        <a:graphic>
          <a:graphicData uri="http://schemas.openxmlformats.org/drawingml/2006/table">
            <a:tbl>
              <a:tblPr>
                <a:tableStyleId>{69C7853C-536D-4A76-A0AE-DD22124D55A5}</a:tableStyleId>
              </a:tblPr>
              <a:tblGrid>
                <a:gridCol w="1489513"/>
                <a:gridCol w="1516743"/>
                <a:gridCol w="1698171"/>
                <a:gridCol w="1843315"/>
                <a:gridCol w="2356774"/>
              </a:tblGrid>
              <a:tr h="443426">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b="1" kern="1200" baseline="0" dirty="0" smtClean="0"/>
                        <a:t>Strategic objective: </a:t>
                      </a:r>
                      <a:r>
                        <a:rPr kumimoji="0" lang="en-ZA" sz="12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mn-cs"/>
                        </a:rPr>
                        <a:t>Implement a proactive and reactive media engagement system by building, maintaining and improving relations with the media and drive the government communication agenda.</a:t>
                      </a: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ZA"/>
                    </a:p>
                  </a:txBody>
                  <a:tcPr/>
                </a:tc>
              </a:tr>
              <a:tr h="553502">
                <a:tc>
                  <a:txBody>
                    <a:bodyPr/>
                    <a:lstStyle/>
                    <a:p>
                      <a:pPr marL="0" algn="l" defTabSz="457200" rtl="0" eaLnBrk="1" latinLnBrk="0" hangingPunct="1">
                        <a:lnSpc>
                          <a:spcPct val="115000"/>
                        </a:lnSpc>
                        <a:spcAft>
                          <a:spcPts val="0"/>
                        </a:spcAft>
                      </a:pPr>
                      <a:r>
                        <a:rPr lang="en-ZA" sz="1600" b="1" kern="1200" dirty="0" smtClean="0"/>
                        <a:t>Performance</a:t>
                      </a:r>
                    </a:p>
                    <a:p>
                      <a:pPr marL="0" algn="l" defTabSz="457200" rtl="0" eaLnBrk="1" latinLnBrk="0" hangingPunct="1">
                        <a:lnSpc>
                          <a:spcPct val="115000"/>
                        </a:lnSpc>
                        <a:spcAft>
                          <a:spcPts val="0"/>
                        </a:spcAft>
                      </a:pPr>
                      <a:r>
                        <a:rPr lang="en-ZA" sz="1600" b="1" kern="1200" dirty="0" smtClean="0"/>
                        <a:t> Indicator</a:t>
                      </a:r>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Annual Target</a:t>
                      </a:r>
                      <a:endParaRPr lang="en-US" sz="1600" b="1" kern="1200" noProof="0" dirty="0" smtClean="0"/>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dirty="0" smtClean="0"/>
                        <a:t>2</a:t>
                      </a:r>
                      <a:r>
                        <a:rPr lang="en-ZA" sz="1600" b="1" baseline="30000" dirty="0" smtClean="0"/>
                        <a:t>nd</a:t>
                      </a:r>
                      <a:r>
                        <a:rPr lang="en-ZA" sz="1600" b="1" baseline="0" dirty="0" smtClean="0"/>
                        <a:t> </a:t>
                      </a:r>
                      <a:r>
                        <a:rPr lang="en-ZA" sz="1600" b="1" dirty="0" smtClean="0"/>
                        <a:t> Quarter Target</a:t>
                      </a: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b="1" kern="1200" baseline="0" dirty="0" smtClean="0"/>
                        <a:t>Preliminary Output</a:t>
                      </a:r>
                      <a:endParaRPr lang="en-US" sz="1600" b="1" kern="1200" dirty="0" smtClean="0"/>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kern="1200" baseline="0" dirty="0" smtClean="0">
                          <a:solidFill>
                            <a:schemeClr val="dk1"/>
                          </a:solidFill>
                          <a:latin typeface="+mn-lt"/>
                          <a:ea typeface="+mn-ea"/>
                          <a:cs typeface="+mn-cs"/>
                        </a:rPr>
                        <a:t>Variance</a:t>
                      </a:r>
                      <a:endParaRPr lang="en-US" sz="1600" b="1" kern="1200" dirty="0" smtClean="0">
                        <a:solidFill>
                          <a:schemeClr val="tx1"/>
                        </a:solidFill>
                        <a:latin typeface="+mn-lt"/>
                        <a:ea typeface="Calibri"/>
                        <a:cs typeface="Times New Roman"/>
                      </a:endParaRPr>
                    </a:p>
                  </a:txBody>
                  <a:tcPr marL="41921" marR="41921" marT="0" marB="0">
                    <a:solidFill>
                      <a:srgbClr val="FFC000"/>
                    </a:solidFill>
                  </a:tcPr>
                </a:tc>
              </a:tr>
              <a:tr h="1412879">
                <a:tc>
                  <a:txBody>
                    <a:bodyPr/>
                    <a:lstStyle/>
                    <a:p>
                      <a:pPr algn="l">
                        <a:lnSpc>
                          <a:spcPct val="115000"/>
                        </a:lnSpc>
                        <a:spcAft>
                          <a:spcPts val="0"/>
                        </a:spcAft>
                      </a:pP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of</a:t>
                      </a:r>
                      <a:r>
                        <a:rPr lang="en-ZA" sz="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engagements</a:t>
                      </a: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r>
                      <a:b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between government</a:t>
                      </a:r>
                      <a:b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officials and senior journalists on the government PoA and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policy</a:t>
                      </a:r>
                      <a:r>
                        <a:rPr lang="en-ZA" sz="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issues held.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16 engagements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between</a:t>
                      </a:r>
                      <a:r>
                        <a:rPr lang="en-ZA" sz="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government </a:t>
                      </a: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officials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a:t>
                      </a:r>
                      <a:r>
                        <a:rPr lang="en-ZA" sz="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senior </a:t>
                      </a: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journalists on the government PoA and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policy</a:t>
                      </a:r>
                      <a:r>
                        <a:rPr lang="en-ZA" sz="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issues </a:t>
                      </a: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held per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year.</a:t>
                      </a:r>
                    </a:p>
                  </a:txBody>
                  <a:tcPr marL="68580" marR="68580" marT="0" marB="0"/>
                </a:tc>
                <a:tc>
                  <a:txBody>
                    <a:bodyPr/>
                    <a:lstStyle/>
                    <a:p>
                      <a:pPr algn="l">
                        <a:lnSpc>
                          <a:spcPct val="115000"/>
                        </a:lnSpc>
                        <a:spcAft>
                          <a:spcPts val="0"/>
                        </a:spcAft>
                      </a:pP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Five engagements</a:t>
                      </a:r>
                      <a:b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between government</a:t>
                      </a:r>
                      <a:b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officials and senior</a:t>
                      </a:r>
                      <a:b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journalists on the</a:t>
                      </a:r>
                      <a:b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government </a:t>
                      </a:r>
                      <a:r>
                        <a:rPr lang="en-ZA" sz="1200" kern="12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PoA</a:t>
                      </a: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and</a:t>
                      </a:r>
                      <a:b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policy issues held</a:t>
                      </a:r>
                    </a:p>
                    <a:p>
                      <a:pPr algn="l">
                        <a:lnSpc>
                          <a:spcPct val="115000"/>
                        </a:lnSpc>
                        <a:spcAft>
                          <a:spcPts val="0"/>
                        </a:spcAft>
                      </a:pP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lgn="l">
                        <a:lnSpc>
                          <a:spcPct val="115000"/>
                        </a:lnSpc>
                        <a:spcAft>
                          <a:spcPts val="0"/>
                        </a:spcAft>
                      </a:pP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15 engagements were held with government officials and senior journalists on the government </a:t>
                      </a:r>
                      <a:r>
                        <a:rPr lang="en-ZA" sz="1200" kern="12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PoA</a:t>
                      </a: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and policy issues. </a:t>
                      </a:r>
                    </a:p>
                    <a:p>
                      <a:pPr algn="l">
                        <a:lnSpc>
                          <a:spcPct val="115000"/>
                        </a:lnSpc>
                        <a:spcAft>
                          <a:spcPts val="0"/>
                        </a:spcAft>
                      </a:pP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solidFill>
                      <a:srgbClr val="00B050"/>
                    </a:solidFill>
                  </a:tcPr>
                </a:tc>
                <a:tc>
                  <a:txBody>
                    <a:bodyPr/>
                    <a:lstStyle/>
                    <a:p>
                      <a:pPr algn="l">
                        <a:lnSpc>
                          <a:spcPct val="115000"/>
                        </a:lnSpc>
                        <a:spcAft>
                          <a:spcPts val="0"/>
                        </a:spcAft>
                      </a:pP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Target overachieved by 10. An overachievement was as a result of the need to respond to developments in the communication environment. Elections necessitated a more vigorous communication due to incidents of violence and protests.</a:t>
                      </a:r>
                    </a:p>
                    <a:p>
                      <a:pPr algn="l">
                        <a:lnSpc>
                          <a:spcPct val="115000"/>
                        </a:lnSpc>
                        <a:spcAft>
                          <a:spcPts val="0"/>
                        </a:spcAft>
                      </a:pPr>
                      <a:endPar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1187014">
                <a:tc>
                  <a:txBody>
                    <a:bodyPr/>
                    <a:lstStyle/>
                    <a:p>
                      <a:pPr algn="l">
                        <a:lnSpc>
                          <a:spcPct val="115000"/>
                        </a:lnSpc>
                        <a:spcAft>
                          <a:spcPts val="0"/>
                        </a:spcAft>
                      </a:pP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on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post-Cabinet</a:t>
                      </a:r>
                      <a:r>
                        <a:rPr lang="en-ZA" sz="12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media </a:t>
                      </a: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briefings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and/or</a:t>
                      </a:r>
                      <a:r>
                        <a:rPr lang="en-ZA" sz="12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statements </a:t>
                      </a: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issued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after</a:t>
                      </a:r>
                      <a:r>
                        <a:rPr lang="en-ZA" sz="12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ordinary Cabinet meeting.</a:t>
                      </a:r>
                      <a:endPar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18 post-Cabinet media</a:t>
                      </a:r>
                      <a:b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briefings and/or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statements issued </a:t>
                      </a: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after ordinary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Cabinet meeting </a:t>
                      </a: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 year</a:t>
                      </a:r>
                    </a:p>
                  </a:txBody>
                  <a:tcPr marL="68580" marR="68580" marT="0" marB="0"/>
                </a:tc>
                <a:tc>
                  <a:txBody>
                    <a:bodyPr/>
                    <a:lstStyle/>
                    <a:p>
                      <a:pPr algn="l">
                        <a:lnSpc>
                          <a:spcPct val="115000"/>
                        </a:lnSpc>
                        <a:spcAft>
                          <a:spcPts val="0"/>
                        </a:spcAft>
                      </a:pPr>
                      <a:r>
                        <a:rPr lang="en-ZA" sz="12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Five post-Cabinet</a:t>
                      </a:r>
                      <a:br>
                        <a:rPr lang="en-ZA" sz="12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media briefings and/or statements issued after</a:t>
                      </a:r>
                      <a:br>
                        <a:rPr lang="en-ZA" sz="12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ordinary Cabinet meeting per quarter</a:t>
                      </a:r>
                    </a:p>
                    <a:p>
                      <a:pPr algn="l">
                        <a:lnSpc>
                          <a:spcPct val="115000"/>
                        </a:lnSpc>
                        <a:spcAft>
                          <a:spcPts val="0"/>
                        </a:spcAft>
                      </a:pPr>
                      <a:r>
                        <a:rPr lang="en-ZA" sz="12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lgn="l">
                        <a:lnSpc>
                          <a:spcPct val="115000"/>
                        </a:lnSpc>
                        <a:spcAft>
                          <a:spcPts val="0"/>
                        </a:spcAft>
                      </a:pP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Three Post-Cabinet media briefings were held. Five Post-Cabinet statements were issued after each ordinary Cabinet meeting. 2 statements were issued without a briefing. </a:t>
                      </a:r>
                    </a:p>
                  </a:txBody>
                  <a:tcPr marL="68580" marR="68580" marT="0" marB="0">
                    <a:solidFill>
                      <a:srgbClr val="00B050"/>
                    </a:solidFill>
                  </a:tcPr>
                </a:tc>
                <a:tc>
                  <a:txBody>
                    <a:bodyPr/>
                    <a:lstStyle/>
                    <a:p>
                      <a:pPr marL="72000" algn="l" defTabSz="457200" rtl="0" eaLnBrk="1" fontAlgn="t" latinLnBrk="0" hangingPunct="1">
                        <a:lnSpc>
                          <a:spcPct val="115000"/>
                        </a:lnSpc>
                        <a:spcAft>
                          <a:spcPts val="0"/>
                        </a:spcAft>
                      </a:pP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9525" marR="9525" marT="9525" marB="0"/>
                </a:tc>
              </a:tr>
              <a:tr h="1082152">
                <a:tc>
                  <a:txBody>
                    <a:bodyPr/>
                    <a:lstStyle/>
                    <a:p>
                      <a:pPr algn="l">
                        <a:lnSpc>
                          <a:spcPct val="115000"/>
                        </a:lnSpc>
                        <a:spcAft>
                          <a:spcPts val="0"/>
                        </a:spcAft>
                      </a:pP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biweekly</a:t>
                      </a:r>
                      <a:b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Rapid Response reports for the minister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produced</a:t>
                      </a:r>
                      <a:r>
                        <a:rPr lang="en-ZA" sz="12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(excluding </a:t>
                      </a: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December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 January</a:t>
                      </a: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p>
                  </a:txBody>
                  <a:tcPr marL="68580" marR="68580" marT="0" marB="0"/>
                </a:tc>
                <a:tc>
                  <a:txBody>
                    <a:bodyPr/>
                    <a:lstStyle/>
                    <a:p>
                      <a:pPr algn="l">
                        <a:lnSpc>
                          <a:spcPct val="115000"/>
                        </a:lnSpc>
                        <a:spcAft>
                          <a:spcPts val="0"/>
                        </a:spcAft>
                      </a:pP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24 biweekly Rapid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Response</a:t>
                      </a:r>
                      <a:r>
                        <a:rPr lang="en-ZA" sz="12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reports </a:t>
                      </a: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produced for the Minister (excluding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December</a:t>
                      </a:r>
                      <a:r>
                        <a:rPr lang="en-ZA" sz="12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 </a:t>
                      </a: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January</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p>
                  </a:txBody>
                  <a:tcPr marL="68580" marR="68580" marT="0" marB="0"/>
                </a:tc>
                <a:tc>
                  <a:txBody>
                    <a:bodyPr/>
                    <a:lstStyle/>
                    <a:p>
                      <a:pPr algn="l">
                        <a:lnSpc>
                          <a:spcPct val="115000"/>
                        </a:lnSpc>
                        <a:spcAft>
                          <a:spcPts val="0"/>
                        </a:spcAft>
                      </a:pP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Six biweekly Rapid</a:t>
                      </a:r>
                      <a:b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Response reports</a:t>
                      </a:r>
                      <a:b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produced for the Minister (excluding December and January</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gn="l">
                        <a:lnSpc>
                          <a:spcPct val="115000"/>
                        </a:lnSpc>
                        <a:spcAft>
                          <a:spcPts val="0"/>
                        </a:spcAft>
                      </a:pP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6 biweekly Rapid Response reports for the minister produced (excluding December and January)</a:t>
                      </a:r>
                    </a:p>
                    <a:p>
                      <a:pPr algn="l">
                        <a:lnSpc>
                          <a:spcPct val="115000"/>
                        </a:lnSpc>
                        <a:spcAft>
                          <a:spcPts val="0"/>
                        </a:spcAft>
                      </a:pP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solidFill>
                      <a:srgbClr val="00B050"/>
                    </a:solidFill>
                  </a:tcPr>
                </a:tc>
                <a:tc>
                  <a:txBody>
                    <a:bodyPr/>
                    <a:lstStyle/>
                    <a:p>
                      <a:pPr marL="72000" algn="l" defTabSz="457200" rtl="0" eaLnBrk="1" fontAlgn="t" latinLnBrk="0" hangingPunct="1">
                        <a:lnSpc>
                          <a:spcPct val="115000"/>
                        </a:lnSpc>
                        <a:spcAft>
                          <a:spcPts val="0"/>
                        </a:spcAft>
                      </a:pP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9525" marR="9525" marT="9525" marB="0"/>
                </a:tc>
              </a:tr>
            </a:tbl>
          </a:graphicData>
        </a:graphic>
      </p:graphicFrame>
      <p:sp>
        <p:nvSpPr>
          <p:cNvPr id="17442" name="Title 4"/>
          <p:cNvSpPr txBox="1">
            <a:spLocks/>
          </p:cNvSpPr>
          <p:nvPr/>
        </p:nvSpPr>
        <p:spPr bwMode="auto">
          <a:xfrm>
            <a:off x="597693" y="622245"/>
            <a:ext cx="7948612" cy="4227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ts val="3838"/>
              </a:lnSpc>
            </a:pPr>
            <a:r>
              <a:rPr lang="en-US" sz="2000" dirty="0">
                <a:solidFill>
                  <a:srgbClr val="02723D"/>
                </a:solidFill>
                <a:latin typeface="Calibri" pitchFamily="34" charset="0"/>
              </a:rPr>
              <a:t>Programme </a:t>
            </a:r>
            <a:r>
              <a:rPr lang="en-US" dirty="0">
                <a:solidFill>
                  <a:srgbClr val="02723D"/>
                </a:solidFill>
                <a:latin typeface="Calibri" pitchFamily="34" charset="0"/>
              </a:rPr>
              <a:t>3</a:t>
            </a:r>
            <a:r>
              <a:rPr lang="en-US" dirty="0" smtClean="0">
                <a:solidFill>
                  <a:srgbClr val="02723D"/>
                </a:solidFill>
                <a:latin typeface="Calibri" pitchFamily="34" charset="0"/>
              </a:rPr>
              <a:t>: Intergovernmental </a:t>
            </a:r>
            <a:r>
              <a:rPr lang="en-US" dirty="0">
                <a:solidFill>
                  <a:srgbClr val="02723D"/>
                </a:solidFill>
                <a:latin typeface="Calibri" pitchFamily="34" charset="0"/>
              </a:rPr>
              <a:t>Coordination and Stakeholder Management</a:t>
            </a:r>
          </a:p>
        </p:txBody>
      </p:sp>
      <p:sp>
        <p:nvSpPr>
          <p:cNvPr id="12" name="Rectangle 7"/>
          <p:cNvSpPr>
            <a:spLocks noChangeArrowheads="1"/>
          </p:cNvSpPr>
          <p:nvPr/>
        </p:nvSpPr>
        <p:spPr bwMode="auto">
          <a:xfrm>
            <a:off x="2536405" y="972998"/>
            <a:ext cx="4016795" cy="369332"/>
          </a:xfrm>
          <a:prstGeom prst="rect">
            <a:avLst/>
          </a:prstGeom>
          <a:noFill/>
          <a:ln>
            <a:noFill/>
          </a:ln>
          <a:extLst/>
        </p:spPr>
        <p:txBody>
          <a:bodyPr wrap="square">
            <a:spAutoFit/>
          </a:bodyPr>
          <a:lstStyle/>
          <a:p>
            <a:pPr>
              <a:defRPr/>
            </a:pPr>
            <a:r>
              <a:rPr lang="en-US" b="1" dirty="0">
                <a:latin typeface="+mn-lt"/>
              </a:rPr>
              <a:t>Sub- Programme: </a:t>
            </a:r>
            <a:r>
              <a:rPr lang="en-US" b="1" dirty="0" smtClean="0"/>
              <a:t>Media Engagement </a:t>
            </a:r>
            <a:endParaRPr lang="en-US" b="1" dirty="0">
              <a:latin typeface="+mn-lt"/>
            </a:endParaRPr>
          </a:p>
        </p:txBody>
      </p:sp>
      <p:sp>
        <p:nvSpPr>
          <p:cNvPr id="9" name="Title 1"/>
          <p:cNvSpPr txBox="1">
            <a:spLocks/>
          </p:cNvSpPr>
          <p:nvPr/>
        </p:nvSpPr>
        <p:spPr>
          <a:xfrm>
            <a:off x="0" y="88095"/>
            <a:ext cx="9143999" cy="52410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schemeClr val="bg1"/>
                </a:solidFill>
                <a:latin typeface="Century Gothic" panose="020B0502020202020204" pitchFamily="34" charset="0"/>
                <a:ea typeface="+mj-ea"/>
                <a:cs typeface="+mj-cs"/>
              </a:defRPr>
            </a:lvl1pPr>
          </a:lstStyle>
          <a:p>
            <a:r>
              <a:rPr lang="en-US" dirty="0" smtClean="0"/>
              <a:t>  </a:t>
            </a:r>
            <a:r>
              <a:rPr lang="en-US" dirty="0"/>
              <a:t>Programme Performance Information</a:t>
            </a:r>
          </a:p>
        </p:txBody>
      </p:sp>
      <p:sp>
        <p:nvSpPr>
          <p:cNvPr id="2" name="Slide Number Placeholder 1"/>
          <p:cNvSpPr>
            <a:spLocks noGrp="1"/>
          </p:cNvSpPr>
          <p:nvPr>
            <p:ph type="sldNum" sz="quarter" idx="12"/>
          </p:nvPr>
        </p:nvSpPr>
        <p:spPr/>
        <p:txBody>
          <a:bodyPr/>
          <a:lstStyle/>
          <a:p>
            <a:fld id="{8843D58F-2DAB-1446-A47E-C34A82BC1FA1}" type="slidenum">
              <a:rPr lang="en-US" smtClean="0"/>
              <a:pPr/>
              <a:t>23</a:t>
            </a:fld>
            <a:endParaRPr lang="en-US" dirty="0"/>
          </a:p>
        </p:txBody>
      </p:sp>
    </p:spTree>
    <p:extLst>
      <p:ext uri="{BB962C8B-B14F-4D97-AF65-F5344CB8AC3E}">
        <p14:creationId xmlns:p14="http://schemas.microsoft.com/office/powerpoint/2010/main" xmlns="" val="420389173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24</a:t>
            </a:fld>
            <a:endParaRPr lang="en-US" dirty="0">
              <a:solidFill>
                <a:prstClr val="black">
                  <a:tint val="75000"/>
                </a:prstClr>
              </a:solidFill>
            </a:endParaRPr>
          </a:p>
        </p:txBody>
      </p:sp>
      <p:sp>
        <p:nvSpPr>
          <p:cNvPr id="3" name="AutoShape 2" descr="Image result for graphics for finance"/>
          <p:cNvSpPr>
            <a:spLocks noChangeAspect="1" noChangeArrowheads="1"/>
          </p:cNvSpPr>
          <p:nvPr/>
        </p:nvSpPr>
        <p:spPr bwMode="auto">
          <a:xfrm>
            <a:off x="2071370" y="445833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AutoShape 4" descr="Image result for graphics for finance"/>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8" name="Picture 7"/>
          <p:cNvPicPr>
            <a:picLocks noChangeAspect="1"/>
          </p:cNvPicPr>
          <p:nvPr/>
        </p:nvPicPr>
        <p:blipFill>
          <a:blip r:embed="rId2"/>
          <a:stretch>
            <a:fillRect/>
          </a:stretch>
        </p:blipFill>
        <p:spPr>
          <a:xfrm rot="843967">
            <a:off x="291900" y="1302979"/>
            <a:ext cx="2628900" cy="1733550"/>
          </a:xfrm>
          <a:prstGeom prst="rect">
            <a:avLst/>
          </a:prstGeom>
        </p:spPr>
      </p:pic>
      <p:pic>
        <p:nvPicPr>
          <p:cNvPr id="12" name="Picture 11"/>
          <p:cNvPicPr>
            <a:picLocks noChangeAspect="1"/>
          </p:cNvPicPr>
          <p:nvPr/>
        </p:nvPicPr>
        <p:blipFill>
          <a:blip r:embed="rId3"/>
          <a:stretch>
            <a:fillRect/>
          </a:stretch>
        </p:blipFill>
        <p:spPr>
          <a:xfrm>
            <a:off x="3346861" y="2937663"/>
            <a:ext cx="2619375" cy="1743075"/>
          </a:xfrm>
          <a:prstGeom prst="rect">
            <a:avLst/>
          </a:prstGeom>
        </p:spPr>
      </p:pic>
      <p:pic>
        <p:nvPicPr>
          <p:cNvPr id="13" name="Picture 12"/>
          <p:cNvPicPr>
            <a:picLocks noChangeAspect="1"/>
          </p:cNvPicPr>
          <p:nvPr/>
        </p:nvPicPr>
        <p:blipFill>
          <a:blip r:embed="rId4"/>
          <a:stretch>
            <a:fillRect/>
          </a:stretch>
        </p:blipFill>
        <p:spPr>
          <a:xfrm rot="397298">
            <a:off x="6427883" y="1322724"/>
            <a:ext cx="2384233" cy="169406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rot="20484686">
            <a:off x="6007417" y="4210049"/>
            <a:ext cx="2371725" cy="1924050"/>
          </a:xfrm>
          <a:prstGeom prst="rect">
            <a:avLst/>
          </a:prstGeom>
        </p:spPr>
      </p:pic>
      <p:pic>
        <p:nvPicPr>
          <p:cNvPr id="16" name="Picture 15"/>
          <p:cNvPicPr>
            <a:picLocks noChangeAspect="1"/>
          </p:cNvPicPr>
          <p:nvPr/>
        </p:nvPicPr>
        <p:blipFill>
          <a:blip r:embed="rId6"/>
          <a:stretch>
            <a:fillRect/>
          </a:stretch>
        </p:blipFill>
        <p:spPr>
          <a:xfrm rot="21144094">
            <a:off x="506869" y="3929745"/>
            <a:ext cx="1962009" cy="2089150"/>
          </a:xfrm>
          <a:prstGeom prst="rect">
            <a:avLst/>
          </a:prstGeom>
        </p:spPr>
      </p:pic>
      <p:sp>
        <p:nvSpPr>
          <p:cNvPr id="11" name="Title 1"/>
          <p:cNvSpPr txBox="1">
            <a:spLocks/>
          </p:cNvSpPr>
          <p:nvPr/>
        </p:nvSpPr>
        <p:spPr>
          <a:xfrm>
            <a:off x="1" y="133816"/>
            <a:ext cx="9143999" cy="786752"/>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895350">
              <a:spcBef>
                <a:spcPct val="20000"/>
              </a:spcBef>
            </a:pPr>
            <a:r>
              <a:rPr lang="en-US" sz="2800" b="1" dirty="0" smtClean="0">
                <a:solidFill>
                  <a:prstClr val="white"/>
                </a:solidFill>
              </a:rPr>
              <a:t>Consolidated Expenditure Report - 2</a:t>
            </a:r>
            <a:r>
              <a:rPr lang="en-US" sz="2800" b="1" baseline="30000" dirty="0" smtClean="0">
                <a:solidFill>
                  <a:prstClr val="white"/>
                </a:solidFill>
              </a:rPr>
              <a:t>nd</a:t>
            </a:r>
            <a:r>
              <a:rPr lang="en-US" sz="2800" b="1" dirty="0" smtClean="0">
                <a:solidFill>
                  <a:prstClr val="white"/>
                </a:solidFill>
              </a:rPr>
              <a:t> Quarter 2016/17 ended 30 September 2016</a:t>
            </a:r>
            <a:endParaRPr lang="en-US" sz="2800" b="1" dirty="0">
              <a:solidFill>
                <a:prstClr val="white"/>
              </a:solidFill>
            </a:endParaRPr>
          </a:p>
        </p:txBody>
      </p:sp>
    </p:spTree>
    <p:extLst>
      <p:ext uri="{BB962C8B-B14F-4D97-AF65-F5344CB8AC3E}">
        <p14:creationId xmlns:p14="http://schemas.microsoft.com/office/powerpoint/2010/main" xmlns="" val="153318191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 y="133816"/>
            <a:ext cx="9143999" cy="786752"/>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895350">
              <a:spcBef>
                <a:spcPct val="20000"/>
              </a:spcBef>
            </a:pPr>
            <a:r>
              <a:rPr lang="en-US" sz="2800" b="1" dirty="0" smtClean="0">
                <a:solidFill>
                  <a:prstClr val="white"/>
                </a:solidFill>
              </a:rPr>
              <a:t>Consolidated Expenditure Report - 2</a:t>
            </a:r>
            <a:r>
              <a:rPr lang="en-US" sz="2800" b="1" baseline="30000" dirty="0" smtClean="0">
                <a:solidFill>
                  <a:prstClr val="white"/>
                </a:solidFill>
              </a:rPr>
              <a:t>nd</a:t>
            </a:r>
            <a:r>
              <a:rPr lang="en-US" sz="2800" b="1" dirty="0" smtClean="0">
                <a:solidFill>
                  <a:prstClr val="white"/>
                </a:solidFill>
              </a:rPr>
              <a:t> Quarter 2016/17 ended 30 September 2016</a:t>
            </a:r>
            <a:endParaRPr lang="en-US" sz="2800" b="1" dirty="0">
              <a:solidFill>
                <a:prstClr val="white"/>
              </a:solidFill>
            </a:endParaRP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25</a:t>
            </a:fld>
            <a:endParaRPr lang="en-US" dirty="0">
              <a:solidFill>
                <a:prstClr val="black">
                  <a:tint val="75000"/>
                </a:prstClr>
              </a:solidFill>
            </a:endParaRPr>
          </a:p>
        </p:txBody>
      </p:sp>
      <p:graphicFrame>
        <p:nvGraphicFramePr>
          <p:cNvPr id="3" name="Table 2"/>
          <p:cNvGraphicFramePr>
            <a:graphicFrameLocks noGrp="1"/>
          </p:cNvGraphicFramePr>
          <p:nvPr>
            <p:extLst/>
          </p:nvPr>
        </p:nvGraphicFramePr>
        <p:xfrm>
          <a:off x="1" y="920568"/>
          <a:ext cx="9135834" cy="4922679"/>
        </p:xfrm>
        <a:graphic>
          <a:graphicData uri="http://schemas.openxmlformats.org/drawingml/2006/table">
            <a:tbl>
              <a:tblPr firstRow="1" firstCol="1" bandRow="1"/>
              <a:tblGrid>
                <a:gridCol w="2334985"/>
                <a:gridCol w="1036864"/>
                <a:gridCol w="1355271"/>
                <a:gridCol w="669472"/>
                <a:gridCol w="1183821"/>
                <a:gridCol w="1322615"/>
                <a:gridCol w="1232806"/>
              </a:tblGrid>
              <a:tr h="712401">
                <a:tc rowSpan="2">
                  <a:txBody>
                    <a:bodyPr/>
                    <a:lstStyle/>
                    <a:p>
                      <a:pPr algn="ctr">
                        <a:lnSpc>
                          <a:spcPct val="115000"/>
                        </a:lnSpc>
                        <a:spcAft>
                          <a:spcPts val="0"/>
                        </a:spcAft>
                      </a:pPr>
                      <a:r>
                        <a:rPr lang="en-ZA"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ZA" sz="13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CURRENT </a:t>
                      </a:r>
                      <a:r>
                        <a:rPr lang="en-ZA"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BUDGET</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ZA"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ACTUAL EXPENDITURE</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rowSpan="2">
                  <a:txBody>
                    <a:bodyPr/>
                    <a:lstStyle/>
                    <a:p>
                      <a:pPr algn="ctr">
                        <a:lnSpc>
                          <a:spcPct val="115000"/>
                        </a:lnSpc>
                        <a:spcAft>
                          <a:spcPts val="0"/>
                        </a:spcAft>
                      </a:pPr>
                      <a:r>
                        <a:rPr lang="en-ZA" sz="1300" b="1" dirty="0" smtClean="0">
                          <a:effectLst/>
                          <a:latin typeface="Arial" panose="020B0604020202020204" pitchFamily="34" charset="0"/>
                          <a:ea typeface="Calibri" panose="020F0502020204030204" pitchFamily="34" charset="0"/>
                          <a:cs typeface="Arial" panose="020B0604020202020204" pitchFamily="34" charset="0"/>
                        </a:rPr>
                        <a:t>% Spent</a:t>
                      </a:r>
                      <a:endParaRPr lang="en-ZA" sz="13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ZA" sz="13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BUDGET AVAILABLE</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ZA" sz="1300" b="1" dirty="0" smtClean="0">
                          <a:effectLst/>
                          <a:latin typeface="Arial" panose="020B0604020202020204" pitchFamily="34" charset="0"/>
                          <a:ea typeface="Calibri" panose="020F0502020204030204" pitchFamily="34" charset="0"/>
                          <a:cs typeface="Arial" panose="020B0604020202020204" pitchFamily="34" charset="0"/>
                        </a:rPr>
                        <a:t>6 MONTHS PROJECTIONS</a:t>
                      </a:r>
                      <a:endParaRPr lang="en-ZA" sz="13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ZA" sz="1300" b="1" dirty="0" smtClean="0">
                          <a:effectLst/>
                          <a:latin typeface="Arial" panose="020B0604020202020204" pitchFamily="34" charset="0"/>
                          <a:ea typeface="Calibri" panose="020F0502020204030204" pitchFamily="34" charset="0"/>
                          <a:cs typeface="Arial" panose="020B0604020202020204" pitchFamily="34" charset="0"/>
                        </a:rPr>
                        <a:t>PROJECTED VARIANCE</a:t>
                      </a:r>
                      <a:endParaRPr lang="en-ZA" sz="13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r>
              <a:tr h="369616">
                <a:tc vMerge="1">
                  <a:txBody>
                    <a:bodyPr/>
                    <a:lstStyle/>
                    <a:p>
                      <a:endParaRPr lang="en-ZA"/>
                    </a:p>
                  </a:txBody>
                  <a:tcPr/>
                </a:tc>
                <a:tc>
                  <a:txBody>
                    <a:bodyPr/>
                    <a:lstStyle/>
                    <a:p>
                      <a:pPr algn="ctr">
                        <a:lnSpc>
                          <a:spcPct val="115000"/>
                        </a:lnSpc>
                        <a:spcAft>
                          <a:spcPts val="0"/>
                        </a:spcAft>
                      </a:pPr>
                      <a:r>
                        <a:rPr lang="en-ZA" sz="13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3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vMerge="1">
                  <a:txBody>
                    <a:bodyPr/>
                    <a:lstStyle/>
                    <a:p>
                      <a:pPr algn="ctr">
                        <a:lnSpc>
                          <a:spcPct val="115000"/>
                        </a:lnSpc>
                        <a:spcAft>
                          <a:spcPts val="0"/>
                        </a:spcAft>
                      </a:pP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3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endParaRPr lang="en-ZA" sz="13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300" b="1" dirty="0" err="1" smtClean="0">
                          <a:effectLst/>
                          <a:latin typeface="Arial" panose="020B0604020202020204" pitchFamily="34" charset="0"/>
                          <a:ea typeface="Calibri" panose="020F0502020204030204" pitchFamily="34" charset="0"/>
                          <a:cs typeface="Arial" panose="020B0604020202020204" pitchFamily="34" charset="0"/>
                        </a:rPr>
                        <a:t>R’000</a:t>
                      </a:r>
                      <a:endParaRPr lang="en-ZA" sz="13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583720">
                <a:tc>
                  <a:txBody>
                    <a:bodyPr/>
                    <a:lstStyle/>
                    <a:p>
                      <a:pPr algn="l">
                        <a:lnSpc>
                          <a:spcPct val="115000"/>
                        </a:lnSpc>
                        <a:spcAft>
                          <a:spcPts val="0"/>
                        </a:spcAft>
                      </a:pPr>
                      <a:r>
                        <a:rPr lang="en-ZA"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 1: ADMINISTRATION</a:t>
                      </a:r>
                      <a:endParaRPr lang="en-ZA" sz="1300" b="1"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3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144 </a:t>
                      </a:r>
                      <a:r>
                        <a:rPr lang="en-ZA" sz="13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233</a:t>
                      </a:r>
                      <a:endParaRPr lang="en-ZA" sz="1300" b="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3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69 908</a:t>
                      </a:r>
                      <a:endParaRPr lang="en-ZA" sz="1300" b="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300" b="0" dirty="0" smtClean="0">
                          <a:effectLst/>
                          <a:latin typeface="Arial" panose="020B0604020202020204" pitchFamily="34" charset="0"/>
                          <a:ea typeface="Calibri" panose="020F0502020204030204" pitchFamily="34" charset="0"/>
                          <a:cs typeface="Arial" panose="020B0604020202020204" pitchFamily="34" charset="0"/>
                        </a:rPr>
                        <a:t>48.5%</a:t>
                      </a:r>
                      <a:endParaRPr lang="en-ZA" sz="1300" b="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3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74 325 </a:t>
                      </a:r>
                      <a:endParaRPr lang="en-ZA" sz="1300" b="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300" b="0" dirty="0" smtClean="0">
                          <a:effectLst/>
                          <a:latin typeface="Arial" panose="020B0604020202020204" pitchFamily="34" charset="0"/>
                          <a:ea typeface="Calibri" panose="020F0502020204030204" pitchFamily="34" charset="0"/>
                          <a:cs typeface="Arial" panose="020B0604020202020204" pitchFamily="34" charset="0"/>
                        </a:rPr>
                        <a:t>80 325</a:t>
                      </a:r>
                      <a:endParaRPr lang="en-ZA" sz="1300" b="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300" b="0" dirty="0" smtClean="0">
                          <a:effectLst/>
                          <a:latin typeface="Arial" panose="020B0604020202020204" pitchFamily="34" charset="0"/>
                          <a:ea typeface="Calibri" panose="020F0502020204030204" pitchFamily="34" charset="0"/>
                          <a:cs typeface="Arial" panose="020B0604020202020204" pitchFamily="34" charset="0"/>
                        </a:rPr>
                        <a:t>(6 000)</a:t>
                      </a:r>
                      <a:endParaRPr lang="en-ZA" sz="1300" b="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77173">
                <a:tc>
                  <a:txBody>
                    <a:bodyPr/>
                    <a:lstStyle/>
                    <a:p>
                      <a:pPr algn="l">
                        <a:lnSpc>
                          <a:spcPct val="115000"/>
                        </a:lnSpc>
                        <a:spcAft>
                          <a:spcPts val="0"/>
                        </a:spcAft>
                      </a:pPr>
                      <a:endParaRPr lang="en-ZA" sz="1300" b="1"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3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3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3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3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3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3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4346">
                <a:tc>
                  <a:txBody>
                    <a:bodyPr/>
                    <a:lstStyle/>
                    <a:p>
                      <a:pPr algn="l">
                        <a:lnSpc>
                          <a:spcPct val="115000"/>
                        </a:lnSpc>
                        <a:spcAft>
                          <a:spcPts val="0"/>
                        </a:spcAft>
                      </a:pPr>
                      <a:r>
                        <a:rPr lang="en-ZA"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 2: CONTENT PROCESSING AND DISSEMINATION</a:t>
                      </a:r>
                      <a:endParaRPr lang="en-ZA" sz="1300" b="1"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3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133 000</a:t>
                      </a:r>
                      <a:endParaRPr lang="en-ZA" sz="13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3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64 550</a:t>
                      </a:r>
                      <a:endParaRPr lang="en-ZA" sz="13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300" b="0" dirty="0" smtClean="0">
                          <a:effectLst/>
                          <a:latin typeface="Arial" panose="020B0604020202020204" pitchFamily="34" charset="0"/>
                          <a:ea typeface="Calibri" panose="020F0502020204030204" pitchFamily="34" charset="0"/>
                          <a:cs typeface="Arial" panose="020B0604020202020204" pitchFamily="34" charset="0"/>
                        </a:rPr>
                        <a:t>48.5%</a:t>
                      </a:r>
                      <a:endParaRPr lang="en-ZA" sz="13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3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68 450</a:t>
                      </a:r>
                      <a:endParaRPr lang="en-ZA" sz="13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300" b="0" dirty="0" smtClean="0">
                          <a:effectLst/>
                          <a:latin typeface="Arial" panose="020B0604020202020204" pitchFamily="34" charset="0"/>
                          <a:ea typeface="Calibri" panose="020F0502020204030204" pitchFamily="34" charset="0"/>
                          <a:cs typeface="Arial" panose="020B0604020202020204" pitchFamily="34" charset="0"/>
                        </a:rPr>
                        <a:t>64 450</a:t>
                      </a:r>
                      <a:endParaRPr lang="en-ZA" sz="13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300" b="0" dirty="0" smtClean="0">
                          <a:effectLst/>
                          <a:latin typeface="Arial" panose="020B0604020202020204" pitchFamily="34" charset="0"/>
                          <a:ea typeface="Calibri" panose="020F0502020204030204" pitchFamily="34" charset="0"/>
                          <a:cs typeface="Arial" panose="020B0604020202020204" pitchFamily="34" charset="0"/>
                        </a:rPr>
                        <a:t>4 000</a:t>
                      </a:r>
                      <a:endParaRPr lang="en-ZA" sz="13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77173">
                <a:tc>
                  <a:txBody>
                    <a:bodyPr/>
                    <a:lstStyle/>
                    <a:p>
                      <a:pPr algn="l">
                        <a:lnSpc>
                          <a:spcPct val="115000"/>
                        </a:lnSpc>
                        <a:spcAft>
                          <a:spcPts val="0"/>
                        </a:spcAft>
                      </a:pPr>
                      <a:endParaRPr lang="en-ZA" sz="1300" b="1"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13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13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13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3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3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3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08692">
                <a:tc>
                  <a:txBody>
                    <a:bodyPr/>
                    <a:lstStyle/>
                    <a:p>
                      <a:pPr algn="l">
                        <a:lnSpc>
                          <a:spcPct val="115000"/>
                        </a:lnSpc>
                        <a:spcAft>
                          <a:spcPts val="0"/>
                        </a:spcAft>
                      </a:pPr>
                      <a:r>
                        <a:rPr lang="en-ZA" sz="13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 3: INTERGOVERNMENTAL COORDINATION AND STAKEHOLDER MANAGEMENT</a:t>
                      </a:r>
                      <a:endParaRPr lang="en-ZA" sz="1300" b="1"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3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104 923</a:t>
                      </a:r>
                      <a:endParaRPr lang="en-ZA" sz="13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3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47 426</a:t>
                      </a:r>
                      <a:endParaRPr lang="en-ZA" sz="13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300" b="0" dirty="0" smtClean="0">
                          <a:effectLst/>
                          <a:latin typeface="Arial" panose="020B0604020202020204" pitchFamily="34" charset="0"/>
                          <a:ea typeface="Calibri" panose="020F0502020204030204" pitchFamily="34" charset="0"/>
                          <a:cs typeface="Arial" panose="020B0604020202020204" pitchFamily="34" charset="0"/>
                        </a:rPr>
                        <a:t>45.2%</a:t>
                      </a:r>
                      <a:endParaRPr lang="en-ZA" sz="13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300" b="0" dirty="0" smtClean="0">
                          <a:effectLst/>
                          <a:latin typeface="Arial" panose="020B0604020202020204" pitchFamily="34" charset="0"/>
                          <a:ea typeface="Calibri" panose="020F0502020204030204" pitchFamily="34" charset="0"/>
                          <a:cs typeface="Arial" panose="020B0604020202020204" pitchFamily="34" charset="0"/>
                        </a:rPr>
                        <a:t>57 497</a:t>
                      </a:r>
                      <a:endParaRPr lang="en-ZA" sz="13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300" b="0" dirty="0" smtClean="0">
                          <a:effectLst/>
                          <a:latin typeface="Arial" panose="020B0604020202020204" pitchFamily="34" charset="0"/>
                          <a:ea typeface="Calibri" panose="020F0502020204030204" pitchFamily="34" charset="0"/>
                          <a:cs typeface="Arial" panose="020B0604020202020204" pitchFamily="34" charset="0"/>
                        </a:rPr>
                        <a:t>55 497</a:t>
                      </a:r>
                      <a:endParaRPr lang="en-ZA" sz="13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300" b="0" dirty="0" smtClean="0">
                          <a:effectLst/>
                          <a:latin typeface="Arial" panose="020B0604020202020204" pitchFamily="34" charset="0"/>
                          <a:ea typeface="Calibri" panose="020F0502020204030204" pitchFamily="34" charset="0"/>
                          <a:cs typeface="Arial" panose="020B0604020202020204" pitchFamily="34" charset="0"/>
                        </a:rPr>
                        <a:t>2 000</a:t>
                      </a:r>
                      <a:endParaRPr lang="en-ZA" sz="13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340441">
                <a:tc>
                  <a:txBody>
                    <a:bodyPr/>
                    <a:lstStyle/>
                    <a:p>
                      <a:pPr algn="l">
                        <a:lnSpc>
                          <a:spcPct val="115000"/>
                        </a:lnSpc>
                        <a:spcAft>
                          <a:spcPts val="0"/>
                        </a:spcAft>
                      </a:pPr>
                      <a:endParaRPr lang="en-ZA" sz="13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3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3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9625" algn="r">
                        <a:lnSpc>
                          <a:spcPct val="115000"/>
                        </a:lnSpc>
                        <a:spcAft>
                          <a:spcPts val="0"/>
                        </a:spcAft>
                      </a:pPr>
                      <a:endParaRPr lang="en-ZA" sz="13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9625" algn="r">
                        <a:lnSpc>
                          <a:spcPct val="115000"/>
                        </a:lnSpc>
                        <a:spcAft>
                          <a:spcPts val="0"/>
                        </a:spcAft>
                      </a:pPr>
                      <a:endParaRPr lang="en-ZA" sz="13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9625" algn="r">
                        <a:lnSpc>
                          <a:spcPct val="115000"/>
                        </a:lnSpc>
                        <a:spcAft>
                          <a:spcPts val="0"/>
                        </a:spcAft>
                      </a:pPr>
                      <a:endParaRPr lang="en-ZA" sz="13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9625" algn="r">
                        <a:lnSpc>
                          <a:spcPct val="115000"/>
                        </a:lnSpc>
                        <a:spcAft>
                          <a:spcPts val="0"/>
                        </a:spcAft>
                      </a:pPr>
                      <a:endParaRPr lang="en-ZA" sz="13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9451">
                <a:tc>
                  <a:txBody>
                    <a:bodyPr/>
                    <a:lstStyle/>
                    <a:p>
                      <a:pPr algn="l">
                        <a:lnSpc>
                          <a:spcPct val="115000"/>
                        </a:lnSpc>
                        <a:spcAft>
                          <a:spcPts val="0"/>
                        </a:spcAft>
                      </a:pPr>
                      <a:r>
                        <a:rPr lang="en-ZA" sz="13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n-ZA" sz="13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a:lnSpc>
                          <a:spcPct val="115000"/>
                        </a:lnSpc>
                        <a:spcAft>
                          <a:spcPts val="0"/>
                        </a:spcAft>
                      </a:pPr>
                      <a:r>
                        <a:rPr lang="en-ZA" sz="13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382 156</a:t>
                      </a:r>
                      <a:endParaRPr lang="en-ZA" sz="13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a:lnSpc>
                          <a:spcPct val="115000"/>
                        </a:lnSpc>
                        <a:spcAft>
                          <a:spcPts val="0"/>
                        </a:spcAft>
                      </a:pPr>
                      <a:r>
                        <a:rPr lang="en-ZA" sz="13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181 884</a:t>
                      </a:r>
                      <a:endParaRPr lang="en-ZA" sz="13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indent="0" algn="r">
                        <a:lnSpc>
                          <a:spcPct val="115000"/>
                        </a:lnSpc>
                        <a:spcAft>
                          <a:spcPts val="0"/>
                        </a:spcAft>
                      </a:pPr>
                      <a:r>
                        <a:rPr lang="en-ZA" sz="1300" b="1" dirty="0" smtClean="0">
                          <a:effectLst/>
                          <a:latin typeface="Arial" panose="020B0604020202020204" pitchFamily="34" charset="0"/>
                          <a:ea typeface="Calibri" panose="020F0502020204030204" pitchFamily="34" charset="0"/>
                          <a:cs typeface="Arial" panose="020B0604020202020204" pitchFamily="34" charset="0"/>
                        </a:rPr>
                        <a:t>47.6%</a:t>
                      </a:r>
                      <a:endParaRPr lang="en-ZA" sz="13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indent="0" algn="r">
                        <a:lnSpc>
                          <a:spcPct val="115000"/>
                        </a:lnSpc>
                        <a:spcAft>
                          <a:spcPts val="0"/>
                        </a:spcAft>
                      </a:pPr>
                      <a:r>
                        <a:rPr lang="en-ZA" sz="1300" b="1" dirty="0" smtClean="0">
                          <a:effectLst/>
                          <a:latin typeface="Arial" panose="020B0604020202020204" pitchFamily="34" charset="0"/>
                          <a:ea typeface="Calibri" panose="020F0502020204030204" pitchFamily="34" charset="0"/>
                          <a:cs typeface="Arial" panose="020B0604020202020204" pitchFamily="34" charset="0"/>
                        </a:rPr>
                        <a:t>200 272</a:t>
                      </a:r>
                      <a:endParaRPr lang="en-ZA" sz="13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indent="0" algn="r">
                        <a:lnSpc>
                          <a:spcPct val="115000"/>
                        </a:lnSpc>
                        <a:spcAft>
                          <a:spcPts val="0"/>
                        </a:spcAft>
                      </a:pPr>
                      <a:r>
                        <a:rPr lang="en-ZA" sz="1300" b="1" dirty="0" smtClean="0">
                          <a:effectLst/>
                          <a:latin typeface="Arial" panose="020B0604020202020204" pitchFamily="34" charset="0"/>
                          <a:ea typeface="Calibri" panose="020F0502020204030204" pitchFamily="34" charset="0"/>
                          <a:cs typeface="Arial" panose="020B0604020202020204" pitchFamily="34" charset="0"/>
                        </a:rPr>
                        <a:t>200 272</a:t>
                      </a:r>
                      <a:endParaRPr lang="en-ZA" sz="13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indent="0" algn="r">
                        <a:lnSpc>
                          <a:spcPct val="115000"/>
                        </a:lnSpc>
                        <a:spcAft>
                          <a:spcPts val="0"/>
                        </a:spcAft>
                      </a:pPr>
                      <a:r>
                        <a:rPr lang="en-ZA" sz="1300" b="1" dirty="0" smtClean="0">
                          <a:effectLst/>
                          <a:latin typeface="Arial" panose="020B0604020202020204" pitchFamily="34" charset="0"/>
                          <a:ea typeface="Calibri" panose="020F0502020204030204" pitchFamily="34" charset="0"/>
                          <a:cs typeface="Arial" panose="020B0604020202020204" pitchFamily="34" charset="0"/>
                        </a:rPr>
                        <a:t>-</a:t>
                      </a:r>
                      <a:endParaRPr lang="en-ZA" sz="13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bl>
          </a:graphicData>
        </a:graphic>
      </p:graphicFrame>
    </p:spTree>
    <p:extLst>
      <p:ext uri="{BB962C8B-B14F-4D97-AF65-F5344CB8AC3E}">
        <p14:creationId xmlns:p14="http://schemas.microsoft.com/office/powerpoint/2010/main" xmlns="" val="240085260"/>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 y="133816"/>
            <a:ext cx="9143999" cy="786752"/>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895350">
              <a:spcBef>
                <a:spcPct val="20000"/>
              </a:spcBef>
            </a:pPr>
            <a:r>
              <a:rPr lang="en-US" sz="2800" b="1" dirty="0" smtClean="0">
                <a:solidFill>
                  <a:prstClr val="white"/>
                </a:solidFill>
              </a:rPr>
              <a:t>Consolidated Expenditure Report - 2</a:t>
            </a:r>
            <a:r>
              <a:rPr lang="en-US" sz="2800" b="1" baseline="30000" dirty="0" smtClean="0">
                <a:solidFill>
                  <a:prstClr val="white"/>
                </a:solidFill>
              </a:rPr>
              <a:t>nd</a:t>
            </a:r>
            <a:r>
              <a:rPr lang="en-US" sz="2800" b="1" dirty="0" smtClean="0">
                <a:solidFill>
                  <a:prstClr val="white"/>
                </a:solidFill>
              </a:rPr>
              <a:t> Quarter 2016/17 ended 30 September 2016</a:t>
            </a:r>
            <a:endParaRPr lang="en-US" sz="2800" b="1" dirty="0">
              <a:solidFill>
                <a:prstClr val="white"/>
              </a:solidFill>
            </a:endParaRP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26</a:t>
            </a:fld>
            <a:endParaRPr lang="en-US" dirty="0">
              <a:solidFill>
                <a:prstClr val="black">
                  <a:tint val="75000"/>
                </a:prstClr>
              </a:solidFill>
            </a:endParaRPr>
          </a:p>
        </p:txBody>
      </p:sp>
      <p:graphicFrame>
        <p:nvGraphicFramePr>
          <p:cNvPr id="3" name="Table 2"/>
          <p:cNvGraphicFramePr>
            <a:graphicFrameLocks noGrp="1"/>
          </p:cNvGraphicFramePr>
          <p:nvPr>
            <p:extLst/>
          </p:nvPr>
        </p:nvGraphicFramePr>
        <p:xfrm>
          <a:off x="1" y="920568"/>
          <a:ext cx="9135835" cy="4702774"/>
        </p:xfrm>
        <a:graphic>
          <a:graphicData uri="http://schemas.openxmlformats.org/drawingml/2006/table">
            <a:tbl>
              <a:tblPr firstRow="1" firstCol="1" bandRow="1"/>
              <a:tblGrid>
                <a:gridCol w="3469820"/>
                <a:gridCol w="1036865"/>
                <a:gridCol w="1453243"/>
                <a:gridCol w="677635"/>
                <a:gridCol w="1200150"/>
                <a:gridCol w="1298122"/>
              </a:tblGrid>
              <a:tr h="712401">
                <a:tc rowSpan="2">
                  <a:txBody>
                    <a:bodyPr/>
                    <a:lstStyle/>
                    <a:p>
                      <a:pPr algn="ctr">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ECONOMIC CLASSIFICATION OF EXPENDITURE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CURRENT </a:t>
                      </a:r>
                      <a:r>
                        <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BUDGET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ACTUAL EXPENDITURE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rowSpan="2">
                  <a:txBody>
                    <a:bodyPr/>
                    <a:lstStyle/>
                    <a:p>
                      <a:pPr algn="ctr">
                        <a:lnSpc>
                          <a:spcPct val="115000"/>
                        </a:lnSpc>
                        <a:spcAft>
                          <a:spcPts val="0"/>
                        </a:spcAft>
                      </a:pPr>
                      <a:r>
                        <a:rPr lang="en-ZA" sz="1400" b="1" dirty="0" smtClean="0">
                          <a:effectLst/>
                          <a:latin typeface="Arial" panose="020B0604020202020204" pitchFamily="34" charset="0"/>
                          <a:ea typeface="Calibri" panose="020F0502020204030204" pitchFamily="34" charset="0"/>
                          <a:cs typeface="Arial" panose="020B0604020202020204" pitchFamily="34" charset="0"/>
                        </a:rPr>
                        <a:t>% Spent</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BUDGET AVAILABLE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15000"/>
                        </a:lnSpc>
                        <a:spcAft>
                          <a:spcPts val="0"/>
                        </a:spcAft>
                      </a:pPr>
                      <a:r>
                        <a:rPr lang="en-ZA" sz="1400" b="1" dirty="0" smtClean="0">
                          <a:effectLst/>
                          <a:latin typeface="Arial" panose="020B0604020202020204" pitchFamily="34" charset="0"/>
                          <a:ea typeface="Calibri" panose="020F0502020204030204" pitchFamily="34" charset="0"/>
                          <a:cs typeface="Arial" panose="020B0604020202020204" pitchFamily="34" charset="0"/>
                        </a:rPr>
                        <a:t>PROJECTED VARIANCE</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r>
              <a:tr h="369616">
                <a:tc vMerge="1">
                  <a:txBody>
                    <a:bodyPr/>
                    <a:lstStyle/>
                    <a:p>
                      <a:endParaRPr lang="en-ZA"/>
                    </a:p>
                  </a:txBody>
                  <a:tcPr/>
                </a:tc>
                <a:tc>
                  <a:txBody>
                    <a:bodyPr/>
                    <a:lstStyle/>
                    <a:p>
                      <a:pPr algn="ctr">
                        <a:lnSpc>
                          <a:spcPct val="115000"/>
                        </a:lnSpc>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vMerge="1">
                  <a:txBody>
                    <a:bodyPr/>
                    <a:lstStyle/>
                    <a:p>
                      <a:pPr algn="ctr">
                        <a:lnSpc>
                          <a:spcPct val="115000"/>
                        </a:lnSpc>
                        <a:spcAft>
                          <a:spcPts val="0"/>
                        </a:spcAft>
                      </a:pPr>
                      <a:endParaRPr lang="en-ZA"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400" b="1" dirty="0" err="1" smtClean="0">
                          <a:effectLst/>
                          <a:latin typeface="Arial" panose="020B0604020202020204" pitchFamily="34" charset="0"/>
                          <a:ea typeface="Calibri" panose="020F0502020204030204" pitchFamily="34" charset="0"/>
                          <a:cs typeface="Arial" panose="020B0604020202020204" pitchFamily="34" charset="0"/>
                        </a:rPr>
                        <a:t>R’000</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479358">
                <a:tc>
                  <a:txBody>
                    <a:bodyPr/>
                    <a:lstStyle/>
                    <a:p>
                      <a:pPr algn="l">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COMPENSATION OF EMPLOYEES</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4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222 801</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4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106 233</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400" b="0" dirty="0" smtClean="0">
                          <a:effectLst/>
                          <a:latin typeface="Arial" panose="020B0604020202020204" pitchFamily="34" charset="0"/>
                          <a:ea typeface="Calibri" panose="020F0502020204030204" pitchFamily="34" charset="0"/>
                          <a:cs typeface="Arial" panose="020B0604020202020204" pitchFamily="34" charset="0"/>
                        </a:rPr>
                        <a:t>47.7%</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4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116 568</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400" b="0" dirty="0" smtClean="0">
                          <a:effectLst/>
                          <a:latin typeface="Arial" panose="020B0604020202020204" pitchFamily="34" charset="0"/>
                          <a:ea typeface="Calibri" panose="020F0502020204030204" pitchFamily="34" charset="0"/>
                          <a:cs typeface="Arial" panose="020B0604020202020204" pitchFamily="34" charset="0"/>
                        </a:rPr>
                        <a:t>6 000</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77173">
                <a:tc>
                  <a:txBody>
                    <a:bodyPr/>
                    <a:lstStyle/>
                    <a:p>
                      <a:pPr algn="l">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5777">
                <a:tc>
                  <a:txBody>
                    <a:bodyPr/>
                    <a:lstStyle/>
                    <a:p>
                      <a:pPr algn="l">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GOODS AND SERVICES</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158 193</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74 827</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effectLst/>
                          <a:latin typeface="Arial" panose="020B0604020202020204" pitchFamily="34" charset="0"/>
                          <a:ea typeface="Calibri" panose="020F0502020204030204" pitchFamily="34" charset="0"/>
                          <a:cs typeface="Arial" panose="020B0604020202020204" pitchFamily="34" charset="0"/>
                        </a:rPr>
                        <a:t>47.3%</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83 366</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effectLst/>
                          <a:latin typeface="Arial" panose="020B0604020202020204" pitchFamily="34" charset="0"/>
                          <a:ea typeface="Calibri" panose="020F0502020204030204" pitchFamily="34" charset="0"/>
                          <a:cs typeface="Arial" panose="020B0604020202020204" pitchFamily="34" charset="0"/>
                        </a:rPr>
                        <a:t>(6 000)</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77173">
                <a:tc>
                  <a:txBody>
                    <a:bodyPr/>
                    <a:lstStyle/>
                    <a:p>
                      <a:pPr algn="l">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6953">
                <a:tc>
                  <a:txBody>
                    <a:bodyPr/>
                    <a:lstStyle/>
                    <a:p>
                      <a:pPr algn="l">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TRANSFERS AND SUBSIDIES</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56</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56</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effectLst/>
                          <a:latin typeface="Arial" panose="020B0604020202020204" pitchFamily="34" charset="0"/>
                          <a:ea typeface="Calibri" panose="020F0502020204030204" pitchFamily="34" charset="0"/>
                          <a:cs typeface="Arial" panose="020B0604020202020204" pitchFamily="34" charset="0"/>
                        </a:rPr>
                        <a:t>100%</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effectLst/>
                          <a:latin typeface="Arial" panose="020B0604020202020204" pitchFamily="34" charset="0"/>
                          <a:ea typeface="Calibri" panose="020F0502020204030204" pitchFamily="34" charset="0"/>
                          <a:cs typeface="Arial" panose="020B0604020202020204" pitchFamily="34" charset="0"/>
                        </a:rPr>
                        <a:t>-</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effectLst/>
                          <a:latin typeface="Arial" panose="020B0604020202020204" pitchFamily="34" charset="0"/>
                          <a:ea typeface="Calibri" panose="020F0502020204030204" pitchFamily="34" charset="0"/>
                          <a:cs typeface="Arial" panose="020B0604020202020204" pitchFamily="34" charset="0"/>
                        </a:rPr>
                        <a:t>-</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340441">
                <a:tc>
                  <a:txBody>
                    <a:bodyPr/>
                    <a:lstStyle/>
                    <a:p>
                      <a:pPr algn="l">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9625" algn="r">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9625" algn="r">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9625" algn="r">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990">
                <a:tc>
                  <a:txBody>
                    <a:bodyPr/>
                    <a:lstStyle/>
                    <a:p>
                      <a:pPr algn="l">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CAPITAL ASSETS</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effectLst/>
                          <a:latin typeface="Arial" panose="020B0604020202020204" pitchFamily="34" charset="0"/>
                          <a:ea typeface="Calibri" panose="020F0502020204030204" pitchFamily="34" charset="0"/>
                          <a:cs typeface="Arial" panose="020B0604020202020204" pitchFamily="34" charset="0"/>
                        </a:rPr>
                        <a:t>1 106</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768</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effectLst/>
                          <a:latin typeface="Arial" panose="020B0604020202020204" pitchFamily="34" charset="0"/>
                          <a:ea typeface="Calibri" panose="020F0502020204030204" pitchFamily="34" charset="0"/>
                          <a:cs typeface="Arial" panose="020B0604020202020204" pitchFamily="34" charset="0"/>
                        </a:rPr>
                        <a:t>69.4%</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effectLst/>
                          <a:latin typeface="Arial" panose="020B0604020202020204" pitchFamily="34" charset="0"/>
                          <a:ea typeface="Calibri" panose="020F0502020204030204" pitchFamily="34" charset="0"/>
                          <a:cs typeface="Arial" panose="020B0604020202020204" pitchFamily="34" charset="0"/>
                        </a:rPr>
                        <a:t>338</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r">
                        <a:lnSpc>
                          <a:spcPct val="115000"/>
                        </a:lnSpc>
                        <a:spcAft>
                          <a:spcPts val="0"/>
                        </a:spcAft>
                      </a:pPr>
                      <a:r>
                        <a:rPr lang="en-ZA" sz="1400" b="0" dirty="0" smtClean="0">
                          <a:effectLst/>
                          <a:latin typeface="Arial" panose="020B0604020202020204" pitchFamily="34" charset="0"/>
                          <a:ea typeface="Calibri" panose="020F0502020204030204" pitchFamily="34" charset="0"/>
                          <a:cs typeface="Arial" panose="020B0604020202020204" pitchFamily="34" charset="0"/>
                        </a:rPr>
                        <a:t>-</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340441">
                <a:tc>
                  <a:txBody>
                    <a:bodyPr/>
                    <a:lstStyle/>
                    <a:p>
                      <a:pPr algn="l">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9625" algn="r">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9625" algn="r">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809625" algn="r">
                        <a:lnSpc>
                          <a:spcPct val="115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9451">
                <a:tc>
                  <a:txBody>
                    <a:bodyPr/>
                    <a:lstStyle/>
                    <a:p>
                      <a:pPr algn="l">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382 156</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r">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181 884</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indent="0" algn="r">
                        <a:lnSpc>
                          <a:spcPct val="115000"/>
                        </a:lnSpc>
                        <a:spcAft>
                          <a:spcPts val="0"/>
                        </a:spcAft>
                      </a:pPr>
                      <a:r>
                        <a:rPr lang="en-ZA" sz="1400" b="1" dirty="0" smtClean="0">
                          <a:effectLst/>
                          <a:latin typeface="Arial" panose="020B0604020202020204" pitchFamily="34" charset="0"/>
                          <a:ea typeface="Calibri" panose="020F0502020204030204" pitchFamily="34" charset="0"/>
                          <a:cs typeface="Arial" panose="020B0604020202020204" pitchFamily="34" charset="0"/>
                        </a:rPr>
                        <a:t>47.6%</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indent="0" algn="r">
                        <a:lnSpc>
                          <a:spcPct val="115000"/>
                        </a:lnSpc>
                        <a:spcAft>
                          <a:spcPts val="0"/>
                        </a:spcAft>
                      </a:pPr>
                      <a:r>
                        <a:rPr lang="en-ZA" sz="1400" b="1" dirty="0" smtClean="0">
                          <a:effectLst/>
                          <a:latin typeface="Arial" panose="020B0604020202020204" pitchFamily="34" charset="0"/>
                          <a:ea typeface="Calibri" panose="020F0502020204030204" pitchFamily="34" charset="0"/>
                          <a:cs typeface="Arial" panose="020B0604020202020204" pitchFamily="34" charset="0"/>
                        </a:rPr>
                        <a:t>200 272</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0" indent="0" algn="r">
                        <a:lnSpc>
                          <a:spcPct val="115000"/>
                        </a:lnSpc>
                        <a:spcAft>
                          <a:spcPts val="0"/>
                        </a:spcAft>
                      </a:pPr>
                      <a:r>
                        <a:rPr lang="en-ZA" sz="1400" b="1" dirty="0" smtClean="0">
                          <a:effectLst/>
                          <a:latin typeface="Arial" panose="020B0604020202020204" pitchFamily="34" charset="0"/>
                          <a:ea typeface="Calibri" panose="020F0502020204030204" pitchFamily="34" charset="0"/>
                          <a:cs typeface="Arial" panose="020B0604020202020204" pitchFamily="34" charset="0"/>
                        </a:rPr>
                        <a:t>-</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bl>
          </a:graphicData>
        </a:graphic>
      </p:graphicFrame>
    </p:spTree>
    <p:extLst>
      <p:ext uri="{BB962C8B-B14F-4D97-AF65-F5344CB8AC3E}">
        <p14:creationId xmlns:p14="http://schemas.microsoft.com/office/powerpoint/2010/main" xmlns="" val="264861497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133815"/>
            <a:ext cx="9143999" cy="837735"/>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895350">
              <a:spcBef>
                <a:spcPct val="20000"/>
              </a:spcBef>
            </a:pPr>
            <a:r>
              <a:rPr lang="en-US" sz="2800" b="1" dirty="0">
                <a:solidFill>
                  <a:prstClr val="white"/>
                </a:solidFill>
              </a:rPr>
              <a:t>Expenditure Report - 2</a:t>
            </a:r>
            <a:r>
              <a:rPr lang="en-US" sz="2800" b="1" baseline="30000" dirty="0">
                <a:solidFill>
                  <a:prstClr val="white"/>
                </a:solidFill>
              </a:rPr>
              <a:t>nd</a:t>
            </a:r>
            <a:r>
              <a:rPr lang="en-US" sz="2800" b="1" dirty="0">
                <a:solidFill>
                  <a:prstClr val="white"/>
                </a:solidFill>
              </a:rPr>
              <a:t> Quarter 2016/17 </a:t>
            </a:r>
            <a:endParaRPr lang="en-US" sz="2800" b="1" dirty="0" smtClean="0">
              <a:solidFill>
                <a:prstClr val="white"/>
              </a:solidFill>
            </a:endParaRPr>
          </a:p>
          <a:p>
            <a:pPr defTabSz="895350">
              <a:spcBef>
                <a:spcPct val="20000"/>
              </a:spcBef>
            </a:pPr>
            <a:r>
              <a:rPr lang="en-US" sz="2800" b="1" dirty="0" smtClean="0">
                <a:solidFill>
                  <a:prstClr val="white"/>
                </a:solidFill>
              </a:rPr>
              <a:t>ended </a:t>
            </a:r>
            <a:r>
              <a:rPr lang="en-US" sz="2800" b="1" dirty="0">
                <a:solidFill>
                  <a:prstClr val="white"/>
                </a:solidFill>
              </a:rPr>
              <a:t>30 September 2016</a:t>
            </a:r>
            <a:endParaRPr lang="en-US" sz="3600" b="1" dirty="0">
              <a:solidFill>
                <a:prstClr val="white"/>
              </a:solidFill>
            </a:endParaRP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27</a:t>
            </a:fld>
            <a:endParaRPr lang="en-US" dirty="0">
              <a:solidFill>
                <a:prstClr val="black">
                  <a:tint val="75000"/>
                </a:prstClr>
              </a:solidFill>
            </a:endParaRPr>
          </a:p>
        </p:txBody>
      </p:sp>
      <p:graphicFrame>
        <p:nvGraphicFramePr>
          <p:cNvPr id="3" name="Table 2"/>
          <p:cNvGraphicFramePr>
            <a:graphicFrameLocks noGrp="1"/>
          </p:cNvGraphicFramePr>
          <p:nvPr>
            <p:extLst/>
          </p:nvPr>
        </p:nvGraphicFramePr>
        <p:xfrm>
          <a:off x="0" y="975213"/>
          <a:ext cx="9144001" cy="4905794"/>
        </p:xfrm>
        <a:graphic>
          <a:graphicData uri="http://schemas.openxmlformats.org/drawingml/2006/table">
            <a:tbl>
              <a:tblPr firstRow="1" firstCol="1" bandRow="1"/>
              <a:tblGrid>
                <a:gridCol w="5078186"/>
                <a:gridCol w="1159328"/>
                <a:gridCol w="1243941"/>
                <a:gridCol w="625681"/>
                <a:gridCol w="1036865"/>
              </a:tblGrid>
              <a:tr h="358263">
                <a:tc rowSpan="2">
                  <a:txBody>
                    <a:bodyPr/>
                    <a:lstStyle/>
                    <a:p>
                      <a:pPr algn="l">
                        <a:lnSpc>
                          <a:spcPct val="115000"/>
                        </a:lnSpc>
                        <a:spcAft>
                          <a:spcPts val="0"/>
                        </a:spcAft>
                      </a:pP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2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CURRENT </a:t>
                      </a: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BUDGET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ACTUAL EXPENDITURE</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a:txBody>
                    <a:bodyPr/>
                    <a:lstStyle/>
                    <a:p>
                      <a:pPr algn="ctr">
                        <a:lnSpc>
                          <a:spcPct val="115000"/>
                        </a:lnSpc>
                        <a:spcAft>
                          <a:spcPts val="0"/>
                        </a:spcAft>
                      </a:pPr>
                      <a:r>
                        <a:rPr lang="en-ZA" sz="1200" b="1" dirty="0" smtClean="0">
                          <a:effectLst/>
                          <a:latin typeface="Arial" panose="020B0604020202020204" pitchFamily="34" charset="0"/>
                          <a:ea typeface="Calibri" panose="020F0502020204030204" pitchFamily="34" charset="0"/>
                          <a:cs typeface="Arial" panose="020B0604020202020204" pitchFamily="34" charset="0"/>
                        </a:rPr>
                        <a:t>% SPENT</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2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BUDGET AVAILABLE</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247941">
                <a:tc vMerge="1">
                  <a:txBody>
                    <a:bodyPr/>
                    <a:lstStyle/>
                    <a:p>
                      <a:endParaRPr lang="en-ZA"/>
                    </a:p>
                  </a:txBody>
                  <a:tcPr/>
                </a:tc>
                <a:tc>
                  <a:txBody>
                    <a:bodyPr/>
                    <a:lstStyle/>
                    <a:p>
                      <a:pPr algn="ctr">
                        <a:lnSpc>
                          <a:spcPct val="115000"/>
                        </a:lnSpc>
                        <a:spcAft>
                          <a:spcPts val="0"/>
                        </a:spcAft>
                      </a:pPr>
                      <a:r>
                        <a:rPr lang="en-ZA"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2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vMerge="1">
                  <a:txBody>
                    <a:bodyPr/>
                    <a:lstStyle/>
                    <a:p>
                      <a:pPr algn="ctr">
                        <a:lnSpc>
                          <a:spcPct val="115000"/>
                        </a:lnSpc>
                        <a:spcAft>
                          <a:spcPts val="0"/>
                        </a:spcAf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2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358263">
                <a:tc>
                  <a:txBody>
                    <a:bodyPr/>
                    <a:lstStyle/>
                    <a:p>
                      <a:pPr algn="l">
                        <a:lnSpc>
                          <a:spcPct val="115000"/>
                        </a:lnSpc>
                        <a:spcAft>
                          <a:spcPts val="0"/>
                        </a:spcAft>
                      </a:pP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 1: ADMINISTRATION</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144 </a:t>
                      </a:r>
                      <a:r>
                        <a:rPr lang="en-ZA" sz="12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233</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2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69</a:t>
                      </a:r>
                      <a:r>
                        <a:rPr lang="en-ZA" sz="1200" b="1" baseline="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908</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rtl="0">
                        <a:lnSpc>
                          <a:spcPct val="115000"/>
                        </a:lnSpc>
                        <a:spcAft>
                          <a:spcPts val="0"/>
                        </a:spcAft>
                      </a:pPr>
                      <a:r>
                        <a:rPr lang="en-ZA" sz="1200" b="1" dirty="0" smtClean="0">
                          <a:effectLst/>
                          <a:latin typeface="Arial" panose="020B0604020202020204" pitchFamily="34" charset="0"/>
                          <a:ea typeface="Calibri" panose="020F0502020204030204" pitchFamily="34" charset="0"/>
                          <a:cs typeface="Arial" panose="020B0604020202020204" pitchFamily="34" charset="0"/>
                        </a:rPr>
                        <a:t>48.5%</a:t>
                      </a:r>
                      <a:endParaRPr lang="en-ZA" sz="1200" b="1"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2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74 325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341109">
                <a:tc>
                  <a:txBody>
                    <a:bodyPr/>
                    <a:lstStyle/>
                    <a:p>
                      <a:pPr algn="l">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Personnel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64 087</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29 737</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46.4%</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34 350</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975">
                <a:tc>
                  <a:txBody>
                    <a:bodyPr/>
                    <a:lstStyle/>
                    <a:p>
                      <a:pPr algn="l">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261273">
                <a:tc>
                  <a:txBody>
                    <a:bodyPr/>
                    <a:lstStyle/>
                    <a:p>
                      <a:pPr algn="l">
                        <a:lnSpc>
                          <a:spcPct val="115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Operational</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80 146</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40 171</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50.1%</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39 975</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544">
                <a:tc>
                  <a:txBody>
                    <a:bodyPr/>
                    <a:lstStyle/>
                    <a:p>
                      <a:pPr algn="l">
                        <a:lnSpc>
                          <a:spcPct val="115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175543">
                <a:tc>
                  <a:txBody>
                    <a:bodyPr/>
                    <a:lstStyle/>
                    <a:p>
                      <a:pPr algn="l">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Management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853</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785</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92.0%</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68</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43">
                <a:tc>
                  <a:txBody>
                    <a:bodyPr/>
                    <a:lstStyle/>
                    <a:p>
                      <a:pPr algn="l">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262674">
                <a:tc>
                  <a:txBody>
                    <a:bodyPr/>
                    <a:lstStyle/>
                    <a:p>
                      <a:pPr algn="l">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Office of the Chief Financial Officer</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55 270</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30 612</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55.4%</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24 658</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132">
                <a:tc>
                  <a:txBody>
                    <a:bodyPr/>
                    <a:lstStyle/>
                    <a:p>
                      <a:pPr algn="l">
                        <a:lnSpc>
                          <a:spcPct val="115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175543">
                <a:tc>
                  <a:txBody>
                    <a:bodyPr/>
                    <a:lstStyle/>
                    <a:p>
                      <a:pPr algn="l">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Information Management and Technology</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12 984</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4 322</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33.3%</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8 662</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587">
                <a:tc>
                  <a:txBody>
                    <a:bodyPr/>
                    <a:lstStyle/>
                    <a:p>
                      <a:pPr algn="l">
                        <a:lnSpc>
                          <a:spcPct val="115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175543">
                <a:tc>
                  <a:txBody>
                    <a:bodyPr/>
                    <a:lstStyle/>
                    <a:p>
                      <a:pPr algn="l">
                        <a:lnSpc>
                          <a:spcPct val="115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Internal Audit</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a:t>
                      </a: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387</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a:t>
                      </a: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076</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87.0%</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311</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43">
                <a:tc>
                  <a:txBody>
                    <a:bodyPr/>
                    <a:lstStyle/>
                    <a:p>
                      <a:pPr algn="l">
                        <a:lnSpc>
                          <a:spcPct val="115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224626">
                <a:tc>
                  <a:txBody>
                    <a:bodyPr/>
                    <a:lstStyle/>
                    <a:p>
                      <a:pPr algn="l">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Human Resources Management and Development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5 539</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1 567</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28.3%</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3 972</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43">
                <a:tc>
                  <a:txBody>
                    <a:bodyPr/>
                    <a:lstStyle/>
                    <a:p>
                      <a:pPr algn="l">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175543">
                <a:tc>
                  <a:txBody>
                    <a:bodyPr/>
                    <a:lstStyle/>
                    <a:p>
                      <a:pPr algn="l">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Internal </a:t>
                      </a: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Communication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a:t>
                      </a: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633</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573</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21.8%</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2</a:t>
                      </a:r>
                      <a:r>
                        <a:rPr lang="en-ZA" sz="1200"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060</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5543">
                <a:tc>
                  <a:txBody>
                    <a:bodyPr/>
                    <a:lstStyle/>
                    <a:p>
                      <a:pPr algn="l">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12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243265">
                <a:tc>
                  <a:txBody>
                    <a:bodyPr/>
                    <a:lstStyle/>
                    <a:p>
                      <a:pPr algn="l">
                        <a:lnSpc>
                          <a:spcPct val="115000"/>
                        </a:lnSpc>
                        <a:spcAft>
                          <a:spcPts val="0"/>
                        </a:spcAft>
                      </a:pPr>
                      <a:r>
                        <a:rPr lang="en-ZA"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Strategic </a:t>
                      </a:r>
                      <a:r>
                        <a:rPr lang="en-ZA" sz="12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Management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480</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236</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49.2%</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200" dirty="0" smtClean="0">
                          <a:effectLst/>
                          <a:latin typeface="Arial" panose="020B0604020202020204" pitchFamily="34" charset="0"/>
                          <a:ea typeface="Calibri" panose="020F0502020204030204" pitchFamily="34" charset="0"/>
                          <a:cs typeface="Arial" panose="020B0604020202020204" pitchFamily="34" charset="0"/>
                        </a:rPr>
                        <a:t>244</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9054" marR="490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546817638"/>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 y="108198"/>
            <a:ext cx="9143999" cy="760871"/>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895350">
              <a:spcBef>
                <a:spcPct val="20000"/>
              </a:spcBef>
            </a:pPr>
            <a:endParaRPr lang="en-ZA" sz="2800" b="1" dirty="0" smtClean="0">
              <a:solidFill>
                <a:prstClr val="white"/>
              </a:solidFill>
            </a:endParaRPr>
          </a:p>
          <a:p>
            <a:pPr defTabSz="895350">
              <a:spcBef>
                <a:spcPct val="20000"/>
              </a:spcBef>
            </a:pPr>
            <a:r>
              <a:rPr lang="en-ZA" sz="2600" b="1" dirty="0" smtClean="0">
                <a:solidFill>
                  <a:prstClr val="white"/>
                </a:solidFill>
              </a:rPr>
              <a:t>Expenditure </a:t>
            </a:r>
            <a:r>
              <a:rPr lang="en-ZA" sz="2600" b="1" dirty="0">
                <a:solidFill>
                  <a:prstClr val="white"/>
                </a:solidFill>
              </a:rPr>
              <a:t>Report - 2nd Quarter </a:t>
            </a:r>
            <a:r>
              <a:rPr lang="en-ZA" sz="2600" b="1" dirty="0" smtClean="0">
                <a:solidFill>
                  <a:prstClr val="white"/>
                </a:solidFill>
              </a:rPr>
              <a:t>2016/17 </a:t>
            </a:r>
          </a:p>
          <a:p>
            <a:pPr defTabSz="895350">
              <a:spcBef>
                <a:spcPct val="20000"/>
              </a:spcBef>
            </a:pPr>
            <a:r>
              <a:rPr lang="en-ZA" sz="2600" b="1" dirty="0" smtClean="0">
                <a:solidFill>
                  <a:prstClr val="white"/>
                </a:solidFill>
              </a:rPr>
              <a:t>ended </a:t>
            </a:r>
            <a:r>
              <a:rPr lang="en-ZA" sz="2600" b="1" dirty="0">
                <a:solidFill>
                  <a:prstClr val="white"/>
                </a:solidFill>
              </a:rPr>
              <a:t>30 September 2016</a:t>
            </a:r>
          </a:p>
          <a:p>
            <a:pPr defTabSz="895350">
              <a:spcBef>
                <a:spcPct val="20000"/>
              </a:spcBef>
            </a:pPr>
            <a:endParaRPr lang="en-US" sz="2800" b="1" dirty="0">
              <a:solidFill>
                <a:prstClr val="white"/>
              </a:solidFill>
            </a:endParaRP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28</a:t>
            </a:fld>
            <a:endParaRPr lang="en-US" dirty="0">
              <a:solidFill>
                <a:prstClr val="black">
                  <a:tint val="75000"/>
                </a:prstClr>
              </a:solidFill>
            </a:endParaRPr>
          </a:p>
        </p:txBody>
      </p:sp>
      <p:graphicFrame>
        <p:nvGraphicFramePr>
          <p:cNvPr id="4" name="Table 3"/>
          <p:cNvGraphicFramePr>
            <a:graphicFrameLocks noGrp="1"/>
          </p:cNvGraphicFramePr>
          <p:nvPr>
            <p:extLst/>
          </p:nvPr>
        </p:nvGraphicFramePr>
        <p:xfrm>
          <a:off x="2" y="876787"/>
          <a:ext cx="9143998" cy="5846303"/>
        </p:xfrm>
        <a:graphic>
          <a:graphicData uri="http://schemas.openxmlformats.org/drawingml/2006/table">
            <a:tbl>
              <a:tblPr firstRow="1" firstCol="1" bandRow="1"/>
              <a:tblGrid>
                <a:gridCol w="3837212"/>
                <a:gridCol w="1248309"/>
                <a:gridCol w="1673087"/>
                <a:gridCol w="899490"/>
                <a:gridCol w="1485900"/>
              </a:tblGrid>
              <a:tr h="603772">
                <a:tc rowSpan="2">
                  <a:txBody>
                    <a:bodyPr/>
                    <a:lstStyle/>
                    <a:p>
                      <a:pPr algn="l">
                        <a:lnSpc>
                          <a:spcPct val="115000"/>
                        </a:lnSpc>
                        <a:spcAft>
                          <a:spcPts val="0"/>
                        </a:spcAft>
                      </a:pPr>
                      <a:r>
                        <a:rPr lang="en-ZA" sz="17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7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CURRENT </a:t>
                      </a:r>
                      <a:r>
                        <a:rPr lang="en-ZA" sz="17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BUDGET</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ACTUAL EXPENDITURE</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rowSpan="2">
                  <a:txBody>
                    <a:bodyPr/>
                    <a:lstStyle/>
                    <a:p>
                      <a:pPr algn="ctr">
                        <a:lnSpc>
                          <a:spcPct val="115000"/>
                        </a:lnSpc>
                        <a:spcAft>
                          <a:spcPts val="0"/>
                        </a:spcAft>
                      </a:pPr>
                      <a:r>
                        <a:rPr lang="en-ZA" sz="1700" b="1" dirty="0" smtClean="0">
                          <a:effectLst/>
                          <a:latin typeface="Arial" panose="020B0604020202020204" pitchFamily="34" charset="0"/>
                          <a:ea typeface="Calibri" panose="020F0502020204030204" pitchFamily="34" charset="0"/>
                          <a:cs typeface="Arial" panose="020B0604020202020204" pitchFamily="34" charset="0"/>
                        </a:rPr>
                        <a:t>% SPENT</a:t>
                      </a:r>
                      <a:endParaRPr lang="en-ZA" sz="1700" b="1"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7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BUDGET AVAILABLE</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r>
              <a:tr h="301886">
                <a:tc vMerge="1">
                  <a:txBody>
                    <a:bodyPr/>
                    <a:lstStyle/>
                    <a:p>
                      <a:endParaRPr lang="en-ZA"/>
                    </a:p>
                  </a:txBody>
                  <a:tcPr/>
                </a:tc>
                <a:tc>
                  <a:txBody>
                    <a:bodyPr/>
                    <a:lstStyle/>
                    <a:p>
                      <a:pPr algn="ctr">
                        <a:lnSpc>
                          <a:spcPct val="115000"/>
                        </a:lnSpc>
                        <a:spcAft>
                          <a:spcPts val="0"/>
                        </a:spcAft>
                      </a:pPr>
                      <a:r>
                        <a:rPr lang="en-ZA" sz="17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vMerge="1">
                  <a:txBody>
                    <a:bodyPr/>
                    <a:lstStyle/>
                    <a:p>
                      <a:pPr algn="ctr">
                        <a:lnSpc>
                          <a:spcPct val="115000"/>
                        </a:lnSpc>
                        <a:spcAft>
                          <a:spcPts val="0"/>
                        </a:spcAft>
                      </a:pP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7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685863">
                <a:tc>
                  <a:txBody>
                    <a:bodyPr/>
                    <a:lstStyle/>
                    <a:p>
                      <a:pPr algn="l">
                        <a:lnSpc>
                          <a:spcPct val="115000"/>
                        </a:lnSpc>
                        <a:spcAft>
                          <a:spcPts val="0"/>
                        </a:spcAft>
                      </a:pPr>
                      <a:r>
                        <a:rPr lang="en-ZA" sz="17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 2: CONTENT PROCESSING AND DISSEMINATION</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7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133 000</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7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64 550</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700" b="1" dirty="0" smtClean="0">
                          <a:effectLst/>
                          <a:latin typeface="Arial" panose="020B0604020202020204" pitchFamily="34" charset="0"/>
                          <a:ea typeface="Calibri" panose="020F0502020204030204" pitchFamily="34" charset="0"/>
                          <a:cs typeface="Arial" panose="020B0604020202020204" pitchFamily="34" charset="0"/>
                        </a:rPr>
                        <a:t>48.5%</a:t>
                      </a:r>
                      <a:endParaRPr lang="en-ZA" sz="1700" b="1"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7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100 250</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301886">
                <a:tc>
                  <a:txBody>
                    <a:bodyPr/>
                    <a:lstStyle/>
                    <a:p>
                      <a:pPr algn="just">
                        <a:lnSpc>
                          <a:spcPct val="115000"/>
                        </a:lnSpc>
                        <a:spcAft>
                          <a:spcPts val="0"/>
                        </a:spcAft>
                      </a:pPr>
                      <a:r>
                        <a:rPr lang="en-ZA"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Personnel</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74 346</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37 696</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effectLst/>
                          <a:latin typeface="Arial" panose="020B0604020202020204" pitchFamily="34" charset="0"/>
                          <a:ea typeface="Calibri" panose="020F0502020204030204" pitchFamily="34" charset="0"/>
                          <a:cs typeface="Arial" panose="020B0604020202020204" pitchFamily="34" charset="0"/>
                        </a:rPr>
                        <a:t>50.7%</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36 650</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3296">
                <a:tc>
                  <a:txBody>
                    <a:bodyPr/>
                    <a:lstStyle/>
                    <a:p>
                      <a:pPr algn="just">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01886">
                <a:tc>
                  <a:txBody>
                    <a:bodyPr/>
                    <a:lstStyle/>
                    <a:p>
                      <a:pPr algn="just">
                        <a:lnSpc>
                          <a:spcPct val="115000"/>
                        </a:lnSpc>
                        <a:spcAft>
                          <a:spcPts val="0"/>
                        </a:spcAft>
                      </a:pPr>
                      <a:r>
                        <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Operational</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58 654</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26 854</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effectLst/>
                          <a:latin typeface="Arial" panose="020B0604020202020204" pitchFamily="34" charset="0"/>
                          <a:ea typeface="Calibri" panose="020F0502020204030204" pitchFamily="34" charset="0"/>
                          <a:cs typeface="Arial" panose="020B0604020202020204" pitchFamily="34" charset="0"/>
                        </a:rPr>
                        <a:t>45.8%</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31</a:t>
                      </a:r>
                      <a:r>
                        <a:rPr lang="en-ZA" sz="1700" baseline="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 800</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006">
                <a:tc>
                  <a:txBody>
                    <a:bodyPr/>
                    <a:lstStyle/>
                    <a:p>
                      <a:pPr algn="just">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22389">
                <a:tc>
                  <a:txBody>
                    <a:bodyPr/>
                    <a:lstStyle/>
                    <a:p>
                      <a:pPr algn="just">
                        <a:lnSpc>
                          <a:spcPct val="115000"/>
                        </a:lnSpc>
                        <a:spcAft>
                          <a:spcPts val="0"/>
                        </a:spcAft>
                      </a:pPr>
                      <a:r>
                        <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Management</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368</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154</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effectLst/>
                          <a:latin typeface="Arial" panose="020B0604020202020204" pitchFamily="34" charset="0"/>
                          <a:ea typeface="Calibri" panose="020F0502020204030204" pitchFamily="34" charset="0"/>
                          <a:cs typeface="Arial" panose="020B0604020202020204" pitchFamily="34" charset="0"/>
                        </a:rPr>
                        <a:t>41.8%</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effectLst/>
                          <a:latin typeface="Arial" panose="020B0604020202020204" pitchFamily="34" charset="0"/>
                          <a:ea typeface="Calibri" panose="020F0502020204030204" pitchFamily="34" charset="0"/>
                          <a:cs typeface="Arial" panose="020B0604020202020204" pitchFamily="34" charset="0"/>
                        </a:rPr>
                        <a:t>214</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858">
                <a:tc>
                  <a:txBody>
                    <a:bodyPr/>
                    <a:lstStyle/>
                    <a:p>
                      <a:pPr algn="just">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44669">
                <a:tc>
                  <a:txBody>
                    <a:bodyPr/>
                    <a:lstStyle/>
                    <a:p>
                      <a:pPr algn="l">
                        <a:lnSpc>
                          <a:spcPct val="115000"/>
                        </a:lnSpc>
                        <a:spcAft>
                          <a:spcPts val="0"/>
                        </a:spcAft>
                      </a:pPr>
                      <a:r>
                        <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Research and media monitoring</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8 577</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3 332</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effectLst/>
                          <a:latin typeface="Arial" panose="020B0604020202020204" pitchFamily="34" charset="0"/>
                          <a:ea typeface="Calibri" panose="020F0502020204030204" pitchFamily="34" charset="0"/>
                          <a:cs typeface="Arial" panose="020B0604020202020204" pitchFamily="34" charset="0"/>
                        </a:rPr>
                        <a:t>38.8%</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effectLst/>
                          <a:latin typeface="Arial" panose="020B0604020202020204" pitchFamily="34" charset="0"/>
                          <a:ea typeface="Calibri" panose="020F0502020204030204" pitchFamily="34" charset="0"/>
                          <a:cs typeface="Arial" panose="020B0604020202020204" pitchFamily="34" charset="0"/>
                        </a:rPr>
                        <a:t>5 245</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490">
                <a:tc>
                  <a:txBody>
                    <a:bodyPr/>
                    <a:lstStyle/>
                    <a:p>
                      <a:pPr algn="just">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34502">
                <a:tc>
                  <a:txBody>
                    <a:bodyPr/>
                    <a:lstStyle/>
                    <a:p>
                      <a:pPr algn="l">
                        <a:lnSpc>
                          <a:spcPct val="115000"/>
                        </a:lnSpc>
                        <a:spcAft>
                          <a:spcPts val="0"/>
                        </a:spcAft>
                      </a:pPr>
                      <a:r>
                        <a:rPr lang="en-ZA" sz="1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Printing of communication products</a:t>
                      </a:r>
                      <a:endParaRPr lang="en-ZA" sz="170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effectLst/>
                          <a:latin typeface="Arial" panose="020B0604020202020204" pitchFamily="34" charset="0"/>
                          <a:ea typeface="Calibri" panose="020F0502020204030204" pitchFamily="34" charset="0"/>
                          <a:cs typeface="Arial" panose="020B0604020202020204" pitchFamily="34" charset="0"/>
                        </a:rPr>
                        <a:t>21 681</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8 962</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effectLst/>
                          <a:latin typeface="Arial" panose="020B0604020202020204" pitchFamily="34" charset="0"/>
                          <a:ea typeface="Calibri" panose="020F0502020204030204" pitchFamily="34" charset="0"/>
                          <a:cs typeface="Arial" panose="020B0604020202020204" pitchFamily="34" charset="0"/>
                        </a:rPr>
                        <a:t>41.3%</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effectLst/>
                          <a:latin typeface="Arial" panose="020B0604020202020204" pitchFamily="34" charset="0"/>
                          <a:ea typeface="Calibri" panose="020F0502020204030204" pitchFamily="34" charset="0"/>
                          <a:cs typeface="Arial" panose="020B0604020202020204" pitchFamily="34" charset="0"/>
                        </a:rPr>
                        <a:t>12 719</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839">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01886">
                <a:tc>
                  <a:txBody>
                    <a:bodyPr/>
                    <a:lstStyle/>
                    <a:p>
                      <a:pPr algn="l">
                        <a:lnSpc>
                          <a:spcPct val="115000"/>
                        </a:lnSpc>
                        <a:spcAft>
                          <a:spcPts val="0"/>
                        </a:spcAft>
                      </a:pPr>
                      <a:r>
                        <a:rPr lang="en-ZA" sz="1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Development of electronic content</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2 918</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872</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effectLst/>
                          <a:latin typeface="Arial" panose="020B0604020202020204" pitchFamily="34" charset="0"/>
                          <a:ea typeface="Calibri" panose="020F0502020204030204" pitchFamily="34" charset="0"/>
                          <a:cs typeface="Arial" panose="020B0604020202020204" pitchFamily="34" charset="0"/>
                        </a:rPr>
                        <a:t>29.9%</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effectLst/>
                          <a:latin typeface="Arial" panose="020B0604020202020204" pitchFamily="34" charset="0"/>
                          <a:ea typeface="Calibri" panose="020F0502020204030204" pitchFamily="34" charset="0"/>
                          <a:cs typeface="Arial" panose="020B0604020202020204" pitchFamily="34" charset="0"/>
                        </a:rPr>
                        <a:t>2 046</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638">
                <a:tc>
                  <a:txBody>
                    <a:bodyPr/>
                    <a:lstStyle/>
                    <a:p>
                      <a:pPr algn="just">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a:lnSpc>
                          <a:spcPct val="115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01886">
                <a:tc>
                  <a:txBody>
                    <a:bodyPr/>
                    <a:lstStyle/>
                    <a:p>
                      <a:pPr algn="just">
                        <a:lnSpc>
                          <a:spcPct val="115000"/>
                        </a:lnSpc>
                        <a:spcAft>
                          <a:spcPts val="0"/>
                        </a:spcAft>
                      </a:pPr>
                      <a:r>
                        <a:rPr lang="en-ZA" sz="1700" dirty="0" smtClean="0">
                          <a:effectLst/>
                          <a:latin typeface="Arial" panose="020B0604020202020204" pitchFamily="34" charset="0"/>
                          <a:ea typeface="Calibri" panose="020F0502020204030204" pitchFamily="34" charset="0"/>
                          <a:cs typeface="Arial" panose="020B0604020202020204" pitchFamily="34" charset="0"/>
                        </a:rPr>
                        <a:t>Media Buying and Distribution</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ZA" sz="1700" dirty="0" smtClean="0">
                          <a:effectLst/>
                          <a:latin typeface="Arial" panose="020B0604020202020204" pitchFamily="34" charset="0"/>
                          <a:ea typeface="Calibri" panose="020F0502020204030204" pitchFamily="34" charset="0"/>
                          <a:cs typeface="Arial" panose="020B0604020202020204" pitchFamily="34" charset="0"/>
                        </a:rPr>
                        <a:t>16 930</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ZA" sz="1700" dirty="0" smtClean="0">
                          <a:effectLst/>
                          <a:latin typeface="Arial" panose="020B0604020202020204" pitchFamily="34" charset="0"/>
                          <a:ea typeface="Calibri" panose="020F0502020204030204" pitchFamily="34" charset="0"/>
                          <a:cs typeface="Arial" panose="020B0604020202020204" pitchFamily="34" charset="0"/>
                        </a:rPr>
                        <a:t>8 820</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ZA" sz="1700" dirty="0" smtClean="0">
                          <a:effectLst/>
                          <a:latin typeface="Arial" panose="020B0604020202020204" pitchFamily="34" charset="0"/>
                          <a:ea typeface="Calibri" panose="020F0502020204030204" pitchFamily="34" charset="0"/>
                          <a:cs typeface="Arial" panose="020B0604020202020204" pitchFamily="34" charset="0"/>
                        </a:rPr>
                        <a:t>52.1%</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effectLst/>
                          <a:latin typeface="Arial" panose="020B0604020202020204" pitchFamily="34" charset="0"/>
                          <a:ea typeface="Calibri" panose="020F0502020204030204" pitchFamily="34" charset="0"/>
                          <a:cs typeface="Arial" panose="020B0604020202020204" pitchFamily="34" charset="0"/>
                        </a:rPr>
                        <a:t>8 110</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728">
                <a:tc>
                  <a:txBody>
                    <a:bodyPr/>
                    <a:lstStyle/>
                    <a:p>
                      <a:pPr algn="just">
                        <a:lnSpc>
                          <a:spcPct val="115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l">
                        <a:lnSpc>
                          <a:spcPct val="115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l">
                        <a:lnSpc>
                          <a:spcPct val="115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a:lnSpc>
                          <a:spcPct val="115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01886">
                <a:tc>
                  <a:txBody>
                    <a:bodyPr/>
                    <a:lstStyle/>
                    <a:p>
                      <a:pPr algn="just">
                        <a:lnSpc>
                          <a:spcPct val="115000"/>
                        </a:lnSpc>
                        <a:spcAft>
                          <a:spcPts val="0"/>
                        </a:spcAft>
                      </a:pPr>
                      <a:r>
                        <a:rPr lang="en-ZA" sz="1700" dirty="0" smtClean="0">
                          <a:effectLst/>
                          <a:latin typeface="Arial" panose="020B0604020202020204" pitchFamily="34" charset="0"/>
                          <a:ea typeface="Calibri" panose="020F0502020204030204" pitchFamily="34" charset="0"/>
                          <a:cs typeface="Arial" panose="020B0604020202020204" pitchFamily="34" charset="0"/>
                        </a:rPr>
                        <a:t>Media Production</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ZA" sz="1700" dirty="0" smtClean="0">
                          <a:effectLst/>
                          <a:latin typeface="Arial" panose="020B0604020202020204" pitchFamily="34" charset="0"/>
                          <a:ea typeface="Calibri" panose="020F0502020204030204" pitchFamily="34" charset="0"/>
                          <a:cs typeface="Arial" panose="020B0604020202020204" pitchFamily="34" charset="0"/>
                        </a:rPr>
                        <a:t>8 180</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ZA" sz="1700" dirty="0" smtClean="0">
                          <a:effectLst/>
                          <a:latin typeface="Arial" panose="020B0604020202020204" pitchFamily="34" charset="0"/>
                          <a:ea typeface="Calibri" panose="020F0502020204030204" pitchFamily="34" charset="0"/>
                          <a:cs typeface="Arial" panose="020B0604020202020204" pitchFamily="34" charset="0"/>
                        </a:rPr>
                        <a:t>4 714</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a:lnSpc>
                          <a:spcPct val="115000"/>
                        </a:lnSpc>
                        <a:spcAft>
                          <a:spcPts val="0"/>
                        </a:spcAft>
                      </a:pPr>
                      <a:r>
                        <a:rPr lang="en-ZA" sz="1700" dirty="0" smtClean="0">
                          <a:effectLst/>
                          <a:latin typeface="Arial" panose="020B0604020202020204" pitchFamily="34" charset="0"/>
                          <a:ea typeface="Calibri" panose="020F0502020204030204" pitchFamily="34" charset="0"/>
                          <a:cs typeface="Arial" panose="020B0604020202020204" pitchFamily="34" charset="0"/>
                        </a:rPr>
                        <a:t>57.6%</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700" dirty="0" smtClean="0">
                          <a:effectLst/>
                          <a:latin typeface="Arial" panose="020B0604020202020204" pitchFamily="34" charset="0"/>
                          <a:ea typeface="Calibri" panose="020F0502020204030204" pitchFamily="34" charset="0"/>
                          <a:cs typeface="Arial" panose="020B0604020202020204" pitchFamily="34" charset="0"/>
                        </a:rPr>
                        <a:t>3 466</a:t>
                      </a:r>
                      <a:endParaRPr lang="en-ZA" sz="17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910">
                <a:tc>
                  <a:txBody>
                    <a:bodyPr/>
                    <a:lstStyle/>
                    <a:p>
                      <a:pPr algn="just">
                        <a:lnSpc>
                          <a:spcPct val="115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l">
                        <a:lnSpc>
                          <a:spcPct val="115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l">
                        <a:lnSpc>
                          <a:spcPct val="115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a:lnSpc>
                          <a:spcPct val="115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142064">
                <a:tc gridSpan="5">
                  <a:txBody>
                    <a:bodyPr/>
                    <a:lstStyle/>
                    <a:p>
                      <a:pPr algn="just">
                        <a:lnSpc>
                          <a:spcPct val="115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algn="l">
                        <a:lnSpc>
                          <a:spcPct val="115000"/>
                        </a:lnSpc>
                        <a:spcAft>
                          <a:spcPts val="0"/>
                        </a:spcAft>
                      </a:pP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hMerge="1">
                  <a:txBody>
                    <a:bodyPr/>
                    <a:lstStyle/>
                    <a:p>
                      <a:pPr algn="l">
                        <a:lnSpc>
                          <a:spcPct val="115000"/>
                        </a:lnSpc>
                        <a:spcAft>
                          <a:spcPts val="0"/>
                        </a:spcAft>
                      </a:pP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hMerge="1">
                  <a:txBody>
                    <a:bodyPr/>
                    <a:lstStyle/>
                    <a:p>
                      <a:endParaRPr lang="en-ZA"/>
                    </a:p>
                  </a:txBody>
                  <a:tcPr/>
                </a:tc>
                <a:tc hMerge="1">
                  <a:txBody>
                    <a:bodyPr/>
                    <a:lstStyle/>
                    <a:p>
                      <a:pPr algn="ctr">
                        <a:lnSpc>
                          <a:spcPct val="115000"/>
                        </a:lnSpc>
                        <a:spcAft>
                          <a:spcPts val="0"/>
                        </a:spcAft>
                      </a:pPr>
                      <a:endParaRPr lang="en-ZA" sz="1800" dirty="0">
                        <a:effectLst/>
                        <a:latin typeface="Arial" panose="020B0604020202020204" pitchFamily="34" charset="0"/>
                        <a:ea typeface="Calibri" panose="020F0502020204030204" pitchFamily="34" charset="0"/>
                        <a:cs typeface="Arial" panose="020B0604020202020204" pitchFamily="34" charset="0"/>
                      </a:endParaRPr>
                    </a:p>
                  </a:txBody>
                  <a:tcPr marL="66943" marR="6694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73173848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133815"/>
            <a:ext cx="9143999" cy="919378"/>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895350">
              <a:spcBef>
                <a:spcPct val="20000"/>
              </a:spcBef>
            </a:pPr>
            <a:endParaRPr lang="en-US" sz="2800" b="1" dirty="0" smtClean="0">
              <a:solidFill>
                <a:prstClr val="white"/>
              </a:solidFill>
            </a:endParaRPr>
          </a:p>
          <a:p>
            <a:pPr defTabSz="895350">
              <a:spcBef>
                <a:spcPct val="20000"/>
              </a:spcBef>
            </a:pPr>
            <a:r>
              <a:rPr lang="en-US" sz="2800" b="1" dirty="0" smtClean="0">
                <a:solidFill>
                  <a:prstClr val="white"/>
                </a:solidFill>
              </a:rPr>
              <a:t>Expenditure </a:t>
            </a:r>
            <a:r>
              <a:rPr lang="en-US" sz="2800" b="1" dirty="0">
                <a:solidFill>
                  <a:prstClr val="white"/>
                </a:solidFill>
              </a:rPr>
              <a:t>Report - 2</a:t>
            </a:r>
            <a:r>
              <a:rPr lang="en-US" sz="2800" b="1" baseline="30000" dirty="0">
                <a:solidFill>
                  <a:prstClr val="white"/>
                </a:solidFill>
              </a:rPr>
              <a:t>nd</a:t>
            </a:r>
            <a:r>
              <a:rPr lang="en-US" sz="2800" b="1" dirty="0">
                <a:solidFill>
                  <a:prstClr val="white"/>
                </a:solidFill>
              </a:rPr>
              <a:t> Quarter 2016/17 </a:t>
            </a:r>
          </a:p>
          <a:p>
            <a:pPr defTabSz="895350">
              <a:spcBef>
                <a:spcPct val="20000"/>
              </a:spcBef>
            </a:pPr>
            <a:r>
              <a:rPr lang="en-US" sz="2800" b="1" dirty="0">
                <a:solidFill>
                  <a:prstClr val="white"/>
                </a:solidFill>
              </a:rPr>
              <a:t>ended 30 September 2016</a:t>
            </a:r>
          </a:p>
          <a:p>
            <a:pPr defTabSz="895350">
              <a:spcBef>
                <a:spcPct val="20000"/>
              </a:spcBef>
            </a:pPr>
            <a:endParaRPr lang="en-US" sz="2800" b="1" dirty="0">
              <a:solidFill>
                <a:prstClr val="white"/>
              </a:solidFill>
            </a:endParaRP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29</a:t>
            </a:fld>
            <a:endParaRPr lang="en-US" dirty="0">
              <a:solidFill>
                <a:prstClr val="black">
                  <a:tint val="75000"/>
                </a:prstClr>
              </a:solidFill>
            </a:endParaRPr>
          </a:p>
        </p:txBody>
      </p:sp>
      <p:graphicFrame>
        <p:nvGraphicFramePr>
          <p:cNvPr id="5" name="Table 4"/>
          <p:cNvGraphicFramePr>
            <a:graphicFrameLocks noGrp="1"/>
          </p:cNvGraphicFramePr>
          <p:nvPr>
            <p:extLst/>
          </p:nvPr>
        </p:nvGraphicFramePr>
        <p:xfrm>
          <a:off x="3" y="1061357"/>
          <a:ext cx="9143997" cy="4947468"/>
        </p:xfrm>
        <a:graphic>
          <a:graphicData uri="http://schemas.openxmlformats.org/drawingml/2006/table">
            <a:tbl>
              <a:tblPr firstRow="1" firstCol="1" bandRow="1"/>
              <a:tblGrid>
                <a:gridCol w="4503633"/>
                <a:gridCol w="1227693"/>
                <a:gridCol w="1477735"/>
                <a:gridCol w="783772"/>
                <a:gridCol w="1151164"/>
              </a:tblGrid>
              <a:tr h="573741">
                <a:tc rowSpan="2">
                  <a:txBody>
                    <a:bodyPr/>
                    <a:lstStyle/>
                    <a:p>
                      <a:pPr algn="ctr">
                        <a:lnSpc>
                          <a:spcPct val="115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CURRENT BUDGET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ACTUAL EXPENDITURE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rowSpan="2">
                  <a:txBody>
                    <a:bodyPr/>
                    <a:lstStyle/>
                    <a:p>
                      <a:pPr algn="ctr">
                        <a:lnSpc>
                          <a:spcPct val="115000"/>
                        </a:lnSpc>
                        <a:spcAft>
                          <a:spcPts val="0"/>
                        </a:spcAft>
                      </a:pPr>
                      <a:r>
                        <a:rPr lang="en-ZA" sz="1400" b="1" dirty="0" smtClean="0">
                          <a:effectLst/>
                          <a:latin typeface="Arial" panose="020B0604020202020204" pitchFamily="34" charset="0"/>
                          <a:ea typeface="Calibri" panose="020F0502020204030204" pitchFamily="34" charset="0"/>
                          <a:cs typeface="Arial" panose="020B0604020202020204" pitchFamily="34" charset="0"/>
                        </a:rPr>
                        <a:t>% SPENT</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BUDGET AVAILABLE</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r>
              <a:tr h="301769">
                <a:tc vMerge="1">
                  <a:txBody>
                    <a:bodyPr/>
                    <a:lstStyle/>
                    <a:p>
                      <a:endParaRPr lang="en-ZA"/>
                    </a:p>
                  </a:txBody>
                  <a:tcPr/>
                </a:tc>
                <a:tc>
                  <a:txBody>
                    <a:bodyPr/>
                    <a:lstStyle/>
                    <a:p>
                      <a:pPr algn="ctr">
                        <a:lnSpc>
                          <a:spcPct val="115000"/>
                        </a:lnSpc>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vMerge="1">
                  <a:txBody>
                    <a:bodyPr/>
                    <a:lstStyle/>
                    <a:p>
                      <a:pPr algn="ctr">
                        <a:lnSpc>
                          <a:spcPct val="115000"/>
                        </a:lnSpc>
                        <a:spcAft>
                          <a:spcPts val="0"/>
                        </a:spcAft>
                      </a:pP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a:lnSpc>
                          <a:spcPct val="115000"/>
                        </a:lnSpc>
                        <a:spcAft>
                          <a:spcPts val="0"/>
                        </a:spcAft>
                      </a:pPr>
                      <a:r>
                        <a:rPr lang="en-ZA" sz="14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725301">
                <a:tc>
                  <a:txBody>
                    <a:bodyPr/>
                    <a:lstStyle/>
                    <a:p>
                      <a:pPr algn="l">
                        <a:lnSpc>
                          <a:spcPct val="115000"/>
                        </a:lnSpc>
                        <a:spcAft>
                          <a:spcPts val="0"/>
                        </a:spcAft>
                      </a:pPr>
                      <a:r>
                        <a:rPr lang="en-ZA"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PROGRAMME 3: INTERGOVERNMENTAL COORDINATION AND STAKEHOLDER MANAGEMENT</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104 923</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400" b="1"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47 426</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400" b="1" dirty="0" smtClean="0">
                          <a:effectLst/>
                          <a:latin typeface="Arial" panose="020B0604020202020204" pitchFamily="34" charset="0"/>
                          <a:ea typeface="Calibri" panose="020F0502020204030204" pitchFamily="34" charset="0"/>
                          <a:cs typeface="Arial" panose="020B0604020202020204" pitchFamily="34" charset="0"/>
                        </a:rPr>
                        <a:t>45.2%</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r">
                        <a:lnSpc>
                          <a:spcPct val="115000"/>
                        </a:lnSpc>
                        <a:spcAft>
                          <a:spcPts val="0"/>
                        </a:spcAft>
                      </a:pPr>
                      <a:r>
                        <a:rPr lang="en-ZA" sz="1400" b="1" dirty="0" smtClean="0">
                          <a:effectLst/>
                          <a:latin typeface="Arial" panose="020B0604020202020204" pitchFamily="34" charset="0"/>
                          <a:ea typeface="Calibri" panose="020F0502020204030204" pitchFamily="34" charset="0"/>
                          <a:cs typeface="Arial" panose="020B0604020202020204" pitchFamily="34" charset="0"/>
                        </a:rPr>
                        <a:t>68 981</a:t>
                      </a: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r>
              <a:tr h="292647">
                <a:tc>
                  <a:txBody>
                    <a:bodyPr/>
                    <a:lstStyle/>
                    <a:p>
                      <a:pPr algn="l">
                        <a:lnSpc>
                          <a:spcPct val="115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Personnel</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84 368</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38 355</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effectLst/>
                          <a:latin typeface="Arial" panose="020B0604020202020204" pitchFamily="34" charset="0"/>
                          <a:ea typeface="Calibri" panose="020F0502020204030204" pitchFamily="34" charset="0"/>
                          <a:cs typeface="Arial" panose="020B0604020202020204" pitchFamily="34" charset="0"/>
                        </a:rPr>
                        <a:t>45.5%</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effectLst/>
                          <a:latin typeface="Arial" panose="020B0604020202020204" pitchFamily="34" charset="0"/>
                          <a:ea typeface="Calibri" panose="020F0502020204030204" pitchFamily="34" charset="0"/>
                          <a:cs typeface="Arial" panose="020B0604020202020204" pitchFamily="34" charset="0"/>
                        </a:rPr>
                        <a:t>46 013</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881">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292647">
                <a:tc>
                  <a:txBody>
                    <a:bodyPr/>
                    <a:lstStyle/>
                    <a:p>
                      <a:pPr algn="l">
                        <a:lnSpc>
                          <a:spcPct val="115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Operational</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20 </a:t>
                      </a: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555</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9 071</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effectLst/>
                          <a:latin typeface="Arial" panose="020B0604020202020204" pitchFamily="34" charset="0"/>
                          <a:ea typeface="Calibri" panose="020F0502020204030204" pitchFamily="34" charset="0"/>
                          <a:cs typeface="Arial" panose="020B0604020202020204" pitchFamily="34" charset="0"/>
                        </a:rPr>
                        <a:t>44.1%</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effectLst/>
                          <a:latin typeface="Arial" panose="020B0604020202020204" pitchFamily="34" charset="0"/>
                          <a:ea typeface="Calibri" panose="020F0502020204030204" pitchFamily="34" charset="0"/>
                          <a:cs typeface="Arial" panose="020B0604020202020204" pitchFamily="34" charset="0"/>
                        </a:rPr>
                        <a:t>11 484</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046">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64076">
                <a:tc>
                  <a:txBody>
                    <a:bodyPr/>
                    <a:lstStyle/>
                    <a:p>
                      <a:pPr algn="l">
                        <a:lnSpc>
                          <a:spcPct val="115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Management</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348</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effectLst/>
                          <a:latin typeface="Arial" panose="020B0604020202020204" pitchFamily="34" charset="0"/>
                          <a:ea typeface="Calibri" panose="020F0502020204030204" pitchFamily="34" charset="0"/>
                          <a:cs typeface="Arial" panose="020B0604020202020204" pitchFamily="34" charset="0"/>
                        </a:rPr>
                        <a:t>260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effectLst/>
                          <a:latin typeface="Arial" panose="020B0604020202020204" pitchFamily="34" charset="0"/>
                          <a:ea typeface="Calibri" panose="020F0502020204030204" pitchFamily="34" charset="0"/>
                          <a:cs typeface="Arial" panose="020B0604020202020204" pitchFamily="34" charset="0"/>
                        </a:rPr>
                        <a:t>74.7%</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effectLst/>
                          <a:latin typeface="Arial" panose="020B0604020202020204" pitchFamily="34" charset="0"/>
                          <a:ea typeface="Calibri" panose="020F0502020204030204" pitchFamily="34" charset="0"/>
                          <a:cs typeface="Arial" panose="020B0604020202020204" pitchFamily="34" charset="0"/>
                        </a:rPr>
                        <a:t>88</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1096">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60514">
                <a:tc>
                  <a:txBody>
                    <a:bodyPr/>
                    <a:lstStyle/>
                    <a:p>
                      <a:pPr algn="l">
                        <a:lnSpc>
                          <a:spcPct val="115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Media engagement </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 </a:t>
                      </a: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785</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1 176</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effectLst/>
                          <a:latin typeface="Arial" panose="020B0604020202020204" pitchFamily="34" charset="0"/>
                          <a:ea typeface="Calibri" panose="020F0502020204030204" pitchFamily="34" charset="0"/>
                          <a:cs typeface="Arial" panose="020B0604020202020204" pitchFamily="34" charset="0"/>
                        </a:rPr>
                        <a:t>42.2%</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effectLst/>
                          <a:latin typeface="Arial" panose="020B0604020202020204" pitchFamily="34" charset="0"/>
                          <a:ea typeface="Calibri" panose="020F0502020204030204" pitchFamily="34" charset="0"/>
                          <a:cs typeface="Arial" panose="020B0604020202020204" pitchFamily="34" charset="0"/>
                        </a:rPr>
                        <a:t>1 609</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821">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56064">
                <a:tc>
                  <a:txBody>
                    <a:bodyPr/>
                    <a:lstStyle/>
                    <a:p>
                      <a:pPr algn="l">
                        <a:lnSpc>
                          <a:spcPct val="115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Cluster supervision</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t>
                      </a: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696</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696</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effectLst/>
                          <a:latin typeface="Arial" panose="020B0604020202020204" pitchFamily="34" charset="0"/>
                          <a:ea typeface="Calibri" panose="020F0502020204030204" pitchFamily="34" charset="0"/>
                          <a:cs typeface="Arial" panose="020B0604020202020204" pitchFamily="34" charset="0"/>
                        </a:rPr>
                        <a:t>41.0%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1 000</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944">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r">
                        <a:lnSpc>
                          <a:spcPct val="115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r h="371590">
                <a:tc>
                  <a:txBody>
                    <a:bodyPr/>
                    <a:lstStyle/>
                    <a:p>
                      <a:pPr algn="l">
                        <a:lnSpc>
                          <a:spcPct val="115000"/>
                        </a:lnSpc>
                        <a:spcAft>
                          <a:spcPts val="0"/>
                        </a:spcAft>
                      </a:pPr>
                      <a:r>
                        <a:rPr lang="en-ZA" sz="1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Development and communication of outreach programmes </a:t>
                      </a:r>
                      <a:endParaRPr lang="en-ZA" sz="140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15 726</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6 939</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effectLst/>
                          <a:latin typeface="Arial" panose="020B0604020202020204" pitchFamily="34" charset="0"/>
                          <a:ea typeface="Calibri" panose="020F0502020204030204" pitchFamily="34" charset="0"/>
                          <a:cs typeface="Arial" panose="020B0604020202020204" pitchFamily="34" charset="0"/>
                        </a:rPr>
                        <a:t>44.1%</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ZA" sz="1400" dirty="0" smtClean="0">
                          <a:effectLst/>
                          <a:latin typeface="Arial" panose="020B0604020202020204" pitchFamily="34" charset="0"/>
                          <a:ea typeface="Calibri" panose="020F0502020204030204" pitchFamily="34" charset="0"/>
                          <a:cs typeface="Arial" panose="020B0604020202020204" pitchFamily="34" charset="0"/>
                        </a:rPr>
                        <a:t>8 787</a:t>
                      </a:r>
                      <a:endParaRPr lang="en-ZA" sz="14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402">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l">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F1DE"/>
                    </a:solidFill>
                  </a:tcPr>
                </a:tc>
                <a:tc>
                  <a:txBody>
                    <a:bodyPr/>
                    <a:lstStyle/>
                    <a:p>
                      <a:pPr algn="ctr">
                        <a:lnSpc>
                          <a:spcPct val="115000"/>
                        </a:lnSpc>
                        <a:spcAft>
                          <a:spcPts val="0"/>
                        </a:spcAft>
                      </a:pP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en-ZA" sz="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800" dirty="0">
                        <a:effectLst/>
                        <a:latin typeface="Arial" panose="020B0604020202020204" pitchFamily="34" charset="0"/>
                        <a:ea typeface="Calibri" panose="020F0502020204030204" pitchFamily="34" charset="0"/>
                        <a:cs typeface="Arial" panose="020B0604020202020204" pitchFamily="34" charset="0"/>
                      </a:endParaRPr>
                    </a:p>
                  </a:txBody>
                  <a:tcPr marL="64020" marR="6402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r>
            </a:tbl>
          </a:graphicData>
        </a:graphic>
      </p:graphicFrame>
    </p:spTree>
    <p:extLst>
      <p:ext uri="{BB962C8B-B14F-4D97-AF65-F5344CB8AC3E}">
        <p14:creationId xmlns:p14="http://schemas.microsoft.com/office/powerpoint/2010/main" xmlns="" val="365269845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115888" y="5290250"/>
            <a:ext cx="8991054" cy="1178169"/>
            <a:chOff x="993531" y="4932485"/>
            <a:chExt cx="8098706" cy="1178169"/>
          </a:xfrm>
        </p:grpSpPr>
        <p:sp>
          <p:nvSpPr>
            <p:cNvPr id="48" name="Rectangle 47"/>
            <p:cNvSpPr/>
            <p:nvPr/>
          </p:nvSpPr>
          <p:spPr>
            <a:xfrm>
              <a:off x="993531" y="4932485"/>
              <a:ext cx="8098706" cy="1178169"/>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ZA">
                <a:solidFill>
                  <a:prstClr val="white"/>
                </a:solidFill>
              </a:endParaRPr>
            </a:p>
          </p:txBody>
        </p:sp>
        <p:sp>
          <p:nvSpPr>
            <p:cNvPr id="15" name="Rectangle 14"/>
            <p:cNvSpPr/>
            <p:nvPr/>
          </p:nvSpPr>
          <p:spPr>
            <a:xfrm>
              <a:off x="1722379" y="5086098"/>
              <a:ext cx="2276957" cy="646331"/>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ZA" sz="1200" b="1" dirty="0" smtClean="0">
                  <a:solidFill>
                    <a:prstClr val="black"/>
                  </a:solidFill>
                </a:rPr>
                <a:t>COMMUNICATION STRATEGY</a:t>
              </a:r>
            </a:p>
            <a:p>
              <a:r>
                <a:rPr lang="en-ZA" sz="1200" dirty="0" smtClean="0">
                  <a:solidFill>
                    <a:prstClr val="black"/>
                  </a:solidFill>
                </a:rPr>
                <a:t>Enhance  communication system effectiveness and accountability.</a:t>
              </a:r>
              <a:endParaRPr lang="en-ZA" sz="1200" dirty="0">
                <a:solidFill>
                  <a:prstClr val="black"/>
                </a:solidFill>
              </a:endParaRPr>
            </a:p>
          </p:txBody>
        </p:sp>
        <p:sp>
          <p:nvSpPr>
            <p:cNvPr id="17" name="Rectangle 16"/>
            <p:cNvSpPr/>
            <p:nvPr/>
          </p:nvSpPr>
          <p:spPr>
            <a:xfrm>
              <a:off x="4212537" y="5086097"/>
              <a:ext cx="2276957" cy="830997"/>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ZA" sz="1200" b="1" dirty="0" smtClean="0">
                  <a:solidFill>
                    <a:prstClr val="black"/>
                  </a:solidFill>
                </a:rPr>
                <a:t>CAMPAIGN MANAGEMENT</a:t>
              </a:r>
            </a:p>
            <a:p>
              <a:r>
                <a:rPr lang="en-ZA" sz="1200" dirty="0" smtClean="0">
                  <a:solidFill>
                    <a:prstClr val="black"/>
                  </a:solidFill>
                </a:rPr>
                <a:t>Integrated planning, execution, monitoring and evaluation of communication activity.</a:t>
              </a:r>
              <a:endParaRPr lang="en-ZA" sz="1200" dirty="0">
                <a:solidFill>
                  <a:prstClr val="black"/>
                </a:solidFill>
              </a:endParaRPr>
            </a:p>
          </p:txBody>
        </p:sp>
        <p:sp>
          <p:nvSpPr>
            <p:cNvPr id="19" name="Rectangle 18"/>
            <p:cNvSpPr/>
            <p:nvPr/>
          </p:nvSpPr>
          <p:spPr>
            <a:xfrm>
              <a:off x="6694060" y="5088976"/>
              <a:ext cx="2276957" cy="830997"/>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ZA" sz="1200" b="1" dirty="0" smtClean="0">
                  <a:solidFill>
                    <a:prstClr val="black"/>
                  </a:solidFill>
                </a:rPr>
                <a:t>CONTENT DEVELOPMENT</a:t>
              </a:r>
            </a:p>
            <a:p>
              <a:r>
                <a:rPr lang="en-ZA" sz="1200" dirty="0" smtClean="0">
                  <a:solidFill>
                    <a:prstClr val="black"/>
                  </a:solidFill>
                </a:rPr>
                <a:t>Enhance  communication system to share the voice of government messages in the public arena</a:t>
              </a:r>
              <a:endParaRPr lang="en-ZA" sz="1200" dirty="0">
                <a:solidFill>
                  <a:prstClr val="black"/>
                </a:solidFill>
              </a:endParaRPr>
            </a:p>
          </p:txBody>
        </p:sp>
        <p:sp>
          <p:nvSpPr>
            <p:cNvPr id="45" name="TextBox 44"/>
            <p:cNvSpPr txBox="1"/>
            <p:nvPr/>
          </p:nvSpPr>
          <p:spPr>
            <a:xfrm rot="16200000">
              <a:off x="901553" y="5306844"/>
              <a:ext cx="912808" cy="471315"/>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ZA" sz="1200" b="1" dirty="0" smtClean="0">
                  <a:solidFill>
                    <a:prstClr val="black"/>
                  </a:solidFill>
                </a:rPr>
                <a:t>CORE </a:t>
              </a:r>
            </a:p>
            <a:p>
              <a:r>
                <a:rPr lang="en-ZA" sz="1200" b="1" dirty="0" smtClean="0">
                  <a:solidFill>
                    <a:prstClr val="black"/>
                  </a:solidFill>
                </a:rPr>
                <a:t>BUSINESS</a:t>
              </a:r>
              <a:endParaRPr lang="en-ZA" sz="1200" b="1" dirty="0">
                <a:solidFill>
                  <a:prstClr val="black"/>
                </a:solidFill>
              </a:endParaRPr>
            </a:p>
          </p:txBody>
        </p:sp>
      </p:grpSp>
      <p:grpSp>
        <p:nvGrpSpPr>
          <p:cNvPr id="54" name="Group 53"/>
          <p:cNvGrpSpPr/>
          <p:nvPr/>
        </p:nvGrpSpPr>
        <p:grpSpPr>
          <a:xfrm>
            <a:off x="115888" y="4228172"/>
            <a:ext cx="8991054" cy="1000230"/>
            <a:chOff x="993532" y="3791580"/>
            <a:chExt cx="8423316" cy="1000230"/>
          </a:xfrm>
        </p:grpSpPr>
        <p:sp>
          <p:nvSpPr>
            <p:cNvPr id="50" name="Rectangle 49"/>
            <p:cNvSpPr/>
            <p:nvPr/>
          </p:nvSpPr>
          <p:spPr>
            <a:xfrm>
              <a:off x="993532" y="3791580"/>
              <a:ext cx="8423316" cy="1000230"/>
            </a:xfrm>
            <a:prstGeom prst="rect">
              <a:avLst/>
            </a:prstGeom>
            <a:ln/>
          </p:spPr>
          <p:style>
            <a:lnRef idx="0">
              <a:schemeClr val="accent2"/>
            </a:lnRef>
            <a:fillRef idx="1002">
              <a:schemeClr val="lt2"/>
            </a:fillRef>
            <a:effectRef idx="3">
              <a:schemeClr val="accent2"/>
            </a:effectRef>
            <a:fontRef idx="minor">
              <a:schemeClr val="lt1"/>
            </a:fontRef>
          </p:style>
          <p:txBody>
            <a:bodyPr rtlCol="0" anchor="ctr"/>
            <a:lstStyle/>
            <a:p>
              <a:pPr algn="ctr"/>
              <a:endParaRPr lang="en-ZA">
                <a:solidFill>
                  <a:prstClr val="white"/>
                </a:solidFill>
              </a:endParaRPr>
            </a:p>
          </p:txBody>
        </p:sp>
        <p:sp>
          <p:nvSpPr>
            <p:cNvPr id="21" name="Rectangle 20"/>
            <p:cNvSpPr/>
            <p:nvPr/>
          </p:nvSpPr>
          <p:spPr>
            <a:xfrm>
              <a:off x="1420730" y="3853124"/>
              <a:ext cx="2276957" cy="646331"/>
            </a:xfrm>
            <a:prstGeom prst="rect">
              <a:avLst/>
            </a:prstGeom>
          </p:spPr>
          <p:style>
            <a:lnRef idx="0">
              <a:schemeClr val="accent2"/>
            </a:lnRef>
            <a:fillRef idx="1002">
              <a:schemeClr val="lt2"/>
            </a:fillRef>
            <a:effectRef idx="3">
              <a:schemeClr val="accent2"/>
            </a:effectRef>
            <a:fontRef idx="minor">
              <a:schemeClr val="lt1"/>
            </a:fontRef>
          </p:style>
          <p:txBody>
            <a:bodyPr wrap="square">
              <a:spAutoFit/>
            </a:bodyPr>
            <a:lstStyle/>
            <a:p>
              <a:r>
                <a:rPr lang="en-ZA" sz="1200" b="1" dirty="0" smtClean="0">
                  <a:solidFill>
                    <a:prstClr val="black"/>
                  </a:solidFill>
                </a:rPr>
                <a:t>PEOPLE READINESS</a:t>
              </a:r>
            </a:p>
            <a:p>
              <a:r>
                <a:rPr lang="en-ZA" sz="1200" dirty="0" smtClean="0">
                  <a:solidFill>
                    <a:prstClr val="black"/>
                  </a:solidFill>
                </a:rPr>
                <a:t>Align leadership talent to drive execution of Corporate Strategy</a:t>
              </a:r>
              <a:endParaRPr lang="en-ZA" sz="1200" dirty="0">
                <a:solidFill>
                  <a:prstClr val="black"/>
                </a:solidFill>
              </a:endParaRPr>
            </a:p>
          </p:txBody>
        </p:sp>
        <p:sp>
          <p:nvSpPr>
            <p:cNvPr id="23" name="Rectangle 22"/>
            <p:cNvSpPr/>
            <p:nvPr/>
          </p:nvSpPr>
          <p:spPr>
            <a:xfrm>
              <a:off x="3910888" y="3858876"/>
              <a:ext cx="2276957" cy="646331"/>
            </a:xfrm>
            <a:prstGeom prst="rect">
              <a:avLst/>
            </a:prstGeom>
          </p:spPr>
          <p:style>
            <a:lnRef idx="0">
              <a:schemeClr val="accent2"/>
            </a:lnRef>
            <a:fillRef idx="1002">
              <a:schemeClr val="lt2"/>
            </a:fillRef>
            <a:effectRef idx="3">
              <a:schemeClr val="accent2"/>
            </a:effectRef>
            <a:fontRef idx="minor">
              <a:schemeClr val="lt1"/>
            </a:fontRef>
          </p:style>
          <p:txBody>
            <a:bodyPr wrap="square">
              <a:spAutoFit/>
            </a:bodyPr>
            <a:lstStyle/>
            <a:p>
              <a:r>
                <a:rPr lang="en-ZA" sz="1200" b="1" dirty="0" smtClean="0">
                  <a:solidFill>
                    <a:prstClr val="black"/>
                  </a:solidFill>
                </a:rPr>
                <a:t>INFORMATION READINESS</a:t>
              </a:r>
            </a:p>
            <a:p>
              <a:r>
                <a:rPr lang="en-ZA" sz="1200" dirty="0" smtClean="0">
                  <a:solidFill>
                    <a:prstClr val="black"/>
                  </a:solidFill>
                </a:rPr>
                <a:t>Access to relevant, timely, quality information</a:t>
              </a:r>
              <a:endParaRPr lang="en-ZA" sz="1200" dirty="0">
                <a:solidFill>
                  <a:prstClr val="black"/>
                </a:solidFill>
              </a:endParaRPr>
            </a:p>
          </p:txBody>
        </p:sp>
        <p:sp>
          <p:nvSpPr>
            <p:cNvPr id="25" name="Rectangle 24"/>
            <p:cNvSpPr/>
            <p:nvPr/>
          </p:nvSpPr>
          <p:spPr>
            <a:xfrm>
              <a:off x="6392411" y="3856002"/>
              <a:ext cx="2613400" cy="646331"/>
            </a:xfrm>
            <a:prstGeom prst="rect">
              <a:avLst/>
            </a:prstGeom>
          </p:spPr>
          <p:style>
            <a:lnRef idx="0">
              <a:schemeClr val="accent2"/>
            </a:lnRef>
            <a:fillRef idx="1002">
              <a:schemeClr val="lt2"/>
            </a:fillRef>
            <a:effectRef idx="3">
              <a:schemeClr val="accent2"/>
            </a:effectRef>
            <a:fontRef idx="minor">
              <a:schemeClr val="lt1"/>
            </a:fontRef>
          </p:style>
          <p:txBody>
            <a:bodyPr wrap="square">
              <a:spAutoFit/>
            </a:bodyPr>
            <a:lstStyle/>
            <a:p>
              <a:r>
                <a:rPr lang="en-ZA" sz="1200" b="1" dirty="0" smtClean="0">
                  <a:solidFill>
                    <a:prstClr val="black"/>
                  </a:solidFill>
                </a:rPr>
                <a:t>PERFORMANCE EXCELLENCE CULTURE</a:t>
              </a:r>
            </a:p>
            <a:p>
              <a:r>
                <a:rPr lang="en-ZA" sz="1200" dirty="0" smtClean="0">
                  <a:solidFill>
                    <a:prstClr val="black"/>
                  </a:solidFill>
                </a:rPr>
                <a:t>Align department performance to Corporate Strategy</a:t>
              </a:r>
              <a:endParaRPr lang="en-ZA" sz="1200" dirty="0">
                <a:solidFill>
                  <a:prstClr val="black"/>
                </a:solidFill>
              </a:endParaRPr>
            </a:p>
          </p:txBody>
        </p:sp>
        <p:sp>
          <p:nvSpPr>
            <p:cNvPr id="46" name="TextBox 45"/>
            <p:cNvSpPr txBox="1"/>
            <p:nvPr/>
          </p:nvSpPr>
          <p:spPr>
            <a:xfrm rot="16200000">
              <a:off x="792006" y="4194667"/>
              <a:ext cx="838819" cy="276999"/>
            </a:xfrm>
            <a:prstGeom prst="rect">
              <a:avLst/>
            </a:prstGeom>
          </p:spPr>
          <p:style>
            <a:lnRef idx="0">
              <a:schemeClr val="accent2"/>
            </a:lnRef>
            <a:fillRef idx="1002">
              <a:schemeClr val="lt2"/>
            </a:fillRef>
            <a:effectRef idx="3">
              <a:schemeClr val="accent2"/>
            </a:effectRef>
            <a:fontRef idx="minor">
              <a:schemeClr val="lt1"/>
            </a:fontRef>
          </p:style>
          <p:txBody>
            <a:bodyPr wrap="none" rtlCol="0">
              <a:spAutoFit/>
            </a:bodyPr>
            <a:lstStyle/>
            <a:p>
              <a:r>
                <a:rPr lang="en-ZA" sz="1200" b="1" dirty="0" smtClean="0">
                  <a:solidFill>
                    <a:prstClr val="black"/>
                  </a:solidFill>
                </a:rPr>
                <a:t>ENABLERS</a:t>
              </a:r>
              <a:endParaRPr lang="en-ZA" sz="1200" b="1" dirty="0">
                <a:solidFill>
                  <a:prstClr val="black"/>
                </a:solidFill>
              </a:endParaRPr>
            </a:p>
          </p:txBody>
        </p:sp>
      </p:grpSp>
      <p:grpSp>
        <p:nvGrpSpPr>
          <p:cNvPr id="53" name="Group 52"/>
          <p:cNvGrpSpPr/>
          <p:nvPr/>
        </p:nvGrpSpPr>
        <p:grpSpPr>
          <a:xfrm>
            <a:off x="40778" y="2664632"/>
            <a:ext cx="9066164" cy="1450731"/>
            <a:chOff x="136525" y="2180492"/>
            <a:chExt cx="8955712" cy="1450731"/>
          </a:xfrm>
        </p:grpSpPr>
        <p:sp>
          <p:nvSpPr>
            <p:cNvPr id="52" name="Rectangle 51"/>
            <p:cNvSpPr/>
            <p:nvPr/>
          </p:nvSpPr>
          <p:spPr>
            <a:xfrm>
              <a:off x="136525" y="2180492"/>
              <a:ext cx="8955712" cy="1450731"/>
            </a:xfrm>
            <a:prstGeom prst="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ZA">
                <a:solidFill>
                  <a:prstClr val="white"/>
                </a:solidFill>
              </a:endParaRPr>
            </a:p>
          </p:txBody>
        </p:sp>
        <p:sp>
          <p:nvSpPr>
            <p:cNvPr id="33" name="Rectangle 32"/>
            <p:cNvSpPr/>
            <p:nvPr/>
          </p:nvSpPr>
          <p:spPr>
            <a:xfrm>
              <a:off x="2823678" y="2248291"/>
              <a:ext cx="2469290" cy="112646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n-ZA" sz="1200" b="1" dirty="0" smtClean="0">
                  <a:solidFill>
                    <a:prstClr val="black"/>
                  </a:solidFill>
                </a:rPr>
                <a:t>GOAL 2</a:t>
              </a:r>
            </a:p>
            <a:p>
              <a:pPr>
                <a:lnSpc>
                  <a:spcPct val="115000"/>
                </a:lnSpc>
              </a:pPr>
              <a:r>
                <a:rPr lang="en-ZA" sz="1200" dirty="0" smtClean="0">
                  <a:solidFill>
                    <a:prstClr val="black"/>
                  </a:solidFill>
                </a:rPr>
                <a:t>Professionalise the </a:t>
              </a:r>
              <a:r>
                <a:rPr lang="en-ZA" sz="1200" dirty="0">
                  <a:solidFill>
                    <a:prstClr val="black"/>
                  </a:solidFill>
                </a:rPr>
                <a:t>communication system by building a reliable knowledge </a:t>
              </a:r>
              <a:r>
                <a:rPr lang="en-ZA" sz="1200" dirty="0" smtClean="0">
                  <a:solidFill>
                    <a:prstClr val="black"/>
                  </a:solidFill>
                </a:rPr>
                <a:t>base </a:t>
              </a:r>
              <a:r>
                <a:rPr lang="en-ZA" sz="1200" dirty="0">
                  <a:solidFill>
                    <a:prstClr val="black"/>
                  </a:solidFill>
                </a:rPr>
                <a:t>through communication products.</a:t>
              </a:r>
              <a:endParaRPr lang="en-ZA" sz="1400" dirty="0">
                <a:solidFill>
                  <a:prstClr val="black"/>
                </a:solidFill>
                <a:latin typeface="Arial" panose="020B0604020202020204" pitchFamily="34" charset="0"/>
                <a:ea typeface="Calibri" panose="020F0502020204030204" pitchFamily="34" charset="0"/>
              </a:endParaRPr>
            </a:p>
          </p:txBody>
        </p:sp>
        <p:sp>
          <p:nvSpPr>
            <p:cNvPr id="37" name="Rectangle 36"/>
            <p:cNvSpPr/>
            <p:nvPr/>
          </p:nvSpPr>
          <p:spPr>
            <a:xfrm>
              <a:off x="5403251" y="2254041"/>
              <a:ext cx="1486205"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n-ZA" sz="1200" b="1" dirty="0" smtClean="0">
                  <a:solidFill>
                    <a:prstClr val="black"/>
                  </a:solidFill>
                </a:rPr>
                <a:t>GOAL 3</a:t>
              </a:r>
            </a:p>
            <a:p>
              <a:r>
                <a:rPr lang="en-ZA" sz="1200" dirty="0" smtClean="0">
                  <a:solidFill>
                    <a:prstClr val="black"/>
                  </a:solidFill>
                </a:rPr>
                <a:t>Enhance the image of government.</a:t>
              </a:r>
              <a:endParaRPr lang="en-ZA" sz="1200" dirty="0">
                <a:solidFill>
                  <a:prstClr val="black"/>
                </a:solidFill>
              </a:endParaRPr>
            </a:p>
          </p:txBody>
        </p:sp>
        <p:sp>
          <p:nvSpPr>
            <p:cNvPr id="39" name="Rectangle 38"/>
            <p:cNvSpPr/>
            <p:nvPr/>
          </p:nvSpPr>
          <p:spPr>
            <a:xfrm>
              <a:off x="610227" y="2268421"/>
              <a:ext cx="1880711"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n-ZA" sz="1200" b="1" dirty="0" smtClean="0">
                  <a:solidFill>
                    <a:prstClr val="black"/>
                  </a:solidFill>
                </a:rPr>
                <a:t>GOAL 1</a:t>
              </a:r>
            </a:p>
            <a:p>
              <a:r>
                <a:rPr lang="en-ZA" sz="1200" dirty="0">
                  <a:solidFill>
                    <a:prstClr val="black"/>
                  </a:solidFill>
                </a:rPr>
                <a:t>Maintain and strengthen a well-functioning communication system that proactively informs and engages the public.</a:t>
              </a:r>
            </a:p>
          </p:txBody>
        </p:sp>
        <p:sp>
          <p:nvSpPr>
            <p:cNvPr id="43" name="Rectangle 42"/>
            <p:cNvSpPr/>
            <p:nvPr/>
          </p:nvSpPr>
          <p:spPr>
            <a:xfrm>
              <a:off x="7211987" y="2263499"/>
              <a:ext cx="1615489"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r>
                <a:rPr lang="en-ZA" sz="1200" b="1" dirty="0" smtClean="0">
                  <a:solidFill>
                    <a:prstClr val="black"/>
                  </a:solidFill>
                </a:rPr>
                <a:t>GOAL 4</a:t>
              </a:r>
            </a:p>
            <a:p>
              <a:r>
                <a:rPr lang="en-ZA" sz="1200" dirty="0" smtClean="0">
                  <a:solidFill>
                    <a:prstClr val="black"/>
                  </a:solidFill>
                </a:rPr>
                <a:t>Maintain a </a:t>
              </a:r>
              <a:r>
                <a:rPr lang="en-ZA" sz="1200" dirty="0">
                  <a:solidFill>
                    <a:prstClr val="black"/>
                  </a:solidFill>
                </a:rPr>
                <a:t>responsive, cost-effective, compliant and business-focused organisation.</a:t>
              </a:r>
            </a:p>
          </p:txBody>
        </p:sp>
        <p:sp>
          <p:nvSpPr>
            <p:cNvPr id="47" name="TextBox 46"/>
            <p:cNvSpPr txBox="1"/>
            <p:nvPr/>
          </p:nvSpPr>
          <p:spPr>
            <a:xfrm rot="16200000">
              <a:off x="-311294" y="2628312"/>
              <a:ext cx="1357305"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ZA" sz="1200" b="1" dirty="0" smtClean="0">
                  <a:solidFill>
                    <a:prstClr val="black"/>
                  </a:solidFill>
                </a:rPr>
                <a:t>STRATEGIC </a:t>
              </a:r>
            </a:p>
            <a:p>
              <a:pPr algn="ctr"/>
              <a:r>
                <a:rPr lang="en-ZA" sz="1200" b="1" dirty="0" smtClean="0">
                  <a:solidFill>
                    <a:prstClr val="black"/>
                  </a:solidFill>
                </a:rPr>
                <a:t>GOALS</a:t>
              </a:r>
              <a:endParaRPr lang="en-ZA" sz="1200" b="1" dirty="0">
                <a:solidFill>
                  <a:prstClr val="black"/>
                </a:solidFill>
              </a:endParaRPr>
            </a:p>
          </p:txBody>
        </p:sp>
      </p:grpSp>
      <p:grpSp>
        <p:nvGrpSpPr>
          <p:cNvPr id="57" name="Group 56"/>
          <p:cNvGrpSpPr/>
          <p:nvPr/>
        </p:nvGrpSpPr>
        <p:grpSpPr>
          <a:xfrm>
            <a:off x="5656" y="603457"/>
            <a:ext cx="9138344" cy="1989812"/>
            <a:chOff x="128811" y="525436"/>
            <a:chExt cx="8963427" cy="1938928"/>
          </a:xfrm>
        </p:grpSpPr>
        <p:sp>
          <p:nvSpPr>
            <p:cNvPr id="55" name="Rectangle 54"/>
            <p:cNvSpPr/>
            <p:nvPr/>
          </p:nvSpPr>
          <p:spPr>
            <a:xfrm>
              <a:off x="136526" y="564236"/>
              <a:ext cx="8955712" cy="1900128"/>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ZA">
                <a:solidFill>
                  <a:prstClr val="white"/>
                </a:solidFill>
              </a:endParaRPr>
            </a:p>
          </p:txBody>
        </p:sp>
        <p:sp>
          <p:nvSpPr>
            <p:cNvPr id="5" name="TextBox 4"/>
            <p:cNvSpPr txBox="1"/>
            <p:nvPr/>
          </p:nvSpPr>
          <p:spPr>
            <a:xfrm>
              <a:off x="3406347" y="564236"/>
              <a:ext cx="1342677" cy="1015663"/>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ZA" sz="1200" b="1" dirty="0" smtClean="0">
                  <a:solidFill>
                    <a:prstClr val="black"/>
                  </a:solidFill>
                </a:rPr>
                <a:t>VISION</a:t>
              </a:r>
            </a:p>
            <a:p>
              <a:r>
                <a:rPr lang="en-GB" sz="1200" dirty="0">
                  <a:solidFill>
                    <a:prstClr val="black"/>
                  </a:solidFill>
                </a:rPr>
                <a:t>The pulse of communication excellence in </a:t>
              </a:r>
              <a:r>
                <a:rPr lang="en-GB" sz="1200" dirty="0" smtClean="0">
                  <a:solidFill>
                    <a:prstClr val="black"/>
                  </a:solidFill>
                </a:rPr>
                <a:t>government</a:t>
              </a:r>
              <a:r>
                <a:rPr lang="en-GB" sz="1200" dirty="0">
                  <a:solidFill>
                    <a:prstClr val="black"/>
                  </a:solidFill>
                </a:rPr>
                <a:t>.</a:t>
              </a:r>
              <a:endParaRPr lang="en-ZA" sz="1200" dirty="0">
                <a:solidFill>
                  <a:prstClr val="black"/>
                </a:solidFill>
              </a:endParaRPr>
            </a:p>
          </p:txBody>
        </p:sp>
        <p:sp>
          <p:nvSpPr>
            <p:cNvPr id="6" name="TextBox 5"/>
            <p:cNvSpPr txBox="1"/>
            <p:nvPr/>
          </p:nvSpPr>
          <p:spPr>
            <a:xfrm>
              <a:off x="4817621" y="525436"/>
              <a:ext cx="2363637" cy="175432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ZA" sz="1200" b="1" dirty="0" smtClean="0">
                  <a:solidFill>
                    <a:prstClr val="black"/>
                  </a:solidFill>
                </a:rPr>
                <a:t>MISSION</a:t>
              </a:r>
            </a:p>
            <a:p>
              <a:r>
                <a:rPr lang="en-ZA" sz="1200" dirty="0">
                  <a:solidFill>
                    <a:prstClr val="black"/>
                  </a:solidFill>
                </a:rPr>
                <a:t>To deliver effective strategic government communication; set and influence adherence to standards and coherence of message and proactively communicate with the public about government policies, plans, programmes and achievements.</a:t>
              </a:r>
            </a:p>
          </p:txBody>
        </p:sp>
        <p:sp>
          <p:nvSpPr>
            <p:cNvPr id="7" name="TextBox 6"/>
            <p:cNvSpPr txBox="1"/>
            <p:nvPr/>
          </p:nvSpPr>
          <p:spPr>
            <a:xfrm>
              <a:off x="7224208" y="533295"/>
              <a:ext cx="1831682" cy="1200329"/>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ZA" sz="1200" b="1" dirty="0" smtClean="0">
                  <a:solidFill>
                    <a:prstClr val="black"/>
                  </a:solidFill>
                </a:rPr>
                <a:t>CORE VALUES</a:t>
              </a:r>
            </a:p>
            <a:p>
              <a:r>
                <a:rPr lang="en-ZA" sz="1200" dirty="0" smtClean="0">
                  <a:solidFill>
                    <a:prstClr val="black"/>
                  </a:solidFill>
                </a:rPr>
                <a:t>Professionalism</a:t>
              </a:r>
            </a:p>
            <a:p>
              <a:r>
                <a:rPr lang="en-ZA" sz="1200" dirty="0" smtClean="0">
                  <a:solidFill>
                    <a:prstClr val="black"/>
                  </a:solidFill>
                </a:rPr>
                <a:t>Diversity</a:t>
              </a:r>
            </a:p>
            <a:p>
              <a:r>
                <a:rPr lang="en-ZA" sz="1200" dirty="0" smtClean="0">
                  <a:solidFill>
                    <a:prstClr val="black"/>
                  </a:solidFill>
                </a:rPr>
                <a:t>Openness &amp; Transparency</a:t>
              </a:r>
            </a:p>
            <a:p>
              <a:r>
                <a:rPr lang="en-ZA" sz="1200" dirty="0" smtClean="0">
                  <a:solidFill>
                    <a:prstClr val="black"/>
                  </a:solidFill>
                </a:rPr>
                <a:t>Innovation</a:t>
              </a:r>
            </a:p>
            <a:p>
              <a:r>
                <a:rPr lang="en-ZA" sz="1200" dirty="0" smtClean="0">
                  <a:solidFill>
                    <a:prstClr val="black"/>
                  </a:solidFill>
                </a:rPr>
                <a:t>Honesty &amp; Integrity</a:t>
              </a:r>
            </a:p>
          </p:txBody>
        </p:sp>
        <p:sp>
          <p:nvSpPr>
            <p:cNvPr id="10" name="Rectangle 9"/>
            <p:cNvSpPr/>
            <p:nvPr/>
          </p:nvSpPr>
          <p:spPr>
            <a:xfrm>
              <a:off x="428891" y="558477"/>
              <a:ext cx="2787870" cy="1529521"/>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en-ZA" sz="1200" b="1" dirty="0" smtClean="0">
                  <a:solidFill>
                    <a:prstClr val="black"/>
                  </a:solidFill>
                </a:rPr>
                <a:t>MANDATE</a:t>
              </a:r>
            </a:p>
            <a:p>
              <a:r>
                <a:rPr lang="en-ZA" sz="1200" dirty="0" smtClean="0">
                  <a:solidFill>
                    <a:prstClr val="black"/>
                  </a:solidFill>
                </a:rPr>
                <a:t>Provide </a:t>
              </a:r>
              <a:r>
                <a:rPr lang="en-ZA" sz="1200" dirty="0">
                  <a:solidFill>
                    <a:prstClr val="black"/>
                  </a:solidFill>
                </a:rPr>
                <a:t>strategic leadership and </a:t>
              </a:r>
              <a:r>
                <a:rPr lang="en-ZA" sz="1200" dirty="0" smtClean="0">
                  <a:solidFill>
                    <a:prstClr val="black"/>
                  </a:solidFill>
                </a:rPr>
                <a:t>coordination of a </a:t>
              </a:r>
              <a:r>
                <a:rPr lang="en-ZA" sz="1200" dirty="0">
                  <a:solidFill>
                    <a:prstClr val="black"/>
                  </a:solidFill>
                </a:rPr>
                <a:t>government communications </a:t>
              </a:r>
              <a:r>
                <a:rPr lang="en-ZA" sz="1200" dirty="0" smtClean="0">
                  <a:solidFill>
                    <a:prstClr val="black"/>
                  </a:solidFill>
                </a:rPr>
                <a:t>system that ensures </a:t>
              </a:r>
              <a:r>
                <a:rPr lang="en-ZA" sz="1200" dirty="0">
                  <a:solidFill>
                    <a:prstClr val="black"/>
                  </a:solidFill>
                </a:rPr>
                <a:t>that the public is informed, and have access to government programmes and policies that benefit them.</a:t>
              </a:r>
            </a:p>
            <a:p>
              <a:endParaRPr lang="en-ZA" sz="1200" dirty="0">
                <a:solidFill>
                  <a:prstClr val="black"/>
                </a:solidFill>
              </a:endParaRPr>
            </a:p>
          </p:txBody>
        </p:sp>
        <p:sp>
          <p:nvSpPr>
            <p:cNvPr id="56" name="TextBox 55"/>
            <p:cNvSpPr txBox="1"/>
            <p:nvPr/>
          </p:nvSpPr>
          <p:spPr>
            <a:xfrm rot="16200000">
              <a:off x="-566860" y="1307092"/>
              <a:ext cx="1668342" cy="276999"/>
            </a:xfrm>
            <a:prstGeom prst="rect">
              <a:avLst/>
            </a:prstGeom>
          </p:spPr>
          <p:style>
            <a:lnRef idx="0">
              <a:schemeClr val="accent6"/>
            </a:lnRef>
            <a:fillRef idx="3">
              <a:schemeClr val="accent6"/>
            </a:fillRef>
            <a:effectRef idx="3">
              <a:schemeClr val="accent6"/>
            </a:effectRef>
            <a:fontRef idx="minor">
              <a:schemeClr val="lt1"/>
            </a:fontRef>
          </p:style>
          <p:txBody>
            <a:bodyPr wrap="none" rtlCol="0">
              <a:spAutoFit/>
            </a:bodyPr>
            <a:lstStyle/>
            <a:p>
              <a:r>
                <a:rPr lang="en-ZA" sz="1200" b="1" dirty="0" smtClean="0">
                  <a:solidFill>
                    <a:prstClr val="black"/>
                  </a:solidFill>
                </a:rPr>
                <a:t>ORGANISATIONAL DNA</a:t>
              </a:r>
              <a:endParaRPr lang="en-ZA" sz="1200" b="1" dirty="0">
                <a:solidFill>
                  <a:prstClr val="black"/>
                </a:solidFill>
              </a:endParaRPr>
            </a:p>
          </p:txBody>
        </p:sp>
      </p:grpSp>
      <p:sp>
        <p:nvSpPr>
          <p:cNvPr id="42" name="Title 5"/>
          <p:cNvSpPr txBox="1">
            <a:spLocks/>
          </p:cNvSpPr>
          <p:nvPr/>
        </p:nvSpPr>
        <p:spPr>
          <a:xfrm>
            <a:off x="13222" y="29249"/>
            <a:ext cx="9130778" cy="551821"/>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buNone/>
              <a:defRPr sz="2800" b="1">
                <a:solidFill>
                  <a:schemeClr val="bg1"/>
                </a:solidFill>
                <a:latin typeface="Century Gothic" panose="020B0502020202020204" pitchFamily="34" charset="0"/>
                <a:ea typeface="+mj-ea"/>
                <a:cs typeface="+mj-cs"/>
              </a:defRPr>
            </a:lvl1pPr>
          </a:lstStyle>
          <a:p>
            <a:r>
              <a:rPr lang="en-US" dirty="0">
                <a:solidFill>
                  <a:prstClr val="white"/>
                </a:solidFill>
              </a:rPr>
              <a:t>	GCIS </a:t>
            </a:r>
            <a:r>
              <a:rPr lang="en-US" dirty="0" smtClean="0">
                <a:solidFill>
                  <a:prstClr val="white"/>
                </a:solidFill>
              </a:rPr>
              <a:t>Strategy Map</a:t>
            </a:r>
            <a:endParaRPr lang="en-US" dirty="0">
              <a:solidFill>
                <a:prstClr val="white"/>
              </a:solidFill>
            </a:endParaRPr>
          </a:p>
        </p:txBody>
      </p:sp>
    </p:spTree>
    <p:extLst>
      <p:ext uri="{BB962C8B-B14F-4D97-AF65-F5344CB8AC3E}">
        <p14:creationId xmlns:p14="http://schemas.microsoft.com/office/powerpoint/2010/main" xmlns="" val="52445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 y="133816"/>
            <a:ext cx="9143999" cy="786752"/>
          </a:xfrm>
          <a:prstGeom prst="rect">
            <a:avLst/>
          </a:prstGeom>
          <a:solidFill>
            <a:srgbClr val="147D0B"/>
          </a:solidFill>
          <a:ln w="9525">
            <a:noFill/>
            <a:miter lim="800000"/>
            <a:headEnd/>
            <a:tailEnd/>
          </a:ln>
        </p:spPr>
        <p:txBody>
          <a:bodyPr vert="horz" wrap="square" lIns="91429" tIns="45715" rIns="91429" bIns="45715" numCol="1" rtlCol="0" anchor="ctr"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895350">
              <a:spcBef>
                <a:spcPct val="20000"/>
              </a:spcBef>
            </a:pPr>
            <a:r>
              <a:rPr lang="en-US" sz="2800" b="1" dirty="0" smtClean="0">
                <a:solidFill>
                  <a:prstClr val="white"/>
                </a:solidFill>
              </a:rPr>
              <a:t>FUNDING PRESSURES OVER 2017 MTEF MEDIUM TERM</a:t>
            </a:r>
            <a:endParaRPr lang="en-US" sz="2800" b="1" dirty="0">
              <a:solidFill>
                <a:prstClr val="white"/>
              </a:solidFill>
            </a:endParaRP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30</a:t>
            </a:fld>
            <a:endParaRPr lang="en-US" dirty="0">
              <a:solidFill>
                <a:prstClr val="black">
                  <a:tint val="75000"/>
                </a:prstClr>
              </a:solidFill>
            </a:endParaRPr>
          </a:p>
        </p:txBody>
      </p:sp>
      <p:sp>
        <p:nvSpPr>
          <p:cNvPr id="6" name="Title 1"/>
          <p:cNvSpPr txBox="1">
            <a:spLocks/>
          </p:cNvSpPr>
          <p:nvPr/>
        </p:nvSpPr>
        <p:spPr>
          <a:xfrm>
            <a:off x="0" y="920567"/>
            <a:ext cx="9143999" cy="5521053"/>
          </a:xfrm>
          <a:prstGeom prst="rect">
            <a:avLst/>
          </a:prstGeom>
          <a:noFill/>
          <a:ln w="9525">
            <a:noFill/>
            <a:miter lim="800000"/>
            <a:headEnd/>
            <a:tailEnd/>
          </a:ln>
        </p:spPr>
        <p:txBody>
          <a:bodyPr vert="horz" wrap="square" lIns="91429" tIns="45715" rIns="91429" bIns="45715" numCol="1" rtlCol="0" anchor="t" anchorCtr="0" compatLnSpc="1">
            <a:prstTxWarp prst="textNoShape">
              <a:avLst/>
            </a:prstTxWarp>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defTabSz="895350">
              <a:spcBef>
                <a:spcPct val="20000"/>
              </a:spcBef>
              <a:buFont typeface="Arial" panose="020B0604020202020204" pitchFamily="34" charset="0"/>
              <a:buChar char="•"/>
            </a:pPr>
            <a:endParaRPr lang="en-US" sz="3600" dirty="0" smtClean="0">
              <a:solidFill>
                <a:prstClr val="black"/>
              </a:solidFill>
            </a:endParaRPr>
          </a:p>
          <a:p>
            <a:pPr marL="571500" indent="-571500" algn="l" defTabSz="895350">
              <a:spcBef>
                <a:spcPct val="20000"/>
              </a:spcBef>
              <a:buFont typeface="Arial" panose="020B0604020202020204" pitchFamily="34" charset="0"/>
              <a:buChar char="•"/>
            </a:pPr>
            <a:r>
              <a:rPr lang="en-US" sz="3600" dirty="0" smtClean="0">
                <a:solidFill>
                  <a:prstClr val="black"/>
                </a:solidFill>
              </a:rPr>
              <a:t>Facilities Management – </a:t>
            </a:r>
            <a:r>
              <a:rPr lang="en-US" sz="3600" dirty="0" err="1" smtClean="0">
                <a:solidFill>
                  <a:prstClr val="black"/>
                </a:solidFill>
              </a:rPr>
              <a:t>R1.5</a:t>
            </a:r>
            <a:r>
              <a:rPr lang="en-US" sz="3600" dirty="0" smtClean="0">
                <a:solidFill>
                  <a:prstClr val="black"/>
                </a:solidFill>
              </a:rPr>
              <a:t> million</a:t>
            </a:r>
          </a:p>
          <a:p>
            <a:pPr marL="571500" indent="-571500" algn="l" defTabSz="895350">
              <a:spcBef>
                <a:spcPct val="20000"/>
              </a:spcBef>
              <a:buFont typeface="Arial" panose="020B0604020202020204" pitchFamily="34" charset="0"/>
              <a:buChar char="•"/>
            </a:pPr>
            <a:endParaRPr lang="en-US" sz="3600" dirty="0" smtClean="0">
              <a:solidFill>
                <a:prstClr val="black"/>
              </a:solidFill>
            </a:endParaRPr>
          </a:p>
          <a:p>
            <a:pPr marL="571500" indent="-571500" algn="l" defTabSz="895350">
              <a:spcBef>
                <a:spcPct val="20000"/>
              </a:spcBef>
              <a:buFont typeface="Arial" panose="020B0604020202020204" pitchFamily="34" charset="0"/>
              <a:buChar char="•"/>
            </a:pPr>
            <a:r>
              <a:rPr lang="en-US" sz="3600" dirty="0" smtClean="0">
                <a:solidFill>
                  <a:prstClr val="black"/>
                </a:solidFill>
              </a:rPr>
              <a:t>External Audit Fees – </a:t>
            </a:r>
            <a:r>
              <a:rPr lang="en-US" sz="3600" dirty="0" err="1" smtClean="0">
                <a:solidFill>
                  <a:prstClr val="black"/>
                </a:solidFill>
              </a:rPr>
              <a:t>R1</a:t>
            </a:r>
            <a:r>
              <a:rPr lang="en-US" sz="3600" dirty="0" smtClean="0">
                <a:solidFill>
                  <a:prstClr val="black"/>
                </a:solidFill>
              </a:rPr>
              <a:t> million</a:t>
            </a:r>
          </a:p>
          <a:p>
            <a:pPr marL="571500" indent="-571500" algn="l" defTabSz="895350">
              <a:spcBef>
                <a:spcPct val="20000"/>
              </a:spcBef>
              <a:buFont typeface="Arial" panose="020B0604020202020204" pitchFamily="34" charset="0"/>
              <a:buChar char="•"/>
            </a:pPr>
            <a:endParaRPr lang="en-US" sz="3600" dirty="0" smtClean="0">
              <a:solidFill>
                <a:prstClr val="black"/>
              </a:solidFill>
            </a:endParaRPr>
          </a:p>
          <a:p>
            <a:pPr marL="571500" indent="-571500" algn="l" defTabSz="895350">
              <a:spcBef>
                <a:spcPct val="20000"/>
              </a:spcBef>
              <a:buFont typeface="Arial" panose="020B0604020202020204" pitchFamily="34" charset="0"/>
              <a:buChar char="•"/>
            </a:pPr>
            <a:r>
              <a:rPr lang="en-US" sz="3600" dirty="0" smtClean="0">
                <a:solidFill>
                  <a:prstClr val="black"/>
                </a:solidFill>
              </a:rPr>
              <a:t>Office Accommodation – </a:t>
            </a:r>
            <a:r>
              <a:rPr lang="en-US" sz="3600" dirty="0" err="1" smtClean="0">
                <a:solidFill>
                  <a:prstClr val="black"/>
                </a:solidFill>
              </a:rPr>
              <a:t>R3.5</a:t>
            </a:r>
            <a:r>
              <a:rPr lang="en-US" sz="3600" dirty="0" smtClean="0">
                <a:solidFill>
                  <a:prstClr val="black"/>
                </a:solidFill>
              </a:rPr>
              <a:t> million</a:t>
            </a:r>
          </a:p>
          <a:p>
            <a:pPr lvl="1" defTabSz="895350">
              <a:spcBef>
                <a:spcPct val="20000"/>
              </a:spcBef>
            </a:pPr>
            <a:r>
              <a:rPr lang="en-US" sz="1600" dirty="0" smtClean="0">
                <a:solidFill>
                  <a:prstClr val="black"/>
                </a:solidFill>
                <a:latin typeface="Arial" panose="020B0604020202020204" pitchFamily="34" charset="0"/>
                <a:cs typeface="Arial" panose="020B0604020202020204" pitchFamily="34" charset="0"/>
              </a:rPr>
              <a:t>(National Treasury allows inflation projections of 6.2% in 2017/18; 5.9% in 2018/19 and 5.6% in 2019/20 while the HO lease contract increases with 9% per annum)</a:t>
            </a:r>
            <a:endParaRPr lang="en-US" sz="16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5318298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ubtitle 5"/>
          <p:cNvSpPr>
            <a:spLocks noGrp="1"/>
          </p:cNvSpPr>
          <p:nvPr>
            <p:ph type="subTitle" idx="1"/>
          </p:nvPr>
        </p:nvSpPr>
        <p:spPr>
          <a:xfrm>
            <a:off x="1875888" y="3500437"/>
            <a:ext cx="4953000" cy="671513"/>
          </a:xfrm>
        </p:spPr>
        <p:txBody>
          <a:bodyPr>
            <a:noAutofit/>
          </a:bodyPr>
          <a:lstStyle/>
          <a:p>
            <a:pPr marL="63500" algn="ctr"/>
            <a:r>
              <a:rPr lang="en-US" sz="4400" b="1" dirty="0" smtClean="0">
                <a:latin typeface="Arial Black" panose="020B0A04020102020204" pitchFamily="34" charset="0"/>
              </a:rPr>
              <a:t>- End -</a:t>
            </a:r>
          </a:p>
        </p:txBody>
      </p:sp>
      <p:sp>
        <p:nvSpPr>
          <p:cNvPr id="33796" name="Rectangle 2"/>
          <p:cNvSpPr txBox="1">
            <a:spLocks noChangeArrowheads="1"/>
          </p:cNvSpPr>
          <p:nvPr/>
        </p:nvSpPr>
        <p:spPr bwMode="auto">
          <a:xfrm>
            <a:off x="2377091" y="2085975"/>
            <a:ext cx="4719168"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sz="4800" dirty="0">
                <a:solidFill>
                  <a:srgbClr val="9BBB59">
                    <a:lumMod val="75000"/>
                  </a:srgbClr>
                </a:solidFill>
                <a:latin typeface="Arial Black" panose="020B0A04020102020204" pitchFamily="34" charset="0"/>
                <a:ea typeface="Calibri" pitchFamily="34" charset="0"/>
                <a:cs typeface="Calibri" pitchFamily="34" charset="0"/>
              </a:rPr>
              <a:t>Thank you</a:t>
            </a: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31</a:t>
            </a:fld>
            <a:endParaRPr lang="en-US" dirty="0">
              <a:solidFill>
                <a:prstClr val="black">
                  <a:tint val="75000"/>
                </a:prstClr>
              </a:solidFill>
            </a:endParaRPr>
          </a:p>
        </p:txBody>
      </p:sp>
    </p:spTree>
    <p:extLst>
      <p:ext uri="{BB962C8B-B14F-4D97-AF65-F5344CB8AC3E}">
        <p14:creationId xmlns:p14="http://schemas.microsoft.com/office/powerpoint/2010/main" xmlns="" val="1987300927"/>
      </p:ext>
    </p:extLst>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130" y="1025379"/>
            <a:ext cx="8523027" cy="4850696"/>
          </a:xfrm>
        </p:spPr>
        <p:txBody>
          <a:bodyPr>
            <a:normAutofit/>
          </a:bodyPr>
          <a:lstStyle/>
          <a:p>
            <a:endParaRPr lang="en-ZA" sz="1800" dirty="0" smtClean="0"/>
          </a:p>
          <a:p>
            <a:pPr marL="0" indent="0">
              <a:buNone/>
            </a:pPr>
            <a:endParaRPr lang="en-ZA" sz="1800" dirty="0" smtClean="0"/>
          </a:p>
          <a:p>
            <a:endParaRPr lang="en-ZA" sz="2000" dirty="0" smtClean="0"/>
          </a:p>
          <a:p>
            <a:endParaRPr lang="en-ZA" sz="2000" dirty="0">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2"/>
          </p:nvPr>
        </p:nvSpPr>
        <p:spPr>
          <a:xfrm>
            <a:off x="6553200" y="6378682"/>
            <a:ext cx="2133600" cy="365125"/>
          </a:xfrm>
        </p:spPr>
        <p:txBody>
          <a:bodyPr/>
          <a:lstStyle/>
          <a:p>
            <a:fld id="{8843D58F-2DAB-1446-A47E-C34A82BC1FA1}" type="slidenum">
              <a:rPr lang="en-US" smtClean="0"/>
              <a:pPr/>
              <a:t>4</a:t>
            </a:fld>
            <a:endParaRPr lang="en-US" dirty="0"/>
          </a:p>
        </p:txBody>
      </p:sp>
      <p:sp>
        <p:nvSpPr>
          <p:cNvPr id="5" name="Rectangle 4"/>
          <p:cNvSpPr/>
          <p:nvPr/>
        </p:nvSpPr>
        <p:spPr>
          <a:xfrm>
            <a:off x="0" y="71527"/>
            <a:ext cx="9144000" cy="66344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p>
            <a:pPr algn="ctr">
              <a:spcBef>
                <a:spcPct val="0"/>
              </a:spcBef>
            </a:pPr>
            <a:r>
              <a:rPr lang="en-US" sz="2800" b="1" dirty="0" smtClean="0">
                <a:solidFill>
                  <a:schemeClr val="bg1"/>
                </a:solidFill>
                <a:latin typeface="Century Gothic" panose="020B0502020202020204" pitchFamily="34" charset="0"/>
                <a:ea typeface="+mj-ea"/>
                <a:cs typeface="+mj-cs"/>
              </a:rPr>
              <a:t>Summary </a:t>
            </a:r>
            <a:r>
              <a:rPr lang="en-US" sz="2800" b="1" dirty="0">
                <a:solidFill>
                  <a:schemeClr val="bg1"/>
                </a:solidFill>
                <a:latin typeface="Century Gothic" panose="020B0502020202020204" pitchFamily="34" charset="0"/>
                <a:ea typeface="+mj-ea"/>
                <a:cs typeface="+mj-cs"/>
              </a:rPr>
              <a:t>of Departmental Performance </a:t>
            </a:r>
          </a:p>
        </p:txBody>
      </p:sp>
      <p:graphicFrame>
        <p:nvGraphicFramePr>
          <p:cNvPr id="13" name="Table 12"/>
          <p:cNvGraphicFramePr>
            <a:graphicFrameLocks noGrp="1"/>
          </p:cNvGraphicFramePr>
          <p:nvPr>
            <p:extLst>
              <p:ext uri="{D42A27DB-BD31-4B8C-83A1-F6EECF244321}">
                <p14:modId xmlns:p14="http://schemas.microsoft.com/office/powerpoint/2010/main" xmlns="" val="2834979742"/>
              </p:ext>
            </p:extLst>
          </p:nvPr>
        </p:nvGraphicFramePr>
        <p:xfrm>
          <a:off x="85901" y="1306714"/>
          <a:ext cx="4071763" cy="2630788"/>
        </p:xfrm>
        <a:graphic>
          <a:graphicData uri="http://schemas.openxmlformats.org/drawingml/2006/table">
            <a:tbl>
              <a:tblPr firstRow="1" firstCol="1" bandRow="1">
                <a:tableStyleId>{5C22544A-7EE6-4342-B048-85BDC9FD1C3A}</a:tableStyleId>
              </a:tblPr>
              <a:tblGrid>
                <a:gridCol w="1369338"/>
                <a:gridCol w="779106"/>
                <a:gridCol w="1008918"/>
                <a:gridCol w="914401"/>
              </a:tblGrid>
              <a:tr h="566822">
                <a:tc>
                  <a:txBody>
                    <a:bodyPr/>
                    <a:lstStyle/>
                    <a:p>
                      <a:pPr>
                        <a:tabLst>
                          <a:tab pos="270510" algn="l"/>
                        </a:tabLst>
                      </a:pPr>
                      <a:r>
                        <a:rPr lang="en-GB" sz="1200" dirty="0">
                          <a:solidFill>
                            <a:schemeClr val="tx1"/>
                          </a:solidFill>
                          <a:effectLst/>
                        </a:rPr>
                        <a:t> </a:t>
                      </a:r>
                      <a:r>
                        <a:rPr lang="en-ZA" sz="1200" dirty="0">
                          <a:solidFill>
                            <a:schemeClr val="tx1"/>
                          </a:solidFill>
                          <a:effectLst/>
                        </a:rPr>
                        <a:t>Programme</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tabLst>
                          <a:tab pos="270510" algn="l"/>
                        </a:tabLst>
                      </a:pPr>
                      <a:r>
                        <a:rPr lang="en-ZA" sz="1200" dirty="0">
                          <a:solidFill>
                            <a:schemeClr val="tx1"/>
                          </a:solidFill>
                          <a:effectLst/>
                        </a:rPr>
                        <a:t>Q2 targets</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tabLst>
                          <a:tab pos="270510" algn="l"/>
                        </a:tabLst>
                      </a:pPr>
                      <a:r>
                        <a:rPr lang="en-ZA" sz="1200" dirty="0">
                          <a:solidFill>
                            <a:schemeClr val="tx1"/>
                          </a:solidFill>
                          <a:effectLst/>
                        </a:rPr>
                        <a:t>Achieved</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tabLst>
                          <a:tab pos="270510" algn="l"/>
                        </a:tabLst>
                      </a:pPr>
                      <a:r>
                        <a:rPr lang="en-ZA" sz="1200" dirty="0" smtClean="0">
                          <a:solidFill>
                            <a:schemeClr val="tx1"/>
                          </a:solidFill>
                          <a:effectLst/>
                        </a:rPr>
                        <a:t>Not</a:t>
                      </a:r>
                      <a:r>
                        <a:rPr lang="en-ZA" sz="1200" baseline="0" dirty="0" smtClean="0">
                          <a:solidFill>
                            <a:schemeClr val="tx1"/>
                          </a:solidFill>
                          <a:effectLst/>
                        </a:rPr>
                        <a:t> </a:t>
                      </a:r>
                      <a:r>
                        <a:rPr lang="en-ZA" sz="1200" dirty="0" smtClean="0">
                          <a:solidFill>
                            <a:schemeClr val="tx1"/>
                          </a:solidFill>
                          <a:effectLst/>
                        </a:rPr>
                        <a:t>achieved</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483343">
                <a:tc>
                  <a:txBody>
                    <a:bodyPr/>
                    <a:lstStyle/>
                    <a:p>
                      <a:pPr>
                        <a:tabLst>
                          <a:tab pos="270510" algn="l"/>
                        </a:tabLst>
                      </a:pPr>
                      <a:r>
                        <a:rPr lang="en-ZA" sz="1200" dirty="0">
                          <a:solidFill>
                            <a:schemeClr val="tx1"/>
                          </a:solidFill>
                          <a:effectLst/>
                        </a:rPr>
                        <a:t>Administration</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tabLst>
                          <a:tab pos="270510" algn="l"/>
                        </a:tabLst>
                      </a:pPr>
                      <a:r>
                        <a:rPr lang="en-ZA" sz="1200" dirty="0">
                          <a:solidFill>
                            <a:schemeClr val="tx1"/>
                          </a:solidFill>
                          <a:effectLst/>
                        </a:rPr>
                        <a:t>9</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tabLst>
                          <a:tab pos="270510" algn="l"/>
                        </a:tabLst>
                      </a:pPr>
                      <a:r>
                        <a:rPr lang="en-ZA" sz="1200" dirty="0">
                          <a:solidFill>
                            <a:schemeClr val="tx1"/>
                          </a:solidFill>
                          <a:effectLst/>
                        </a:rPr>
                        <a:t>9</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tabLst>
                          <a:tab pos="270510" algn="l"/>
                        </a:tabLst>
                      </a:pPr>
                      <a:r>
                        <a:rPr lang="en-ZA" sz="1200" dirty="0">
                          <a:solidFill>
                            <a:schemeClr val="tx1"/>
                          </a:solidFill>
                          <a:effectLst/>
                        </a:rPr>
                        <a:t>0</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335690">
                <a:tc>
                  <a:txBody>
                    <a:bodyPr/>
                    <a:lstStyle/>
                    <a:p>
                      <a:pPr algn="l">
                        <a:tabLst>
                          <a:tab pos="270510" algn="l"/>
                        </a:tabLst>
                      </a:pPr>
                      <a:r>
                        <a:rPr lang="en-ZA" sz="1200" dirty="0">
                          <a:solidFill>
                            <a:schemeClr val="tx1"/>
                          </a:solidFill>
                          <a:effectLst/>
                        </a:rPr>
                        <a:t>Content Processing and Dissemination</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tabLst>
                          <a:tab pos="270510" algn="l"/>
                        </a:tabLst>
                      </a:pPr>
                      <a:r>
                        <a:rPr lang="en-ZA" sz="1200" dirty="0">
                          <a:solidFill>
                            <a:schemeClr val="tx1"/>
                          </a:solidFill>
                          <a:effectLst/>
                        </a:rPr>
                        <a:t>21</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tabLst>
                          <a:tab pos="270510" algn="l"/>
                        </a:tabLst>
                      </a:pPr>
                      <a:r>
                        <a:rPr lang="en-ZA" sz="1200" dirty="0">
                          <a:solidFill>
                            <a:schemeClr val="tx1"/>
                          </a:solidFill>
                          <a:effectLst/>
                        </a:rPr>
                        <a:t>16</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tabLst>
                          <a:tab pos="270510" algn="l"/>
                        </a:tabLst>
                      </a:pPr>
                      <a:r>
                        <a:rPr lang="en-ZA" sz="1200" dirty="0" smtClean="0">
                          <a:solidFill>
                            <a:schemeClr val="tx1"/>
                          </a:solidFill>
                          <a:effectLst/>
                          <a:latin typeface="+mn-lt"/>
                          <a:ea typeface="+mn-ea"/>
                          <a:cs typeface="+mn-cs"/>
                        </a:rPr>
                        <a:t>5</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656948">
                <a:tc>
                  <a:txBody>
                    <a:bodyPr/>
                    <a:lstStyle/>
                    <a:p>
                      <a:pPr algn="l">
                        <a:tabLst>
                          <a:tab pos="270510" algn="l"/>
                        </a:tabLst>
                      </a:pPr>
                      <a:r>
                        <a:rPr lang="en-ZA" sz="1200" dirty="0">
                          <a:solidFill>
                            <a:schemeClr val="tx1"/>
                          </a:solidFill>
                          <a:effectLst/>
                        </a:rPr>
                        <a:t>Intergovernmental Coordination and Stakeholder Management</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tabLst>
                          <a:tab pos="270510" algn="l"/>
                        </a:tabLst>
                      </a:pPr>
                      <a:r>
                        <a:rPr lang="en-ZA" sz="1200" dirty="0">
                          <a:solidFill>
                            <a:schemeClr val="tx1"/>
                          </a:solidFill>
                          <a:effectLst/>
                        </a:rPr>
                        <a:t>15</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tabLst>
                          <a:tab pos="270510" algn="l"/>
                        </a:tabLst>
                      </a:pPr>
                      <a:r>
                        <a:rPr lang="en-ZA" sz="1200" dirty="0">
                          <a:solidFill>
                            <a:schemeClr val="tx1"/>
                          </a:solidFill>
                          <a:effectLst/>
                        </a:rPr>
                        <a:t>14</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tabLst>
                          <a:tab pos="270510" algn="l"/>
                        </a:tabLst>
                      </a:pPr>
                      <a:r>
                        <a:rPr lang="en-ZA" sz="1200" dirty="0" smtClean="0">
                          <a:solidFill>
                            <a:schemeClr val="tx1"/>
                          </a:solidFill>
                          <a:effectLst/>
                          <a:latin typeface="+mn-lt"/>
                          <a:ea typeface="+mn-ea"/>
                          <a:cs typeface="+mn-cs"/>
                        </a:rPr>
                        <a:t>1</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483343">
                <a:tc>
                  <a:txBody>
                    <a:bodyPr/>
                    <a:lstStyle/>
                    <a:p>
                      <a:pPr>
                        <a:tabLst>
                          <a:tab pos="270510" algn="l"/>
                        </a:tabLst>
                      </a:pPr>
                      <a:r>
                        <a:rPr lang="en-ZA" sz="1200" dirty="0">
                          <a:solidFill>
                            <a:schemeClr val="tx1"/>
                          </a:solidFill>
                          <a:effectLst/>
                        </a:rPr>
                        <a:t>Total</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tabLst>
                          <a:tab pos="270510" algn="l"/>
                        </a:tabLst>
                      </a:pPr>
                      <a:r>
                        <a:rPr lang="en-ZA" sz="1200" dirty="0">
                          <a:solidFill>
                            <a:schemeClr val="tx1"/>
                          </a:solidFill>
                          <a:effectLst/>
                        </a:rPr>
                        <a:t>45</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tabLst>
                          <a:tab pos="270510" algn="l"/>
                        </a:tabLst>
                      </a:pPr>
                      <a:r>
                        <a:rPr lang="en-ZA" sz="1200" dirty="0">
                          <a:solidFill>
                            <a:schemeClr val="tx1"/>
                          </a:solidFill>
                          <a:effectLst/>
                        </a:rPr>
                        <a:t>39</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tabLst>
                          <a:tab pos="270510" algn="l"/>
                        </a:tabLst>
                      </a:pPr>
                      <a:r>
                        <a:rPr lang="en-ZA" sz="1200" dirty="0" smtClean="0">
                          <a:solidFill>
                            <a:schemeClr val="tx1"/>
                          </a:solidFill>
                          <a:effectLst/>
                          <a:latin typeface="+mn-lt"/>
                          <a:ea typeface="+mn-ea"/>
                          <a:cs typeface="+mn-cs"/>
                        </a:rPr>
                        <a:t>6</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bl>
          </a:graphicData>
        </a:graphic>
      </p:graphicFrame>
      <p:sp>
        <p:nvSpPr>
          <p:cNvPr id="23" name="Rounded Rectangular Callout 22"/>
          <p:cNvSpPr/>
          <p:nvPr/>
        </p:nvSpPr>
        <p:spPr>
          <a:xfrm rot="445756">
            <a:off x="340638" y="4494965"/>
            <a:ext cx="3188670" cy="1229007"/>
          </a:xfrm>
          <a:prstGeom prst="wedgeRound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marL="171450" indent="-171450">
              <a:buFont typeface="Arial" panose="020B0604020202020204" pitchFamily="34" charset="0"/>
              <a:buChar char="•"/>
            </a:pPr>
            <a:r>
              <a:rPr lang="en-ZA" sz="1100" b="1" dirty="0" smtClean="0"/>
              <a:t>A total of 45 targets for the second quarter; of these </a:t>
            </a:r>
            <a:r>
              <a:rPr lang="en-ZA" sz="1100" b="1" dirty="0" smtClean="0">
                <a:solidFill>
                  <a:schemeClr val="tx1"/>
                </a:solidFill>
              </a:rPr>
              <a:t>39 (87%) </a:t>
            </a:r>
            <a:r>
              <a:rPr lang="en-ZA" sz="1100" b="1" dirty="0" smtClean="0"/>
              <a:t>targets were achieved; 6 targets (13%) were not achieved. </a:t>
            </a:r>
          </a:p>
          <a:p>
            <a:pPr marL="171450" indent="-171450">
              <a:buFont typeface="Arial" panose="020B0604020202020204" pitchFamily="34" charset="0"/>
              <a:buChar char="•"/>
            </a:pPr>
            <a:endParaRPr lang="en-ZA" sz="1100" b="1" dirty="0" smtClean="0"/>
          </a:p>
          <a:p>
            <a:pPr marL="171450" indent="-171450">
              <a:buFont typeface="Arial" panose="020B0604020202020204" pitchFamily="34" charset="0"/>
              <a:buChar char="•"/>
            </a:pPr>
            <a:r>
              <a:rPr lang="en-ZA" sz="1100" b="1" dirty="0" smtClean="0"/>
              <a:t>A total of 7 targets were overachieved.</a:t>
            </a:r>
          </a:p>
          <a:p>
            <a:pPr marL="171450" indent="-171450">
              <a:buFont typeface="Arial" panose="020B0604020202020204" pitchFamily="34" charset="0"/>
              <a:buChar char="•"/>
            </a:pPr>
            <a:endParaRPr lang="en-ZA" sz="1100" b="1" dirty="0" smtClean="0"/>
          </a:p>
          <a:p>
            <a:pPr marL="171450" indent="-171450">
              <a:buFont typeface="Arial" panose="020B0604020202020204" pitchFamily="34" charset="0"/>
              <a:buChar char="•"/>
            </a:pPr>
            <a:endParaRPr lang="en-ZA" sz="1100" b="1" dirty="0"/>
          </a:p>
        </p:txBody>
      </p:sp>
      <p:sp>
        <p:nvSpPr>
          <p:cNvPr id="25" name="Cloud Callout 24"/>
          <p:cNvSpPr/>
          <p:nvPr/>
        </p:nvSpPr>
        <p:spPr>
          <a:xfrm>
            <a:off x="5844540" y="1031085"/>
            <a:ext cx="3208020" cy="2377616"/>
          </a:xfrm>
          <a:prstGeom prst="cloudCallout">
            <a:avLst>
              <a:gd name="adj1" fmla="val -39516"/>
              <a:gd name="adj2" fmla="val 76293"/>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just" fontAlgn="base">
              <a:spcBef>
                <a:spcPct val="0"/>
              </a:spcBef>
              <a:spcAft>
                <a:spcPct val="0"/>
              </a:spcAft>
            </a:pPr>
            <a:r>
              <a:rPr lang="en-ZA" sz="1100" b="1" dirty="0" smtClean="0">
                <a:solidFill>
                  <a:schemeClr val="bg1"/>
                </a:solidFill>
                <a:ea typeface="Times New Roman" pitchFamily="18" charset="0"/>
                <a:cs typeface="Times New Roman" pitchFamily="18" charset="0"/>
              </a:rPr>
              <a:t> </a:t>
            </a:r>
          </a:p>
          <a:p>
            <a:pPr marL="171450" indent="-171450" algn="just" fontAlgn="base">
              <a:spcBef>
                <a:spcPct val="0"/>
              </a:spcBef>
              <a:spcAft>
                <a:spcPct val="0"/>
              </a:spcAft>
              <a:buFont typeface="Arial" panose="020B0604020202020204" pitchFamily="34" charset="0"/>
              <a:buChar char="•"/>
            </a:pPr>
            <a:r>
              <a:rPr lang="en-ZA" sz="1100" b="1" dirty="0" smtClean="0">
                <a:solidFill>
                  <a:schemeClr val="bg1"/>
                </a:solidFill>
                <a:ea typeface="Times New Roman" pitchFamily="18" charset="0"/>
                <a:cs typeface="Times New Roman" pitchFamily="18" charset="0"/>
              </a:rPr>
              <a:t>The </a:t>
            </a:r>
            <a:r>
              <a:rPr lang="en-ZA" sz="1100" b="1" dirty="0">
                <a:solidFill>
                  <a:schemeClr val="bg1"/>
                </a:solidFill>
                <a:ea typeface="Times New Roman" pitchFamily="18" charset="0"/>
                <a:cs typeface="Times New Roman" pitchFamily="18" charset="0"/>
              </a:rPr>
              <a:t>status of all quarterly targets is </a:t>
            </a:r>
            <a:r>
              <a:rPr lang="en-ZA" sz="1100" b="1" dirty="0" smtClean="0">
                <a:solidFill>
                  <a:schemeClr val="bg1"/>
                </a:solidFill>
                <a:ea typeface="Times New Roman" pitchFamily="18" charset="0"/>
                <a:cs typeface="Times New Roman" pitchFamily="18" charset="0"/>
              </a:rPr>
              <a:t>   white.</a:t>
            </a:r>
          </a:p>
          <a:p>
            <a:pPr marL="171450" indent="-171450" algn="just" fontAlgn="base">
              <a:spcBef>
                <a:spcPct val="0"/>
              </a:spcBef>
              <a:spcAft>
                <a:spcPct val="0"/>
              </a:spcAft>
              <a:buFont typeface="Arial" panose="020B0604020202020204" pitchFamily="34" charset="0"/>
              <a:buChar char="•"/>
            </a:pPr>
            <a:r>
              <a:rPr lang="en-ZA" sz="1100" b="1" dirty="0" smtClean="0">
                <a:solidFill>
                  <a:schemeClr val="bg1"/>
                </a:solidFill>
                <a:ea typeface="Times New Roman" pitchFamily="18" charset="0"/>
                <a:cs typeface="Times New Roman" pitchFamily="18" charset="0"/>
              </a:rPr>
              <a:t>Where the  </a:t>
            </a:r>
            <a:r>
              <a:rPr lang="en-ZA" sz="1100" b="1" dirty="0">
                <a:solidFill>
                  <a:schemeClr val="bg1"/>
                </a:solidFill>
                <a:ea typeface="Times New Roman" pitchFamily="18" charset="0"/>
                <a:cs typeface="Times New Roman" pitchFamily="18" charset="0"/>
              </a:rPr>
              <a:t>target is </a:t>
            </a:r>
            <a:r>
              <a:rPr lang="en-ZA" sz="1100" b="1" dirty="0" smtClean="0">
                <a:solidFill>
                  <a:srgbClr val="C00000"/>
                </a:solidFill>
                <a:ea typeface="Times New Roman" pitchFamily="18" charset="0"/>
                <a:cs typeface="Times New Roman" pitchFamily="18" charset="0"/>
              </a:rPr>
              <a:t>not </a:t>
            </a:r>
            <a:r>
              <a:rPr lang="en-ZA" sz="1100" b="1" dirty="0" smtClean="0">
                <a:solidFill>
                  <a:srgbClr val="FF0000"/>
                </a:solidFill>
                <a:ea typeface="Times New Roman" pitchFamily="18" charset="0"/>
                <a:cs typeface="Times New Roman" pitchFamily="18" charset="0"/>
              </a:rPr>
              <a:t> </a:t>
            </a:r>
            <a:r>
              <a:rPr lang="en-ZA" sz="1100" b="1" dirty="0">
                <a:solidFill>
                  <a:srgbClr val="C00000"/>
                </a:solidFill>
                <a:ea typeface="Times New Roman" pitchFamily="18" charset="0"/>
                <a:cs typeface="Times New Roman" pitchFamily="18" charset="0"/>
              </a:rPr>
              <a:t>achieved</a:t>
            </a:r>
            <a:r>
              <a:rPr lang="en-ZA" sz="1100" b="1" dirty="0">
                <a:solidFill>
                  <a:srgbClr val="FF0000"/>
                </a:solidFill>
                <a:ea typeface="Times New Roman" pitchFamily="18" charset="0"/>
                <a:cs typeface="Times New Roman" pitchFamily="18" charset="0"/>
              </a:rPr>
              <a:t> </a:t>
            </a:r>
            <a:r>
              <a:rPr lang="en-ZA" sz="1100" b="1" dirty="0" smtClean="0">
                <a:solidFill>
                  <a:schemeClr val="bg1"/>
                </a:solidFill>
                <a:ea typeface="Times New Roman" pitchFamily="18" charset="0"/>
                <a:cs typeface="Times New Roman" pitchFamily="18" charset="0"/>
              </a:rPr>
              <a:t>the status </a:t>
            </a:r>
            <a:r>
              <a:rPr lang="en-ZA" sz="1100" b="1" dirty="0">
                <a:solidFill>
                  <a:schemeClr val="bg1"/>
                </a:solidFill>
                <a:ea typeface="Times New Roman" pitchFamily="18" charset="0"/>
                <a:cs typeface="Times New Roman" pitchFamily="18" charset="0"/>
              </a:rPr>
              <a:t>will be reflected as </a:t>
            </a:r>
            <a:r>
              <a:rPr lang="en-ZA" sz="1100" b="1" dirty="0" smtClean="0">
                <a:solidFill>
                  <a:srgbClr val="C00000"/>
                </a:solidFill>
                <a:ea typeface="Times New Roman" pitchFamily="18" charset="0"/>
                <a:cs typeface="Times New Roman" pitchFamily="18" charset="0"/>
              </a:rPr>
              <a:t>red. </a:t>
            </a:r>
            <a:endParaRPr lang="en-ZA" sz="1100" dirty="0" smtClean="0">
              <a:solidFill>
                <a:srgbClr val="C00000"/>
              </a:solidFill>
              <a:cs typeface="Arial" pitchFamily="34" charset="0"/>
            </a:endParaRPr>
          </a:p>
          <a:p>
            <a:pPr marL="171450" indent="-171450" algn="just" fontAlgn="base">
              <a:spcBef>
                <a:spcPct val="0"/>
              </a:spcBef>
              <a:spcAft>
                <a:spcPct val="0"/>
              </a:spcAft>
              <a:buFont typeface="Arial" panose="020B0604020202020204" pitchFamily="34" charset="0"/>
              <a:buChar char="•"/>
            </a:pPr>
            <a:r>
              <a:rPr lang="en-ZA" sz="1100" b="1" dirty="0" smtClean="0">
                <a:solidFill>
                  <a:srgbClr val="92D050"/>
                </a:solidFill>
                <a:ea typeface="Times New Roman" pitchFamily="18" charset="0"/>
                <a:cs typeface="Times New Roman" pitchFamily="18" charset="0"/>
              </a:rPr>
              <a:t>Green </a:t>
            </a:r>
            <a:r>
              <a:rPr lang="en-ZA" sz="1100" b="1" dirty="0">
                <a:solidFill>
                  <a:schemeClr val="bg1"/>
                </a:solidFill>
                <a:ea typeface="Times New Roman" pitchFamily="18" charset="0"/>
                <a:cs typeface="Times New Roman" pitchFamily="18" charset="0"/>
              </a:rPr>
              <a:t>will be reflected when the target  </a:t>
            </a:r>
            <a:r>
              <a:rPr lang="en-ZA" sz="1100" b="1" dirty="0" smtClean="0">
                <a:solidFill>
                  <a:schemeClr val="bg1"/>
                </a:solidFill>
                <a:ea typeface="Times New Roman" pitchFamily="18" charset="0"/>
                <a:cs typeface="Times New Roman" pitchFamily="18" charset="0"/>
              </a:rPr>
              <a:t>has </a:t>
            </a:r>
            <a:r>
              <a:rPr lang="en-ZA" sz="1100" b="1" dirty="0">
                <a:solidFill>
                  <a:schemeClr val="bg1"/>
                </a:solidFill>
                <a:ea typeface="Times New Roman" pitchFamily="18" charset="0"/>
                <a:cs typeface="Times New Roman" pitchFamily="18" charset="0"/>
              </a:rPr>
              <a:t>been fully </a:t>
            </a:r>
            <a:r>
              <a:rPr lang="en-ZA" sz="1100" b="1" dirty="0">
                <a:solidFill>
                  <a:srgbClr val="92D050"/>
                </a:solidFill>
                <a:ea typeface="Times New Roman" pitchFamily="18" charset="0"/>
                <a:cs typeface="Times New Roman" pitchFamily="18" charset="0"/>
              </a:rPr>
              <a:t>achieved.</a:t>
            </a:r>
            <a:endParaRPr lang="en-ZA" sz="1100" dirty="0">
              <a:solidFill>
                <a:srgbClr val="92D050"/>
              </a:solidFill>
              <a:cs typeface="Arial" pitchFamily="34" charset="0"/>
            </a:endParaRPr>
          </a:p>
        </p:txBody>
      </p:sp>
      <p:graphicFrame>
        <p:nvGraphicFramePr>
          <p:cNvPr id="11" name="Chart 10"/>
          <p:cNvGraphicFramePr>
            <a:graphicFrameLocks/>
          </p:cNvGraphicFramePr>
          <p:nvPr>
            <p:extLst>
              <p:ext uri="{D42A27DB-BD31-4B8C-83A1-F6EECF244321}">
                <p14:modId xmlns:p14="http://schemas.microsoft.com/office/powerpoint/2010/main" xmlns="" val="585271067"/>
              </p:ext>
            </p:extLst>
          </p:nvPr>
        </p:nvGraphicFramePr>
        <p:xfrm>
          <a:off x="4668253" y="4016859"/>
          <a:ext cx="4018547" cy="25604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773218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0" y="133815"/>
            <a:ext cx="9143999" cy="52410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schemeClr val="bg1"/>
                </a:solidFill>
                <a:latin typeface="Century Gothic" panose="020B0502020202020204" pitchFamily="34" charset="0"/>
                <a:ea typeface="+mj-ea"/>
                <a:cs typeface="+mj-cs"/>
              </a:defRPr>
            </a:lvl1pPr>
          </a:lstStyle>
          <a:p>
            <a:r>
              <a:rPr lang="en-US" dirty="0" smtClean="0"/>
              <a:t>Programme </a:t>
            </a:r>
            <a:r>
              <a:rPr lang="en-US" dirty="0"/>
              <a:t>Performance Information</a:t>
            </a:r>
          </a:p>
        </p:txBody>
      </p:sp>
      <p:sp>
        <p:nvSpPr>
          <p:cNvPr id="2" name="Slide Number Placeholder 1"/>
          <p:cNvSpPr>
            <a:spLocks noGrp="1"/>
          </p:cNvSpPr>
          <p:nvPr>
            <p:ph type="sldNum" sz="quarter" idx="12"/>
          </p:nvPr>
        </p:nvSpPr>
        <p:spPr/>
        <p:txBody>
          <a:bodyPr/>
          <a:lstStyle/>
          <a:p>
            <a:fld id="{8843D58F-2DAB-1446-A47E-C34A82BC1FA1}" type="slidenum">
              <a:rPr lang="en-US" smtClean="0">
                <a:solidFill>
                  <a:prstClr val="black">
                    <a:tint val="75000"/>
                  </a:prstClr>
                </a:solidFill>
              </a:rPr>
              <a:pPr/>
              <a:t>5</a:t>
            </a:fld>
            <a:endParaRPr lang="en-US" dirty="0">
              <a:solidFill>
                <a:prstClr val="black">
                  <a:tint val="75000"/>
                </a:prstClr>
              </a:solidFill>
            </a:endParaRPr>
          </a:p>
        </p:txBody>
      </p:sp>
      <p:sp>
        <p:nvSpPr>
          <p:cNvPr id="8" name="Content Placeholder 7"/>
          <p:cNvSpPr>
            <a:spLocks noGrp="1"/>
          </p:cNvSpPr>
          <p:nvPr>
            <p:ph idx="1"/>
          </p:nvPr>
        </p:nvSpPr>
        <p:spPr>
          <a:xfrm>
            <a:off x="457200" y="1348741"/>
            <a:ext cx="8229600" cy="3794760"/>
          </a:xfrm>
        </p:spPr>
        <p:txBody>
          <a:bodyPr>
            <a:normAutofit/>
          </a:bodyPr>
          <a:lstStyle/>
          <a:p>
            <a:r>
              <a:rPr lang="en-ZA" sz="2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The </a:t>
            </a:r>
            <a:r>
              <a:rPr lang="en-ZA" sz="2000"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first quarter 2016/17 preliminary performance report </a:t>
            </a:r>
            <a:r>
              <a:rPr lang="en-ZA" sz="2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was submitted to DPME, Executive Authority and National Treasury on the </a:t>
            </a:r>
            <a:r>
              <a:rPr lang="en-ZA" sz="2000"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29th July 2016.</a:t>
            </a:r>
          </a:p>
          <a:p>
            <a:r>
              <a:rPr lang="en-ZA" sz="2000"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Tabling </a:t>
            </a:r>
            <a:r>
              <a:rPr lang="en-ZA" sz="2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of </a:t>
            </a:r>
            <a:r>
              <a:rPr lang="en-ZA" sz="2000"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2015/16 Annual Report </a:t>
            </a:r>
            <a:r>
              <a:rPr lang="en-ZA" sz="2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to Parliament on 07 September 2016.</a:t>
            </a:r>
          </a:p>
          <a:p>
            <a:r>
              <a:rPr lang="en-ZA" sz="2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The first draft </a:t>
            </a:r>
            <a:r>
              <a:rPr lang="en-ZA" sz="2000"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2017-2020 APP </a:t>
            </a:r>
            <a:r>
              <a:rPr lang="en-ZA" sz="2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was produced and submitted to the National Treasury and DPME on the </a:t>
            </a:r>
            <a:r>
              <a:rPr lang="en-ZA" sz="2000"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11th August 2016</a:t>
            </a:r>
            <a:r>
              <a:rPr lang="en-ZA" sz="2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a:t>
            </a:r>
          </a:p>
          <a:p>
            <a:r>
              <a:rPr lang="en-ZA" sz="2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The </a:t>
            </a:r>
            <a:r>
              <a:rPr lang="en-ZA" sz="2000"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Management Practice Assessment Tool (MPAT) </a:t>
            </a:r>
            <a:r>
              <a:rPr lang="en-ZA" sz="2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departmental assessment form and evidence was submitted to the DPME on </a:t>
            </a:r>
            <a:r>
              <a:rPr lang="en-ZA" sz="2000"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30th September </a:t>
            </a:r>
            <a:r>
              <a:rPr lang="en-ZA" sz="2000" b="1"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2016.</a:t>
            </a:r>
          </a:p>
          <a:p>
            <a:r>
              <a:rPr lang="en-ZA" sz="2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The department still maintained the </a:t>
            </a:r>
            <a:r>
              <a:rPr lang="en-ZA" sz="2000"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vacancy rate at 7.22% </a:t>
            </a:r>
            <a:r>
              <a:rPr lang="en-ZA" sz="2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below the </a:t>
            </a:r>
            <a:r>
              <a:rPr lang="en-ZA" sz="2000"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10% requirement</a:t>
            </a:r>
            <a:r>
              <a:rPr lang="en-ZA" sz="2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 of the </a:t>
            </a:r>
            <a:r>
              <a:rPr lang="en-ZA" sz="2000" dirty="0" smtClean="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DPSA.</a:t>
            </a:r>
          </a:p>
          <a:p>
            <a:r>
              <a:rPr lang="en-ZA" sz="2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2016/17 </a:t>
            </a:r>
            <a:r>
              <a:rPr lang="en-ZA" sz="2000"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first quarter report on the availability of IT Infrastructure </a:t>
            </a:r>
            <a:r>
              <a:rPr lang="en-ZA" sz="2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was presented to IM&amp;T Steering Committee on the </a:t>
            </a:r>
            <a:r>
              <a:rPr lang="en-ZA" sz="2000" b="1"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rPr>
              <a:t>21st July 2016 </a:t>
            </a:r>
          </a:p>
          <a:p>
            <a:pPr marL="0" indent="0">
              <a:buNone/>
            </a:pPr>
            <a:endParaRPr lang="en-ZA" sz="2000" dirty="0">
              <a:solidFill>
                <a:srgbClr val="000000"/>
              </a:solidFill>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11" name="Content Placeholder 2"/>
          <p:cNvSpPr txBox="1">
            <a:spLocks/>
          </p:cNvSpPr>
          <p:nvPr/>
        </p:nvSpPr>
        <p:spPr>
          <a:xfrm>
            <a:off x="163773" y="2219998"/>
            <a:ext cx="8523027" cy="39921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ZA" sz="2000" dirty="0">
              <a:solidFill>
                <a:prstClr val="black"/>
              </a:solidFill>
              <a:ea typeface="Calibri" panose="020F0502020204030204" pitchFamily="34" charset="0"/>
            </a:endParaRPr>
          </a:p>
        </p:txBody>
      </p:sp>
      <p:sp>
        <p:nvSpPr>
          <p:cNvPr id="13" name="Title 4"/>
          <p:cNvSpPr txBox="1">
            <a:spLocks/>
          </p:cNvSpPr>
          <p:nvPr/>
        </p:nvSpPr>
        <p:spPr bwMode="auto">
          <a:xfrm>
            <a:off x="103370" y="797239"/>
            <a:ext cx="8937258" cy="355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defPPr>
              <a:defRPr lang="en-US"/>
            </a:defPPr>
            <a:lvl1pPr algn="ctr" eaLnBrk="0" hangingPunct="0">
              <a:lnSpc>
                <a:spcPts val="3838"/>
              </a:lnSpc>
              <a:defRPr sz="2000" b="1">
                <a:solidFill>
                  <a:srgbClr val="02723D"/>
                </a:solidFill>
                <a:latin typeface="Calibri" pitchFamily="34" charset="0"/>
              </a:defRPr>
            </a:lvl1pPr>
            <a:lvl2pPr marL="742950" indent="-285750" eaLnBrk="0" hangingPunct="0">
              <a:defRPr b="1">
                <a:latin typeface="Arial" charset="0"/>
              </a:defRPr>
            </a:lvl2pPr>
            <a:lvl3pPr marL="1143000" indent="-228600" eaLnBrk="0" hangingPunct="0">
              <a:defRPr b="1">
                <a:latin typeface="Arial" charset="0"/>
              </a:defRPr>
            </a:lvl3pPr>
            <a:lvl4pPr marL="1600200" indent="-228600" eaLnBrk="0" hangingPunct="0">
              <a:defRPr b="1">
                <a:latin typeface="Arial" charset="0"/>
              </a:defRPr>
            </a:lvl4pPr>
            <a:lvl5pPr marL="2057400" indent="-228600" eaLnBrk="0" hangingPunct="0">
              <a:defRPr b="1">
                <a:latin typeface="Arial" charset="0"/>
              </a:defRPr>
            </a:lvl5pPr>
            <a:lvl6pPr marL="2514600" indent="-228600" eaLnBrk="0" fontAlgn="base" hangingPunct="0">
              <a:spcBef>
                <a:spcPct val="0"/>
              </a:spcBef>
              <a:spcAft>
                <a:spcPct val="0"/>
              </a:spcAft>
              <a:defRPr b="1">
                <a:latin typeface="Arial" charset="0"/>
              </a:defRPr>
            </a:lvl6pPr>
            <a:lvl7pPr marL="2971800" indent="-228600" eaLnBrk="0" fontAlgn="base" hangingPunct="0">
              <a:spcBef>
                <a:spcPct val="0"/>
              </a:spcBef>
              <a:spcAft>
                <a:spcPct val="0"/>
              </a:spcAft>
              <a:defRPr b="1">
                <a:latin typeface="Arial" charset="0"/>
              </a:defRPr>
            </a:lvl7pPr>
            <a:lvl8pPr marL="3429000" indent="-228600" eaLnBrk="0" fontAlgn="base" hangingPunct="0">
              <a:spcBef>
                <a:spcPct val="0"/>
              </a:spcBef>
              <a:spcAft>
                <a:spcPct val="0"/>
              </a:spcAft>
              <a:defRPr b="1">
                <a:latin typeface="Arial" charset="0"/>
              </a:defRPr>
            </a:lvl8pPr>
            <a:lvl9pPr marL="3886200" indent="-228600" eaLnBrk="0" fontAlgn="base" hangingPunct="0">
              <a:spcBef>
                <a:spcPct val="0"/>
              </a:spcBef>
              <a:spcAft>
                <a:spcPct val="0"/>
              </a:spcAft>
              <a:defRPr b="1">
                <a:latin typeface="Arial" charset="0"/>
              </a:defRPr>
            </a:lvl9pPr>
          </a:lstStyle>
          <a:p>
            <a:r>
              <a:rPr lang="en-US" dirty="0"/>
              <a:t>Programme 1: Administration</a:t>
            </a:r>
          </a:p>
        </p:txBody>
      </p:sp>
      <p:pic>
        <p:nvPicPr>
          <p:cNvPr id="5" name="Picture 4"/>
          <p:cNvPicPr>
            <a:picLocks noChangeAspect="1"/>
          </p:cNvPicPr>
          <p:nvPr/>
        </p:nvPicPr>
        <p:blipFill>
          <a:blip r:embed="rId3"/>
          <a:stretch>
            <a:fillRect/>
          </a:stretch>
        </p:blipFill>
        <p:spPr>
          <a:xfrm rot="21173478">
            <a:off x="5871306" y="5246650"/>
            <a:ext cx="2457450" cy="952500"/>
          </a:xfrm>
          <a:prstGeom prst="rect">
            <a:avLst/>
          </a:prstGeom>
        </p:spPr>
      </p:pic>
      <p:pic>
        <p:nvPicPr>
          <p:cNvPr id="6" name="Picture 5"/>
          <p:cNvPicPr>
            <a:picLocks noChangeAspect="1"/>
          </p:cNvPicPr>
          <p:nvPr/>
        </p:nvPicPr>
        <p:blipFill>
          <a:blip r:embed="rId4"/>
          <a:stretch>
            <a:fillRect/>
          </a:stretch>
        </p:blipFill>
        <p:spPr>
          <a:xfrm rot="392910">
            <a:off x="1240265" y="5091358"/>
            <a:ext cx="1882441" cy="1344601"/>
          </a:xfrm>
          <a:prstGeom prst="rect">
            <a:avLst/>
          </a:prstGeom>
        </p:spPr>
      </p:pic>
    </p:spTree>
    <p:extLst>
      <p:ext uri="{BB962C8B-B14F-4D97-AF65-F5344CB8AC3E}">
        <p14:creationId xmlns:p14="http://schemas.microsoft.com/office/powerpoint/2010/main" xmlns="" val="160942840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784CBA3-D598-4B1F-BAA3-EE14B5154290}" type="slidenum">
              <a:rPr lang="en-AU" smtClean="0">
                <a:solidFill>
                  <a:prstClr val="black">
                    <a:tint val="75000"/>
                  </a:prstClr>
                </a:solidFill>
              </a:rPr>
              <a:pPr/>
              <a:t>6</a:t>
            </a:fld>
            <a:endParaRPr lang="en-AU" dirty="0">
              <a:solidFill>
                <a:prstClr val="black">
                  <a:tint val="75000"/>
                </a:prstClr>
              </a:solidFill>
            </a:endParaRPr>
          </a:p>
        </p:txBody>
      </p:sp>
      <p:sp>
        <p:nvSpPr>
          <p:cNvPr id="87" name="Title 1"/>
          <p:cNvSpPr txBox="1">
            <a:spLocks/>
          </p:cNvSpPr>
          <p:nvPr/>
        </p:nvSpPr>
        <p:spPr>
          <a:xfrm>
            <a:off x="0" y="76029"/>
            <a:ext cx="9144000" cy="410872"/>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txBody>
          <a:bodyPr vert="horz" wrap="square" lIns="91429" tIns="45715" rIns="91429" bIns="45715" numCol="1" rtlCol="0" anchor="ctr" anchorCtr="0" compatLnSpc="1">
            <a:prstTxWarp prst="textNoShape">
              <a:avLst/>
            </a:prstTxWarp>
            <a:noAutofit/>
          </a:bodyPr>
          <a:lstStyle>
            <a:lvl1pPr algn="ctr">
              <a:spcBef>
                <a:spcPct val="0"/>
              </a:spcBef>
              <a:buNone/>
              <a:defRPr sz="2800" b="1">
                <a:solidFill>
                  <a:schemeClr val="bg1"/>
                </a:solidFill>
                <a:latin typeface="Century Gothic" panose="020B0502020202020204" pitchFamily="34" charset="0"/>
                <a:ea typeface="+mj-ea"/>
                <a:cs typeface="+mj-cs"/>
              </a:defRPr>
            </a:lvl1pPr>
          </a:lstStyle>
          <a:p>
            <a:r>
              <a:rPr lang="en-US" dirty="0"/>
              <a:t>Programme Performance Information</a:t>
            </a:r>
          </a:p>
        </p:txBody>
      </p:sp>
      <p:sp>
        <p:nvSpPr>
          <p:cNvPr id="76" name="TextBox 75"/>
          <p:cNvSpPr txBox="1"/>
          <p:nvPr/>
        </p:nvSpPr>
        <p:spPr bwMode="auto">
          <a:xfrm>
            <a:off x="4536760" y="670768"/>
            <a:ext cx="863841" cy="320536"/>
          </a:xfrm>
          <a:prstGeom prst="rect">
            <a:avLst/>
          </a:prstGeom>
          <a:noFill/>
          <a:ln w="9525">
            <a:noFill/>
            <a:miter lim="800000"/>
            <a:headEnd/>
            <a:tailEnd/>
          </a:ln>
        </p:spPr>
        <p:txBody>
          <a:bodyPr wrap="square" lIns="67500" tIns="67500" rIns="67500" bIns="67500" rtlCol="0">
            <a:spAutoFit/>
          </a:bodyPr>
          <a:lstStyle/>
          <a:p>
            <a:pPr defTabSz="342900">
              <a:lnSpc>
                <a:spcPct val="114000"/>
              </a:lnSpc>
            </a:pPr>
            <a:endParaRPr lang="en-ZA" sz="1050" b="1" dirty="0">
              <a:ln w="1905"/>
              <a:solidFill>
                <a:srgbClr val="CC9900"/>
              </a:solidFill>
              <a:latin typeface="Century Gothic" panose="020B0502020202020204" pitchFamily="34" charset="0"/>
              <a:ea typeface="Verdana" pitchFamily="34" charset="0"/>
              <a:cs typeface="Verdana" pitchFamily="34" charset="0"/>
            </a:endParaRPr>
          </a:p>
        </p:txBody>
      </p:sp>
      <p:sp>
        <p:nvSpPr>
          <p:cNvPr id="2" name="AutoShape 2" descr="Image result for media icon"/>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endParaRPr lang="en-US" sz="1350">
              <a:solidFill>
                <a:prstClr val="black"/>
              </a:solidFill>
            </a:endParaRPr>
          </a:p>
        </p:txBody>
      </p:sp>
      <p:sp>
        <p:nvSpPr>
          <p:cNvPr id="66" name="Rectangle 65"/>
          <p:cNvSpPr/>
          <p:nvPr/>
        </p:nvSpPr>
        <p:spPr>
          <a:xfrm rot="19336181">
            <a:off x="3320669" y="4221385"/>
            <a:ext cx="749139" cy="28937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pic>
        <p:nvPicPr>
          <p:cNvPr id="69" name="Picture 6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86355" y="2701267"/>
            <a:ext cx="2477945" cy="1415173"/>
          </a:xfrm>
          <a:prstGeom prst="rect">
            <a:avLst/>
          </a:prstGeom>
        </p:spPr>
      </p:pic>
      <p:grpSp>
        <p:nvGrpSpPr>
          <p:cNvPr id="16" name="Group 15"/>
          <p:cNvGrpSpPr/>
          <p:nvPr/>
        </p:nvGrpSpPr>
        <p:grpSpPr>
          <a:xfrm>
            <a:off x="5208967" y="800166"/>
            <a:ext cx="1725369" cy="727908"/>
            <a:chOff x="3940996" y="648730"/>
            <a:chExt cx="1725369" cy="727908"/>
          </a:xfrm>
        </p:grpSpPr>
        <p:sp>
          <p:nvSpPr>
            <p:cNvPr id="54" name="Rectangle 53"/>
            <p:cNvSpPr/>
            <p:nvPr/>
          </p:nvSpPr>
          <p:spPr>
            <a:xfrm>
              <a:off x="4473197" y="714591"/>
              <a:ext cx="1193168" cy="346249"/>
            </a:xfrm>
            <a:prstGeom prst="rect">
              <a:avLst/>
            </a:prstGeom>
            <a:noFill/>
          </p:spPr>
          <p:txBody>
            <a:bodyPr wrap="square" lIns="68580" tIns="34290" rIns="68580" bIns="34290" anchor="ctr">
              <a:spAutoFit/>
            </a:bodyPr>
            <a:lstStyle/>
            <a:p>
              <a:pPr defTabSz="342900"/>
              <a:r>
                <a:rPr lang="en-US" sz="900" b="1" i="1" dirty="0">
                  <a:ln w="1905"/>
                  <a:solidFill>
                    <a:srgbClr val="EEECE1">
                      <a:lumMod val="50000"/>
                    </a:srgbClr>
                  </a:solidFill>
                  <a:latin typeface="Century Gothic" panose="020B0502020202020204" pitchFamily="34" charset="0"/>
                  <a:ea typeface="Verdana" pitchFamily="34" charset="0"/>
                  <a:cs typeface="Verdana" pitchFamily="34" charset="0"/>
                </a:rPr>
                <a:t>6 editions of </a:t>
              </a:r>
              <a:r>
                <a:rPr lang="en-US" sz="900" b="1" i="1" dirty="0" err="1">
                  <a:ln w="1905"/>
                  <a:solidFill>
                    <a:srgbClr val="EEECE1">
                      <a:lumMod val="50000"/>
                    </a:srgbClr>
                  </a:solidFill>
                  <a:latin typeface="Century Gothic" panose="020B0502020202020204" pitchFamily="34" charset="0"/>
                  <a:ea typeface="Verdana" pitchFamily="34" charset="0"/>
                  <a:cs typeface="Verdana" pitchFamily="34" charset="0"/>
                </a:rPr>
                <a:t>Vuk</a:t>
              </a:r>
              <a:r>
                <a:rPr lang="en-US" sz="900" b="1" i="1" dirty="0">
                  <a:ln w="1905"/>
                  <a:solidFill>
                    <a:srgbClr val="EEECE1">
                      <a:lumMod val="50000"/>
                    </a:srgbClr>
                  </a:solidFill>
                  <a:latin typeface="Century Gothic" panose="020B0502020202020204" pitchFamily="34" charset="0"/>
                  <a:ea typeface="Verdana" pitchFamily="34" charset="0"/>
                  <a:cs typeface="Verdana" pitchFamily="34" charset="0"/>
                </a:rPr>
                <a:t>’ published</a:t>
              </a:r>
            </a:p>
          </p:txBody>
        </p:sp>
        <p:pic>
          <p:nvPicPr>
            <p:cNvPr id="70" name="Picture 69" descr="http://www.gcis.gov.za/sites/www.gcis.gov.za/files/pictures/oct2016-2-gcisl.jpg">
              <a:hlinkClick r:id="rId3"/>
            </p:cNvPr>
            <p:cNvPicPr/>
            <p:nvPr/>
          </p:nvPicPr>
          <p:blipFill>
            <a:blip r:embed="rId4">
              <a:extLst>
                <a:ext uri="{28A0092B-C50C-407E-A947-70E740481C1C}">
                  <a14:useLocalDpi xmlns:a14="http://schemas.microsoft.com/office/drawing/2010/main" xmlns="" val="0"/>
                </a:ext>
              </a:extLst>
            </a:blip>
            <a:srcRect/>
            <a:stretch>
              <a:fillRect/>
            </a:stretch>
          </p:blipFill>
          <p:spPr bwMode="auto">
            <a:xfrm>
              <a:off x="3940996" y="648730"/>
              <a:ext cx="537658" cy="727908"/>
            </a:xfrm>
            <a:prstGeom prst="rect">
              <a:avLst/>
            </a:prstGeom>
            <a:noFill/>
            <a:ln>
              <a:noFill/>
            </a:ln>
          </p:spPr>
        </p:pic>
      </p:grpSp>
      <p:grpSp>
        <p:nvGrpSpPr>
          <p:cNvPr id="14" name="Group 13"/>
          <p:cNvGrpSpPr/>
          <p:nvPr/>
        </p:nvGrpSpPr>
        <p:grpSpPr>
          <a:xfrm>
            <a:off x="7491873" y="714917"/>
            <a:ext cx="1592845" cy="702193"/>
            <a:chOff x="6170218" y="547789"/>
            <a:chExt cx="1592845" cy="702193"/>
          </a:xfrm>
        </p:grpSpPr>
        <p:sp>
          <p:nvSpPr>
            <p:cNvPr id="86" name="TextBox 85"/>
            <p:cNvSpPr txBox="1"/>
            <p:nvPr/>
          </p:nvSpPr>
          <p:spPr bwMode="auto">
            <a:xfrm rot="1106577">
              <a:off x="6773025" y="640072"/>
              <a:ext cx="990038" cy="609910"/>
            </a:xfrm>
            <a:prstGeom prst="rect">
              <a:avLst/>
            </a:prstGeom>
            <a:noFill/>
            <a:ln w="9525">
              <a:noFill/>
              <a:miter lim="800000"/>
              <a:headEnd/>
              <a:tailEnd/>
            </a:ln>
          </p:spPr>
          <p:txBody>
            <a:bodyPr wrap="square" lIns="67500" tIns="67500" rIns="67500" bIns="67500" rtlCol="0">
              <a:spAutoFit/>
            </a:bodyPr>
            <a:lstStyle/>
            <a:p>
              <a:pPr defTabSz="342900">
                <a:lnSpc>
                  <a:spcPct val="114000"/>
                </a:lnSpc>
              </a:pPr>
              <a:r>
                <a:rPr lang="en-ZA" sz="900" b="1" i="1" dirty="0">
                  <a:ln w="1905"/>
                  <a:solidFill>
                    <a:srgbClr val="EEECE1">
                      <a:lumMod val="50000"/>
                    </a:srgbClr>
                  </a:solidFill>
                  <a:latin typeface="Century Gothic" panose="020B0502020202020204" pitchFamily="34" charset="0"/>
                  <a:ea typeface="Verdana" pitchFamily="34" charset="0"/>
                  <a:cs typeface="Verdana" pitchFamily="34" charset="0"/>
                </a:rPr>
                <a:t>64 radio products and services</a:t>
              </a:r>
            </a:p>
          </p:txBody>
        </p:sp>
        <p:pic>
          <p:nvPicPr>
            <p:cNvPr id="24" name="Picture 2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170218" y="547789"/>
              <a:ext cx="648224" cy="596366"/>
            </a:xfrm>
            <a:prstGeom prst="rect">
              <a:avLst/>
            </a:prstGeom>
          </p:spPr>
        </p:pic>
      </p:grpSp>
      <p:grpSp>
        <p:nvGrpSpPr>
          <p:cNvPr id="15" name="Group 14"/>
          <p:cNvGrpSpPr/>
          <p:nvPr/>
        </p:nvGrpSpPr>
        <p:grpSpPr>
          <a:xfrm rot="349383">
            <a:off x="6211494" y="2480541"/>
            <a:ext cx="959612" cy="1216473"/>
            <a:chOff x="5972919" y="901119"/>
            <a:chExt cx="959612" cy="1216473"/>
          </a:xfrm>
        </p:grpSpPr>
        <p:sp>
          <p:nvSpPr>
            <p:cNvPr id="96" name="TextBox 95"/>
            <p:cNvSpPr txBox="1"/>
            <p:nvPr/>
          </p:nvSpPr>
          <p:spPr bwMode="auto">
            <a:xfrm>
              <a:off x="5972919" y="901119"/>
              <a:ext cx="959612" cy="452046"/>
            </a:xfrm>
            <a:prstGeom prst="rect">
              <a:avLst/>
            </a:prstGeom>
            <a:noFill/>
            <a:ln w="9525">
              <a:noFill/>
              <a:miter lim="800000"/>
              <a:headEnd/>
              <a:tailEnd/>
            </a:ln>
          </p:spPr>
          <p:txBody>
            <a:bodyPr wrap="square" lIns="67500" tIns="67500" rIns="67500" bIns="67500" rtlCol="0">
              <a:spAutoFit/>
            </a:bodyPr>
            <a:lstStyle/>
            <a:p>
              <a:pPr defTabSz="342900">
                <a:lnSpc>
                  <a:spcPct val="114000"/>
                </a:lnSpc>
              </a:pPr>
              <a:r>
                <a:rPr lang="en-ZA" sz="900" b="1" i="1" dirty="0">
                  <a:ln w="1905"/>
                  <a:solidFill>
                    <a:srgbClr val="EEECE1">
                      <a:lumMod val="50000"/>
                    </a:srgbClr>
                  </a:solidFill>
                  <a:latin typeface="Century Gothic" panose="020B0502020202020204" pitchFamily="34" charset="0"/>
                  <a:ea typeface="Verdana" pitchFamily="34" charset="0"/>
                  <a:cs typeface="Verdana" pitchFamily="34" charset="0"/>
                </a:rPr>
                <a:t>3 editions of PSM magazine</a:t>
              </a:r>
            </a:p>
          </p:txBody>
        </p:sp>
        <p:pic>
          <p:nvPicPr>
            <p:cNvPr id="75" name="Picture 74" descr="http://www.gcis.gov.za/sites/www.gcis.gov.za/files/psm_small_two.jpg"/>
            <p:cNvPicPr/>
            <p:nvPr/>
          </p:nvPicPr>
          <p:blipFill>
            <a:blip r:embed="rId6">
              <a:extLst>
                <a:ext uri="{28A0092B-C50C-407E-A947-70E740481C1C}">
                  <a14:useLocalDpi xmlns:a14="http://schemas.microsoft.com/office/drawing/2010/main" xmlns="" val="0"/>
                </a:ext>
              </a:extLst>
            </a:blip>
            <a:srcRect/>
            <a:stretch>
              <a:fillRect/>
            </a:stretch>
          </p:blipFill>
          <p:spPr bwMode="auto">
            <a:xfrm>
              <a:off x="6039549" y="1302630"/>
              <a:ext cx="753697" cy="814962"/>
            </a:xfrm>
            <a:prstGeom prst="rect">
              <a:avLst/>
            </a:prstGeom>
            <a:noFill/>
            <a:ln>
              <a:noFill/>
            </a:ln>
          </p:spPr>
        </p:pic>
      </p:grpSp>
      <p:sp>
        <p:nvSpPr>
          <p:cNvPr id="28" name="AutoShape 4" descr="Image result for South African Year Book"/>
          <p:cNvSpPr>
            <a:spLocks noChangeAspect="1" noChangeArrowheads="1"/>
          </p:cNvSpPr>
          <p:nvPr/>
        </p:nvSpPr>
        <p:spPr bwMode="auto">
          <a:xfrm>
            <a:off x="3477246" y="2880994"/>
            <a:ext cx="435986" cy="2286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a:p>
        </p:txBody>
      </p:sp>
      <p:grpSp>
        <p:nvGrpSpPr>
          <p:cNvPr id="9" name="Group 8"/>
          <p:cNvGrpSpPr/>
          <p:nvPr/>
        </p:nvGrpSpPr>
        <p:grpSpPr>
          <a:xfrm rot="20810156">
            <a:off x="4968495" y="4959660"/>
            <a:ext cx="1153432" cy="1279015"/>
            <a:chOff x="4645659" y="4174802"/>
            <a:chExt cx="1153432" cy="1279015"/>
          </a:xfrm>
        </p:grpSpPr>
        <p:pic>
          <p:nvPicPr>
            <p:cNvPr id="82" name="Picture 81" descr="Image result for photography icons">
              <a:hlinkClick r:id="rId7"/>
            </p:cNvPr>
            <p:cNvPicPr/>
            <p:nvPr/>
          </p:nvPicPr>
          <p:blipFill>
            <a:blip r:embed="rId8">
              <a:extLst>
                <a:ext uri="{28A0092B-C50C-407E-A947-70E740481C1C}">
                  <a14:useLocalDpi xmlns:a14="http://schemas.microsoft.com/office/drawing/2010/main" xmlns="" val="0"/>
                </a:ext>
              </a:extLst>
            </a:blip>
            <a:srcRect/>
            <a:stretch>
              <a:fillRect/>
            </a:stretch>
          </p:blipFill>
          <p:spPr bwMode="auto">
            <a:xfrm>
              <a:off x="4730869" y="4516289"/>
              <a:ext cx="872931" cy="937528"/>
            </a:xfrm>
            <a:prstGeom prst="rect">
              <a:avLst/>
            </a:prstGeom>
            <a:noFill/>
            <a:ln>
              <a:noFill/>
            </a:ln>
          </p:spPr>
        </p:pic>
        <p:sp>
          <p:nvSpPr>
            <p:cNvPr id="29" name="TextBox 28"/>
            <p:cNvSpPr txBox="1"/>
            <p:nvPr/>
          </p:nvSpPr>
          <p:spPr bwMode="auto">
            <a:xfrm rot="155428">
              <a:off x="4645659" y="4174802"/>
              <a:ext cx="1153432" cy="452046"/>
            </a:xfrm>
            <a:prstGeom prst="rect">
              <a:avLst/>
            </a:prstGeom>
            <a:noFill/>
            <a:ln w="9525">
              <a:noFill/>
              <a:miter lim="800000"/>
              <a:headEnd/>
              <a:tailEnd/>
            </a:ln>
          </p:spPr>
          <p:txBody>
            <a:bodyPr wrap="square" lIns="67500" tIns="67500" rIns="67500" bIns="67500" rtlCol="0">
              <a:spAutoFit/>
            </a:bodyPr>
            <a:lstStyle/>
            <a:p>
              <a:pPr defTabSz="342900">
                <a:lnSpc>
                  <a:spcPct val="114000"/>
                </a:lnSpc>
              </a:pPr>
              <a:r>
                <a:rPr lang="en-ZA" sz="900" b="1" i="1" dirty="0">
                  <a:ln w="1905"/>
                  <a:solidFill>
                    <a:srgbClr val="EEECE1">
                      <a:lumMod val="50000"/>
                    </a:srgbClr>
                  </a:solidFill>
                  <a:latin typeface="Century Gothic" panose="020B0502020202020204" pitchFamily="34" charset="0"/>
                  <a:ea typeface="Verdana" pitchFamily="34" charset="0"/>
                  <a:cs typeface="Verdana" pitchFamily="34" charset="0"/>
                </a:rPr>
                <a:t>125 photographic shoots </a:t>
              </a:r>
            </a:p>
          </p:txBody>
        </p:sp>
      </p:grpSp>
      <p:grpSp>
        <p:nvGrpSpPr>
          <p:cNvPr id="7" name="Group 6"/>
          <p:cNvGrpSpPr/>
          <p:nvPr/>
        </p:nvGrpSpPr>
        <p:grpSpPr>
          <a:xfrm rot="21142577">
            <a:off x="3183250" y="4468952"/>
            <a:ext cx="1504509" cy="1269574"/>
            <a:chOff x="3070646" y="3973697"/>
            <a:chExt cx="1504509" cy="1269574"/>
          </a:xfrm>
        </p:grpSpPr>
        <p:pic>
          <p:nvPicPr>
            <p:cNvPr id="33" name="Picture 32"/>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rot="20438609">
              <a:off x="3412003" y="4188956"/>
              <a:ext cx="950567" cy="1054315"/>
            </a:xfrm>
            <a:prstGeom prst="rect">
              <a:avLst/>
            </a:prstGeom>
          </p:spPr>
        </p:pic>
        <p:sp>
          <p:nvSpPr>
            <p:cNvPr id="31" name="TextBox 30"/>
            <p:cNvSpPr txBox="1"/>
            <p:nvPr/>
          </p:nvSpPr>
          <p:spPr bwMode="auto">
            <a:xfrm rot="20781577">
              <a:off x="3070646" y="3973697"/>
              <a:ext cx="1504509" cy="294182"/>
            </a:xfrm>
            <a:prstGeom prst="rect">
              <a:avLst/>
            </a:prstGeom>
            <a:noFill/>
            <a:ln w="9525">
              <a:noFill/>
              <a:miter lim="800000"/>
              <a:headEnd/>
              <a:tailEnd/>
            </a:ln>
          </p:spPr>
          <p:txBody>
            <a:bodyPr wrap="square" lIns="67500" tIns="67500" rIns="67500" bIns="67500" rtlCol="0">
              <a:spAutoFit/>
            </a:bodyPr>
            <a:lstStyle/>
            <a:p>
              <a:pPr defTabSz="342900">
                <a:lnSpc>
                  <a:spcPct val="114000"/>
                </a:lnSpc>
              </a:pPr>
              <a:r>
                <a:rPr lang="en-ZA" sz="900" b="1" i="1" dirty="0">
                  <a:ln w="1905"/>
                  <a:solidFill>
                    <a:srgbClr val="EEECE1">
                      <a:lumMod val="50000"/>
                    </a:srgbClr>
                  </a:solidFill>
                  <a:latin typeface="Century Gothic" panose="020B0502020202020204" pitchFamily="34" charset="0"/>
                  <a:ea typeface="Verdana" pitchFamily="34" charset="0"/>
                  <a:cs typeface="Verdana" pitchFamily="34" charset="0"/>
                </a:rPr>
                <a:t>114 graphic designs</a:t>
              </a:r>
            </a:p>
          </p:txBody>
        </p:sp>
      </p:grpSp>
      <p:grpSp>
        <p:nvGrpSpPr>
          <p:cNvPr id="4" name="Group 3"/>
          <p:cNvGrpSpPr/>
          <p:nvPr/>
        </p:nvGrpSpPr>
        <p:grpSpPr>
          <a:xfrm>
            <a:off x="182533" y="4870886"/>
            <a:ext cx="1504509" cy="954602"/>
            <a:chOff x="57820" y="3725566"/>
            <a:chExt cx="1504509" cy="954602"/>
          </a:xfrm>
        </p:grpSpPr>
        <p:pic>
          <p:nvPicPr>
            <p:cNvPr id="26" name="Picture 25"/>
            <p:cNvPicPr>
              <a:picLocks noChangeAspect="1"/>
            </p:cNvPicPr>
            <p:nvPr/>
          </p:nvPicPr>
          <p:blipFill>
            <a:blip r:embed="rId10"/>
            <a:stretch>
              <a:fillRect/>
            </a:stretch>
          </p:blipFill>
          <p:spPr>
            <a:xfrm rot="640184">
              <a:off x="191086" y="3835870"/>
              <a:ext cx="828836" cy="844298"/>
            </a:xfrm>
            <a:prstGeom prst="rect">
              <a:avLst/>
            </a:prstGeom>
          </p:spPr>
        </p:pic>
        <p:sp>
          <p:nvSpPr>
            <p:cNvPr id="32" name="TextBox 31"/>
            <p:cNvSpPr txBox="1"/>
            <p:nvPr/>
          </p:nvSpPr>
          <p:spPr bwMode="auto">
            <a:xfrm rot="754452">
              <a:off x="57820" y="3725566"/>
              <a:ext cx="1504509" cy="294182"/>
            </a:xfrm>
            <a:prstGeom prst="rect">
              <a:avLst/>
            </a:prstGeom>
            <a:noFill/>
            <a:ln w="9525">
              <a:noFill/>
              <a:miter lim="800000"/>
              <a:headEnd/>
              <a:tailEnd/>
            </a:ln>
          </p:spPr>
          <p:txBody>
            <a:bodyPr wrap="square" lIns="67500" tIns="67500" rIns="67500" bIns="67500" rtlCol="0">
              <a:spAutoFit/>
            </a:bodyPr>
            <a:lstStyle/>
            <a:p>
              <a:pPr defTabSz="342900">
                <a:lnSpc>
                  <a:spcPct val="114000"/>
                </a:lnSpc>
              </a:pPr>
              <a:r>
                <a:rPr lang="en-ZA" sz="900" b="1" i="1" dirty="0">
                  <a:ln w="1905"/>
                  <a:solidFill>
                    <a:srgbClr val="EEECE1">
                      <a:lumMod val="50000"/>
                    </a:srgbClr>
                  </a:solidFill>
                  <a:latin typeface="Century Gothic" panose="020B0502020202020204" pitchFamily="34" charset="0"/>
                  <a:ea typeface="Verdana" pitchFamily="34" charset="0"/>
                  <a:cs typeface="Verdana" pitchFamily="34" charset="0"/>
                </a:rPr>
                <a:t>965 stories published</a:t>
              </a:r>
            </a:p>
          </p:txBody>
        </p:sp>
      </p:grpSp>
      <p:grpSp>
        <p:nvGrpSpPr>
          <p:cNvPr id="5" name="Group 4"/>
          <p:cNvGrpSpPr/>
          <p:nvPr/>
        </p:nvGrpSpPr>
        <p:grpSpPr>
          <a:xfrm rot="21266769">
            <a:off x="1491902" y="4648085"/>
            <a:ext cx="1559135" cy="1194224"/>
            <a:chOff x="1421556" y="3876390"/>
            <a:chExt cx="1559135" cy="1194224"/>
          </a:xfrm>
        </p:grpSpPr>
        <p:pic>
          <p:nvPicPr>
            <p:cNvPr id="34" name="Picture 33"/>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rot="924801">
              <a:off x="1421556" y="4168474"/>
              <a:ext cx="1141829" cy="902140"/>
            </a:xfrm>
            <a:prstGeom prst="rect">
              <a:avLst/>
            </a:prstGeom>
          </p:spPr>
        </p:pic>
        <p:sp>
          <p:nvSpPr>
            <p:cNvPr id="36" name="TextBox 35"/>
            <p:cNvSpPr txBox="1"/>
            <p:nvPr/>
          </p:nvSpPr>
          <p:spPr bwMode="auto">
            <a:xfrm rot="575279">
              <a:off x="1604343" y="3876390"/>
              <a:ext cx="1376348" cy="452046"/>
            </a:xfrm>
            <a:prstGeom prst="rect">
              <a:avLst/>
            </a:prstGeom>
            <a:noFill/>
            <a:ln w="9525">
              <a:noFill/>
              <a:miter lim="800000"/>
              <a:headEnd/>
              <a:tailEnd/>
            </a:ln>
          </p:spPr>
          <p:txBody>
            <a:bodyPr wrap="square" lIns="67500" tIns="67500" rIns="67500" bIns="67500" rtlCol="0">
              <a:spAutoFit/>
            </a:bodyPr>
            <a:lstStyle/>
            <a:p>
              <a:pPr defTabSz="342900">
                <a:lnSpc>
                  <a:spcPct val="114000"/>
                </a:lnSpc>
              </a:pPr>
              <a:r>
                <a:rPr lang="en-ZA" sz="900" b="1" dirty="0">
                  <a:ln w="1905"/>
                  <a:solidFill>
                    <a:srgbClr val="EEECE1">
                      <a:lumMod val="50000"/>
                    </a:srgbClr>
                  </a:solidFill>
                  <a:latin typeface="Century Gothic" panose="020B0502020202020204" pitchFamily="34" charset="0"/>
                  <a:ea typeface="Verdana" pitchFamily="34" charset="0"/>
                  <a:cs typeface="Verdana" pitchFamily="34" charset="0"/>
                </a:rPr>
                <a:t>77 corporate identity services</a:t>
              </a:r>
            </a:p>
          </p:txBody>
        </p:sp>
      </p:grpSp>
      <p:grpSp>
        <p:nvGrpSpPr>
          <p:cNvPr id="6" name="Group 5"/>
          <p:cNvGrpSpPr/>
          <p:nvPr/>
        </p:nvGrpSpPr>
        <p:grpSpPr>
          <a:xfrm rot="19855728">
            <a:off x="209000" y="2421794"/>
            <a:ext cx="1767062" cy="1287359"/>
            <a:chOff x="221204" y="3127276"/>
            <a:chExt cx="1767062" cy="1287359"/>
          </a:xfrm>
        </p:grpSpPr>
        <p:pic>
          <p:nvPicPr>
            <p:cNvPr id="35" name="Picture 34"/>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rot="664031">
              <a:off x="221204" y="3419347"/>
              <a:ext cx="1250089" cy="995288"/>
            </a:xfrm>
            <a:prstGeom prst="rect">
              <a:avLst/>
            </a:prstGeom>
          </p:spPr>
        </p:pic>
        <p:sp>
          <p:nvSpPr>
            <p:cNvPr id="37" name="TextBox 36"/>
            <p:cNvSpPr txBox="1"/>
            <p:nvPr/>
          </p:nvSpPr>
          <p:spPr bwMode="auto">
            <a:xfrm rot="917308">
              <a:off x="358823" y="3127276"/>
              <a:ext cx="1629443" cy="452046"/>
            </a:xfrm>
            <a:prstGeom prst="rect">
              <a:avLst/>
            </a:prstGeom>
            <a:noFill/>
            <a:ln w="9525">
              <a:noFill/>
              <a:miter lim="800000"/>
              <a:headEnd/>
              <a:tailEnd/>
            </a:ln>
          </p:spPr>
          <p:txBody>
            <a:bodyPr wrap="square" lIns="67500" tIns="67500" rIns="67500" bIns="67500" rtlCol="0">
              <a:spAutoFit/>
            </a:bodyPr>
            <a:lstStyle/>
            <a:p>
              <a:pPr defTabSz="342900">
                <a:lnSpc>
                  <a:spcPct val="114000"/>
                </a:lnSpc>
              </a:pPr>
              <a:r>
                <a:rPr lang="en-ZA" sz="900" b="1" i="1" dirty="0">
                  <a:ln w="1905"/>
                  <a:solidFill>
                    <a:srgbClr val="EEECE1">
                      <a:lumMod val="50000"/>
                    </a:srgbClr>
                  </a:solidFill>
                  <a:latin typeface="Century Gothic" panose="020B0502020202020204" pitchFamily="34" charset="0"/>
                  <a:ea typeface="Verdana" pitchFamily="34" charset="0"/>
                  <a:cs typeface="Verdana" pitchFamily="34" charset="0"/>
                </a:rPr>
                <a:t>20 requests for marketing services implemented</a:t>
              </a:r>
            </a:p>
          </p:txBody>
        </p:sp>
      </p:grpSp>
      <p:grpSp>
        <p:nvGrpSpPr>
          <p:cNvPr id="20" name="Group 19"/>
          <p:cNvGrpSpPr/>
          <p:nvPr/>
        </p:nvGrpSpPr>
        <p:grpSpPr>
          <a:xfrm rot="19899435">
            <a:off x="273775" y="820755"/>
            <a:ext cx="1588099" cy="926108"/>
            <a:chOff x="88373" y="923969"/>
            <a:chExt cx="1588099" cy="926108"/>
          </a:xfrm>
        </p:grpSpPr>
        <p:pic>
          <p:nvPicPr>
            <p:cNvPr id="25" name="Picture 24"/>
            <p:cNvPicPr>
              <a:picLocks noChangeAspect="1"/>
            </p:cNvPicPr>
            <p:nvPr/>
          </p:nvPicPr>
          <p:blipFill>
            <a:blip r:embed="rId13">
              <a:extLst>
                <a:ext uri="{28A0092B-C50C-407E-A947-70E740481C1C}">
                  <a14:useLocalDpi xmlns:a14="http://schemas.microsoft.com/office/drawing/2010/main" xmlns="" val="0"/>
                </a:ext>
              </a:extLst>
            </a:blip>
            <a:stretch>
              <a:fillRect/>
            </a:stretch>
          </p:blipFill>
          <p:spPr>
            <a:xfrm rot="802936">
              <a:off x="88373" y="1278577"/>
              <a:ext cx="1098158" cy="571500"/>
            </a:xfrm>
            <a:prstGeom prst="rect">
              <a:avLst/>
            </a:prstGeom>
          </p:spPr>
        </p:pic>
        <p:sp>
          <p:nvSpPr>
            <p:cNvPr id="38" name="TextBox 37"/>
            <p:cNvSpPr txBox="1"/>
            <p:nvPr/>
          </p:nvSpPr>
          <p:spPr bwMode="auto">
            <a:xfrm rot="618695">
              <a:off x="171963" y="923969"/>
              <a:ext cx="1504509" cy="452046"/>
            </a:xfrm>
            <a:prstGeom prst="rect">
              <a:avLst/>
            </a:prstGeom>
            <a:noFill/>
            <a:ln w="9525">
              <a:noFill/>
              <a:miter lim="800000"/>
              <a:headEnd/>
              <a:tailEnd/>
            </a:ln>
          </p:spPr>
          <p:txBody>
            <a:bodyPr wrap="square" lIns="67500" tIns="67500" rIns="67500" bIns="67500" rtlCol="0">
              <a:spAutoFit/>
            </a:bodyPr>
            <a:lstStyle/>
            <a:p>
              <a:pPr defTabSz="342900">
                <a:lnSpc>
                  <a:spcPct val="114000"/>
                </a:lnSpc>
              </a:pPr>
              <a:r>
                <a:rPr lang="en-ZA" sz="900" b="1" i="1" dirty="0">
                  <a:ln w="1905"/>
                  <a:solidFill>
                    <a:srgbClr val="EEECE1">
                      <a:lumMod val="50000"/>
                    </a:srgbClr>
                  </a:solidFill>
                  <a:latin typeface="Century Gothic" panose="020B0502020202020204" pitchFamily="34" charset="0"/>
                  <a:ea typeface="Verdana" pitchFamily="34" charset="0"/>
                  <a:cs typeface="Verdana" pitchFamily="34" charset="0"/>
                </a:rPr>
                <a:t>3 monthly reports on social media accounts</a:t>
              </a:r>
            </a:p>
          </p:txBody>
        </p:sp>
      </p:grpSp>
      <p:grpSp>
        <p:nvGrpSpPr>
          <p:cNvPr id="12" name="Group 11"/>
          <p:cNvGrpSpPr/>
          <p:nvPr/>
        </p:nvGrpSpPr>
        <p:grpSpPr>
          <a:xfrm>
            <a:off x="7704637" y="3404501"/>
            <a:ext cx="1461174" cy="994590"/>
            <a:chOff x="7312374" y="2950101"/>
            <a:chExt cx="1461174" cy="994590"/>
          </a:xfrm>
        </p:grpSpPr>
        <p:pic>
          <p:nvPicPr>
            <p:cNvPr id="30" name="Picture 29"/>
            <p:cNvPicPr>
              <a:picLocks noChangeAspect="1"/>
            </p:cNvPicPr>
            <p:nvPr/>
          </p:nvPicPr>
          <p:blipFill>
            <a:blip r:embed="rId14">
              <a:extLst>
                <a:ext uri="{28A0092B-C50C-407E-A947-70E740481C1C}">
                  <a14:useLocalDpi xmlns:a14="http://schemas.microsoft.com/office/drawing/2010/main" xmlns="" val="0"/>
                </a:ext>
              </a:extLst>
            </a:blip>
            <a:stretch>
              <a:fillRect/>
            </a:stretch>
          </p:blipFill>
          <p:spPr>
            <a:xfrm rot="782003">
              <a:off x="7339071" y="2950101"/>
              <a:ext cx="1087933" cy="807581"/>
            </a:xfrm>
            <a:prstGeom prst="rect">
              <a:avLst/>
            </a:prstGeom>
          </p:spPr>
        </p:pic>
        <p:sp>
          <p:nvSpPr>
            <p:cNvPr id="47" name="TextBox 46"/>
            <p:cNvSpPr txBox="1"/>
            <p:nvPr/>
          </p:nvSpPr>
          <p:spPr bwMode="auto">
            <a:xfrm rot="483431">
              <a:off x="7312374" y="3650509"/>
              <a:ext cx="1461174" cy="294182"/>
            </a:xfrm>
            <a:prstGeom prst="rect">
              <a:avLst/>
            </a:prstGeom>
            <a:noFill/>
            <a:ln w="9525">
              <a:noFill/>
              <a:miter lim="800000"/>
              <a:headEnd/>
              <a:tailEnd/>
            </a:ln>
          </p:spPr>
          <p:txBody>
            <a:bodyPr wrap="square" lIns="67500" tIns="67500" rIns="67500" bIns="67500" rtlCol="0">
              <a:spAutoFit/>
            </a:bodyPr>
            <a:lstStyle/>
            <a:p>
              <a:pPr defTabSz="342900">
                <a:lnSpc>
                  <a:spcPct val="114000"/>
                </a:lnSpc>
              </a:pPr>
              <a:r>
                <a:rPr lang="en-ZA" sz="900" b="1" dirty="0">
                  <a:ln w="1905"/>
                  <a:solidFill>
                    <a:srgbClr val="EEECE1">
                      <a:lumMod val="50000"/>
                    </a:srgbClr>
                  </a:solidFill>
                  <a:latin typeface="Century Gothic" panose="020B0502020202020204" pitchFamily="34" charset="0"/>
                  <a:ea typeface="Verdana" pitchFamily="34" charset="0"/>
                  <a:cs typeface="Verdana" pitchFamily="34" charset="0"/>
                </a:rPr>
                <a:t>196 video shoots</a:t>
              </a:r>
            </a:p>
          </p:txBody>
        </p:sp>
      </p:grpSp>
      <p:grpSp>
        <p:nvGrpSpPr>
          <p:cNvPr id="13" name="Group 12"/>
          <p:cNvGrpSpPr/>
          <p:nvPr/>
        </p:nvGrpSpPr>
        <p:grpSpPr>
          <a:xfrm>
            <a:off x="7721329" y="1897692"/>
            <a:ext cx="1412668" cy="1097602"/>
            <a:chOff x="7284296" y="1326816"/>
            <a:chExt cx="1412668" cy="1097602"/>
          </a:xfrm>
        </p:grpSpPr>
        <p:pic>
          <p:nvPicPr>
            <p:cNvPr id="18" name="Picture 17"/>
            <p:cNvPicPr>
              <a:picLocks noChangeAspect="1"/>
            </p:cNvPicPr>
            <p:nvPr/>
          </p:nvPicPr>
          <p:blipFill>
            <a:blip r:embed="rId15">
              <a:extLst>
                <a:ext uri="{28A0092B-C50C-407E-A947-70E740481C1C}">
                  <a14:useLocalDpi xmlns:a14="http://schemas.microsoft.com/office/drawing/2010/main" xmlns="" val="0"/>
                </a:ext>
              </a:extLst>
            </a:blip>
            <a:stretch>
              <a:fillRect/>
            </a:stretch>
          </p:blipFill>
          <p:spPr>
            <a:xfrm rot="1576278">
              <a:off x="7284296" y="1619767"/>
              <a:ext cx="992335" cy="804651"/>
            </a:xfrm>
            <a:prstGeom prst="rect">
              <a:avLst/>
            </a:prstGeom>
          </p:spPr>
        </p:pic>
        <p:sp>
          <p:nvSpPr>
            <p:cNvPr id="49" name="TextBox 48"/>
            <p:cNvSpPr txBox="1"/>
            <p:nvPr/>
          </p:nvSpPr>
          <p:spPr bwMode="auto">
            <a:xfrm rot="453178">
              <a:off x="7520664" y="1326816"/>
              <a:ext cx="1176300" cy="452046"/>
            </a:xfrm>
            <a:prstGeom prst="rect">
              <a:avLst/>
            </a:prstGeom>
            <a:noFill/>
            <a:ln w="9525">
              <a:noFill/>
              <a:miter lim="800000"/>
              <a:headEnd/>
              <a:tailEnd/>
            </a:ln>
          </p:spPr>
          <p:txBody>
            <a:bodyPr wrap="square" lIns="67500" tIns="67500" rIns="67500" bIns="67500" rtlCol="0">
              <a:spAutoFit/>
            </a:bodyPr>
            <a:lstStyle/>
            <a:p>
              <a:pPr defTabSz="342900">
                <a:lnSpc>
                  <a:spcPct val="114000"/>
                </a:lnSpc>
              </a:pPr>
              <a:r>
                <a:rPr lang="en-ZA" sz="900" b="1" i="1" dirty="0">
                  <a:ln w="1905"/>
                  <a:solidFill>
                    <a:srgbClr val="EEECE1">
                      <a:lumMod val="50000"/>
                    </a:srgbClr>
                  </a:solidFill>
                  <a:latin typeface="Century Gothic" panose="020B0502020202020204" pitchFamily="34" charset="0"/>
                  <a:ea typeface="Verdana" pitchFamily="34" charset="0"/>
                  <a:cs typeface="Verdana" pitchFamily="34" charset="0"/>
                </a:rPr>
                <a:t>411 language services</a:t>
              </a:r>
            </a:p>
          </p:txBody>
        </p:sp>
      </p:grpSp>
      <p:grpSp>
        <p:nvGrpSpPr>
          <p:cNvPr id="17" name="Group 16"/>
          <p:cNvGrpSpPr/>
          <p:nvPr/>
        </p:nvGrpSpPr>
        <p:grpSpPr>
          <a:xfrm rot="20875861">
            <a:off x="2816018" y="792213"/>
            <a:ext cx="1504509" cy="610107"/>
            <a:chOff x="2350539" y="716112"/>
            <a:chExt cx="1504509" cy="610107"/>
          </a:xfrm>
        </p:grpSpPr>
        <p:pic>
          <p:nvPicPr>
            <p:cNvPr id="19" name="Picture 18"/>
            <p:cNvPicPr>
              <a:picLocks noChangeAspect="1"/>
            </p:cNvPicPr>
            <p:nvPr/>
          </p:nvPicPr>
          <p:blipFill>
            <a:blip r:embed="rId16">
              <a:extLst>
                <a:ext uri="{28A0092B-C50C-407E-A947-70E740481C1C}">
                  <a14:useLocalDpi xmlns:a14="http://schemas.microsoft.com/office/drawing/2010/main" xmlns="" val="0"/>
                </a:ext>
              </a:extLst>
            </a:blip>
            <a:stretch>
              <a:fillRect/>
            </a:stretch>
          </p:blipFill>
          <p:spPr>
            <a:xfrm rot="1009845">
              <a:off x="2355407" y="941929"/>
              <a:ext cx="1164131" cy="384290"/>
            </a:xfrm>
            <a:prstGeom prst="rect">
              <a:avLst/>
            </a:prstGeom>
          </p:spPr>
        </p:pic>
        <p:sp>
          <p:nvSpPr>
            <p:cNvPr id="51" name="TextBox 50"/>
            <p:cNvSpPr txBox="1"/>
            <p:nvPr/>
          </p:nvSpPr>
          <p:spPr bwMode="auto">
            <a:xfrm rot="618695">
              <a:off x="2350539" y="716112"/>
              <a:ext cx="1504509" cy="294182"/>
            </a:xfrm>
            <a:prstGeom prst="rect">
              <a:avLst/>
            </a:prstGeom>
            <a:noFill/>
            <a:ln w="9525">
              <a:noFill/>
              <a:miter lim="800000"/>
              <a:headEnd/>
              <a:tailEnd/>
            </a:ln>
          </p:spPr>
          <p:txBody>
            <a:bodyPr wrap="square" lIns="67500" tIns="67500" rIns="67500" bIns="67500" rtlCol="0">
              <a:spAutoFit/>
            </a:bodyPr>
            <a:lstStyle/>
            <a:p>
              <a:pPr defTabSz="342900">
                <a:lnSpc>
                  <a:spcPct val="114000"/>
                </a:lnSpc>
              </a:pPr>
              <a:r>
                <a:rPr lang="en-ZA" sz="900" b="1" i="1" dirty="0">
                  <a:ln w="1905"/>
                  <a:solidFill>
                    <a:srgbClr val="EEECE1">
                      <a:lumMod val="50000"/>
                    </a:srgbClr>
                  </a:solidFill>
                  <a:latin typeface="Century Gothic" panose="020B0502020202020204" pitchFamily="34" charset="0"/>
                  <a:ea typeface="Verdana" pitchFamily="34" charset="0"/>
                  <a:cs typeface="Verdana" pitchFamily="34" charset="0"/>
                </a:rPr>
                <a:t>1 insight newsletters</a:t>
              </a:r>
            </a:p>
          </p:txBody>
        </p:sp>
      </p:grpSp>
      <p:grpSp>
        <p:nvGrpSpPr>
          <p:cNvPr id="11" name="Group 10"/>
          <p:cNvGrpSpPr/>
          <p:nvPr/>
        </p:nvGrpSpPr>
        <p:grpSpPr>
          <a:xfrm>
            <a:off x="7576819" y="5007657"/>
            <a:ext cx="1504509" cy="896015"/>
            <a:chOff x="7302358" y="4655330"/>
            <a:chExt cx="1504509" cy="896015"/>
          </a:xfrm>
        </p:grpSpPr>
        <p:pic>
          <p:nvPicPr>
            <p:cNvPr id="21" name="Picture 20"/>
            <p:cNvPicPr>
              <a:picLocks noChangeAspect="1"/>
            </p:cNvPicPr>
            <p:nvPr/>
          </p:nvPicPr>
          <p:blipFill>
            <a:blip r:embed="rId17"/>
            <a:stretch>
              <a:fillRect/>
            </a:stretch>
          </p:blipFill>
          <p:spPr>
            <a:xfrm rot="20031584">
              <a:off x="7566875" y="4860913"/>
              <a:ext cx="1032626" cy="690432"/>
            </a:xfrm>
            <a:prstGeom prst="rect">
              <a:avLst/>
            </a:prstGeom>
          </p:spPr>
        </p:pic>
        <p:sp>
          <p:nvSpPr>
            <p:cNvPr id="55" name="TextBox 54"/>
            <p:cNvSpPr txBox="1"/>
            <p:nvPr/>
          </p:nvSpPr>
          <p:spPr bwMode="auto">
            <a:xfrm rot="20356896">
              <a:off x="7302358" y="4655330"/>
              <a:ext cx="1504509" cy="294182"/>
            </a:xfrm>
            <a:prstGeom prst="rect">
              <a:avLst/>
            </a:prstGeom>
            <a:noFill/>
            <a:ln w="9525">
              <a:noFill/>
              <a:miter lim="800000"/>
              <a:headEnd/>
              <a:tailEnd/>
            </a:ln>
          </p:spPr>
          <p:txBody>
            <a:bodyPr wrap="square" lIns="67500" tIns="67500" rIns="67500" bIns="67500" rtlCol="0">
              <a:spAutoFit/>
            </a:bodyPr>
            <a:lstStyle/>
            <a:p>
              <a:pPr defTabSz="342900">
                <a:lnSpc>
                  <a:spcPct val="114000"/>
                </a:lnSpc>
              </a:pPr>
              <a:r>
                <a:rPr lang="en-ZA" sz="900" b="1" dirty="0">
                  <a:ln w="1905"/>
                  <a:solidFill>
                    <a:srgbClr val="EEECE1">
                      <a:lumMod val="50000"/>
                    </a:srgbClr>
                  </a:solidFill>
                  <a:latin typeface="Century Gothic" panose="020B0502020202020204" pitchFamily="34" charset="0"/>
                  <a:ea typeface="Verdana" pitchFamily="34" charset="0"/>
                  <a:cs typeface="Verdana" pitchFamily="34" charset="0"/>
                </a:rPr>
                <a:t>37 opinion pieces </a:t>
              </a:r>
            </a:p>
          </p:txBody>
        </p:sp>
      </p:grpSp>
      <p:grpSp>
        <p:nvGrpSpPr>
          <p:cNvPr id="10" name="Group 9"/>
          <p:cNvGrpSpPr/>
          <p:nvPr/>
        </p:nvGrpSpPr>
        <p:grpSpPr>
          <a:xfrm>
            <a:off x="6176194" y="4349418"/>
            <a:ext cx="1504509" cy="1057659"/>
            <a:chOff x="5752052" y="3656167"/>
            <a:chExt cx="1504509" cy="1057659"/>
          </a:xfrm>
        </p:grpSpPr>
        <p:pic>
          <p:nvPicPr>
            <p:cNvPr id="22" name="Picture 21"/>
            <p:cNvPicPr>
              <a:picLocks noChangeAspect="1"/>
            </p:cNvPicPr>
            <p:nvPr/>
          </p:nvPicPr>
          <p:blipFill>
            <a:blip r:embed="rId18"/>
            <a:stretch>
              <a:fillRect/>
            </a:stretch>
          </p:blipFill>
          <p:spPr>
            <a:xfrm rot="19935799">
              <a:off x="6089658" y="4032539"/>
              <a:ext cx="1024217" cy="681287"/>
            </a:xfrm>
            <a:prstGeom prst="rect">
              <a:avLst/>
            </a:prstGeom>
          </p:spPr>
        </p:pic>
        <p:sp>
          <p:nvSpPr>
            <p:cNvPr id="56" name="TextBox 55"/>
            <p:cNvSpPr txBox="1"/>
            <p:nvPr/>
          </p:nvSpPr>
          <p:spPr bwMode="auto">
            <a:xfrm rot="20067397">
              <a:off x="5752052" y="3656167"/>
              <a:ext cx="1504509" cy="452046"/>
            </a:xfrm>
            <a:prstGeom prst="rect">
              <a:avLst/>
            </a:prstGeom>
            <a:noFill/>
            <a:ln w="9525">
              <a:noFill/>
              <a:miter lim="800000"/>
              <a:headEnd/>
              <a:tailEnd/>
            </a:ln>
          </p:spPr>
          <p:txBody>
            <a:bodyPr wrap="square" lIns="67500" tIns="67500" rIns="67500" bIns="67500" rtlCol="0">
              <a:spAutoFit/>
            </a:bodyPr>
            <a:lstStyle/>
            <a:p>
              <a:pPr defTabSz="342900">
                <a:lnSpc>
                  <a:spcPct val="114000"/>
                </a:lnSpc>
              </a:pPr>
              <a:r>
                <a:rPr lang="en-ZA" sz="900" b="1" dirty="0">
                  <a:ln w="1905"/>
                  <a:solidFill>
                    <a:srgbClr val="EEECE1">
                      <a:lumMod val="50000"/>
                    </a:srgbClr>
                  </a:solidFill>
                  <a:latin typeface="Century Gothic" panose="020B0502020202020204" pitchFamily="34" charset="0"/>
                  <a:ea typeface="Verdana" pitchFamily="34" charset="0"/>
                  <a:cs typeface="Verdana" pitchFamily="34" charset="0"/>
                </a:rPr>
                <a:t>5 bi-annual cluster reports</a:t>
              </a:r>
            </a:p>
          </p:txBody>
        </p:sp>
      </p:grpSp>
      <p:sp>
        <p:nvSpPr>
          <p:cNvPr id="57" name="TextBox 56"/>
          <p:cNvSpPr txBox="1"/>
          <p:nvPr/>
        </p:nvSpPr>
        <p:spPr>
          <a:xfrm>
            <a:off x="2159004" y="2009216"/>
            <a:ext cx="4333235" cy="707886"/>
          </a:xfrm>
          <a:custGeom>
            <a:avLst/>
            <a:gdLst>
              <a:gd name="connsiteX0" fmla="*/ 0 w 3377513"/>
              <a:gd name="connsiteY0" fmla="*/ 0 h 707886"/>
              <a:gd name="connsiteX1" fmla="*/ 3377513 w 3377513"/>
              <a:gd name="connsiteY1" fmla="*/ 0 h 707886"/>
              <a:gd name="connsiteX2" fmla="*/ 3377513 w 3377513"/>
              <a:gd name="connsiteY2" fmla="*/ 707886 h 707886"/>
              <a:gd name="connsiteX3" fmla="*/ 0 w 3377513"/>
              <a:gd name="connsiteY3" fmla="*/ 707886 h 707886"/>
              <a:gd name="connsiteX4" fmla="*/ 0 w 3377513"/>
              <a:gd name="connsiteY4" fmla="*/ 0 h 707886"/>
              <a:gd name="connsiteX0" fmla="*/ 86628 w 3377513"/>
              <a:gd name="connsiteY0" fmla="*/ 77002 h 707886"/>
              <a:gd name="connsiteX1" fmla="*/ 3377513 w 3377513"/>
              <a:gd name="connsiteY1" fmla="*/ 0 h 707886"/>
              <a:gd name="connsiteX2" fmla="*/ 3377513 w 3377513"/>
              <a:gd name="connsiteY2" fmla="*/ 707886 h 707886"/>
              <a:gd name="connsiteX3" fmla="*/ 0 w 3377513"/>
              <a:gd name="connsiteY3" fmla="*/ 707886 h 707886"/>
              <a:gd name="connsiteX4" fmla="*/ 86628 w 3377513"/>
              <a:gd name="connsiteY4" fmla="*/ 77002 h 707886"/>
              <a:gd name="connsiteX0" fmla="*/ 0 w 3290885"/>
              <a:gd name="connsiteY0" fmla="*/ 77002 h 707886"/>
              <a:gd name="connsiteX1" fmla="*/ 3290885 w 3290885"/>
              <a:gd name="connsiteY1" fmla="*/ 0 h 707886"/>
              <a:gd name="connsiteX2" fmla="*/ 3290885 w 3290885"/>
              <a:gd name="connsiteY2" fmla="*/ 707886 h 707886"/>
              <a:gd name="connsiteX3" fmla="*/ 48126 w 3290885"/>
              <a:gd name="connsiteY3" fmla="*/ 659760 h 707886"/>
              <a:gd name="connsiteX4" fmla="*/ 0 w 3290885"/>
              <a:gd name="connsiteY4" fmla="*/ 77002 h 707886"/>
              <a:gd name="connsiteX0" fmla="*/ 0 w 3290885"/>
              <a:gd name="connsiteY0" fmla="*/ 77002 h 707886"/>
              <a:gd name="connsiteX1" fmla="*/ 3290885 w 3290885"/>
              <a:gd name="connsiteY1" fmla="*/ 0 h 707886"/>
              <a:gd name="connsiteX2" fmla="*/ 3290885 w 3290885"/>
              <a:gd name="connsiteY2" fmla="*/ 707886 h 707886"/>
              <a:gd name="connsiteX3" fmla="*/ 48126 w 3290885"/>
              <a:gd name="connsiteY3" fmla="*/ 659760 h 707886"/>
              <a:gd name="connsiteX4" fmla="*/ 0 w 3290885"/>
              <a:gd name="connsiteY4" fmla="*/ 77002 h 707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0885" h="707886">
                <a:moveTo>
                  <a:pt x="0" y="77002"/>
                </a:moveTo>
                <a:lnTo>
                  <a:pt x="3290885" y="0"/>
                </a:lnTo>
                <a:lnTo>
                  <a:pt x="3290885" y="707886"/>
                </a:lnTo>
                <a:lnTo>
                  <a:pt x="48126" y="659760"/>
                </a:lnTo>
                <a:cubicBezTo>
                  <a:pt x="32084" y="61246"/>
                  <a:pt x="16042" y="271255"/>
                  <a:pt x="0" y="77002"/>
                </a:cubicBezTo>
                <a:close/>
              </a:path>
            </a:pathLst>
          </a:custGeom>
          <a:noFill/>
        </p:spPr>
        <p:txBody>
          <a:bodyPr wrap="square" rtlCol="0">
            <a:spAutoFit/>
          </a:bodyPr>
          <a:lstStyle/>
          <a:p>
            <a:pPr algn="ctr"/>
            <a:r>
              <a:rPr lang="en-ZA" sz="2000" b="1" dirty="0" smtClean="0">
                <a:solidFill>
                  <a:srgbClr val="02723D"/>
                </a:solidFill>
                <a:latin typeface="Arial Black" panose="020B0A04020102020204" pitchFamily="34" charset="0"/>
                <a:ea typeface="Arial Unicode MS" panose="020B0604020202020204" pitchFamily="34" charset="-128"/>
                <a:cs typeface="Arial Unicode MS" panose="020B0604020202020204" pitchFamily="34" charset="-128"/>
              </a:rPr>
              <a:t>CONTENT PROCESSING AND DISSEMINATION</a:t>
            </a:r>
            <a:endParaRPr lang="en-GB" sz="2000" b="1" dirty="0">
              <a:solidFill>
                <a:srgbClr val="02723D"/>
              </a:solidFill>
              <a:latin typeface="Arial Black" panose="020B0A040201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xmlns="" val="269777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1087803005"/>
              </p:ext>
            </p:extLst>
          </p:nvPr>
        </p:nvGraphicFramePr>
        <p:xfrm>
          <a:off x="128588" y="1364684"/>
          <a:ext cx="8877527" cy="5120713"/>
        </p:xfrm>
        <a:graphic>
          <a:graphicData uri="http://schemas.openxmlformats.org/drawingml/2006/table">
            <a:tbl>
              <a:tblPr>
                <a:tableStyleId>{69C7853C-536D-4A76-A0AE-DD22124D55A5}</a:tableStyleId>
              </a:tblPr>
              <a:tblGrid>
                <a:gridCol w="1860869"/>
                <a:gridCol w="1655901"/>
                <a:gridCol w="1655901"/>
                <a:gridCol w="1979320"/>
                <a:gridCol w="1725536"/>
              </a:tblGrid>
              <a:tr h="386902">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kern="1200" baseline="0" dirty="0" smtClean="0"/>
                        <a:t>Strategic objective: </a:t>
                      </a:r>
                      <a:r>
                        <a:rPr kumimoji="0" lang="en-ZA" sz="1200" b="0" i="0" u="none" strike="noStrike" kern="1200" cap="none" spc="0" normalizeH="0" baseline="0" noProof="0" dirty="0" smtClean="0">
                          <a:ln>
                            <a:noFill/>
                          </a:ln>
                          <a:solidFill>
                            <a:schemeClr val="tx1"/>
                          </a:solidFill>
                          <a:effectLst/>
                          <a:uLnTx/>
                          <a:uFillTx/>
                          <a:latin typeface="Helvetica" panose="020B0604020202020204" pitchFamily="34" charset="0"/>
                          <a:ea typeface="+mn-ea"/>
                          <a:cs typeface="+mn-cs"/>
                        </a:rPr>
                        <a:t>Produce government’s communication products and services to grow the share of voice of government messages in the public arena.</a:t>
                      </a: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GB"/>
                    </a:p>
                  </a:txBody>
                  <a:tcPr/>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ZA"/>
                    </a:p>
                  </a:txBody>
                  <a:tcPr/>
                </a:tc>
              </a:tr>
              <a:tr h="548011">
                <a:tc>
                  <a:txBody>
                    <a:bodyPr/>
                    <a:lstStyle/>
                    <a:p>
                      <a:pPr marL="0" algn="l" defTabSz="457200" rtl="0" eaLnBrk="1" latinLnBrk="0" hangingPunct="1">
                        <a:lnSpc>
                          <a:spcPct val="115000"/>
                        </a:lnSpc>
                        <a:spcAft>
                          <a:spcPts val="0"/>
                        </a:spcAft>
                      </a:pPr>
                      <a:r>
                        <a:rPr lang="en-ZA" sz="1600" b="1" kern="1200" dirty="0" smtClean="0"/>
                        <a:t>Performance</a:t>
                      </a:r>
                    </a:p>
                    <a:p>
                      <a:pPr marL="0" algn="l" defTabSz="457200" rtl="0" eaLnBrk="1" latinLnBrk="0" hangingPunct="1">
                        <a:lnSpc>
                          <a:spcPct val="115000"/>
                        </a:lnSpc>
                        <a:spcAft>
                          <a:spcPts val="0"/>
                        </a:spcAft>
                      </a:pPr>
                      <a:r>
                        <a:rPr lang="en-ZA" sz="1600" b="1" kern="1200" dirty="0" smtClean="0"/>
                        <a:t> Indicator</a:t>
                      </a:r>
                      <a:endParaRPr lang="en-US" sz="1600" b="1" kern="1200" dirty="0">
                        <a:solidFill>
                          <a:schemeClr val="tx1"/>
                        </a:solidFill>
                        <a:latin typeface="+mn-lt"/>
                        <a:ea typeface="Calibri"/>
                        <a:cs typeface="Times New Roman"/>
                      </a:endParaRPr>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Annual Target</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baseline="0" noProof="0" dirty="0" smtClean="0"/>
                        <a:t>2</a:t>
                      </a:r>
                      <a:r>
                        <a:rPr lang="en-US" sz="1600" b="1" kern="1200" baseline="30000" noProof="0" dirty="0" smtClean="0"/>
                        <a:t>nd</a:t>
                      </a:r>
                      <a:r>
                        <a:rPr lang="en-US" sz="1600" b="1" kern="1200" baseline="0" noProof="0" dirty="0" smtClean="0"/>
                        <a:t> </a:t>
                      </a:r>
                      <a:r>
                        <a:rPr lang="en-US" sz="1600" b="1" kern="1200" noProof="0" dirty="0" smtClean="0"/>
                        <a:t>Quarter</a:t>
                      </a:r>
                      <a:r>
                        <a:rPr lang="en-US" sz="1600" b="1" kern="1200" baseline="0" noProof="0" dirty="0" smtClean="0"/>
                        <a:t> Target</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baseline="0" dirty="0" smtClean="0">
                          <a:solidFill>
                            <a:schemeClr val="dk1"/>
                          </a:solidFill>
                          <a:latin typeface="+mn-lt"/>
                          <a:ea typeface="+mn-ea"/>
                          <a:cs typeface="+mn-cs"/>
                        </a:rPr>
                        <a:t>Preliminary Output</a:t>
                      </a:r>
                      <a:endParaRPr lang="en-ZA" sz="1600" b="1" kern="1200" baseline="0" dirty="0" smtClean="0">
                        <a:solidFill>
                          <a:schemeClr val="dk1"/>
                        </a:solidFill>
                        <a:latin typeface="+mn-lt"/>
                        <a:ea typeface="+mn-ea"/>
                        <a:cs typeface="+mn-cs"/>
                      </a:endParaRP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kern="1200" baseline="0" dirty="0" smtClean="0">
                          <a:solidFill>
                            <a:schemeClr val="dk1"/>
                          </a:solidFill>
                          <a:latin typeface="+mn-lt"/>
                          <a:ea typeface="+mn-ea"/>
                          <a:cs typeface="+mn-cs"/>
                        </a:rPr>
                        <a:t>Variance</a:t>
                      </a:r>
                      <a:endParaRPr lang="en-US" sz="1600" b="1" kern="1200" dirty="0" smtClean="0">
                        <a:solidFill>
                          <a:schemeClr val="tx1"/>
                        </a:solidFill>
                        <a:latin typeface="+mn-lt"/>
                        <a:ea typeface="Calibri"/>
                        <a:cs typeface="Times New Roman"/>
                      </a:endParaRPr>
                    </a:p>
                  </a:txBody>
                  <a:tcPr marL="41921" marR="41921" marT="0" marB="0">
                    <a:solidFill>
                      <a:srgbClr val="FFC000"/>
                    </a:solidFill>
                  </a:tcPr>
                </a:tc>
              </a:tr>
              <a:tr h="943429">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editions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of</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i="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Vuk’uzenzele</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newspaper</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published per year</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21 editions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of</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i="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Vuk’uzenzele</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newspaper</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published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annually</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l" defTabSz="457200" rtl="0" eaLnBrk="1" latinLnBrk="0" hangingPunct="1">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Six editions of</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i="1" kern="12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Vuk’uzenzele</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newspaper</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published per quarter</a:t>
                      </a:r>
                    </a:p>
                    <a:p>
                      <a:pPr marL="0" algn="l" defTabSz="457200" rtl="0" eaLnBrk="1" latinLnBrk="0" hangingPunct="1">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marL="0" algn="l" defTabSz="457200" rtl="0" eaLnBrk="1" latinLnBrk="0" hangingPunct="1">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Six editions of </a:t>
                      </a:r>
                      <a:r>
                        <a:rPr lang="en-ZA" sz="1300" i="1" kern="12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Vuk'uzenzele</a:t>
                      </a:r>
                      <a:r>
                        <a:rPr lang="en-ZA" sz="1300" i="1"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newspaper were published during the quarter under review</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solidFill>
                      <a:srgbClr val="00B050"/>
                    </a:solidFill>
                  </a:tcPr>
                </a:tc>
                <a:tc>
                  <a:txBody>
                    <a:bodyPr/>
                    <a:lstStyle/>
                    <a:p>
                      <a:pPr marL="0" algn="l" defTabSz="457200" rtl="0" eaLnBrk="1" latinLnBrk="0" hangingPunct="1">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554909">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editions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of</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i="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GovComms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published</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annually</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Four editions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of</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i="1"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GovComms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published</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annually</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l" defTabSz="457200" rtl="0" eaLnBrk="1" latinLnBrk="0" hangingPunct="1">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One edition of</a:t>
                      </a:r>
                      <a:b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i="1" kern="12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GovComms</a:t>
                      </a:r>
                      <a:r>
                        <a:rPr lang="en-ZA" sz="1300" i="1"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published</a:t>
                      </a:r>
                    </a:p>
                    <a:p>
                      <a:pPr marL="0" algn="l" defTabSz="457200" rtl="0" eaLnBrk="1" latinLnBrk="0" hangingPunct="1">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marL="0" algn="l" defTabSz="457200" rtl="0" eaLnBrk="1" latinLnBrk="0" hangingPunct="1">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The September edition of </a:t>
                      </a:r>
                      <a:r>
                        <a:rPr lang="en-ZA" sz="1300" kern="1200" dirty="0" err="1">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GovComms</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was not published.</a:t>
                      </a:r>
                    </a:p>
                    <a:p>
                      <a:pPr marL="0" algn="l" defTabSz="457200" rtl="0" eaLnBrk="1" latinLnBrk="0" hangingPunct="1">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solidFill>
                      <a:srgbClr val="FF0000"/>
                    </a:solidFill>
                  </a:tcPr>
                </a:tc>
                <a:tc>
                  <a:txBody>
                    <a:bodyPr/>
                    <a:lstStyle/>
                    <a:p>
                      <a:pPr marL="0" algn="l" defTabSz="457200" rtl="0" eaLnBrk="1" latinLnBrk="0" hangingPunct="1">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Target underachieved by 1. The planned editorial content was not approved by Cabinet at the time. The edition will be published in October.</a:t>
                      </a:r>
                    </a:p>
                  </a:txBody>
                  <a:tcPr marL="68580" marR="68580" marT="0" marB="0"/>
                </a:tc>
              </a:tr>
              <a:tr h="602342">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editions</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of </a:t>
                      </a:r>
                      <a:r>
                        <a:rPr lang="en-ZA" sz="1300"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PSM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magazine</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published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annually</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11 editions of </a:t>
                      </a:r>
                      <a:r>
                        <a:rPr lang="en-ZA" sz="1300"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PSM</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magazine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published</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annually</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l" defTabSz="457200" rtl="0" eaLnBrk="1" latinLnBrk="0" hangingPunct="1">
                        <a:lnSpc>
                          <a:spcPct val="115000"/>
                        </a:lnSpc>
                        <a:spcAft>
                          <a:spcPts val="0"/>
                        </a:spcAft>
                      </a:pPr>
                      <a:r>
                        <a:rPr lang="en-ZA" sz="13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Three editions of PSM magazine published</a:t>
                      </a:r>
                    </a:p>
                    <a:p>
                      <a:pPr marL="0" algn="l" defTabSz="457200" rtl="0" eaLnBrk="1" latinLnBrk="0" hangingPunct="1">
                        <a:lnSpc>
                          <a:spcPct val="115000"/>
                        </a:lnSpc>
                        <a:spcAft>
                          <a:spcPts val="0"/>
                        </a:spcAft>
                      </a:pPr>
                      <a:r>
                        <a:rPr lang="en-ZA" sz="13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marL="0" algn="l" defTabSz="457200" rtl="0" eaLnBrk="1" latinLnBrk="0" hangingPunct="1">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Three editions of PSM magazine were published </a:t>
                      </a:r>
                    </a:p>
                    <a:p>
                      <a:pPr marL="0" algn="l" defTabSz="457200" rtl="0" eaLnBrk="1" latinLnBrk="0" hangingPunct="1">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solidFill>
                      <a:srgbClr val="00B050"/>
                    </a:solidFill>
                  </a:tcPr>
                </a:tc>
                <a:tc>
                  <a:txBody>
                    <a:bodyPr/>
                    <a:lstStyle/>
                    <a:p>
                      <a:pPr marL="0" algn="l" defTabSz="457200" rtl="0" eaLnBrk="1" latinLnBrk="0" hangingPunct="1">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982138">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 annual edition of 2014/15 </a:t>
                      </a:r>
                      <a:r>
                        <a:rPr lang="en-ZA" sz="1300"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SAYB and Pocket Guide to South Africa</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published, and 4 000 DVDs produced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One annual edition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of</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2014/15 </a:t>
                      </a:r>
                      <a:r>
                        <a:rPr lang="en-ZA" sz="1300" i="1"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SAYB and Pocket Guide to South Africa </a:t>
                      </a: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published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algn="l" defTabSz="457200" rtl="0" eaLnBrk="1" latinLnBrk="0" hangingPunct="1">
                        <a:lnSpc>
                          <a:spcPct val="115000"/>
                        </a:lnSpc>
                        <a:spcAft>
                          <a:spcPts val="0"/>
                        </a:spcAft>
                      </a:pPr>
                      <a:r>
                        <a:rPr lang="en-ZA" sz="13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Chapters of the 2014/15 SAYB and Pocket Guide</a:t>
                      </a:r>
                      <a:br>
                        <a:rPr lang="en-ZA" sz="13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to South Africa edited</a:t>
                      </a:r>
                      <a:br>
                        <a:rPr lang="en-ZA" sz="13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 proofread</a:t>
                      </a:r>
                    </a:p>
                    <a:p>
                      <a:pPr marL="0" algn="l" defTabSz="457200" rtl="0" eaLnBrk="1" latinLnBrk="0" hangingPunct="1">
                        <a:lnSpc>
                          <a:spcPct val="115000"/>
                        </a:lnSpc>
                        <a:spcAft>
                          <a:spcPts val="0"/>
                        </a:spcAft>
                      </a:pPr>
                      <a:r>
                        <a:rPr lang="en-ZA" sz="1300" kern="120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marL="0" algn="l" defTabSz="457200" rtl="0" eaLnBrk="1" latinLnBrk="0" hangingPunct="1">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20 Chapters of the 2015/16 SAYB and </a:t>
                      </a:r>
                      <a:r>
                        <a:rPr lang="en-ZA" sz="1300" i="1"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Pocket Guide to South Africa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were edited and proofread</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solidFill>
                      <a:srgbClr val="00B050"/>
                    </a:solidFill>
                  </a:tcPr>
                </a:tc>
                <a:tc>
                  <a:txBody>
                    <a:bodyPr/>
                    <a:lstStyle/>
                    <a:p>
                      <a:pPr marL="0" algn="l" defTabSz="457200" rtl="0" eaLnBrk="1" latinLnBrk="0" hangingPunct="1">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6172" name="Title 4"/>
          <p:cNvSpPr txBox="1">
            <a:spLocks/>
          </p:cNvSpPr>
          <p:nvPr/>
        </p:nvSpPr>
        <p:spPr bwMode="auto">
          <a:xfrm>
            <a:off x="128588" y="657922"/>
            <a:ext cx="8937258" cy="355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ts val="3838"/>
              </a:lnSpc>
            </a:pPr>
            <a:r>
              <a:rPr lang="en-US" sz="2000" dirty="0">
                <a:solidFill>
                  <a:srgbClr val="02723D"/>
                </a:solidFill>
                <a:latin typeface="Calibri" pitchFamily="34" charset="0"/>
              </a:rPr>
              <a:t>Programme </a:t>
            </a:r>
            <a:r>
              <a:rPr lang="en-US" dirty="0" smtClean="0">
                <a:solidFill>
                  <a:srgbClr val="02723D"/>
                </a:solidFill>
                <a:latin typeface="Calibri" pitchFamily="34" charset="0"/>
              </a:rPr>
              <a:t>2: </a:t>
            </a:r>
            <a:r>
              <a:rPr lang="en-US" dirty="0">
                <a:solidFill>
                  <a:srgbClr val="02723D"/>
                </a:solidFill>
                <a:latin typeface="Calibri" pitchFamily="34" charset="0"/>
              </a:rPr>
              <a:t>Content Processing and Dissemination</a:t>
            </a:r>
          </a:p>
        </p:txBody>
      </p:sp>
      <p:sp>
        <p:nvSpPr>
          <p:cNvPr id="12" name="Rectangle 7"/>
          <p:cNvSpPr>
            <a:spLocks noChangeArrowheads="1"/>
          </p:cNvSpPr>
          <p:nvPr/>
        </p:nvSpPr>
        <p:spPr bwMode="auto">
          <a:xfrm>
            <a:off x="2553676" y="997085"/>
            <a:ext cx="4419600" cy="369888"/>
          </a:xfrm>
          <a:prstGeom prst="rect">
            <a:avLst/>
          </a:prstGeom>
          <a:noFill/>
          <a:ln>
            <a:noFill/>
          </a:ln>
          <a:extLst/>
        </p:spPr>
        <p:txBody>
          <a:bodyPr>
            <a:spAutoFit/>
          </a:bodyPr>
          <a:lstStyle/>
          <a:p>
            <a:pPr>
              <a:defRPr/>
            </a:pPr>
            <a:r>
              <a:rPr lang="en-US" b="1" dirty="0" smtClean="0">
                <a:latin typeface="+mn-lt"/>
              </a:rPr>
              <a:t>Sub-Programme: </a:t>
            </a:r>
            <a:r>
              <a:rPr lang="en-GB" b="1" dirty="0" smtClean="0">
                <a:latin typeface="+mn-lt"/>
              </a:rPr>
              <a:t>Products </a:t>
            </a:r>
            <a:r>
              <a:rPr lang="en-GB" b="1" dirty="0">
                <a:latin typeface="+mn-lt"/>
              </a:rPr>
              <a:t>and Platform</a:t>
            </a:r>
            <a:endParaRPr lang="en-US" b="1" dirty="0">
              <a:latin typeface="+mn-lt"/>
            </a:endParaRPr>
          </a:p>
        </p:txBody>
      </p:sp>
      <p:sp>
        <p:nvSpPr>
          <p:cNvPr id="9" name="Title 1"/>
          <p:cNvSpPr txBox="1">
            <a:spLocks/>
          </p:cNvSpPr>
          <p:nvPr/>
        </p:nvSpPr>
        <p:spPr>
          <a:xfrm>
            <a:off x="-4649" y="80475"/>
            <a:ext cx="9143999" cy="52410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schemeClr val="bg1"/>
                </a:solidFill>
                <a:latin typeface="Century Gothic" panose="020B0502020202020204" pitchFamily="34" charset="0"/>
                <a:ea typeface="+mj-ea"/>
                <a:cs typeface="+mj-cs"/>
              </a:defRPr>
            </a:lvl1pPr>
          </a:lstStyle>
          <a:p>
            <a:r>
              <a:rPr lang="en-US" dirty="0" smtClean="0"/>
              <a:t>  </a:t>
            </a:r>
            <a:r>
              <a:rPr lang="en-US" dirty="0"/>
              <a:t>Programme Performance Information</a:t>
            </a:r>
          </a:p>
        </p:txBody>
      </p:sp>
      <p:sp>
        <p:nvSpPr>
          <p:cNvPr id="2" name="Slide Number Placeholder 1"/>
          <p:cNvSpPr>
            <a:spLocks noGrp="1"/>
          </p:cNvSpPr>
          <p:nvPr>
            <p:ph type="sldNum" sz="quarter" idx="12"/>
          </p:nvPr>
        </p:nvSpPr>
        <p:spPr/>
        <p:txBody>
          <a:bodyPr/>
          <a:lstStyle/>
          <a:p>
            <a:fld id="{8843D58F-2DAB-1446-A47E-C34A82BC1FA1}" type="slidenum">
              <a:rPr lang="en-US" smtClean="0"/>
              <a:pPr/>
              <a:t>7</a:t>
            </a:fld>
            <a:endParaRPr lang="en-US" dirty="0"/>
          </a:p>
        </p:txBody>
      </p:sp>
    </p:spTree>
    <p:extLst>
      <p:ext uri="{BB962C8B-B14F-4D97-AF65-F5344CB8AC3E}">
        <p14:creationId xmlns:p14="http://schemas.microsoft.com/office/powerpoint/2010/main" xmlns="" val="164377693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3578744231"/>
              </p:ext>
            </p:extLst>
          </p:nvPr>
        </p:nvGraphicFramePr>
        <p:xfrm>
          <a:off x="128587" y="1366973"/>
          <a:ext cx="8877527" cy="4546088"/>
        </p:xfrm>
        <a:graphic>
          <a:graphicData uri="http://schemas.openxmlformats.org/drawingml/2006/table">
            <a:tbl>
              <a:tblPr>
                <a:tableStyleId>{69C7853C-536D-4A76-A0AE-DD22124D55A5}</a:tableStyleId>
              </a:tblPr>
              <a:tblGrid>
                <a:gridCol w="1860869"/>
                <a:gridCol w="1655901"/>
                <a:gridCol w="1655901"/>
                <a:gridCol w="1979320"/>
                <a:gridCol w="1725536"/>
              </a:tblGrid>
              <a:tr h="535532">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kern="1200" baseline="0" dirty="0" smtClean="0"/>
                        <a:t>Strategic objective: </a:t>
                      </a:r>
                      <a:r>
                        <a:rPr kumimoji="0" lang="en-ZA" sz="1200" b="0" i="0" u="none" strike="noStrike" kern="1200" cap="none" spc="0" normalizeH="0" baseline="0" noProof="0" dirty="0" smtClean="0">
                          <a:ln>
                            <a:noFill/>
                          </a:ln>
                          <a:solidFill>
                            <a:schemeClr val="tx1"/>
                          </a:solidFill>
                          <a:effectLst/>
                          <a:uLnTx/>
                          <a:uFillTx/>
                          <a:latin typeface="Helvetica" panose="020B0604020202020204" pitchFamily="34" charset="0"/>
                          <a:ea typeface="+mn-ea"/>
                          <a:cs typeface="+mn-cs"/>
                        </a:rPr>
                        <a:t>Produce government’s communication products and services to grow the share of voice of government messages in the public arena.</a:t>
                      </a: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GB"/>
                    </a:p>
                  </a:txBody>
                  <a:tcPr/>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ZA"/>
                    </a:p>
                  </a:txBody>
                  <a:tcPr/>
                </a:tc>
              </a:tr>
              <a:tr h="612036">
                <a:tc>
                  <a:txBody>
                    <a:bodyPr/>
                    <a:lstStyle/>
                    <a:p>
                      <a:pPr marL="0" algn="l" defTabSz="457200" rtl="0" eaLnBrk="1" latinLnBrk="0" hangingPunct="1">
                        <a:lnSpc>
                          <a:spcPct val="115000"/>
                        </a:lnSpc>
                        <a:spcAft>
                          <a:spcPts val="0"/>
                        </a:spcAft>
                      </a:pPr>
                      <a:r>
                        <a:rPr lang="en-ZA" sz="1600" b="1" kern="1200" dirty="0" smtClean="0"/>
                        <a:t>Performance</a:t>
                      </a:r>
                    </a:p>
                    <a:p>
                      <a:pPr marL="0" algn="l" defTabSz="457200" rtl="0" eaLnBrk="1" latinLnBrk="0" hangingPunct="1">
                        <a:lnSpc>
                          <a:spcPct val="115000"/>
                        </a:lnSpc>
                        <a:spcAft>
                          <a:spcPts val="0"/>
                        </a:spcAft>
                      </a:pPr>
                      <a:r>
                        <a:rPr lang="en-ZA" sz="1600" b="1" kern="1200" dirty="0" smtClean="0"/>
                        <a:t> Indicator</a:t>
                      </a:r>
                      <a:endParaRPr lang="en-US" sz="1600" b="1" kern="1200" dirty="0">
                        <a:solidFill>
                          <a:schemeClr val="tx1"/>
                        </a:solidFill>
                        <a:latin typeface="+mn-lt"/>
                        <a:ea typeface="Calibri"/>
                        <a:cs typeface="Times New Roman"/>
                      </a:endParaRPr>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Annual Target</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baseline="0" noProof="0" dirty="0" smtClean="0"/>
                        <a:t>2</a:t>
                      </a:r>
                      <a:r>
                        <a:rPr lang="en-US" sz="1600" b="1" kern="1200" baseline="30000" noProof="0" dirty="0" smtClean="0"/>
                        <a:t>nd</a:t>
                      </a:r>
                      <a:r>
                        <a:rPr lang="en-US" sz="1600" b="1" kern="1200" baseline="0" noProof="0" dirty="0" smtClean="0"/>
                        <a:t> </a:t>
                      </a:r>
                      <a:r>
                        <a:rPr lang="en-US" sz="1600" b="1" kern="1200" noProof="0" dirty="0" smtClean="0"/>
                        <a:t>Quarter</a:t>
                      </a:r>
                      <a:r>
                        <a:rPr lang="en-US" sz="1600" b="1" kern="1200" baseline="0" noProof="0" dirty="0" smtClean="0"/>
                        <a:t> Target</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baseline="0" dirty="0" smtClean="0">
                          <a:solidFill>
                            <a:schemeClr val="dk1"/>
                          </a:solidFill>
                          <a:latin typeface="+mn-lt"/>
                          <a:ea typeface="+mn-ea"/>
                          <a:cs typeface="+mn-cs"/>
                        </a:rPr>
                        <a:t>Preliminary Output</a:t>
                      </a:r>
                      <a:endParaRPr lang="en-ZA" sz="1600" b="1" kern="1200" baseline="0" dirty="0" smtClean="0">
                        <a:solidFill>
                          <a:schemeClr val="dk1"/>
                        </a:solidFill>
                        <a:latin typeface="+mn-lt"/>
                        <a:ea typeface="+mn-ea"/>
                        <a:cs typeface="+mn-cs"/>
                      </a:endParaRP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kern="1200" baseline="0" dirty="0" smtClean="0">
                          <a:solidFill>
                            <a:schemeClr val="dk1"/>
                          </a:solidFill>
                          <a:latin typeface="+mn-lt"/>
                          <a:ea typeface="+mn-ea"/>
                          <a:cs typeface="+mn-cs"/>
                        </a:rPr>
                        <a:t>Variance</a:t>
                      </a:r>
                      <a:endParaRPr lang="en-US" sz="1600" b="1" kern="1200" dirty="0" smtClean="0">
                        <a:solidFill>
                          <a:schemeClr val="tx1"/>
                        </a:solidFill>
                        <a:latin typeface="+mn-lt"/>
                        <a:ea typeface="Calibri"/>
                        <a:cs typeface="Times New Roman"/>
                      </a:endParaRPr>
                    </a:p>
                  </a:txBody>
                  <a:tcPr marL="41921" marR="41921" marT="0" marB="0">
                    <a:solidFill>
                      <a:srgbClr val="FFC000"/>
                    </a:solidFill>
                  </a:tcPr>
                </a:tc>
              </a:tr>
              <a:tr h="674915">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language</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services requests</a:t>
                      </a:r>
                      <a:r>
                        <a:rPr lang="en-ZA" sz="13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3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completed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1 500 language services</a:t>
                      </a:r>
                      <a:b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3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requests completed</a:t>
                      </a:r>
                      <a:endParaRPr lang="en-ZA" sz="13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500 language services requests completed</a:t>
                      </a:r>
                    </a:p>
                    <a:p>
                      <a:pPr algn="ctr">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lgn="l">
                        <a:lnSpc>
                          <a:spcPct val="115000"/>
                        </a:lnSpc>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417 </a:t>
                      </a: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language services requests completed.</a:t>
                      </a:r>
                    </a:p>
                    <a:p>
                      <a:pPr algn="l">
                        <a:lnSpc>
                          <a:spcPct val="115000"/>
                        </a:lnSpc>
                        <a:spcAft>
                          <a:spcPts val="0"/>
                        </a:spcAft>
                      </a:pPr>
                      <a:r>
                        <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solidFill>
                      <a:srgbClr val="FF0000"/>
                    </a:solidFill>
                  </a:tcPr>
                </a:tc>
                <a:tc>
                  <a:txBody>
                    <a:bodyPr/>
                    <a:lstStyle/>
                    <a:p>
                      <a:pPr>
                        <a:spcAft>
                          <a:spcPts val="0"/>
                        </a:spcAft>
                      </a:pP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Target underachieved by 83. Fewer requests were received for language services. The unit only reacts to requests from client</a:t>
                      </a:r>
                      <a:r>
                        <a:rPr lang="en-ZA" sz="13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departments</a:t>
                      </a:r>
                      <a:r>
                        <a:rPr lang="en-ZA" sz="13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p>
                    <a:p>
                      <a:pPr>
                        <a:spcAft>
                          <a:spcPts val="0"/>
                        </a:spcAft>
                      </a:pPr>
                      <a:endParaRPr lang="en-ZA" sz="13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674915">
                <a:tc>
                  <a:txBody>
                    <a:bodyPr/>
                    <a:lstStyle/>
                    <a:p>
                      <a:pPr algn="l">
                        <a:lnSpc>
                          <a:spcPct val="115000"/>
                        </a:lnSpc>
                        <a:spcAft>
                          <a:spcPts val="0"/>
                        </a:spcAft>
                      </a:pP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News updates on key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government</a:t>
                      </a:r>
                      <a:r>
                        <a:rPr lang="en-ZA" sz="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programmes </a:t>
                      </a: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 activities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Daily news updates</a:t>
                      </a:r>
                      <a:b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 key government</a:t>
                      </a:r>
                      <a:b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programmes and activities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excluding</a:t>
                      </a:r>
                      <a:r>
                        <a:rPr lang="en-ZA" sz="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public </a:t>
                      </a: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holidays,</a:t>
                      </a:r>
                      <a:b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weekends and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holiday</a:t>
                      </a:r>
                      <a:r>
                        <a:rPr lang="en-ZA" sz="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periods</a:t>
                      </a: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Daily news updates</a:t>
                      </a:r>
                      <a:b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on key government</a:t>
                      </a:r>
                      <a:b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programmes and</a:t>
                      </a:r>
                      <a:r>
                        <a:rPr lang="en-ZA" sz="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activities (excluding</a:t>
                      </a:r>
                      <a:r>
                        <a:rPr lang="en-ZA" sz="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public holidays,</a:t>
                      </a:r>
                      <a:b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weekends and holiday</a:t>
                      </a:r>
                      <a:b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periods)</a:t>
                      </a:r>
                      <a:endParaRPr lang="en-ZA" sz="1400" dirty="0" smtClean="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Provided daily news updates on key government programmes and activities (excluding public holidays, weekends and holiday periods) as follows: </a:t>
                      </a:r>
                      <a:b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Stories published: 965.</a:t>
                      </a:r>
                      <a:b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Twitter: Grew from 78 843  in the last quarter to 85 816. </a:t>
                      </a:r>
                      <a:b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Facebook – Grew from 16 465  in the last quarter to likes 17 687.</a:t>
                      </a:r>
                      <a:endParaRPr lang="en-ZA" sz="1200" dirty="0" smtClean="0">
                        <a:effectLst/>
                      </a:endParaRPr>
                    </a:p>
                  </a:txBody>
                  <a:tcPr marL="68580" marR="68580" marT="0" marB="0">
                    <a:solidFill>
                      <a:srgbClr val="00B050"/>
                    </a:solidFill>
                  </a:tcPr>
                </a:tc>
                <a:tc>
                  <a:txBody>
                    <a:bodyPr/>
                    <a:lstStyle/>
                    <a:p>
                      <a:pPr>
                        <a:spcAft>
                          <a:spcPts val="0"/>
                        </a:spcAft>
                      </a:pP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6172" name="Title 4"/>
          <p:cNvSpPr txBox="1">
            <a:spLocks/>
          </p:cNvSpPr>
          <p:nvPr/>
        </p:nvSpPr>
        <p:spPr bwMode="auto">
          <a:xfrm>
            <a:off x="128588" y="701887"/>
            <a:ext cx="8937258" cy="355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ts val="3838"/>
              </a:lnSpc>
            </a:pPr>
            <a:r>
              <a:rPr lang="en-US" sz="2000" dirty="0">
                <a:solidFill>
                  <a:srgbClr val="02723D"/>
                </a:solidFill>
                <a:latin typeface="Calibri" pitchFamily="34" charset="0"/>
              </a:rPr>
              <a:t>Programme </a:t>
            </a:r>
            <a:r>
              <a:rPr lang="en-US" dirty="0" smtClean="0">
                <a:solidFill>
                  <a:srgbClr val="02723D"/>
                </a:solidFill>
                <a:latin typeface="Calibri" pitchFamily="34" charset="0"/>
              </a:rPr>
              <a:t>2: </a:t>
            </a:r>
            <a:r>
              <a:rPr lang="en-US" dirty="0">
                <a:solidFill>
                  <a:srgbClr val="02723D"/>
                </a:solidFill>
                <a:latin typeface="Calibri" pitchFamily="34" charset="0"/>
              </a:rPr>
              <a:t>Content Processing and Dissemination</a:t>
            </a:r>
          </a:p>
        </p:txBody>
      </p:sp>
      <p:sp>
        <p:nvSpPr>
          <p:cNvPr id="12" name="Rectangle 7"/>
          <p:cNvSpPr>
            <a:spLocks noChangeArrowheads="1"/>
          </p:cNvSpPr>
          <p:nvPr/>
        </p:nvSpPr>
        <p:spPr bwMode="auto">
          <a:xfrm>
            <a:off x="2553676" y="997085"/>
            <a:ext cx="4419600" cy="369888"/>
          </a:xfrm>
          <a:prstGeom prst="rect">
            <a:avLst/>
          </a:prstGeom>
          <a:noFill/>
          <a:ln>
            <a:noFill/>
          </a:ln>
          <a:extLst/>
        </p:spPr>
        <p:txBody>
          <a:bodyPr>
            <a:spAutoFit/>
          </a:bodyPr>
          <a:lstStyle/>
          <a:p>
            <a:pPr>
              <a:defRPr/>
            </a:pPr>
            <a:r>
              <a:rPr lang="en-US" b="1" dirty="0" smtClean="0">
                <a:latin typeface="+mn-lt"/>
              </a:rPr>
              <a:t>Sub-Programme: </a:t>
            </a:r>
            <a:r>
              <a:rPr lang="en-GB" b="1" dirty="0" smtClean="0">
                <a:latin typeface="+mn-lt"/>
              </a:rPr>
              <a:t>Products </a:t>
            </a:r>
            <a:r>
              <a:rPr lang="en-GB" b="1" dirty="0">
                <a:latin typeface="+mn-lt"/>
              </a:rPr>
              <a:t>and Platform</a:t>
            </a:r>
            <a:endParaRPr lang="en-US" b="1" dirty="0">
              <a:latin typeface="+mn-lt"/>
            </a:endParaRPr>
          </a:p>
        </p:txBody>
      </p:sp>
      <p:sp>
        <p:nvSpPr>
          <p:cNvPr id="9" name="Title 1"/>
          <p:cNvSpPr txBox="1">
            <a:spLocks/>
          </p:cNvSpPr>
          <p:nvPr/>
        </p:nvSpPr>
        <p:spPr>
          <a:xfrm>
            <a:off x="0" y="103335"/>
            <a:ext cx="9143999" cy="52410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schemeClr val="bg1"/>
                </a:solidFill>
                <a:latin typeface="Century Gothic" panose="020B0502020202020204" pitchFamily="34" charset="0"/>
                <a:ea typeface="+mj-ea"/>
                <a:cs typeface="+mj-cs"/>
              </a:defRPr>
            </a:lvl1pPr>
          </a:lstStyle>
          <a:p>
            <a:r>
              <a:rPr lang="en-US" dirty="0" smtClean="0"/>
              <a:t>Programme </a:t>
            </a:r>
            <a:r>
              <a:rPr lang="en-US" dirty="0"/>
              <a:t>Performance Information</a:t>
            </a:r>
          </a:p>
        </p:txBody>
      </p:sp>
      <p:sp>
        <p:nvSpPr>
          <p:cNvPr id="2" name="Slide Number Placeholder 1"/>
          <p:cNvSpPr>
            <a:spLocks noGrp="1"/>
          </p:cNvSpPr>
          <p:nvPr>
            <p:ph type="sldNum" sz="quarter" idx="12"/>
          </p:nvPr>
        </p:nvSpPr>
        <p:spPr/>
        <p:txBody>
          <a:bodyPr/>
          <a:lstStyle/>
          <a:p>
            <a:fld id="{8843D58F-2DAB-1446-A47E-C34A82BC1FA1}" type="slidenum">
              <a:rPr lang="en-US" smtClean="0"/>
              <a:pPr/>
              <a:t>8</a:t>
            </a:fld>
            <a:endParaRPr lang="en-US" dirty="0"/>
          </a:p>
        </p:txBody>
      </p:sp>
    </p:spTree>
    <p:extLst>
      <p:ext uri="{BB962C8B-B14F-4D97-AF65-F5344CB8AC3E}">
        <p14:creationId xmlns:p14="http://schemas.microsoft.com/office/powerpoint/2010/main" xmlns="" val="250267856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xmlns="" val="2833006290"/>
              </p:ext>
            </p:extLst>
          </p:nvPr>
        </p:nvGraphicFramePr>
        <p:xfrm>
          <a:off x="158274" y="1393668"/>
          <a:ext cx="8827450" cy="3617270"/>
        </p:xfrm>
        <a:graphic>
          <a:graphicData uri="http://schemas.openxmlformats.org/drawingml/2006/table">
            <a:tbl>
              <a:tblPr>
                <a:tableStyleId>{69C7853C-536D-4A76-A0AE-DD22124D55A5}</a:tableStyleId>
              </a:tblPr>
              <a:tblGrid>
                <a:gridCol w="1830183"/>
                <a:gridCol w="1589314"/>
                <a:gridCol w="1988458"/>
                <a:gridCol w="2229228"/>
                <a:gridCol w="1190267"/>
              </a:tblGrid>
              <a:tr h="0">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1" kern="1200" baseline="0" dirty="0" smtClean="0"/>
                        <a:t>Strategic objective: </a:t>
                      </a:r>
                      <a:r>
                        <a:rPr kumimoji="0" lang="en-ZA" sz="1200" b="0" i="0" u="none" strike="noStrike" kern="1200" cap="none" spc="0" normalizeH="0" baseline="0" noProof="0" dirty="0" smtClean="0">
                          <a:ln>
                            <a:noFill/>
                          </a:ln>
                          <a:solidFill>
                            <a:prstClr val="black"/>
                          </a:solidFill>
                          <a:effectLst/>
                          <a:uLnTx/>
                          <a:uFillTx/>
                          <a:latin typeface="Helvetica" panose="020B0604020202020204" pitchFamily="34" charset="0"/>
                          <a:ea typeface="+mn-ea"/>
                          <a:cs typeface="+mn-cs"/>
                        </a:rPr>
                        <a:t>Produce government’s communication products and services to grow the share of voice of government messages in the public arena.</a:t>
                      </a:r>
                    </a:p>
                  </a:txBody>
                  <a:tcPr marL="68580" marR="68580" marT="0" marB="0"/>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GB"/>
                    </a:p>
                  </a:txBody>
                  <a:tcPr/>
                </a:tc>
                <a:tc hMerge="1">
                  <a:txBody>
                    <a:bodyPr/>
                    <a:lstStyle/>
                    <a:p>
                      <a:pPr>
                        <a:lnSpc>
                          <a:spcPct val="115000"/>
                        </a:lnSpc>
                        <a:spcAft>
                          <a:spcPts val="0"/>
                        </a:spcAft>
                      </a:pPr>
                      <a:endParaRPr lang="en-GB" sz="1100" dirty="0">
                        <a:effectLst/>
                        <a:latin typeface="Calibri"/>
                        <a:ea typeface="Calibri"/>
                        <a:cs typeface="Arial"/>
                      </a:endParaRPr>
                    </a:p>
                  </a:txBody>
                  <a:tcPr marL="68580" marR="68580" marT="0" marB="0"/>
                </a:tc>
                <a:tc hMerge="1">
                  <a:txBody>
                    <a:bodyPr/>
                    <a:lstStyle/>
                    <a:p>
                      <a:endParaRPr lang="en-ZA"/>
                    </a:p>
                  </a:txBody>
                  <a:tcPr/>
                </a:tc>
              </a:tr>
              <a:tr h="540095">
                <a:tc>
                  <a:txBody>
                    <a:bodyPr/>
                    <a:lstStyle/>
                    <a:p>
                      <a:pPr marL="0" algn="l" defTabSz="457200" rtl="0" eaLnBrk="1" latinLnBrk="0" hangingPunct="1">
                        <a:lnSpc>
                          <a:spcPct val="115000"/>
                        </a:lnSpc>
                        <a:spcAft>
                          <a:spcPts val="0"/>
                        </a:spcAft>
                      </a:pPr>
                      <a:r>
                        <a:rPr lang="en-ZA" sz="1600" b="1" kern="1200" dirty="0" smtClean="0"/>
                        <a:t>Performance</a:t>
                      </a:r>
                    </a:p>
                    <a:p>
                      <a:pPr marL="0" algn="l" defTabSz="457200" rtl="0" eaLnBrk="1" latinLnBrk="0" hangingPunct="1">
                        <a:lnSpc>
                          <a:spcPct val="115000"/>
                        </a:lnSpc>
                        <a:spcAft>
                          <a:spcPts val="0"/>
                        </a:spcAft>
                      </a:pPr>
                      <a:r>
                        <a:rPr lang="en-ZA" sz="1600" b="1" kern="1200" dirty="0" smtClean="0"/>
                        <a:t> Indicator</a:t>
                      </a:r>
                      <a:endParaRPr lang="en-US" sz="1600" b="1" kern="1200" dirty="0">
                        <a:solidFill>
                          <a:schemeClr val="tx1"/>
                        </a:solidFill>
                        <a:latin typeface="+mn-lt"/>
                        <a:ea typeface="Calibri"/>
                        <a:cs typeface="Times New Roman"/>
                      </a:endParaRPr>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dirty="0" smtClean="0"/>
                        <a:t>Annual Target</a:t>
                      </a:r>
                      <a:endParaRPr lang="en-US" sz="1600" b="1" kern="1200" noProof="0" dirty="0" smtClean="0"/>
                    </a:p>
                  </a:txBody>
                  <a:tcPr marL="41921" marR="41921" marT="0" marB="0">
                    <a:solidFill>
                      <a:srgbClr val="FFC000"/>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US" sz="1600" b="1" kern="1200" noProof="0" dirty="0" smtClean="0"/>
                        <a:t>2</a:t>
                      </a:r>
                      <a:r>
                        <a:rPr lang="en-US" sz="1600" b="1" kern="1200" baseline="30000" noProof="0" dirty="0" smtClean="0"/>
                        <a:t>nd</a:t>
                      </a:r>
                      <a:r>
                        <a:rPr lang="en-US" sz="1600" b="1" kern="1200" baseline="0" noProof="0" dirty="0" smtClean="0"/>
                        <a:t> </a:t>
                      </a:r>
                      <a:r>
                        <a:rPr lang="en-US" sz="1600" b="1" kern="1200" noProof="0" dirty="0" smtClean="0"/>
                        <a:t> Quarter Target</a:t>
                      </a:r>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600" b="1" kern="1200" baseline="0" dirty="0" smtClean="0"/>
                        <a:t>Preliminary Output</a:t>
                      </a:r>
                      <a:endParaRPr lang="en-US" sz="1600" b="1" kern="1200" dirty="0" smtClean="0"/>
                    </a:p>
                  </a:txBody>
                  <a:tcPr marL="41921" marR="41921" marT="0" marB="0">
                    <a:solidFill>
                      <a:srgbClr val="FFC000"/>
                    </a:solidFill>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ZA" sz="1600" b="1" kern="1200" baseline="0" dirty="0" smtClean="0">
                          <a:solidFill>
                            <a:schemeClr val="dk1"/>
                          </a:solidFill>
                          <a:latin typeface="+mn-lt"/>
                          <a:ea typeface="+mn-ea"/>
                          <a:cs typeface="+mn-cs"/>
                        </a:rPr>
                        <a:t>Variance</a:t>
                      </a:r>
                      <a:endParaRPr lang="en-US" sz="1600" b="1" kern="1200" dirty="0" smtClean="0">
                        <a:solidFill>
                          <a:schemeClr val="tx1"/>
                        </a:solidFill>
                        <a:latin typeface="+mn-lt"/>
                        <a:ea typeface="Calibri"/>
                        <a:cs typeface="Times New Roman"/>
                      </a:endParaRPr>
                    </a:p>
                  </a:txBody>
                  <a:tcPr marL="41921" marR="41921" marT="0" marB="0">
                    <a:solidFill>
                      <a:srgbClr val="FFC000"/>
                    </a:solidFill>
                  </a:tcPr>
                </a:tc>
              </a:tr>
              <a:tr h="1209063">
                <a:tc>
                  <a:txBody>
                    <a:bodyPr/>
                    <a:lstStyle/>
                    <a:p>
                      <a:pPr algn="l">
                        <a:lnSpc>
                          <a:spcPct val="115000"/>
                        </a:lnSpc>
                        <a:spcAft>
                          <a:spcPts val="0"/>
                        </a:spcAft>
                      </a:pP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Updated content on the www.gov.za website as per items received</a:t>
                      </a:r>
                      <a:b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(excluding public holidays, weekends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a:t>
                      </a:r>
                      <a:r>
                        <a:rPr lang="en-ZA" sz="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holiday </a:t>
                      </a: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periods)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Daily content updates to the www.gov.za website as per items received</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Daily content updates to the www.gov.za website as per items received (excluding public holidays, weekends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and</a:t>
                      </a:r>
                      <a:r>
                        <a:rPr lang="en-ZA" sz="12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holiday </a:t>
                      </a: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periods)</a:t>
                      </a:r>
                    </a:p>
                    <a:p>
                      <a:pPr algn="l">
                        <a:lnSpc>
                          <a:spcPct val="115000"/>
                        </a:lnSpc>
                        <a:spcAft>
                          <a:spcPts val="0"/>
                        </a:spcAft>
                      </a:pP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lgn="l">
                        <a:lnSpc>
                          <a:spcPct val="115000"/>
                        </a:lnSpc>
                        <a:spcAft>
                          <a:spcPts val="0"/>
                        </a:spcAft>
                      </a:pP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Provided daily content updates to the www.gov.za website as per items received (excluding public holidays, weekends and holiday periods) as follows: Published: 1 652 speeches, statements and advisories; 15 opinion pieces and 783 documents.</a:t>
                      </a:r>
                    </a:p>
                    <a:p>
                      <a:pPr algn="l">
                        <a:lnSpc>
                          <a:spcPct val="115000"/>
                        </a:lnSpc>
                        <a:spcAft>
                          <a:spcPts val="0"/>
                        </a:spcAft>
                      </a:pP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solidFill>
                      <a:srgbClr val="00B050"/>
                    </a:solidFill>
                  </a:tcPr>
                </a:tc>
                <a:tc>
                  <a:txBody>
                    <a:bodyPr/>
                    <a:lstStyle/>
                    <a:p>
                      <a:pPr marL="0" algn="l" defTabSz="457200" rtl="0" eaLnBrk="1" latinLnBrk="0" hangingPunct="1">
                        <a:spcAft>
                          <a:spcPts val="0"/>
                        </a:spcAft>
                      </a:pP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r h="947222">
                <a:tc>
                  <a:txBody>
                    <a:bodyPr/>
                    <a:lstStyle/>
                    <a:p>
                      <a:pPr algn="l">
                        <a:lnSpc>
                          <a:spcPct val="115000"/>
                        </a:lnSpc>
                        <a:spcAft>
                          <a:spcPts val="0"/>
                        </a:spcAft>
                      </a:pP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Number of reports on</a:t>
                      </a:r>
                      <a:b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social media accounts</a:t>
                      </a:r>
                      <a:b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b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performance as per weekly content plans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12 reports per year on social media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accounts</a:t>
                      </a:r>
                      <a:r>
                        <a:rPr lang="en-ZA" sz="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performance </a:t>
                      </a:r>
                      <a:r>
                        <a:rPr lang="en-ZA" sz="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as per weekly content plans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l">
                        <a:lnSpc>
                          <a:spcPct val="115000"/>
                        </a:lnSpc>
                        <a:spcAft>
                          <a:spcPts val="0"/>
                        </a:spcAft>
                      </a:pP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Three monthly reports on social media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accounts</a:t>
                      </a:r>
                      <a:r>
                        <a:rPr lang="en-ZA" sz="12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performance </a:t>
                      </a: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as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a:t>
                      </a:r>
                      <a:r>
                        <a:rPr lang="en-ZA" sz="12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weekly </a:t>
                      </a: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content plans</a:t>
                      </a:r>
                    </a:p>
                    <a:p>
                      <a:pPr algn="l">
                        <a:lnSpc>
                          <a:spcPct val="115000"/>
                        </a:lnSpc>
                        <a:spcAft>
                          <a:spcPts val="0"/>
                        </a:spcAft>
                      </a:pP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tc>
                <a:tc>
                  <a:txBody>
                    <a:bodyPr/>
                    <a:lstStyle/>
                    <a:p>
                      <a:pPr algn="l">
                        <a:lnSpc>
                          <a:spcPct val="115000"/>
                        </a:lnSpc>
                        <a:spcAft>
                          <a:spcPts val="0"/>
                        </a:spcAft>
                      </a:pP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Compiled three monthly reports on social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media</a:t>
                      </a:r>
                      <a:r>
                        <a:rPr lang="en-ZA" sz="12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accounts performance</a:t>
                      </a:r>
                      <a:r>
                        <a:rPr lang="en-ZA" sz="12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as </a:t>
                      </a: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per weekly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content</a:t>
                      </a:r>
                      <a:r>
                        <a:rPr lang="en-ZA" sz="1200" kern="1200" baseline="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plans</a:t>
                      </a: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a:t>
                      </a:r>
                    </a:p>
                    <a:p>
                      <a:pPr algn="l">
                        <a:lnSpc>
                          <a:spcPct val="115000"/>
                        </a:lnSpc>
                        <a:spcAft>
                          <a:spcPts val="0"/>
                        </a:spcAft>
                      </a:pPr>
                      <a:r>
                        <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 </a:t>
                      </a:r>
                    </a:p>
                  </a:txBody>
                  <a:tcPr marL="68580" marR="68580" marT="0" marB="0">
                    <a:solidFill>
                      <a:srgbClr val="00B050"/>
                    </a:solidFill>
                  </a:tcPr>
                </a:tc>
                <a:tc>
                  <a:txBody>
                    <a:bodyPr/>
                    <a:lstStyle/>
                    <a:p>
                      <a:pPr algn="l">
                        <a:lnSpc>
                          <a:spcPct val="115000"/>
                        </a:lnSpc>
                        <a:spcAft>
                          <a:spcPts val="0"/>
                        </a:spcAft>
                      </a:pPr>
                      <a:r>
                        <a:rPr lang="en-ZA" sz="1200" kern="1200" dirty="0" smtClean="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rPr>
                        <a:t>None</a:t>
                      </a:r>
                      <a:endParaRPr lang="en-ZA" sz="1200" kern="1200" dirty="0">
                        <a:solidFill>
                          <a:srgbClr val="000000"/>
                        </a:solidFill>
                        <a:effectLst/>
                        <a:latin typeface="Arial Narrow" panose="020B0606020202030204" pitchFamily="34"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6172" name="Title 4"/>
          <p:cNvSpPr txBox="1">
            <a:spLocks/>
          </p:cNvSpPr>
          <p:nvPr/>
        </p:nvSpPr>
        <p:spPr bwMode="auto">
          <a:xfrm>
            <a:off x="110489" y="709156"/>
            <a:ext cx="9015412" cy="346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rIns="0" bIns="0" anchor="b"/>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ts val="3838"/>
              </a:lnSpc>
            </a:pPr>
            <a:r>
              <a:rPr lang="en-US" sz="2000" dirty="0">
                <a:solidFill>
                  <a:srgbClr val="02723D"/>
                </a:solidFill>
                <a:latin typeface="Calibri" pitchFamily="34" charset="0"/>
              </a:rPr>
              <a:t>Programme </a:t>
            </a:r>
            <a:r>
              <a:rPr lang="en-US" dirty="0" smtClean="0">
                <a:solidFill>
                  <a:srgbClr val="02723D"/>
                </a:solidFill>
                <a:latin typeface="Calibri" pitchFamily="34" charset="0"/>
              </a:rPr>
              <a:t>2: </a:t>
            </a:r>
            <a:r>
              <a:rPr lang="en-US" dirty="0">
                <a:solidFill>
                  <a:srgbClr val="02723D"/>
                </a:solidFill>
                <a:latin typeface="Calibri" pitchFamily="34" charset="0"/>
              </a:rPr>
              <a:t>Content Processing and Dissemination</a:t>
            </a:r>
          </a:p>
        </p:txBody>
      </p:sp>
      <p:sp>
        <p:nvSpPr>
          <p:cNvPr id="12" name="Rectangle 7"/>
          <p:cNvSpPr>
            <a:spLocks noChangeArrowheads="1"/>
          </p:cNvSpPr>
          <p:nvPr/>
        </p:nvSpPr>
        <p:spPr bwMode="auto">
          <a:xfrm>
            <a:off x="2672310" y="1056153"/>
            <a:ext cx="4419600" cy="369888"/>
          </a:xfrm>
          <a:prstGeom prst="rect">
            <a:avLst/>
          </a:prstGeom>
          <a:noFill/>
          <a:ln>
            <a:noFill/>
          </a:ln>
          <a:extLst/>
        </p:spPr>
        <p:txBody>
          <a:bodyPr>
            <a:spAutoFit/>
          </a:bodyPr>
          <a:lstStyle/>
          <a:p>
            <a:pPr>
              <a:defRPr/>
            </a:pPr>
            <a:r>
              <a:rPr lang="en-US" b="1" dirty="0" smtClean="0">
                <a:latin typeface="+mn-lt"/>
              </a:rPr>
              <a:t>Sub-Programme: </a:t>
            </a:r>
            <a:r>
              <a:rPr lang="en-GB" b="1" dirty="0" smtClean="0">
                <a:latin typeface="+mn-lt"/>
              </a:rPr>
              <a:t>Products </a:t>
            </a:r>
            <a:r>
              <a:rPr lang="en-GB" b="1" dirty="0">
                <a:latin typeface="+mn-lt"/>
              </a:rPr>
              <a:t>and Platform</a:t>
            </a:r>
            <a:endParaRPr lang="en-US" b="1" dirty="0">
              <a:latin typeface="+mn-lt"/>
            </a:endParaRPr>
          </a:p>
        </p:txBody>
      </p:sp>
      <p:sp>
        <p:nvSpPr>
          <p:cNvPr id="9" name="Title 1"/>
          <p:cNvSpPr txBox="1">
            <a:spLocks/>
          </p:cNvSpPr>
          <p:nvPr/>
        </p:nvSpPr>
        <p:spPr>
          <a:xfrm>
            <a:off x="0" y="133815"/>
            <a:ext cx="9143999" cy="524107"/>
          </a:xfrm>
          <a:prstGeom prst="rect">
            <a:avLst/>
          </a:prstGeom>
          <a:solidFill>
            <a:srgbClr val="147D0B"/>
          </a:solidFill>
          <a:ln w="9525">
            <a:noFill/>
            <a:miter lim="800000"/>
            <a:headEnd/>
            <a:tailEnd/>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29" tIns="45715" rIns="91429" bIns="45715" numCol="1" rtlCol="0" anchor="ctr" anchorCtr="0" compatLnSpc="1">
            <a:prstTxWarp prst="textNoShape">
              <a:avLst/>
            </a:prstTxWarp>
            <a:noAutofit/>
          </a:bodyPr>
          <a:lstStyle>
            <a:defPPr>
              <a:defRPr lang="en-US"/>
            </a:defPPr>
            <a:lvl1pPr algn="ctr">
              <a:spcBef>
                <a:spcPct val="0"/>
              </a:spcBef>
              <a:defRPr sz="2800" b="1">
                <a:solidFill>
                  <a:schemeClr val="bg1"/>
                </a:solidFill>
                <a:latin typeface="Century Gothic" panose="020B0502020202020204" pitchFamily="34" charset="0"/>
                <a:ea typeface="+mj-ea"/>
                <a:cs typeface="+mj-cs"/>
              </a:defRPr>
            </a:lvl1pPr>
          </a:lstStyle>
          <a:p>
            <a:r>
              <a:rPr lang="en-US" dirty="0"/>
              <a:t>6.  Programme Performance Information</a:t>
            </a:r>
          </a:p>
        </p:txBody>
      </p:sp>
      <p:sp>
        <p:nvSpPr>
          <p:cNvPr id="2" name="Slide Number Placeholder 1"/>
          <p:cNvSpPr>
            <a:spLocks noGrp="1"/>
          </p:cNvSpPr>
          <p:nvPr>
            <p:ph type="sldNum" sz="quarter" idx="12"/>
          </p:nvPr>
        </p:nvSpPr>
        <p:spPr/>
        <p:txBody>
          <a:bodyPr/>
          <a:lstStyle/>
          <a:p>
            <a:fld id="{8843D58F-2DAB-1446-A47E-C34A82BC1FA1}" type="slidenum">
              <a:rPr lang="en-US" smtClean="0"/>
              <a:pPr/>
              <a:t>9</a:t>
            </a:fld>
            <a:endParaRPr lang="en-US" dirty="0"/>
          </a:p>
        </p:txBody>
      </p:sp>
    </p:spTree>
    <p:extLst>
      <p:ext uri="{BB962C8B-B14F-4D97-AF65-F5344CB8AC3E}">
        <p14:creationId xmlns:p14="http://schemas.microsoft.com/office/powerpoint/2010/main" xmlns="" val="1115005895"/>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90575B538E0AA43BCFE1FBDF6D38747" ma:contentTypeVersion="0" ma:contentTypeDescription="Create a new document." ma:contentTypeScope="" ma:versionID="038e6ba85fcb3d1e11537546ad22d92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C7FE5B-88D0-4747-94E6-78110251B9F5}">
  <ds:schemaRefs>
    <ds:schemaRef ds:uri="http://schemas.microsoft.com/office/2006/documentManagement/types"/>
    <ds:schemaRef ds:uri="http://schemas.microsoft.com/office/infopath/2007/PartnerControls"/>
    <ds:schemaRef ds:uri="http://www.w3.org/XML/1998/namespace"/>
    <ds:schemaRef ds:uri="http://purl.org/dc/dcmitype/"/>
    <ds:schemaRef ds:uri="http://purl.org/dc/terms/"/>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184BE0AE-C957-4915-8CE9-B78610AFFA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26DEA66-5AEC-4369-9556-6332EEA0AEC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8362</TotalTime>
  <Words>3975</Words>
  <Application>Microsoft Office PowerPoint</Application>
  <PresentationFormat>On-screen Show (4:3)</PresentationFormat>
  <Paragraphs>892</Paragraphs>
  <Slides>31</Slides>
  <Notes>20</Notes>
  <HiddenSlides>0</HiddenSlides>
  <MMClips>0</MMClips>
  <ScaleCrop>false</ScaleCrop>
  <HeadingPairs>
    <vt:vector size="4" baseType="variant">
      <vt:variant>
        <vt:lpstr>Theme</vt:lpstr>
      </vt:variant>
      <vt:variant>
        <vt:i4>4</vt:i4>
      </vt:variant>
      <vt:variant>
        <vt:lpstr>Slide Titles</vt:lpstr>
      </vt:variant>
      <vt:variant>
        <vt:i4>31</vt:i4>
      </vt:variant>
    </vt:vector>
  </HeadingPairs>
  <TitlesOfParts>
    <vt:vector size="35" baseType="lpstr">
      <vt:lpstr>Office Theme</vt:lpstr>
      <vt:lpstr>2_Office Theme</vt:lpstr>
      <vt:lpstr>1_Office Theme</vt:lpstr>
      <vt:lpstr>3_Office Theme</vt:lpstr>
      <vt:lpstr>2nd Quarter Preliminary Performance Report</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GCIS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administrator</dc:creator>
  <cp:lastModifiedBy>PUMZA</cp:lastModifiedBy>
  <cp:revision>1152</cp:revision>
  <cp:lastPrinted>2016-10-25T06:33:35Z</cp:lastPrinted>
  <dcterms:created xsi:type="dcterms:W3CDTF">2013-08-14T15:53:00Z</dcterms:created>
  <dcterms:modified xsi:type="dcterms:W3CDTF">2016-11-29T13:14:44Z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0x010100190575B538E0AA43BCFE1FBDF6D38747</vt:lpwstr>
  </property>
</Properties>
</file>