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 id="2147483684" r:id="rId6"/>
  </p:sldMasterIdLst>
  <p:notesMasterIdLst>
    <p:notesMasterId r:id="rId33"/>
  </p:notesMasterIdLst>
  <p:handoutMasterIdLst>
    <p:handoutMasterId r:id="rId34"/>
  </p:handoutMasterIdLst>
  <p:sldIdLst>
    <p:sldId id="447" r:id="rId7"/>
    <p:sldId id="452" r:id="rId8"/>
    <p:sldId id="453" r:id="rId9"/>
    <p:sldId id="455" r:id="rId10"/>
    <p:sldId id="456" r:id="rId11"/>
    <p:sldId id="457" r:id="rId12"/>
    <p:sldId id="394" r:id="rId13"/>
    <p:sldId id="399" r:id="rId14"/>
    <p:sldId id="396" r:id="rId15"/>
    <p:sldId id="397" r:id="rId16"/>
    <p:sldId id="414" r:id="rId17"/>
    <p:sldId id="449" r:id="rId18"/>
    <p:sldId id="417" r:id="rId19"/>
    <p:sldId id="458" r:id="rId20"/>
    <p:sldId id="448" r:id="rId21"/>
    <p:sldId id="450" r:id="rId22"/>
    <p:sldId id="402" r:id="rId23"/>
    <p:sldId id="451" r:id="rId24"/>
    <p:sldId id="420" r:id="rId25"/>
    <p:sldId id="459" r:id="rId26"/>
    <p:sldId id="460" r:id="rId27"/>
    <p:sldId id="461" r:id="rId28"/>
    <p:sldId id="462" r:id="rId29"/>
    <p:sldId id="463" r:id="rId30"/>
    <p:sldId id="464" r:id="rId31"/>
    <p:sldId id="328" r:id="rId32"/>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963">
          <p15:clr>
            <a:srgbClr val="A4A3A4"/>
          </p15:clr>
        </p15:guide>
        <p15:guide id="2" pos="119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uki Potye" initials="ZP" lastIdx="6" clrIdx="0">
    <p:extLst>
      <p:ext uri="{19B8F6BF-5375-455C-9EA6-DF929625EA0E}">
        <p15:presenceInfo xmlns:p15="http://schemas.microsoft.com/office/powerpoint/2012/main" xmlns="" userId="Zuki Poty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28044"/>
    <a:srgbClr val="02723D"/>
    <a:srgbClr val="005D28"/>
    <a:srgbClr val="F9671C"/>
    <a:srgbClr val="015B30"/>
    <a:srgbClr val="F6BB00"/>
    <a:srgbClr val="531A17"/>
    <a:srgbClr val="01572E"/>
    <a:srgbClr val="015718"/>
    <a:srgbClr val="0054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24" autoAdjust="0"/>
    <p:restoredTop sz="94434" autoAdjust="0"/>
  </p:normalViewPr>
  <p:slideViewPr>
    <p:cSldViewPr snapToGrid="0" snapToObjects="1">
      <p:cViewPr varScale="1">
        <p:scale>
          <a:sx n="116" d="100"/>
          <a:sy n="116" d="100"/>
        </p:scale>
        <p:origin x="-1854" y="-114"/>
      </p:cViewPr>
      <p:guideLst>
        <p:guide orient="horz" pos="2963"/>
        <p:guide pos="1197"/>
      </p:guideLst>
    </p:cSldViewPr>
  </p:slideViewPr>
  <p:outlineViewPr>
    <p:cViewPr>
      <p:scale>
        <a:sx n="33" d="100"/>
        <a:sy n="33" d="100"/>
      </p:scale>
      <p:origin x="0" y="-25302"/>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Overall</a:t>
            </a:r>
            <a:r>
              <a:rPr lang="en-ZA" baseline="0"/>
              <a:t> performance</a:t>
            </a:r>
            <a:endParaRPr lang="en-ZA"/>
          </a:p>
        </c:rich>
      </c:tx>
      <c:layout>
        <c:manualLayout>
          <c:xMode val="edge"/>
          <c:yMode val="edge"/>
          <c:x val="0.35228980656893871"/>
          <c:y val="0.87374021686203274"/>
        </c:manualLayout>
      </c:layout>
      <c:spPr>
        <a:noFill/>
        <a:ln>
          <a:noFill/>
        </a:ln>
        <a:effectLst/>
      </c:spPr>
    </c:title>
    <c:plotArea>
      <c:layout>
        <c:manualLayout>
          <c:layoutTarget val="inner"/>
          <c:xMode val="edge"/>
          <c:yMode val="edge"/>
          <c:x val="0.30153088487470614"/>
          <c:y val="0.13587620347346471"/>
          <c:w val="0.35890475064811878"/>
          <c:h val="0.53835413444300628"/>
        </c:manualLayout>
      </c:layout>
      <c:pieChart>
        <c:varyColors val="1"/>
        <c:dLbls/>
        <c:firstSliceAng val="0"/>
      </c:pieChart>
      <c:spPr>
        <a:noFill/>
        <a:ln w="25400">
          <a:noFill/>
        </a:ln>
        <a:effectLst/>
      </c:spPr>
    </c:plotArea>
    <c:legend>
      <c:legendPos val="b"/>
      <c:layout>
        <c:manualLayout>
          <c:xMode val="edge"/>
          <c:yMode val="edge"/>
          <c:x val="0.72245253718285218"/>
          <c:y val="0.24131889763779538"/>
          <c:w val="0.21898381452318463"/>
          <c:h val="0.34201443569553813"/>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solidFill>
      <a:schemeClr val="bg1"/>
    </a:solidFill>
    <a:ln w="0" cap="flat" cmpd="sng" algn="ctr">
      <a:noFill/>
      <a:bevel/>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doughnutChart>
        <c:varyColors val="1"/>
        <c:ser>
          <c:idx val="0"/>
          <c:order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Sheet1!$D$17:$E$17</c:f>
              <c:strCache>
                <c:ptCount val="2"/>
                <c:pt idx="0">
                  <c:v>Achieved</c:v>
                </c:pt>
                <c:pt idx="1">
                  <c:v>Not achieved</c:v>
                </c:pt>
              </c:strCache>
            </c:strRef>
          </c:cat>
          <c:val>
            <c:numRef>
              <c:f>Sheet1!$D$18:$E$18</c:f>
            </c:numRef>
          </c:val>
        </c:ser>
        <c:ser>
          <c:idx val="1"/>
          <c:order val="1"/>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Sheet1!$D$17:$E$17</c:f>
              <c:strCache>
                <c:ptCount val="2"/>
                <c:pt idx="0">
                  <c:v>Achieved</c:v>
                </c:pt>
                <c:pt idx="1">
                  <c:v>Not achieved</c:v>
                </c:pt>
              </c:strCache>
            </c:strRef>
          </c:cat>
          <c:val>
            <c:numRef>
              <c:f>Sheet1!$D$19:$E$19</c:f>
            </c:numRef>
          </c:val>
        </c:ser>
        <c:ser>
          <c:idx val="2"/>
          <c:order val="2"/>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Sheet1!$D$17:$E$17</c:f>
              <c:strCache>
                <c:ptCount val="2"/>
                <c:pt idx="0">
                  <c:v>Achieved</c:v>
                </c:pt>
                <c:pt idx="1">
                  <c:v>Not achieved</c:v>
                </c:pt>
              </c:strCache>
            </c:strRef>
          </c:cat>
          <c:val>
            <c:numRef>
              <c:f>Sheet1!$D$20:$E$20</c:f>
            </c:numRef>
          </c:val>
        </c:ser>
        <c:ser>
          <c:idx val="3"/>
          <c:order val="3"/>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Sheet1!$D$17:$E$17</c:f>
              <c:strCache>
                <c:ptCount val="2"/>
                <c:pt idx="0">
                  <c:v>Achieved</c:v>
                </c:pt>
                <c:pt idx="1">
                  <c:v>Not achieved</c:v>
                </c:pt>
              </c:strCache>
            </c:strRef>
          </c:cat>
          <c:val>
            <c:numRef>
              <c:f>Sheet1!$D$21:$E$21</c:f>
            </c:numRef>
          </c:val>
        </c:ser>
        <c:ser>
          <c:idx val="4"/>
          <c:order val="4"/>
          <c:spPr>
            <a:solidFill>
              <a:srgbClr val="FF0000"/>
            </a:solidFill>
          </c:spPr>
          <c:dPt>
            <c:idx val="0"/>
            <c:spPr>
              <a:solidFill>
                <a:srgbClr val="00B050"/>
              </a:solidFill>
              <a:ln>
                <a:noFill/>
              </a:ln>
              <a:effectLst/>
              <a:scene3d>
                <a:camera prst="orthographicFront"/>
                <a:lightRig rig="brightRoom" dir="t"/>
              </a:scene3d>
              <a:sp3d prstMaterial="flat">
                <a:bevelT w="50800" h="101600" prst="angle"/>
                <a:contourClr>
                  <a:srgbClr val="000000"/>
                </a:contourClr>
              </a:sp3d>
            </c:spPr>
          </c:dPt>
          <c:dPt>
            <c:idx val="1"/>
            <c:spPr>
              <a:solidFill>
                <a:srgbClr val="FF0000"/>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Sheet1!$D$17:$E$17</c:f>
              <c:strCache>
                <c:ptCount val="2"/>
                <c:pt idx="0">
                  <c:v>Achieved</c:v>
                </c:pt>
                <c:pt idx="1">
                  <c:v>Not achieved</c:v>
                </c:pt>
              </c:strCache>
            </c:strRef>
          </c:cat>
          <c:val>
            <c:numRef>
              <c:f>Sheet1!$D$22:$E$22</c:f>
              <c:numCache>
                <c:formatCode>0%</c:formatCode>
                <c:ptCount val="2"/>
                <c:pt idx="0">
                  <c:v>0.88000000000000012</c:v>
                </c:pt>
                <c:pt idx="1">
                  <c:v>0.12000000000000001</c:v>
                </c:pt>
              </c:numCache>
            </c:numRef>
          </c:val>
        </c:ser>
        <c:dLbls>
          <c:showPercent val="1"/>
        </c:dLbls>
        <c:firstSliceAng val="0"/>
        <c:holeSize val="50"/>
      </c:doughnutChart>
      <c:spPr>
        <a:noFill/>
        <a:ln>
          <a:noFill/>
        </a:ln>
        <a:effectLst/>
      </c:spPr>
    </c:plotArea>
    <c:legend>
      <c:legendPos val="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6400" cy="498475"/>
          </a:xfrm>
          <a:prstGeom prst="rect">
            <a:avLst/>
          </a:prstGeom>
        </p:spPr>
        <p:txBody>
          <a:bodyPr vert="horz" lIns="91422" tIns="45712" rIns="91422" bIns="45712" rtlCol="0"/>
          <a:lstStyle>
            <a:lvl1pPr algn="l">
              <a:defRPr sz="1200"/>
            </a:lvl1pPr>
          </a:lstStyle>
          <a:p>
            <a:endParaRPr lang="en-ZA" dirty="0"/>
          </a:p>
        </p:txBody>
      </p:sp>
      <p:sp>
        <p:nvSpPr>
          <p:cNvPr id="3" name="Date Placeholder 2"/>
          <p:cNvSpPr>
            <a:spLocks noGrp="1"/>
          </p:cNvSpPr>
          <p:nvPr>
            <p:ph type="dt" sz="quarter" idx="1"/>
          </p:nvPr>
        </p:nvSpPr>
        <p:spPr>
          <a:xfrm>
            <a:off x="3849688" y="2"/>
            <a:ext cx="2946400" cy="498475"/>
          </a:xfrm>
          <a:prstGeom prst="rect">
            <a:avLst/>
          </a:prstGeom>
        </p:spPr>
        <p:txBody>
          <a:bodyPr vert="horz" lIns="91422" tIns="45712" rIns="91422" bIns="45712" rtlCol="0"/>
          <a:lstStyle>
            <a:lvl1pPr algn="r">
              <a:defRPr sz="1200"/>
            </a:lvl1pPr>
          </a:lstStyle>
          <a:p>
            <a:fld id="{1540D7ED-F948-479B-97AD-A8EA847EBBDF}" type="datetimeFigureOut">
              <a:rPr lang="en-ZA" smtClean="0"/>
              <a:pPr/>
              <a:t>2016/11/29</a:t>
            </a:fld>
            <a:endParaRPr lang="en-ZA" dirty="0"/>
          </a:p>
        </p:txBody>
      </p:sp>
      <p:sp>
        <p:nvSpPr>
          <p:cNvPr id="4" name="Footer Placeholder 3"/>
          <p:cNvSpPr>
            <a:spLocks noGrp="1"/>
          </p:cNvSpPr>
          <p:nvPr>
            <p:ph type="ftr" sz="quarter" idx="2"/>
          </p:nvPr>
        </p:nvSpPr>
        <p:spPr>
          <a:xfrm>
            <a:off x="0" y="9429752"/>
            <a:ext cx="2946400" cy="498475"/>
          </a:xfrm>
          <a:prstGeom prst="rect">
            <a:avLst/>
          </a:prstGeom>
        </p:spPr>
        <p:txBody>
          <a:bodyPr vert="horz" lIns="91422" tIns="45712" rIns="91422" bIns="45712"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8" y="9429752"/>
            <a:ext cx="2946400" cy="498475"/>
          </a:xfrm>
          <a:prstGeom prst="rect">
            <a:avLst/>
          </a:prstGeom>
        </p:spPr>
        <p:txBody>
          <a:bodyPr vert="horz" lIns="91422" tIns="45712" rIns="91422" bIns="45712" rtlCol="0" anchor="b"/>
          <a:lstStyle>
            <a:lvl1pPr algn="r">
              <a:defRPr sz="1200"/>
            </a:lvl1pPr>
          </a:lstStyle>
          <a:p>
            <a:fld id="{905FD7F4-FCE2-4A88-88EC-054FA6E1BE03}" type="slidenum">
              <a:rPr lang="en-ZA" smtClean="0"/>
              <a:pPr/>
              <a:t>‹#›</a:t>
            </a:fld>
            <a:endParaRPr lang="en-ZA" dirty="0"/>
          </a:p>
        </p:txBody>
      </p:sp>
    </p:spTree>
    <p:extLst>
      <p:ext uri="{BB962C8B-B14F-4D97-AF65-F5344CB8AC3E}">
        <p14:creationId xmlns:p14="http://schemas.microsoft.com/office/powerpoint/2010/main" xmlns="" val="4002897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659" cy="496411"/>
          </a:xfrm>
          <a:prstGeom prst="rect">
            <a:avLst/>
          </a:prstGeom>
        </p:spPr>
        <p:txBody>
          <a:bodyPr vert="horz" lIns="91422" tIns="45712" rIns="91422" bIns="45712" rtlCol="0"/>
          <a:lstStyle>
            <a:lvl1pPr algn="l">
              <a:defRPr sz="1200"/>
            </a:lvl1pPr>
          </a:lstStyle>
          <a:p>
            <a:endParaRPr lang="en-ZA" dirty="0"/>
          </a:p>
        </p:txBody>
      </p:sp>
      <p:sp>
        <p:nvSpPr>
          <p:cNvPr id="3" name="Date Placeholder 2"/>
          <p:cNvSpPr>
            <a:spLocks noGrp="1"/>
          </p:cNvSpPr>
          <p:nvPr>
            <p:ph type="dt" idx="1"/>
          </p:nvPr>
        </p:nvSpPr>
        <p:spPr>
          <a:xfrm>
            <a:off x="3850445" y="2"/>
            <a:ext cx="2945659" cy="496411"/>
          </a:xfrm>
          <a:prstGeom prst="rect">
            <a:avLst/>
          </a:prstGeom>
        </p:spPr>
        <p:txBody>
          <a:bodyPr vert="horz" lIns="91422" tIns="45712" rIns="91422" bIns="45712" rtlCol="0"/>
          <a:lstStyle>
            <a:lvl1pPr algn="r">
              <a:defRPr sz="1200"/>
            </a:lvl1pPr>
          </a:lstStyle>
          <a:p>
            <a:fld id="{7E98EABC-3E2D-4E1F-87EC-C01A1773AAD0}" type="datetimeFigureOut">
              <a:rPr lang="en-ZA" smtClean="0"/>
              <a:pPr/>
              <a:t>2016/11/29</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2" tIns="45712" rIns="91422" bIns="45712" rtlCol="0" anchor="ctr"/>
          <a:lstStyle/>
          <a:p>
            <a:endParaRPr lang="en-ZA" dirty="0"/>
          </a:p>
        </p:txBody>
      </p:sp>
      <p:sp>
        <p:nvSpPr>
          <p:cNvPr id="5" name="Notes Placeholder 4"/>
          <p:cNvSpPr>
            <a:spLocks noGrp="1"/>
          </p:cNvSpPr>
          <p:nvPr>
            <p:ph type="body" sz="quarter" idx="3"/>
          </p:nvPr>
        </p:nvSpPr>
        <p:spPr>
          <a:xfrm>
            <a:off x="679768" y="4715909"/>
            <a:ext cx="5438140" cy="4467701"/>
          </a:xfrm>
          <a:prstGeom prst="rect">
            <a:avLst/>
          </a:prstGeom>
        </p:spPr>
        <p:txBody>
          <a:bodyPr vert="horz" lIns="91422" tIns="45712" rIns="91422" bIns="457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2" y="9430091"/>
            <a:ext cx="2945659" cy="496411"/>
          </a:xfrm>
          <a:prstGeom prst="rect">
            <a:avLst/>
          </a:prstGeom>
        </p:spPr>
        <p:txBody>
          <a:bodyPr vert="horz" lIns="91422" tIns="45712" rIns="91422" bIns="45712"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5" y="9430091"/>
            <a:ext cx="2945659" cy="496411"/>
          </a:xfrm>
          <a:prstGeom prst="rect">
            <a:avLst/>
          </a:prstGeom>
        </p:spPr>
        <p:txBody>
          <a:bodyPr vert="horz" lIns="91422" tIns="45712" rIns="91422" bIns="45712" rtlCol="0" anchor="b"/>
          <a:lstStyle>
            <a:lvl1pPr algn="r">
              <a:defRPr sz="1200"/>
            </a:lvl1pPr>
          </a:lstStyle>
          <a:p>
            <a:fld id="{FB307A7D-FC8B-48AB-B32F-ED3694D9DC30}" type="slidenum">
              <a:rPr lang="en-ZA" smtClean="0"/>
              <a:pPr/>
              <a:t>‹#›</a:t>
            </a:fld>
            <a:endParaRPr lang="en-ZA" dirty="0"/>
          </a:p>
        </p:txBody>
      </p:sp>
    </p:spTree>
    <p:extLst>
      <p:ext uri="{BB962C8B-B14F-4D97-AF65-F5344CB8AC3E}">
        <p14:creationId xmlns:p14="http://schemas.microsoft.com/office/powerpoint/2010/main" xmlns="" val="987318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0A8F022-4E2C-47CF-A8D2-C73D19E791F5}" type="slidenum">
              <a:rPr lang="en-US">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xmlns="" val="2205118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13</a:t>
            </a:fld>
            <a:endParaRPr lang="en-ZA" dirty="0"/>
          </a:p>
        </p:txBody>
      </p:sp>
    </p:spTree>
    <p:extLst>
      <p:ext uri="{BB962C8B-B14F-4D97-AF65-F5344CB8AC3E}">
        <p14:creationId xmlns:p14="http://schemas.microsoft.com/office/powerpoint/2010/main" xmlns="" val="706704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15</a:t>
            </a:fld>
            <a:endParaRPr lang="en-ZA" dirty="0">
              <a:solidFill>
                <a:prstClr val="black"/>
              </a:solidFill>
            </a:endParaRPr>
          </a:p>
        </p:txBody>
      </p:sp>
    </p:spTree>
    <p:extLst>
      <p:ext uri="{BB962C8B-B14F-4D97-AF65-F5344CB8AC3E}">
        <p14:creationId xmlns:p14="http://schemas.microsoft.com/office/powerpoint/2010/main" xmlns="" val="3070271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16</a:t>
            </a:fld>
            <a:endParaRPr lang="en-ZA" dirty="0">
              <a:solidFill>
                <a:prstClr val="black"/>
              </a:solidFill>
            </a:endParaRPr>
          </a:p>
        </p:txBody>
      </p:sp>
    </p:spTree>
    <p:extLst>
      <p:ext uri="{BB962C8B-B14F-4D97-AF65-F5344CB8AC3E}">
        <p14:creationId xmlns:p14="http://schemas.microsoft.com/office/powerpoint/2010/main" xmlns="" val="726718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17</a:t>
            </a:fld>
            <a:endParaRPr lang="en-ZA" dirty="0"/>
          </a:p>
        </p:txBody>
      </p:sp>
    </p:spTree>
    <p:extLst>
      <p:ext uri="{BB962C8B-B14F-4D97-AF65-F5344CB8AC3E}">
        <p14:creationId xmlns:p14="http://schemas.microsoft.com/office/powerpoint/2010/main" xmlns="" val="1295291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18</a:t>
            </a:fld>
            <a:endParaRPr lang="en-ZA" dirty="0"/>
          </a:p>
        </p:txBody>
      </p:sp>
    </p:spTree>
    <p:extLst>
      <p:ext uri="{BB962C8B-B14F-4D97-AF65-F5344CB8AC3E}">
        <p14:creationId xmlns:p14="http://schemas.microsoft.com/office/powerpoint/2010/main" xmlns="" val="1056967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19</a:t>
            </a:fld>
            <a:endParaRPr lang="en-ZA" dirty="0"/>
          </a:p>
        </p:txBody>
      </p:sp>
    </p:spTree>
    <p:extLst>
      <p:ext uri="{BB962C8B-B14F-4D97-AF65-F5344CB8AC3E}">
        <p14:creationId xmlns:p14="http://schemas.microsoft.com/office/powerpoint/2010/main" xmlns="" val="2961250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26</a:t>
            </a:fld>
            <a:endParaRPr lang="en-ZA" dirty="0"/>
          </a:p>
        </p:txBody>
      </p:sp>
    </p:spTree>
    <p:extLst>
      <p:ext uri="{BB962C8B-B14F-4D97-AF65-F5344CB8AC3E}">
        <p14:creationId xmlns:p14="http://schemas.microsoft.com/office/powerpoint/2010/main" xmlns="" val="2907654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4</a:t>
            </a:fld>
            <a:endParaRPr lang="en-ZA" dirty="0">
              <a:solidFill>
                <a:prstClr val="black"/>
              </a:solidFill>
            </a:endParaRPr>
          </a:p>
        </p:txBody>
      </p:sp>
    </p:spTree>
    <p:extLst>
      <p:ext uri="{BB962C8B-B14F-4D97-AF65-F5344CB8AC3E}">
        <p14:creationId xmlns:p14="http://schemas.microsoft.com/office/powerpoint/2010/main" xmlns="" val="3020738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5</a:t>
            </a:fld>
            <a:endParaRPr lang="en-ZA" dirty="0">
              <a:solidFill>
                <a:prstClr val="black"/>
              </a:solidFill>
            </a:endParaRPr>
          </a:p>
        </p:txBody>
      </p:sp>
    </p:spTree>
    <p:extLst>
      <p:ext uri="{BB962C8B-B14F-4D97-AF65-F5344CB8AC3E}">
        <p14:creationId xmlns:p14="http://schemas.microsoft.com/office/powerpoint/2010/main" xmlns="" val="4199032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7</a:t>
            </a:fld>
            <a:endParaRPr lang="en-ZA" dirty="0"/>
          </a:p>
        </p:txBody>
      </p:sp>
    </p:spTree>
    <p:extLst>
      <p:ext uri="{BB962C8B-B14F-4D97-AF65-F5344CB8AC3E}">
        <p14:creationId xmlns:p14="http://schemas.microsoft.com/office/powerpoint/2010/main" xmlns="" val="1849886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8</a:t>
            </a:fld>
            <a:endParaRPr lang="en-ZA" dirty="0"/>
          </a:p>
        </p:txBody>
      </p:sp>
    </p:spTree>
    <p:extLst>
      <p:ext uri="{BB962C8B-B14F-4D97-AF65-F5344CB8AC3E}">
        <p14:creationId xmlns:p14="http://schemas.microsoft.com/office/powerpoint/2010/main" xmlns="" val="1056276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9</a:t>
            </a:fld>
            <a:endParaRPr lang="en-ZA" dirty="0"/>
          </a:p>
        </p:txBody>
      </p:sp>
    </p:spTree>
    <p:extLst>
      <p:ext uri="{BB962C8B-B14F-4D97-AF65-F5344CB8AC3E}">
        <p14:creationId xmlns:p14="http://schemas.microsoft.com/office/powerpoint/2010/main" xmlns="" val="425298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10</a:t>
            </a:fld>
            <a:endParaRPr lang="en-ZA" dirty="0"/>
          </a:p>
        </p:txBody>
      </p:sp>
    </p:spTree>
    <p:extLst>
      <p:ext uri="{BB962C8B-B14F-4D97-AF65-F5344CB8AC3E}">
        <p14:creationId xmlns:p14="http://schemas.microsoft.com/office/powerpoint/2010/main" xmlns="" val="2246534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11</a:t>
            </a:fld>
            <a:endParaRPr lang="en-ZA" dirty="0"/>
          </a:p>
        </p:txBody>
      </p:sp>
    </p:spTree>
    <p:extLst>
      <p:ext uri="{BB962C8B-B14F-4D97-AF65-F5344CB8AC3E}">
        <p14:creationId xmlns:p14="http://schemas.microsoft.com/office/powerpoint/2010/main" xmlns="" val="3257906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12</a:t>
            </a:fld>
            <a:endParaRPr lang="en-ZA" dirty="0"/>
          </a:p>
        </p:txBody>
      </p:sp>
    </p:spTree>
    <p:extLst>
      <p:ext uri="{BB962C8B-B14F-4D97-AF65-F5344CB8AC3E}">
        <p14:creationId xmlns:p14="http://schemas.microsoft.com/office/powerpoint/2010/main" xmlns="" val="3900393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62F440-6130-4220-B262-B401A757A20F}" type="datetime1">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40163939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D794A0-5074-430E-90E8-3BB435ECEE25}" type="datetime1">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55097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E36EBE-FE95-42BE-BB8E-65C3B6E7EA32}" type="datetime1">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457684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11/29/2016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13611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11/29/2016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89763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11/29/2016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54465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956CCD-273C-BE40-B912-6EF700A4E35C}" type="datetimeFigureOut">
              <a:rPr lang="en-US" smtClean="0">
                <a:solidFill>
                  <a:prstClr val="black">
                    <a:tint val="75000"/>
                  </a:prstClr>
                </a:solidFill>
              </a:rPr>
              <a:pPr/>
              <a:t>11/29/2016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64792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956CCD-273C-BE40-B912-6EF700A4E35C}" type="datetimeFigureOut">
              <a:rPr lang="en-US" smtClean="0">
                <a:solidFill>
                  <a:prstClr val="black">
                    <a:tint val="75000"/>
                  </a:prstClr>
                </a:solidFill>
              </a:rPr>
              <a:pPr/>
              <a:t>11/29/2016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11527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956CCD-273C-BE40-B912-6EF700A4E35C}" type="datetimeFigureOut">
              <a:rPr lang="en-US" smtClean="0">
                <a:solidFill>
                  <a:prstClr val="black">
                    <a:tint val="75000"/>
                  </a:prstClr>
                </a:solidFill>
              </a:rPr>
              <a:pPr/>
              <a:t>11/29/2016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2993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56CCD-273C-BE40-B912-6EF700A4E35C}" type="datetimeFigureOut">
              <a:rPr lang="en-US" smtClean="0">
                <a:solidFill>
                  <a:prstClr val="black">
                    <a:tint val="75000"/>
                  </a:prstClr>
                </a:solidFill>
              </a:rPr>
              <a:pPr/>
              <a:t>11/29/2016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11822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56CCD-273C-BE40-B912-6EF700A4E35C}" type="datetimeFigureOut">
              <a:rPr lang="en-US" smtClean="0">
                <a:solidFill>
                  <a:prstClr val="black">
                    <a:tint val="75000"/>
                  </a:prstClr>
                </a:solidFill>
              </a:rPr>
              <a:pPr/>
              <a:t>11/29/2016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49266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BF6EA7-9114-441E-9FBF-81F86CCAF74F}" type="datetime1">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203281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56CCD-273C-BE40-B912-6EF700A4E35C}" type="datetimeFigureOut">
              <a:rPr lang="en-US" smtClean="0">
                <a:solidFill>
                  <a:prstClr val="black">
                    <a:tint val="75000"/>
                  </a:prstClr>
                </a:solidFill>
              </a:rPr>
              <a:pPr/>
              <a:t>11/29/2016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45235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11/29/2016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270531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11/29/2016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27132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62F440-6130-4220-B262-B401A757A20F}" type="datetime1">
              <a:rPr lang="en-US" smtClean="0">
                <a:solidFill>
                  <a:prstClr val="black">
                    <a:tint val="75000"/>
                  </a:prstClr>
                </a:solidFill>
              </a:rPr>
              <a:pPr/>
              <a:t>11/29/2016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4835559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BF6EA7-9114-441E-9FBF-81F86CCAF74F}" type="datetime1">
              <a:rPr lang="en-US" smtClean="0">
                <a:solidFill>
                  <a:prstClr val="black">
                    <a:tint val="75000"/>
                  </a:prstClr>
                </a:solidFill>
              </a:rPr>
              <a:pPr/>
              <a:t>11/29/2016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65180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914905-43FB-4876-8C2A-77F2446ABAEF}" type="datetime1">
              <a:rPr lang="en-US" smtClean="0">
                <a:solidFill>
                  <a:prstClr val="black">
                    <a:tint val="75000"/>
                  </a:prstClr>
                </a:solidFill>
              </a:rPr>
              <a:pPr/>
              <a:t>11/29/2016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46405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AAEE0E-A42F-440B-8B73-0C5BFE6290F1}" type="datetime1">
              <a:rPr lang="en-US" smtClean="0">
                <a:solidFill>
                  <a:prstClr val="black">
                    <a:tint val="75000"/>
                  </a:prstClr>
                </a:solidFill>
              </a:rPr>
              <a:pPr/>
              <a:t>11/29/2016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341679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3D9D1D-3B33-4877-8223-0C545B74FD0B}" type="datetime1">
              <a:rPr lang="en-US" smtClean="0">
                <a:solidFill>
                  <a:prstClr val="black">
                    <a:tint val="75000"/>
                  </a:prstClr>
                </a:solidFill>
              </a:rPr>
              <a:pPr/>
              <a:t>11/29/2016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69700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64261C-1797-42DD-92F1-CCF7816F53D5}" type="datetime1">
              <a:rPr lang="en-US" smtClean="0">
                <a:solidFill>
                  <a:prstClr val="black">
                    <a:tint val="75000"/>
                  </a:prstClr>
                </a:solidFill>
              </a:rPr>
              <a:pPr/>
              <a:t>11/29/2016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2937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A2F78-495D-480C-9025-66060B15095C}" type="datetime1">
              <a:rPr lang="en-US" smtClean="0">
                <a:solidFill>
                  <a:prstClr val="black">
                    <a:tint val="75000"/>
                  </a:prstClr>
                </a:solidFill>
              </a:rPr>
              <a:pPr/>
              <a:t>11/29/2016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81158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914905-43FB-4876-8C2A-77F2446ABAEF}" type="datetime1">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9373678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9379B2-EF05-47C1-A673-64F6A59327B9}" type="datetime1">
              <a:rPr lang="en-US" smtClean="0">
                <a:solidFill>
                  <a:prstClr val="black">
                    <a:tint val="75000"/>
                  </a:prstClr>
                </a:solidFill>
              </a:rPr>
              <a:pPr/>
              <a:t>11/29/2016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2743599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EF294-9D22-477C-81A3-03CB3040CB0B}" type="datetime1">
              <a:rPr lang="en-US" smtClean="0">
                <a:solidFill>
                  <a:prstClr val="black">
                    <a:tint val="75000"/>
                  </a:prstClr>
                </a:solidFill>
              </a:rPr>
              <a:pPr/>
              <a:t>11/29/2016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810085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D794A0-5074-430E-90E8-3BB435ECEE25}" type="datetime1">
              <a:rPr lang="en-US" smtClean="0">
                <a:solidFill>
                  <a:prstClr val="black">
                    <a:tint val="75000"/>
                  </a:prstClr>
                </a:solidFill>
              </a:rPr>
              <a:pPr/>
              <a:t>11/29/2016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545007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E36EBE-FE95-42BE-BB8E-65C3B6E7EA32}" type="datetime1">
              <a:rPr lang="en-US" smtClean="0">
                <a:solidFill>
                  <a:prstClr val="black">
                    <a:tint val="75000"/>
                  </a:prstClr>
                </a:solidFill>
              </a:rPr>
              <a:pPr/>
              <a:t>11/29/2016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854912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AAEE0E-A42F-440B-8B73-0C5BFE6290F1}" type="datetime1">
              <a:rPr lang="en-US" smtClean="0"/>
              <a:pPr/>
              <a:t>11/29/2016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52682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3D9D1D-3B33-4877-8223-0C545B74FD0B}" type="datetime1">
              <a:rPr lang="en-US" smtClean="0"/>
              <a:pPr/>
              <a:t>11/29/2016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36596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64261C-1797-42DD-92F1-CCF7816F53D5}" type="datetime1">
              <a:rPr lang="en-US" smtClean="0"/>
              <a:pPr/>
              <a:t>11/29/2016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32148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A2F78-495D-480C-9025-66060B15095C}" type="datetime1">
              <a:rPr lang="en-US" smtClean="0"/>
              <a:pPr/>
              <a:t>11/29/2016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27355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9379B2-EF05-47C1-A673-64F6A59327B9}" type="datetime1">
              <a:rPr lang="en-US" smtClean="0"/>
              <a:pPr/>
              <a:t>11/29/2016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93831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EF294-9D22-477C-81A3-03CB3040CB0B}" type="datetime1">
              <a:rPr lang="en-US" smtClean="0"/>
              <a:pPr/>
              <a:t>11/29/2016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048452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B8161-0281-4624-A2E7-39EC498B31A9}" type="datetime1">
              <a:rPr lang="en-US" smtClean="0"/>
              <a:pPr/>
              <a:t>11/29/2016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698342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956CCD-273C-BE40-B912-6EF700A4E35C}" type="datetimeFigureOut">
              <a:rPr lang="en-US" smtClean="0">
                <a:solidFill>
                  <a:prstClr val="black">
                    <a:tint val="75000"/>
                  </a:prstClr>
                </a:solidFill>
              </a:rPr>
              <a:pPr/>
              <a:t>11/29/2016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176293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B8161-0281-4624-A2E7-39EC498B31A9}" type="datetime1">
              <a:rPr lang="en-US" smtClean="0">
                <a:solidFill>
                  <a:prstClr val="black">
                    <a:tint val="75000"/>
                  </a:prstClr>
                </a:solidFill>
              </a:rPr>
              <a:pPr/>
              <a:t>11/29/2016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2954135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4.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png"/><Relationship Id="rId2" Type="http://schemas.openxmlformats.org/officeDocument/2006/relationships/hyperlink" Target="http://www.vukuzenzele.gov.za/" TargetMode="Externa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1734" y="2130427"/>
            <a:ext cx="3962400" cy="866773"/>
          </a:xfrm>
        </p:spPr>
        <p:txBody>
          <a:bodyPr>
            <a:noAutofit/>
          </a:bodyPr>
          <a:lstStyle/>
          <a:p>
            <a:r>
              <a:rPr lang="en-US" sz="3200" dirty="0" smtClean="0">
                <a:solidFill>
                  <a:schemeClr val="accent6"/>
                </a:solidFill>
              </a:rPr>
              <a:t>1</a:t>
            </a:r>
            <a:r>
              <a:rPr lang="en-US" sz="3200" baseline="30000" dirty="0" smtClean="0">
                <a:solidFill>
                  <a:schemeClr val="accent6"/>
                </a:solidFill>
              </a:rPr>
              <a:t>st</a:t>
            </a:r>
            <a:r>
              <a:rPr lang="en-US" sz="3200" dirty="0" smtClean="0">
                <a:solidFill>
                  <a:schemeClr val="accent6"/>
                </a:solidFill>
              </a:rPr>
              <a:t> Quarter Actual Performance Report</a:t>
            </a:r>
            <a:endParaRPr lang="en-US" sz="3200" dirty="0">
              <a:solidFill>
                <a:schemeClr val="bg1"/>
              </a:solidFill>
            </a:endParaRPr>
          </a:p>
        </p:txBody>
      </p:sp>
      <p:sp>
        <p:nvSpPr>
          <p:cNvPr id="3" name="Title 1"/>
          <p:cNvSpPr txBox="1">
            <a:spLocks/>
          </p:cNvSpPr>
          <p:nvPr/>
        </p:nvSpPr>
        <p:spPr>
          <a:xfrm>
            <a:off x="117295" y="4423861"/>
            <a:ext cx="4092240" cy="866773"/>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rgbClr val="F79646"/>
                </a:solidFill>
              </a:rPr>
              <a:t>Date : 29 November 2016</a:t>
            </a:r>
          </a:p>
        </p:txBody>
      </p:sp>
    </p:spTree>
    <p:extLst>
      <p:ext uri="{BB962C8B-B14F-4D97-AF65-F5344CB8AC3E}">
        <p14:creationId xmlns:p14="http://schemas.microsoft.com/office/powerpoint/2010/main" xmlns="" val="3790610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548332848"/>
              </p:ext>
            </p:extLst>
          </p:nvPr>
        </p:nvGraphicFramePr>
        <p:xfrm>
          <a:off x="119062" y="1683014"/>
          <a:ext cx="8905876" cy="4496806"/>
        </p:xfrm>
        <a:graphic>
          <a:graphicData uri="http://schemas.openxmlformats.org/drawingml/2006/table">
            <a:tbl>
              <a:tblPr>
                <a:tableStyleId>{69C7853C-536D-4A76-A0AE-DD22124D55A5}</a:tableStyleId>
              </a:tblPr>
              <a:tblGrid>
                <a:gridCol w="1310493"/>
                <a:gridCol w="1326524"/>
                <a:gridCol w="1571222"/>
                <a:gridCol w="2949262"/>
                <a:gridCol w="1748375"/>
              </a:tblGrid>
              <a:tr h="357625">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kern="1200" baseline="0" dirty="0"/>
                        <a:t>Strategic </a:t>
                      </a:r>
                      <a:r>
                        <a:rPr kumimoji="0" lang="en-ZA" sz="1400" b="1" kern="1200" baseline="0" dirty="0" smtClean="0"/>
                        <a:t>objective: </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Provide efficient and effective communication services.</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ZA"/>
                    </a:p>
                  </a:txBody>
                  <a:tcPr/>
                </a:tc>
              </a:tr>
              <a:tr h="919152">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 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noProof="0" dirty="0" smtClean="0"/>
                        <a:t>1st Quarter Target</a:t>
                      </a:r>
                      <a:r>
                        <a:rPr lang="en-US" sz="1600" b="1" kern="1200" baseline="0" noProof="0" dirty="0" smtClean="0"/>
                        <a:t> </a:t>
                      </a:r>
                      <a:endParaRPr lang="en-US" sz="1600" b="1" kern="1200" noProof="0" dirty="0" smtClean="0"/>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Actual</a:t>
                      </a:r>
                      <a:r>
                        <a:rPr lang="en-US" sz="1600" b="1" kern="1200" baseline="0" dirty="0" smtClean="0"/>
                        <a:t> Output</a:t>
                      </a:r>
                      <a:endParaRPr lang="en-US" sz="1600" b="1" kern="1200" dirty="0" smtClean="0"/>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1651744">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approved</a:t>
                      </a:r>
                      <a:b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media-buying campaigns</a:t>
                      </a:r>
                      <a:b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implemented.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250 approved media-buying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campaigns</a:t>
                      </a:r>
                      <a:r>
                        <a:rPr lang="en-ZA" sz="14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implemented.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65 approved media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buying</a:t>
                      </a:r>
                      <a:r>
                        <a:rPr lang="en-ZA" sz="14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campaigns</a:t>
                      </a:r>
                      <a:r>
                        <a:rPr lang="en-ZA" sz="14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implemented.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67 </a:t>
                      </a: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approved media buying campaigns were implemented.</a:t>
                      </a:r>
                      <a:endPar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ZA" sz="14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rgbClr val="00B050"/>
                    </a:solidFill>
                  </a:tcPr>
                </a:tc>
                <a:tc>
                  <a:txBody>
                    <a:bodyPr/>
                    <a:lstStyle/>
                    <a:p>
                      <a:pPr algn="l">
                        <a:lnSpc>
                          <a:spcPct val="115000"/>
                        </a:lnSpc>
                        <a:spcAft>
                          <a:spcPts val="0"/>
                        </a:spcAft>
                      </a:pP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Target overachieved by 2 .More</a:t>
                      </a:r>
                      <a:r>
                        <a:rPr lang="en-ZA" sz="14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requests were received than anticipated. </a:t>
                      </a:r>
                      <a:endPar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1568285">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photographic</a:t>
                      </a:r>
                      <a:b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products and services</a:t>
                      </a:r>
                      <a:b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provided.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500 photographic products and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services</a:t>
                      </a:r>
                      <a:r>
                        <a:rPr lang="en-ZA" sz="14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provided.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150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photographic</a:t>
                      </a:r>
                      <a:r>
                        <a:rPr lang="en-ZA" sz="14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products </a:t>
                      </a: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 services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provided.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121 photographic shoots were conducted, of these 74 were for The presidency, 11 were for the GCIS, 20 were for other government departments and 16 were for related parties.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0000"/>
                    </a:solidFill>
                  </a:tcPr>
                </a:tc>
                <a:tc>
                  <a:txBody>
                    <a:bodyPr/>
                    <a:lstStyle/>
                    <a:p>
                      <a:pPr algn="l">
                        <a:lnSpc>
                          <a:spcPct val="115000"/>
                        </a:lnSpc>
                        <a:spcAft>
                          <a:spcPts val="0"/>
                        </a:spcAft>
                      </a:pP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Target underachieved by 29.</a:t>
                      </a:r>
                      <a:r>
                        <a:rPr lang="en-ZA" sz="14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Fewer request were received than</a:t>
                      </a:r>
                      <a:r>
                        <a:rPr lang="en-ZA" sz="14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anticipated. </a:t>
                      </a:r>
                    </a:p>
                  </a:txBody>
                  <a:tcPr marL="68580" marR="68580" marT="0" marB="0"/>
                </a:tc>
              </a:tr>
            </a:tbl>
          </a:graphicData>
        </a:graphic>
      </p:graphicFrame>
      <p:sp>
        <p:nvSpPr>
          <p:cNvPr id="11298" name="Title 4"/>
          <p:cNvSpPr txBox="1">
            <a:spLocks/>
          </p:cNvSpPr>
          <p:nvPr/>
        </p:nvSpPr>
        <p:spPr bwMode="auto">
          <a:xfrm>
            <a:off x="809524" y="657964"/>
            <a:ext cx="6424612" cy="407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defPPr>
              <a:defRPr lang="en-US"/>
            </a:defPPr>
            <a:lvl1pPr algn="ctr" eaLnBrk="0" hangingPunct="0">
              <a:lnSpc>
                <a:spcPts val="3838"/>
              </a:lnSpc>
              <a:defRPr sz="2000" b="1">
                <a:solidFill>
                  <a:schemeClr val="accent6">
                    <a:lumMod val="75000"/>
                  </a:schemeClr>
                </a:solidFill>
                <a:latin typeface="Calibri" pitchFamily="34" charset="0"/>
              </a:defRPr>
            </a:lvl1pPr>
            <a:lvl2pPr marL="742950" indent="-285750" eaLnBrk="0" hangingPunct="0">
              <a:defRPr b="1">
                <a:latin typeface="Arial" charset="0"/>
              </a:defRPr>
            </a:lvl2pPr>
            <a:lvl3pPr marL="1143000" indent="-228600" eaLnBrk="0" hangingPunct="0">
              <a:defRPr b="1">
                <a:latin typeface="Arial" charset="0"/>
              </a:defRPr>
            </a:lvl3pPr>
            <a:lvl4pPr marL="1600200" indent="-228600" eaLnBrk="0" hangingPunct="0">
              <a:defRPr b="1">
                <a:latin typeface="Arial" charset="0"/>
              </a:defRPr>
            </a:lvl4pPr>
            <a:lvl5pPr marL="2057400" indent="-228600" eaLnBrk="0" hangingPunct="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r>
              <a:rPr lang="en-US" dirty="0"/>
              <a:t>Programme 2: Content Processing and Dissemination</a:t>
            </a:r>
          </a:p>
        </p:txBody>
      </p:sp>
      <p:sp>
        <p:nvSpPr>
          <p:cNvPr id="12" name="Rectangle 7"/>
          <p:cNvSpPr>
            <a:spLocks noChangeArrowheads="1"/>
          </p:cNvSpPr>
          <p:nvPr/>
        </p:nvSpPr>
        <p:spPr bwMode="auto">
          <a:xfrm>
            <a:off x="1518424" y="1114866"/>
            <a:ext cx="5034776" cy="369332"/>
          </a:xfrm>
          <a:prstGeom prst="rect">
            <a:avLst/>
          </a:prstGeom>
          <a:noFill/>
          <a:ln>
            <a:noFill/>
          </a:ln>
          <a:extLst/>
        </p:spPr>
        <p:txBody>
          <a:bodyPr wrap="none">
            <a:spAutoFit/>
          </a:bodyPr>
          <a:lstStyle/>
          <a:p>
            <a:pPr>
              <a:defRPr/>
            </a:pPr>
            <a:r>
              <a:rPr lang="en-US" b="1" dirty="0" smtClean="0">
                <a:solidFill>
                  <a:prstClr val="black"/>
                </a:solidFill>
              </a:rPr>
              <a:t>Sub-Programme:  Communication Services Agency</a:t>
            </a:r>
            <a:endParaRPr lang="en-US" b="1" dirty="0">
              <a:solidFill>
                <a:prstClr val="black"/>
              </a:solidFill>
            </a:endParaRPr>
          </a:p>
        </p:txBody>
      </p:sp>
      <p:sp>
        <p:nvSpPr>
          <p:cNvPr id="10" name="Title 1"/>
          <p:cNvSpPr txBox="1">
            <a:spLocks/>
          </p:cNvSpPr>
          <p:nvPr/>
        </p:nvSpPr>
        <p:spPr>
          <a:xfrm>
            <a:off x="1" y="73273"/>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prstClr val="white"/>
                </a:solidFill>
                <a:latin typeface="Century Gothic" panose="020B0502020202020204" pitchFamily="34" charset="0"/>
              </a:defRPr>
            </a:lvl1pPr>
          </a:lstStyle>
          <a:p>
            <a:r>
              <a:rPr lang="en-US" dirty="0" smtClean="0"/>
              <a:t>  </a:t>
            </a:r>
            <a:r>
              <a:rPr lang="en-US" dirty="0"/>
              <a:t>Programme 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xmlns="" val="130310366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2739157736"/>
              </p:ext>
            </p:extLst>
          </p:nvPr>
        </p:nvGraphicFramePr>
        <p:xfrm>
          <a:off x="101599" y="1267933"/>
          <a:ext cx="8916277" cy="4750061"/>
        </p:xfrm>
        <a:graphic>
          <a:graphicData uri="http://schemas.openxmlformats.org/drawingml/2006/table">
            <a:tbl>
              <a:tblPr>
                <a:tableStyleId>{69C7853C-536D-4A76-A0AE-DD22124D55A5}</a:tableStyleId>
              </a:tblPr>
              <a:tblGrid>
                <a:gridCol w="1132115"/>
                <a:gridCol w="1016000"/>
                <a:gridCol w="1611086"/>
                <a:gridCol w="2685143"/>
                <a:gridCol w="2471933"/>
              </a:tblGrid>
              <a:tr h="263405">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kern="1200" baseline="0" dirty="0"/>
                        <a:t>Strategic </a:t>
                      </a:r>
                      <a:r>
                        <a:rPr kumimoji="0" lang="en-ZA" sz="1400" b="1" kern="1200" baseline="0" dirty="0" smtClean="0"/>
                        <a:t>objective</a:t>
                      </a:r>
                      <a:r>
                        <a:rPr kumimoji="0" lang="en-ZA" sz="1400" b="0" kern="1200" baseline="0" dirty="0" smtClean="0"/>
                        <a:t>:</a:t>
                      </a:r>
                      <a:r>
                        <a:rPr kumimoji="0" lang="en-ZA" sz="1400" b="1" i="0" u="none" strike="noStrike" kern="1200" cap="none" spc="0" normalizeH="0" baseline="0" noProof="0" dirty="0" smtClean="0">
                          <a:ln>
                            <a:noFill/>
                          </a:ln>
                          <a:solidFill>
                            <a:prstClr val="black"/>
                          </a:solidFill>
                          <a:effectLst/>
                          <a:uLnTx/>
                          <a:uFillTx/>
                          <a:latin typeface="+mn-lt"/>
                          <a:ea typeface="+mn-ea"/>
                          <a:cs typeface="+mn-cs"/>
                        </a:rPr>
                        <a:t> </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Provide efficient and effective communication services.</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ZA"/>
                    </a:p>
                  </a:txBody>
                  <a:tcPr/>
                </a:tc>
              </a:tr>
              <a:tr h="550161">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noProof="0" dirty="0" smtClean="0"/>
                        <a:t>1st Quarter Target</a:t>
                      </a:r>
                      <a:r>
                        <a:rPr lang="en-US" sz="1600" b="1" kern="1200" baseline="0" noProof="0" dirty="0" smtClean="0"/>
                        <a:t> </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solidFill>
                            <a:schemeClr val="dk1"/>
                          </a:solidFill>
                          <a:latin typeface="+mn-lt"/>
                          <a:ea typeface="+mn-ea"/>
                          <a:cs typeface="+mn-cs"/>
                        </a:rPr>
                        <a:t>Actual Output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892889">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video</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products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 services</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provided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520 video products and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services</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provided.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155 video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products</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services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provided.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150 video shoots were conducted, of these 76 were for The Presidency, 26 were for the GCIS, 26 were for other government departments and 22 were for related parties. </a:t>
                      </a:r>
                    </a:p>
                  </a:txBody>
                  <a:tcPr marL="68580" marR="68580" marT="0" marB="0">
                    <a:solidFill>
                      <a:srgbClr val="FF0000"/>
                    </a:solidFill>
                  </a:tcPr>
                </a:tc>
                <a:tc>
                  <a:txBody>
                    <a:bodyPr/>
                    <a:lstStyle/>
                    <a:p>
                      <a:pPr algn="just">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Target underachieved by 5.</a:t>
                      </a:r>
                      <a:r>
                        <a:rPr lang="en-ZA" sz="13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Fewer requests were received than anticipated. The target will be closely monitored for catching up.</a:t>
                      </a:r>
                    </a:p>
                  </a:txBody>
                  <a:tcPr marL="68580" marR="68580" marT="0" marB="0"/>
                </a:tc>
              </a:tr>
              <a:tr h="939716">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radio</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products and services</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provided.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200 radio products and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services</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provided.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60 radio products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services provided.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93 radio products and services were provided, of these 6 were phone in programmes, 10 were for the production of adverts and 77 were recordings of government events. </a:t>
                      </a:r>
                    </a:p>
                  </a:txBody>
                  <a:tcPr marL="68580" marR="68580" marT="0" marB="0">
                    <a:solidFill>
                      <a:srgbClr val="00B050"/>
                    </a:solidFill>
                  </a:tcPr>
                </a:tc>
                <a:tc>
                  <a:txBody>
                    <a:bodyPr/>
                    <a:lstStyle/>
                    <a:p>
                      <a:pPr algn="just">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Target overachieved by 33.</a:t>
                      </a:r>
                      <a:r>
                        <a:rPr lang="en-ZA" sz="13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Numerous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recordings needed to be done for GCIS radio news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bulletins.</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1214253">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graphic</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designs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completed.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500 graphic designs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completed.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150 graphic designs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completed.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89 graphic designs were completed, of these 6 were for The Presidency, 23 were for the GCIS, 35 were for other government departments and 25 were for related parties. </a:t>
                      </a:r>
                    </a:p>
                  </a:txBody>
                  <a:tcPr marL="68580" marR="68580" marT="0" marB="0">
                    <a:solidFill>
                      <a:srgbClr val="FF0000"/>
                    </a:solidFill>
                  </a:tcPr>
                </a:tc>
                <a:tc>
                  <a:txBody>
                    <a:bodyPr/>
                    <a:lstStyle/>
                    <a:p>
                      <a:pPr marL="0" algn="l" defTabSz="457200" rtl="0" eaLnBrk="1" latinLnBrk="0" hangingPunct="1">
                        <a:lnSpc>
                          <a:spcPct val="115000"/>
                        </a:lnSpc>
                        <a:spcAft>
                          <a:spcPts val="0"/>
                        </a:spcAft>
                      </a:pPr>
                      <a:r>
                        <a:rPr lang="en-ZA" sz="1300" kern="1200" noProof="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Target underachieved by 61. Fewer requests were received than anticipated.</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Media buying unit</a:t>
                      </a:r>
                      <a:r>
                        <a:rPr lang="en-ZA" sz="13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will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be engaged to ensure that the bulk of graphic designs for</a:t>
                      </a:r>
                      <a:r>
                        <a:rPr lang="en-ZA" sz="13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communication campaigns are done in-house. </a:t>
                      </a:r>
                    </a:p>
                  </a:txBody>
                  <a:tcPr marL="68580" marR="68580" marT="0" marB="0"/>
                </a:tc>
              </a:tr>
            </a:tbl>
          </a:graphicData>
        </a:graphic>
      </p:graphicFrame>
      <p:sp>
        <p:nvSpPr>
          <p:cNvPr id="11298" name="Title 4"/>
          <p:cNvSpPr txBox="1">
            <a:spLocks/>
          </p:cNvSpPr>
          <p:nvPr/>
        </p:nvSpPr>
        <p:spPr bwMode="auto">
          <a:xfrm>
            <a:off x="994349" y="572698"/>
            <a:ext cx="6424612" cy="441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chemeClr val="accent6">
                    <a:lumMod val="75000"/>
                  </a:schemeClr>
                </a:solidFill>
                <a:latin typeface="Calibri" pitchFamily="34" charset="0"/>
              </a:rPr>
              <a:t>Programme </a:t>
            </a:r>
            <a:r>
              <a:rPr lang="en-US" dirty="0" smtClean="0">
                <a:solidFill>
                  <a:schemeClr val="accent6">
                    <a:lumMod val="75000"/>
                  </a:schemeClr>
                </a:solidFill>
                <a:latin typeface="Calibri" pitchFamily="34" charset="0"/>
              </a:rPr>
              <a:t>2: </a:t>
            </a:r>
            <a:r>
              <a:rPr lang="en-US" dirty="0">
                <a:solidFill>
                  <a:schemeClr val="accent6">
                    <a:lumMod val="75000"/>
                  </a:schemeClr>
                </a:solidFill>
                <a:latin typeface="Calibri" pitchFamily="34" charset="0"/>
              </a:rPr>
              <a:t>Content Processing and Dissemination</a:t>
            </a:r>
          </a:p>
        </p:txBody>
      </p:sp>
      <p:sp>
        <p:nvSpPr>
          <p:cNvPr id="12" name="Rectangle 7"/>
          <p:cNvSpPr>
            <a:spLocks noChangeArrowheads="1"/>
          </p:cNvSpPr>
          <p:nvPr/>
        </p:nvSpPr>
        <p:spPr bwMode="auto">
          <a:xfrm>
            <a:off x="1689267" y="912139"/>
            <a:ext cx="5034776" cy="369332"/>
          </a:xfrm>
          <a:prstGeom prst="rect">
            <a:avLst/>
          </a:prstGeom>
          <a:noFill/>
          <a:ln>
            <a:noFill/>
          </a:ln>
          <a:extLst/>
        </p:spPr>
        <p:txBody>
          <a:bodyPr wrap="none">
            <a:spAutoFit/>
          </a:bodyPr>
          <a:lstStyle/>
          <a:p>
            <a:pPr>
              <a:defRPr/>
            </a:pPr>
            <a:r>
              <a:rPr lang="en-US" b="1" dirty="0" smtClean="0">
                <a:solidFill>
                  <a:prstClr val="black"/>
                </a:solidFill>
              </a:rPr>
              <a:t>Sub-Programme:  Communication Services Agency</a:t>
            </a:r>
            <a:endParaRPr lang="en-US" b="1" dirty="0">
              <a:solidFill>
                <a:prstClr val="black"/>
              </a:solidFill>
            </a:endParaRPr>
          </a:p>
        </p:txBody>
      </p:sp>
      <p:sp>
        <p:nvSpPr>
          <p:cNvPr id="10" name="Title 1"/>
          <p:cNvSpPr txBox="1">
            <a:spLocks/>
          </p:cNvSpPr>
          <p:nvPr/>
        </p:nvSpPr>
        <p:spPr>
          <a:xfrm>
            <a:off x="0" y="8809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prstClr val="white"/>
                </a:solidFill>
                <a:latin typeface="Century Gothic" panose="020B0502020202020204" pitchFamily="34" charset="0"/>
              </a:defRPr>
            </a:lvl1pPr>
          </a:lstStyle>
          <a:p>
            <a:r>
              <a:rPr lang="en-US" dirty="0"/>
              <a:t>  Programme 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xmlns="" val="332036938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1372515465"/>
              </p:ext>
            </p:extLst>
          </p:nvPr>
        </p:nvGraphicFramePr>
        <p:xfrm>
          <a:off x="101599" y="1267933"/>
          <a:ext cx="8916277" cy="4750061"/>
        </p:xfrm>
        <a:graphic>
          <a:graphicData uri="http://schemas.openxmlformats.org/drawingml/2006/table">
            <a:tbl>
              <a:tblPr>
                <a:tableStyleId>{69C7853C-536D-4A76-A0AE-DD22124D55A5}</a:tableStyleId>
              </a:tblPr>
              <a:tblGrid>
                <a:gridCol w="1524001"/>
                <a:gridCol w="1190171"/>
                <a:gridCol w="1690915"/>
                <a:gridCol w="2039257"/>
                <a:gridCol w="2471933"/>
              </a:tblGrid>
              <a:tr h="263405">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kern="1200" baseline="0" dirty="0"/>
                        <a:t>Strategic </a:t>
                      </a:r>
                      <a:r>
                        <a:rPr kumimoji="0" lang="en-ZA" sz="1400" b="1" kern="1200" baseline="0" dirty="0" smtClean="0"/>
                        <a:t>objective</a:t>
                      </a:r>
                      <a:r>
                        <a:rPr kumimoji="0" lang="en-ZA" sz="1400" b="0" kern="1200" baseline="0" dirty="0" smtClean="0"/>
                        <a:t>:</a:t>
                      </a:r>
                      <a:r>
                        <a:rPr kumimoji="0" lang="en-ZA" sz="1400" b="1" i="0" u="none" strike="noStrike" kern="1200" cap="none" spc="0" normalizeH="0" baseline="0" noProof="0" dirty="0" smtClean="0">
                          <a:ln>
                            <a:noFill/>
                          </a:ln>
                          <a:solidFill>
                            <a:prstClr val="black"/>
                          </a:solidFill>
                          <a:effectLst/>
                          <a:uLnTx/>
                          <a:uFillTx/>
                          <a:latin typeface="+mn-lt"/>
                          <a:ea typeface="+mn-ea"/>
                          <a:cs typeface="+mn-cs"/>
                        </a:rPr>
                        <a:t> </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Provide efficient and effective communication services.</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ZA"/>
                    </a:p>
                  </a:txBody>
                  <a:tcPr/>
                </a:tc>
              </a:tr>
              <a:tr h="550161">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noProof="0" dirty="0" smtClean="0"/>
                        <a:t>1st Quarter Target</a:t>
                      </a:r>
                      <a:r>
                        <a:rPr lang="en-US" sz="1600" b="1" kern="1200" baseline="0" noProof="0" dirty="0" smtClean="0"/>
                        <a:t> </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solidFill>
                            <a:schemeClr val="dk1"/>
                          </a:solidFill>
                          <a:latin typeface="+mn-lt"/>
                          <a:ea typeface="+mn-ea"/>
                          <a:cs typeface="+mn-cs"/>
                        </a:rPr>
                        <a:t>Actual Output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1133417">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Corporate</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Identity services</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provided.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340 Corporate Identity services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provided.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100 Corporate Identity services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provided.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72 corporate identity (CI)services were provided, of these 2 were for assistance with the protocol on the display of official photographs, 6 were for training and workshops, 36 were for advice on corporate identity and 28 were for corporate identity quality control. </a:t>
                      </a:r>
                      <a:endPar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rgbClr val="FF0000"/>
                    </a:solidFill>
                  </a:tcPr>
                </a:tc>
                <a:tc>
                  <a:txBody>
                    <a:bodyPr/>
                    <a:lstStyle/>
                    <a:p>
                      <a:pPr marL="0" algn="l" defTabSz="457200" rtl="0" eaLnBrk="1" latinLnBrk="0" hangingPunct="1">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Target underachieved by 28. Fewer requests for CI services were received than anticipated.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unit that more graphic designs are done in-house will result in more CI approvals.</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1133417">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Percentage of approved marketing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services</a:t>
                      </a:r>
                      <a:r>
                        <a:rPr lang="en-ZA" sz="14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requests implemented.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30 approved marketing services requests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implemented.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100% of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approved</a:t>
                      </a:r>
                      <a:r>
                        <a:rPr lang="en-ZA" sz="14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marketing </a:t>
                      </a: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services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requests</a:t>
                      </a:r>
                      <a:r>
                        <a:rPr lang="en-ZA" sz="14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implemented.</a:t>
                      </a:r>
                    </a:p>
                  </a:txBody>
                  <a:tcPr marL="68580" marR="68580" marT="0" marB="0"/>
                </a:tc>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Received and implemented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29</a:t>
                      </a:r>
                      <a:r>
                        <a:rPr lang="en-ZA" sz="14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approved </a:t>
                      </a: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requests for marketing services (100%).  </a:t>
                      </a:r>
                      <a:endPar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rgbClr val="00B050"/>
                    </a:solidFill>
                  </a:tcPr>
                </a:tc>
                <a:tc>
                  <a:txBody>
                    <a:bodyPr/>
                    <a:lstStyle/>
                    <a:p>
                      <a:pPr algn="l">
                        <a:spcAft>
                          <a:spcPts val="0"/>
                        </a:spcAft>
                      </a:pPr>
                      <a:r>
                        <a:rPr lang="en-ZA" sz="14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p>
                  </a:txBody>
                  <a:tcPr marL="68580" marR="68580" marT="0" marB="0"/>
                </a:tc>
              </a:tr>
            </a:tbl>
          </a:graphicData>
        </a:graphic>
      </p:graphicFrame>
      <p:sp>
        <p:nvSpPr>
          <p:cNvPr id="11298" name="Title 4"/>
          <p:cNvSpPr txBox="1">
            <a:spLocks/>
          </p:cNvSpPr>
          <p:nvPr/>
        </p:nvSpPr>
        <p:spPr bwMode="auto">
          <a:xfrm>
            <a:off x="982858" y="656837"/>
            <a:ext cx="6424612" cy="356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chemeClr val="accent6">
                    <a:lumMod val="75000"/>
                  </a:schemeClr>
                </a:solidFill>
                <a:latin typeface="Calibri" pitchFamily="34" charset="0"/>
              </a:rPr>
              <a:t>Programme 2: Content Processing and Dissemination</a:t>
            </a:r>
          </a:p>
        </p:txBody>
      </p:sp>
      <p:sp>
        <p:nvSpPr>
          <p:cNvPr id="12" name="Rectangle 7"/>
          <p:cNvSpPr>
            <a:spLocks noChangeArrowheads="1"/>
          </p:cNvSpPr>
          <p:nvPr/>
        </p:nvSpPr>
        <p:spPr bwMode="auto">
          <a:xfrm>
            <a:off x="1689267" y="912139"/>
            <a:ext cx="5034776" cy="369332"/>
          </a:xfrm>
          <a:prstGeom prst="rect">
            <a:avLst/>
          </a:prstGeom>
          <a:noFill/>
          <a:ln>
            <a:noFill/>
          </a:ln>
          <a:extLst/>
        </p:spPr>
        <p:txBody>
          <a:bodyPr wrap="none">
            <a:spAutoFit/>
          </a:bodyPr>
          <a:lstStyle/>
          <a:p>
            <a:pPr>
              <a:defRPr/>
            </a:pPr>
            <a:r>
              <a:rPr lang="en-US" b="1" dirty="0" smtClean="0">
                <a:solidFill>
                  <a:prstClr val="black"/>
                </a:solidFill>
              </a:rPr>
              <a:t>Sub-Programme:  Communication Services Agency</a:t>
            </a:r>
            <a:endParaRPr lang="en-US" b="1" dirty="0">
              <a:solidFill>
                <a:prstClr val="black"/>
              </a:solidFill>
            </a:endParaRPr>
          </a:p>
        </p:txBody>
      </p:sp>
      <p:sp>
        <p:nvSpPr>
          <p:cNvPr id="10" name="Title 1"/>
          <p:cNvSpPr txBox="1">
            <a:spLocks/>
          </p:cNvSpPr>
          <p:nvPr/>
        </p:nvSpPr>
        <p:spPr>
          <a:xfrm>
            <a:off x="0" y="13381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prstClr val="white"/>
                </a:solidFill>
                <a:latin typeface="Century Gothic" panose="020B0502020202020204" pitchFamily="34" charset="0"/>
              </a:defRPr>
            </a:lvl1pPr>
          </a:lstStyle>
          <a:p>
            <a:r>
              <a:rPr lang="en-US" dirty="0" smtClean="0"/>
              <a:t>Programme </a:t>
            </a:r>
            <a:r>
              <a:rPr lang="en-US" dirty="0"/>
              <a:t>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xmlns="" val="273224793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3114757367"/>
              </p:ext>
            </p:extLst>
          </p:nvPr>
        </p:nvGraphicFramePr>
        <p:xfrm>
          <a:off x="180304" y="1652455"/>
          <a:ext cx="8744755" cy="3064169"/>
        </p:xfrm>
        <a:graphic>
          <a:graphicData uri="http://schemas.openxmlformats.org/drawingml/2006/table">
            <a:tbl>
              <a:tblPr>
                <a:tableStyleId>{69C7853C-536D-4A76-A0AE-DD22124D55A5}</a:tableStyleId>
              </a:tblPr>
              <a:tblGrid>
                <a:gridCol w="1771867"/>
                <a:gridCol w="1842135"/>
                <a:gridCol w="1815465"/>
                <a:gridCol w="1843315"/>
                <a:gridCol w="1471973"/>
              </a:tblGrid>
              <a:tr h="285202">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kern="1200" baseline="0" dirty="0" smtClean="0"/>
                        <a:t>Strategic objective: </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Provide efficient and effective communication services.</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ZA"/>
                    </a:p>
                  </a:txBody>
                  <a:tcPr/>
                </a:tc>
              </a:tr>
              <a:tr h="570691">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 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noProof="0" dirty="0" smtClean="0"/>
                        <a:t>1</a:t>
                      </a:r>
                      <a:r>
                        <a:rPr lang="en-US" sz="1600" b="1" kern="1200" baseline="30000" noProof="0" dirty="0" smtClean="0"/>
                        <a:t>st</a:t>
                      </a:r>
                      <a:r>
                        <a:rPr lang="en-US" sz="1600" b="1" kern="1200" baseline="0" noProof="0" dirty="0" smtClean="0"/>
                        <a:t> </a:t>
                      </a:r>
                      <a:r>
                        <a:rPr lang="en-US" sz="1600" b="1" kern="1200" noProof="0" dirty="0" smtClean="0"/>
                        <a:t>Quarter Target</a:t>
                      </a:r>
                      <a:r>
                        <a:rPr lang="en-US" sz="1600" b="1" kern="1200" baseline="0" noProof="0" dirty="0" smtClean="0"/>
                        <a:t> </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Actual Output</a:t>
                      </a:r>
                      <a:endParaRPr kumimoji="0" lang="en-US" sz="1400" kern="1200" baseline="0" dirty="0" smtClean="0">
                        <a:solidFill>
                          <a:schemeClr val="dk1"/>
                        </a:solidFill>
                        <a:latin typeface="+mn-lt"/>
                        <a:ea typeface="+mn-ea"/>
                        <a:cs typeface="+mn-cs"/>
                      </a:endParaRP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878135">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GCIS print products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distributed.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22 print products produced by the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GCIS</a:t>
                      </a:r>
                      <a:r>
                        <a:rPr lang="en-ZA" sz="14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distributed </a:t>
                      </a: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(21 editions of </a:t>
                      </a:r>
                      <a:r>
                        <a:rPr lang="en-ZA" sz="1400" i="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Vuk’uzenzele</a:t>
                      </a:r>
                      <a:r>
                        <a:rPr lang="en-ZA" sz="1400" i="1"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 </a:t>
                      </a: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edition of the Pocket Guide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to</a:t>
                      </a:r>
                      <a:r>
                        <a:rPr lang="en-ZA" sz="14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South </a:t>
                      </a: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Africa</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Six GCIS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print</a:t>
                      </a:r>
                      <a:r>
                        <a:rPr lang="en-ZA" sz="14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products distributed.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Distributed six GCIS print products as follows: April 2016 : 2 x editions of </a:t>
                      </a:r>
                      <a:r>
                        <a:rPr lang="en-ZA" sz="1400" i="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Vuk'uzenzele. </a:t>
                      </a: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May 2016 : 2 x </a:t>
                      </a: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editions of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V</a:t>
                      </a:r>
                      <a:r>
                        <a:rPr lang="en-ZA" sz="1400" i="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uk'uzenzele.</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June </a:t>
                      </a: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2016 : 2 x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editions of </a:t>
                      </a:r>
                      <a:r>
                        <a:rPr lang="en-ZA" sz="1400" i="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Vuk'uzenzele.</a:t>
                      </a:r>
                      <a:endPar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marL="0" algn="l" defTabSz="457200" rtl="0" eaLnBrk="1" latinLnBrk="0" hangingPunct="1">
                        <a:spcAft>
                          <a:spcPts val="0"/>
                        </a:spcAft>
                      </a:pPr>
                      <a:r>
                        <a:rPr lang="en-ZA" sz="14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11298" name="Title 4"/>
          <p:cNvSpPr txBox="1">
            <a:spLocks/>
          </p:cNvSpPr>
          <p:nvPr/>
        </p:nvSpPr>
        <p:spPr bwMode="auto">
          <a:xfrm>
            <a:off x="1359693" y="556475"/>
            <a:ext cx="6424612"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defPPr>
              <a:defRPr lang="en-US"/>
            </a:defPPr>
            <a:lvl1pPr algn="ctr" eaLnBrk="0" hangingPunct="0">
              <a:lnSpc>
                <a:spcPts val="3838"/>
              </a:lnSpc>
              <a:defRPr sz="2000" b="1">
                <a:solidFill>
                  <a:schemeClr val="accent6">
                    <a:lumMod val="75000"/>
                  </a:schemeClr>
                </a:solidFill>
                <a:latin typeface="Calibri" pitchFamily="34" charset="0"/>
              </a:defRPr>
            </a:lvl1pPr>
            <a:lvl2pPr marL="742950" indent="-285750" eaLnBrk="0" hangingPunct="0">
              <a:defRPr b="1">
                <a:latin typeface="Arial" charset="0"/>
              </a:defRPr>
            </a:lvl2pPr>
            <a:lvl3pPr marL="1143000" indent="-228600" eaLnBrk="0" hangingPunct="0">
              <a:defRPr b="1">
                <a:latin typeface="Arial" charset="0"/>
              </a:defRPr>
            </a:lvl3pPr>
            <a:lvl4pPr marL="1600200" indent="-228600" eaLnBrk="0" hangingPunct="0">
              <a:defRPr b="1">
                <a:latin typeface="Arial" charset="0"/>
              </a:defRPr>
            </a:lvl4pPr>
            <a:lvl5pPr marL="2057400" indent="-228600" eaLnBrk="0" hangingPunct="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r>
              <a:rPr lang="en-US" dirty="0"/>
              <a:t>Programme 2: Content Processing and Dissemination</a:t>
            </a:r>
          </a:p>
        </p:txBody>
      </p:sp>
      <p:sp>
        <p:nvSpPr>
          <p:cNvPr id="12" name="Rectangle 7"/>
          <p:cNvSpPr>
            <a:spLocks noChangeArrowheads="1"/>
          </p:cNvSpPr>
          <p:nvPr/>
        </p:nvSpPr>
        <p:spPr bwMode="auto">
          <a:xfrm>
            <a:off x="2054611" y="1090595"/>
            <a:ext cx="5034776" cy="369332"/>
          </a:xfrm>
          <a:prstGeom prst="rect">
            <a:avLst/>
          </a:prstGeom>
          <a:noFill/>
          <a:ln>
            <a:noFill/>
          </a:ln>
          <a:extLst/>
        </p:spPr>
        <p:txBody>
          <a:bodyPr wrap="none">
            <a:spAutoFit/>
          </a:bodyPr>
          <a:lstStyle/>
          <a:p>
            <a:pPr>
              <a:defRPr/>
            </a:pPr>
            <a:r>
              <a:rPr lang="en-US" b="1" dirty="0" smtClean="0">
                <a:solidFill>
                  <a:prstClr val="black"/>
                </a:solidFill>
              </a:rPr>
              <a:t>Sub-Programme:  Communication Services Agency</a:t>
            </a:r>
            <a:endParaRPr lang="en-US" b="1" dirty="0">
              <a:solidFill>
                <a:prstClr val="black"/>
              </a:solidFill>
            </a:endParaRPr>
          </a:p>
        </p:txBody>
      </p:sp>
      <p:sp>
        <p:nvSpPr>
          <p:cNvPr id="10" name="Title 1"/>
          <p:cNvSpPr txBox="1">
            <a:spLocks/>
          </p:cNvSpPr>
          <p:nvPr/>
        </p:nvSpPr>
        <p:spPr>
          <a:xfrm>
            <a:off x="0" y="8809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prstClr val="white"/>
                </a:solidFill>
                <a:latin typeface="Century Gothic" panose="020B0502020202020204" pitchFamily="34" charset="0"/>
              </a:defRPr>
            </a:lvl1pPr>
          </a:lstStyle>
          <a:p>
            <a:r>
              <a:rPr lang="en-US" dirty="0" smtClean="0"/>
              <a:t>Programme </a:t>
            </a:r>
            <a:r>
              <a:rPr lang="en-US" dirty="0"/>
              <a:t>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xmlns="" val="380416067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784CBA3-D598-4B1F-BAA3-EE14B5154290}" type="slidenum">
              <a:rPr lang="en-AU" smtClean="0">
                <a:solidFill>
                  <a:prstClr val="black">
                    <a:tint val="75000"/>
                  </a:prstClr>
                </a:solidFill>
              </a:rPr>
              <a:pPr/>
              <a:t>14</a:t>
            </a:fld>
            <a:endParaRPr lang="en-AU" dirty="0">
              <a:solidFill>
                <a:prstClr val="black">
                  <a:tint val="75000"/>
                </a:prstClr>
              </a:solidFill>
            </a:endParaRPr>
          </a:p>
        </p:txBody>
      </p:sp>
      <p:sp>
        <p:nvSpPr>
          <p:cNvPr id="87" name="Title 1"/>
          <p:cNvSpPr txBox="1">
            <a:spLocks/>
          </p:cNvSpPr>
          <p:nvPr/>
        </p:nvSpPr>
        <p:spPr>
          <a:xfrm>
            <a:off x="0" y="76029"/>
            <a:ext cx="9144000" cy="410872"/>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1429" tIns="45715" rIns="91429" bIns="45715" numCol="1" rtlCol="0" anchor="ctr" anchorCtr="0" compatLnSpc="1">
            <a:prstTxWarp prst="textNoShape">
              <a:avLst/>
            </a:prstTxWarp>
            <a:noAutofit/>
          </a:bodyPr>
          <a:lstStyle>
            <a:lvl1pPr algn="ctr">
              <a:spcBef>
                <a:spcPct val="0"/>
              </a:spcBef>
              <a:buNone/>
              <a:defRPr sz="2800" b="1">
                <a:solidFill>
                  <a:schemeClr val="bg1"/>
                </a:solidFill>
                <a:latin typeface="Century Gothic" panose="020B0502020202020204" pitchFamily="34" charset="0"/>
                <a:ea typeface="+mj-ea"/>
                <a:cs typeface="+mj-cs"/>
              </a:defRPr>
            </a:lvl1pPr>
          </a:lstStyle>
          <a:p>
            <a:r>
              <a:rPr lang="en-US" dirty="0">
                <a:solidFill>
                  <a:prstClr val="white"/>
                </a:solidFill>
              </a:rPr>
              <a:t>Programme Performance Information</a:t>
            </a:r>
          </a:p>
        </p:txBody>
      </p:sp>
      <p:sp>
        <p:nvSpPr>
          <p:cNvPr id="76" name="TextBox 75"/>
          <p:cNvSpPr txBox="1"/>
          <p:nvPr/>
        </p:nvSpPr>
        <p:spPr bwMode="auto">
          <a:xfrm>
            <a:off x="4536760" y="670768"/>
            <a:ext cx="863841" cy="320536"/>
          </a:xfrm>
          <a:prstGeom prst="rect">
            <a:avLst/>
          </a:prstGeom>
          <a:noFill/>
          <a:ln w="9525">
            <a:noFill/>
            <a:miter lim="800000"/>
            <a:headEnd/>
            <a:tailEnd/>
          </a:ln>
        </p:spPr>
        <p:txBody>
          <a:bodyPr wrap="square" lIns="67500" tIns="67500" rIns="67500" bIns="67500" rtlCol="0">
            <a:spAutoFit/>
          </a:bodyPr>
          <a:lstStyle/>
          <a:p>
            <a:pPr defTabSz="342900">
              <a:lnSpc>
                <a:spcPct val="114000"/>
              </a:lnSpc>
            </a:pPr>
            <a:endParaRPr lang="en-ZA" sz="1050" b="1" dirty="0">
              <a:ln w="1905"/>
              <a:solidFill>
                <a:srgbClr val="CC9900"/>
              </a:solidFill>
              <a:latin typeface="Century Gothic" panose="020B0502020202020204" pitchFamily="34" charset="0"/>
              <a:ea typeface="Verdana" pitchFamily="34" charset="0"/>
              <a:cs typeface="Verdana" pitchFamily="34" charset="0"/>
            </a:endParaRPr>
          </a:p>
        </p:txBody>
      </p:sp>
      <p:sp>
        <p:nvSpPr>
          <p:cNvPr id="2" name="AutoShape 2" descr="Image result for media icon"/>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a:solidFill>
                <a:prstClr val="black"/>
              </a:solidFill>
            </a:endParaRPr>
          </a:p>
        </p:txBody>
      </p:sp>
      <p:sp>
        <p:nvSpPr>
          <p:cNvPr id="66" name="Rectangle 65"/>
          <p:cNvSpPr/>
          <p:nvPr/>
        </p:nvSpPr>
        <p:spPr>
          <a:xfrm rot="19336181">
            <a:off x="3320669" y="4221385"/>
            <a:ext cx="749139" cy="28937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solidFill>
                <a:prstClr val="white"/>
              </a:solidFill>
            </a:endParaRPr>
          </a:p>
        </p:txBody>
      </p:sp>
      <p:sp>
        <p:nvSpPr>
          <p:cNvPr id="28" name="AutoShape 4" descr="Image result for South African Year Book"/>
          <p:cNvSpPr>
            <a:spLocks noChangeAspect="1" noChangeArrowheads="1"/>
          </p:cNvSpPr>
          <p:nvPr/>
        </p:nvSpPr>
        <p:spPr bwMode="auto">
          <a:xfrm>
            <a:off x="3477246" y="2880994"/>
            <a:ext cx="435986" cy="2286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solidFill>
                <a:prstClr val="black"/>
              </a:solidFill>
            </a:endParaRPr>
          </a:p>
        </p:txBody>
      </p:sp>
      <p:sp>
        <p:nvSpPr>
          <p:cNvPr id="57" name="TextBox 56"/>
          <p:cNvSpPr txBox="1"/>
          <p:nvPr/>
        </p:nvSpPr>
        <p:spPr>
          <a:xfrm>
            <a:off x="2156921" y="1842371"/>
            <a:ext cx="4333235" cy="1015663"/>
          </a:xfrm>
          <a:custGeom>
            <a:avLst/>
            <a:gdLst>
              <a:gd name="connsiteX0" fmla="*/ 0 w 3377513"/>
              <a:gd name="connsiteY0" fmla="*/ 0 h 707886"/>
              <a:gd name="connsiteX1" fmla="*/ 3377513 w 3377513"/>
              <a:gd name="connsiteY1" fmla="*/ 0 h 707886"/>
              <a:gd name="connsiteX2" fmla="*/ 3377513 w 3377513"/>
              <a:gd name="connsiteY2" fmla="*/ 707886 h 707886"/>
              <a:gd name="connsiteX3" fmla="*/ 0 w 3377513"/>
              <a:gd name="connsiteY3" fmla="*/ 707886 h 707886"/>
              <a:gd name="connsiteX4" fmla="*/ 0 w 3377513"/>
              <a:gd name="connsiteY4" fmla="*/ 0 h 707886"/>
              <a:gd name="connsiteX0" fmla="*/ 86628 w 3377513"/>
              <a:gd name="connsiteY0" fmla="*/ 77002 h 707886"/>
              <a:gd name="connsiteX1" fmla="*/ 3377513 w 3377513"/>
              <a:gd name="connsiteY1" fmla="*/ 0 h 707886"/>
              <a:gd name="connsiteX2" fmla="*/ 3377513 w 3377513"/>
              <a:gd name="connsiteY2" fmla="*/ 707886 h 707886"/>
              <a:gd name="connsiteX3" fmla="*/ 0 w 3377513"/>
              <a:gd name="connsiteY3" fmla="*/ 707886 h 707886"/>
              <a:gd name="connsiteX4" fmla="*/ 86628 w 3377513"/>
              <a:gd name="connsiteY4" fmla="*/ 77002 h 707886"/>
              <a:gd name="connsiteX0" fmla="*/ 0 w 3290885"/>
              <a:gd name="connsiteY0" fmla="*/ 77002 h 707886"/>
              <a:gd name="connsiteX1" fmla="*/ 3290885 w 3290885"/>
              <a:gd name="connsiteY1" fmla="*/ 0 h 707886"/>
              <a:gd name="connsiteX2" fmla="*/ 3290885 w 3290885"/>
              <a:gd name="connsiteY2" fmla="*/ 707886 h 707886"/>
              <a:gd name="connsiteX3" fmla="*/ 48126 w 3290885"/>
              <a:gd name="connsiteY3" fmla="*/ 659760 h 707886"/>
              <a:gd name="connsiteX4" fmla="*/ 0 w 3290885"/>
              <a:gd name="connsiteY4" fmla="*/ 77002 h 707886"/>
              <a:gd name="connsiteX0" fmla="*/ 0 w 3290885"/>
              <a:gd name="connsiteY0" fmla="*/ 77002 h 707886"/>
              <a:gd name="connsiteX1" fmla="*/ 3290885 w 3290885"/>
              <a:gd name="connsiteY1" fmla="*/ 0 h 707886"/>
              <a:gd name="connsiteX2" fmla="*/ 3290885 w 3290885"/>
              <a:gd name="connsiteY2" fmla="*/ 707886 h 707886"/>
              <a:gd name="connsiteX3" fmla="*/ 48126 w 3290885"/>
              <a:gd name="connsiteY3" fmla="*/ 659760 h 707886"/>
              <a:gd name="connsiteX4" fmla="*/ 0 w 3290885"/>
              <a:gd name="connsiteY4" fmla="*/ 77002 h 70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0885" h="707886">
                <a:moveTo>
                  <a:pt x="0" y="77002"/>
                </a:moveTo>
                <a:lnTo>
                  <a:pt x="3290885" y="0"/>
                </a:lnTo>
                <a:lnTo>
                  <a:pt x="3290885" y="707886"/>
                </a:lnTo>
                <a:lnTo>
                  <a:pt x="48126" y="659760"/>
                </a:lnTo>
                <a:cubicBezTo>
                  <a:pt x="32084" y="61246"/>
                  <a:pt x="16042" y="271255"/>
                  <a:pt x="0" y="77002"/>
                </a:cubicBezTo>
                <a:close/>
              </a:path>
            </a:pathLst>
          </a:custGeom>
          <a:noFill/>
        </p:spPr>
        <p:txBody>
          <a:bodyPr wrap="square" rtlCol="0">
            <a:spAutoFit/>
          </a:bodyPr>
          <a:lstStyle/>
          <a:p>
            <a:pPr algn="ctr"/>
            <a:r>
              <a:rPr lang="en-ZA" sz="2000" b="1" dirty="0">
                <a:solidFill>
                  <a:srgbClr val="02723D"/>
                </a:solidFill>
                <a:latin typeface="Arial Black" panose="020B0A04020102020204" pitchFamily="34" charset="0"/>
                <a:ea typeface="Arial Unicode MS" panose="020B0604020202020204" pitchFamily="34" charset="-128"/>
                <a:cs typeface="Arial Unicode MS" panose="020B0604020202020204" pitchFamily="34" charset="-128"/>
              </a:rPr>
              <a:t>Intergovernmental Coordination and Stakeholder Management</a:t>
            </a:r>
          </a:p>
        </p:txBody>
      </p:sp>
      <p:grpSp>
        <p:nvGrpSpPr>
          <p:cNvPr id="27" name="Group 26"/>
          <p:cNvGrpSpPr/>
          <p:nvPr/>
        </p:nvGrpSpPr>
        <p:grpSpPr>
          <a:xfrm rot="21141575">
            <a:off x="2970999" y="715739"/>
            <a:ext cx="1844525" cy="760711"/>
            <a:chOff x="5456167" y="866027"/>
            <a:chExt cx="1844525" cy="760711"/>
          </a:xfrm>
        </p:grpSpPr>
        <p:sp>
          <p:nvSpPr>
            <p:cNvPr id="54" name="Rectangle 53"/>
            <p:cNvSpPr/>
            <p:nvPr/>
          </p:nvSpPr>
          <p:spPr>
            <a:xfrm>
              <a:off x="5456167" y="866027"/>
              <a:ext cx="1774173" cy="346249"/>
            </a:xfrm>
            <a:prstGeom prst="rect">
              <a:avLst/>
            </a:prstGeom>
            <a:noFill/>
          </p:spPr>
          <p:txBody>
            <a:bodyPr wrap="square" lIns="68580" tIns="34290" rIns="68580" bIns="34290" anchor="ctr">
              <a:spAutoFit/>
            </a:bodyPr>
            <a:lstStyle/>
            <a:p>
              <a:pPr defTabSz="342900"/>
              <a:r>
                <a:rPr lang="en-US" sz="900" b="1" i="1" dirty="0" smtClean="0">
                  <a:ln w="1905"/>
                  <a:solidFill>
                    <a:srgbClr val="EEECE1">
                      <a:lumMod val="50000"/>
                    </a:srgbClr>
                  </a:solidFill>
                  <a:latin typeface="Century Gothic" panose="020B0502020202020204" pitchFamily="34" charset="0"/>
                  <a:ea typeface="Verdana" pitchFamily="34" charset="0"/>
                  <a:cs typeface="Verdana" pitchFamily="34" charset="0"/>
                </a:rPr>
                <a:t>12 electronic My District Today newsletter</a:t>
              </a:r>
              <a:endParaRPr lang="en-US" sz="900" b="1" i="1" dirty="0">
                <a:ln w="1905"/>
                <a:solidFill>
                  <a:srgbClr val="EEECE1">
                    <a:lumMod val="50000"/>
                  </a:srgbClr>
                </a:solidFill>
                <a:latin typeface="Century Gothic" panose="020B0502020202020204" pitchFamily="34" charset="0"/>
                <a:ea typeface="Verdana" pitchFamily="34" charset="0"/>
                <a:cs typeface="Verdana" pitchFamily="34" charset="0"/>
              </a:endParaRPr>
            </a:p>
          </p:txBody>
        </p:sp>
        <p:pic>
          <p:nvPicPr>
            <p:cNvPr id="23" name="Picture 22"/>
            <p:cNvPicPr>
              <a:picLocks noChangeAspect="1"/>
            </p:cNvPicPr>
            <p:nvPr/>
          </p:nvPicPr>
          <p:blipFill>
            <a:blip r:embed="rId2"/>
            <a:stretch>
              <a:fillRect/>
            </a:stretch>
          </p:blipFill>
          <p:spPr>
            <a:xfrm>
              <a:off x="5456167" y="1179063"/>
              <a:ext cx="1844525" cy="447675"/>
            </a:xfrm>
            <a:prstGeom prst="rect">
              <a:avLst/>
            </a:prstGeom>
          </p:spPr>
        </p:pic>
      </p:grpSp>
      <p:pic>
        <p:nvPicPr>
          <p:cNvPr id="43" name="Picture 42"/>
          <p:cNvPicPr>
            <a:picLocks noChangeAspect="1"/>
          </p:cNvPicPr>
          <p:nvPr/>
        </p:nvPicPr>
        <p:blipFill>
          <a:blip r:embed="rId3"/>
          <a:stretch>
            <a:fillRect/>
          </a:stretch>
        </p:blipFill>
        <p:spPr>
          <a:xfrm>
            <a:off x="3140041" y="2784051"/>
            <a:ext cx="2581100" cy="1499490"/>
          </a:xfrm>
          <a:prstGeom prst="rect">
            <a:avLst/>
          </a:prstGeom>
        </p:spPr>
      </p:pic>
      <p:grpSp>
        <p:nvGrpSpPr>
          <p:cNvPr id="44" name="Group 43"/>
          <p:cNvGrpSpPr/>
          <p:nvPr/>
        </p:nvGrpSpPr>
        <p:grpSpPr>
          <a:xfrm>
            <a:off x="3334953" y="4690426"/>
            <a:ext cx="1981129" cy="1290528"/>
            <a:chOff x="44548" y="673670"/>
            <a:chExt cx="1981129" cy="1290528"/>
          </a:xfrm>
        </p:grpSpPr>
        <p:sp>
          <p:nvSpPr>
            <p:cNvPr id="38" name="TextBox 37"/>
            <p:cNvSpPr txBox="1"/>
            <p:nvPr/>
          </p:nvSpPr>
          <p:spPr bwMode="auto">
            <a:xfrm rot="20689461">
              <a:off x="44548" y="673670"/>
              <a:ext cx="1981129" cy="452046"/>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i="1" dirty="0" smtClean="0">
                  <a:ln w="1905"/>
                  <a:solidFill>
                    <a:srgbClr val="EEECE1">
                      <a:lumMod val="50000"/>
                    </a:srgbClr>
                  </a:solidFill>
                  <a:latin typeface="Century Gothic" panose="020B0502020202020204" pitchFamily="34" charset="0"/>
                  <a:ea typeface="Verdana" pitchFamily="34" charset="0"/>
                  <a:cs typeface="Verdana" pitchFamily="34" charset="0"/>
                </a:rPr>
                <a:t>18 engagements between govt officials and senior journalists</a:t>
              </a:r>
              <a:endParaRPr lang="en-ZA" sz="900" b="1" i="1" dirty="0">
                <a:ln w="1905"/>
                <a:solidFill>
                  <a:srgbClr val="EEECE1">
                    <a:lumMod val="50000"/>
                  </a:srgbClr>
                </a:solidFill>
                <a:latin typeface="Century Gothic" panose="020B0502020202020204" pitchFamily="34" charset="0"/>
                <a:ea typeface="Verdana" pitchFamily="34" charset="0"/>
                <a:cs typeface="Verdana" pitchFamily="34" charset="0"/>
              </a:endParaRPr>
            </a:p>
          </p:txBody>
        </p:sp>
        <p:pic>
          <p:nvPicPr>
            <p:cNvPr id="61" name="Picture 60"/>
            <p:cNvPicPr>
              <a:picLocks noChangeAspect="1"/>
            </p:cNvPicPr>
            <p:nvPr/>
          </p:nvPicPr>
          <p:blipFill rotWithShape="1">
            <a:blip r:embed="rId4">
              <a:extLst>
                <a:ext uri="{28A0092B-C50C-407E-A947-70E740481C1C}">
                  <a14:useLocalDpi xmlns:a14="http://schemas.microsoft.com/office/drawing/2010/main" xmlns="" val="0"/>
                </a:ext>
              </a:extLst>
            </a:blip>
            <a:srcRect t="10055" r="4276" b="-1"/>
            <a:stretch/>
          </p:blipFill>
          <p:spPr>
            <a:xfrm rot="20717014">
              <a:off x="515216" y="1076104"/>
              <a:ext cx="1285510" cy="888094"/>
            </a:xfrm>
            <a:prstGeom prst="rect">
              <a:avLst/>
            </a:prstGeom>
          </p:spPr>
        </p:pic>
      </p:grpSp>
      <p:grpSp>
        <p:nvGrpSpPr>
          <p:cNvPr id="12" name="Group 11"/>
          <p:cNvGrpSpPr/>
          <p:nvPr/>
        </p:nvGrpSpPr>
        <p:grpSpPr>
          <a:xfrm>
            <a:off x="276014" y="4126380"/>
            <a:ext cx="2322413" cy="1026385"/>
            <a:chOff x="213956" y="4833803"/>
            <a:chExt cx="2685853" cy="1026385"/>
          </a:xfrm>
        </p:grpSpPr>
        <p:sp>
          <p:nvSpPr>
            <p:cNvPr id="36" name="TextBox 35"/>
            <p:cNvSpPr txBox="1"/>
            <p:nvPr/>
          </p:nvSpPr>
          <p:spPr bwMode="auto">
            <a:xfrm rot="21043276">
              <a:off x="213956" y="4833803"/>
              <a:ext cx="2685853" cy="294182"/>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dirty="0" smtClean="0">
                  <a:ln w="1905"/>
                  <a:solidFill>
                    <a:srgbClr val="EEECE1">
                      <a:lumMod val="50000"/>
                    </a:srgbClr>
                  </a:solidFill>
                  <a:latin typeface="Century Gothic" panose="020B0502020202020204" pitchFamily="34" charset="0"/>
                  <a:ea typeface="Verdana" pitchFamily="34" charset="0"/>
                  <a:cs typeface="Verdana" pitchFamily="34" charset="0"/>
                </a:rPr>
                <a:t>122 marketing events for </a:t>
              </a:r>
              <a:r>
                <a:rPr lang="en-ZA" sz="900" b="1" dirty="0" err="1" smtClean="0">
                  <a:ln w="1905"/>
                  <a:solidFill>
                    <a:srgbClr val="EEECE1">
                      <a:lumMod val="50000"/>
                    </a:srgbClr>
                  </a:solidFill>
                  <a:latin typeface="Century Gothic" panose="020B0502020202020204" pitchFamily="34" charset="0"/>
                  <a:ea typeface="Verdana" pitchFamily="34" charset="0"/>
                  <a:cs typeface="Verdana" pitchFamily="34" charset="0"/>
                </a:rPr>
                <a:t>Thusong</a:t>
              </a:r>
              <a:r>
                <a:rPr lang="en-ZA" sz="900" b="1" dirty="0" smtClean="0">
                  <a:ln w="1905"/>
                  <a:solidFill>
                    <a:srgbClr val="EEECE1">
                      <a:lumMod val="50000"/>
                    </a:srgbClr>
                  </a:solidFill>
                  <a:latin typeface="Century Gothic" panose="020B0502020202020204" pitchFamily="34" charset="0"/>
                  <a:ea typeface="Verdana" pitchFamily="34" charset="0"/>
                  <a:cs typeface="Verdana" pitchFamily="34" charset="0"/>
                </a:rPr>
                <a:t> Programme</a:t>
              </a:r>
              <a:endParaRPr lang="en-ZA" sz="900" b="1" dirty="0">
                <a:ln w="1905"/>
                <a:solidFill>
                  <a:srgbClr val="EEECE1">
                    <a:lumMod val="50000"/>
                  </a:srgbClr>
                </a:solidFill>
                <a:latin typeface="Century Gothic" panose="020B0502020202020204" pitchFamily="34" charset="0"/>
                <a:ea typeface="Verdana" pitchFamily="34" charset="0"/>
                <a:cs typeface="Verdana" pitchFamily="34" charset="0"/>
              </a:endParaRPr>
            </a:p>
          </p:txBody>
        </p:sp>
        <p:pic>
          <p:nvPicPr>
            <p:cNvPr id="4" name="Picture 3"/>
            <p:cNvPicPr>
              <a:picLocks noChangeAspect="1"/>
            </p:cNvPicPr>
            <p:nvPr/>
          </p:nvPicPr>
          <p:blipFill rotWithShape="1">
            <a:blip r:embed="rId5"/>
            <a:srcRect t="28111" r="1306" b="27487"/>
            <a:stretch/>
          </p:blipFill>
          <p:spPr>
            <a:xfrm rot="20956826">
              <a:off x="385198" y="5252600"/>
              <a:ext cx="2340635" cy="607588"/>
            </a:xfrm>
            <a:prstGeom prst="rect">
              <a:avLst/>
            </a:prstGeom>
          </p:spPr>
        </p:pic>
      </p:grpSp>
      <p:grpSp>
        <p:nvGrpSpPr>
          <p:cNvPr id="18" name="Group 17"/>
          <p:cNvGrpSpPr/>
          <p:nvPr/>
        </p:nvGrpSpPr>
        <p:grpSpPr>
          <a:xfrm rot="20617669">
            <a:off x="6450978" y="2686433"/>
            <a:ext cx="1758001" cy="1338948"/>
            <a:chOff x="6976487" y="2632886"/>
            <a:chExt cx="1758001" cy="1338948"/>
          </a:xfrm>
        </p:grpSpPr>
        <p:sp>
          <p:nvSpPr>
            <p:cNvPr id="49" name="TextBox 48"/>
            <p:cNvSpPr txBox="1"/>
            <p:nvPr/>
          </p:nvSpPr>
          <p:spPr bwMode="auto">
            <a:xfrm>
              <a:off x="6976487" y="2632886"/>
              <a:ext cx="1758001" cy="293041"/>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i="1" dirty="0" smtClean="0">
                  <a:ln w="1905"/>
                  <a:solidFill>
                    <a:srgbClr val="EEECE1">
                      <a:lumMod val="50000"/>
                    </a:srgbClr>
                  </a:solidFill>
                  <a:latin typeface="Century Gothic" panose="020B0502020202020204" pitchFamily="34" charset="0"/>
                  <a:ea typeface="Verdana" pitchFamily="34" charset="0"/>
                  <a:cs typeface="Verdana" pitchFamily="34" charset="0"/>
                </a:rPr>
                <a:t>92 </a:t>
              </a:r>
              <a:r>
                <a:rPr lang="en-ZA" sz="900" b="1" i="1" dirty="0" err="1" smtClean="0">
                  <a:ln w="1905"/>
                  <a:solidFill>
                    <a:srgbClr val="EEECE1">
                      <a:lumMod val="50000"/>
                    </a:srgbClr>
                  </a:solidFill>
                  <a:latin typeface="Century Gothic" panose="020B0502020202020204" pitchFamily="34" charset="0"/>
                  <a:ea typeface="Verdana" pitchFamily="34" charset="0"/>
                  <a:cs typeface="Verdana" pitchFamily="34" charset="0"/>
                </a:rPr>
                <a:t>Izimbizo</a:t>
              </a:r>
              <a:r>
                <a:rPr lang="en-ZA" sz="900" b="1" i="1" dirty="0" smtClean="0">
                  <a:ln w="1905"/>
                  <a:solidFill>
                    <a:srgbClr val="EEECE1">
                      <a:lumMod val="50000"/>
                    </a:srgbClr>
                  </a:solidFill>
                  <a:latin typeface="Century Gothic" panose="020B0502020202020204" pitchFamily="34" charset="0"/>
                  <a:ea typeface="Verdana" pitchFamily="34" charset="0"/>
                  <a:cs typeface="Verdana" pitchFamily="34" charset="0"/>
                </a:rPr>
                <a:t> events supported</a:t>
              </a:r>
              <a:endParaRPr lang="en-ZA" sz="900" b="1" i="1" dirty="0">
                <a:ln w="1905"/>
                <a:solidFill>
                  <a:srgbClr val="EEECE1">
                    <a:lumMod val="50000"/>
                  </a:srgbClr>
                </a:solidFill>
                <a:latin typeface="Century Gothic" panose="020B0502020202020204" pitchFamily="34" charset="0"/>
                <a:ea typeface="Verdana" pitchFamily="34" charset="0"/>
                <a:cs typeface="Verdana" pitchFamily="34" charset="0"/>
              </a:endParaRPr>
            </a:p>
          </p:txBody>
        </p:sp>
        <p:pic>
          <p:nvPicPr>
            <p:cNvPr id="5" name="Picture 4"/>
            <p:cNvPicPr>
              <a:picLocks noChangeAspect="1"/>
            </p:cNvPicPr>
            <p:nvPr/>
          </p:nvPicPr>
          <p:blipFill>
            <a:blip r:embed="rId6"/>
            <a:stretch>
              <a:fillRect/>
            </a:stretch>
          </p:blipFill>
          <p:spPr>
            <a:xfrm>
              <a:off x="7085367" y="2876459"/>
              <a:ext cx="1428750" cy="1095375"/>
            </a:xfrm>
            <a:prstGeom prst="rect">
              <a:avLst/>
            </a:prstGeom>
          </p:spPr>
        </p:pic>
      </p:grpSp>
      <p:grpSp>
        <p:nvGrpSpPr>
          <p:cNvPr id="19" name="Group 18"/>
          <p:cNvGrpSpPr/>
          <p:nvPr/>
        </p:nvGrpSpPr>
        <p:grpSpPr>
          <a:xfrm rot="494194">
            <a:off x="6290547" y="820588"/>
            <a:ext cx="1805816" cy="1492307"/>
            <a:chOff x="6290547" y="820588"/>
            <a:chExt cx="1805816" cy="1492307"/>
          </a:xfrm>
        </p:grpSpPr>
        <p:sp>
          <p:nvSpPr>
            <p:cNvPr id="86" name="TextBox 85"/>
            <p:cNvSpPr txBox="1"/>
            <p:nvPr/>
          </p:nvSpPr>
          <p:spPr bwMode="auto">
            <a:xfrm rot="852027">
              <a:off x="6371614" y="820588"/>
              <a:ext cx="1724749" cy="452046"/>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i="1" dirty="0" smtClean="0">
                  <a:ln w="1905"/>
                  <a:solidFill>
                    <a:srgbClr val="EEECE1">
                      <a:lumMod val="50000"/>
                    </a:srgbClr>
                  </a:solidFill>
                  <a:latin typeface="Century Gothic" panose="020B0502020202020204" pitchFamily="34" charset="0"/>
                  <a:ea typeface="Verdana" pitchFamily="34" charset="0"/>
                  <a:cs typeface="Verdana" pitchFamily="34" charset="0"/>
                </a:rPr>
                <a:t>524 development communication activations</a:t>
              </a:r>
              <a:endParaRPr lang="en-ZA" sz="900" b="1" i="1" dirty="0">
                <a:ln w="1905"/>
                <a:solidFill>
                  <a:srgbClr val="EEECE1">
                    <a:lumMod val="50000"/>
                  </a:srgbClr>
                </a:solidFill>
                <a:latin typeface="Century Gothic" panose="020B0502020202020204" pitchFamily="34" charset="0"/>
                <a:ea typeface="Verdana" pitchFamily="34" charset="0"/>
                <a:cs typeface="Verdana" pitchFamily="34" charset="0"/>
              </a:endParaRPr>
            </a:p>
          </p:txBody>
        </p:sp>
        <p:pic>
          <p:nvPicPr>
            <p:cNvPr id="7" name="Picture 6"/>
            <p:cNvPicPr>
              <a:picLocks noChangeAspect="1"/>
            </p:cNvPicPr>
            <p:nvPr/>
          </p:nvPicPr>
          <p:blipFill>
            <a:blip r:embed="rId7"/>
            <a:stretch>
              <a:fillRect/>
            </a:stretch>
          </p:blipFill>
          <p:spPr>
            <a:xfrm rot="717599">
              <a:off x="6290547" y="1217520"/>
              <a:ext cx="1428750" cy="1095375"/>
            </a:xfrm>
            <a:prstGeom prst="rect">
              <a:avLst/>
            </a:prstGeom>
          </p:spPr>
        </p:pic>
      </p:grpSp>
      <p:grpSp>
        <p:nvGrpSpPr>
          <p:cNvPr id="17" name="Group 16"/>
          <p:cNvGrpSpPr/>
          <p:nvPr/>
        </p:nvGrpSpPr>
        <p:grpSpPr>
          <a:xfrm rot="20567805">
            <a:off x="5980232" y="4300952"/>
            <a:ext cx="2071045" cy="1767138"/>
            <a:chOff x="6685965" y="4296850"/>
            <a:chExt cx="2071045" cy="1767138"/>
          </a:xfrm>
        </p:grpSpPr>
        <p:sp>
          <p:nvSpPr>
            <p:cNvPr id="96" name="TextBox 95"/>
            <p:cNvSpPr txBox="1"/>
            <p:nvPr/>
          </p:nvSpPr>
          <p:spPr bwMode="auto">
            <a:xfrm rot="425677">
              <a:off x="6884521" y="4296850"/>
              <a:ext cx="1872489" cy="452046"/>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i="1" dirty="0" smtClean="0">
                  <a:ln w="1905"/>
                  <a:solidFill>
                    <a:srgbClr val="EEECE1">
                      <a:lumMod val="50000"/>
                    </a:srgbClr>
                  </a:solidFill>
                  <a:latin typeface="Century Gothic" panose="020B0502020202020204" pitchFamily="34" charset="0"/>
                  <a:ea typeface="Verdana" pitchFamily="34" charset="0"/>
                  <a:cs typeface="Verdana" pitchFamily="34" charset="0"/>
                </a:rPr>
                <a:t>645 Community and Stakeholder liaison visits</a:t>
              </a:r>
              <a:endParaRPr lang="en-ZA" sz="900" b="1" i="1" dirty="0">
                <a:ln w="1905"/>
                <a:solidFill>
                  <a:srgbClr val="EEECE1">
                    <a:lumMod val="50000"/>
                  </a:srgbClr>
                </a:solidFill>
                <a:latin typeface="Century Gothic" panose="020B0502020202020204" pitchFamily="34" charset="0"/>
                <a:ea typeface="Verdana" pitchFamily="34" charset="0"/>
                <a:cs typeface="Verdana" pitchFamily="34" charset="0"/>
              </a:endParaRPr>
            </a:p>
          </p:txBody>
        </p:sp>
        <p:pic>
          <p:nvPicPr>
            <p:cNvPr id="9" name="Picture 8"/>
            <p:cNvPicPr>
              <a:picLocks noChangeAspect="1"/>
            </p:cNvPicPr>
            <p:nvPr/>
          </p:nvPicPr>
          <p:blipFill>
            <a:blip r:embed="rId8"/>
            <a:stretch>
              <a:fillRect/>
            </a:stretch>
          </p:blipFill>
          <p:spPr>
            <a:xfrm rot="374643">
              <a:off x="6685965" y="4653824"/>
              <a:ext cx="1868067" cy="1410164"/>
            </a:xfrm>
            <a:prstGeom prst="rect">
              <a:avLst/>
            </a:prstGeom>
          </p:spPr>
        </p:pic>
      </p:grpSp>
      <p:grpSp>
        <p:nvGrpSpPr>
          <p:cNvPr id="15" name="Group 14"/>
          <p:cNvGrpSpPr/>
          <p:nvPr/>
        </p:nvGrpSpPr>
        <p:grpSpPr>
          <a:xfrm rot="20927833">
            <a:off x="203530" y="1970818"/>
            <a:ext cx="2069307" cy="1410584"/>
            <a:chOff x="207809" y="2572345"/>
            <a:chExt cx="2215845" cy="1680304"/>
          </a:xfrm>
        </p:grpSpPr>
        <p:sp>
          <p:nvSpPr>
            <p:cNvPr id="51" name="TextBox 50"/>
            <p:cNvSpPr txBox="1"/>
            <p:nvPr/>
          </p:nvSpPr>
          <p:spPr bwMode="auto">
            <a:xfrm rot="21494556">
              <a:off x="267879" y="2572345"/>
              <a:ext cx="1928158" cy="452045"/>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i="1" dirty="0">
                  <a:ln w="1905"/>
                  <a:solidFill>
                    <a:srgbClr val="EEECE1">
                      <a:lumMod val="50000"/>
                    </a:srgbClr>
                  </a:solidFill>
                  <a:latin typeface="Century Gothic" panose="020B0502020202020204" pitchFamily="34" charset="0"/>
                  <a:ea typeface="Verdana" pitchFamily="34" charset="0"/>
                  <a:cs typeface="Verdana" pitchFamily="34" charset="0"/>
                </a:rPr>
                <a:t>4</a:t>
              </a:r>
              <a:r>
                <a:rPr lang="en-ZA" sz="900" b="1" i="1" dirty="0" smtClean="0">
                  <a:ln w="1905"/>
                  <a:solidFill>
                    <a:srgbClr val="EEECE1">
                      <a:lumMod val="50000"/>
                    </a:srgbClr>
                  </a:solidFill>
                  <a:latin typeface="Century Gothic" panose="020B0502020202020204" pitchFamily="34" charset="0"/>
                  <a:ea typeface="Verdana" pitchFamily="34" charset="0"/>
                  <a:cs typeface="Verdana" pitchFamily="34" charset="0"/>
                </a:rPr>
                <a:t> post-Cabinet media briefing and 6 post-Cabinet statements</a:t>
              </a:r>
              <a:endParaRPr lang="en-ZA" sz="900" b="1" i="1" dirty="0">
                <a:ln w="1905"/>
                <a:solidFill>
                  <a:srgbClr val="EEECE1">
                    <a:lumMod val="50000"/>
                  </a:srgbClr>
                </a:solidFill>
                <a:latin typeface="Century Gothic" panose="020B0502020202020204" pitchFamily="34" charset="0"/>
                <a:ea typeface="Verdana" pitchFamily="34" charset="0"/>
                <a:cs typeface="Verdana" pitchFamily="34" charset="0"/>
              </a:endParaRPr>
            </a:p>
          </p:txBody>
        </p:sp>
        <p:pic>
          <p:nvPicPr>
            <p:cNvPr id="10" name="Picture 9"/>
            <p:cNvPicPr>
              <a:picLocks noChangeAspect="1"/>
            </p:cNvPicPr>
            <p:nvPr/>
          </p:nvPicPr>
          <p:blipFill>
            <a:blip r:embed="rId9"/>
            <a:stretch>
              <a:fillRect/>
            </a:stretch>
          </p:blipFill>
          <p:spPr>
            <a:xfrm>
              <a:off x="207809" y="3083773"/>
              <a:ext cx="2215845" cy="1168876"/>
            </a:xfrm>
            <a:prstGeom prst="rect">
              <a:avLst/>
            </a:prstGeom>
          </p:spPr>
        </p:pic>
      </p:grpSp>
      <p:grpSp>
        <p:nvGrpSpPr>
          <p:cNvPr id="13" name="Group 12"/>
          <p:cNvGrpSpPr/>
          <p:nvPr/>
        </p:nvGrpSpPr>
        <p:grpSpPr>
          <a:xfrm rot="19752110">
            <a:off x="1833736" y="5373831"/>
            <a:ext cx="1494067" cy="792851"/>
            <a:chOff x="2435486" y="5130046"/>
            <a:chExt cx="1494067" cy="792851"/>
          </a:xfrm>
        </p:grpSpPr>
        <p:pic>
          <p:nvPicPr>
            <p:cNvPr id="8" name="Picture 7"/>
            <p:cNvPicPr>
              <a:picLocks noChangeAspect="1"/>
            </p:cNvPicPr>
            <p:nvPr/>
          </p:nvPicPr>
          <p:blipFill>
            <a:blip r:embed="rId10"/>
            <a:stretch>
              <a:fillRect/>
            </a:stretch>
          </p:blipFill>
          <p:spPr>
            <a:xfrm>
              <a:off x="2512365" y="5556223"/>
              <a:ext cx="1110989" cy="366674"/>
            </a:xfrm>
            <a:prstGeom prst="rect">
              <a:avLst/>
            </a:prstGeom>
          </p:spPr>
        </p:pic>
        <p:sp>
          <p:nvSpPr>
            <p:cNvPr id="47" name="TextBox 46"/>
            <p:cNvSpPr txBox="1"/>
            <p:nvPr/>
          </p:nvSpPr>
          <p:spPr bwMode="auto">
            <a:xfrm>
              <a:off x="2435486" y="5130046"/>
              <a:ext cx="1494067" cy="452046"/>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dirty="0" smtClean="0">
                  <a:ln w="1905"/>
                  <a:solidFill>
                    <a:srgbClr val="EEECE1">
                      <a:lumMod val="50000"/>
                    </a:srgbClr>
                  </a:solidFill>
                  <a:latin typeface="Century Gothic" panose="020B0502020202020204" pitchFamily="34" charset="0"/>
                  <a:ea typeface="Verdana" pitchFamily="34" charset="0"/>
                  <a:cs typeface="Verdana" pitchFamily="34" charset="0"/>
                </a:rPr>
                <a:t>6 bi-weekly rapid response </a:t>
              </a:r>
              <a:endParaRPr lang="en-ZA" sz="900" b="1" dirty="0">
                <a:ln w="1905"/>
                <a:solidFill>
                  <a:srgbClr val="EEECE1">
                    <a:lumMod val="50000"/>
                  </a:srgbClr>
                </a:solidFill>
                <a:latin typeface="Century Gothic" panose="020B0502020202020204" pitchFamily="34" charset="0"/>
                <a:ea typeface="Verdana" pitchFamily="34" charset="0"/>
                <a:cs typeface="Verdana" pitchFamily="34" charset="0"/>
              </a:endParaRPr>
            </a:p>
          </p:txBody>
        </p:sp>
      </p:grpSp>
      <p:grpSp>
        <p:nvGrpSpPr>
          <p:cNvPr id="14" name="Group 13"/>
          <p:cNvGrpSpPr/>
          <p:nvPr/>
        </p:nvGrpSpPr>
        <p:grpSpPr>
          <a:xfrm rot="21121177">
            <a:off x="610999" y="697675"/>
            <a:ext cx="1638361" cy="1190328"/>
            <a:chOff x="1965786" y="677379"/>
            <a:chExt cx="1638361" cy="1190328"/>
          </a:xfrm>
        </p:grpSpPr>
        <p:pic>
          <p:nvPicPr>
            <p:cNvPr id="11" name="Picture 10"/>
            <p:cNvPicPr>
              <a:picLocks noChangeAspect="1"/>
            </p:cNvPicPr>
            <p:nvPr/>
          </p:nvPicPr>
          <p:blipFill>
            <a:blip r:embed="rId11"/>
            <a:stretch>
              <a:fillRect/>
            </a:stretch>
          </p:blipFill>
          <p:spPr>
            <a:xfrm>
              <a:off x="2151693" y="1060941"/>
              <a:ext cx="913825" cy="806766"/>
            </a:xfrm>
            <a:prstGeom prst="rect">
              <a:avLst/>
            </a:prstGeom>
          </p:spPr>
        </p:pic>
        <p:sp>
          <p:nvSpPr>
            <p:cNvPr id="52" name="TextBox 51"/>
            <p:cNvSpPr txBox="1"/>
            <p:nvPr/>
          </p:nvSpPr>
          <p:spPr bwMode="auto">
            <a:xfrm rot="21494556">
              <a:off x="1965786" y="677379"/>
              <a:ext cx="1638361" cy="452046"/>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i="1" dirty="0" smtClean="0">
                  <a:ln w="1905"/>
                  <a:solidFill>
                    <a:srgbClr val="EEECE1">
                      <a:lumMod val="50000"/>
                    </a:srgbClr>
                  </a:solidFill>
                  <a:latin typeface="Century Gothic" panose="020B0502020202020204" pitchFamily="34" charset="0"/>
                  <a:ea typeface="Verdana" pitchFamily="34" charset="0"/>
                  <a:cs typeface="Verdana" pitchFamily="34" charset="0"/>
                </a:rPr>
                <a:t>1 quarterly report on </a:t>
              </a:r>
              <a:r>
                <a:rPr lang="en-ZA" sz="900" b="1" i="1" dirty="0" err="1" smtClean="0">
                  <a:ln w="1905"/>
                  <a:solidFill>
                    <a:srgbClr val="EEECE1">
                      <a:lumMod val="50000"/>
                    </a:srgbClr>
                  </a:solidFill>
                  <a:latin typeface="Century Gothic" panose="020B0502020202020204" pitchFamily="34" charset="0"/>
                  <a:ea typeface="Verdana" pitchFamily="34" charset="0"/>
                  <a:cs typeface="Verdana" pitchFamily="34" charset="0"/>
                </a:rPr>
                <a:t>govt</a:t>
              </a:r>
              <a:r>
                <a:rPr lang="en-ZA" sz="900" b="1" i="1" dirty="0" smtClean="0">
                  <a:ln w="1905"/>
                  <a:solidFill>
                    <a:srgbClr val="EEECE1">
                      <a:lumMod val="50000"/>
                    </a:srgbClr>
                  </a:solidFill>
                  <a:latin typeface="Century Gothic" panose="020B0502020202020204" pitchFamily="34" charset="0"/>
                  <a:ea typeface="Verdana" pitchFamily="34" charset="0"/>
                  <a:cs typeface="Verdana" pitchFamily="34" charset="0"/>
                </a:rPr>
                <a:t> communication training</a:t>
              </a:r>
              <a:endParaRPr lang="en-ZA" sz="900" b="1" i="1" dirty="0">
                <a:ln w="1905"/>
                <a:solidFill>
                  <a:srgbClr val="EEECE1">
                    <a:lumMod val="50000"/>
                  </a:srgbClr>
                </a:solidFill>
                <a:latin typeface="Century Gothic" panose="020B0502020202020204" pitchFamily="34" charset="0"/>
                <a:ea typeface="Verdana" pitchFamily="34" charset="0"/>
                <a:cs typeface="Verdana" pitchFamily="34" charset="0"/>
              </a:endParaRPr>
            </a:p>
          </p:txBody>
        </p:sp>
      </p:grpSp>
    </p:spTree>
    <p:extLst>
      <p:ext uri="{BB962C8B-B14F-4D97-AF65-F5344CB8AC3E}">
        <p14:creationId xmlns:p14="http://schemas.microsoft.com/office/powerpoint/2010/main" xmlns="" val="3696051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218467891"/>
              </p:ext>
            </p:extLst>
          </p:nvPr>
        </p:nvGraphicFramePr>
        <p:xfrm>
          <a:off x="93016" y="1226069"/>
          <a:ext cx="8957965" cy="4283192"/>
        </p:xfrm>
        <a:graphic>
          <a:graphicData uri="http://schemas.openxmlformats.org/drawingml/2006/table">
            <a:tbl>
              <a:tblPr>
                <a:tableStyleId>{69C7853C-536D-4A76-A0AE-DD22124D55A5}</a:tableStyleId>
              </a:tblPr>
              <a:tblGrid>
                <a:gridCol w="1880927"/>
                <a:gridCol w="1632857"/>
                <a:gridCol w="1705429"/>
                <a:gridCol w="2698430"/>
                <a:gridCol w="1040322"/>
              </a:tblGrid>
              <a:tr h="436780">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kern="1200" baseline="0" dirty="0"/>
                        <a:t>Strategic </a:t>
                      </a:r>
                      <a:r>
                        <a:rPr kumimoji="0" lang="en-ZA" sz="1400" b="1" kern="1200" baseline="0" dirty="0" smtClean="0"/>
                        <a:t>objective: </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Improve interdepartmental coordination by joint planning and sharing of messages across the three spheres of government to ensure coherence and alignment of government messages.</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endParaRPr lang="en-ZA"/>
                    </a:p>
                  </a:txBody>
                  <a:tcPr/>
                </a:tc>
              </a:tr>
              <a:tr h="618212">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1" dirty="0" smtClean="0"/>
                        <a:t>1st Quarter Target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Actual Output</a:t>
                      </a:r>
                    </a:p>
                    <a:p>
                      <a:pPr marL="0" marR="0" indent="0" algn="ctr" defTabSz="457200" rtl="0" eaLnBrk="1" fontAlgn="auto" latinLnBrk="0" hangingPunct="1">
                        <a:lnSpc>
                          <a:spcPct val="115000"/>
                        </a:lnSpc>
                        <a:spcBef>
                          <a:spcPts val="0"/>
                        </a:spcBef>
                        <a:spcAft>
                          <a:spcPts val="0"/>
                        </a:spcAft>
                        <a:buClrTx/>
                        <a:buSzTx/>
                        <a:buFontTx/>
                        <a:buNone/>
                        <a:tabLst/>
                        <a:defRPr/>
                      </a:pPr>
                      <a:endParaRPr lang="en-ZA" sz="1600" b="1" dirty="0" smtClean="0"/>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769353">
                <a:tc rowSpan="2">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GCPs developed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for</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clusters.</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2">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Five Government</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Communication</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Programmes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(GCP) 2016/17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developed.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2016/17 GCP presented</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to the DG clusters</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2016/17 Cluster Communication Programmes were developed and presented to the DGs clusters. </a:t>
                      </a:r>
                      <a:endParaRPr lang="en-ZA" sz="13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solidFill>
                      <a:srgbClr val="00B050"/>
                    </a:solidFill>
                  </a:tcPr>
                </a:tc>
                <a:tc>
                  <a:txBody>
                    <a:bodyPr/>
                    <a:lstStyle/>
                    <a:p>
                      <a:pPr marL="0" algn="l" defTabSz="457200" rtl="0" eaLnBrk="1" latinLnBrk="0" hangingPunct="1">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p>
                  </a:txBody>
                  <a:tcPr marL="68580" marR="68580" marT="0" marB="0"/>
                </a:tc>
              </a:tr>
              <a:tr h="951956">
                <a:tc vMerge="1">
                  <a:txBody>
                    <a:bodyPr/>
                    <a:lstStyle/>
                    <a:p>
                      <a:pPr algn="l">
                        <a:lnSpc>
                          <a:spcPct val="115000"/>
                        </a:lnSpc>
                        <a:spcAft>
                          <a:spcPts val="0"/>
                        </a:spcAft>
                      </a:pP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pPr algn="l">
                        <a:lnSpc>
                          <a:spcPct val="115000"/>
                        </a:lnSpc>
                        <a:spcAft>
                          <a:spcPts val="0"/>
                        </a:spcAft>
                      </a:pP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Implementation of the 2016/17 GCP.</a:t>
                      </a:r>
                      <a:endParaRPr lang="en-ZA" sz="1300" dirty="0" smtClean="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2016/17 cluster communication programmes implementation reports produced and presented to MANCO.</a:t>
                      </a:r>
                      <a:r>
                        <a:rPr lang="en-ZA" sz="14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3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solidFill>
                      <a:srgbClr val="00B050"/>
                    </a:solidFill>
                  </a:tcPr>
                </a:tc>
                <a:tc>
                  <a:txBody>
                    <a:bodyPr/>
                    <a:lstStyle/>
                    <a:p>
                      <a:pPr marL="0" algn="l" defTabSz="457200" rtl="0" eaLnBrk="1" latinLnBrk="0" hangingPunct="1">
                        <a:lnSpc>
                          <a:spcPct val="115000"/>
                        </a:lnSpc>
                        <a:spcAft>
                          <a:spcPts val="0"/>
                        </a:spcAft>
                      </a:pPr>
                      <a:endPar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1506891">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Percentage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communication</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strategies developed for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cluster</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campaigns/projects/</a:t>
                      </a:r>
                    </a:p>
                    <a:p>
                      <a:pPr algn="l">
                        <a:lnSpc>
                          <a:spcPct val="115000"/>
                        </a:lnSpc>
                        <a:spcAft>
                          <a:spcPts val="0"/>
                        </a:spcAft>
                      </a:pP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programmes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(based on demand)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100% of communication</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strategies developed for</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cluster</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campaigns/</a:t>
                      </a:r>
                    </a:p>
                    <a:p>
                      <a:pPr algn="l">
                        <a:lnSpc>
                          <a:spcPct val="115000"/>
                        </a:lnSpc>
                        <a:spcAft>
                          <a:spcPts val="0"/>
                        </a:spcAft>
                      </a:pP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projects/</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programmes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(based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demand</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100% of communication</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strategies developed</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for cluster campaigns/</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projects/programmes (based on demand</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9 requests to develop communication strategies for cluster</a:t>
                      </a:r>
                      <a:r>
                        <a:rPr lang="en-ZA" sz="14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campaigns/</a:t>
                      </a:r>
                    </a:p>
                    <a:p>
                      <a:pPr algn="l">
                        <a:lnSpc>
                          <a:spcPct val="115000"/>
                        </a:lnSpc>
                        <a:spcAft>
                          <a:spcPts val="0"/>
                        </a:spcAft>
                      </a:pP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projects were received and implemented based on demand. This translates to 100%.</a:t>
                      </a:r>
                      <a:endParaRPr lang="en-ZA"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marL="0" algn="l" defTabSz="457200" rtl="0" eaLnBrk="1" latinLnBrk="0" hangingPunct="1">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p>
                  </a:txBody>
                  <a:tcPr marL="68580" marR="68580" marT="0" marB="0"/>
                </a:tc>
              </a:tr>
            </a:tbl>
          </a:graphicData>
        </a:graphic>
      </p:graphicFrame>
      <p:sp>
        <p:nvSpPr>
          <p:cNvPr id="17442" name="Title 4"/>
          <p:cNvSpPr txBox="1">
            <a:spLocks/>
          </p:cNvSpPr>
          <p:nvPr/>
        </p:nvSpPr>
        <p:spPr bwMode="auto">
          <a:xfrm>
            <a:off x="930492" y="604582"/>
            <a:ext cx="7948612" cy="339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chemeClr val="accent6">
                    <a:lumMod val="75000"/>
                  </a:schemeClr>
                </a:solidFill>
                <a:latin typeface="Calibri" pitchFamily="34" charset="0"/>
              </a:rPr>
              <a:t>Programme </a:t>
            </a:r>
            <a:r>
              <a:rPr lang="en-US" dirty="0">
                <a:solidFill>
                  <a:schemeClr val="accent6">
                    <a:lumMod val="75000"/>
                  </a:schemeClr>
                </a:solidFill>
                <a:latin typeface="Calibri" pitchFamily="34" charset="0"/>
              </a:rPr>
              <a:t>3</a:t>
            </a:r>
            <a:r>
              <a:rPr lang="en-US" dirty="0" smtClean="0">
                <a:solidFill>
                  <a:schemeClr val="accent6">
                    <a:lumMod val="75000"/>
                  </a:schemeClr>
                </a:solidFill>
                <a:latin typeface="Calibri" pitchFamily="34" charset="0"/>
              </a:rPr>
              <a:t>: Intergovernmental </a:t>
            </a:r>
            <a:r>
              <a:rPr lang="en-US" dirty="0">
                <a:solidFill>
                  <a:schemeClr val="accent6">
                    <a:lumMod val="75000"/>
                  </a:schemeClr>
                </a:solidFill>
                <a:latin typeface="Calibri" pitchFamily="34" charset="0"/>
              </a:rPr>
              <a:t>Coordination and Stakeholder Management</a:t>
            </a:r>
          </a:p>
        </p:txBody>
      </p:sp>
      <p:sp>
        <p:nvSpPr>
          <p:cNvPr id="12" name="Rectangle 7"/>
          <p:cNvSpPr>
            <a:spLocks noChangeArrowheads="1"/>
          </p:cNvSpPr>
          <p:nvPr/>
        </p:nvSpPr>
        <p:spPr bwMode="auto">
          <a:xfrm>
            <a:off x="2250541" y="886437"/>
            <a:ext cx="2650021" cy="646331"/>
          </a:xfrm>
          <a:prstGeom prst="rect">
            <a:avLst/>
          </a:prstGeom>
          <a:noFill/>
          <a:ln>
            <a:noFill/>
          </a:ln>
          <a:extLst/>
        </p:spPr>
        <p:txBody>
          <a:bodyPr wrap="none">
            <a:spAutoFit/>
          </a:bodyPr>
          <a:lstStyle/>
          <a:p>
            <a:pPr>
              <a:defRPr/>
            </a:pPr>
            <a:r>
              <a:rPr lang="en-US" b="1" dirty="0">
                <a:solidFill>
                  <a:prstClr val="black"/>
                </a:solidFill>
              </a:rPr>
              <a:t>Sub- Programme</a:t>
            </a:r>
            <a:r>
              <a:rPr lang="en-US" b="1" dirty="0" smtClean="0">
                <a:solidFill>
                  <a:prstClr val="black"/>
                </a:solidFill>
              </a:rPr>
              <a:t>: Clusters</a:t>
            </a:r>
          </a:p>
          <a:p>
            <a:pPr>
              <a:defRPr/>
            </a:pPr>
            <a:endParaRPr lang="en-US" b="1" dirty="0">
              <a:solidFill>
                <a:prstClr val="black"/>
              </a:solidFill>
            </a:endParaRPr>
          </a:p>
        </p:txBody>
      </p:sp>
      <p:sp>
        <p:nvSpPr>
          <p:cNvPr id="9" name="Title 1"/>
          <p:cNvSpPr txBox="1">
            <a:spLocks/>
          </p:cNvSpPr>
          <p:nvPr/>
        </p:nvSpPr>
        <p:spPr>
          <a:xfrm>
            <a:off x="0" y="8047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prstClr val="white"/>
                </a:solidFill>
                <a:latin typeface="Century Gothic" panose="020B0502020202020204" pitchFamily="34" charset="0"/>
              </a:defRPr>
            </a:lvl1pPr>
          </a:lstStyle>
          <a:p>
            <a:r>
              <a:rPr lang="en-US" dirty="0" smtClean="0"/>
              <a:t>Programme </a:t>
            </a:r>
            <a:r>
              <a:rPr lang="en-US" dirty="0"/>
              <a:t>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xmlns="" val="192911171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991710655"/>
              </p:ext>
            </p:extLst>
          </p:nvPr>
        </p:nvGraphicFramePr>
        <p:xfrm>
          <a:off x="93016" y="1460701"/>
          <a:ext cx="8957965" cy="2849880"/>
        </p:xfrm>
        <a:graphic>
          <a:graphicData uri="http://schemas.openxmlformats.org/drawingml/2006/table">
            <a:tbl>
              <a:tblPr>
                <a:tableStyleId>{69C7853C-536D-4A76-A0AE-DD22124D55A5}</a:tableStyleId>
              </a:tblPr>
              <a:tblGrid>
                <a:gridCol w="1880927"/>
                <a:gridCol w="1632857"/>
                <a:gridCol w="1705429"/>
                <a:gridCol w="2698430"/>
                <a:gridCol w="1040322"/>
              </a:tblGrid>
              <a:tr h="354042">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kern="1200" baseline="0" dirty="0"/>
                        <a:t>Strategic </a:t>
                      </a:r>
                      <a:r>
                        <a:rPr kumimoji="0" lang="en-ZA" sz="1400" b="1" kern="1200" baseline="0" dirty="0" smtClean="0"/>
                        <a:t>objective: </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Improve interdepartmental coordination by joint planning and sharing of messages across the three spheres of government to ensure coherence and alignment of government messages.</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endParaRPr lang="en-ZA"/>
                    </a:p>
                  </a:txBody>
                  <a:tcPr/>
                </a:tc>
              </a:tr>
              <a:tr h="516815">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1" dirty="0" smtClean="0"/>
                        <a:t>1st Quarter Target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Actual Output</a:t>
                      </a:r>
                    </a:p>
                    <a:p>
                      <a:pPr marL="0" marR="0" indent="0" algn="ctr" defTabSz="457200" rtl="0" eaLnBrk="1" fontAlgn="auto" latinLnBrk="0" hangingPunct="1">
                        <a:lnSpc>
                          <a:spcPct val="115000"/>
                        </a:lnSpc>
                        <a:spcBef>
                          <a:spcPts val="0"/>
                        </a:spcBef>
                        <a:spcAft>
                          <a:spcPts val="0"/>
                        </a:spcAft>
                        <a:buClrTx/>
                        <a:buSzTx/>
                        <a:buFontTx/>
                        <a:buNone/>
                        <a:tabLst/>
                        <a:defRPr/>
                      </a:pPr>
                      <a:endParaRPr lang="en-ZA" sz="1600" b="1" dirty="0" smtClean="0"/>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673561">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reports on</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government communication</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training produced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Four reports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government communication</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training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produced per year</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report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government</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communication training</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produced per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quarter.</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Produced one quarterly report on government communication training.</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marL="0" algn="l" defTabSz="457200" rtl="0" eaLnBrk="1" latinLnBrk="0" hangingPunct="1">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p>
                  </a:txBody>
                  <a:tcPr marL="68580" marR="68580" marT="0" marB="0"/>
                </a:tc>
              </a:tr>
              <a:tr h="673561">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Percentage of communication projects implemented (based on</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demand)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100% of communication projects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implemented.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100% of communication</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projects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implemented.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 requests to implement communication projects were received and implemented. This translates to 100%</a:t>
                      </a:r>
                      <a:endParaRPr lang="en-ZA"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None</a:t>
                      </a:r>
                    </a:p>
                    <a:p>
                      <a:pPr marL="0" algn="l" defTabSz="457200" rtl="0" eaLnBrk="1" latinLnBrk="0" hangingPunct="1">
                        <a:lnSpc>
                          <a:spcPct val="115000"/>
                        </a:lnSpc>
                        <a:spcAft>
                          <a:spcPts val="0"/>
                        </a:spcAft>
                      </a:pPr>
                      <a:endPar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17442" name="Title 4"/>
          <p:cNvSpPr txBox="1">
            <a:spLocks/>
          </p:cNvSpPr>
          <p:nvPr/>
        </p:nvSpPr>
        <p:spPr bwMode="auto">
          <a:xfrm>
            <a:off x="926256" y="596962"/>
            <a:ext cx="7948612" cy="339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chemeClr val="accent6">
                    <a:lumMod val="75000"/>
                  </a:schemeClr>
                </a:solidFill>
                <a:latin typeface="Calibri" pitchFamily="34" charset="0"/>
              </a:rPr>
              <a:t>Programme </a:t>
            </a:r>
            <a:r>
              <a:rPr lang="en-US" dirty="0">
                <a:solidFill>
                  <a:schemeClr val="accent6">
                    <a:lumMod val="75000"/>
                  </a:schemeClr>
                </a:solidFill>
                <a:latin typeface="Calibri" pitchFamily="34" charset="0"/>
              </a:rPr>
              <a:t>3</a:t>
            </a:r>
            <a:r>
              <a:rPr lang="en-US" dirty="0" smtClean="0">
                <a:solidFill>
                  <a:schemeClr val="accent6">
                    <a:lumMod val="75000"/>
                  </a:schemeClr>
                </a:solidFill>
                <a:latin typeface="Calibri" pitchFamily="34" charset="0"/>
              </a:rPr>
              <a:t>: Intergovernmental </a:t>
            </a:r>
            <a:r>
              <a:rPr lang="en-US" dirty="0">
                <a:solidFill>
                  <a:schemeClr val="accent6">
                    <a:lumMod val="75000"/>
                  </a:schemeClr>
                </a:solidFill>
                <a:latin typeface="Calibri" pitchFamily="34" charset="0"/>
              </a:rPr>
              <a:t>Coordination and Stakeholder Management</a:t>
            </a:r>
          </a:p>
        </p:txBody>
      </p:sp>
      <p:sp>
        <p:nvSpPr>
          <p:cNvPr id="12" name="Rectangle 7"/>
          <p:cNvSpPr>
            <a:spLocks noChangeArrowheads="1"/>
          </p:cNvSpPr>
          <p:nvPr/>
        </p:nvSpPr>
        <p:spPr bwMode="auto">
          <a:xfrm>
            <a:off x="2250541" y="989982"/>
            <a:ext cx="2650021" cy="646331"/>
          </a:xfrm>
          <a:prstGeom prst="rect">
            <a:avLst/>
          </a:prstGeom>
          <a:noFill/>
          <a:ln>
            <a:noFill/>
          </a:ln>
          <a:extLst/>
        </p:spPr>
        <p:txBody>
          <a:bodyPr wrap="none">
            <a:spAutoFit/>
          </a:bodyPr>
          <a:lstStyle/>
          <a:p>
            <a:pPr>
              <a:defRPr/>
            </a:pPr>
            <a:r>
              <a:rPr lang="en-US" b="1" dirty="0">
                <a:solidFill>
                  <a:prstClr val="black"/>
                </a:solidFill>
              </a:rPr>
              <a:t>Sub- Programme</a:t>
            </a:r>
            <a:r>
              <a:rPr lang="en-US" b="1" dirty="0" smtClean="0">
                <a:solidFill>
                  <a:prstClr val="black"/>
                </a:solidFill>
              </a:rPr>
              <a:t>: Clusters</a:t>
            </a:r>
          </a:p>
          <a:p>
            <a:pPr>
              <a:defRPr/>
            </a:pPr>
            <a:endParaRPr lang="en-US" b="1" dirty="0">
              <a:solidFill>
                <a:prstClr val="black"/>
              </a:solidFill>
            </a:endParaRPr>
          </a:p>
        </p:txBody>
      </p:sp>
      <p:sp>
        <p:nvSpPr>
          <p:cNvPr id="9" name="Title 1"/>
          <p:cNvSpPr txBox="1">
            <a:spLocks/>
          </p:cNvSpPr>
          <p:nvPr/>
        </p:nvSpPr>
        <p:spPr>
          <a:xfrm>
            <a:off x="0" y="7285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prstClr val="white"/>
                </a:solidFill>
                <a:latin typeface="Century Gothic" panose="020B0502020202020204" pitchFamily="34" charset="0"/>
              </a:defRPr>
            </a:lvl1pPr>
          </a:lstStyle>
          <a:p>
            <a:r>
              <a:rPr lang="en-US" dirty="0" smtClean="0"/>
              <a:t>Programme </a:t>
            </a:r>
            <a:r>
              <a:rPr lang="en-US" dirty="0"/>
              <a:t>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xmlns="" val="145323079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4045707706"/>
              </p:ext>
            </p:extLst>
          </p:nvPr>
        </p:nvGraphicFramePr>
        <p:xfrm>
          <a:off x="166913" y="1325880"/>
          <a:ext cx="8707955" cy="5078241"/>
        </p:xfrm>
        <a:graphic>
          <a:graphicData uri="http://schemas.openxmlformats.org/drawingml/2006/table">
            <a:tbl>
              <a:tblPr>
                <a:tableStyleId>{69C7853C-536D-4A76-A0AE-DD22124D55A5}</a:tableStyleId>
              </a:tblPr>
              <a:tblGrid>
                <a:gridCol w="1509486"/>
                <a:gridCol w="1545771"/>
                <a:gridCol w="1632859"/>
                <a:gridCol w="1621229"/>
                <a:gridCol w="2398610"/>
              </a:tblGrid>
              <a:tr h="298740">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kern="1200" baseline="0" dirty="0"/>
                        <a:t>Strategic </a:t>
                      </a:r>
                      <a:r>
                        <a:rPr kumimoji="0" lang="en-ZA" sz="1400" b="1" kern="1200" baseline="0" dirty="0" smtClean="0"/>
                        <a:t>objective: </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An informed and empowered citizenry on government’s policies, plans, programmes and achievements to increase public participation in government.</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endParaRPr lang="en-ZA"/>
                    </a:p>
                  </a:txBody>
                  <a:tcPr/>
                </a:tc>
              </a:tr>
              <a:tr h="571392">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 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1" dirty="0" smtClean="0"/>
                        <a:t>1st Quarter Target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Actual Output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582109">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reports on</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support to the functioning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government</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communication</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system produced</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(provincial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 local level</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Four reports on support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to</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functioning of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government</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communication system</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produced</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(provincial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local</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level).</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report on support</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to the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functioning</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 government</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communication system</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produced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(provincial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local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level</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Produced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report on support to the functioning of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government</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communication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system (provincial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local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level). </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None</a:t>
                      </a:r>
                    </a:p>
                    <a:p>
                      <a:pPr marL="0" algn="l" defTabSz="457200" rtl="0" eaLnBrk="1" latinLnBrk="0" hangingPunct="1">
                        <a:lnSpc>
                          <a:spcPct val="115000"/>
                        </a:lnSpc>
                        <a:spcAft>
                          <a:spcPts val="0"/>
                        </a:spcAft>
                      </a:pPr>
                      <a:endParaRPr lang="en-ZA" sz="1300" kern="1200" dirty="0" smtClean="0">
                        <a:solidFill>
                          <a:schemeClr val="dk1"/>
                        </a:solidFill>
                        <a:effectLst/>
                        <a:latin typeface="+mn-lt"/>
                        <a:ea typeface="Calibri" panose="020F0502020204030204" pitchFamily="34" charset="0"/>
                        <a:cs typeface="Arial" panose="020B0604020202020204" pitchFamily="34" charset="0"/>
                      </a:endParaRPr>
                    </a:p>
                  </a:txBody>
                  <a:tcPr marL="68580" marR="68580" marT="0" marB="0"/>
                </a:tc>
              </a:tr>
              <a:tr h="762000">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development</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communication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activations</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aligned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to the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GCP.</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1 200 development</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communication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activations</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aligned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to the GCP per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year.</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360 development</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communication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activations</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aligned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to the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GCP.</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542 development communication activations aligned to the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GCP.</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marL="72000" lvl="0" algn="l" defTabSz="457200" rtl="0" eaLnBrk="1" fontAlgn="t"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Target overachieved by 182</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p>
                    <a:p>
                      <a:pPr marL="72000" lvl="0" algn="l" defTabSz="457200" rtl="0" eaLnBrk="1" fontAlgn="t" latinLnBrk="0" hangingPunct="1">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This was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due to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support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provided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awareness of 2016 Elections and voter registration, Africa Day activities and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Fort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Hare centenary</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p>
                    <a:p>
                      <a:pPr marL="72000" lvl="0" algn="l" defTabSz="457200" rtl="0" eaLnBrk="1" fontAlgn="t" latinLnBrk="0" hangingPunct="1">
                        <a:lnSpc>
                          <a:spcPct val="115000"/>
                        </a:lnSpc>
                        <a:spcAft>
                          <a:spcPts val="0"/>
                        </a:spcAft>
                      </a:pPr>
                      <a:endPar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9525" marR="9525" marT="9525" marB="0"/>
                </a:tc>
              </a:tr>
              <a:tr h="692930">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marketing</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events for </a:t>
                      </a:r>
                      <a:r>
                        <a:rPr lang="en-ZA" sz="13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Thusong</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programme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held.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486 marketing events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for</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i="1" dirty="0" err="1"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Thusong</a:t>
                      </a:r>
                      <a:r>
                        <a:rPr lang="en-ZA" sz="1300" i="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programme held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year.</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122 marketing events for</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Thusong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programme held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126 marketing events for </a:t>
                      </a:r>
                      <a:r>
                        <a:rPr lang="en-ZA" sz="13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Thusong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programme held</a:t>
                      </a:r>
                      <a:r>
                        <a:rPr lang="en-ZA" sz="13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br>
                        <a:rPr lang="en-ZA" sz="13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br>
                      <a:r>
                        <a:rPr lang="en-ZA" sz="13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algn="l">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Target overachieved by 4. </a:t>
                      </a:r>
                    </a:p>
                    <a:p>
                      <a:pPr algn="l">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This was due to the integrated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mobile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outreach marketing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in the Western Cape.</a:t>
                      </a:r>
                    </a:p>
                  </a:txBody>
                  <a:tcPr marL="68580" marR="68580" marT="0" marB="0"/>
                </a:tc>
              </a:tr>
            </a:tbl>
          </a:graphicData>
        </a:graphic>
      </p:graphicFrame>
      <p:sp>
        <p:nvSpPr>
          <p:cNvPr id="17442" name="Title 4"/>
          <p:cNvSpPr txBox="1">
            <a:spLocks/>
          </p:cNvSpPr>
          <p:nvPr/>
        </p:nvSpPr>
        <p:spPr bwMode="auto">
          <a:xfrm>
            <a:off x="926256" y="696738"/>
            <a:ext cx="7948612" cy="316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chemeClr val="accent6">
                    <a:lumMod val="75000"/>
                  </a:schemeClr>
                </a:solidFill>
                <a:latin typeface="Calibri" pitchFamily="34" charset="0"/>
              </a:rPr>
              <a:t>Programme </a:t>
            </a:r>
            <a:r>
              <a:rPr lang="en-US" dirty="0">
                <a:solidFill>
                  <a:schemeClr val="accent6">
                    <a:lumMod val="75000"/>
                  </a:schemeClr>
                </a:solidFill>
                <a:latin typeface="Calibri" pitchFamily="34" charset="0"/>
              </a:rPr>
              <a:t>3</a:t>
            </a:r>
            <a:r>
              <a:rPr lang="en-US" dirty="0" smtClean="0">
                <a:solidFill>
                  <a:schemeClr val="accent6">
                    <a:lumMod val="75000"/>
                  </a:schemeClr>
                </a:solidFill>
                <a:latin typeface="Calibri" pitchFamily="34" charset="0"/>
              </a:rPr>
              <a:t>: Intergovernmental </a:t>
            </a:r>
            <a:r>
              <a:rPr lang="en-US" dirty="0">
                <a:solidFill>
                  <a:schemeClr val="accent6">
                    <a:lumMod val="75000"/>
                  </a:schemeClr>
                </a:solidFill>
                <a:latin typeface="Calibri" pitchFamily="34" charset="0"/>
              </a:rPr>
              <a:t>Coordination and Stakeholder Management</a:t>
            </a:r>
          </a:p>
        </p:txBody>
      </p:sp>
      <p:sp>
        <p:nvSpPr>
          <p:cNvPr id="12" name="Rectangle 7"/>
          <p:cNvSpPr>
            <a:spLocks noChangeArrowheads="1"/>
          </p:cNvSpPr>
          <p:nvPr/>
        </p:nvSpPr>
        <p:spPr bwMode="auto">
          <a:xfrm>
            <a:off x="1981928" y="918931"/>
            <a:ext cx="4500563" cy="369888"/>
          </a:xfrm>
          <a:prstGeom prst="rect">
            <a:avLst/>
          </a:prstGeom>
          <a:noFill/>
          <a:ln>
            <a:noFill/>
          </a:ln>
          <a:extLst/>
        </p:spPr>
        <p:txBody>
          <a:bodyPr wrap="none">
            <a:spAutoFit/>
          </a:bodyPr>
          <a:lstStyle/>
          <a:p>
            <a:pPr>
              <a:defRPr/>
            </a:pPr>
            <a:r>
              <a:rPr lang="en-US" b="1" dirty="0">
                <a:latin typeface="+mn-lt"/>
              </a:rPr>
              <a:t>Sub- Programme: Provincial and Local Liaison</a:t>
            </a:r>
          </a:p>
        </p:txBody>
      </p:sp>
      <p:sp>
        <p:nvSpPr>
          <p:cNvPr id="9" name="Title 1"/>
          <p:cNvSpPr txBox="1">
            <a:spLocks/>
          </p:cNvSpPr>
          <p:nvPr/>
        </p:nvSpPr>
        <p:spPr>
          <a:xfrm>
            <a:off x="0" y="13381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prstClr val="white"/>
                </a:solidFill>
                <a:latin typeface="Century Gothic" panose="020B0502020202020204" pitchFamily="34" charset="0"/>
              </a:defRPr>
            </a:lvl1pPr>
          </a:lstStyle>
          <a:p>
            <a:r>
              <a:rPr lang="en-US" dirty="0" smtClean="0"/>
              <a:t>Programme </a:t>
            </a:r>
            <a:r>
              <a:rPr lang="en-US" dirty="0"/>
              <a:t>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pPr/>
              <a:t>17</a:t>
            </a:fld>
            <a:endParaRPr lang="en-US" dirty="0"/>
          </a:p>
        </p:txBody>
      </p:sp>
    </p:spTree>
    <p:extLst>
      <p:ext uri="{BB962C8B-B14F-4D97-AF65-F5344CB8AC3E}">
        <p14:creationId xmlns:p14="http://schemas.microsoft.com/office/powerpoint/2010/main" xmlns="" val="241123936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632876112"/>
              </p:ext>
            </p:extLst>
          </p:nvPr>
        </p:nvGraphicFramePr>
        <p:xfrm>
          <a:off x="166913" y="1228380"/>
          <a:ext cx="8860973" cy="4998612"/>
        </p:xfrm>
        <a:graphic>
          <a:graphicData uri="http://schemas.openxmlformats.org/drawingml/2006/table">
            <a:tbl>
              <a:tblPr>
                <a:tableStyleId>{69C7853C-536D-4A76-A0AE-DD22124D55A5}</a:tableStyleId>
              </a:tblPr>
              <a:tblGrid>
                <a:gridCol w="1536011"/>
                <a:gridCol w="1572934"/>
                <a:gridCol w="1661551"/>
                <a:gridCol w="1649718"/>
                <a:gridCol w="2440759"/>
              </a:tblGrid>
              <a:tr h="382706">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kern="1200" baseline="0" dirty="0"/>
                        <a:t>Strategic </a:t>
                      </a:r>
                      <a:r>
                        <a:rPr kumimoji="0" lang="en-ZA" sz="1400" b="1" kern="1200" baseline="0" dirty="0" smtClean="0"/>
                        <a:t>objective: </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An informed and empowered citizenry on government’s policies, plans, programmes and achievements to increase public participation in government.</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endParaRPr lang="en-ZA"/>
                    </a:p>
                  </a:txBody>
                  <a:tcPr/>
                </a:tc>
              </a:tr>
              <a:tr h="571392">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 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1" dirty="0" smtClean="0"/>
                        <a:t>1st Quarter Target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Actual Output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762000">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community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stakeholder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liaison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visits</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undertaken.</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1 800 community and stakeholder liaison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visits undertaken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year.</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540 community and stakeholder liaison visits</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undertaken.</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634 Community and stakeholder liaison visits undertaken</a:t>
                      </a:r>
                      <a:r>
                        <a:rPr lang="en-ZA" sz="14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marL="0" algn="l" defTabSz="457200" rtl="0" eaLnBrk="1" latinLnBrk="0" hangingPunct="1">
                        <a:lnSpc>
                          <a:spcPct val="115000"/>
                        </a:lnSpc>
                        <a:spcAft>
                          <a:spcPts val="0"/>
                        </a:spcAft>
                      </a:pPr>
                      <a:r>
                        <a:rPr lang="en-ZA" sz="1300" kern="1200" noProof="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Target overachieved by </a:t>
                      </a:r>
                      <a:r>
                        <a:rPr lang="en-ZA" sz="1300" kern="1200" baseline="0" noProof="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94</a:t>
                      </a:r>
                      <a:r>
                        <a:rPr lang="en-ZA" sz="1300" kern="1200" noProof="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This was due to engagements with stakeholders  during, pre and post voter registration weekend and support provided to stakeholders in preparations for the visits of the Deputy President and the Minister of Communications.</a:t>
                      </a:r>
                    </a:p>
                  </a:txBody>
                  <a:tcPr marL="68580" marR="68580" marT="0" marB="0"/>
                </a:tc>
              </a:tr>
              <a:tr h="762000">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reports on</a:t>
                      </a:r>
                      <a:b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4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Izimbizo</a:t>
                      </a: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events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held.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Four reports on the number of</a:t>
                      </a:r>
                      <a:b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4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Izimbizo</a:t>
                      </a: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events held per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year.</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report on </a:t>
                      </a:r>
                      <a:r>
                        <a:rPr lang="en-ZA" sz="14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Izimbizo</a:t>
                      </a: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events held per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quarter.</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Compiled one quarterly report on 92 </a:t>
                      </a:r>
                      <a:r>
                        <a:rPr lang="en-ZA" sz="14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Izimbizo</a:t>
                      </a: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events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supported.</a:t>
                      </a:r>
                    </a:p>
                  </a:txBody>
                  <a:tcPr marL="68580" marR="68580" marT="0" marB="0">
                    <a:solidFill>
                      <a:srgbClr val="00B050"/>
                    </a:solidFill>
                  </a:tcPr>
                </a:tc>
                <a:tc>
                  <a:txBody>
                    <a:bodyPr/>
                    <a:lstStyle/>
                    <a:p>
                      <a:pPr marL="0" algn="l" defTabSz="457200" rtl="0" eaLnBrk="1" latinLnBrk="0" hangingPunct="1">
                        <a:lnSpc>
                          <a:spcPct val="115000"/>
                        </a:lnSpc>
                        <a:spcAft>
                          <a:spcPts val="0"/>
                        </a:spcAft>
                      </a:pPr>
                      <a:r>
                        <a:rPr lang="en-ZA" sz="14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p>
                  </a:txBody>
                  <a:tcPr marL="68580" marR="68580" marT="0" marB="0"/>
                </a:tc>
              </a:tr>
              <a:tr h="762000">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electronic </a:t>
                      </a:r>
                      <a:r>
                        <a:rPr lang="en-ZA" sz="14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My</a:t>
                      </a:r>
                      <a:br>
                        <a:rPr lang="en-ZA" sz="14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4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District Today</a:t>
                      </a: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newsletters</a:t>
                      </a:r>
                      <a:b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44 electronic </a:t>
                      </a:r>
                      <a:r>
                        <a:rPr lang="en-ZA" sz="14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My District</a:t>
                      </a:r>
                      <a:br>
                        <a:rPr lang="en-ZA" sz="14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4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Today</a:t>
                      </a: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newsletters published</a:t>
                      </a:r>
                      <a:b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year.</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12 electronic </a:t>
                      </a:r>
                      <a:r>
                        <a:rPr lang="en-ZA" sz="14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My </a:t>
                      </a:r>
                      <a:r>
                        <a:rPr lang="en-ZA" sz="1400" i="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District</a:t>
                      </a:r>
                      <a:r>
                        <a:rPr lang="en-ZA" sz="1400" i="1"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i="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Today</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newsletters</a:t>
                      </a:r>
                      <a:r>
                        <a:rPr lang="en-ZA" sz="14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 </a:t>
                      </a: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quarter.</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12 electronic </a:t>
                      </a:r>
                      <a:r>
                        <a:rPr lang="en-ZA" sz="1400" i="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My District Today</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newsletters published during this quarter</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marL="72000" algn="l" fontAlgn="t"/>
                      <a:r>
                        <a:rPr lang="en-ZA" sz="14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9525" marR="9525" marT="9525" marB="0"/>
                </a:tc>
              </a:tr>
            </a:tbl>
          </a:graphicData>
        </a:graphic>
      </p:graphicFrame>
      <p:sp>
        <p:nvSpPr>
          <p:cNvPr id="17442" name="Title 4"/>
          <p:cNvSpPr txBox="1">
            <a:spLocks/>
          </p:cNvSpPr>
          <p:nvPr/>
        </p:nvSpPr>
        <p:spPr bwMode="auto">
          <a:xfrm>
            <a:off x="926256" y="696738"/>
            <a:ext cx="7948612" cy="316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chemeClr val="tx2"/>
                </a:solidFill>
                <a:latin typeface="Calibri" pitchFamily="34" charset="0"/>
              </a:rPr>
              <a:t>Programme </a:t>
            </a:r>
            <a:r>
              <a:rPr lang="en-US" dirty="0">
                <a:solidFill>
                  <a:schemeClr val="tx2"/>
                </a:solidFill>
                <a:latin typeface="Calibri" pitchFamily="34" charset="0"/>
              </a:rPr>
              <a:t>3</a:t>
            </a:r>
            <a:r>
              <a:rPr lang="en-US" dirty="0" smtClean="0">
                <a:solidFill>
                  <a:schemeClr val="tx2"/>
                </a:solidFill>
                <a:latin typeface="Calibri" pitchFamily="34" charset="0"/>
              </a:rPr>
              <a:t>: Intergovernmental </a:t>
            </a:r>
            <a:r>
              <a:rPr lang="en-US" dirty="0">
                <a:solidFill>
                  <a:schemeClr val="tx2"/>
                </a:solidFill>
                <a:latin typeface="Calibri" pitchFamily="34" charset="0"/>
              </a:rPr>
              <a:t>Coordination and Stakeholder Management</a:t>
            </a:r>
          </a:p>
        </p:txBody>
      </p:sp>
      <p:sp>
        <p:nvSpPr>
          <p:cNvPr id="12" name="Rectangle 7"/>
          <p:cNvSpPr>
            <a:spLocks noChangeArrowheads="1"/>
          </p:cNvSpPr>
          <p:nvPr/>
        </p:nvSpPr>
        <p:spPr bwMode="auto">
          <a:xfrm>
            <a:off x="1981928" y="918931"/>
            <a:ext cx="4500563" cy="369888"/>
          </a:xfrm>
          <a:prstGeom prst="rect">
            <a:avLst/>
          </a:prstGeom>
          <a:noFill/>
          <a:ln>
            <a:noFill/>
          </a:ln>
          <a:extLst/>
        </p:spPr>
        <p:txBody>
          <a:bodyPr wrap="none">
            <a:spAutoFit/>
          </a:bodyPr>
          <a:lstStyle/>
          <a:p>
            <a:pPr>
              <a:defRPr/>
            </a:pPr>
            <a:r>
              <a:rPr lang="en-US" b="1" dirty="0">
                <a:latin typeface="+mn-lt"/>
              </a:rPr>
              <a:t>Sub- Programme: Provincial and Local Liaison</a:t>
            </a:r>
          </a:p>
        </p:txBody>
      </p:sp>
      <p:sp>
        <p:nvSpPr>
          <p:cNvPr id="9" name="Title 1"/>
          <p:cNvSpPr txBox="1">
            <a:spLocks/>
          </p:cNvSpPr>
          <p:nvPr/>
        </p:nvSpPr>
        <p:spPr>
          <a:xfrm>
            <a:off x="0" y="133815"/>
            <a:ext cx="9143999" cy="524107"/>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895350">
              <a:spcBef>
                <a:spcPct val="20000"/>
              </a:spcBef>
            </a:pPr>
            <a:r>
              <a:rPr lang="en-US" sz="3600" b="1" dirty="0">
                <a:solidFill>
                  <a:prstClr val="white"/>
                </a:solidFill>
                <a:latin typeface="Calibri"/>
              </a:rPr>
              <a:t>6</a:t>
            </a:r>
            <a:r>
              <a:rPr lang="en-US" sz="3600" b="1" dirty="0" smtClean="0">
                <a:solidFill>
                  <a:prstClr val="white"/>
                </a:solidFill>
                <a:latin typeface="Calibri"/>
              </a:rPr>
              <a:t>.  Programme Performance Information</a:t>
            </a:r>
            <a:endParaRPr lang="en-US" sz="3600" b="1" dirty="0">
              <a:solidFill>
                <a:prstClr val="white"/>
              </a:solidFill>
              <a:latin typeface="Calibri"/>
            </a:endParaRPr>
          </a:p>
        </p:txBody>
      </p:sp>
      <p:sp>
        <p:nvSpPr>
          <p:cNvPr id="2" name="Slide Number Placeholder 1"/>
          <p:cNvSpPr>
            <a:spLocks noGrp="1"/>
          </p:cNvSpPr>
          <p:nvPr>
            <p:ph type="sldNum" sz="quarter" idx="12"/>
          </p:nvPr>
        </p:nvSpPr>
        <p:spPr/>
        <p:txBody>
          <a:bodyPr/>
          <a:lstStyle/>
          <a:p>
            <a:fld id="{8843D58F-2DAB-1446-A47E-C34A82BC1FA1}" type="slidenum">
              <a:rPr lang="en-US" smtClean="0"/>
              <a:pPr/>
              <a:t>18</a:t>
            </a:fld>
            <a:endParaRPr lang="en-US" dirty="0"/>
          </a:p>
        </p:txBody>
      </p:sp>
    </p:spTree>
    <p:extLst>
      <p:ext uri="{BB962C8B-B14F-4D97-AF65-F5344CB8AC3E}">
        <p14:creationId xmlns:p14="http://schemas.microsoft.com/office/powerpoint/2010/main" xmlns="" val="199458747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1747732011"/>
              </p:ext>
            </p:extLst>
          </p:nvPr>
        </p:nvGraphicFramePr>
        <p:xfrm>
          <a:off x="92544" y="1276749"/>
          <a:ext cx="8904516" cy="5009711"/>
        </p:xfrm>
        <a:graphic>
          <a:graphicData uri="http://schemas.openxmlformats.org/drawingml/2006/table">
            <a:tbl>
              <a:tblPr>
                <a:tableStyleId>{69C7853C-536D-4A76-A0AE-DD22124D55A5}</a:tableStyleId>
              </a:tblPr>
              <a:tblGrid>
                <a:gridCol w="1489513"/>
                <a:gridCol w="1516743"/>
                <a:gridCol w="1531257"/>
                <a:gridCol w="1865086"/>
                <a:gridCol w="2501917"/>
              </a:tblGrid>
              <a:tr h="443426">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kern="1200" baseline="0" dirty="0" smtClean="0"/>
                        <a:t>Strategic objective: </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Implement a proactive and reactive media engagement system by building, maintaining and improving relations with the media and drive the government communication agenda.</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ZA"/>
                    </a:p>
                  </a:txBody>
                  <a:tcPr/>
                </a:tc>
              </a:tr>
              <a:tr h="553502">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 Indicator</a:t>
                      </a: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dirty="0" smtClean="0"/>
                        <a:t>1st Quarter Target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Actual</a:t>
                      </a:r>
                      <a:r>
                        <a:rPr lang="en-US" sz="1600" b="1" kern="1200" baseline="0" dirty="0" smtClean="0"/>
                        <a:t> Output</a:t>
                      </a:r>
                      <a:endParaRPr lang="en-US" sz="1600" b="1" kern="1200" dirty="0" smtClean="0"/>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1412879">
                <a:tc>
                  <a:txBody>
                    <a:bodyPr/>
                    <a:lstStyle/>
                    <a:p>
                      <a:pPr algn="l">
                        <a:lnSpc>
                          <a:spcPct val="115000"/>
                        </a:lnSpc>
                        <a:spcAft>
                          <a:spcPts val="0"/>
                        </a:spcAft>
                      </a:pP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a:t>
                      </a:r>
                      <a:r>
                        <a:rPr lang="en-ZA" sz="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engagements</a:t>
                      </a: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r>
                      <a:b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between government</a:t>
                      </a:r>
                      <a:b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officials and senior journalists on the government PoA and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policy</a:t>
                      </a:r>
                      <a:r>
                        <a:rPr lang="en-ZA" sz="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issues held.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16 engagements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between</a:t>
                      </a:r>
                      <a:r>
                        <a:rPr lang="en-ZA" sz="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government </a:t>
                      </a: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officials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a:t>
                      </a:r>
                      <a:r>
                        <a:rPr lang="en-ZA" sz="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senior </a:t>
                      </a: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journalists on the government PoA and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policy</a:t>
                      </a:r>
                      <a:r>
                        <a:rPr lang="en-ZA" sz="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issues </a:t>
                      </a: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held per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year.</a:t>
                      </a:r>
                    </a:p>
                  </a:txBody>
                  <a:tcPr marL="68580" marR="68580" marT="0" marB="0"/>
                </a:tc>
                <a:tc>
                  <a:txBody>
                    <a:bodyPr/>
                    <a:lstStyle/>
                    <a:p>
                      <a:pPr algn="l">
                        <a:lnSpc>
                          <a:spcPct val="115000"/>
                        </a:lnSpc>
                        <a:spcAft>
                          <a:spcPts val="0"/>
                        </a:spcAft>
                      </a:pP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Five engagements</a:t>
                      </a:r>
                      <a:b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between government</a:t>
                      </a:r>
                      <a:b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officials and senior journalists on the government PoA and policy issues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held.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18 engagements were held with government officials and senior journalists on the government </a:t>
                      </a:r>
                      <a:r>
                        <a:rPr lang="en-ZA" sz="1200" dirty="0" err="1"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PoA</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and policy issues.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algn="l">
                        <a:lnSpc>
                          <a:spcPct val="115000"/>
                        </a:lnSpc>
                        <a:spcAft>
                          <a:spcPts val="0"/>
                        </a:spcAft>
                      </a:pP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Additional engagements were held for projects such as Fort Hare Centenary Celebration, International Aids Conference and Open Government Partnership. </a:t>
                      </a:r>
                    </a:p>
                  </a:txBody>
                  <a:tcPr marL="68580" marR="68580" marT="0" marB="0"/>
                </a:tc>
              </a:tr>
              <a:tr h="1187014">
                <a:tc>
                  <a:txBody>
                    <a:bodyPr/>
                    <a:lstStyle/>
                    <a:p>
                      <a:pPr algn="l">
                        <a:lnSpc>
                          <a:spcPct val="115000"/>
                        </a:lnSpc>
                        <a:spcAft>
                          <a:spcPts val="0"/>
                        </a:spcAft>
                      </a:pP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on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post-Cabinet</a:t>
                      </a:r>
                      <a:r>
                        <a:rPr lang="en-ZA" sz="12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media </a:t>
                      </a: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briefings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and/or</a:t>
                      </a:r>
                      <a:r>
                        <a:rPr lang="en-ZA" sz="12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statements </a:t>
                      </a: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issued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after</a:t>
                      </a:r>
                      <a:r>
                        <a:rPr lang="en-ZA" sz="12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ordinary Cabinet meeting.</a:t>
                      </a:r>
                      <a:endPar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18 post-Cabinet media</a:t>
                      </a:r>
                      <a:b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briefings and/or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statements issued </a:t>
                      </a: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after ordinary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Cabinet meeting </a:t>
                      </a: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 year</a:t>
                      </a:r>
                    </a:p>
                  </a:txBody>
                  <a:tcPr marL="68580" marR="68580" marT="0" marB="0"/>
                </a:tc>
                <a:tc>
                  <a:txBody>
                    <a:bodyPr/>
                    <a:lstStyle/>
                    <a:p>
                      <a:pPr algn="l">
                        <a:lnSpc>
                          <a:spcPct val="115000"/>
                        </a:lnSpc>
                        <a:spcAft>
                          <a:spcPts val="0"/>
                        </a:spcAft>
                      </a:pP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Five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post-Cabinet media </a:t>
                      </a: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briefings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and/or</a:t>
                      </a:r>
                      <a:r>
                        <a:rPr lang="en-ZA" sz="12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statements </a:t>
                      </a: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issued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after</a:t>
                      </a:r>
                      <a:r>
                        <a:rPr lang="en-ZA" sz="12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ordinary </a:t>
                      </a: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Cabinet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meeting</a:t>
                      </a:r>
                      <a:r>
                        <a:rPr lang="en-ZA" sz="12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 </a:t>
                      </a: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quarter</a:t>
                      </a:r>
                    </a:p>
                  </a:txBody>
                  <a:tcPr marL="68580" marR="68580" marT="0" marB="0"/>
                </a:tc>
                <a:tc>
                  <a:txBody>
                    <a:bodyPr/>
                    <a:lstStyle/>
                    <a:p>
                      <a:pPr algn="l">
                        <a:lnSpc>
                          <a:spcPct val="115000"/>
                        </a:lnSpc>
                        <a:spcAft>
                          <a:spcPts val="0"/>
                        </a:spcAft>
                      </a:pP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Four Post-Cabinet briefings held. Six Post-Cabinet Statements issued. (Two statements were issued without a briefing)</a:t>
                      </a:r>
                      <a:endParaRPr lang="en-ZA" sz="1400" dirty="0" smtClean="0">
                        <a:effectLst/>
                        <a:latin typeface="Arial" panose="020B0604020202020204" pitchFamily="34" charset="0"/>
                        <a:ea typeface="Calibri" panose="020F0502020204030204" pitchFamily="34" charset="0"/>
                        <a:cs typeface="Arial" panose="020B0604020202020204" pitchFamily="34" charset="0"/>
                      </a:endParaRPr>
                    </a:p>
                    <a:p>
                      <a:pPr marL="0" algn="l" defTabSz="457200" rtl="0" eaLnBrk="1" fontAlgn="t" latinLnBrk="0" hangingPunct="1">
                        <a:lnSpc>
                          <a:spcPct val="115000"/>
                        </a:lnSpc>
                        <a:spcAft>
                          <a:spcPts val="0"/>
                        </a:spcAft>
                      </a:pPr>
                      <a:endPar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rgbClr val="00B050"/>
                    </a:solidFill>
                  </a:tcPr>
                </a:tc>
                <a:tc>
                  <a:txBody>
                    <a:bodyPr/>
                    <a:lstStyle/>
                    <a:p>
                      <a:pPr marL="72000" algn="l" defTabSz="457200" rtl="0" eaLnBrk="1" fontAlgn="t" latinLnBrk="0" hangingPunct="1">
                        <a:lnSpc>
                          <a:spcPct val="115000"/>
                        </a:lnSpc>
                        <a:spcAft>
                          <a:spcPts val="0"/>
                        </a:spcAft>
                      </a:pP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Target overachieved by 1. This depends on the Cabinet schedule.</a:t>
                      </a:r>
                      <a:r>
                        <a:rPr lang="en-ZA" sz="1000" dirty="0" smtClean="0">
                          <a:solidFill>
                            <a:srgbClr val="000000"/>
                          </a:solidFill>
                          <a:effectLst/>
                          <a:latin typeface="Arial" panose="020B0604020202020204" pitchFamily="34" charset="0"/>
                          <a:ea typeface="Calibri" panose="020F0502020204030204" pitchFamily="34" charset="0"/>
                        </a:rPr>
                        <a:t> </a:t>
                      </a:r>
                      <a:endPar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9525" marR="9525" marT="9525" marB="0"/>
                </a:tc>
              </a:tr>
              <a:tr h="1238577">
                <a:tc>
                  <a:txBody>
                    <a:bodyPr/>
                    <a:lstStyle/>
                    <a:p>
                      <a:pPr algn="l">
                        <a:lnSpc>
                          <a:spcPct val="115000"/>
                        </a:lnSpc>
                        <a:spcAft>
                          <a:spcPts val="0"/>
                        </a:spcAft>
                      </a:pP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biweekly</a:t>
                      </a:r>
                      <a:b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Rapid Response reports for the minister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produced</a:t>
                      </a:r>
                      <a:r>
                        <a:rPr lang="en-ZA" sz="12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(excluding </a:t>
                      </a: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December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 January</a:t>
                      </a: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p>
                  </a:txBody>
                  <a:tcPr marL="68580" marR="68580" marT="0" marB="0"/>
                </a:tc>
                <a:tc>
                  <a:txBody>
                    <a:bodyPr/>
                    <a:lstStyle/>
                    <a:p>
                      <a:pPr algn="l">
                        <a:lnSpc>
                          <a:spcPct val="115000"/>
                        </a:lnSpc>
                        <a:spcAft>
                          <a:spcPts val="0"/>
                        </a:spcAft>
                      </a:pP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24 biweekly Rapid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Response</a:t>
                      </a:r>
                      <a:r>
                        <a:rPr lang="en-ZA" sz="12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reports </a:t>
                      </a: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produced for the Minister (excluding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December</a:t>
                      </a:r>
                      <a:r>
                        <a:rPr lang="en-ZA" sz="12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 </a:t>
                      </a: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January</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p>
                  </a:txBody>
                  <a:tcPr marL="68580" marR="68580" marT="0" marB="0"/>
                </a:tc>
                <a:tc>
                  <a:txBody>
                    <a:bodyPr/>
                    <a:lstStyle/>
                    <a:p>
                      <a:pPr algn="l">
                        <a:lnSpc>
                          <a:spcPct val="115000"/>
                        </a:lnSpc>
                        <a:spcAft>
                          <a:spcPts val="0"/>
                        </a:spcAft>
                      </a:pP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Seven biweekly Rapid Response reports produced for the Minister</a:t>
                      </a:r>
                      <a:b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(excluding December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a:t>
                      </a:r>
                      <a:r>
                        <a:rPr lang="en-ZA" sz="12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January).</a:t>
                      </a:r>
                      <a:endPar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6 biweekly Rapid Response reports were produced. Of these; 5 reports were shared with the Minister.</a:t>
                      </a:r>
                      <a:endPar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rgbClr val="FF0000"/>
                    </a:solidFill>
                  </a:tcPr>
                </a:tc>
                <a:tc>
                  <a:txBody>
                    <a:bodyPr/>
                    <a:lstStyle/>
                    <a:p>
                      <a:pPr marL="72000" algn="l" defTabSz="457200" rtl="0" eaLnBrk="1" fontAlgn="t" latinLnBrk="0" hangingPunct="1">
                        <a:lnSpc>
                          <a:spcPct val="115000"/>
                        </a:lnSpc>
                        <a:spcAft>
                          <a:spcPts val="0"/>
                        </a:spcAft>
                      </a:pP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Target underachieved by 2. One report is produced</a:t>
                      </a:r>
                      <a:r>
                        <a:rPr lang="en-ZA" sz="12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and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One report was not produced as the focus was on Vuwani protests - special reports were produced in this regard.</a:t>
                      </a:r>
                    </a:p>
                    <a:p>
                      <a:pPr marL="72000" algn="l" defTabSz="457200" rtl="0" eaLnBrk="1" fontAlgn="t" latinLnBrk="0" hangingPunct="1">
                        <a:lnSpc>
                          <a:spcPct val="115000"/>
                        </a:lnSpc>
                        <a:spcAft>
                          <a:spcPts val="0"/>
                        </a:spcAft>
                      </a:pPr>
                      <a:endPar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9525" marR="9525" marT="9525" marB="0"/>
                </a:tc>
              </a:tr>
            </a:tbl>
          </a:graphicData>
        </a:graphic>
      </p:graphicFrame>
      <p:sp>
        <p:nvSpPr>
          <p:cNvPr id="17442" name="Title 4"/>
          <p:cNvSpPr txBox="1">
            <a:spLocks/>
          </p:cNvSpPr>
          <p:nvPr/>
        </p:nvSpPr>
        <p:spPr bwMode="auto">
          <a:xfrm>
            <a:off x="597693" y="584145"/>
            <a:ext cx="7948612" cy="4227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chemeClr val="accent6">
                    <a:lumMod val="75000"/>
                  </a:schemeClr>
                </a:solidFill>
                <a:latin typeface="Calibri" pitchFamily="34" charset="0"/>
              </a:rPr>
              <a:t>Programme </a:t>
            </a:r>
            <a:r>
              <a:rPr lang="en-US" dirty="0">
                <a:solidFill>
                  <a:schemeClr val="accent6">
                    <a:lumMod val="75000"/>
                  </a:schemeClr>
                </a:solidFill>
                <a:latin typeface="Calibri" pitchFamily="34" charset="0"/>
              </a:rPr>
              <a:t>3</a:t>
            </a:r>
            <a:r>
              <a:rPr lang="en-US" dirty="0" smtClean="0">
                <a:solidFill>
                  <a:schemeClr val="accent6">
                    <a:lumMod val="75000"/>
                  </a:schemeClr>
                </a:solidFill>
                <a:latin typeface="Calibri" pitchFamily="34" charset="0"/>
              </a:rPr>
              <a:t>: Intergovernmental </a:t>
            </a:r>
            <a:r>
              <a:rPr lang="en-US" dirty="0">
                <a:solidFill>
                  <a:schemeClr val="accent6">
                    <a:lumMod val="75000"/>
                  </a:schemeClr>
                </a:solidFill>
                <a:latin typeface="Calibri" pitchFamily="34" charset="0"/>
              </a:rPr>
              <a:t>Coordination and Stakeholder Management</a:t>
            </a:r>
          </a:p>
        </p:txBody>
      </p:sp>
      <p:sp>
        <p:nvSpPr>
          <p:cNvPr id="12" name="Rectangle 7"/>
          <p:cNvSpPr>
            <a:spLocks noChangeArrowheads="1"/>
          </p:cNvSpPr>
          <p:nvPr/>
        </p:nvSpPr>
        <p:spPr bwMode="auto">
          <a:xfrm>
            <a:off x="2536405" y="972998"/>
            <a:ext cx="4016795" cy="369332"/>
          </a:xfrm>
          <a:prstGeom prst="rect">
            <a:avLst/>
          </a:prstGeom>
          <a:noFill/>
          <a:ln>
            <a:noFill/>
          </a:ln>
          <a:extLst/>
        </p:spPr>
        <p:txBody>
          <a:bodyPr wrap="square">
            <a:spAutoFit/>
          </a:bodyPr>
          <a:lstStyle/>
          <a:p>
            <a:pPr>
              <a:defRPr/>
            </a:pPr>
            <a:r>
              <a:rPr lang="en-US" b="1" dirty="0">
                <a:latin typeface="+mn-lt"/>
              </a:rPr>
              <a:t>Sub- Programme: </a:t>
            </a:r>
            <a:r>
              <a:rPr lang="en-US" b="1" dirty="0" smtClean="0"/>
              <a:t>Media Engagement </a:t>
            </a:r>
            <a:endParaRPr lang="en-US" b="1" dirty="0">
              <a:latin typeface="+mn-lt"/>
            </a:endParaRPr>
          </a:p>
        </p:txBody>
      </p:sp>
      <p:sp>
        <p:nvSpPr>
          <p:cNvPr id="9" name="Title 1"/>
          <p:cNvSpPr txBox="1">
            <a:spLocks/>
          </p:cNvSpPr>
          <p:nvPr/>
        </p:nvSpPr>
        <p:spPr>
          <a:xfrm>
            <a:off x="0" y="13381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prstClr val="white"/>
                </a:solidFill>
                <a:latin typeface="Century Gothic" panose="020B0502020202020204" pitchFamily="34" charset="0"/>
              </a:defRPr>
            </a:lvl1pPr>
          </a:lstStyle>
          <a:p>
            <a:r>
              <a:rPr lang="en-US" dirty="0" smtClean="0"/>
              <a:t>Programme </a:t>
            </a:r>
            <a:r>
              <a:rPr lang="en-US" dirty="0"/>
              <a:t>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pPr/>
              <a:t>19</a:t>
            </a:fld>
            <a:endParaRPr lang="en-US" dirty="0"/>
          </a:p>
        </p:txBody>
      </p:sp>
    </p:spTree>
    <p:extLst>
      <p:ext uri="{BB962C8B-B14F-4D97-AF65-F5344CB8AC3E}">
        <p14:creationId xmlns:p14="http://schemas.microsoft.com/office/powerpoint/2010/main" xmlns="" val="420389173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68"/>
          <p:cNvGraphicFramePr>
            <a:graphicFrameLocks/>
          </p:cNvGraphicFramePr>
          <p:nvPr>
            <p:extLst>
              <p:ext uri="{D42A27DB-BD31-4B8C-83A1-F6EECF244321}">
                <p14:modId xmlns:p14="http://schemas.microsoft.com/office/powerpoint/2010/main" xmlns="" val="4275742596"/>
              </p:ext>
            </p:extLst>
          </p:nvPr>
        </p:nvGraphicFramePr>
        <p:xfrm>
          <a:off x="236338" y="1833641"/>
          <a:ext cx="8641780" cy="3192778"/>
        </p:xfrm>
        <a:graphic>
          <a:graphicData uri="http://schemas.openxmlformats.org/drawingml/2006/table">
            <a:tbl>
              <a:tblPr>
                <a:tableStyleId>{69C7853C-536D-4A76-A0AE-DD22124D55A5}</a:tableStyleId>
              </a:tblPr>
              <a:tblGrid>
                <a:gridCol w="6100192"/>
                <a:gridCol w="2541588"/>
              </a:tblGrid>
              <a:tr h="724391">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pPr>
                      <a:r>
                        <a:rPr kumimoji="0" lang="en-US" sz="2000" u="none" strike="noStrike" cap="none" normalizeH="0" baseline="0" dirty="0" smtClean="0">
                          <a:ln>
                            <a:noFill/>
                          </a:ln>
                          <a:effectLst/>
                        </a:rPr>
                        <a:t>Topic</a:t>
                      </a:r>
                      <a:endParaRPr kumimoji="0" lang="en-US" sz="2000" b="1" i="0" u="none" strike="noStrike" cap="none" normalizeH="0" baseline="0" dirty="0" smtClean="0">
                        <a:ln>
                          <a:noFill/>
                        </a:ln>
                        <a:solidFill>
                          <a:srgbClr val="05076A"/>
                        </a:solidFill>
                        <a:effectLst/>
                        <a:latin typeface="+mj-lt"/>
                        <a:ea typeface="ヒラギノ角ゴ Pro W3" pitchFamily="-44" charset="-128"/>
                      </a:endParaRPr>
                    </a:p>
                  </a:txBody>
                  <a:tcPr marT="45711" marB="45711"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pPr>
                      <a:r>
                        <a:rPr kumimoji="0" lang="en-US" sz="2000" u="none" strike="noStrike" cap="none" normalizeH="0" baseline="0" dirty="0" smtClean="0">
                          <a:ln>
                            <a:noFill/>
                          </a:ln>
                          <a:effectLst/>
                        </a:rPr>
                        <a:t>Speaker</a:t>
                      </a:r>
                      <a:endParaRPr kumimoji="0" lang="en-US" sz="2000" b="1" i="0" u="none" strike="noStrike" cap="none" normalizeH="0" baseline="0" dirty="0" smtClean="0">
                        <a:ln>
                          <a:noFill/>
                        </a:ln>
                        <a:solidFill>
                          <a:srgbClr val="F2D40E"/>
                        </a:solidFill>
                        <a:effectLst/>
                        <a:latin typeface="+mj-lt"/>
                        <a:ea typeface="ヒラギノ角ゴ Pro W3" pitchFamily="-44" charset="-128"/>
                      </a:endParaRPr>
                    </a:p>
                  </a:txBody>
                  <a:tcPr marT="45711" marB="45711" horzOverflow="overflow">
                    <a:cell3D prstMaterial="dkEdge">
                      <a:bevel/>
                      <a:lightRig rig="flood" dir="t"/>
                    </a:cell3D>
                  </a:tcPr>
                </a:tc>
              </a:tr>
              <a:tr h="629567">
                <a:tc>
                  <a:txBody>
                    <a:bodyPr/>
                    <a:lstStyle/>
                    <a:p>
                      <a:pPr marL="457200" marR="0" lvl="0" indent="-45720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1600" kern="1200" baseline="0" dirty="0" smtClean="0"/>
                        <a:t>1. GCIS Strategy Map</a:t>
                      </a:r>
                      <a:endParaRPr kumimoji="0" lang="en-US" sz="1600" kern="1200" dirty="0" smtClean="0">
                        <a:solidFill>
                          <a:schemeClr val="tx1"/>
                        </a:solidFill>
                        <a:latin typeface="+mn-lt"/>
                        <a:ea typeface="+mn-ea"/>
                        <a:cs typeface="Arial" pitchFamily="34" charset="0"/>
                      </a:endParaRPr>
                    </a:p>
                  </a:txBody>
                  <a:tcPr marT="45711" marB="45711"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pPr>
                      <a:r>
                        <a:rPr kumimoji="0" lang="en-US" sz="1600" u="none" strike="noStrike" cap="none" normalizeH="0" baseline="0" smtClean="0">
                          <a:ln>
                            <a:noFill/>
                          </a:ln>
                          <a:effectLst/>
                        </a:rPr>
                        <a:t>Acting Director-General</a:t>
                      </a:r>
                      <a:endParaRPr kumimoji="0" lang="en-US" sz="1600" b="0" i="0" u="none" strike="noStrike" cap="none" normalizeH="0" baseline="0" dirty="0" smtClean="0">
                        <a:ln>
                          <a:noFill/>
                        </a:ln>
                        <a:solidFill>
                          <a:schemeClr val="tx1"/>
                        </a:solidFill>
                        <a:effectLst/>
                        <a:latin typeface="+mj-lt"/>
                        <a:ea typeface="ヒラギノ角ゴ Pro W3" pitchFamily="-44" charset="-128"/>
                      </a:endParaRPr>
                    </a:p>
                  </a:txBody>
                  <a:tcPr marT="45711" marB="45711" horzOverflow="overflow">
                    <a:cell3D prstMaterial="dkEdge">
                      <a:bevel/>
                      <a:lightRig rig="flood" dir="t"/>
                    </a:cell3D>
                  </a:tcPr>
                </a:tc>
              </a:tr>
              <a:tr h="612940">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1600" kern="1200" baseline="0" dirty="0" smtClean="0"/>
                        <a:t>2. Summary of Departmental Performance</a:t>
                      </a:r>
                      <a:endParaRPr kumimoji="0" lang="en-US" sz="1600" kern="1200" dirty="0" smtClean="0">
                        <a:solidFill>
                          <a:schemeClr val="tx1"/>
                        </a:solidFill>
                        <a:latin typeface="+mj-lt"/>
                        <a:ea typeface="+mn-ea"/>
                        <a:cs typeface="Arial" pitchFamily="34" charset="0"/>
                      </a:endParaRPr>
                    </a:p>
                  </a:txBody>
                  <a:tcPr marT="45711" marB="45711"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pPr>
                      <a:r>
                        <a:rPr kumimoji="0" lang="en-US" sz="1600" u="none" strike="noStrike" cap="none" normalizeH="0" baseline="0" dirty="0" smtClean="0">
                          <a:ln>
                            <a:noFill/>
                          </a:ln>
                          <a:effectLst/>
                        </a:rPr>
                        <a:t>Acting Director-General</a:t>
                      </a:r>
                      <a:endParaRPr kumimoji="0" lang="en-US" sz="1600" b="0" i="0" u="none" strike="noStrike" cap="none" normalizeH="0" baseline="0" dirty="0" smtClean="0">
                        <a:ln>
                          <a:noFill/>
                        </a:ln>
                        <a:solidFill>
                          <a:schemeClr val="tx1"/>
                        </a:solidFill>
                        <a:effectLst/>
                        <a:latin typeface="+mj-lt"/>
                        <a:ea typeface="ヒラギノ角ゴ Pro W3" pitchFamily="-44" charset="-128"/>
                      </a:endParaRPr>
                    </a:p>
                  </a:txBody>
                  <a:tcPr marT="45711" marB="45711" horzOverflow="overflow">
                    <a:cell3D prstMaterial="dkEdge">
                      <a:bevel/>
                      <a:lightRig rig="flood" dir="t"/>
                    </a:cell3D>
                  </a:tcPr>
                </a:tc>
              </a:tr>
              <a:tr h="612940">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1600" kern="1200" dirty="0" smtClean="0"/>
                        <a:t>3. Performance</a:t>
                      </a:r>
                      <a:r>
                        <a:rPr kumimoji="0" lang="en-US" sz="1600" kern="1200" baseline="0" dirty="0" smtClean="0"/>
                        <a:t> per Programme (Audited)</a:t>
                      </a:r>
                      <a:endParaRPr kumimoji="0" lang="en-US" sz="1600" kern="1200" dirty="0" smtClean="0">
                        <a:solidFill>
                          <a:schemeClr val="tx1"/>
                        </a:solidFill>
                        <a:latin typeface="+mj-lt"/>
                        <a:ea typeface="+mn-ea"/>
                        <a:cs typeface="+mn-cs"/>
                      </a:endParaRPr>
                    </a:p>
                  </a:txBody>
                  <a:tcPr marT="45711" marB="45711"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defRPr/>
                      </a:pPr>
                      <a:r>
                        <a:rPr kumimoji="0" lang="en-US" sz="1600" u="none" strike="noStrike" cap="none" normalizeH="0" baseline="0" dirty="0" smtClean="0">
                          <a:ln>
                            <a:noFill/>
                          </a:ln>
                          <a:effectLst/>
                        </a:rPr>
                        <a:t>Deputy Directors-General</a:t>
                      </a:r>
                      <a:endParaRPr kumimoji="0" lang="en-US" sz="1600" b="0" i="0" u="none" strike="noStrike" cap="none" normalizeH="0" baseline="0" dirty="0" smtClean="0">
                        <a:ln>
                          <a:noFill/>
                        </a:ln>
                        <a:solidFill>
                          <a:schemeClr val="tx1"/>
                        </a:solidFill>
                        <a:effectLst/>
                        <a:latin typeface="+mj-lt"/>
                        <a:ea typeface="ヒラギノ角ゴ Pro W3" pitchFamily="-44" charset="-128"/>
                      </a:endParaRPr>
                    </a:p>
                  </a:txBody>
                  <a:tcPr marT="45711" marB="45711" horzOverflow="overflow">
                    <a:cell3D prstMaterial="dkEdge">
                      <a:bevel/>
                      <a:lightRig rig="flood" dir="t"/>
                    </a:cell3D>
                  </a:tcPr>
                </a:tc>
              </a:tr>
              <a:tr h="612940">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1600" kern="1200" dirty="0" smtClean="0"/>
                        <a:t>4. Expenditure Report</a:t>
                      </a:r>
                      <a:endParaRPr kumimoji="0" lang="en-US" sz="1600" kern="1200" dirty="0" smtClean="0">
                        <a:solidFill>
                          <a:schemeClr val="tx1"/>
                        </a:solidFill>
                        <a:latin typeface="+mj-lt"/>
                        <a:ea typeface="+mn-ea"/>
                        <a:cs typeface="+mn-cs"/>
                      </a:endParaRPr>
                    </a:p>
                  </a:txBody>
                  <a:tcPr marT="45711" marB="45711"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pPr>
                      <a:r>
                        <a:rPr kumimoji="0" lang="en-US" sz="1600" u="none" strike="noStrike" cap="none" normalizeH="0" baseline="0" dirty="0" smtClean="0">
                          <a:ln>
                            <a:noFill/>
                          </a:ln>
                          <a:effectLst/>
                        </a:rPr>
                        <a:t>Chief Financial Officer</a:t>
                      </a:r>
                      <a:endParaRPr kumimoji="0" lang="en-US" sz="1600" b="0" i="0" u="none" strike="noStrike" cap="none" normalizeH="0" baseline="0" dirty="0" smtClean="0">
                        <a:ln>
                          <a:noFill/>
                        </a:ln>
                        <a:solidFill>
                          <a:schemeClr val="tx1"/>
                        </a:solidFill>
                        <a:effectLst/>
                        <a:latin typeface="+mj-lt"/>
                        <a:ea typeface="ヒラギノ角ゴ Pro W3" pitchFamily="-44" charset="-128"/>
                      </a:endParaRPr>
                    </a:p>
                  </a:txBody>
                  <a:tcPr marT="45711" marB="45711" horzOverflow="overflow">
                    <a:cell3D prstMaterial="dkEdge">
                      <a:bevel/>
                      <a:lightRig rig="flood" dir="t"/>
                    </a:cell3D>
                  </a:tcPr>
                </a:tc>
              </a:tr>
            </a:tbl>
          </a:graphicData>
        </a:graphic>
      </p:graphicFrame>
      <p:sp>
        <p:nvSpPr>
          <p:cNvPr id="4" name="Slide Number Placeholder 3"/>
          <p:cNvSpPr>
            <a:spLocks noGrp="1"/>
          </p:cNvSpPr>
          <p:nvPr>
            <p:ph type="sldNum" sz="quarter" idx="12"/>
          </p:nvPr>
        </p:nvSpPr>
        <p:spPr/>
        <p:txBody>
          <a:bodyPr/>
          <a:lstStyle/>
          <a:p>
            <a:pPr>
              <a:defRPr/>
            </a:pPr>
            <a:fld id="{C57CA951-FA41-4CFA-86C3-D23EB49239DE}" type="slidenum">
              <a:rPr lang="en-US" smtClean="0">
                <a:solidFill>
                  <a:srgbClr val="4F271C">
                    <a:shade val="90000"/>
                  </a:srgbClr>
                </a:solidFill>
              </a:rPr>
              <a:pPr>
                <a:defRPr/>
              </a:pPr>
              <a:t>2</a:t>
            </a:fld>
            <a:endParaRPr lang="en-US" dirty="0">
              <a:solidFill>
                <a:srgbClr val="4F271C">
                  <a:shade val="90000"/>
                </a:srgbClr>
              </a:solidFill>
            </a:endParaRPr>
          </a:p>
        </p:txBody>
      </p:sp>
      <p:sp>
        <p:nvSpPr>
          <p:cNvPr id="5" name="Title 5"/>
          <p:cNvSpPr txBox="1">
            <a:spLocks/>
          </p:cNvSpPr>
          <p:nvPr/>
        </p:nvSpPr>
        <p:spPr>
          <a:xfrm>
            <a:off x="13222" y="43327"/>
            <a:ext cx="9130778" cy="551821"/>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smtClean="0">
                <a:solidFill>
                  <a:prstClr val="white"/>
                </a:solidFill>
                <a:latin typeface="Century Gothic" panose="020B0502020202020204" pitchFamily="34" charset="0"/>
              </a:rPr>
              <a:t>	Presentation Outline</a:t>
            </a:r>
            <a:endParaRPr lang="en-US" sz="2800"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xmlns="" val="3388914351"/>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20</a:t>
            </a:fld>
            <a:endParaRPr lang="en-US" dirty="0">
              <a:solidFill>
                <a:prstClr val="black">
                  <a:tint val="75000"/>
                </a:prstClr>
              </a:solidFill>
            </a:endParaRPr>
          </a:p>
        </p:txBody>
      </p:sp>
      <p:sp>
        <p:nvSpPr>
          <p:cNvPr id="5" name="Title 1"/>
          <p:cNvSpPr txBox="1">
            <a:spLocks/>
          </p:cNvSpPr>
          <p:nvPr/>
        </p:nvSpPr>
        <p:spPr>
          <a:xfrm>
            <a:off x="2" y="83820"/>
            <a:ext cx="9143999" cy="1203960"/>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defTabSz="895350">
              <a:spcBef>
                <a:spcPct val="20000"/>
              </a:spcBef>
              <a:buNone/>
              <a:defRPr sz="3600" b="1">
                <a:solidFill>
                  <a:prstClr val="white"/>
                </a:solidFill>
                <a:latin typeface="Calibri"/>
                <a:ea typeface="+mj-ea"/>
                <a:cs typeface="+mj-cs"/>
              </a:defRPr>
            </a:lvl1pPr>
          </a:lstStyle>
          <a:p>
            <a:endParaRPr lang="en-US" sz="2800" dirty="0" smtClean="0">
              <a:latin typeface="Century Gothic" panose="020B0502020202020204" pitchFamily="34" charset="0"/>
              <a:ea typeface="+mn-ea"/>
              <a:cs typeface="+mn-cs"/>
            </a:endParaRPr>
          </a:p>
          <a:p>
            <a:r>
              <a:rPr lang="en-US" sz="2400" dirty="0" smtClean="0">
                <a:latin typeface="Century Gothic" panose="020B0502020202020204" pitchFamily="34" charset="0"/>
                <a:ea typeface="+mn-ea"/>
                <a:cs typeface="+mn-cs"/>
              </a:rPr>
              <a:t>Consolidated </a:t>
            </a:r>
            <a:r>
              <a:rPr lang="en-US" sz="2400" dirty="0">
                <a:latin typeface="Century Gothic" panose="020B0502020202020204" pitchFamily="34" charset="0"/>
                <a:ea typeface="+mn-ea"/>
                <a:cs typeface="+mn-cs"/>
              </a:rPr>
              <a:t>Expenditure Report – 1st Quarter 2016/17 ended 30 June 2016</a:t>
            </a:r>
          </a:p>
        </p:txBody>
      </p:sp>
      <p:sp>
        <p:nvSpPr>
          <p:cNvPr id="3" name="AutoShape 2" descr="Image result for graphics for finance"/>
          <p:cNvSpPr>
            <a:spLocks noChangeAspect="1" noChangeArrowheads="1"/>
          </p:cNvSpPr>
          <p:nvPr/>
        </p:nvSpPr>
        <p:spPr bwMode="auto">
          <a:xfrm>
            <a:off x="2071370" y="445833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graphics for finance"/>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2"/>
          <a:stretch>
            <a:fillRect/>
          </a:stretch>
        </p:blipFill>
        <p:spPr>
          <a:xfrm rot="843967">
            <a:off x="291900" y="1782174"/>
            <a:ext cx="2628900" cy="1733550"/>
          </a:xfrm>
          <a:prstGeom prst="rect">
            <a:avLst/>
          </a:prstGeom>
        </p:spPr>
      </p:pic>
      <p:pic>
        <p:nvPicPr>
          <p:cNvPr id="12" name="Picture 11"/>
          <p:cNvPicPr>
            <a:picLocks noChangeAspect="1"/>
          </p:cNvPicPr>
          <p:nvPr/>
        </p:nvPicPr>
        <p:blipFill>
          <a:blip r:embed="rId3"/>
          <a:stretch>
            <a:fillRect/>
          </a:stretch>
        </p:blipFill>
        <p:spPr>
          <a:xfrm>
            <a:off x="2803507" y="2752561"/>
            <a:ext cx="2619375" cy="1743075"/>
          </a:xfrm>
          <a:prstGeom prst="rect">
            <a:avLst/>
          </a:prstGeom>
        </p:spPr>
      </p:pic>
      <p:pic>
        <p:nvPicPr>
          <p:cNvPr id="13" name="Picture 12"/>
          <p:cNvPicPr>
            <a:picLocks noChangeAspect="1"/>
          </p:cNvPicPr>
          <p:nvPr/>
        </p:nvPicPr>
        <p:blipFill>
          <a:blip r:embed="rId4"/>
          <a:stretch>
            <a:fillRect/>
          </a:stretch>
        </p:blipFill>
        <p:spPr>
          <a:xfrm rot="397298">
            <a:off x="6024162" y="1628774"/>
            <a:ext cx="2533650" cy="1800225"/>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20484686">
            <a:off x="6007417" y="4210049"/>
            <a:ext cx="2371725" cy="1924050"/>
          </a:xfrm>
          <a:prstGeom prst="rect">
            <a:avLst/>
          </a:prstGeom>
        </p:spPr>
      </p:pic>
      <p:pic>
        <p:nvPicPr>
          <p:cNvPr id="16" name="Picture 15"/>
          <p:cNvPicPr>
            <a:picLocks noChangeAspect="1"/>
          </p:cNvPicPr>
          <p:nvPr/>
        </p:nvPicPr>
        <p:blipFill>
          <a:blip r:embed="rId6"/>
          <a:stretch>
            <a:fillRect/>
          </a:stretch>
        </p:blipFill>
        <p:spPr>
          <a:xfrm>
            <a:off x="506871" y="4405630"/>
            <a:ext cx="1790700" cy="1790700"/>
          </a:xfrm>
          <a:prstGeom prst="rect">
            <a:avLst/>
          </a:prstGeom>
        </p:spPr>
      </p:pic>
    </p:spTree>
    <p:extLst>
      <p:ext uri="{BB962C8B-B14F-4D97-AF65-F5344CB8AC3E}">
        <p14:creationId xmlns:p14="http://schemas.microsoft.com/office/powerpoint/2010/main" xmlns="" val="358810281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 y="83820"/>
            <a:ext cx="9143999" cy="1203960"/>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defTabSz="895350">
              <a:spcBef>
                <a:spcPct val="20000"/>
              </a:spcBef>
              <a:buNone/>
              <a:defRPr sz="3600" b="1">
                <a:solidFill>
                  <a:prstClr val="white"/>
                </a:solidFill>
                <a:latin typeface="Calibri"/>
                <a:ea typeface="+mj-ea"/>
                <a:cs typeface="+mj-cs"/>
              </a:defRPr>
            </a:lvl1pPr>
          </a:lstStyle>
          <a:p>
            <a:endParaRPr lang="en-US" sz="2800" dirty="0" smtClean="0">
              <a:latin typeface="Century Gothic" panose="020B0502020202020204" pitchFamily="34" charset="0"/>
              <a:ea typeface="+mn-ea"/>
              <a:cs typeface="+mn-cs"/>
            </a:endParaRPr>
          </a:p>
          <a:p>
            <a:r>
              <a:rPr lang="en-US" sz="2400" dirty="0" smtClean="0">
                <a:latin typeface="Century Gothic" panose="020B0502020202020204" pitchFamily="34" charset="0"/>
                <a:ea typeface="+mn-ea"/>
                <a:cs typeface="+mn-cs"/>
              </a:rPr>
              <a:t>Consolidated </a:t>
            </a:r>
            <a:r>
              <a:rPr lang="en-US" sz="2400" dirty="0">
                <a:latin typeface="Century Gothic" panose="020B0502020202020204" pitchFamily="34" charset="0"/>
                <a:ea typeface="+mn-ea"/>
                <a:cs typeface="+mn-cs"/>
              </a:rPr>
              <a:t>Expenditure Report – 1st Quarter 2016/17 ended 30 June 2016</a:t>
            </a: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21</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917683733"/>
              </p:ext>
            </p:extLst>
          </p:nvPr>
        </p:nvGraphicFramePr>
        <p:xfrm>
          <a:off x="99062" y="1611164"/>
          <a:ext cx="9127670" cy="4621057"/>
        </p:xfrm>
        <a:graphic>
          <a:graphicData uri="http://schemas.openxmlformats.org/drawingml/2006/table">
            <a:tbl>
              <a:tblPr firstRow="1" firstCol="1" bandRow="1"/>
              <a:tblGrid>
                <a:gridCol w="4669970"/>
                <a:gridCol w="1118508"/>
                <a:gridCol w="1477735"/>
                <a:gridCol w="693965"/>
                <a:gridCol w="1167492"/>
              </a:tblGrid>
              <a:tr h="691169">
                <a:tc rowSpan="2">
                  <a:txBody>
                    <a:bodyPr/>
                    <a:lstStyle/>
                    <a:p>
                      <a:pPr algn="ctr">
                        <a:lnSpc>
                          <a:spcPct val="115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CURRENT </a:t>
                      </a: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BUDGET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ACTUAL EXPENDITURE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a:lnSpc>
                          <a:spcPct val="115000"/>
                        </a:lnSpc>
                        <a:spcAft>
                          <a:spcPts val="0"/>
                        </a:spcAft>
                      </a:pPr>
                      <a:r>
                        <a:rPr lang="en-ZA" sz="1400" b="1" dirty="0" smtClean="0">
                          <a:effectLst/>
                          <a:latin typeface="Arial" panose="020B0604020202020204" pitchFamily="34" charset="0"/>
                          <a:ea typeface="Calibri" panose="020F0502020204030204" pitchFamily="34" charset="0"/>
                          <a:cs typeface="Arial" panose="020B0604020202020204" pitchFamily="34" charset="0"/>
                        </a:rPr>
                        <a:t>% Spent</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BUDGET AVAILABLE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r>
              <a:tr h="358600">
                <a:tc vMerge="1">
                  <a:txBody>
                    <a:bodyPr/>
                    <a:lstStyle/>
                    <a:p>
                      <a:endParaRPr lang="en-ZA"/>
                    </a:p>
                  </a:txBody>
                  <a:tcPr/>
                </a:tc>
                <a:tc>
                  <a:txBody>
                    <a:bodyPr/>
                    <a:lstStyle/>
                    <a:p>
                      <a:pPr algn="ctr">
                        <a:lnSpc>
                          <a:spcPct val="115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vMerge="1">
                  <a:txBody>
                    <a:bodyPr/>
                    <a:lstStyle/>
                    <a:p>
                      <a:pPr algn="ctr">
                        <a:lnSpc>
                          <a:spcPct val="115000"/>
                        </a:lnSpc>
                        <a:spcAft>
                          <a:spcPts val="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566323">
                <a:tc>
                  <a:txBody>
                    <a:bodyPr/>
                    <a:lstStyle/>
                    <a:p>
                      <a:pPr algn="l">
                        <a:lnSpc>
                          <a:spcPct val="115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 1: ADMINISTRATION</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143</a:t>
                      </a:r>
                      <a:r>
                        <a:rPr lang="en-ZA" sz="1400" b="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064</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34 097</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400" b="0" dirty="0" smtClean="0">
                          <a:effectLst/>
                          <a:latin typeface="Arial" panose="020B0604020202020204" pitchFamily="34" charset="0"/>
                          <a:ea typeface="Calibri" panose="020F0502020204030204" pitchFamily="34" charset="0"/>
                          <a:cs typeface="Arial" panose="020B0604020202020204" pitchFamily="34" charset="0"/>
                        </a:rPr>
                        <a:t>23.8%</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108 967</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68912">
                <a:tc>
                  <a:txBody>
                    <a:bodyPr/>
                    <a:lstStyle/>
                    <a:p>
                      <a:pPr algn="l">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824">
                <a:tc>
                  <a:txBody>
                    <a:bodyPr/>
                    <a:lstStyle/>
                    <a:p>
                      <a:pPr algn="l">
                        <a:lnSpc>
                          <a:spcPct val="115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 2: CONTENT PROCESSING AND DISSEMINATION</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133 608</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31 874</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effectLst/>
                          <a:latin typeface="Arial" panose="020B0604020202020204" pitchFamily="34" charset="0"/>
                          <a:ea typeface="Calibri" panose="020F0502020204030204" pitchFamily="34" charset="0"/>
                          <a:cs typeface="Arial" panose="020B0604020202020204" pitchFamily="34" charset="0"/>
                        </a:rPr>
                        <a:t>23.9%</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101 734</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68912">
                <a:tc>
                  <a:txBody>
                    <a:bodyPr/>
                    <a:lstStyle/>
                    <a:p>
                      <a:pPr algn="l">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5649">
                <a:tc>
                  <a:txBody>
                    <a:bodyPr/>
                    <a:lstStyle/>
                    <a:p>
                      <a:pPr algn="l">
                        <a:lnSpc>
                          <a:spcPct val="115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 3: INTERGOVERNMENTAL COORDINATION AND STAKEHOLDER MANAGEMENT</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105 484</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23 806</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effectLst/>
                          <a:latin typeface="Arial" panose="020B0604020202020204" pitchFamily="34" charset="0"/>
                          <a:ea typeface="Calibri" panose="020F0502020204030204" pitchFamily="34" charset="0"/>
                          <a:cs typeface="Arial" panose="020B0604020202020204" pitchFamily="34" charset="0"/>
                        </a:rPr>
                        <a:t>22.6%</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effectLst/>
                          <a:latin typeface="Arial" panose="020B0604020202020204" pitchFamily="34" charset="0"/>
                          <a:ea typeface="Calibri" panose="020F0502020204030204" pitchFamily="34" charset="0"/>
                          <a:cs typeface="Arial" panose="020B0604020202020204" pitchFamily="34" charset="0"/>
                        </a:rPr>
                        <a:t>81 678</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330295">
                <a:tc>
                  <a:txBody>
                    <a:bodyPr/>
                    <a:lstStyle/>
                    <a:p>
                      <a:pPr algn="l">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9625" algn="r">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9625" algn="r">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373">
                <a:tc>
                  <a:txBody>
                    <a:bodyPr/>
                    <a:lstStyle/>
                    <a:p>
                      <a:pPr algn="l">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382 156</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89 777</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indent="0" algn="r">
                        <a:lnSpc>
                          <a:spcPct val="115000"/>
                        </a:lnSpc>
                        <a:spcAft>
                          <a:spcPts val="0"/>
                        </a:spcAft>
                      </a:pPr>
                      <a:r>
                        <a:rPr lang="en-ZA" sz="1400" b="1" dirty="0" smtClean="0">
                          <a:effectLst/>
                          <a:latin typeface="Arial" panose="020B0604020202020204" pitchFamily="34" charset="0"/>
                          <a:ea typeface="Calibri" panose="020F0502020204030204" pitchFamily="34" charset="0"/>
                          <a:cs typeface="Arial" panose="020B0604020202020204" pitchFamily="34" charset="0"/>
                        </a:rPr>
                        <a:t>23.5%</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indent="0" algn="r">
                        <a:lnSpc>
                          <a:spcPct val="115000"/>
                        </a:lnSpc>
                        <a:spcAft>
                          <a:spcPts val="0"/>
                        </a:spcAft>
                      </a:pPr>
                      <a:r>
                        <a:rPr lang="en-ZA" sz="1400" b="1" dirty="0" smtClean="0">
                          <a:effectLst/>
                          <a:latin typeface="Arial" panose="020B0604020202020204" pitchFamily="34" charset="0"/>
                          <a:ea typeface="Calibri" panose="020F0502020204030204" pitchFamily="34" charset="0"/>
                          <a:cs typeface="Arial" panose="020B0604020202020204" pitchFamily="34" charset="0"/>
                        </a:rPr>
                        <a:t>292 379</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bl>
          </a:graphicData>
        </a:graphic>
      </p:graphicFrame>
    </p:spTree>
    <p:extLst>
      <p:ext uri="{BB962C8B-B14F-4D97-AF65-F5344CB8AC3E}">
        <p14:creationId xmlns:p14="http://schemas.microsoft.com/office/powerpoint/2010/main" xmlns="" val="126462925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 y="133816"/>
            <a:ext cx="9143999" cy="786752"/>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defTabSz="895350">
              <a:spcBef>
                <a:spcPct val="20000"/>
              </a:spcBef>
              <a:buNone/>
              <a:defRPr sz="2800" b="1">
                <a:solidFill>
                  <a:prstClr val="white"/>
                </a:solidFill>
                <a:latin typeface="Century Gothic" panose="020B0502020202020204" pitchFamily="34" charset="0"/>
              </a:defRPr>
            </a:lvl1pPr>
          </a:lstStyle>
          <a:p>
            <a:r>
              <a:rPr lang="en-US" sz="2400" dirty="0"/>
              <a:t>Consolidated Expenditure Report – 1st Quarter 2016/17 ended 30 June 2016</a:t>
            </a: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22</a:t>
            </a:fld>
            <a:endParaRPr lang="en-US" dirty="0">
              <a:solidFill>
                <a:prstClr val="black">
                  <a:tint val="75000"/>
                </a:prstClr>
              </a:solidFill>
            </a:endParaRPr>
          </a:p>
        </p:txBody>
      </p:sp>
      <p:graphicFrame>
        <p:nvGraphicFramePr>
          <p:cNvPr id="3" name="Table 2"/>
          <p:cNvGraphicFramePr>
            <a:graphicFrameLocks noGrp="1"/>
          </p:cNvGraphicFramePr>
          <p:nvPr>
            <p:extLst/>
          </p:nvPr>
        </p:nvGraphicFramePr>
        <p:xfrm>
          <a:off x="1" y="920568"/>
          <a:ext cx="9127670" cy="4702774"/>
        </p:xfrm>
        <a:graphic>
          <a:graphicData uri="http://schemas.openxmlformats.org/drawingml/2006/table">
            <a:tbl>
              <a:tblPr firstRow="1" firstCol="1" bandRow="1"/>
              <a:tblGrid>
                <a:gridCol w="4490356"/>
                <a:gridCol w="1355272"/>
                <a:gridCol w="1420585"/>
                <a:gridCol w="702129"/>
                <a:gridCol w="1159328"/>
              </a:tblGrid>
              <a:tr h="712401">
                <a:tc rowSpan="2">
                  <a:txBody>
                    <a:bodyPr/>
                    <a:lstStyle/>
                    <a:p>
                      <a:pPr algn="ctr">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ECONOMIC CLASSIFICATION OF EXPENDITURE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CURRENT </a:t>
                      </a: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BUDGET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ACTUAL EXPENDITURE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a:lnSpc>
                          <a:spcPct val="115000"/>
                        </a:lnSpc>
                        <a:spcAft>
                          <a:spcPts val="0"/>
                        </a:spcAft>
                      </a:pPr>
                      <a:r>
                        <a:rPr lang="en-ZA" sz="1400" b="1" dirty="0" smtClean="0">
                          <a:effectLst/>
                          <a:latin typeface="Arial" panose="020B0604020202020204" pitchFamily="34" charset="0"/>
                          <a:ea typeface="Calibri" panose="020F0502020204030204" pitchFamily="34" charset="0"/>
                          <a:cs typeface="Arial" panose="020B0604020202020204" pitchFamily="34" charset="0"/>
                        </a:rPr>
                        <a:t>% Spent</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BUDGET AVAILABLE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r>
              <a:tr h="369616">
                <a:tc vMerge="1">
                  <a:txBody>
                    <a:bodyPr/>
                    <a:lstStyle/>
                    <a:p>
                      <a:endParaRPr lang="en-ZA"/>
                    </a:p>
                  </a:txBody>
                  <a:tcPr/>
                </a:tc>
                <a:tc>
                  <a:txBody>
                    <a:bodyPr/>
                    <a:lstStyle/>
                    <a:p>
                      <a:pPr algn="ctr">
                        <a:lnSpc>
                          <a:spcPct val="115000"/>
                        </a:lnSpc>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vMerge="1">
                  <a:txBody>
                    <a:bodyPr/>
                    <a:lstStyle/>
                    <a:p>
                      <a:pPr algn="ctr">
                        <a:lnSpc>
                          <a:spcPct val="115000"/>
                        </a:lnSpc>
                        <a:spcAft>
                          <a:spcPts val="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479358">
                <a:tc>
                  <a:txBody>
                    <a:bodyPr/>
                    <a:lstStyle/>
                    <a:p>
                      <a:pPr algn="l">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COMPENSATION OF EMPLOYEES</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222 801</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52 483</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400" b="0" dirty="0" smtClean="0">
                          <a:effectLst/>
                          <a:latin typeface="Arial" panose="020B0604020202020204" pitchFamily="34" charset="0"/>
                          <a:ea typeface="Calibri" panose="020F0502020204030204" pitchFamily="34" charset="0"/>
                          <a:cs typeface="Arial" panose="020B0604020202020204" pitchFamily="34" charset="0"/>
                        </a:rPr>
                        <a:t>23.6%</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170 318</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77173">
                <a:tc>
                  <a:txBody>
                    <a:bodyPr/>
                    <a:lstStyle/>
                    <a:p>
                      <a:pPr algn="l">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777">
                <a:tc>
                  <a:txBody>
                    <a:bodyPr/>
                    <a:lstStyle/>
                    <a:p>
                      <a:pPr algn="l">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GOODS AND SERVICES</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158 193</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37 050</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effectLst/>
                          <a:latin typeface="Arial" panose="020B0604020202020204" pitchFamily="34" charset="0"/>
                          <a:ea typeface="Calibri" panose="020F0502020204030204" pitchFamily="34" charset="0"/>
                          <a:cs typeface="Arial" panose="020B0604020202020204" pitchFamily="34" charset="0"/>
                        </a:rPr>
                        <a:t>23.4%</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121 143</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77173">
                <a:tc>
                  <a:txBody>
                    <a:bodyPr/>
                    <a:lstStyle/>
                    <a:p>
                      <a:pPr algn="l">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953">
                <a:tc>
                  <a:txBody>
                    <a:bodyPr/>
                    <a:lstStyle/>
                    <a:p>
                      <a:pPr algn="l">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TRANSFERS AND SUBSIDIES</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56</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effectLst/>
                          <a:latin typeface="Arial" panose="020B0604020202020204" pitchFamily="34" charset="0"/>
                          <a:ea typeface="Calibri" panose="020F0502020204030204" pitchFamily="34" charset="0"/>
                          <a:cs typeface="Arial" panose="020B0604020202020204" pitchFamily="34" charset="0"/>
                        </a:rPr>
                        <a:t>-</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effectLst/>
                          <a:latin typeface="Arial" panose="020B0604020202020204" pitchFamily="34" charset="0"/>
                          <a:ea typeface="Calibri" panose="020F0502020204030204" pitchFamily="34" charset="0"/>
                          <a:cs typeface="Arial" panose="020B0604020202020204" pitchFamily="34" charset="0"/>
                        </a:rPr>
                        <a:t>56</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340441">
                <a:tc>
                  <a:txBody>
                    <a:bodyPr/>
                    <a:lstStyle/>
                    <a:p>
                      <a:pPr algn="l">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9625" algn="r">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9625" algn="r">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990">
                <a:tc>
                  <a:txBody>
                    <a:bodyPr/>
                    <a:lstStyle/>
                    <a:p>
                      <a:pPr algn="l">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CAPITAL ASSETS</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effectLst/>
                          <a:latin typeface="Arial" panose="020B0604020202020204" pitchFamily="34" charset="0"/>
                          <a:ea typeface="Calibri" panose="020F0502020204030204" pitchFamily="34" charset="0"/>
                          <a:cs typeface="Arial" panose="020B0604020202020204" pitchFamily="34" charset="0"/>
                        </a:rPr>
                        <a:t>1 106</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244</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effectLst/>
                          <a:latin typeface="Arial" panose="020B0604020202020204" pitchFamily="34" charset="0"/>
                          <a:ea typeface="Calibri" panose="020F0502020204030204" pitchFamily="34" charset="0"/>
                          <a:cs typeface="Arial" panose="020B0604020202020204" pitchFamily="34" charset="0"/>
                        </a:rPr>
                        <a:t>22.1%</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effectLst/>
                          <a:latin typeface="Arial" panose="020B0604020202020204" pitchFamily="34" charset="0"/>
                          <a:ea typeface="Calibri" panose="020F0502020204030204" pitchFamily="34" charset="0"/>
                          <a:cs typeface="Arial" panose="020B0604020202020204" pitchFamily="34" charset="0"/>
                        </a:rPr>
                        <a:t>862</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340441">
                <a:tc>
                  <a:txBody>
                    <a:bodyPr/>
                    <a:lstStyle/>
                    <a:p>
                      <a:pPr algn="l">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9625" algn="r">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9625" algn="r">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451">
                <a:tc>
                  <a:txBody>
                    <a:bodyPr/>
                    <a:lstStyle/>
                    <a:p>
                      <a:pPr algn="l">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382 156</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89 777</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indent="0" algn="r">
                        <a:lnSpc>
                          <a:spcPct val="115000"/>
                        </a:lnSpc>
                        <a:spcAft>
                          <a:spcPts val="0"/>
                        </a:spcAft>
                      </a:pPr>
                      <a:r>
                        <a:rPr lang="en-ZA" sz="1400" b="1" dirty="0" smtClean="0">
                          <a:effectLst/>
                          <a:latin typeface="Arial" panose="020B0604020202020204" pitchFamily="34" charset="0"/>
                          <a:ea typeface="Calibri" panose="020F0502020204030204" pitchFamily="34" charset="0"/>
                          <a:cs typeface="Arial" panose="020B0604020202020204" pitchFamily="34" charset="0"/>
                        </a:rPr>
                        <a:t>23.5%</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indent="0" algn="r">
                        <a:lnSpc>
                          <a:spcPct val="115000"/>
                        </a:lnSpc>
                        <a:spcAft>
                          <a:spcPts val="0"/>
                        </a:spcAft>
                      </a:pPr>
                      <a:r>
                        <a:rPr lang="en-ZA" sz="1400" b="1" dirty="0" smtClean="0">
                          <a:effectLst/>
                          <a:latin typeface="Arial" panose="020B0604020202020204" pitchFamily="34" charset="0"/>
                          <a:ea typeface="Calibri" panose="020F0502020204030204" pitchFamily="34" charset="0"/>
                          <a:cs typeface="Arial" panose="020B0604020202020204" pitchFamily="34" charset="0"/>
                        </a:rPr>
                        <a:t>292 379</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bl>
          </a:graphicData>
        </a:graphic>
      </p:graphicFrame>
    </p:spTree>
    <p:extLst>
      <p:ext uri="{BB962C8B-B14F-4D97-AF65-F5344CB8AC3E}">
        <p14:creationId xmlns:p14="http://schemas.microsoft.com/office/powerpoint/2010/main" xmlns="" val="171185334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133815"/>
            <a:ext cx="9143999" cy="837735"/>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defTabSz="895350">
              <a:spcBef>
                <a:spcPct val="20000"/>
              </a:spcBef>
              <a:buNone/>
              <a:defRPr sz="2400" b="1">
                <a:solidFill>
                  <a:prstClr val="white"/>
                </a:solidFill>
                <a:latin typeface="Century Gothic" panose="020B0502020202020204" pitchFamily="34" charset="0"/>
              </a:defRPr>
            </a:lvl1pPr>
          </a:lstStyle>
          <a:p>
            <a:r>
              <a:rPr lang="en-US" dirty="0"/>
              <a:t>Expenditure Report – 1st Quarter 2016/17 </a:t>
            </a:r>
          </a:p>
          <a:p>
            <a:r>
              <a:rPr lang="en-US" dirty="0"/>
              <a:t>ended 30 June 2016</a:t>
            </a: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23</a:t>
            </a:fld>
            <a:endParaRPr lang="en-US" dirty="0">
              <a:solidFill>
                <a:prstClr val="black">
                  <a:tint val="75000"/>
                </a:prstClr>
              </a:solidFill>
            </a:endParaRPr>
          </a:p>
        </p:txBody>
      </p:sp>
      <p:graphicFrame>
        <p:nvGraphicFramePr>
          <p:cNvPr id="3" name="Table 2"/>
          <p:cNvGraphicFramePr>
            <a:graphicFrameLocks noGrp="1"/>
          </p:cNvGraphicFramePr>
          <p:nvPr>
            <p:extLst/>
          </p:nvPr>
        </p:nvGraphicFramePr>
        <p:xfrm>
          <a:off x="0" y="975213"/>
          <a:ext cx="9144001" cy="4905794"/>
        </p:xfrm>
        <a:graphic>
          <a:graphicData uri="http://schemas.openxmlformats.org/drawingml/2006/table">
            <a:tbl>
              <a:tblPr firstRow="1" firstCol="1" bandRow="1"/>
              <a:tblGrid>
                <a:gridCol w="5078186"/>
                <a:gridCol w="1159328"/>
                <a:gridCol w="1243941"/>
                <a:gridCol w="625681"/>
                <a:gridCol w="1036865"/>
              </a:tblGrid>
              <a:tr h="358263">
                <a:tc rowSpan="2">
                  <a:txBody>
                    <a:bodyPr/>
                    <a:lstStyle/>
                    <a:p>
                      <a:pPr algn="l">
                        <a:lnSpc>
                          <a:spcPct val="115000"/>
                        </a:lnSpc>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CURRENT </a:t>
                      </a: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BUDGET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ACTUAL EXPENDITURE</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a:lnSpc>
                          <a:spcPct val="115000"/>
                        </a:lnSpc>
                        <a:spcAft>
                          <a:spcPts val="0"/>
                        </a:spcAft>
                      </a:pPr>
                      <a:r>
                        <a:rPr lang="en-ZA" sz="1200" b="1" dirty="0" smtClean="0">
                          <a:effectLst/>
                          <a:latin typeface="Arial" panose="020B0604020202020204" pitchFamily="34" charset="0"/>
                          <a:ea typeface="Calibri" panose="020F0502020204030204" pitchFamily="34" charset="0"/>
                          <a:cs typeface="Arial" panose="020B0604020202020204" pitchFamily="34" charset="0"/>
                        </a:rPr>
                        <a:t>% SPENT</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BUDGET AVAILABLE</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47941">
                <a:tc vMerge="1">
                  <a:txBody>
                    <a:bodyPr/>
                    <a:lstStyle/>
                    <a:p>
                      <a:endParaRPr lang="en-ZA"/>
                    </a:p>
                  </a:txBody>
                  <a:tcPr/>
                </a:tc>
                <a:tc>
                  <a:txBody>
                    <a:bodyPr/>
                    <a:lstStyle/>
                    <a:p>
                      <a:pPr algn="ctr">
                        <a:lnSpc>
                          <a:spcPct val="115000"/>
                        </a:lnSpc>
                        <a:spcAft>
                          <a:spcPts val="0"/>
                        </a:spcAft>
                      </a:pPr>
                      <a:r>
                        <a:rPr lang="en-ZA"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vMerge="1">
                  <a:txBody>
                    <a:bodyPr/>
                    <a:lstStyle/>
                    <a:p>
                      <a:pPr algn="ctr">
                        <a:lnSpc>
                          <a:spcPct val="115000"/>
                        </a:lnSpc>
                        <a:spcAft>
                          <a:spcPts val="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358263">
                <a:tc>
                  <a:txBody>
                    <a:bodyPr/>
                    <a:lstStyle/>
                    <a:p>
                      <a:pPr algn="l">
                        <a:lnSpc>
                          <a:spcPct val="115000"/>
                        </a:lnSpc>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 1: ADMINISTRATION</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143 064</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34 097</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rtl="0">
                        <a:lnSpc>
                          <a:spcPct val="115000"/>
                        </a:lnSpc>
                        <a:spcAft>
                          <a:spcPts val="0"/>
                        </a:spcAft>
                      </a:pPr>
                      <a:r>
                        <a:rPr lang="en-ZA" sz="1200" b="1" dirty="0" smtClean="0">
                          <a:effectLst/>
                          <a:latin typeface="Arial" panose="020B0604020202020204" pitchFamily="34" charset="0"/>
                          <a:ea typeface="Calibri" panose="020F0502020204030204" pitchFamily="34" charset="0"/>
                          <a:cs typeface="Arial" panose="020B0604020202020204" pitchFamily="34" charset="0"/>
                        </a:rPr>
                        <a:t>23.8%</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108 967</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341109">
                <a:tc>
                  <a:txBody>
                    <a:bodyPr/>
                    <a:lstStyle/>
                    <a:p>
                      <a:pPr algn="l">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Personnel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64 087</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14 746</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23.0%</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49 341</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975">
                <a:tc>
                  <a:txBody>
                    <a:bodyPr/>
                    <a:lstStyle/>
                    <a:p>
                      <a:pPr algn="l">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61273">
                <a:tc>
                  <a:txBody>
                    <a:bodyPr/>
                    <a:lstStyle/>
                    <a:p>
                      <a:pPr algn="l">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Operational</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78 977</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19 351</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24.5%</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59 626</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544">
                <a:tc>
                  <a:txBody>
                    <a:bodyPr/>
                    <a:lstStyle/>
                    <a:p>
                      <a:pPr algn="l">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175543">
                <a:tc>
                  <a:txBody>
                    <a:bodyPr/>
                    <a:lstStyle/>
                    <a:p>
                      <a:pPr algn="l">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Management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897</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242</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27.0%</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655</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43">
                <a:tc>
                  <a:txBody>
                    <a:bodyPr/>
                    <a:lstStyle/>
                    <a:p>
                      <a:pPr algn="l">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62674">
                <a:tc>
                  <a:txBody>
                    <a:bodyPr/>
                    <a:lstStyle/>
                    <a:p>
                      <a:pPr algn="l">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Office of the Chief Financial Officer</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55 522</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15 307</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27.6%</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40 215</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132">
                <a:tc>
                  <a:txBody>
                    <a:bodyPr/>
                    <a:lstStyle/>
                    <a:p>
                      <a:pPr algn="l">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175543">
                <a:tc>
                  <a:txBody>
                    <a:bodyPr/>
                    <a:lstStyle/>
                    <a:p>
                      <a:pPr algn="l">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Information Management and Technology</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13 023</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ZA" sz="120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096</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16.1%</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10 927</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587">
                <a:tc>
                  <a:txBody>
                    <a:bodyPr/>
                    <a:lstStyle/>
                    <a:p>
                      <a:pPr algn="l">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175543">
                <a:tc>
                  <a:txBody>
                    <a:bodyPr/>
                    <a:lstStyle/>
                    <a:p>
                      <a:pPr algn="l">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Internal Audit</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2 427</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496</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20.4%</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1 931</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43">
                <a:tc>
                  <a:txBody>
                    <a:bodyPr/>
                    <a:lstStyle/>
                    <a:p>
                      <a:pPr algn="l">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24626">
                <a:tc>
                  <a:txBody>
                    <a:bodyPr/>
                    <a:lstStyle/>
                    <a:p>
                      <a:pPr algn="l">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Human Resources Management and Development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3 847</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565</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14.7%</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3 282</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43">
                <a:tc>
                  <a:txBody>
                    <a:bodyPr/>
                    <a:lstStyle/>
                    <a:p>
                      <a:pPr algn="l">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175543">
                <a:tc>
                  <a:txBody>
                    <a:bodyPr/>
                    <a:lstStyle/>
                    <a:p>
                      <a:pPr algn="l">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Internal </a:t>
                      </a: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Communication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2 681</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494</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18.4%</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2 187</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43">
                <a:tc>
                  <a:txBody>
                    <a:bodyPr/>
                    <a:lstStyle/>
                    <a:p>
                      <a:pPr algn="l">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43265">
                <a:tc>
                  <a:txBody>
                    <a:bodyPr/>
                    <a:lstStyle/>
                    <a:p>
                      <a:pPr algn="l">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Strategic </a:t>
                      </a: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Management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580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152</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26.2%</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428</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60745708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 y="108198"/>
            <a:ext cx="9143999" cy="760871"/>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895350">
              <a:spcBef>
                <a:spcPct val="20000"/>
              </a:spcBef>
            </a:pPr>
            <a:endParaRPr lang="en-ZA" sz="2800" b="1" dirty="0" smtClean="0">
              <a:solidFill>
                <a:prstClr val="white"/>
              </a:solidFill>
            </a:endParaRPr>
          </a:p>
          <a:p>
            <a:pPr defTabSz="895350">
              <a:spcBef>
                <a:spcPct val="20000"/>
              </a:spcBef>
            </a:pPr>
            <a:r>
              <a:rPr lang="en-ZA" sz="2600" b="1" dirty="0" smtClean="0">
                <a:solidFill>
                  <a:prstClr val="white"/>
                </a:solidFill>
              </a:rPr>
              <a:t>Expenditure </a:t>
            </a:r>
            <a:r>
              <a:rPr lang="en-ZA" sz="2600" b="1" dirty="0">
                <a:solidFill>
                  <a:prstClr val="white"/>
                </a:solidFill>
              </a:rPr>
              <a:t>Report </a:t>
            </a:r>
            <a:r>
              <a:rPr lang="en-ZA" sz="2600" b="1" dirty="0" smtClean="0">
                <a:solidFill>
                  <a:prstClr val="white"/>
                </a:solidFill>
              </a:rPr>
              <a:t>– 1</a:t>
            </a:r>
            <a:r>
              <a:rPr lang="en-ZA" sz="2600" b="1" baseline="30000" dirty="0" smtClean="0">
                <a:solidFill>
                  <a:prstClr val="white"/>
                </a:solidFill>
              </a:rPr>
              <a:t>st</a:t>
            </a:r>
            <a:r>
              <a:rPr lang="en-ZA" sz="2600" b="1" dirty="0" smtClean="0">
                <a:solidFill>
                  <a:prstClr val="white"/>
                </a:solidFill>
              </a:rPr>
              <a:t> Quarter 2016/17 </a:t>
            </a:r>
          </a:p>
          <a:p>
            <a:pPr defTabSz="895350">
              <a:spcBef>
                <a:spcPct val="20000"/>
              </a:spcBef>
            </a:pPr>
            <a:r>
              <a:rPr lang="en-ZA" sz="2600" b="1" dirty="0" smtClean="0">
                <a:solidFill>
                  <a:prstClr val="white"/>
                </a:solidFill>
              </a:rPr>
              <a:t>ended </a:t>
            </a:r>
            <a:r>
              <a:rPr lang="en-ZA" sz="2600" b="1" dirty="0">
                <a:solidFill>
                  <a:prstClr val="white"/>
                </a:solidFill>
              </a:rPr>
              <a:t>30 </a:t>
            </a:r>
            <a:r>
              <a:rPr lang="en-ZA" sz="2600" b="1" dirty="0" smtClean="0">
                <a:solidFill>
                  <a:prstClr val="white"/>
                </a:solidFill>
              </a:rPr>
              <a:t>June </a:t>
            </a:r>
            <a:r>
              <a:rPr lang="en-ZA" sz="2600" b="1" dirty="0">
                <a:solidFill>
                  <a:prstClr val="white"/>
                </a:solidFill>
              </a:rPr>
              <a:t>2016</a:t>
            </a:r>
          </a:p>
          <a:p>
            <a:pPr defTabSz="895350">
              <a:spcBef>
                <a:spcPct val="20000"/>
              </a:spcBef>
            </a:pPr>
            <a:endParaRPr lang="en-US" sz="2800" b="1" dirty="0">
              <a:solidFill>
                <a:prstClr val="white"/>
              </a:solidFill>
            </a:endParaRP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24</a:t>
            </a:fld>
            <a:endParaRPr lang="en-US" dirty="0">
              <a:solidFill>
                <a:prstClr val="black">
                  <a:tint val="75000"/>
                </a:prstClr>
              </a:solidFill>
            </a:endParaRPr>
          </a:p>
        </p:txBody>
      </p:sp>
      <p:graphicFrame>
        <p:nvGraphicFramePr>
          <p:cNvPr id="4" name="Table 3"/>
          <p:cNvGraphicFramePr>
            <a:graphicFrameLocks noGrp="1"/>
          </p:cNvGraphicFramePr>
          <p:nvPr>
            <p:extLst/>
          </p:nvPr>
        </p:nvGraphicFramePr>
        <p:xfrm>
          <a:off x="2" y="876787"/>
          <a:ext cx="9143998" cy="5638340"/>
        </p:xfrm>
        <a:graphic>
          <a:graphicData uri="http://schemas.openxmlformats.org/drawingml/2006/table">
            <a:tbl>
              <a:tblPr firstRow="1" firstCol="1" bandRow="1"/>
              <a:tblGrid>
                <a:gridCol w="3869869"/>
                <a:gridCol w="1215652"/>
                <a:gridCol w="1673087"/>
                <a:gridCol w="899490"/>
                <a:gridCol w="1485900"/>
              </a:tblGrid>
              <a:tr h="603772">
                <a:tc rowSpan="2">
                  <a:txBody>
                    <a:bodyPr/>
                    <a:lstStyle/>
                    <a:p>
                      <a:pPr algn="l">
                        <a:lnSpc>
                          <a:spcPct val="115000"/>
                        </a:lnSpc>
                        <a:spcAft>
                          <a:spcPts val="0"/>
                        </a:spcAft>
                      </a:pPr>
                      <a:r>
                        <a:rPr lang="en-ZA" sz="1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7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CURRENT </a:t>
                      </a:r>
                      <a:r>
                        <a:rPr lang="en-ZA" sz="1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BUDGET</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ACTUAL EXPENDITURE</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a:lnSpc>
                          <a:spcPct val="115000"/>
                        </a:lnSpc>
                        <a:spcAft>
                          <a:spcPts val="0"/>
                        </a:spcAft>
                      </a:pPr>
                      <a:r>
                        <a:rPr lang="en-ZA" sz="1700" b="1" dirty="0" smtClean="0">
                          <a:effectLst/>
                          <a:latin typeface="Arial" panose="020B0604020202020204" pitchFamily="34" charset="0"/>
                          <a:ea typeface="Calibri" panose="020F0502020204030204" pitchFamily="34" charset="0"/>
                          <a:cs typeface="Arial" panose="020B0604020202020204" pitchFamily="34" charset="0"/>
                        </a:rPr>
                        <a:t>% SPENT</a:t>
                      </a:r>
                      <a:endParaRPr lang="en-ZA" sz="1700" b="1"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7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BUDGET AVAILABLE</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r>
              <a:tr h="301886">
                <a:tc vMerge="1">
                  <a:txBody>
                    <a:bodyPr/>
                    <a:lstStyle/>
                    <a:p>
                      <a:endParaRPr lang="en-ZA"/>
                    </a:p>
                  </a:txBody>
                  <a:tcPr/>
                </a:tc>
                <a:tc>
                  <a:txBody>
                    <a:bodyPr/>
                    <a:lstStyle/>
                    <a:p>
                      <a:pPr algn="ctr">
                        <a:lnSpc>
                          <a:spcPct val="115000"/>
                        </a:lnSpc>
                        <a:spcAft>
                          <a:spcPts val="0"/>
                        </a:spcAft>
                      </a:pPr>
                      <a:r>
                        <a:rPr lang="en-ZA" sz="17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vMerge="1">
                  <a:txBody>
                    <a:bodyPr/>
                    <a:lstStyle/>
                    <a:p>
                      <a:pPr algn="ctr">
                        <a:lnSpc>
                          <a:spcPct val="115000"/>
                        </a:lnSpc>
                        <a:spcAft>
                          <a:spcPts val="0"/>
                        </a:spcAft>
                      </a:pP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7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685863">
                <a:tc>
                  <a:txBody>
                    <a:bodyPr/>
                    <a:lstStyle/>
                    <a:p>
                      <a:pPr algn="l">
                        <a:lnSpc>
                          <a:spcPct val="115000"/>
                        </a:lnSpc>
                        <a:spcAft>
                          <a:spcPts val="0"/>
                        </a:spcAft>
                      </a:pPr>
                      <a:r>
                        <a:rPr lang="en-ZA" sz="1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 2: CONTENT PROCESSING AND DISSEMINATION</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7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133 608</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7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31 874</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700" b="1" dirty="0" smtClean="0">
                          <a:effectLst/>
                          <a:latin typeface="Arial" panose="020B0604020202020204" pitchFamily="34" charset="0"/>
                          <a:ea typeface="Calibri" panose="020F0502020204030204" pitchFamily="34" charset="0"/>
                          <a:cs typeface="Arial" panose="020B0604020202020204" pitchFamily="34" charset="0"/>
                        </a:rPr>
                        <a:t>23.9%</a:t>
                      </a:r>
                      <a:endParaRPr lang="en-ZA" sz="1700" b="1"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7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101 734</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301886">
                <a:tc>
                  <a:txBody>
                    <a:bodyPr/>
                    <a:lstStyle/>
                    <a:p>
                      <a:pPr algn="just">
                        <a:lnSpc>
                          <a:spcPct val="115000"/>
                        </a:lnSpc>
                        <a:spcAft>
                          <a:spcPts val="0"/>
                        </a:spcAft>
                      </a:pPr>
                      <a:r>
                        <a:rPr lang="en-ZA"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Personnel</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74 346</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18 109</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24.4%</a:t>
                      </a:r>
                      <a:endParaRPr lang="en-ZA" sz="17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56 237</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296">
                <a:tc>
                  <a:txBody>
                    <a:bodyPr/>
                    <a:lstStyle/>
                    <a:p>
                      <a:pPr algn="just">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01886">
                <a:tc>
                  <a:txBody>
                    <a:bodyPr/>
                    <a:lstStyle/>
                    <a:p>
                      <a:pPr algn="just">
                        <a:lnSpc>
                          <a:spcPct val="115000"/>
                        </a:lnSpc>
                        <a:spcAft>
                          <a:spcPts val="0"/>
                        </a:spcAft>
                      </a:pPr>
                      <a:r>
                        <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Operational</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59 262</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13 765</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23.2%</a:t>
                      </a:r>
                      <a:endParaRPr lang="en-ZA" sz="17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45 497</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006">
                <a:tc>
                  <a:txBody>
                    <a:bodyPr/>
                    <a:lstStyle/>
                    <a:p>
                      <a:pPr algn="just">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22389">
                <a:tc>
                  <a:txBody>
                    <a:bodyPr/>
                    <a:lstStyle/>
                    <a:p>
                      <a:pPr algn="just">
                        <a:lnSpc>
                          <a:spcPct val="115000"/>
                        </a:lnSpc>
                        <a:spcAft>
                          <a:spcPts val="0"/>
                        </a:spcAft>
                      </a:pPr>
                      <a:r>
                        <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Management</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378</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75</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19.8%</a:t>
                      </a:r>
                      <a:endParaRPr lang="en-ZA" sz="17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effectLst/>
                          <a:latin typeface="Arial" panose="020B0604020202020204" pitchFamily="34" charset="0"/>
                          <a:ea typeface="Calibri" panose="020F0502020204030204" pitchFamily="34" charset="0"/>
                          <a:cs typeface="Arial" panose="020B0604020202020204" pitchFamily="34" charset="0"/>
                        </a:rPr>
                        <a:t>303</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858">
                <a:tc>
                  <a:txBody>
                    <a:bodyPr/>
                    <a:lstStyle/>
                    <a:p>
                      <a:pPr algn="just">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44669">
                <a:tc>
                  <a:txBody>
                    <a:bodyPr/>
                    <a:lstStyle/>
                    <a:p>
                      <a:pPr algn="l">
                        <a:lnSpc>
                          <a:spcPct val="115000"/>
                        </a:lnSpc>
                        <a:spcAft>
                          <a:spcPts val="0"/>
                        </a:spcAft>
                      </a:pPr>
                      <a:r>
                        <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Research and media monitoring</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8 717</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924</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10.6%</a:t>
                      </a:r>
                      <a:endParaRPr lang="en-ZA" sz="17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effectLst/>
                          <a:latin typeface="Arial" panose="020B0604020202020204" pitchFamily="34" charset="0"/>
                          <a:ea typeface="Calibri" panose="020F0502020204030204" pitchFamily="34" charset="0"/>
                          <a:cs typeface="Arial" panose="020B0604020202020204" pitchFamily="34" charset="0"/>
                        </a:rPr>
                        <a:t>7 793</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490">
                <a:tc>
                  <a:txBody>
                    <a:bodyPr/>
                    <a:lstStyle/>
                    <a:p>
                      <a:pPr algn="just">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34502">
                <a:tc>
                  <a:txBody>
                    <a:bodyPr/>
                    <a:lstStyle/>
                    <a:p>
                      <a:pPr algn="l">
                        <a:lnSpc>
                          <a:spcPct val="115000"/>
                        </a:lnSpc>
                        <a:spcAft>
                          <a:spcPts val="0"/>
                        </a:spcAft>
                      </a:pPr>
                      <a:r>
                        <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Printing of communication products</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effectLst/>
                          <a:latin typeface="Arial" panose="020B0604020202020204" pitchFamily="34" charset="0"/>
                          <a:ea typeface="Calibri" panose="020F0502020204030204" pitchFamily="34" charset="0"/>
                          <a:cs typeface="Arial" panose="020B0604020202020204" pitchFamily="34" charset="0"/>
                        </a:rPr>
                        <a:t>26 796</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5 050</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18.8%</a:t>
                      </a:r>
                      <a:endParaRPr lang="en-ZA" sz="17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effectLst/>
                          <a:latin typeface="Arial" panose="020B0604020202020204" pitchFamily="34" charset="0"/>
                          <a:ea typeface="Calibri" panose="020F0502020204030204" pitchFamily="34" charset="0"/>
                          <a:cs typeface="Arial" panose="020B0604020202020204" pitchFamily="34" charset="0"/>
                        </a:rPr>
                        <a:t>21 746</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839">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01886">
                <a:tc>
                  <a:txBody>
                    <a:bodyPr/>
                    <a:lstStyle/>
                    <a:p>
                      <a:pPr algn="l">
                        <a:lnSpc>
                          <a:spcPct val="115000"/>
                        </a:lnSpc>
                        <a:spcAft>
                          <a:spcPts val="0"/>
                        </a:spcAft>
                      </a:pPr>
                      <a:r>
                        <a:rPr lang="en-ZA"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Development of electronic content</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3 121</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404</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12.9%</a:t>
                      </a:r>
                      <a:endParaRPr lang="en-ZA" sz="17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effectLst/>
                          <a:latin typeface="Arial" panose="020B0604020202020204" pitchFamily="34" charset="0"/>
                          <a:ea typeface="Calibri" panose="020F0502020204030204" pitchFamily="34" charset="0"/>
                          <a:cs typeface="Arial" panose="020B0604020202020204" pitchFamily="34" charset="0"/>
                        </a:rPr>
                        <a:t>2 717</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638">
                <a:tc>
                  <a:txBody>
                    <a:bodyPr/>
                    <a:lstStyle/>
                    <a:p>
                      <a:pPr algn="just">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lnSpc>
                          <a:spcPct val="115000"/>
                        </a:lnSpc>
                        <a:spcAft>
                          <a:spcPts val="0"/>
                        </a:spcAft>
                      </a:pPr>
                      <a:endParaRPr lang="en-ZA"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01886">
                <a:tc>
                  <a:txBody>
                    <a:bodyPr/>
                    <a:lstStyle/>
                    <a:p>
                      <a:pPr algn="just">
                        <a:lnSpc>
                          <a:spcPct val="115000"/>
                        </a:lnSpc>
                        <a:spcAft>
                          <a:spcPts val="0"/>
                        </a:spcAft>
                      </a:pPr>
                      <a:r>
                        <a:rPr lang="en-ZA" sz="1700" dirty="0" smtClean="0">
                          <a:effectLst/>
                          <a:latin typeface="Arial" panose="020B0604020202020204" pitchFamily="34" charset="0"/>
                          <a:ea typeface="Calibri" panose="020F0502020204030204" pitchFamily="34" charset="0"/>
                          <a:cs typeface="Arial" panose="020B0604020202020204" pitchFamily="34" charset="0"/>
                        </a:rPr>
                        <a:t>Media Buying and Distribution</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700" dirty="0" smtClean="0">
                          <a:effectLst/>
                          <a:latin typeface="Arial" panose="020B0604020202020204" pitchFamily="34" charset="0"/>
                          <a:ea typeface="Calibri" panose="020F0502020204030204" pitchFamily="34" charset="0"/>
                          <a:cs typeface="Arial" panose="020B0604020202020204" pitchFamily="34" charset="0"/>
                        </a:rPr>
                        <a:t>12 070</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700" dirty="0" smtClean="0">
                          <a:effectLst/>
                          <a:latin typeface="Arial" panose="020B0604020202020204" pitchFamily="34" charset="0"/>
                          <a:ea typeface="Calibri" panose="020F0502020204030204" pitchFamily="34" charset="0"/>
                          <a:cs typeface="Arial" panose="020B0604020202020204" pitchFamily="34" charset="0"/>
                        </a:rPr>
                        <a:t>4 624</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7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38.3%</a:t>
                      </a:r>
                      <a:endParaRPr lang="en-ZA" sz="17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effectLst/>
                          <a:latin typeface="Arial" panose="020B0604020202020204" pitchFamily="34" charset="0"/>
                          <a:ea typeface="Calibri" panose="020F0502020204030204" pitchFamily="34" charset="0"/>
                          <a:cs typeface="Arial" panose="020B0604020202020204" pitchFamily="34" charset="0"/>
                        </a:rPr>
                        <a:t>7 446</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728">
                <a:tc>
                  <a:txBody>
                    <a:bodyPr/>
                    <a:lstStyle/>
                    <a:p>
                      <a:pPr algn="just">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l">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l">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lnSpc>
                          <a:spcPct val="115000"/>
                        </a:lnSpc>
                        <a:spcAft>
                          <a:spcPts val="0"/>
                        </a:spcAft>
                      </a:pPr>
                      <a:endParaRPr lang="en-ZA"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01886">
                <a:tc>
                  <a:txBody>
                    <a:bodyPr/>
                    <a:lstStyle/>
                    <a:p>
                      <a:pPr algn="just">
                        <a:lnSpc>
                          <a:spcPct val="115000"/>
                        </a:lnSpc>
                        <a:spcAft>
                          <a:spcPts val="0"/>
                        </a:spcAft>
                      </a:pPr>
                      <a:r>
                        <a:rPr lang="en-ZA" sz="1700" dirty="0" smtClean="0">
                          <a:effectLst/>
                          <a:latin typeface="Arial" panose="020B0604020202020204" pitchFamily="34" charset="0"/>
                          <a:ea typeface="Calibri" panose="020F0502020204030204" pitchFamily="34" charset="0"/>
                          <a:cs typeface="Arial" panose="020B0604020202020204" pitchFamily="34" charset="0"/>
                        </a:rPr>
                        <a:t>Media Production</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700" dirty="0" smtClean="0">
                          <a:effectLst/>
                          <a:latin typeface="Arial" panose="020B0604020202020204" pitchFamily="34" charset="0"/>
                          <a:ea typeface="Calibri" panose="020F0502020204030204" pitchFamily="34" charset="0"/>
                          <a:cs typeface="Arial" panose="020B0604020202020204" pitchFamily="34" charset="0"/>
                        </a:rPr>
                        <a:t>8 180</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700" dirty="0" smtClean="0">
                          <a:effectLst/>
                          <a:latin typeface="Arial" panose="020B0604020202020204" pitchFamily="34" charset="0"/>
                          <a:ea typeface="Calibri" panose="020F0502020204030204" pitchFamily="34" charset="0"/>
                          <a:cs typeface="Arial" panose="020B0604020202020204" pitchFamily="34" charset="0"/>
                        </a:rPr>
                        <a:t>2 688</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7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32.9%</a:t>
                      </a:r>
                      <a:endParaRPr lang="en-ZA" sz="17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effectLst/>
                          <a:latin typeface="Arial" panose="020B0604020202020204" pitchFamily="34" charset="0"/>
                          <a:ea typeface="Calibri" panose="020F0502020204030204" pitchFamily="34" charset="0"/>
                          <a:cs typeface="Arial" panose="020B0604020202020204" pitchFamily="34" charset="0"/>
                        </a:rPr>
                        <a:t>5 492</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910">
                <a:tc>
                  <a:txBody>
                    <a:bodyPr/>
                    <a:lstStyle/>
                    <a:p>
                      <a:pPr algn="just">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l">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l">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142064">
                <a:tc gridSpan="5">
                  <a:txBody>
                    <a:bodyPr/>
                    <a:lstStyle/>
                    <a:p>
                      <a:pPr algn="just">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l">
                        <a:lnSpc>
                          <a:spcPct val="115000"/>
                        </a:lnSpc>
                        <a:spcAft>
                          <a:spcPts val="0"/>
                        </a:spcAft>
                      </a:pP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pPr algn="l">
                        <a:lnSpc>
                          <a:spcPct val="115000"/>
                        </a:lnSpc>
                        <a:spcAft>
                          <a:spcPts val="0"/>
                        </a:spcAft>
                      </a:pP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en-ZA"/>
                    </a:p>
                  </a:txBody>
                  <a:tcPr/>
                </a:tc>
                <a:tc hMerge="1">
                  <a:txBody>
                    <a:bodyPr/>
                    <a:lstStyle/>
                    <a:p>
                      <a:pPr algn="ctr">
                        <a:lnSpc>
                          <a:spcPct val="115000"/>
                        </a:lnSpc>
                        <a:spcAft>
                          <a:spcPts val="0"/>
                        </a:spcAft>
                      </a:pP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49366414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133815"/>
            <a:ext cx="9143999" cy="919378"/>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895350">
              <a:spcBef>
                <a:spcPct val="20000"/>
              </a:spcBef>
            </a:pPr>
            <a:endParaRPr lang="en-US" sz="2800" b="1" dirty="0" smtClean="0">
              <a:solidFill>
                <a:prstClr val="white"/>
              </a:solidFill>
            </a:endParaRPr>
          </a:p>
          <a:p>
            <a:pPr defTabSz="895350">
              <a:spcBef>
                <a:spcPct val="20000"/>
              </a:spcBef>
            </a:pPr>
            <a:r>
              <a:rPr lang="en-US" sz="2800" b="1" dirty="0" smtClean="0">
                <a:solidFill>
                  <a:prstClr val="white"/>
                </a:solidFill>
              </a:rPr>
              <a:t>Expenditure </a:t>
            </a:r>
            <a:r>
              <a:rPr lang="en-US" sz="2800" b="1" dirty="0">
                <a:solidFill>
                  <a:prstClr val="white"/>
                </a:solidFill>
              </a:rPr>
              <a:t>Report </a:t>
            </a:r>
            <a:r>
              <a:rPr lang="en-US" sz="2800" b="1" dirty="0" smtClean="0">
                <a:solidFill>
                  <a:prstClr val="white"/>
                </a:solidFill>
              </a:rPr>
              <a:t>– 1</a:t>
            </a:r>
            <a:r>
              <a:rPr lang="en-US" sz="2800" b="1" baseline="30000" dirty="0" smtClean="0">
                <a:solidFill>
                  <a:prstClr val="white"/>
                </a:solidFill>
              </a:rPr>
              <a:t>st</a:t>
            </a:r>
            <a:r>
              <a:rPr lang="en-US" sz="2800" b="1" dirty="0" smtClean="0">
                <a:solidFill>
                  <a:prstClr val="white"/>
                </a:solidFill>
              </a:rPr>
              <a:t> Quarter </a:t>
            </a:r>
            <a:r>
              <a:rPr lang="en-US" sz="2800" b="1" dirty="0">
                <a:solidFill>
                  <a:prstClr val="white"/>
                </a:solidFill>
              </a:rPr>
              <a:t>2016/17 </a:t>
            </a:r>
          </a:p>
          <a:p>
            <a:pPr defTabSz="895350">
              <a:spcBef>
                <a:spcPct val="20000"/>
              </a:spcBef>
            </a:pPr>
            <a:r>
              <a:rPr lang="en-US" sz="2800" b="1" dirty="0">
                <a:solidFill>
                  <a:prstClr val="white"/>
                </a:solidFill>
              </a:rPr>
              <a:t>ended 30 </a:t>
            </a:r>
            <a:r>
              <a:rPr lang="en-US" sz="2800" b="1" dirty="0" smtClean="0">
                <a:solidFill>
                  <a:prstClr val="white"/>
                </a:solidFill>
              </a:rPr>
              <a:t>June </a:t>
            </a:r>
            <a:r>
              <a:rPr lang="en-US" sz="2800" b="1" dirty="0">
                <a:solidFill>
                  <a:prstClr val="white"/>
                </a:solidFill>
              </a:rPr>
              <a:t>2016</a:t>
            </a:r>
          </a:p>
          <a:p>
            <a:pPr defTabSz="895350">
              <a:spcBef>
                <a:spcPct val="20000"/>
              </a:spcBef>
            </a:pPr>
            <a:endParaRPr lang="en-US" sz="2800" b="1" dirty="0">
              <a:solidFill>
                <a:prstClr val="white"/>
              </a:solidFill>
            </a:endParaRP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25</a:t>
            </a:fld>
            <a:endParaRPr lang="en-US" dirty="0">
              <a:solidFill>
                <a:prstClr val="black">
                  <a:tint val="75000"/>
                </a:prstClr>
              </a:solidFill>
            </a:endParaRPr>
          </a:p>
        </p:txBody>
      </p:sp>
      <p:graphicFrame>
        <p:nvGraphicFramePr>
          <p:cNvPr id="5" name="Table 4"/>
          <p:cNvGraphicFramePr>
            <a:graphicFrameLocks noGrp="1"/>
          </p:cNvGraphicFramePr>
          <p:nvPr>
            <p:extLst/>
          </p:nvPr>
        </p:nvGraphicFramePr>
        <p:xfrm>
          <a:off x="3" y="1061357"/>
          <a:ext cx="9143997" cy="4947468"/>
        </p:xfrm>
        <a:graphic>
          <a:graphicData uri="http://schemas.openxmlformats.org/drawingml/2006/table">
            <a:tbl>
              <a:tblPr firstRow="1" firstCol="1" bandRow="1"/>
              <a:tblGrid>
                <a:gridCol w="4503633"/>
                <a:gridCol w="1227693"/>
                <a:gridCol w="1477735"/>
                <a:gridCol w="783772"/>
                <a:gridCol w="1151164"/>
              </a:tblGrid>
              <a:tr h="573741">
                <a:tc rowSpan="2">
                  <a:txBody>
                    <a:bodyPr/>
                    <a:lstStyle/>
                    <a:p>
                      <a:pPr algn="ctr">
                        <a:lnSpc>
                          <a:spcPct val="115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CURRENT </a:t>
                      </a: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BUDGET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ACTUAL EXPENDITURE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a:lnSpc>
                          <a:spcPct val="115000"/>
                        </a:lnSpc>
                        <a:spcAft>
                          <a:spcPts val="0"/>
                        </a:spcAft>
                      </a:pPr>
                      <a:r>
                        <a:rPr lang="en-ZA" sz="1400" b="1" dirty="0" smtClean="0">
                          <a:effectLst/>
                          <a:latin typeface="Arial" panose="020B0604020202020204" pitchFamily="34" charset="0"/>
                          <a:ea typeface="Calibri" panose="020F0502020204030204" pitchFamily="34" charset="0"/>
                          <a:cs typeface="Arial" panose="020B0604020202020204" pitchFamily="34" charset="0"/>
                        </a:rPr>
                        <a:t>% SPENT</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BUDGET AVAILABLE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r>
              <a:tr h="301769">
                <a:tc vMerge="1">
                  <a:txBody>
                    <a:bodyPr/>
                    <a:lstStyle/>
                    <a:p>
                      <a:endParaRPr lang="en-ZA"/>
                    </a:p>
                  </a:txBody>
                  <a:tcPr/>
                </a:tc>
                <a:tc>
                  <a:txBody>
                    <a:bodyPr/>
                    <a:lstStyle/>
                    <a:p>
                      <a:pPr algn="ctr">
                        <a:lnSpc>
                          <a:spcPct val="115000"/>
                        </a:lnSpc>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vMerge="1">
                  <a:txBody>
                    <a:bodyPr/>
                    <a:lstStyle/>
                    <a:p>
                      <a:pPr algn="ctr">
                        <a:lnSpc>
                          <a:spcPct val="115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725301">
                <a:tc>
                  <a:txBody>
                    <a:bodyPr/>
                    <a:lstStyle/>
                    <a:p>
                      <a:pPr algn="l">
                        <a:lnSpc>
                          <a:spcPct val="115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 3: INTERGOVERNMENTAL COORDINATION AND STAKEHOLDER MANAGEMENT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105 484</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23 806</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400" b="1" dirty="0" smtClean="0">
                          <a:effectLst/>
                          <a:latin typeface="Arial" panose="020B0604020202020204" pitchFamily="34" charset="0"/>
                          <a:ea typeface="Calibri" panose="020F0502020204030204" pitchFamily="34" charset="0"/>
                          <a:cs typeface="Arial" panose="020B0604020202020204" pitchFamily="34" charset="0"/>
                        </a:rPr>
                        <a:t>22.6%</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400" b="1" dirty="0" smtClean="0">
                          <a:effectLst/>
                          <a:latin typeface="Arial" panose="020B0604020202020204" pitchFamily="34" charset="0"/>
                          <a:ea typeface="Calibri" panose="020F0502020204030204" pitchFamily="34" charset="0"/>
                          <a:cs typeface="Arial" panose="020B0604020202020204" pitchFamily="34" charset="0"/>
                        </a:rPr>
                        <a:t>81 678</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2647">
                <a:tc>
                  <a:txBody>
                    <a:bodyPr/>
                    <a:lstStyle/>
                    <a:p>
                      <a:pPr algn="l">
                        <a:lnSpc>
                          <a:spcPct val="115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Personnel</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84 368</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19 269</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22.8%</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65 099</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881">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92647">
                <a:tc>
                  <a:txBody>
                    <a:bodyPr/>
                    <a:lstStyle/>
                    <a:p>
                      <a:pPr algn="l">
                        <a:lnSpc>
                          <a:spcPct val="115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Operational</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21 116</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4 537</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21.5%</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16 579</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046">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64076">
                <a:tc>
                  <a:txBody>
                    <a:bodyPr/>
                    <a:lstStyle/>
                    <a:p>
                      <a:pPr algn="l">
                        <a:lnSpc>
                          <a:spcPct val="115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Management</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348</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71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20.4%</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277</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096">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60514">
                <a:tc>
                  <a:txBody>
                    <a:bodyPr/>
                    <a:lstStyle/>
                    <a:p>
                      <a:pPr algn="l">
                        <a:lnSpc>
                          <a:spcPct val="115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Media engagement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a:t>
                      </a: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929</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665</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22.7%</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2 264</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821">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56064">
                <a:tc>
                  <a:txBody>
                    <a:bodyPr/>
                    <a:lstStyle/>
                    <a:p>
                      <a:pPr algn="l">
                        <a:lnSpc>
                          <a:spcPct val="115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Cluster supervision</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t>
                      </a: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821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306</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16.8%</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1 515</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944">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71590">
                <a:tc>
                  <a:txBody>
                    <a:bodyPr/>
                    <a:lstStyle/>
                    <a:p>
                      <a:pPr algn="l">
                        <a:lnSpc>
                          <a:spcPct val="115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Development and communication of outreach programmes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16 018</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3 495</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21.8%</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12 523</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402">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Tree>
    <p:extLst>
      <p:ext uri="{BB962C8B-B14F-4D97-AF65-F5344CB8AC3E}">
        <p14:creationId xmlns:p14="http://schemas.microsoft.com/office/powerpoint/2010/main" xmlns="" val="209639243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ubtitle 5"/>
          <p:cNvSpPr>
            <a:spLocks noGrp="1"/>
          </p:cNvSpPr>
          <p:nvPr>
            <p:ph type="subTitle" idx="1"/>
          </p:nvPr>
        </p:nvSpPr>
        <p:spPr>
          <a:xfrm>
            <a:off x="1875888" y="3500437"/>
            <a:ext cx="4953000" cy="671513"/>
          </a:xfrm>
        </p:spPr>
        <p:txBody>
          <a:bodyPr>
            <a:noAutofit/>
          </a:bodyPr>
          <a:lstStyle/>
          <a:p>
            <a:pPr marL="63500" algn="ctr"/>
            <a:r>
              <a:rPr lang="en-US" sz="4400" b="1" dirty="0" smtClean="0">
                <a:latin typeface="Arial Black" panose="020B0A04020102020204" pitchFamily="34" charset="0"/>
              </a:rPr>
              <a:t>- End -</a:t>
            </a:r>
          </a:p>
        </p:txBody>
      </p:sp>
      <p:sp>
        <p:nvSpPr>
          <p:cNvPr id="33796" name="Rectangle 2"/>
          <p:cNvSpPr txBox="1">
            <a:spLocks noChangeArrowheads="1"/>
          </p:cNvSpPr>
          <p:nvPr/>
        </p:nvSpPr>
        <p:spPr bwMode="auto">
          <a:xfrm>
            <a:off x="2377091" y="2085975"/>
            <a:ext cx="4719168"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sz="4800" dirty="0">
                <a:solidFill>
                  <a:schemeClr val="accent3">
                    <a:lumMod val="75000"/>
                  </a:schemeClr>
                </a:solidFill>
                <a:latin typeface="Arial Black" panose="020B0A04020102020204" pitchFamily="34" charset="0"/>
                <a:ea typeface="Calibri" pitchFamily="34" charset="0"/>
                <a:cs typeface="Calibri" pitchFamily="34" charset="0"/>
              </a:rPr>
              <a:t>Thank you</a:t>
            </a:r>
          </a:p>
        </p:txBody>
      </p:sp>
      <p:sp>
        <p:nvSpPr>
          <p:cNvPr id="2" name="Slide Number Placeholder 1"/>
          <p:cNvSpPr>
            <a:spLocks noGrp="1"/>
          </p:cNvSpPr>
          <p:nvPr>
            <p:ph type="sldNum" sz="quarter" idx="12"/>
          </p:nvPr>
        </p:nvSpPr>
        <p:spPr/>
        <p:txBody>
          <a:bodyPr/>
          <a:lstStyle/>
          <a:p>
            <a:fld id="{8843D58F-2DAB-1446-A47E-C34A82BC1FA1}" type="slidenum">
              <a:rPr lang="en-US" smtClean="0"/>
              <a:pPr/>
              <a:t>26</a:t>
            </a:fld>
            <a:endParaRPr lang="en-US" dirty="0"/>
          </a:p>
        </p:txBody>
      </p:sp>
    </p:spTree>
    <p:extLst>
      <p:ext uri="{BB962C8B-B14F-4D97-AF65-F5344CB8AC3E}">
        <p14:creationId xmlns:p14="http://schemas.microsoft.com/office/powerpoint/2010/main" xmlns="" val="3854784814"/>
      </p:ext>
    </p:extLst>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115888" y="5290250"/>
            <a:ext cx="8991054" cy="1178169"/>
            <a:chOff x="993531" y="4932485"/>
            <a:chExt cx="8098706" cy="1178169"/>
          </a:xfrm>
        </p:grpSpPr>
        <p:sp>
          <p:nvSpPr>
            <p:cNvPr id="48" name="Rectangle 47"/>
            <p:cNvSpPr/>
            <p:nvPr/>
          </p:nvSpPr>
          <p:spPr>
            <a:xfrm>
              <a:off x="993531" y="4932485"/>
              <a:ext cx="8098706" cy="1178169"/>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ZA">
                <a:solidFill>
                  <a:prstClr val="white"/>
                </a:solidFill>
              </a:endParaRPr>
            </a:p>
          </p:txBody>
        </p:sp>
        <p:sp>
          <p:nvSpPr>
            <p:cNvPr id="15" name="Rectangle 14"/>
            <p:cNvSpPr/>
            <p:nvPr/>
          </p:nvSpPr>
          <p:spPr>
            <a:xfrm>
              <a:off x="1722379" y="5086098"/>
              <a:ext cx="2276957" cy="64633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ZA" sz="1200" b="1" dirty="0" smtClean="0">
                  <a:solidFill>
                    <a:prstClr val="black"/>
                  </a:solidFill>
                </a:rPr>
                <a:t>COMMUNICATION STRATEGY</a:t>
              </a:r>
            </a:p>
            <a:p>
              <a:r>
                <a:rPr lang="en-ZA" sz="1200" dirty="0" smtClean="0">
                  <a:solidFill>
                    <a:prstClr val="black"/>
                  </a:solidFill>
                </a:rPr>
                <a:t>Enhance  communication system effectiveness and accountability.</a:t>
              </a:r>
              <a:endParaRPr lang="en-ZA" sz="1200" dirty="0">
                <a:solidFill>
                  <a:prstClr val="black"/>
                </a:solidFill>
              </a:endParaRPr>
            </a:p>
          </p:txBody>
        </p:sp>
        <p:sp>
          <p:nvSpPr>
            <p:cNvPr id="17" name="Rectangle 16"/>
            <p:cNvSpPr/>
            <p:nvPr/>
          </p:nvSpPr>
          <p:spPr>
            <a:xfrm>
              <a:off x="4212537" y="5086097"/>
              <a:ext cx="2276957" cy="830997"/>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ZA" sz="1200" b="1" dirty="0" smtClean="0">
                  <a:solidFill>
                    <a:prstClr val="black"/>
                  </a:solidFill>
                </a:rPr>
                <a:t>CAMPAIGN MANAGEMENT</a:t>
              </a:r>
            </a:p>
            <a:p>
              <a:r>
                <a:rPr lang="en-ZA" sz="1200" dirty="0" smtClean="0">
                  <a:solidFill>
                    <a:prstClr val="black"/>
                  </a:solidFill>
                </a:rPr>
                <a:t>Integrated planning, execution, monitoring and evaluation of communication activity.</a:t>
              </a:r>
              <a:endParaRPr lang="en-ZA" sz="1200" dirty="0">
                <a:solidFill>
                  <a:prstClr val="black"/>
                </a:solidFill>
              </a:endParaRPr>
            </a:p>
          </p:txBody>
        </p:sp>
        <p:sp>
          <p:nvSpPr>
            <p:cNvPr id="19" name="Rectangle 18"/>
            <p:cNvSpPr/>
            <p:nvPr/>
          </p:nvSpPr>
          <p:spPr>
            <a:xfrm>
              <a:off x="6694060" y="5088976"/>
              <a:ext cx="2276957" cy="830997"/>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ZA" sz="1200" b="1" dirty="0" smtClean="0">
                  <a:solidFill>
                    <a:prstClr val="black"/>
                  </a:solidFill>
                </a:rPr>
                <a:t>CONTENT DEVELOPMENT</a:t>
              </a:r>
            </a:p>
            <a:p>
              <a:r>
                <a:rPr lang="en-ZA" sz="1200" dirty="0" smtClean="0">
                  <a:solidFill>
                    <a:prstClr val="black"/>
                  </a:solidFill>
                </a:rPr>
                <a:t>Enhance  communication system to share the voice of government messages in the public arena</a:t>
              </a:r>
              <a:endParaRPr lang="en-ZA" sz="1200" dirty="0">
                <a:solidFill>
                  <a:prstClr val="black"/>
                </a:solidFill>
              </a:endParaRPr>
            </a:p>
          </p:txBody>
        </p:sp>
        <p:sp>
          <p:nvSpPr>
            <p:cNvPr id="45" name="TextBox 44"/>
            <p:cNvSpPr txBox="1"/>
            <p:nvPr/>
          </p:nvSpPr>
          <p:spPr>
            <a:xfrm rot="16200000">
              <a:off x="901553" y="5306844"/>
              <a:ext cx="912808" cy="47131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ZA" sz="1200" b="1" dirty="0" smtClean="0">
                  <a:solidFill>
                    <a:prstClr val="black"/>
                  </a:solidFill>
                </a:rPr>
                <a:t>CORE </a:t>
              </a:r>
            </a:p>
            <a:p>
              <a:r>
                <a:rPr lang="en-ZA" sz="1200" b="1" dirty="0" smtClean="0">
                  <a:solidFill>
                    <a:prstClr val="black"/>
                  </a:solidFill>
                </a:rPr>
                <a:t>BUSINESS</a:t>
              </a:r>
              <a:endParaRPr lang="en-ZA" sz="1200" b="1" dirty="0">
                <a:solidFill>
                  <a:prstClr val="black"/>
                </a:solidFill>
              </a:endParaRPr>
            </a:p>
          </p:txBody>
        </p:sp>
      </p:grpSp>
      <p:grpSp>
        <p:nvGrpSpPr>
          <p:cNvPr id="54" name="Group 53"/>
          <p:cNvGrpSpPr/>
          <p:nvPr/>
        </p:nvGrpSpPr>
        <p:grpSpPr>
          <a:xfrm>
            <a:off x="115888" y="4228172"/>
            <a:ext cx="8991054" cy="1000230"/>
            <a:chOff x="993532" y="3791580"/>
            <a:chExt cx="8423316" cy="1000230"/>
          </a:xfrm>
        </p:grpSpPr>
        <p:sp>
          <p:nvSpPr>
            <p:cNvPr id="50" name="Rectangle 49"/>
            <p:cNvSpPr/>
            <p:nvPr/>
          </p:nvSpPr>
          <p:spPr>
            <a:xfrm>
              <a:off x="993532" y="3791580"/>
              <a:ext cx="8423316" cy="1000230"/>
            </a:xfrm>
            <a:prstGeom prst="rect">
              <a:avLst/>
            </a:prstGeom>
            <a:ln/>
          </p:spPr>
          <p:style>
            <a:lnRef idx="0">
              <a:schemeClr val="accent2"/>
            </a:lnRef>
            <a:fillRef idx="1002">
              <a:schemeClr val="lt2"/>
            </a:fillRef>
            <a:effectRef idx="3">
              <a:schemeClr val="accent2"/>
            </a:effectRef>
            <a:fontRef idx="minor">
              <a:schemeClr val="lt1"/>
            </a:fontRef>
          </p:style>
          <p:txBody>
            <a:bodyPr rtlCol="0" anchor="ctr"/>
            <a:lstStyle/>
            <a:p>
              <a:pPr algn="ctr"/>
              <a:endParaRPr lang="en-ZA">
                <a:solidFill>
                  <a:prstClr val="white"/>
                </a:solidFill>
              </a:endParaRPr>
            </a:p>
          </p:txBody>
        </p:sp>
        <p:sp>
          <p:nvSpPr>
            <p:cNvPr id="21" name="Rectangle 20"/>
            <p:cNvSpPr/>
            <p:nvPr/>
          </p:nvSpPr>
          <p:spPr>
            <a:xfrm>
              <a:off x="1420730" y="3853124"/>
              <a:ext cx="2276957" cy="646331"/>
            </a:xfrm>
            <a:prstGeom prst="rect">
              <a:avLst/>
            </a:prstGeom>
          </p:spPr>
          <p:style>
            <a:lnRef idx="0">
              <a:schemeClr val="accent2"/>
            </a:lnRef>
            <a:fillRef idx="1002">
              <a:schemeClr val="lt2"/>
            </a:fillRef>
            <a:effectRef idx="3">
              <a:schemeClr val="accent2"/>
            </a:effectRef>
            <a:fontRef idx="minor">
              <a:schemeClr val="lt1"/>
            </a:fontRef>
          </p:style>
          <p:txBody>
            <a:bodyPr wrap="square">
              <a:spAutoFit/>
            </a:bodyPr>
            <a:lstStyle/>
            <a:p>
              <a:r>
                <a:rPr lang="en-ZA" sz="1200" b="1" dirty="0" smtClean="0">
                  <a:solidFill>
                    <a:prstClr val="black"/>
                  </a:solidFill>
                </a:rPr>
                <a:t>PEOPLE READINESS</a:t>
              </a:r>
            </a:p>
            <a:p>
              <a:r>
                <a:rPr lang="en-ZA" sz="1200" dirty="0" smtClean="0">
                  <a:solidFill>
                    <a:prstClr val="black"/>
                  </a:solidFill>
                </a:rPr>
                <a:t>Align leadership talent to drive execution of Corporate Strategy</a:t>
              </a:r>
              <a:endParaRPr lang="en-ZA" sz="1200" dirty="0">
                <a:solidFill>
                  <a:prstClr val="black"/>
                </a:solidFill>
              </a:endParaRPr>
            </a:p>
          </p:txBody>
        </p:sp>
        <p:sp>
          <p:nvSpPr>
            <p:cNvPr id="23" name="Rectangle 22"/>
            <p:cNvSpPr/>
            <p:nvPr/>
          </p:nvSpPr>
          <p:spPr>
            <a:xfrm>
              <a:off x="3910888" y="3858876"/>
              <a:ext cx="2276957" cy="646331"/>
            </a:xfrm>
            <a:prstGeom prst="rect">
              <a:avLst/>
            </a:prstGeom>
          </p:spPr>
          <p:style>
            <a:lnRef idx="0">
              <a:schemeClr val="accent2"/>
            </a:lnRef>
            <a:fillRef idx="1002">
              <a:schemeClr val="lt2"/>
            </a:fillRef>
            <a:effectRef idx="3">
              <a:schemeClr val="accent2"/>
            </a:effectRef>
            <a:fontRef idx="minor">
              <a:schemeClr val="lt1"/>
            </a:fontRef>
          </p:style>
          <p:txBody>
            <a:bodyPr wrap="square">
              <a:spAutoFit/>
            </a:bodyPr>
            <a:lstStyle/>
            <a:p>
              <a:r>
                <a:rPr lang="en-ZA" sz="1200" b="1" dirty="0" smtClean="0">
                  <a:solidFill>
                    <a:prstClr val="black"/>
                  </a:solidFill>
                </a:rPr>
                <a:t>INFORMATION READINESS</a:t>
              </a:r>
            </a:p>
            <a:p>
              <a:r>
                <a:rPr lang="en-ZA" sz="1200" dirty="0" smtClean="0">
                  <a:solidFill>
                    <a:prstClr val="black"/>
                  </a:solidFill>
                </a:rPr>
                <a:t>Access to relevant, timely, quality information</a:t>
              </a:r>
              <a:endParaRPr lang="en-ZA" sz="1200" dirty="0">
                <a:solidFill>
                  <a:prstClr val="black"/>
                </a:solidFill>
              </a:endParaRPr>
            </a:p>
          </p:txBody>
        </p:sp>
        <p:sp>
          <p:nvSpPr>
            <p:cNvPr id="25" name="Rectangle 24"/>
            <p:cNvSpPr/>
            <p:nvPr/>
          </p:nvSpPr>
          <p:spPr>
            <a:xfrm>
              <a:off x="6392411" y="3856002"/>
              <a:ext cx="2613400" cy="646331"/>
            </a:xfrm>
            <a:prstGeom prst="rect">
              <a:avLst/>
            </a:prstGeom>
          </p:spPr>
          <p:style>
            <a:lnRef idx="0">
              <a:schemeClr val="accent2"/>
            </a:lnRef>
            <a:fillRef idx="1002">
              <a:schemeClr val="lt2"/>
            </a:fillRef>
            <a:effectRef idx="3">
              <a:schemeClr val="accent2"/>
            </a:effectRef>
            <a:fontRef idx="minor">
              <a:schemeClr val="lt1"/>
            </a:fontRef>
          </p:style>
          <p:txBody>
            <a:bodyPr wrap="square">
              <a:spAutoFit/>
            </a:bodyPr>
            <a:lstStyle/>
            <a:p>
              <a:r>
                <a:rPr lang="en-ZA" sz="1200" b="1" dirty="0" smtClean="0">
                  <a:solidFill>
                    <a:prstClr val="black"/>
                  </a:solidFill>
                </a:rPr>
                <a:t>PERFORMANCE EXCELLENCE CULTURE</a:t>
              </a:r>
            </a:p>
            <a:p>
              <a:r>
                <a:rPr lang="en-ZA" sz="1200" dirty="0" smtClean="0">
                  <a:solidFill>
                    <a:prstClr val="black"/>
                  </a:solidFill>
                </a:rPr>
                <a:t>Align department performance to Corporate Strategy</a:t>
              </a:r>
              <a:endParaRPr lang="en-ZA" sz="1200" dirty="0">
                <a:solidFill>
                  <a:prstClr val="black"/>
                </a:solidFill>
              </a:endParaRPr>
            </a:p>
          </p:txBody>
        </p:sp>
        <p:sp>
          <p:nvSpPr>
            <p:cNvPr id="46" name="TextBox 45"/>
            <p:cNvSpPr txBox="1"/>
            <p:nvPr/>
          </p:nvSpPr>
          <p:spPr>
            <a:xfrm rot="16200000">
              <a:off x="792006" y="4194667"/>
              <a:ext cx="838819" cy="276999"/>
            </a:xfrm>
            <a:prstGeom prst="rect">
              <a:avLst/>
            </a:prstGeom>
          </p:spPr>
          <p:style>
            <a:lnRef idx="0">
              <a:schemeClr val="accent2"/>
            </a:lnRef>
            <a:fillRef idx="1002">
              <a:schemeClr val="lt2"/>
            </a:fillRef>
            <a:effectRef idx="3">
              <a:schemeClr val="accent2"/>
            </a:effectRef>
            <a:fontRef idx="minor">
              <a:schemeClr val="lt1"/>
            </a:fontRef>
          </p:style>
          <p:txBody>
            <a:bodyPr wrap="none" rtlCol="0">
              <a:spAutoFit/>
            </a:bodyPr>
            <a:lstStyle/>
            <a:p>
              <a:r>
                <a:rPr lang="en-ZA" sz="1200" b="1" dirty="0" smtClean="0">
                  <a:solidFill>
                    <a:prstClr val="black"/>
                  </a:solidFill>
                </a:rPr>
                <a:t>ENABLERS</a:t>
              </a:r>
              <a:endParaRPr lang="en-ZA" sz="1200" b="1" dirty="0">
                <a:solidFill>
                  <a:prstClr val="black"/>
                </a:solidFill>
              </a:endParaRPr>
            </a:p>
          </p:txBody>
        </p:sp>
      </p:grpSp>
      <p:grpSp>
        <p:nvGrpSpPr>
          <p:cNvPr id="53" name="Group 52"/>
          <p:cNvGrpSpPr/>
          <p:nvPr/>
        </p:nvGrpSpPr>
        <p:grpSpPr>
          <a:xfrm>
            <a:off x="40778" y="2664632"/>
            <a:ext cx="9066164" cy="1450731"/>
            <a:chOff x="136525" y="2180492"/>
            <a:chExt cx="8955712" cy="1450731"/>
          </a:xfrm>
        </p:grpSpPr>
        <p:sp>
          <p:nvSpPr>
            <p:cNvPr id="52" name="Rectangle 51"/>
            <p:cNvSpPr/>
            <p:nvPr/>
          </p:nvSpPr>
          <p:spPr>
            <a:xfrm>
              <a:off x="136525" y="2180492"/>
              <a:ext cx="8955712" cy="1450731"/>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ZA">
                <a:solidFill>
                  <a:prstClr val="white"/>
                </a:solidFill>
              </a:endParaRPr>
            </a:p>
          </p:txBody>
        </p:sp>
        <p:sp>
          <p:nvSpPr>
            <p:cNvPr id="33" name="Rectangle 32"/>
            <p:cNvSpPr/>
            <p:nvPr/>
          </p:nvSpPr>
          <p:spPr>
            <a:xfrm>
              <a:off x="2823678" y="2248291"/>
              <a:ext cx="2469290" cy="112646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ZA" sz="1200" b="1" dirty="0" smtClean="0">
                  <a:solidFill>
                    <a:prstClr val="black"/>
                  </a:solidFill>
                </a:rPr>
                <a:t>GOAL 2</a:t>
              </a:r>
            </a:p>
            <a:p>
              <a:pPr>
                <a:lnSpc>
                  <a:spcPct val="115000"/>
                </a:lnSpc>
              </a:pPr>
              <a:r>
                <a:rPr lang="en-ZA" sz="1200" dirty="0" smtClean="0">
                  <a:solidFill>
                    <a:prstClr val="black"/>
                  </a:solidFill>
                </a:rPr>
                <a:t>Professionalise the </a:t>
              </a:r>
              <a:r>
                <a:rPr lang="en-ZA" sz="1200" dirty="0">
                  <a:solidFill>
                    <a:prstClr val="black"/>
                  </a:solidFill>
                </a:rPr>
                <a:t>communication system by building a reliable knowledge </a:t>
              </a:r>
              <a:r>
                <a:rPr lang="en-ZA" sz="1200" dirty="0" smtClean="0">
                  <a:solidFill>
                    <a:prstClr val="black"/>
                  </a:solidFill>
                </a:rPr>
                <a:t>base </a:t>
              </a:r>
              <a:r>
                <a:rPr lang="en-ZA" sz="1200" dirty="0">
                  <a:solidFill>
                    <a:prstClr val="black"/>
                  </a:solidFill>
                </a:rPr>
                <a:t>through communication products.</a:t>
              </a:r>
              <a:endParaRPr lang="en-ZA" sz="1400" dirty="0">
                <a:solidFill>
                  <a:prstClr val="black"/>
                </a:solidFill>
                <a:latin typeface="Arial" panose="020B0604020202020204" pitchFamily="34" charset="0"/>
                <a:ea typeface="Calibri" panose="020F0502020204030204" pitchFamily="34" charset="0"/>
              </a:endParaRPr>
            </a:p>
          </p:txBody>
        </p:sp>
        <p:sp>
          <p:nvSpPr>
            <p:cNvPr id="37" name="Rectangle 36"/>
            <p:cNvSpPr/>
            <p:nvPr/>
          </p:nvSpPr>
          <p:spPr>
            <a:xfrm>
              <a:off x="5403251" y="2254041"/>
              <a:ext cx="1486205"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ZA" sz="1200" b="1" dirty="0" smtClean="0">
                  <a:solidFill>
                    <a:prstClr val="black"/>
                  </a:solidFill>
                </a:rPr>
                <a:t>GOAL 3</a:t>
              </a:r>
            </a:p>
            <a:p>
              <a:r>
                <a:rPr lang="en-ZA" sz="1200" dirty="0" smtClean="0">
                  <a:solidFill>
                    <a:prstClr val="black"/>
                  </a:solidFill>
                </a:rPr>
                <a:t>Enhance the image of government.</a:t>
              </a:r>
              <a:endParaRPr lang="en-ZA" sz="1200" dirty="0">
                <a:solidFill>
                  <a:prstClr val="black"/>
                </a:solidFill>
              </a:endParaRPr>
            </a:p>
          </p:txBody>
        </p:sp>
        <p:sp>
          <p:nvSpPr>
            <p:cNvPr id="39" name="Rectangle 38"/>
            <p:cNvSpPr/>
            <p:nvPr/>
          </p:nvSpPr>
          <p:spPr>
            <a:xfrm>
              <a:off x="610227" y="2268421"/>
              <a:ext cx="1880711"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ZA" sz="1200" b="1" dirty="0" smtClean="0">
                  <a:solidFill>
                    <a:prstClr val="black"/>
                  </a:solidFill>
                </a:rPr>
                <a:t>GOAL 1</a:t>
              </a:r>
            </a:p>
            <a:p>
              <a:r>
                <a:rPr lang="en-ZA" sz="1200" dirty="0">
                  <a:solidFill>
                    <a:prstClr val="black"/>
                  </a:solidFill>
                </a:rPr>
                <a:t>Maintain and strengthen a well-functioning communication system that proactively informs and engages the public.</a:t>
              </a:r>
            </a:p>
          </p:txBody>
        </p:sp>
        <p:sp>
          <p:nvSpPr>
            <p:cNvPr id="43" name="Rectangle 42"/>
            <p:cNvSpPr/>
            <p:nvPr/>
          </p:nvSpPr>
          <p:spPr>
            <a:xfrm>
              <a:off x="7211987" y="2263499"/>
              <a:ext cx="1615489"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ZA" sz="1200" b="1" dirty="0" smtClean="0">
                  <a:solidFill>
                    <a:prstClr val="black"/>
                  </a:solidFill>
                </a:rPr>
                <a:t>GOAL 4</a:t>
              </a:r>
            </a:p>
            <a:p>
              <a:r>
                <a:rPr lang="en-ZA" sz="1200" dirty="0" smtClean="0">
                  <a:solidFill>
                    <a:prstClr val="black"/>
                  </a:solidFill>
                </a:rPr>
                <a:t>Maintain a </a:t>
              </a:r>
              <a:r>
                <a:rPr lang="en-ZA" sz="1200" dirty="0">
                  <a:solidFill>
                    <a:prstClr val="black"/>
                  </a:solidFill>
                </a:rPr>
                <a:t>responsive, cost-effective, compliant and business-focused organisation.</a:t>
              </a:r>
            </a:p>
          </p:txBody>
        </p:sp>
        <p:sp>
          <p:nvSpPr>
            <p:cNvPr id="47" name="TextBox 46"/>
            <p:cNvSpPr txBox="1"/>
            <p:nvPr/>
          </p:nvSpPr>
          <p:spPr>
            <a:xfrm rot="16200000">
              <a:off x="-311294" y="2628312"/>
              <a:ext cx="1357305"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ZA" sz="1200" b="1" dirty="0" smtClean="0">
                  <a:solidFill>
                    <a:prstClr val="black"/>
                  </a:solidFill>
                </a:rPr>
                <a:t>STRATEGIC </a:t>
              </a:r>
            </a:p>
            <a:p>
              <a:pPr algn="ctr"/>
              <a:r>
                <a:rPr lang="en-ZA" sz="1200" b="1" dirty="0" smtClean="0">
                  <a:solidFill>
                    <a:prstClr val="black"/>
                  </a:solidFill>
                </a:rPr>
                <a:t>GOALS</a:t>
              </a:r>
              <a:endParaRPr lang="en-ZA" sz="1200" b="1" dirty="0">
                <a:solidFill>
                  <a:prstClr val="black"/>
                </a:solidFill>
              </a:endParaRPr>
            </a:p>
          </p:txBody>
        </p:sp>
      </p:grpSp>
      <p:grpSp>
        <p:nvGrpSpPr>
          <p:cNvPr id="57" name="Group 56"/>
          <p:cNvGrpSpPr/>
          <p:nvPr/>
        </p:nvGrpSpPr>
        <p:grpSpPr>
          <a:xfrm>
            <a:off x="5656" y="603457"/>
            <a:ext cx="9138344" cy="1989812"/>
            <a:chOff x="128811" y="525436"/>
            <a:chExt cx="8963427" cy="1938928"/>
          </a:xfrm>
        </p:grpSpPr>
        <p:sp>
          <p:nvSpPr>
            <p:cNvPr id="55" name="Rectangle 54"/>
            <p:cNvSpPr/>
            <p:nvPr/>
          </p:nvSpPr>
          <p:spPr>
            <a:xfrm>
              <a:off x="136526" y="564236"/>
              <a:ext cx="8955712" cy="1900128"/>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ZA">
                <a:solidFill>
                  <a:prstClr val="white"/>
                </a:solidFill>
              </a:endParaRPr>
            </a:p>
          </p:txBody>
        </p:sp>
        <p:sp>
          <p:nvSpPr>
            <p:cNvPr id="5" name="TextBox 4"/>
            <p:cNvSpPr txBox="1"/>
            <p:nvPr/>
          </p:nvSpPr>
          <p:spPr>
            <a:xfrm>
              <a:off x="3406347" y="564236"/>
              <a:ext cx="1342677" cy="101566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ZA" sz="1200" b="1" dirty="0" smtClean="0">
                  <a:solidFill>
                    <a:prstClr val="black"/>
                  </a:solidFill>
                </a:rPr>
                <a:t>VISION</a:t>
              </a:r>
            </a:p>
            <a:p>
              <a:r>
                <a:rPr lang="en-GB" sz="1200" dirty="0">
                  <a:solidFill>
                    <a:prstClr val="black"/>
                  </a:solidFill>
                </a:rPr>
                <a:t>The pulse of communication excellence in </a:t>
              </a:r>
              <a:r>
                <a:rPr lang="en-GB" sz="1200" dirty="0" smtClean="0">
                  <a:solidFill>
                    <a:prstClr val="black"/>
                  </a:solidFill>
                </a:rPr>
                <a:t>government</a:t>
              </a:r>
              <a:r>
                <a:rPr lang="en-GB" sz="1200" dirty="0">
                  <a:solidFill>
                    <a:prstClr val="black"/>
                  </a:solidFill>
                </a:rPr>
                <a:t>.</a:t>
              </a:r>
              <a:endParaRPr lang="en-ZA" sz="1200" dirty="0">
                <a:solidFill>
                  <a:prstClr val="black"/>
                </a:solidFill>
              </a:endParaRPr>
            </a:p>
          </p:txBody>
        </p:sp>
        <p:sp>
          <p:nvSpPr>
            <p:cNvPr id="6" name="TextBox 5"/>
            <p:cNvSpPr txBox="1"/>
            <p:nvPr/>
          </p:nvSpPr>
          <p:spPr>
            <a:xfrm>
              <a:off x="4817621" y="525436"/>
              <a:ext cx="2363637" cy="175432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ZA" sz="1200" b="1" dirty="0" smtClean="0">
                  <a:solidFill>
                    <a:prstClr val="black"/>
                  </a:solidFill>
                </a:rPr>
                <a:t>MISSION</a:t>
              </a:r>
            </a:p>
            <a:p>
              <a:r>
                <a:rPr lang="en-ZA" sz="1200" dirty="0">
                  <a:solidFill>
                    <a:prstClr val="black"/>
                  </a:solidFill>
                </a:rPr>
                <a:t>To deliver effective strategic government communication; set and influence adherence to standards and coherence of message and proactively communicate with the public about government policies, plans, programmes and achievements.</a:t>
              </a:r>
            </a:p>
          </p:txBody>
        </p:sp>
        <p:sp>
          <p:nvSpPr>
            <p:cNvPr id="7" name="TextBox 6"/>
            <p:cNvSpPr txBox="1"/>
            <p:nvPr/>
          </p:nvSpPr>
          <p:spPr>
            <a:xfrm>
              <a:off x="7224208" y="533295"/>
              <a:ext cx="1831682"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ZA" sz="1200" b="1" dirty="0" smtClean="0">
                  <a:solidFill>
                    <a:prstClr val="black"/>
                  </a:solidFill>
                </a:rPr>
                <a:t>CORE VALUES</a:t>
              </a:r>
            </a:p>
            <a:p>
              <a:r>
                <a:rPr lang="en-ZA" sz="1200" dirty="0" smtClean="0">
                  <a:solidFill>
                    <a:prstClr val="black"/>
                  </a:solidFill>
                </a:rPr>
                <a:t>Professionalism</a:t>
              </a:r>
            </a:p>
            <a:p>
              <a:r>
                <a:rPr lang="en-ZA" sz="1200" dirty="0" smtClean="0">
                  <a:solidFill>
                    <a:prstClr val="black"/>
                  </a:solidFill>
                </a:rPr>
                <a:t>Diversity</a:t>
              </a:r>
            </a:p>
            <a:p>
              <a:r>
                <a:rPr lang="en-ZA" sz="1200" dirty="0" smtClean="0">
                  <a:solidFill>
                    <a:prstClr val="black"/>
                  </a:solidFill>
                </a:rPr>
                <a:t>Openness &amp; Transparency</a:t>
              </a:r>
            </a:p>
            <a:p>
              <a:r>
                <a:rPr lang="en-ZA" sz="1200" dirty="0" smtClean="0">
                  <a:solidFill>
                    <a:prstClr val="black"/>
                  </a:solidFill>
                </a:rPr>
                <a:t>Innovation</a:t>
              </a:r>
            </a:p>
            <a:p>
              <a:r>
                <a:rPr lang="en-ZA" sz="1200" dirty="0" smtClean="0">
                  <a:solidFill>
                    <a:prstClr val="black"/>
                  </a:solidFill>
                </a:rPr>
                <a:t>Honesty &amp; Integrity</a:t>
              </a:r>
            </a:p>
          </p:txBody>
        </p:sp>
        <p:sp>
          <p:nvSpPr>
            <p:cNvPr id="10" name="Rectangle 9"/>
            <p:cNvSpPr/>
            <p:nvPr/>
          </p:nvSpPr>
          <p:spPr>
            <a:xfrm>
              <a:off x="428891" y="558477"/>
              <a:ext cx="2787870" cy="152952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ZA" sz="1200" b="1" dirty="0" smtClean="0">
                  <a:solidFill>
                    <a:prstClr val="black"/>
                  </a:solidFill>
                </a:rPr>
                <a:t>MANDATE</a:t>
              </a:r>
            </a:p>
            <a:p>
              <a:r>
                <a:rPr lang="en-ZA" sz="1200" dirty="0" smtClean="0">
                  <a:solidFill>
                    <a:prstClr val="black"/>
                  </a:solidFill>
                </a:rPr>
                <a:t>Provide </a:t>
              </a:r>
              <a:r>
                <a:rPr lang="en-ZA" sz="1200" dirty="0">
                  <a:solidFill>
                    <a:prstClr val="black"/>
                  </a:solidFill>
                </a:rPr>
                <a:t>strategic leadership and </a:t>
              </a:r>
              <a:r>
                <a:rPr lang="en-ZA" sz="1200" dirty="0" smtClean="0">
                  <a:solidFill>
                    <a:prstClr val="black"/>
                  </a:solidFill>
                </a:rPr>
                <a:t>coordination of a </a:t>
              </a:r>
              <a:r>
                <a:rPr lang="en-ZA" sz="1200" dirty="0">
                  <a:solidFill>
                    <a:prstClr val="black"/>
                  </a:solidFill>
                </a:rPr>
                <a:t>government communications </a:t>
              </a:r>
              <a:r>
                <a:rPr lang="en-ZA" sz="1200" dirty="0" smtClean="0">
                  <a:solidFill>
                    <a:prstClr val="black"/>
                  </a:solidFill>
                </a:rPr>
                <a:t>system that ensures </a:t>
              </a:r>
              <a:r>
                <a:rPr lang="en-ZA" sz="1200" dirty="0">
                  <a:solidFill>
                    <a:prstClr val="black"/>
                  </a:solidFill>
                </a:rPr>
                <a:t>that the public is informed, and have access to government programmes and policies that benefit them.</a:t>
              </a:r>
            </a:p>
            <a:p>
              <a:endParaRPr lang="en-ZA" sz="1200" dirty="0">
                <a:solidFill>
                  <a:prstClr val="black"/>
                </a:solidFill>
              </a:endParaRPr>
            </a:p>
          </p:txBody>
        </p:sp>
        <p:sp>
          <p:nvSpPr>
            <p:cNvPr id="56" name="TextBox 55"/>
            <p:cNvSpPr txBox="1"/>
            <p:nvPr/>
          </p:nvSpPr>
          <p:spPr>
            <a:xfrm rot="16200000">
              <a:off x="-566860" y="1307092"/>
              <a:ext cx="1668342" cy="27699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ZA" sz="1200" b="1" dirty="0" smtClean="0">
                  <a:solidFill>
                    <a:prstClr val="black"/>
                  </a:solidFill>
                </a:rPr>
                <a:t>ORGANISATIONAL DNA</a:t>
              </a:r>
              <a:endParaRPr lang="en-ZA" sz="1200" b="1" dirty="0">
                <a:solidFill>
                  <a:prstClr val="black"/>
                </a:solidFill>
              </a:endParaRPr>
            </a:p>
          </p:txBody>
        </p:sp>
      </p:grpSp>
      <p:sp>
        <p:nvSpPr>
          <p:cNvPr id="42" name="Title 5"/>
          <p:cNvSpPr txBox="1">
            <a:spLocks/>
          </p:cNvSpPr>
          <p:nvPr/>
        </p:nvSpPr>
        <p:spPr>
          <a:xfrm>
            <a:off x="13222" y="29249"/>
            <a:ext cx="9130778" cy="551821"/>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buNone/>
              <a:defRPr sz="2800" b="1">
                <a:solidFill>
                  <a:schemeClr val="bg1"/>
                </a:solidFill>
                <a:latin typeface="Century Gothic" panose="020B0502020202020204" pitchFamily="34" charset="0"/>
                <a:ea typeface="+mj-ea"/>
                <a:cs typeface="+mj-cs"/>
              </a:defRPr>
            </a:lvl1pPr>
          </a:lstStyle>
          <a:p>
            <a:r>
              <a:rPr lang="en-US" dirty="0">
                <a:solidFill>
                  <a:prstClr val="white"/>
                </a:solidFill>
              </a:rPr>
              <a:t>	GCIS </a:t>
            </a:r>
            <a:r>
              <a:rPr lang="en-US" dirty="0" smtClean="0">
                <a:solidFill>
                  <a:prstClr val="white"/>
                </a:solidFill>
              </a:rPr>
              <a:t>Strategy Map</a:t>
            </a:r>
            <a:endParaRPr lang="en-US" dirty="0">
              <a:solidFill>
                <a:prstClr val="white"/>
              </a:solidFill>
            </a:endParaRPr>
          </a:p>
        </p:txBody>
      </p:sp>
    </p:spTree>
    <p:extLst>
      <p:ext uri="{BB962C8B-B14F-4D97-AF65-F5344CB8AC3E}">
        <p14:creationId xmlns:p14="http://schemas.microsoft.com/office/powerpoint/2010/main" xmlns="" val="16626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2890" y="1163989"/>
            <a:ext cx="8523027" cy="4850696"/>
          </a:xfrm>
        </p:spPr>
        <p:txBody>
          <a:bodyPr>
            <a:normAutofit/>
          </a:bodyPr>
          <a:lstStyle/>
          <a:p>
            <a:endParaRPr lang="en-ZA" sz="1800" dirty="0" smtClean="0"/>
          </a:p>
          <a:p>
            <a:pPr marL="0" indent="0">
              <a:buNone/>
            </a:pPr>
            <a:endParaRPr lang="en-ZA" sz="1800" dirty="0" smtClean="0"/>
          </a:p>
          <a:p>
            <a:endParaRPr lang="en-ZA" sz="2000" dirty="0" smtClean="0"/>
          </a:p>
          <a:p>
            <a:endParaRPr lang="en-ZA" sz="2000" dirty="0">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2"/>
          </p:nvPr>
        </p:nvSpPr>
        <p:spPr>
          <a:xfrm>
            <a:off x="6553200" y="6378682"/>
            <a:ext cx="2133600" cy="365125"/>
          </a:xfrm>
        </p:spPr>
        <p:txBody>
          <a:bodyPr/>
          <a:lstStyle/>
          <a:p>
            <a:fld id="{8843D58F-2DAB-1446-A47E-C34A82BC1FA1}" type="slidenum">
              <a:rPr lang="en-US" smtClean="0">
                <a:solidFill>
                  <a:prstClr val="black">
                    <a:tint val="75000"/>
                  </a:prstClr>
                </a:solidFill>
              </a:rPr>
              <a:pPr/>
              <a:t>4</a:t>
            </a:fld>
            <a:endParaRPr lang="en-US" dirty="0">
              <a:solidFill>
                <a:prstClr val="black">
                  <a:tint val="75000"/>
                </a:prstClr>
              </a:solidFill>
            </a:endParaRPr>
          </a:p>
        </p:txBody>
      </p:sp>
      <p:sp>
        <p:nvSpPr>
          <p:cNvPr id="5" name="Rectangle 4"/>
          <p:cNvSpPr/>
          <p:nvPr/>
        </p:nvSpPr>
        <p:spPr>
          <a:xfrm>
            <a:off x="0" y="71527"/>
            <a:ext cx="9144000" cy="66344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p>
            <a:pPr algn="ctr">
              <a:spcBef>
                <a:spcPct val="0"/>
              </a:spcBef>
            </a:pPr>
            <a:r>
              <a:rPr lang="en-US" sz="2800" b="1" dirty="0" smtClean="0">
                <a:solidFill>
                  <a:prstClr val="white"/>
                </a:solidFill>
                <a:latin typeface="Century Gothic" panose="020B0502020202020204" pitchFamily="34" charset="0"/>
              </a:rPr>
              <a:t>Summary </a:t>
            </a:r>
            <a:r>
              <a:rPr lang="en-US" sz="2800" b="1" dirty="0">
                <a:solidFill>
                  <a:prstClr val="white"/>
                </a:solidFill>
                <a:latin typeface="Century Gothic" panose="020B0502020202020204" pitchFamily="34" charset="0"/>
              </a:rPr>
              <a:t>of Departmental Performance </a:t>
            </a:r>
          </a:p>
        </p:txBody>
      </p:sp>
      <p:graphicFrame>
        <p:nvGraphicFramePr>
          <p:cNvPr id="15" name="Chart 14"/>
          <p:cNvGraphicFramePr/>
          <p:nvPr>
            <p:extLst>
              <p:ext uri="{D42A27DB-BD31-4B8C-83A1-F6EECF244321}">
                <p14:modId xmlns:p14="http://schemas.microsoft.com/office/powerpoint/2010/main" xmlns="" val="3326769881"/>
              </p:ext>
            </p:extLst>
          </p:nvPr>
        </p:nvGraphicFramePr>
        <p:xfrm>
          <a:off x="4527643" y="4293973"/>
          <a:ext cx="3329251" cy="2219513"/>
        </p:xfrm>
        <a:graphic>
          <a:graphicData uri="http://schemas.openxmlformats.org/drawingml/2006/chart">
            <c:chart xmlns:c="http://schemas.openxmlformats.org/drawingml/2006/chart" xmlns:r="http://schemas.openxmlformats.org/officeDocument/2006/relationships" r:id="rId3"/>
          </a:graphicData>
        </a:graphic>
      </p:graphicFrame>
      <p:sp>
        <p:nvSpPr>
          <p:cNvPr id="10" name="Horizontal Scroll 9"/>
          <p:cNvSpPr/>
          <p:nvPr/>
        </p:nvSpPr>
        <p:spPr>
          <a:xfrm rot="20781053">
            <a:off x="661910" y="3953811"/>
            <a:ext cx="2654185" cy="2327133"/>
          </a:xfrm>
          <a:prstGeom prst="horizontalScroll">
            <a:avLst/>
          </a:prstGeom>
          <a:solidFill>
            <a:schemeClr val="bg1">
              <a:lumMod val="6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ZA" sz="1050" b="1" dirty="0">
                <a:solidFill>
                  <a:prstClr val="black"/>
                </a:solidFill>
              </a:rPr>
              <a:t>A total of 42 targets for the 1st quarter; of these </a:t>
            </a:r>
            <a:r>
              <a:rPr lang="en-ZA" sz="1050" b="1" dirty="0">
                <a:solidFill>
                  <a:srgbClr val="02723D"/>
                </a:solidFill>
              </a:rPr>
              <a:t>37 (88%) </a:t>
            </a:r>
            <a:r>
              <a:rPr lang="en-ZA" sz="1050" b="1" dirty="0">
                <a:solidFill>
                  <a:prstClr val="black"/>
                </a:solidFill>
              </a:rPr>
              <a:t>targets were achieved; </a:t>
            </a:r>
            <a:r>
              <a:rPr lang="en-ZA" sz="1050" b="1" dirty="0">
                <a:solidFill>
                  <a:srgbClr val="FF0000"/>
                </a:solidFill>
              </a:rPr>
              <a:t>5 (12%) </a:t>
            </a:r>
            <a:r>
              <a:rPr lang="en-ZA" sz="1050" b="1" dirty="0">
                <a:solidFill>
                  <a:prstClr val="black"/>
                </a:solidFill>
              </a:rPr>
              <a:t>were partially achieved. </a:t>
            </a:r>
          </a:p>
          <a:p>
            <a:pPr marL="171450" indent="-171450">
              <a:buFont typeface="Arial" panose="020B0604020202020204" pitchFamily="34" charset="0"/>
              <a:buChar char="•"/>
            </a:pPr>
            <a:r>
              <a:rPr lang="en-ZA" sz="1050" b="1" dirty="0" smtClean="0">
                <a:solidFill>
                  <a:prstClr val="black"/>
                </a:solidFill>
              </a:rPr>
              <a:t>A </a:t>
            </a:r>
            <a:r>
              <a:rPr lang="en-ZA" sz="1050" b="1" dirty="0">
                <a:solidFill>
                  <a:prstClr val="black"/>
                </a:solidFill>
              </a:rPr>
              <a:t>total of 9 targets were overachieved.</a:t>
            </a:r>
          </a:p>
          <a:p>
            <a:pPr algn="ctr"/>
            <a:endParaRPr lang="en-GB" dirty="0"/>
          </a:p>
        </p:txBody>
      </p:sp>
      <p:sp>
        <p:nvSpPr>
          <p:cNvPr id="12" name="Vertical Scroll 11"/>
          <p:cNvSpPr/>
          <p:nvPr/>
        </p:nvSpPr>
        <p:spPr>
          <a:xfrm rot="979460">
            <a:off x="6705430" y="934519"/>
            <a:ext cx="1965535" cy="2598738"/>
          </a:xfrm>
          <a:prstGeom prst="verticalScroll">
            <a:avLst/>
          </a:prstGeom>
          <a:solidFill>
            <a:schemeClr val="accent3">
              <a:lumMod val="60000"/>
              <a:lumOff val="4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endParaRPr lang="en-ZA" sz="900" b="1" dirty="0">
              <a:solidFill>
                <a:prstClr val="black"/>
              </a:solidFill>
            </a:endParaRPr>
          </a:p>
          <a:p>
            <a:pPr marL="171450" indent="-171450" algn="just" fontAlgn="base">
              <a:spcBef>
                <a:spcPct val="0"/>
              </a:spcBef>
              <a:spcAft>
                <a:spcPct val="0"/>
              </a:spcAft>
              <a:buFont typeface="Arial" panose="020B0604020202020204" pitchFamily="34" charset="0"/>
              <a:buChar char="•"/>
            </a:pPr>
            <a:r>
              <a:rPr lang="en-ZA" sz="1050" b="1" dirty="0">
                <a:solidFill>
                  <a:prstClr val="black"/>
                </a:solidFill>
                <a:latin typeface="Arial Narrow" panose="020B0606020202030204" pitchFamily="34" charset="0"/>
                <a:ea typeface="Times New Roman" pitchFamily="18" charset="0"/>
                <a:cs typeface="Times New Roman" pitchFamily="18" charset="0"/>
              </a:rPr>
              <a:t>The status of all quarterly targets is    white.</a:t>
            </a:r>
          </a:p>
          <a:p>
            <a:pPr marL="171450" indent="-171450" algn="just" fontAlgn="base">
              <a:spcBef>
                <a:spcPct val="0"/>
              </a:spcBef>
              <a:spcAft>
                <a:spcPct val="0"/>
              </a:spcAft>
              <a:buFont typeface="Arial" panose="020B0604020202020204" pitchFamily="34" charset="0"/>
              <a:buChar char="•"/>
            </a:pPr>
            <a:r>
              <a:rPr lang="en-ZA" sz="1050" b="1" dirty="0">
                <a:solidFill>
                  <a:srgbClr val="00B050"/>
                </a:solidFill>
                <a:latin typeface="Arial Narrow" panose="020B0606020202030204" pitchFamily="34" charset="0"/>
                <a:ea typeface="Times New Roman" pitchFamily="18" charset="0"/>
                <a:cs typeface="Times New Roman" pitchFamily="18" charset="0"/>
              </a:rPr>
              <a:t>Green</a:t>
            </a:r>
            <a:r>
              <a:rPr lang="en-ZA" sz="1050" b="1" dirty="0">
                <a:solidFill>
                  <a:prstClr val="black"/>
                </a:solidFill>
                <a:latin typeface="Arial Narrow" panose="020B0606020202030204" pitchFamily="34" charset="0"/>
                <a:ea typeface="Times New Roman" pitchFamily="18" charset="0"/>
                <a:cs typeface="Times New Roman" pitchFamily="18" charset="0"/>
              </a:rPr>
              <a:t> will be reflected when the target  has been fully achieved.</a:t>
            </a:r>
          </a:p>
          <a:p>
            <a:pPr marL="171450" lvl="0" indent="-171450" algn="just" fontAlgn="base">
              <a:spcBef>
                <a:spcPct val="0"/>
              </a:spcBef>
              <a:spcAft>
                <a:spcPct val="0"/>
              </a:spcAft>
              <a:buFont typeface="Arial" panose="020B0604020202020204" pitchFamily="34" charset="0"/>
              <a:buChar char="•"/>
            </a:pPr>
            <a:r>
              <a:rPr lang="en-ZA" sz="1050" b="1">
                <a:solidFill>
                  <a:prstClr val="black"/>
                </a:solidFill>
                <a:latin typeface="Arial Narrow" panose="020B0606020202030204" pitchFamily="34" charset="0"/>
                <a:ea typeface="Times New Roman" pitchFamily="18" charset="0"/>
                <a:cs typeface="Times New Roman" pitchFamily="18" charset="0"/>
              </a:rPr>
              <a:t>Where </a:t>
            </a:r>
            <a:r>
              <a:rPr lang="en-ZA" sz="1050" b="1" smtClean="0">
                <a:solidFill>
                  <a:prstClr val="black"/>
                </a:solidFill>
                <a:latin typeface="Arial Narrow" panose="020B0606020202030204" pitchFamily="34" charset="0"/>
                <a:ea typeface="Times New Roman" pitchFamily="18" charset="0"/>
                <a:cs typeface="Times New Roman" pitchFamily="18" charset="0"/>
              </a:rPr>
              <a:t>the </a:t>
            </a:r>
            <a:r>
              <a:rPr lang="en-ZA" sz="1050" b="1" dirty="0">
                <a:solidFill>
                  <a:prstClr val="black"/>
                </a:solidFill>
                <a:latin typeface="Arial Narrow" panose="020B0606020202030204" pitchFamily="34" charset="0"/>
                <a:ea typeface="Times New Roman" pitchFamily="18" charset="0"/>
                <a:cs typeface="Times New Roman" pitchFamily="18" charset="0"/>
              </a:rPr>
              <a:t>target is </a:t>
            </a:r>
            <a:r>
              <a:rPr lang="en-ZA" sz="1050" b="1" dirty="0" smtClean="0">
                <a:solidFill>
                  <a:prstClr val="black"/>
                </a:solidFill>
                <a:latin typeface="Arial Narrow" panose="020B0606020202030204" pitchFamily="34" charset="0"/>
                <a:ea typeface="Times New Roman" pitchFamily="18" charset="0"/>
                <a:cs typeface="Times New Roman" pitchFamily="18" charset="0"/>
              </a:rPr>
              <a:t>not  </a:t>
            </a:r>
            <a:r>
              <a:rPr lang="en-ZA" sz="1050" b="1" dirty="0">
                <a:solidFill>
                  <a:prstClr val="black"/>
                </a:solidFill>
                <a:latin typeface="Arial Narrow" panose="020B0606020202030204" pitchFamily="34" charset="0"/>
                <a:ea typeface="Times New Roman" pitchFamily="18" charset="0"/>
                <a:cs typeface="Times New Roman" pitchFamily="18" charset="0"/>
              </a:rPr>
              <a:t>achieved the status will be reflected as </a:t>
            </a:r>
            <a:r>
              <a:rPr lang="en-ZA" sz="1050" b="1" dirty="0" smtClean="0">
                <a:solidFill>
                  <a:srgbClr val="FF0000"/>
                </a:solidFill>
                <a:latin typeface="Arial Narrow" panose="020B0606020202030204" pitchFamily="34" charset="0"/>
                <a:ea typeface="Times New Roman" pitchFamily="18" charset="0"/>
                <a:cs typeface="Times New Roman" pitchFamily="18" charset="0"/>
              </a:rPr>
              <a:t>red.</a:t>
            </a:r>
            <a:endParaRPr lang="en-GB" sz="1050" dirty="0">
              <a:solidFill>
                <a:srgbClr val="FF0000"/>
              </a:solidFill>
              <a:latin typeface="Arial Narrow" panose="020B0606020202030204" pitchFamily="34" charset="0"/>
            </a:endParaRPr>
          </a:p>
          <a:p>
            <a:pPr algn="ctr"/>
            <a:endParaRPr lang="en-GB" dirty="0"/>
          </a:p>
        </p:txBody>
      </p:sp>
      <p:graphicFrame>
        <p:nvGraphicFramePr>
          <p:cNvPr id="11" name="Chart 10"/>
          <p:cNvGraphicFramePr>
            <a:graphicFrameLocks/>
          </p:cNvGraphicFramePr>
          <p:nvPr>
            <p:extLst>
              <p:ext uri="{D42A27DB-BD31-4B8C-83A1-F6EECF244321}">
                <p14:modId xmlns:p14="http://schemas.microsoft.com/office/powerpoint/2010/main" xmlns="" val="1624809681"/>
              </p:ext>
            </p:extLst>
          </p:nvPr>
        </p:nvGraphicFramePr>
        <p:xfrm>
          <a:off x="4549832" y="3661920"/>
          <a:ext cx="3883731" cy="27164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353708929"/>
              </p:ext>
            </p:extLst>
          </p:nvPr>
        </p:nvGraphicFramePr>
        <p:xfrm>
          <a:off x="350267" y="1002443"/>
          <a:ext cx="5021834" cy="2111248"/>
        </p:xfrm>
        <a:graphic>
          <a:graphicData uri="http://schemas.openxmlformats.org/drawingml/2006/table">
            <a:tbl>
              <a:tblPr firstRow="1" firstCol="1" bandRow="1"/>
              <a:tblGrid>
                <a:gridCol w="1835721"/>
                <a:gridCol w="798169"/>
                <a:gridCol w="1070999"/>
                <a:gridCol w="1316945"/>
              </a:tblGrid>
              <a:tr h="216535">
                <a:tc>
                  <a:txBody>
                    <a:bodyPr/>
                    <a:lstStyle/>
                    <a:p>
                      <a:pPr algn="l">
                        <a:lnSpc>
                          <a:spcPct val="115000"/>
                        </a:lnSpc>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15000"/>
                        </a:lnSpc>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Q1 targets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Achieved</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 achieved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18440">
                <a:tc>
                  <a:txBody>
                    <a:bodyPr/>
                    <a:lstStyle/>
                    <a:p>
                      <a:pPr algn="l">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Administration</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88595">
                <a:tc>
                  <a:txBody>
                    <a:bodyPr/>
                    <a:lstStyle/>
                    <a:p>
                      <a:pPr algn="l">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Content Processing and Dissemination</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72415">
                <a:tc>
                  <a:txBody>
                    <a:bodyPr/>
                    <a:lstStyle/>
                    <a:p>
                      <a:pPr algn="l">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Intergovernmental Coordination and Stakeholder Management</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90500">
                <a:tc>
                  <a:txBody>
                    <a:bodyPr/>
                    <a:lstStyle/>
                    <a:p>
                      <a:pPr algn="l">
                        <a:lnSpc>
                          <a:spcPct val="115000"/>
                        </a:lnSpc>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15000"/>
                        </a:lnSpc>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42</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 (88%)</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spcAft>
                          <a:spcPts val="0"/>
                        </a:spcAft>
                      </a:pPr>
                      <a:r>
                        <a:rPr lang="en-ZA"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a:t>
                      </a: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Tree>
    <p:extLst>
      <p:ext uri="{BB962C8B-B14F-4D97-AF65-F5344CB8AC3E}">
        <p14:creationId xmlns:p14="http://schemas.microsoft.com/office/powerpoint/2010/main" xmlns="" val="2333332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13381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prstClr val="white"/>
                </a:solidFill>
                <a:latin typeface="Century Gothic" panose="020B0502020202020204" pitchFamily="34" charset="0"/>
              </a:defRPr>
            </a:lvl1pPr>
          </a:lstStyle>
          <a:p>
            <a:r>
              <a:rPr lang="en-US" dirty="0"/>
              <a:t>Programme 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5</a:t>
            </a:fld>
            <a:endParaRPr lang="en-US" dirty="0">
              <a:solidFill>
                <a:prstClr val="black">
                  <a:tint val="75000"/>
                </a:prstClr>
              </a:solidFill>
            </a:endParaRPr>
          </a:p>
        </p:txBody>
      </p:sp>
      <p:sp>
        <p:nvSpPr>
          <p:cNvPr id="8" name="Content Placeholder 7"/>
          <p:cNvSpPr>
            <a:spLocks noGrp="1"/>
          </p:cNvSpPr>
          <p:nvPr>
            <p:ph idx="1"/>
          </p:nvPr>
        </p:nvSpPr>
        <p:spPr>
          <a:xfrm>
            <a:off x="457200" y="1348741"/>
            <a:ext cx="8229600" cy="3794760"/>
          </a:xfrm>
        </p:spPr>
        <p:txBody>
          <a:bodyPr>
            <a:normAutofit fontScale="92500" lnSpcReduction="10000"/>
          </a:bodyPr>
          <a:lstStyle/>
          <a:p>
            <a:pPr lvl="0">
              <a:lnSpc>
                <a:spcPct val="150000"/>
              </a:lnSpc>
              <a:spcBef>
                <a:spcPts val="0"/>
              </a:spcBef>
              <a:buFont typeface="Wingdings" panose="05000000000000000000" pitchFamily="2" charset="2"/>
              <a:buChar char="Ø"/>
            </a:pPr>
            <a:r>
              <a:rPr lang="en-ZA" sz="1400" b="1" dirty="0" smtClean="0">
                <a:solidFill>
                  <a:prstClr val="black"/>
                </a:solidFill>
                <a:ea typeface="Calibri" panose="020F0502020204030204" pitchFamily="34" charset="0"/>
              </a:rPr>
              <a:t>Annual financial statements </a:t>
            </a:r>
            <a:r>
              <a:rPr lang="en-ZA" sz="1400" dirty="0" smtClean="0">
                <a:solidFill>
                  <a:prstClr val="black"/>
                </a:solidFill>
                <a:ea typeface="Calibri" panose="020F0502020204030204" pitchFamily="34" charset="0"/>
              </a:rPr>
              <a:t>and annual </a:t>
            </a:r>
            <a:r>
              <a:rPr lang="en-ZA" sz="1400" b="1" dirty="0" smtClean="0">
                <a:solidFill>
                  <a:prstClr val="black"/>
                </a:solidFill>
                <a:ea typeface="Calibri" panose="020F0502020204030204" pitchFamily="34" charset="0"/>
              </a:rPr>
              <a:t>performance information </a:t>
            </a:r>
            <a:r>
              <a:rPr lang="en-ZA" sz="1400" dirty="0" smtClean="0">
                <a:solidFill>
                  <a:prstClr val="black"/>
                </a:solidFill>
                <a:ea typeface="Calibri" panose="020F0502020204030204" pitchFamily="34" charset="0"/>
              </a:rPr>
              <a:t>were submitted to the National Treasury and the DPME as a legislative requirement.</a:t>
            </a:r>
          </a:p>
          <a:p>
            <a:pPr>
              <a:lnSpc>
                <a:spcPct val="150000"/>
              </a:lnSpc>
              <a:spcBef>
                <a:spcPts val="0"/>
              </a:spcBef>
              <a:buFont typeface="Wingdings" panose="05000000000000000000" pitchFamily="2" charset="2"/>
              <a:buChar char="Ø"/>
            </a:pPr>
            <a:r>
              <a:rPr lang="en-ZA" sz="1400" b="1" dirty="0" smtClean="0">
                <a:solidFill>
                  <a:prstClr val="black"/>
                </a:solidFill>
                <a:ea typeface="Calibri" panose="020F0502020204030204" pitchFamily="34" charset="0"/>
              </a:rPr>
              <a:t>Three </a:t>
            </a:r>
            <a:r>
              <a:rPr lang="en-ZA" sz="1400" b="1" dirty="0">
                <a:solidFill>
                  <a:prstClr val="black"/>
                </a:solidFill>
                <a:ea typeface="Calibri" panose="020F0502020204030204" pitchFamily="34" charset="0"/>
              </a:rPr>
              <a:t>year risk-based internal audit plan </a:t>
            </a:r>
            <a:r>
              <a:rPr lang="en-ZA" sz="1400" dirty="0">
                <a:solidFill>
                  <a:prstClr val="black"/>
                </a:solidFill>
                <a:ea typeface="Calibri" panose="020F0502020204030204" pitchFamily="34" charset="0"/>
              </a:rPr>
              <a:t>and </a:t>
            </a:r>
            <a:r>
              <a:rPr lang="en-ZA" sz="1400" b="1" dirty="0">
                <a:solidFill>
                  <a:prstClr val="black"/>
                </a:solidFill>
                <a:ea typeface="Calibri" panose="020F0502020204030204" pitchFamily="34" charset="0"/>
              </a:rPr>
              <a:t>annual operational plan </a:t>
            </a:r>
            <a:r>
              <a:rPr lang="en-ZA" sz="1400" dirty="0">
                <a:solidFill>
                  <a:prstClr val="black"/>
                </a:solidFill>
                <a:ea typeface="Calibri" panose="020F0502020204030204" pitchFamily="34" charset="0"/>
              </a:rPr>
              <a:t>were approved by the Audit and Risk Committee in March 2016.</a:t>
            </a:r>
          </a:p>
          <a:p>
            <a:pPr>
              <a:lnSpc>
                <a:spcPct val="150000"/>
              </a:lnSpc>
              <a:spcBef>
                <a:spcPts val="0"/>
              </a:spcBef>
              <a:buFont typeface="Wingdings" panose="05000000000000000000" pitchFamily="2" charset="2"/>
              <a:buChar char="Ø"/>
            </a:pPr>
            <a:r>
              <a:rPr lang="en-ZA" sz="1400" b="1" dirty="0">
                <a:solidFill>
                  <a:prstClr val="black"/>
                </a:solidFill>
                <a:ea typeface="Calibri" panose="020F0502020204030204" pitchFamily="34" charset="0"/>
              </a:rPr>
              <a:t>Quarterly Employment Equity (EE). </a:t>
            </a:r>
            <a:r>
              <a:rPr lang="en-ZA" sz="1400" dirty="0">
                <a:solidFill>
                  <a:prstClr val="black"/>
                </a:solidFill>
                <a:ea typeface="Calibri" panose="020F0502020204030204" pitchFamily="34" charset="0"/>
              </a:rPr>
              <a:t>Africans: 83% Coloureds: 7% Indians: 3% Whites: 7% People With Disabilities (PWD): 2% Women in SMS: 45% Women in the Department: 57%  </a:t>
            </a:r>
          </a:p>
          <a:p>
            <a:pPr>
              <a:lnSpc>
                <a:spcPct val="150000"/>
              </a:lnSpc>
              <a:spcBef>
                <a:spcPts val="0"/>
              </a:spcBef>
              <a:buFont typeface="Wingdings" panose="05000000000000000000" pitchFamily="2" charset="2"/>
              <a:buChar char="Ø"/>
            </a:pPr>
            <a:r>
              <a:rPr lang="en-ZA" sz="1400" b="1" dirty="0">
                <a:solidFill>
                  <a:prstClr val="black"/>
                </a:solidFill>
                <a:ea typeface="Calibri" panose="020F0502020204030204" pitchFamily="34" charset="0"/>
              </a:rPr>
              <a:t>1 278 payments to suppliers were processed </a:t>
            </a:r>
            <a:r>
              <a:rPr lang="en-ZA" sz="1400" dirty="0">
                <a:solidFill>
                  <a:prstClr val="black"/>
                </a:solidFill>
                <a:ea typeface="Calibri" panose="020F0502020204030204" pitchFamily="34" charset="0"/>
              </a:rPr>
              <a:t>during the reporting period. 1 276 were processed within 30 days. This translates to 99.8%. </a:t>
            </a:r>
          </a:p>
          <a:p>
            <a:pPr>
              <a:lnSpc>
                <a:spcPct val="150000"/>
              </a:lnSpc>
              <a:spcBef>
                <a:spcPts val="0"/>
              </a:spcBef>
              <a:buFont typeface="Wingdings" panose="05000000000000000000" pitchFamily="2" charset="2"/>
              <a:buChar char="Ø"/>
            </a:pPr>
            <a:r>
              <a:rPr lang="en-ZA" sz="14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The 2015/16 4th quarter </a:t>
            </a:r>
            <a:r>
              <a:rPr lang="en-ZA" sz="1400" b="1" dirty="0">
                <a:solidFill>
                  <a:prstClr val="black"/>
                </a:solidFill>
                <a:ea typeface="Calibri" panose="020F0502020204030204" pitchFamily="34" charset="0"/>
              </a:rPr>
              <a:t>risk mitigation </a:t>
            </a:r>
            <a:r>
              <a:rPr lang="en-ZA" sz="14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report was approved by Manco and Audit and Risk Committee. </a:t>
            </a:r>
          </a:p>
          <a:p>
            <a:pPr>
              <a:lnSpc>
                <a:spcPct val="150000"/>
              </a:lnSpc>
              <a:spcBef>
                <a:spcPts val="0"/>
              </a:spcBef>
              <a:buFont typeface="Wingdings" panose="05000000000000000000" pitchFamily="2" charset="2"/>
              <a:buChar char="Ø"/>
            </a:pPr>
            <a:r>
              <a:rPr lang="en-ZA" sz="14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Reports on the </a:t>
            </a:r>
            <a:r>
              <a:rPr lang="en-ZA" sz="14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implementation of Information Management and Technology </a:t>
            </a:r>
            <a:r>
              <a:rPr lang="en-ZA" sz="14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governance were approved by the Information Management and Technology Steering Committee.</a:t>
            </a:r>
          </a:p>
          <a:p>
            <a:pPr>
              <a:lnSpc>
                <a:spcPct val="150000"/>
              </a:lnSpc>
              <a:spcBef>
                <a:spcPts val="0"/>
              </a:spcBef>
              <a:buFont typeface="Wingdings" panose="05000000000000000000" pitchFamily="2" charset="2"/>
              <a:buChar char="Ø"/>
            </a:pPr>
            <a:r>
              <a:rPr lang="en-ZA" sz="14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First draft 2015/16 Annual Report was compiled and submitted to the AGSA as a legislated requirement.</a:t>
            </a:r>
          </a:p>
          <a:p>
            <a:pPr>
              <a:lnSpc>
                <a:spcPct val="150000"/>
              </a:lnSpc>
              <a:spcBef>
                <a:spcPts val="0"/>
              </a:spcBef>
              <a:buFont typeface="Wingdings" panose="05000000000000000000" pitchFamily="2" charset="2"/>
              <a:buChar char="Ø"/>
            </a:pPr>
            <a:r>
              <a:rPr lang="en-ZA" sz="14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The 2016/17 comprehensive risk register was compiled and approved by Manco.</a:t>
            </a:r>
          </a:p>
          <a:p>
            <a:pPr>
              <a:buFont typeface="Wingdings" panose="05000000000000000000" pitchFamily="2" charset="2"/>
              <a:buChar char="Ø"/>
            </a:pPr>
            <a:endParaRPr lang="en-ZA"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11" name="Content Placeholder 2"/>
          <p:cNvSpPr txBox="1">
            <a:spLocks/>
          </p:cNvSpPr>
          <p:nvPr/>
        </p:nvSpPr>
        <p:spPr>
          <a:xfrm>
            <a:off x="163773" y="2219998"/>
            <a:ext cx="8523027" cy="39921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ZA" sz="2000" dirty="0">
              <a:solidFill>
                <a:prstClr val="black"/>
              </a:solidFill>
              <a:ea typeface="Calibri" panose="020F0502020204030204" pitchFamily="34" charset="0"/>
            </a:endParaRPr>
          </a:p>
        </p:txBody>
      </p:sp>
      <p:sp>
        <p:nvSpPr>
          <p:cNvPr id="13" name="Title 4"/>
          <p:cNvSpPr txBox="1">
            <a:spLocks/>
          </p:cNvSpPr>
          <p:nvPr/>
        </p:nvSpPr>
        <p:spPr bwMode="auto">
          <a:xfrm>
            <a:off x="103370" y="797239"/>
            <a:ext cx="8937258" cy="355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defPPr>
              <a:defRPr lang="en-US"/>
            </a:defPPr>
            <a:lvl1pPr algn="ctr" eaLnBrk="0" hangingPunct="0">
              <a:lnSpc>
                <a:spcPts val="3838"/>
              </a:lnSpc>
              <a:defRPr sz="2000" b="1">
                <a:solidFill>
                  <a:srgbClr val="02723D"/>
                </a:solidFill>
                <a:latin typeface="Calibri" pitchFamily="34" charset="0"/>
              </a:defRPr>
            </a:lvl1pPr>
            <a:lvl2pPr marL="742950" indent="-285750" eaLnBrk="0" hangingPunct="0">
              <a:defRPr b="1">
                <a:latin typeface="Arial" charset="0"/>
              </a:defRPr>
            </a:lvl2pPr>
            <a:lvl3pPr marL="1143000" indent="-228600" eaLnBrk="0" hangingPunct="0">
              <a:defRPr b="1">
                <a:latin typeface="Arial" charset="0"/>
              </a:defRPr>
            </a:lvl3pPr>
            <a:lvl4pPr marL="1600200" indent="-228600" eaLnBrk="0" hangingPunct="0">
              <a:defRPr b="1">
                <a:latin typeface="Arial" charset="0"/>
              </a:defRPr>
            </a:lvl4pPr>
            <a:lvl5pPr marL="2057400" indent="-228600" eaLnBrk="0" hangingPunct="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r>
              <a:rPr lang="en-US" dirty="0"/>
              <a:t>Programme 1: Administration</a:t>
            </a:r>
          </a:p>
        </p:txBody>
      </p:sp>
    </p:spTree>
    <p:extLst>
      <p:ext uri="{BB962C8B-B14F-4D97-AF65-F5344CB8AC3E}">
        <p14:creationId xmlns:p14="http://schemas.microsoft.com/office/powerpoint/2010/main" xmlns="" val="179844642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784CBA3-D598-4B1F-BAA3-EE14B5154290}" type="slidenum">
              <a:rPr lang="en-AU" smtClean="0">
                <a:solidFill>
                  <a:prstClr val="black">
                    <a:tint val="75000"/>
                  </a:prstClr>
                </a:solidFill>
              </a:rPr>
              <a:pPr/>
              <a:t>6</a:t>
            </a:fld>
            <a:endParaRPr lang="en-AU" dirty="0">
              <a:solidFill>
                <a:prstClr val="black">
                  <a:tint val="75000"/>
                </a:prstClr>
              </a:solidFill>
            </a:endParaRPr>
          </a:p>
        </p:txBody>
      </p:sp>
      <p:sp>
        <p:nvSpPr>
          <p:cNvPr id="87" name="Title 1"/>
          <p:cNvSpPr txBox="1">
            <a:spLocks/>
          </p:cNvSpPr>
          <p:nvPr/>
        </p:nvSpPr>
        <p:spPr>
          <a:xfrm>
            <a:off x="0" y="76029"/>
            <a:ext cx="9144000" cy="410872"/>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1429" tIns="45715" rIns="91429" bIns="45715" numCol="1" rtlCol="0" anchor="ctr" anchorCtr="0" compatLnSpc="1">
            <a:prstTxWarp prst="textNoShape">
              <a:avLst/>
            </a:prstTxWarp>
            <a:noAutofit/>
          </a:bodyPr>
          <a:lstStyle>
            <a:lvl1pPr algn="ctr">
              <a:spcBef>
                <a:spcPct val="0"/>
              </a:spcBef>
              <a:buNone/>
              <a:defRPr sz="2800" b="1">
                <a:solidFill>
                  <a:schemeClr val="bg1"/>
                </a:solidFill>
                <a:latin typeface="Century Gothic" panose="020B0502020202020204" pitchFamily="34" charset="0"/>
                <a:ea typeface="+mj-ea"/>
                <a:cs typeface="+mj-cs"/>
              </a:defRPr>
            </a:lvl1pPr>
          </a:lstStyle>
          <a:p>
            <a:r>
              <a:rPr lang="en-US" dirty="0"/>
              <a:t>Programme Performance Information</a:t>
            </a:r>
          </a:p>
        </p:txBody>
      </p:sp>
      <p:sp>
        <p:nvSpPr>
          <p:cNvPr id="76" name="TextBox 75"/>
          <p:cNvSpPr txBox="1"/>
          <p:nvPr/>
        </p:nvSpPr>
        <p:spPr bwMode="auto">
          <a:xfrm>
            <a:off x="4536760" y="670768"/>
            <a:ext cx="863841" cy="320536"/>
          </a:xfrm>
          <a:prstGeom prst="rect">
            <a:avLst/>
          </a:prstGeom>
          <a:noFill/>
          <a:ln w="9525">
            <a:noFill/>
            <a:miter lim="800000"/>
            <a:headEnd/>
            <a:tailEnd/>
          </a:ln>
        </p:spPr>
        <p:txBody>
          <a:bodyPr wrap="square" lIns="67500" tIns="67500" rIns="67500" bIns="67500" rtlCol="0">
            <a:spAutoFit/>
          </a:bodyPr>
          <a:lstStyle/>
          <a:p>
            <a:pPr defTabSz="342900">
              <a:lnSpc>
                <a:spcPct val="114000"/>
              </a:lnSpc>
            </a:pPr>
            <a:endParaRPr lang="en-ZA" sz="1050" b="1" dirty="0">
              <a:ln w="1905"/>
              <a:solidFill>
                <a:srgbClr val="CC9900"/>
              </a:solidFill>
              <a:latin typeface="Century Gothic" panose="020B0502020202020204" pitchFamily="34" charset="0"/>
              <a:ea typeface="Verdana" pitchFamily="34" charset="0"/>
              <a:cs typeface="Verdana" pitchFamily="34" charset="0"/>
            </a:endParaRPr>
          </a:p>
        </p:txBody>
      </p:sp>
      <p:sp>
        <p:nvSpPr>
          <p:cNvPr id="2" name="AutoShape 2" descr="Image result for media icon"/>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a:solidFill>
                <a:prstClr val="black"/>
              </a:solidFill>
            </a:endParaRPr>
          </a:p>
        </p:txBody>
      </p:sp>
      <p:sp>
        <p:nvSpPr>
          <p:cNvPr id="66" name="Rectangle 65"/>
          <p:cNvSpPr/>
          <p:nvPr/>
        </p:nvSpPr>
        <p:spPr>
          <a:xfrm rot="19336181">
            <a:off x="3320669" y="4221385"/>
            <a:ext cx="749139" cy="28937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grpSp>
        <p:nvGrpSpPr>
          <p:cNvPr id="16" name="Group 15"/>
          <p:cNvGrpSpPr/>
          <p:nvPr/>
        </p:nvGrpSpPr>
        <p:grpSpPr>
          <a:xfrm>
            <a:off x="5684604" y="577794"/>
            <a:ext cx="1193168" cy="928077"/>
            <a:chOff x="3756917" y="448561"/>
            <a:chExt cx="1193168" cy="928077"/>
          </a:xfrm>
        </p:grpSpPr>
        <p:sp>
          <p:nvSpPr>
            <p:cNvPr id="54" name="Rectangle 53"/>
            <p:cNvSpPr/>
            <p:nvPr/>
          </p:nvSpPr>
          <p:spPr>
            <a:xfrm>
              <a:off x="3756917" y="448561"/>
              <a:ext cx="1193168" cy="207749"/>
            </a:xfrm>
            <a:prstGeom prst="rect">
              <a:avLst/>
            </a:prstGeom>
            <a:noFill/>
          </p:spPr>
          <p:txBody>
            <a:bodyPr wrap="square" lIns="68580" tIns="34290" rIns="68580" bIns="34290" anchor="ctr">
              <a:spAutoFit/>
            </a:bodyPr>
            <a:lstStyle/>
            <a:p>
              <a:pPr defTabSz="342900"/>
              <a:r>
                <a:rPr lang="en-US" sz="900" b="1" i="1" dirty="0">
                  <a:ln w="1905"/>
                  <a:solidFill>
                    <a:srgbClr val="EEECE1">
                      <a:lumMod val="50000"/>
                    </a:srgbClr>
                  </a:solidFill>
                  <a:latin typeface="Century Gothic" panose="020B0502020202020204" pitchFamily="34" charset="0"/>
                  <a:ea typeface="Verdana" pitchFamily="34" charset="0"/>
                  <a:cs typeface="Verdana" pitchFamily="34" charset="0"/>
                </a:rPr>
                <a:t>6 editions of </a:t>
              </a:r>
              <a:r>
                <a:rPr lang="en-US" sz="900" b="1" i="1" dirty="0" err="1">
                  <a:ln w="1905"/>
                  <a:solidFill>
                    <a:srgbClr val="EEECE1">
                      <a:lumMod val="50000"/>
                    </a:srgbClr>
                  </a:solidFill>
                  <a:latin typeface="Century Gothic" panose="020B0502020202020204" pitchFamily="34" charset="0"/>
                  <a:ea typeface="Verdana" pitchFamily="34" charset="0"/>
                  <a:cs typeface="Verdana" pitchFamily="34" charset="0"/>
                </a:rPr>
                <a:t>Vuk</a:t>
              </a:r>
              <a:r>
                <a:rPr lang="en-US" sz="900" b="1" i="1" dirty="0" smtClean="0">
                  <a:ln w="1905"/>
                  <a:solidFill>
                    <a:srgbClr val="EEECE1">
                      <a:lumMod val="50000"/>
                    </a:srgbClr>
                  </a:solidFill>
                  <a:latin typeface="Century Gothic" panose="020B0502020202020204" pitchFamily="34" charset="0"/>
                  <a:ea typeface="Verdana" pitchFamily="34" charset="0"/>
                  <a:cs typeface="Verdana" pitchFamily="34" charset="0"/>
                </a:rPr>
                <a:t>’</a:t>
              </a:r>
              <a:endParaRPr lang="en-US" sz="900" b="1" i="1" dirty="0">
                <a:ln w="1905"/>
                <a:solidFill>
                  <a:srgbClr val="EEECE1">
                    <a:lumMod val="50000"/>
                  </a:srgbClr>
                </a:solidFill>
                <a:latin typeface="Century Gothic" panose="020B0502020202020204" pitchFamily="34" charset="0"/>
                <a:ea typeface="Verdana" pitchFamily="34" charset="0"/>
                <a:cs typeface="Verdana" pitchFamily="34" charset="0"/>
              </a:endParaRPr>
            </a:p>
          </p:txBody>
        </p:sp>
        <p:pic>
          <p:nvPicPr>
            <p:cNvPr id="70" name="Picture 69" descr="http://www.gcis.gov.za/sites/www.gcis.gov.za/files/pictures/oct2016-2-gcisl.jpg">
              <a:hlinkClick r:id="rId2"/>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3940996" y="648730"/>
              <a:ext cx="537658" cy="727908"/>
            </a:xfrm>
            <a:prstGeom prst="rect">
              <a:avLst/>
            </a:prstGeom>
            <a:noFill/>
            <a:ln>
              <a:noFill/>
            </a:ln>
          </p:spPr>
        </p:pic>
      </p:grpSp>
      <p:sp>
        <p:nvSpPr>
          <p:cNvPr id="96" name="TextBox 95"/>
          <p:cNvSpPr txBox="1"/>
          <p:nvPr/>
        </p:nvSpPr>
        <p:spPr bwMode="auto">
          <a:xfrm rot="349383">
            <a:off x="6320822" y="1680918"/>
            <a:ext cx="1006245" cy="453982"/>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i="1" dirty="0">
                <a:ln w="1905"/>
                <a:solidFill>
                  <a:srgbClr val="EEECE1">
                    <a:lumMod val="50000"/>
                  </a:srgbClr>
                </a:solidFill>
                <a:latin typeface="Century Gothic" panose="020B0502020202020204" pitchFamily="34" charset="0"/>
                <a:ea typeface="Verdana" pitchFamily="34" charset="0"/>
                <a:cs typeface="Verdana" pitchFamily="34" charset="0"/>
              </a:rPr>
              <a:t>3 editions of PSM magazine</a:t>
            </a:r>
          </a:p>
        </p:txBody>
      </p:sp>
      <p:sp>
        <p:nvSpPr>
          <p:cNvPr id="28" name="AutoShape 4" descr="Image result for South African Year Book"/>
          <p:cNvSpPr>
            <a:spLocks noChangeAspect="1" noChangeArrowheads="1"/>
          </p:cNvSpPr>
          <p:nvPr/>
        </p:nvSpPr>
        <p:spPr bwMode="auto">
          <a:xfrm>
            <a:off x="3477246" y="2880994"/>
            <a:ext cx="435986" cy="2286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grpSp>
        <p:nvGrpSpPr>
          <p:cNvPr id="12" name="Group 11"/>
          <p:cNvGrpSpPr/>
          <p:nvPr/>
        </p:nvGrpSpPr>
        <p:grpSpPr>
          <a:xfrm>
            <a:off x="7821804" y="4043172"/>
            <a:ext cx="1461174" cy="1139526"/>
            <a:chOff x="7312374" y="2950101"/>
            <a:chExt cx="1461174" cy="994590"/>
          </a:xfrm>
        </p:grpSpPr>
        <p:pic>
          <p:nvPicPr>
            <p:cNvPr id="30" name="Picture 2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782003">
              <a:off x="7339071" y="2950101"/>
              <a:ext cx="1087933" cy="807581"/>
            </a:xfrm>
            <a:prstGeom prst="rect">
              <a:avLst/>
            </a:prstGeom>
          </p:spPr>
        </p:pic>
        <p:sp>
          <p:nvSpPr>
            <p:cNvPr id="47" name="TextBox 46"/>
            <p:cNvSpPr txBox="1"/>
            <p:nvPr/>
          </p:nvSpPr>
          <p:spPr bwMode="auto">
            <a:xfrm rot="483431">
              <a:off x="7312374" y="3650509"/>
              <a:ext cx="1461174" cy="294182"/>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dirty="0" smtClean="0">
                  <a:ln w="1905"/>
                  <a:solidFill>
                    <a:srgbClr val="EEECE1">
                      <a:lumMod val="50000"/>
                    </a:srgbClr>
                  </a:solidFill>
                  <a:latin typeface="Century Gothic" panose="020B0502020202020204" pitchFamily="34" charset="0"/>
                  <a:ea typeface="Verdana" pitchFamily="34" charset="0"/>
                  <a:cs typeface="Verdana" pitchFamily="34" charset="0"/>
                </a:rPr>
                <a:t>150 </a:t>
              </a:r>
              <a:r>
                <a:rPr lang="en-ZA" sz="900" b="1" dirty="0">
                  <a:ln w="1905"/>
                  <a:solidFill>
                    <a:srgbClr val="EEECE1">
                      <a:lumMod val="50000"/>
                    </a:srgbClr>
                  </a:solidFill>
                  <a:latin typeface="Century Gothic" panose="020B0502020202020204" pitchFamily="34" charset="0"/>
                  <a:ea typeface="Verdana" pitchFamily="34" charset="0"/>
                  <a:cs typeface="Verdana" pitchFamily="34" charset="0"/>
                </a:rPr>
                <a:t>video shoots</a:t>
              </a:r>
            </a:p>
          </p:txBody>
        </p:sp>
      </p:grpSp>
      <p:grpSp>
        <p:nvGrpSpPr>
          <p:cNvPr id="17" name="Group 16"/>
          <p:cNvGrpSpPr/>
          <p:nvPr/>
        </p:nvGrpSpPr>
        <p:grpSpPr>
          <a:xfrm rot="19961886">
            <a:off x="2004253" y="937095"/>
            <a:ext cx="1504509" cy="610107"/>
            <a:chOff x="2350539" y="716112"/>
            <a:chExt cx="1504509" cy="610107"/>
          </a:xfrm>
        </p:grpSpPr>
        <p:pic>
          <p:nvPicPr>
            <p:cNvPr id="19" name="Picture 1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557109">
              <a:off x="2355407" y="941929"/>
              <a:ext cx="1164131" cy="384290"/>
            </a:xfrm>
            <a:prstGeom prst="rect">
              <a:avLst/>
            </a:prstGeom>
          </p:spPr>
        </p:pic>
        <p:sp>
          <p:nvSpPr>
            <p:cNvPr id="51" name="TextBox 50"/>
            <p:cNvSpPr txBox="1"/>
            <p:nvPr/>
          </p:nvSpPr>
          <p:spPr bwMode="auto">
            <a:xfrm rot="618695">
              <a:off x="2350539" y="716112"/>
              <a:ext cx="1504509" cy="294182"/>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i="1" dirty="0">
                  <a:ln w="1905"/>
                  <a:solidFill>
                    <a:srgbClr val="EEECE1">
                      <a:lumMod val="50000"/>
                    </a:srgbClr>
                  </a:solidFill>
                  <a:latin typeface="Century Gothic" panose="020B0502020202020204" pitchFamily="34" charset="0"/>
                  <a:ea typeface="Verdana" pitchFamily="34" charset="0"/>
                  <a:cs typeface="Verdana" pitchFamily="34" charset="0"/>
                </a:rPr>
                <a:t>1 insight newsletters</a:t>
              </a:r>
            </a:p>
          </p:txBody>
        </p:sp>
      </p:grpSp>
      <p:sp>
        <p:nvSpPr>
          <p:cNvPr id="57" name="TextBox 56"/>
          <p:cNvSpPr txBox="1"/>
          <p:nvPr/>
        </p:nvSpPr>
        <p:spPr>
          <a:xfrm>
            <a:off x="2252989" y="2726673"/>
            <a:ext cx="4333235" cy="707886"/>
          </a:xfrm>
          <a:custGeom>
            <a:avLst/>
            <a:gdLst>
              <a:gd name="connsiteX0" fmla="*/ 0 w 3377513"/>
              <a:gd name="connsiteY0" fmla="*/ 0 h 707886"/>
              <a:gd name="connsiteX1" fmla="*/ 3377513 w 3377513"/>
              <a:gd name="connsiteY1" fmla="*/ 0 h 707886"/>
              <a:gd name="connsiteX2" fmla="*/ 3377513 w 3377513"/>
              <a:gd name="connsiteY2" fmla="*/ 707886 h 707886"/>
              <a:gd name="connsiteX3" fmla="*/ 0 w 3377513"/>
              <a:gd name="connsiteY3" fmla="*/ 707886 h 707886"/>
              <a:gd name="connsiteX4" fmla="*/ 0 w 3377513"/>
              <a:gd name="connsiteY4" fmla="*/ 0 h 707886"/>
              <a:gd name="connsiteX0" fmla="*/ 86628 w 3377513"/>
              <a:gd name="connsiteY0" fmla="*/ 77002 h 707886"/>
              <a:gd name="connsiteX1" fmla="*/ 3377513 w 3377513"/>
              <a:gd name="connsiteY1" fmla="*/ 0 h 707886"/>
              <a:gd name="connsiteX2" fmla="*/ 3377513 w 3377513"/>
              <a:gd name="connsiteY2" fmla="*/ 707886 h 707886"/>
              <a:gd name="connsiteX3" fmla="*/ 0 w 3377513"/>
              <a:gd name="connsiteY3" fmla="*/ 707886 h 707886"/>
              <a:gd name="connsiteX4" fmla="*/ 86628 w 3377513"/>
              <a:gd name="connsiteY4" fmla="*/ 77002 h 707886"/>
              <a:gd name="connsiteX0" fmla="*/ 0 w 3290885"/>
              <a:gd name="connsiteY0" fmla="*/ 77002 h 707886"/>
              <a:gd name="connsiteX1" fmla="*/ 3290885 w 3290885"/>
              <a:gd name="connsiteY1" fmla="*/ 0 h 707886"/>
              <a:gd name="connsiteX2" fmla="*/ 3290885 w 3290885"/>
              <a:gd name="connsiteY2" fmla="*/ 707886 h 707886"/>
              <a:gd name="connsiteX3" fmla="*/ 48126 w 3290885"/>
              <a:gd name="connsiteY3" fmla="*/ 659760 h 707886"/>
              <a:gd name="connsiteX4" fmla="*/ 0 w 3290885"/>
              <a:gd name="connsiteY4" fmla="*/ 77002 h 707886"/>
              <a:gd name="connsiteX0" fmla="*/ 0 w 3290885"/>
              <a:gd name="connsiteY0" fmla="*/ 77002 h 707886"/>
              <a:gd name="connsiteX1" fmla="*/ 3290885 w 3290885"/>
              <a:gd name="connsiteY1" fmla="*/ 0 h 707886"/>
              <a:gd name="connsiteX2" fmla="*/ 3290885 w 3290885"/>
              <a:gd name="connsiteY2" fmla="*/ 707886 h 707886"/>
              <a:gd name="connsiteX3" fmla="*/ 48126 w 3290885"/>
              <a:gd name="connsiteY3" fmla="*/ 659760 h 707886"/>
              <a:gd name="connsiteX4" fmla="*/ 0 w 3290885"/>
              <a:gd name="connsiteY4" fmla="*/ 77002 h 70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0885" h="707886">
                <a:moveTo>
                  <a:pt x="0" y="77002"/>
                </a:moveTo>
                <a:lnTo>
                  <a:pt x="3290885" y="0"/>
                </a:lnTo>
                <a:lnTo>
                  <a:pt x="3290885" y="707886"/>
                </a:lnTo>
                <a:lnTo>
                  <a:pt x="48126" y="659760"/>
                </a:lnTo>
                <a:cubicBezTo>
                  <a:pt x="32084" y="61246"/>
                  <a:pt x="16042" y="271255"/>
                  <a:pt x="0" y="77002"/>
                </a:cubicBezTo>
                <a:close/>
              </a:path>
            </a:pathLst>
          </a:custGeom>
          <a:noFill/>
        </p:spPr>
        <p:txBody>
          <a:bodyPr wrap="square" rtlCol="0">
            <a:spAutoFit/>
          </a:bodyPr>
          <a:lstStyle/>
          <a:p>
            <a:pPr algn="ctr"/>
            <a:r>
              <a:rPr lang="en-ZA" sz="2000" b="1" dirty="0" smtClean="0">
                <a:solidFill>
                  <a:srgbClr val="02723D"/>
                </a:solidFill>
                <a:latin typeface="Arial Black" panose="020B0A04020102020204" pitchFamily="34" charset="0"/>
                <a:ea typeface="Arial Unicode MS" panose="020B0604020202020204" pitchFamily="34" charset="-128"/>
                <a:cs typeface="Arial Unicode MS" panose="020B0604020202020204" pitchFamily="34" charset="-128"/>
              </a:rPr>
              <a:t>CONTENT PROCESSING AND DISSEMINATION</a:t>
            </a:r>
            <a:endParaRPr lang="en-GB" sz="2000" b="1" dirty="0">
              <a:solidFill>
                <a:srgbClr val="02723D"/>
              </a:solidFill>
              <a:latin typeface="Arial Black" panose="020B0A04020102020204" pitchFamily="34" charset="0"/>
              <a:ea typeface="Arial Unicode MS" panose="020B0604020202020204" pitchFamily="34" charset="-128"/>
              <a:cs typeface="Arial Unicode MS" panose="020B0604020202020204" pitchFamily="34" charset="-128"/>
            </a:endParaRPr>
          </a:p>
        </p:txBody>
      </p:sp>
      <p:pic>
        <p:nvPicPr>
          <p:cNvPr id="8" name="Picture 7"/>
          <p:cNvPicPr>
            <a:picLocks noChangeAspect="1"/>
          </p:cNvPicPr>
          <p:nvPr/>
        </p:nvPicPr>
        <p:blipFill>
          <a:blip r:embed="rId6"/>
          <a:stretch>
            <a:fillRect/>
          </a:stretch>
        </p:blipFill>
        <p:spPr>
          <a:xfrm>
            <a:off x="3217845" y="3342736"/>
            <a:ext cx="2155524" cy="1427900"/>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rot="20641007">
            <a:off x="3590309" y="1688832"/>
            <a:ext cx="1620140" cy="919622"/>
          </a:xfrm>
          <a:prstGeom prst="rect">
            <a:avLst/>
          </a:prstGeom>
        </p:spPr>
      </p:pic>
      <p:grpSp>
        <p:nvGrpSpPr>
          <p:cNvPr id="46" name="Group 45"/>
          <p:cNvGrpSpPr/>
          <p:nvPr/>
        </p:nvGrpSpPr>
        <p:grpSpPr>
          <a:xfrm rot="20719692">
            <a:off x="2860724" y="5059891"/>
            <a:ext cx="1786514" cy="1085574"/>
            <a:chOff x="2860724" y="5059891"/>
            <a:chExt cx="1786514" cy="1085574"/>
          </a:xfrm>
        </p:grpSpPr>
        <p:pic>
          <p:nvPicPr>
            <p:cNvPr id="27" name="Picture 26"/>
            <p:cNvPicPr>
              <a:picLocks noChangeAspect="1"/>
            </p:cNvPicPr>
            <p:nvPr/>
          </p:nvPicPr>
          <p:blipFill>
            <a:blip r:embed="rId8"/>
            <a:stretch>
              <a:fillRect/>
            </a:stretch>
          </p:blipFill>
          <p:spPr>
            <a:xfrm rot="20973529">
              <a:off x="2956813" y="5195661"/>
              <a:ext cx="1690425" cy="949804"/>
            </a:xfrm>
            <a:prstGeom prst="rect">
              <a:avLst/>
            </a:prstGeom>
          </p:spPr>
        </p:pic>
        <p:sp>
          <p:nvSpPr>
            <p:cNvPr id="60" name="TextBox 59"/>
            <p:cNvSpPr txBox="1"/>
            <p:nvPr/>
          </p:nvSpPr>
          <p:spPr bwMode="auto">
            <a:xfrm rot="242048">
              <a:off x="2860724" y="5059891"/>
              <a:ext cx="1376348" cy="452046"/>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dirty="0" smtClean="0">
                  <a:ln w="1905"/>
                  <a:solidFill>
                    <a:srgbClr val="EEECE1">
                      <a:lumMod val="50000"/>
                    </a:srgbClr>
                  </a:solidFill>
                  <a:latin typeface="Century Gothic" panose="020B0502020202020204" pitchFamily="34" charset="0"/>
                  <a:ea typeface="Verdana" pitchFamily="34" charset="0"/>
                  <a:cs typeface="Verdana" pitchFamily="34" charset="0"/>
                </a:rPr>
                <a:t>72 </a:t>
              </a:r>
              <a:r>
                <a:rPr lang="en-ZA" sz="900" b="1" dirty="0">
                  <a:ln w="1905"/>
                  <a:solidFill>
                    <a:srgbClr val="EEECE1">
                      <a:lumMod val="50000"/>
                    </a:srgbClr>
                  </a:solidFill>
                  <a:latin typeface="Century Gothic" panose="020B0502020202020204" pitchFamily="34" charset="0"/>
                  <a:ea typeface="Verdana" pitchFamily="34" charset="0"/>
                  <a:cs typeface="Verdana" pitchFamily="34" charset="0"/>
                </a:rPr>
                <a:t>corporate identity services</a:t>
              </a:r>
            </a:p>
          </p:txBody>
        </p:sp>
      </p:grpSp>
      <p:grpSp>
        <p:nvGrpSpPr>
          <p:cNvPr id="34" name="Group 33"/>
          <p:cNvGrpSpPr/>
          <p:nvPr/>
        </p:nvGrpSpPr>
        <p:grpSpPr>
          <a:xfrm>
            <a:off x="52012" y="2218164"/>
            <a:ext cx="2094244" cy="1901635"/>
            <a:chOff x="52012" y="2218164"/>
            <a:chExt cx="2094244" cy="1901635"/>
          </a:xfrm>
        </p:grpSpPr>
        <p:sp>
          <p:nvSpPr>
            <p:cNvPr id="37" name="TextBox 36"/>
            <p:cNvSpPr txBox="1"/>
            <p:nvPr/>
          </p:nvSpPr>
          <p:spPr bwMode="auto">
            <a:xfrm rot="20773036">
              <a:off x="52012" y="2218164"/>
              <a:ext cx="2094244" cy="294182"/>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i="1" dirty="0" smtClean="0">
                  <a:ln w="1905"/>
                  <a:solidFill>
                    <a:srgbClr val="EEECE1">
                      <a:lumMod val="50000"/>
                    </a:srgbClr>
                  </a:solidFill>
                  <a:latin typeface="Century Gothic" panose="020B0502020202020204" pitchFamily="34" charset="0"/>
                  <a:ea typeface="Verdana" pitchFamily="34" charset="0"/>
                  <a:cs typeface="Verdana" pitchFamily="34" charset="0"/>
                </a:rPr>
                <a:t>29 </a:t>
              </a:r>
              <a:r>
                <a:rPr lang="en-ZA" sz="900" b="1" i="1" dirty="0">
                  <a:ln w="1905"/>
                  <a:solidFill>
                    <a:srgbClr val="EEECE1">
                      <a:lumMod val="50000"/>
                    </a:srgbClr>
                  </a:solidFill>
                  <a:latin typeface="Century Gothic" panose="020B0502020202020204" pitchFamily="34" charset="0"/>
                  <a:ea typeface="Verdana" pitchFamily="34" charset="0"/>
                  <a:cs typeface="Verdana" pitchFamily="34" charset="0"/>
                </a:rPr>
                <a:t>requests for marketing </a:t>
              </a:r>
              <a:r>
                <a:rPr lang="en-ZA" sz="900" b="1" i="1" dirty="0" smtClean="0">
                  <a:ln w="1905"/>
                  <a:solidFill>
                    <a:srgbClr val="EEECE1">
                      <a:lumMod val="50000"/>
                    </a:srgbClr>
                  </a:solidFill>
                  <a:latin typeface="Century Gothic" panose="020B0502020202020204" pitchFamily="34" charset="0"/>
                  <a:ea typeface="Verdana" pitchFamily="34" charset="0"/>
                  <a:cs typeface="Verdana" pitchFamily="34" charset="0"/>
                </a:rPr>
                <a:t>services</a:t>
              </a:r>
              <a:endParaRPr lang="en-ZA" sz="900" b="1" i="1" dirty="0">
                <a:ln w="1905"/>
                <a:solidFill>
                  <a:srgbClr val="EEECE1">
                    <a:lumMod val="50000"/>
                  </a:srgbClr>
                </a:solidFill>
                <a:latin typeface="Century Gothic" panose="020B0502020202020204" pitchFamily="34" charset="0"/>
                <a:ea typeface="Verdana" pitchFamily="34" charset="0"/>
                <a:cs typeface="Verdana" pitchFamily="34" charset="0"/>
              </a:endParaRPr>
            </a:p>
          </p:txBody>
        </p:sp>
        <p:pic>
          <p:nvPicPr>
            <p:cNvPr id="39" name="Picture 38"/>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rot="20791559">
              <a:off x="445690" y="2518949"/>
              <a:ext cx="1370275" cy="1600850"/>
            </a:xfrm>
            <a:prstGeom prst="rect">
              <a:avLst/>
            </a:prstGeom>
          </p:spPr>
        </p:pic>
      </p:grpSp>
      <p:grpSp>
        <p:nvGrpSpPr>
          <p:cNvPr id="43" name="Group 42"/>
          <p:cNvGrpSpPr/>
          <p:nvPr/>
        </p:nvGrpSpPr>
        <p:grpSpPr>
          <a:xfrm rot="783534">
            <a:off x="7644735" y="2301137"/>
            <a:ext cx="1299256" cy="1179421"/>
            <a:chOff x="7753603" y="1815873"/>
            <a:chExt cx="1299256" cy="1179421"/>
          </a:xfrm>
        </p:grpSpPr>
        <p:sp>
          <p:nvSpPr>
            <p:cNvPr id="49" name="TextBox 48"/>
            <p:cNvSpPr txBox="1"/>
            <p:nvPr/>
          </p:nvSpPr>
          <p:spPr bwMode="auto">
            <a:xfrm>
              <a:off x="7874174" y="1815873"/>
              <a:ext cx="1176300" cy="452046"/>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i="1" dirty="0" smtClean="0">
                  <a:ln w="1905"/>
                  <a:solidFill>
                    <a:srgbClr val="EEECE1">
                      <a:lumMod val="50000"/>
                    </a:srgbClr>
                  </a:solidFill>
                  <a:latin typeface="Century Gothic" panose="020B0502020202020204" pitchFamily="34" charset="0"/>
                  <a:ea typeface="Verdana" pitchFamily="34" charset="0"/>
                  <a:cs typeface="Verdana" pitchFamily="34" charset="0"/>
                </a:rPr>
                <a:t>459  </a:t>
              </a:r>
              <a:r>
                <a:rPr lang="en-ZA" sz="900" b="1" i="1" dirty="0">
                  <a:ln w="1905"/>
                  <a:solidFill>
                    <a:srgbClr val="EEECE1">
                      <a:lumMod val="50000"/>
                    </a:srgbClr>
                  </a:solidFill>
                  <a:latin typeface="Century Gothic" panose="020B0502020202020204" pitchFamily="34" charset="0"/>
                  <a:ea typeface="Verdana" pitchFamily="34" charset="0"/>
                  <a:cs typeface="Verdana" pitchFamily="34" charset="0"/>
                </a:rPr>
                <a:t>language services</a:t>
              </a:r>
            </a:p>
          </p:txBody>
        </p:sp>
        <p:pic>
          <p:nvPicPr>
            <p:cNvPr id="40" name="Picture 39"/>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7753603" y="2242166"/>
              <a:ext cx="1299256" cy="753128"/>
            </a:xfrm>
            <a:prstGeom prst="rect">
              <a:avLst/>
            </a:prstGeom>
          </p:spPr>
        </p:pic>
      </p:grpSp>
      <p:grpSp>
        <p:nvGrpSpPr>
          <p:cNvPr id="33" name="Group 32"/>
          <p:cNvGrpSpPr/>
          <p:nvPr/>
        </p:nvGrpSpPr>
        <p:grpSpPr>
          <a:xfrm>
            <a:off x="6404926" y="5413136"/>
            <a:ext cx="1718327" cy="1058652"/>
            <a:chOff x="5962735" y="4453331"/>
            <a:chExt cx="1718327" cy="1058652"/>
          </a:xfrm>
        </p:grpSpPr>
        <p:sp>
          <p:nvSpPr>
            <p:cNvPr id="56" name="TextBox 55"/>
            <p:cNvSpPr txBox="1"/>
            <p:nvPr/>
          </p:nvSpPr>
          <p:spPr bwMode="auto">
            <a:xfrm rot="20067397">
              <a:off x="5962735" y="4453331"/>
              <a:ext cx="1718327" cy="294182"/>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dirty="0" smtClean="0">
                  <a:ln w="1905"/>
                  <a:solidFill>
                    <a:srgbClr val="EEECE1">
                      <a:lumMod val="50000"/>
                    </a:srgbClr>
                  </a:solidFill>
                  <a:latin typeface="Century Gothic" panose="020B0502020202020204" pitchFamily="34" charset="0"/>
                  <a:ea typeface="Verdana" pitchFamily="34" charset="0"/>
                  <a:cs typeface="Verdana" pitchFamily="34" charset="0"/>
                </a:rPr>
                <a:t>1 Pulse of the Nation report</a:t>
              </a:r>
              <a:endParaRPr lang="en-ZA" sz="900" b="1" dirty="0">
                <a:ln w="1905"/>
                <a:solidFill>
                  <a:srgbClr val="EEECE1">
                    <a:lumMod val="50000"/>
                  </a:srgbClr>
                </a:solidFill>
                <a:latin typeface="Century Gothic" panose="020B0502020202020204" pitchFamily="34" charset="0"/>
                <a:ea typeface="Verdana" pitchFamily="34" charset="0"/>
                <a:cs typeface="Verdana" pitchFamily="34" charset="0"/>
              </a:endParaRPr>
            </a:p>
          </p:txBody>
        </p:sp>
        <p:pic>
          <p:nvPicPr>
            <p:cNvPr id="41" name="Picture 40"/>
            <p:cNvPicPr>
              <a:picLocks noChangeAspect="1"/>
            </p:cNvPicPr>
            <p:nvPr/>
          </p:nvPicPr>
          <p:blipFill>
            <a:blip r:embed="rId11"/>
            <a:stretch>
              <a:fillRect/>
            </a:stretch>
          </p:blipFill>
          <p:spPr>
            <a:xfrm rot="19688220">
              <a:off x="6738321" y="4583244"/>
              <a:ext cx="939487" cy="928739"/>
            </a:xfrm>
            <a:prstGeom prst="rect">
              <a:avLst/>
            </a:prstGeom>
          </p:spPr>
        </p:pic>
      </p:grpSp>
      <p:grpSp>
        <p:nvGrpSpPr>
          <p:cNvPr id="48" name="Group 47"/>
          <p:cNvGrpSpPr/>
          <p:nvPr/>
        </p:nvGrpSpPr>
        <p:grpSpPr>
          <a:xfrm>
            <a:off x="1870261" y="3597680"/>
            <a:ext cx="1504509" cy="1124213"/>
            <a:chOff x="1784079" y="3978436"/>
            <a:chExt cx="1504509" cy="1124213"/>
          </a:xfrm>
        </p:grpSpPr>
        <p:sp>
          <p:nvSpPr>
            <p:cNvPr id="55" name="TextBox 54"/>
            <p:cNvSpPr txBox="1"/>
            <p:nvPr/>
          </p:nvSpPr>
          <p:spPr bwMode="auto">
            <a:xfrm rot="20356896">
              <a:off x="1784079" y="3978436"/>
              <a:ext cx="1504509" cy="294182"/>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dirty="0" smtClean="0">
                  <a:ln w="1905"/>
                  <a:solidFill>
                    <a:srgbClr val="EEECE1">
                      <a:lumMod val="50000"/>
                    </a:srgbClr>
                  </a:solidFill>
                  <a:latin typeface="Century Gothic" panose="020B0502020202020204" pitchFamily="34" charset="0"/>
                  <a:ea typeface="Verdana" pitchFamily="34" charset="0"/>
                  <a:cs typeface="Verdana" pitchFamily="34" charset="0"/>
                </a:rPr>
                <a:t>41 </a:t>
              </a:r>
              <a:r>
                <a:rPr lang="en-ZA" sz="900" b="1" dirty="0">
                  <a:ln w="1905"/>
                  <a:solidFill>
                    <a:srgbClr val="EEECE1">
                      <a:lumMod val="50000"/>
                    </a:srgbClr>
                  </a:solidFill>
                  <a:latin typeface="Century Gothic" panose="020B0502020202020204" pitchFamily="34" charset="0"/>
                  <a:ea typeface="Verdana" pitchFamily="34" charset="0"/>
                  <a:cs typeface="Verdana" pitchFamily="34" charset="0"/>
                </a:rPr>
                <a:t>opinion pieces </a:t>
              </a:r>
            </a:p>
          </p:txBody>
        </p:sp>
        <p:pic>
          <p:nvPicPr>
            <p:cNvPr id="61" name="Picture 60"/>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rot="20162219">
              <a:off x="2006747" y="4219402"/>
              <a:ext cx="1205857" cy="883247"/>
            </a:xfrm>
            <a:prstGeom prst="rect">
              <a:avLst/>
            </a:prstGeom>
          </p:spPr>
        </p:pic>
      </p:grpSp>
      <p:grpSp>
        <p:nvGrpSpPr>
          <p:cNvPr id="42" name="Group 41"/>
          <p:cNvGrpSpPr/>
          <p:nvPr/>
        </p:nvGrpSpPr>
        <p:grpSpPr>
          <a:xfrm rot="230448">
            <a:off x="7223475" y="813555"/>
            <a:ext cx="1511911" cy="753923"/>
            <a:chOff x="7667668" y="670768"/>
            <a:chExt cx="1511911" cy="753923"/>
          </a:xfrm>
        </p:grpSpPr>
        <p:sp>
          <p:nvSpPr>
            <p:cNvPr id="86" name="TextBox 85"/>
            <p:cNvSpPr txBox="1"/>
            <p:nvPr/>
          </p:nvSpPr>
          <p:spPr bwMode="auto">
            <a:xfrm rot="682822">
              <a:off x="8189541" y="814781"/>
              <a:ext cx="990038" cy="609910"/>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i="1" dirty="0" smtClean="0">
                  <a:ln w="1905"/>
                  <a:solidFill>
                    <a:srgbClr val="EEECE1">
                      <a:lumMod val="50000"/>
                    </a:srgbClr>
                  </a:solidFill>
                  <a:latin typeface="Century Gothic" panose="020B0502020202020204" pitchFamily="34" charset="0"/>
                  <a:ea typeface="Verdana" pitchFamily="34" charset="0"/>
                  <a:cs typeface="Verdana" pitchFamily="34" charset="0"/>
                </a:rPr>
                <a:t>93 </a:t>
              </a:r>
              <a:r>
                <a:rPr lang="en-ZA" sz="900" b="1" i="1" dirty="0">
                  <a:ln w="1905"/>
                  <a:solidFill>
                    <a:srgbClr val="EEECE1">
                      <a:lumMod val="50000"/>
                    </a:srgbClr>
                  </a:solidFill>
                  <a:latin typeface="Century Gothic" panose="020B0502020202020204" pitchFamily="34" charset="0"/>
                  <a:ea typeface="Verdana" pitchFamily="34" charset="0"/>
                  <a:cs typeface="Verdana" pitchFamily="34" charset="0"/>
                </a:rPr>
                <a:t>radio products and services</a:t>
              </a:r>
            </a:p>
          </p:txBody>
        </p:sp>
        <p:pic>
          <p:nvPicPr>
            <p:cNvPr id="5" name="Picture 4"/>
            <p:cNvPicPr>
              <a:picLocks noChangeAspect="1"/>
            </p:cNvPicPr>
            <p:nvPr/>
          </p:nvPicPr>
          <p:blipFill>
            <a:blip r:embed="rId13"/>
            <a:stretch>
              <a:fillRect/>
            </a:stretch>
          </p:blipFill>
          <p:spPr>
            <a:xfrm>
              <a:off x="7667668" y="670768"/>
              <a:ext cx="582653" cy="549863"/>
            </a:xfrm>
            <a:prstGeom prst="rect">
              <a:avLst/>
            </a:prstGeom>
          </p:spPr>
        </p:pic>
      </p:grpSp>
      <p:grpSp>
        <p:nvGrpSpPr>
          <p:cNvPr id="45" name="Group 44"/>
          <p:cNvGrpSpPr/>
          <p:nvPr/>
        </p:nvGrpSpPr>
        <p:grpSpPr>
          <a:xfrm>
            <a:off x="5305746" y="5046311"/>
            <a:ext cx="1153432" cy="999049"/>
            <a:chOff x="4874328" y="4970526"/>
            <a:chExt cx="1153432" cy="999049"/>
          </a:xfrm>
        </p:grpSpPr>
        <p:sp>
          <p:nvSpPr>
            <p:cNvPr id="29" name="TextBox 28"/>
            <p:cNvSpPr txBox="1"/>
            <p:nvPr/>
          </p:nvSpPr>
          <p:spPr bwMode="auto">
            <a:xfrm rot="20965584">
              <a:off x="4874328" y="4970526"/>
              <a:ext cx="1153432" cy="452046"/>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i="1" dirty="0" smtClean="0">
                  <a:ln w="1905"/>
                  <a:solidFill>
                    <a:srgbClr val="EEECE1">
                      <a:lumMod val="50000"/>
                    </a:srgbClr>
                  </a:solidFill>
                  <a:latin typeface="Century Gothic" panose="020B0502020202020204" pitchFamily="34" charset="0"/>
                  <a:ea typeface="Verdana" pitchFamily="34" charset="0"/>
                  <a:cs typeface="Verdana" pitchFamily="34" charset="0"/>
                </a:rPr>
                <a:t>121 </a:t>
              </a:r>
              <a:r>
                <a:rPr lang="en-ZA" sz="900" b="1" i="1" dirty="0">
                  <a:ln w="1905"/>
                  <a:solidFill>
                    <a:srgbClr val="EEECE1">
                      <a:lumMod val="50000"/>
                    </a:srgbClr>
                  </a:solidFill>
                  <a:latin typeface="Century Gothic" panose="020B0502020202020204" pitchFamily="34" charset="0"/>
                  <a:ea typeface="Verdana" pitchFamily="34" charset="0"/>
                  <a:cs typeface="Verdana" pitchFamily="34" charset="0"/>
                </a:rPr>
                <a:t>photographic shoots </a:t>
              </a:r>
            </a:p>
          </p:txBody>
        </p:sp>
        <p:pic>
          <p:nvPicPr>
            <p:cNvPr id="7" name="Picture 6"/>
            <p:cNvPicPr>
              <a:picLocks noChangeAspect="1"/>
            </p:cNvPicPr>
            <p:nvPr/>
          </p:nvPicPr>
          <p:blipFill rotWithShape="1">
            <a:blip r:embed="rId14"/>
            <a:srcRect l="6071" t="5357" r="3928" b="9999"/>
            <a:stretch/>
          </p:blipFill>
          <p:spPr>
            <a:xfrm rot="20804461">
              <a:off x="5066149" y="5326640"/>
              <a:ext cx="683627" cy="642935"/>
            </a:xfrm>
            <a:prstGeom prst="rect">
              <a:avLst/>
            </a:prstGeom>
          </p:spPr>
        </p:pic>
      </p:grpSp>
      <p:grpSp>
        <p:nvGrpSpPr>
          <p:cNvPr id="64" name="Group 63"/>
          <p:cNvGrpSpPr/>
          <p:nvPr/>
        </p:nvGrpSpPr>
        <p:grpSpPr>
          <a:xfrm>
            <a:off x="99441" y="4482103"/>
            <a:ext cx="1561123" cy="924437"/>
            <a:chOff x="125919" y="4870886"/>
            <a:chExt cx="1561123" cy="924437"/>
          </a:xfrm>
        </p:grpSpPr>
        <p:sp>
          <p:nvSpPr>
            <p:cNvPr id="32" name="TextBox 31"/>
            <p:cNvSpPr txBox="1"/>
            <p:nvPr/>
          </p:nvSpPr>
          <p:spPr bwMode="auto">
            <a:xfrm rot="754452">
              <a:off x="182533" y="4870886"/>
              <a:ext cx="1504509" cy="294182"/>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i="1" dirty="0" smtClean="0">
                  <a:ln w="1905"/>
                  <a:solidFill>
                    <a:srgbClr val="EEECE1">
                      <a:lumMod val="50000"/>
                    </a:srgbClr>
                  </a:solidFill>
                  <a:latin typeface="Century Gothic" panose="020B0502020202020204" pitchFamily="34" charset="0"/>
                  <a:ea typeface="Verdana" pitchFamily="34" charset="0"/>
                  <a:cs typeface="Verdana" pitchFamily="34" charset="0"/>
                </a:rPr>
                <a:t>934 </a:t>
              </a:r>
              <a:r>
                <a:rPr lang="en-ZA" sz="900" b="1" i="1" dirty="0">
                  <a:ln w="1905"/>
                  <a:solidFill>
                    <a:srgbClr val="EEECE1">
                      <a:lumMod val="50000"/>
                    </a:srgbClr>
                  </a:solidFill>
                  <a:latin typeface="Century Gothic" panose="020B0502020202020204" pitchFamily="34" charset="0"/>
                  <a:ea typeface="Verdana" pitchFamily="34" charset="0"/>
                  <a:cs typeface="Verdana" pitchFamily="34" charset="0"/>
                </a:rPr>
                <a:t>stories published</a:t>
              </a:r>
            </a:p>
          </p:txBody>
        </p:sp>
        <p:pic>
          <p:nvPicPr>
            <p:cNvPr id="11" name="Picture 10"/>
            <p:cNvPicPr>
              <a:picLocks noChangeAspect="1"/>
            </p:cNvPicPr>
            <p:nvPr/>
          </p:nvPicPr>
          <p:blipFill rotWithShape="1">
            <a:blip r:embed="rId15"/>
            <a:srcRect l="14988" t="4584" r="11976" b="21474"/>
            <a:stretch/>
          </p:blipFill>
          <p:spPr>
            <a:xfrm rot="709516">
              <a:off x="125919" y="5008812"/>
              <a:ext cx="960784" cy="786511"/>
            </a:xfrm>
            <a:prstGeom prst="rect">
              <a:avLst/>
            </a:prstGeom>
          </p:spPr>
        </p:pic>
      </p:grpSp>
      <p:pic>
        <p:nvPicPr>
          <p:cNvPr id="50" name="Picture 49"/>
          <p:cNvPicPr>
            <a:picLocks noChangeAspect="1"/>
          </p:cNvPicPr>
          <p:nvPr/>
        </p:nvPicPr>
        <p:blipFill rotWithShape="1">
          <a:blip r:embed="rId16"/>
          <a:srcRect l="-6192" t="-11919" r="-11677"/>
          <a:stretch/>
        </p:blipFill>
        <p:spPr>
          <a:xfrm rot="21107563">
            <a:off x="6445083" y="1988485"/>
            <a:ext cx="693419" cy="857259"/>
          </a:xfrm>
          <a:prstGeom prst="rect">
            <a:avLst/>
          </a:prstGeom>
          <a:ln>
            <a:noFill/>
          </a:ln>
          <a:effectLst>
            <a:outerShdw blurRad="190500" algn="tl" rotWithShape="0">
              <a:srgbClr val="000000">
                <a:alpha val="70000"/>
              </a:srgbClr>
            </a:outerShdw>
          </a:effectLst>
        </p:spPr>
      </p:pic>
      <p:grpSp>
        <p:nvGrpSpPr>
          <p:cNvPr id="44" name="Group 43"/>
          <p:cNvGrpSpPr/>
          <p:nvPr/>
        </p:nvGrpSpPr>
        <p:grpSpPr>
          <a:xfrm>
            <a:off x="5525480" y="3683296"/>
            <a:ext cx="1878714" cy="682774"/>
            <a:chOff x="5499501" y="3514272"/>
            <a:chExt cx="1878714" cy="682774"/>
          </a:xfrm>
        </p:grpSpPr>
        <p:pic>
          <p:nvPicPr>
            <p:cNvPr id="13" name="Picture 12"/>
            <p:cNvPicPr>
              <a:picLocks noChangeAspect="1"/>
            </p:cNvPicPr>
            <p:nvPr/>
          </p:nvPicPr>
          <p:blipFill>
            <a:blip r:embed="rId17"/>
            <a:stretch>
              <a:fillRect/>
            </a:stretch>
          </p:blipFill>
          <p:spPr>
            <a:xfrm rot="19679888">
              <a:off x="5533690" y="3749371"/>
              <a:ext cx="1844525" cy="447675"/>
            </a:xfrm>
            <a:prstGeom prst="rect">
              <a:avLst/>
            </a:prstGeom>
          </p:spPr>
        </p:pic>
        <p:sp>
          <p:nvSpPr>
            <p:cNvPr id="52" name="Rectangle 51"/>
            <p:cNvSpPr/>
            <p:nvPr/>
          </p:nvSpPr>
          <p:spPr>
            <a:xfrm rot="19638321">
              <a:off x="5499501" y="3514272"/>
              <a:ext cx="1563375" cy="207749"/>
            </a:xfrm>
            <a:prstGeom prst="rect">
              <a:avLst/>
            </a:prstGeom>
            <a:noFill/>
          </p:spPr>
          <p:txBody>
            <a:bodyPr wrap="square" lIns="68580" tIns="34290" rIns="68580" bIns="34290" anchor="ctr">
              <a:spAutoFit/>
            </a:bodyPr>
            <a:lstStyle/>
            <a:p>
              <a:pPr defTabSz="342900"/>
              <a:r>
                <a:rPr lang="en-US" sz="900" b="1" i="1" dirty="0">
                  <a:ln w="1905"/>
                  <a:solidFill>
                    <a:srgbClr val="EEECE1">
                      <a:lumMod val="50000"/>
                    </a:srgbClr>
                  </a:solidFill>
                  <a:latin typeface="Century Gothic" panose="020B0502020202020204" pitchFamily="34" charset="0"/>
                  <a:ea typeface="Verdana" pitchFamily="34" charset="0"/>
                  <a:cs typeface="Verdana" pitchFamily="34" charset="0"/>
                </a:rPr>
                <a:t>1</a:t>
              </a:r>
              <a:r>
                <a:rPr lang="en-US" sz="900" b="1" i="1" dirty="0" smtClean="0">
                  <a:ln w="1905"/>
                  <a:solidFill>
                    <a:srgbClr val="EEECE1">
                      <a:lumMod val="50000"/>
                    </a:srgbClr>
                  </a:solidFill>
                  <a:latin typeface="Century Gothic" panose="020B0502020202020204" pitchFamily="34" charset="0"/>
                  <a:ea typeface="Verdana" pitchFamily="34" charset="0"/>
                  <a:cs typeface="Verdana" pitchFamily="34" charset="0"/>
                </a:rPr>
                <a:t> edition </a:t>
              </a:r>
              <a:r>
                <a:rPr lang="en-US" sz="900" b="1" i="1" dirty="0">
                  <a:ln w="1905"/>
                  <a:solidFill>
                    <a:srgbClr val="EEECE1">
                      <a:lumMod val="50000"/>
                    </a:srgbClr>
                  </a:solidFill>
                  <a:latin typeface="Century Gothic" panose="020B0502020202020204" pitchFamily="34" charset="0"/>
                  <a:ea typeface="Verdana" pitchFamily="34" charset="0"/>
                  <a:cs typeface="Verdana" pitchFamily="34" charset="0"/>
                </a:rPr>
                <a:t>of </a:t>
              </a:r>
              <a:r>
                <a:rPr lang="en-US" sz="900" b="1" i="1" dirty="0" err="1" smtClean="0">
                  <a:ln w="1905"/>
                  <a:solidFill>
                    <a:srgbClr val="EEECE1">
                      <a:lumMod val="50000"/>
                    </a:srgbClr>
                  </a:solidFill>
                  <a:latin typeface="Century Gothic" panose="020B0502020202020204" pitchFamily="34" charset="0"/>
                  <a:ea typeface="Verdana" pitchFamily="34" charset="0"/>
                  <a:cs typeface="Verdana" pitchFamily="34" charset="0"/>
                </a:rPr>
                <a:t>GovComms</a:t>
              </a:r>
              <a:endParaRPr lang="en-US" sz="900" b="1" i="1" dirty="0">
                <a:ln w="1905"/>
                <a:solidFill>
                  <a:srgbClr val="EEECE1">
                    <a:lumMod val="50000"/>
                  </a:srgbClr>
                </a:solidFill>
                <a:latin typeface="Century Gothic" panose="020B0502020202020204" pitchFamily="34" charset="0"/>
                <a:ea typeface="Verdana" pitchFamily="34" charset="0"/>
                <a:cs typeface="Verdana" pitchFamily="34" charset="0"/>
              </a:endParaRPr>
            </a:p>
          </p:txBody>
        </p:sp>
      </p:grpSp>
      <p:grpSp>
        <p:nvGrpSpPr>
          <p:cNvPr id="36" name="Group 35"/>
          <p:cNvGrpSpPr/>
          <p:nvPr/>
        </p:nvGrpSpPr>
        <p:grpSpPr>
          <a:xfrm>
            <a:off x="3636972" y="614264"/>
            <a:ext cx="1504509" cy="660213"/>
            <a:chOff x="3469974" y="539208"/>
            <a:chExt cx="1504509" cy="660213"/>
          </a:xfrm>
        </p:grpSpPr>
        <p:pic>
          <p:nvPicPr>
            <p:cNvPr id="18" name="Picture 17"/>
            <p:cNvPicPr>
              <a:picLocks noChangeAspect="1"/>
            </p:cNvPicPr>
            <p:nvPr/>
          </p:nvPicPr>
          <p:blipFill>
            <a:blip r:embed="rId18"/>
            <a:stretch>
              <a:fillRect/>
            </a:stretch>
          </p:blipFill>
          <p:spPr>
            <a:xfrm>
              <a:off x="3569693" y="784802"/>
              <a:ext cx="903126" cy="414619"/>
            </a:xfrm>
            <a:prstGeom prst="rect">
              <a:avLst/>
            </a:prstGeom>
          </p:spPr>
        </p:pic>
        <p:sp>
          <p:nvSpPr>
            <p:cNvPr id="58" name="TextBox 57"/>
            <p:cNvSpPr txBox="1"/>
            <p:nvPr/>
          </p:nvSpPr>
          <p:spPr bwMode="auto">
            <a:xfrm rot="21494556">
              <a:off x="3469974" y="539208"/>
              <a:ext cx="1504509" cy="294182"/>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i="1" dirty="0" smtClean="0">
                  <a:ln w="1905"/>
                  <a:solidFill>
                    <a:srgbClr val="EEECE1">
                      <a:lumMod val="50000"/>
                    </a:srgbClr>
                  </a:solidFill>
                  <a:latin typeface="Century Gothic" panose="020B0502020202020204" pitchFamily="34" charset="0"/>
                  <a:ea typeface="Verdana" pitchFamily="34" charset="0"/>
                  <a:cs typeface="Verdana" pitchFamily="34" charset="0"/>
                </a:rPr>
                <a:t>37 key messages</a:t>
              </a:r>
              <a:endParaRPr lang="en-ZA" sz="900" b="1" i="1" dirty="0">
                <a:ln w="1905"/>
                <a:solidFill>
                  <a:srgbClr val="EEECE1">
                    <a:lumMod val="50000"/>
                  </a:srgbClr>
                </a:solidFill>
                <a:latin typeface="Century Gothic" panose="020B0502020202020204" pitchFamily="34" charset="0"/>
                <a:ea typeface="Verdana" pitchFamily="34" charset="0"/>
                <a:cs typeface="Verdana" pitchFamily="34" charset="0"/>
              </a:endParaRPr>
            </a:p>
          </p:txBody>
        </p:sp>
      </p:grpSp>
      <p:sp>
        <p:nvSpPr>
          <p:cNvPr id="62" name="TextBox 61"/>
          <p:cNvSpPr txBox="1"/>
          <p:nvPr/>
        </p:nvSpPr>
        <p:spPr bwMode="auto">
          <a:xfrm rot="20067397">
            <a:off x="3396965" y="1464007"/>
            <a:ext cx="1756392" cy="294182"/>
          </a:xfrm>
          <a:prstGeom prst="rect">
            <a:avLst/>
          </a:prstGeom>
          <a:noFill/>
          <a:ln w="9525">
            <a:noFill/>
            <a:miter lim="800000"/>
            <a:headEnd/>
            <a:tailEnd/>
          </a:ln>
        </p:spPr>
        <p:txBody>
          <a:bodyPr wrap="square" lIns="67500" tIns="67500" rIns="67500" bIns="67500" rtlCol="0">
            <a:spAutoFit/>
          </a:bodyPr>
          <a:lstStyle/>
          <a:p>
            <a:pPr lvl="0" defTabSz="342900">
              <a:lnSpc>
                <a:spcPct val="114000"/>
              </a:lnSpc>
            </a:pPr>
            <a:r>
              <a:rPr lang="en-ZA" sz="900" b="1" i="1" dirty="0" smtClean="0">
                <a:ln w="1905"/>
                <a:solidFill>
                  <a:srgbClr val="EEECE1">
                    <a:lumMod val="50000"/>
                  </a:srgbClr>
                </a:solidFill>
                <a:latin typeface="Century Gothic" panose="020B0502020202020204" pitchFamily="34" charset="0"/>
                <a:ea typeface="Verdana" pitchFamily="34" charset="0"/>
                <a:cs typeface="Verdana" pitchFamily="34" charset="0"/>
              </a:rPr>
              <a:t>70 </a:t>
            </a:r>
            <a:r>
              <a:rPr lang="en-ZA" sz="900" b="1" i="1" dirty="0">
                <a:ln w="1905"/>
                <a:solidFill>
                  <a:srgbClr val="EEECE1">
                    <a:lumMod val="50000"/>
                  </a:srgbClr>
                </a:solidFill>
                <a:latin typeface="Century Gothic" panose="020B0502020202020204" pitchFamily="34" charset="0"/>
                <a:ea typeface="Verdana" pitchFamily="34" charset="0"/>
                <a:cs typeface="Verdana" pitchFamily="34" charset="0"/>
              </a:rPr>
              <a:t>media buying </a:t>
            </a:r>
            <a:r>
              <a:rPr lang="en-ZA" sz="900" b="1" i="1" dirty="0" smtClean="0">
                <a:ln w="1905"/>
                <a:solidFill>
                  <a:srgbClr val="EEECE1">
                    <a:lumMod val="50000"/>
                  </a:srgbClr>
                </a:solidFill>
                <a:latin typeface="Century Gothic" panose="020B0502020202020204" pitchFamily="34" charset="0"/>
                <a:ea typeface="Verdana" pitchFamily="34" charset="0"/>
                <a:cs typeface="Verdana" pitchFamily="34" charset="0"/>
              </a:rPr>
              <a:t>campaigns</a:t>
            </a:r>
            <a:endParaRPr lang="en-ZA" sz="900" b="1" i="1" dirty="0">
              <a:ln w="1905"/>
              <a:solidFill>
                <a:srgbClr val="EEECE1">
                  <a:lumMod val="50000"/>
                </a:srgbClr>
              </a:solidFill>
              <a:latin typeface="Century Gothic" panose="020B0502020202020204" pitchFamily="34" charset="0"/>
              <a:ea typeface="Verdana" pitchFamily="34" charset="0"/>
              <a:cs typeface="Verdana" pitchFamily="34" charset="0"/>
            </a:endParaRPr>
          </a:p>
        </p:txBody>
      </p:sp>
      <p:grpSp>
        <p:nvGrpSpPr>
          <p:cNvPr id="53" name="Group 52"/>
          <p:cNvGrpSpPr/>
          <p:nvPr/>
        </p:nvGrpSpPr>
        <p:grpSpPr>
          <a:xfrm rot="20281065">
            <a:off x="1072125" y="5235317"/>
            <a:ext cx="1373391" cy="978947"/>
            <a:chOff x="1209285" y="5456297"/>
            <a:chExt cx="1373391" cy="978947"/>
          </a:xfrm>
        </p:grpSpPr>
        <p:pic>
          <p:nvPicPr>
            <p:cNvPr id="21" name="Picture 20"/>
            <p:cNvPicPr>
              <a:picLocks noChangeAspect="1"/>
            </p:cNvPicPr>
            <p:nvPr/>
          </p:nvPicPr>
          <p:blipFill>
            <a:blip r:embed="rId19"/>
            <a:stretch>
              <a:fillRect/>
            </a:stretch>
          </p:blipFill>
          <p:spPr>
            <a:xfrm rot="20655865">
              <a:off x="1563088" y="5736553"/>
              <a:ext cx="698691" cy="698691"/>
            </a:xfrm>
            <a:prstGeom prst="rect">
              <a:avLst/>
            </a:prstGeom>
          </p:spPr>
        </p:pic>
        <p:sp>
          <p:nvSpPr>
            <p:cNvPr id="63" name="TextBox 62"/>
            <p:cNvSpPr txBox="1"/>
            <p:nvPr/>
          </p:nvSpPr>
          <p:spPr bwMode="auto">
            <a:xfrm rot="19604117">
              <a:off x="1209285" y="5456297"/>
              <a:ext cx="1373391" cy="294182"/>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dirty="0" smtClean="0">
                  <a:ln w="1905"/>
                  <a:solidFill>
                    <a:srgbClr val="EEECE1">
                      <a:lumMod val="50000"/>
                    </a:srgbClr>
                  </a:solidFill>
                  <a:latin typeface="Century Gothic" panose="020B0502020202020204" pitchFamily="34" charset="0"/>
                  <a:ea typeface="Verdana" pitchFamily="34" charset="0"/>
                  <a:cs typeface="Verdana" pitchFamily="34" charset="0"/>
                </a:rPr>
                <a:t>89 graphic designs</a:t>
              </a:r>
              <a:endParaRPr lang="en-ZA" sz="900" b="1" dirty="0">
                <a:ln w="1905"/>
                <a:solidFill>
                  <a:srgbClr val="EEECE1">
                    <a:lumMod val="50000"/>
                  </a:srgbClr>
                </a:solidFill>
                <a:latin typeface="Century Gothic" panose="020B0502020202020204" pitchFamily="34" charset="0"/>
                <a:ea typeface="Verdana" pitchFamily="34" charset="0"/>
                <a:cs typeface="Verdana" pitchFamily="34" charset="0"/>
              </a:endParaRPr>
            </a:p>
          </p:txBody>
        </p:sp>
      </p:grpSp>
      <p:grpSp>
        <p:nvGrpSpPr>
          <p:cNvPr id="67" name="Group 66"/>
          <p:cNvGrpSpPr/>
          <p:nvPr/>
        </p:nvGrpSpPr>
        <p:grpSpPr>
          <a:xfrm>
            <a:off x="239825" y="829328"/>
            <a:ext cx="1504509" cy="936679"/>
            <a:chOff x="239825" y="829328"/>
            <a:chExt cx="1504509" cy="936679"/>
          </a:xfrm>
        </p:grpSpPr>
        <p:sp>
          <p:nvSpPr>
            <p:cNvPr id="38" name="TextBox 37"/>
            <p:cNvSpPr txBox="1"/>
            <p:nvPr/>
          </p:nvSpPr>
          <p:spPr bwMode="auto">
            <a:xfrm rot="20518130">
              <a:off x="239825" y="829328"/>
              <a:ext cx="1504509" cy="452046"/>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i="1" dirty="0">
                  <a:ln w="1905"/>
                  <a:solidFill>
                    <a:srgbClr val="EEECE1">
                      <a:lumMod val="50000"/>
                    </a:srgbClr>
                  </a:solidFill>
                  <a:latin typeface="Century Gothic" panose="020B0502020202020204" pitchFamily="34" charset="0"/>
                  <a:ea typeface="Verdana" pitchFamily="34" charset="0"/>
                  <a:cs typeface="Verdana" pitchFamily="34" charset="0"/>
                </a:rPr>
                <a:t>3 monthly reports on social media accounts</a:t>
              </a:r>
            </a:p>
          </p:txBody>
        </p:sp>
        <p:pic>
          <p:nvPicPr>
            <p:cNvPr id="65" name="Picture 64"/>
            <p:cNvPicPr>
              <a:picLocks noChangeAspect="1"/>
            </p:cNvPicPr>
            <p:nvPr/>
          </p:nvPicPr>
          <p:blipFill>
            <a:blip r:embed="rId20"/>
            <a:stretch>
              <a:fillRect/>
            </a:stretch>
          </p:blipFill>
          <p:spPr>
            <a:xfrm rot="20380064">
              <a:off x="504846" y="1236115"/>
              <a:ext cx="927842" cy="529892"/>
            </a:xfrm>
            <a:prstGeom prst="rect">
              <a:avLst/>
            </a:prstGeom>
          </p:spPr>
        </p:pic>
      </p:grpSp>
    </p:spTree>
    <p:extLst>
      <p:ext uri="{BB962C8B-B14F-4D97-AF65-F5344CB8AC3E}">
        <p14:creationId xmlns:p14="http://schemas.microsoft.com/office/powerpoint/2010/main" xmlns="" val="4034432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2738818732"/>
              </p:ext>
            </p:extLst>
          </p:nvPr>
        </p:nvGraphicFramePr>
        <p:xfrm>
          <a:off x="128587" y="1366973"/>
          <a:ext cx="8877527" cy="5079335"/>
        </p:xfrm>
        <a:graphic>
          <a:graphicData uri="http://schemas.openxmlformats.org/drawingml/2006/table">
            <a:tbl>
              <a:tblPr>
                <a:tableStyleId>{69C7853C-536D-4A76-A0AE-DD22124D55A5}</a:tableStyleId>
              </a:tblPr>
              <a:tblGrid>
                <a:gridCol w="1860869"/>
                <a:gridCol w="1655901"/>
                <a:gridCol w="1655901"/>
                <a:gridCol w="1979320"/>
                <a:gridCol w="1725536"/>
              </a:tblGrid>
              <a:tr h="535532">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kern="1200" baseline="0" dirty="0" smtClean="0"/>
                        <a:t>Strategic objective: </a:t>
                      </a:r>
                      <a:r>
                        <a:rPr kumimoji="0" lang="en-ZA" sz="1200" b="0" i="0" u="none" strike="noStrike" kern="1200" cap="none" spc="0" normalizeH="0" baseline="0" noProof="0" dirty="0" smtClean="0">
                          <a:ln>
                            <a:noFill/>
                          </a:ln>
                          <a:solidFill>
                            <a:schemeClr val="tx1"/>
                          </a:solidFill>
                          <a:effectLst/>
                          <a:uLnTx/>
                          <a:uFillTx/>
                          <a:latin typeface="Helvetica" panose="020B0604020202020204" pitchFamily="34" charset="0"/>
                          <a:ea typeface="+mn-ea"/>
                          <a:cs typeface="+mn-cs"/>
                        </a:rPr>
                        <a:t>Produce government’s communication products and services to grow the share of voice of government messages in the public arena.</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ZA"/>
                    </a:p>
                  </a:txBody>
                  <a:tcPr/>
                </a:tc>
              </a:tr>
              <a:tr h="612036">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 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baseline="0" noProof="0" dirty="0" smtClean="0"/>
                        <a:t>1</a:t>
                      </a:r>
                      <a:r>
                        <a:rPr lang="en-US" sz="1600" b="1" kern="1200" baseline="30000" noProof="0" dirty="0" smtClean="0"/>
                        <a:t>st</a:t>
                      </a:r>
                      <a:r>
                        <a:rPr lang="en-US" sz="1600" b="1" kern="1200" baseline="0" noProof="0" dirty="0" smtClean="0"/>
                        <a:t> </a:t>
                      </a:r>
                      <a:r>
                        <a:rPr lang="en-US" sz="1600" b="1" kern="1200" noProof="0" dirty="0" smtClean="0"/>
                        <a:t>Quarter</a:t>
                      </a:r>
                      <a:r>
                        <a:rPr lang="en-US" sz="1600" b="1" kern="1200" baseline="0" noProof="0" dirty="0" smtClean="0"/>
                        <a:t>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baseline="0" dirty="0" smtClean="0">
                          <a:solidFill>
                            <a:schemeClr val="dk1"/>
                          </a:solidFill>
                          <a:latin typeface="+mn-lt"/>
                          <a:ea typeface="+mn-ea"/>
                          <a:cs typeface="+mn-cs"/>
                        </a:rPr>
                        <a:t>Actual Output</a:t>
                      </a:r>
                      <a:endParaRPr lang="en-ZA" sz="1600" b="1" kern="1200" baseline="0" dirty="0" smtClean="0">
                        <a:solidFill>
                          <a:schemeClr val="dk1"/>
                        </a:solidFill>
                        <a:latin typeface="+mn-lt"/>
                        <a:ea typeface="+mn-ea"/>
                        <a:cs typeface="+mn-cs"/>
                      </a:endParaRP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750634">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editions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i="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Vuk’uzenzele</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newspaper</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 per year</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21 editions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i="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Vuk’uzenzele</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newspaper</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annually</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Six editions of</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Vuk’uzenzele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newspaper</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 per quarter</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Six editions of </a:t>
                      </a:r>
                      <a:r>
                        <a:rPr lang="en-ZA" sz="13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Vuk'uzenzele</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newspaper were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554909">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editions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i="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GovComms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annually</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Four editions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i="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GovComms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annually</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edition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i="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GovComms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edition of </a:t>
                      </a:r>
                      <a:r>
                        <a:rPr lang="en-ZA" sz="13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GovComms</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was published.</a:t>
                      </a:r>
                      <a:r>
                        <a:rPr lang="en-ZA" sz="13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602342">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editions</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 </a:t>
                      </a:r>
                      <a:r>
                        <a:rPr lang="en-ZA" sz="13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PSM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magazine</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annually</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11 editions of </a:t>
                      </a:r>
                      <a:r>
                        <a:rPr lang="en-ZA" sz="13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PSM</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magazine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annually</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Three editions of </a:t>
                      </a:r>
                      <a:r>
                        <a:rPr lang="en-ZA" sz="13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PSM</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magazine published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Three editions of </a:t>
                      </a:r>
                      <a:r>
                        <a:rPr lang="en-ZA" sz="13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PSM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magazine were published. </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674915">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 annual edition of 2014/15 </a:t>
                      </a:r>
                      <a:r>
                        <a:rPr lang="en-ZA" sz="13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SAYB and Pocket Guide to South Africa</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published, and 4 000 DVDs produced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annual edition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2014/15 </a:t>
                      </a:r>
                      <a:r>
                        <a:rPr lang="en-ZA" sz="13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SAYB and Pocket Guide to South Africa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Chapters of the 2014/15 </a:t>
                      </a:r>
                      <a:r>
                        <a:rPr lang="en-ZA" sz="13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SAYB and Pocket Guide to South Africa</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edited and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proofread.</a:t>
                      </a:r>
                    </a:p>
                    <a:p>
                      <a:pPr algn="l">
                        <a:lnSpc>
                          <a:spcPct val="115000"/>
                        </a:lnSpc>
                        <a:spcAft>
                          <a:spcPts val="0"/>
                        </a:spcAft>
                      </a:pP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20 chapters of the 2015/16 </a:t>
                      </a:r>
                      <a:r>
                        <a:rPr lang="en-ZA" sz="13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SAYB and Pocket Guide to South Africa</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updated, edited and proofread.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None</a:t>
                      </a:r>
                    </a:p>
                    <a:p>
                      <a:pPr>
                        <a:spcAft>
                          <a:spcPts val="0"/>
                        </a:spcAft>
                      </a:pP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674915">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language</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services requests</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completed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1 500 language services</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requests completed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400 language services</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requests completed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459 language services requests completed.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a:spcAft>
                          <a:spcPts val="0"/>
                        </a:spcAft>
                      </a:pP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Target overachieved by 59.More requests were received</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than anticipated.</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6172" name="Title 4"/>
          <p:cNvSpPr txBox="1">
            <a:spLocks/>
          </p:cNvSpPr>
          <p:nvPr/>
        </p:nvSpPr>
        <p:spPr bwMode="auto">
          <a:xfrm>
            <a:off x="128588" y="657922"/>
            <a:ext cx="8937258" cy="355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chemeClr val="accent6">
                    <a:lumMod val="75000"/>
                  </a:schemeClr>
                </a:solidFill>
                <a:latin typeface="Calibri" pitchFamily="34" charset="0"/>
              </a:rPr>
              <a:t>Programme </a:t>
            </a:r>
            <a:r>
              <a:rPr lang="en-US" dirty="0" smtClean="0">
                <a:solidFill>
                  <a:schemeClr val="accent6">
                    <a:lumMod val="75000"/>
                  </a:schemeClr>
                </a:solidFill>
                <a:latin typeface="Calibri" pitchFamily="34" charset="0"/>
              </a:rPr>
              <a:t>2: </a:t>
            </a:r>
            <a:r>
              <a:rPr lang="en-US" dirty="0">
                <a:solidFill>
                  <a:schemeClr val="accent6">
                    <a:lumMod val="75000"/>
                  </a:schemeClr>
                </a:solidFill>
                <a:latin typeface="Calibri" pitchFamily="34" charset="0"/>
              </a:rPr>
              <a:t>Content Processing and Dissemination</a:t>
            </a:r>
          </a:p>
        </p:txBody>
      </p:sp>
      <p:sp>
        <p:nvSpPr>
          <p:cNvPr id="12" name="Rectangle 7"/>
          <p:cNvSpPr>
            <a:spLocks noChangeArrowheads="1"/>
          </p:cNvSpPr>
          <p:nvPr/>
        </p:nvSpPr>
        <p:spPr bwMode="auto">
          <a:xfrm>
            <a:off x="2553676" y="997085"/>
            <a:ext cx="4419600" cy="369888"/>
          </a:xfrm>
          <a:prstGeom prst="rect">
            <a:avLst/>
          </a:prstGeom>
          <a:noFill/>
          <a:ln>
            <a:noFill/>
          </a:ln>
          <a:extLst/>
        </p:spPr>
        <p:txBody>
          <a:bodyPr>
            <a:spAutoFit/>
          </a:bodyPr>
          <a:lstStyle/>
          <a:p>
            <a:pPr>
              <a:defRPr/>
            </a:pPr>
            <a:r>
              <a:rPr lang="en-US" b="1" dirty="0" smtClean="0">
                <a:latin typeface="+mn-lt"/>
              </a:rPr>
              <a:t>Sub-Programme: </a:t>
            </a:r>
            <a:r>
              <a:rPr lang="en-GB" b="1" dirty="0" smtClean="0">
                <a:latin typeface="+mn-lt"/>
              </a:rPr>
              <a:t>Products </a:t>
            </a:r>
            <a:r>
              <a:rPr lang="en-GB" b="1" dirty="0">
                <a:latin typeface="+mn-lt"/>
              </a:rPr>
              <a:t>and Platform</a:t>
            </a:r>
            <a:endParaRPr lang="en-US" b="1" dirty="0">
              <a:latin typeface="+mn-lt"/>
            </a:endParaRPr>
          </a:p>
        </p:txBody>
      </p:sp>
      <p:sp>
        <p:nvSpPr>
          <p:cNvPr id="9" name="Title 1"/>
          <p:cNvSpPr txBox="1">
            <a:spLocks/>
          </p:cNvSpPr>
          <p:nvPr/>
        </p:nvSpPr>
        <p:spPr>
          <a:xfrm>
            <a:off x="0" y="9571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prstClr val="white"/>
                </a:solidFill>
                <a:latin typeface="Century Gothic" panose="020B0502020202020204" pitchFamily="34" charset="0"/>
              </a:defRPr>
            </a:lvl1pPr>
          </a:lstStyle>
          <a:p>
            <a:r>
              <a:rPr lang="en-US" dirty="0"/>
              <a:t> Programme 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pPr/>
              <a:t>7</a:t>
            </a:fld>
            <a:endParaRPr lang="en-US" dirty="0"/>
          </a:p>
        </p:txBody>
      </p:sp>
    </p:spTree>
    <p:extLst>
      <p:ext uri="{BB962C8B-B14F-4D97-AF65-F5344CB8AC3E}">
        <p14:creationId xmlns:p14="http://schemas.microsoft.com/office/powerpoint/2010/main" xmlns="" val="164377693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698772676"/>
              </p:ext>
            </p:extLst>
          </p:nvPr>
        </p:nvGraphicFramePr>
        <p:xfrm>
          <a:off x="110489" y="1292081"/>
          <a:ext cx="8827450" cy="5116293"/>
        </p:xfrm>
        <a:graphic>
          <a:graphicData uri="http://schemas.openxmlformats.org/drawingml/2006/table">
            <a:tbl>
              <a:tblPr>
                <a:tableStyleId>{69C7853C-536D-4A76-A0AE-DD22124D55A5}</a:tableStyleId>
              </a:tblPr>
              <a:tblGrid>
                <a:gridCol w="1529625"/>
                <a:gridCol w="1553029"/>
                <a:gridCol w="1719943"/>
                <a:gridCol w="2834586"/>
                <a:gridCol w="1190267"/>
              </a:tblGrid>
              <a:tr h="453559">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kern="1200" baseline="0" dirty="0" smtClean="0"/>
                        <a:t>Strategic objective: </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Produce government’s communication products and services to grow the share of voice of government messages in the public arena.</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ZA"/>
                    </a:p>
                  </a:txBody>
                  <a:tcPr/>
                </a:tc>
              </a:tr>
              <a:tr h="540095">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 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noProof="0" dirty="0" smtClean="0"/>
                        <a:t>1st Quarter Target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b="1" kern="1200" baseline="0" dirty="0" smtClean="0"/>
                        <a:t>Actual Output</a:t>
                      </a:r>
                      <a:endParaRPr lang="en-US" sz="1600" b="1" kern="1200" dirty="0" smtClean="0"/>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1483961">
                <a:tc>
                  <a:txBody>
                    <a:bodyPr/>
                    <a:lstStyle/>
                    <a:p>
                      <a:pPr algn="l">
                        <a:lnSpc>
                          <a:spcPct val="115000"/>
                        </a:lnSpc>
                        <a:spcAft>
                          <a:spcPts val="0"/>
                        </a:spcAft>
                      </a:pP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News updates on key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government</a:t>
                      </a:r>
                      <a:r>
                        <a:rPr lang="en-ZA" sz="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programmes </a:t>
                      </a: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 activities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Daily news updates</a:t>
                      </a:r>
                      <a:b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 key government</a:t>
                      </a:r>
                      <a:b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programmes and activities (excluding</a:t>
                      </a:r>
                      <a:b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public holidays,</a:t>
                      </a:r>
                      <a:b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weekends and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holiday</a:t>
                      </a:r>
                      <a:r>
                        <a:rPr lang="en-ZA" sz="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periods</a:t>
                      </a: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Daily news updates</a:t>
                      </a:r>
                      <a:b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 key government</a:t>
                      </a:r>
                      <a:b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programmes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a:t>
                      </a:r>
                      <a:r>
                        <a:rPr lang="en-ZA" sz="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activities </a:t>
                      </a: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excluding</a:t>
                      </a:r>
                      <a:r>
                        <a:rPr lang="en-ZA" sz="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public holidays,</a:t>
                      </a:r>
                      <a:r>
                        <a:rPr lang="en-ZA" sz="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weekends </a:t>
                      </a: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 holiday periods</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Provided daily news updates on key government programmes and activities (excluding public holidays, weekends and holiday periods) as follows</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p>
                    <a:p>
                      <a:pPr marL="342900" lvl="0" indent="-342900" algn="l">
                        <a:lnSpc>
                          <a:spcPct val="115000"/>
                        </a:lnSpc>
                        <a:buFont typeface="Symbol" panose="05050102010706020507" pitchFamily="18" charset="2"/>
                        <a:buChar char=""/>
                      </a:pP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Stories </a:t>
                      </a: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 934.</a:t>
                      </a:r>
                      <a:endParaRPr lang="en-ZA" sz="1200" dirty="0">
                        <a:effectLst/>
                        <a:latin typeface="Calibri" panose="020F0502020204030204" pitchFamily="34" charset="0"/>
                      </a:endParaRPr>
                    </a:p>
                    <a:p>
                      <a:pPr marL="342900" lvl="0" indent="-342900" algn="l">
                        <a:lnSpc>
                          <a:spcPct val="115000"/>
                        </a:lnSpc>
                        <a:buFont typeface="Symbol" panose="05050102010706020507" pitchFamily="18" charset="2"/>
                        <a:buChar char=""/>
                      </a:pP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Twitter: Grew from 71 818 in the last quarter to 78 843. </a:t>
                      </a:r>
                      <a:endParaRPr lang="en-ZA" sz="1200" dirty="0">
                        <a:effectLst/>
                        <a:latin typeface="Calibri" panose="020F0502020204030204" pitchFamily="34" charset="0"/>
                      </a:endParaRPr>
                    </a:p>
                    <a:p>
                      <a:pPr marL="342900" lvl="0" indent="-342900" algn="l">
                        <a:lnSpc>
                          <a:spcPct val="115000"/>
                        </a:lnSpc>
                        <a:buFont typeface="Symbol" panose="05050102010706020507" pitchFamily="18" charset="2"/>
                        <a:buChar char=""/>
                      </a:pP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Facebook – Grew from 14 475 in the last quarter to likes 16 465.</a:t>
                      </a:r>
                      <a:endParaRPr lang="en-ZA" sz="1200" dirty="0">
                        <a:effectLst/>
                        <a:latin typeface="Calibri" panose="020F0502020204030204" pitchFamily="34" charset="0"/>
                      </a:endParaRPr>
                    </a:p>
                  </a:txBody>
                  <a:tcPr marL="68580" marR="68580" marT="0" marB="0">
                    <a:solidFill>
                      <a:srgbClr val="00B050"/>
                    </a:solidFill>
                  </a:tcPr>
                </a:tc>
                <a:tc>
                  <a:txBody>
                    <a:bodyPr/>
                    <a:lstStyle/>
                    <a:p>
                      <a:pPr>
                        <a:spcAft>
                          <a:spcPts val="0"/>
                        </a:spcAft>
                      </a:pP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1209063">
                <a:tc>
                  <a:txBody>
                    <a:bodyPr/>
                    <a:lstStyle/>
                    <a:p>
                      <a:pPr algn="l">
                        <a:lnSpc>
                          <a:spcPct val="115000"/>
                        </a:lnSpc>
                        <a:spcAft>
                          <a:spcPts val="0"/>
                        </a:spcAft>
                      </a:pP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Updated content on the www.gov.za website as per items received</a:t>
                      </a:r>
                      <a:b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(excluding public holidays, weekends and</a:t>
                      </a:r>
                      <a:b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holiday periods)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Daily content updates to the www.gov.za website as per items received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Daily content updates to the www.gov.za website as per items received (excluding public holidays, weekends and holiday periods</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p>
                    <a:p>
                      <a:pPr algn="l">
                        <a:lnSpc>
                          <a:spcPct val="115000"/>
                        </a:lnSpc>
                        <a:spcAft>
                          <a:spcPts val="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Provided daily content updates to the www.gov.za website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as </a:t>
                      </a: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follows: Published: 1 793 speeches, statements and advisories; 24 opinion pieces; 710 documents.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marL="0" algn="l" defTabSz="457200" rtl="0" eaLnBrk="1" latinLnBrk="0" hangingPunct="1">
                        <a:spcAft>
                          <a:spcPts val="0"/>
                        </a:spcAft>
                      </a:pP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947222">
                <a:tc>
                  <a:txBody>
                    <a:bodyPr/>
                    <a:lstStyle/>
                    <a:p>
                      <a:pPr algn="l">
                        <a:lnSpc>
                          <a:spcPct val="115000"/>
                        </a:lnSpc>
                        <a:spcAft>
                          <a:spcPts val="0"/>
                        </a:spcAft>
                      </a:pP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reports on</a:t>
                      </a:r>
                      <a:b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social media accounts</a:t>
                      </a:r>
                      <a:b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performance as per weekly content plans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12 reports per year on social media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accounts</a:t>
                      </a:r>
                      <a:r>
                        <a:rPr lang="en-ZA" sz="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performance </a:t>
                      </a: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as per weekly content plans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Three monthly reports on social media accounts performance as per weekly content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plans.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Compiled three monthly reports on social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media</a:t>
                      </a:r>
                      <a:r>
                        <a:rPr lang="en-ZA" sz="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accounts performance</a:t>
                      </a:r>
                      <a:r>
                        <a:rPr lang="en-ZA" sz="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as </a:t>
                      </a: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 weekly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content</a:t>
                      </a:r>
                      <a:r>
                        <a:rPr lang="en-ZA" sz="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plans</a:t>
                      </a: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algn="l">
                        <a:lnSpc>
                          <a:spcPct val="115000"/>
                        </a:lnSpc>
                        <a:spcAft>
                          <a:spcPts val="0"/>
                        </a:spcAft>
                      </a:pP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6172" name="Title 4"/>
          <p:cNvSpPr txBox="1">
            <a:spLocks/>
          </p:cNvSpPr>
          <p:nvPr/>
        </p:nvSpPr>
        <p:spPr bwMode="auto">
          <a:xfrm>
            <a:off x="110489" y="663436"/>
            <a:ext cx="9015412" cy="346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chemeClr val="accent6">
                    <a:lumMod val="75000"/>
                  </a:schemeClr>
                </a:solidFill>
                <a:latin typeface="Calibri" pitchFamily="34" charset="0"/>
              </a:rPr>
              <a:t>Programme </a:t>
            </a:r>
            <a:r>
              <a:rPr lang="en-US" dirty="0" smtClean="0">
                <a:solidFill>
                  <a:schemeClr val="accent6">
                    <a:lumMod val="75000"/>
                  </a:schemeClr>
                </a:solidFill>
                <a:latin typeface="Calibri" pitchFamily="34" charset="0"/>
              </a:rPr>
              <a:t>2: </a:t>
            </a:r>
            <a:r>
              <a:rPr lang="en-US" dirty="0">
                <a:solidFill>
                  <a:schemeClr val="accent6">
                    <a:lumMod val="75000"/>
                  </a:schemeClr>
                </a:solidFill>
                <a:latin typeface="Calibri" pitchFamily="34" charset="0"/>
              </a:rPr>
              <a:t>Content Processing and Dissemination</a:t>
            </a:r>
          </a:p>
        </p:txBody>
      </p:sp>
      <p:sp>
        <p:nvSpPr>
          <p:cNvPr id="12" name="Rectangle 7"/>
          <p:cNvSpPr>
            <a:spLocks noChangeArrowheads="1"/>
          </p:cNvSpPr>
          <p:nvPr/>
        </p:nvSpPr>
        <p:spPr bwMode="auto">
          <a:xfrm>
            <a:off x="2672310" y="916290"/>
            <a:ext cx="4419600" cy="369888"/>
          </a:xfrm>
          <a:prstGeom prst="rect">
            <a:avLst/>
          </a:prstGeom>
          <a:noFill/>
          <a:ln>
            <a:noFill/>
          </a:ln>
          <a:extLst/>
        </p:spPr>
        <p:txBody>
          <a:bodyPr>
            <a:spAutoFit/>
          </a:bodyPr>
          <a:lstStyle/>
          <a:p>
            <a:pPr>
              <a:defRPr/>
            </a:pPr>
            <a:r>
              <a:rPr lang="en-US" b="1" dirty="0" smtClean="0">
                <a:latin typeface="+mn-lt"/>
              </a:rPr>
              <a:t>Sub-Programme: </a:t>
            </a:r>
            <a:r>
              <a:rPr lang="en-GB" b="1" dirty="0" smtClean="0">
                <a:latin typeface="+mn-lt"/>
              </a:rPr>
              <a:t>Products </a:t>
            </a:r>
            <a:r>
              <a:rPr lang="en-GB" b="1" dirty="0">
                <a:latin typeface="+mn-lt"/>
              </a:rPr>
              <a:t>and Platform</a:t>
            </a:r>
            <a:endParaRPr lang="en-US" b="1" dirty="0">
              <a:latin typeface="+mn-lt"/>
            </a:endParaRPr>
          </a:p>
        </p:txBody>
      </p:sp>
      <p:sp>
        <p:nvSpPr>
          <p:cNvPr id="9" name="Title 1"/>
          <p:cNvSpPr txBox="1">
            <a:spLocks/>
          </p:cNvSpPr>
          <p:nvPr/>
        </p:nvSpPr>
        <p:spPr>
          <a:xfrm>
            <a:off x="0" y="8047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prstClr val="white"/>
                </a:solidFill>
                <a:latin typeface="Century Gothic" panose="020B0502020202020204" pitchFamily="34" charset="0"/>
              </a:defRPr>
            </a:lvl1pPr>
          </a:lstStyle>
          <a:p>
            <a:r>
              <a:rPr lang="en-US" dirty="0" smtClean="0"/>
              <a:t> </a:t>
            </a:r>
            <a:r>
              <a:rPr lang="en-US" dirty="0"/>
              <a:t>Programme 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pPr/>
              <a:t>8</a:t>
            </a:fld>
            <a:endParaRPr lang="en-US" dirty="0"/>
          </a:p>
        </p:txBody>
      </p:sp>
    </p:spTree>
    <p:extLst>
      <p:ext uri="{BB962C8B-B14F-4D97-AF65-F5344CB8AC3E}">
        <p14:creationId xmlns:p14="http://schemas.microsoft.com/office/powerpoint/2010/main" xmlns="" val="111500589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2353248445"/>
              </p:ext>
            </p:extLst>
          </p:nvPr>
        </p:nvGraphicFramePr>
        <p:xfrm>
          <a:off x="126488" y="1414029"/>
          <a:ext cx="8891022" cy="4460991"/>
        </p:xfrm>
        <a:graphic>
          <a:graphicData uri="http://schemas.openxmlformats.org/drawingml/2006/table">
            <a:tbl>
              <a:tblPr>
                <a:tableStyleId>{69C7853C-536D-4A76-A0AE-DD22124D55A5}</a:tableStyleId>
              </a:tblPr>
              <a:tblGrid>
                <a:gridCol w="1809069"/>
                <a:gridCol w="1963281"/>
                <a:gridCol w="1740061"/>
                <a:gridCol w="2227993"/>
                <a:gridCol w="1150618"/>
              </a:tblGrid>
              <a:tr h="275771">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kern="1200" baseline="0" dirty="0" smtClean="0"/>
                        <a:t>Strategic Objective:</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Provide strategic leadership and support in government communication through public opinion research and analysis of media coverage to understand the communication environment and inform government messages.</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ZA"/>
                    </a:p>
                  </a:txBody>
                  <a:tcPr/>
                </a:tc>
                <a:tc hMerge="1">
                  <a:txBody>
                    <a:bodyPr/>
                    <a:lstStyle/>
                    <a:p>
                      <a:endParaRPr lang="en-ZA"/>
                    </a:p>
                  </a:txBody>
                  <a:tcPr/>
                </a:tc>
              </a:tr>
              <a:tr h="536311">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 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baseline="0" noProof="0" dirty="0" smtClean="0"/>
                        <a:t>1st</a:t>
                      </a:r>
                      <a:r>
                        <a:rPr lang="en-US" sz="1600" b="1" kern="1200" noProof="0" dirty="0" smtClean="0"/>
                        <a:t> Quarter Target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b="1" kern="1200" baseline="0" dirty="0" smtClean="0"/>
                        <a:t>Actual Output</a:t>
                      </a:r>
                      <a:endParaRPr lang="en-US" sz="1600" b="1" kern="1200" dirty="0" smtClean="0"/>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708366">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a:t>
                      </a:r>
                      <a:r>
                        <a:rPr lang="en-ZA" sz="13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Pulse of </a:t>
                      </a:r>
                      <a:r>
                        <a:rPr lang="en-ZA" sz="1300" i="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a:t>
                      </a:r>
                      <a:r>
                        <a:rPr lang="en-ZA" sz="1300" i="1"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i="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Nation</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reports produced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Two </a:t>
                      </a:r>
                      <a:r>
                        <a:rPr lang="en-ZA" sz="13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Pulse of the Nation</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reports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produced</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annually.</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a:t>
                      </a:r>
                      <a:r>
                        <a:rPr lang="en-ZA" sz="13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Pulse of the Nation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report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One </a:t>
                      </a:r>
                      <a:r>
                        <a:rPr lang="en-ZA" sz="13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Pulse of the Nation</a:t>
                      </a:r>
                      <a:r>
                        <a:rPr lang="en-ZA" sz="13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report produced and approved by </a:t>
                      </a:r>
                      <a:r>
                        <a:rPr lang="en-ZA" sz="13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MANCO.</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517173">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a:t>
                      </a:r>
                      <a:r>
                        <a:rPr lang="en-ZA" sz="1300" i="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Insight</a:t>
                      </a:r>
                      <a:r>
                        <a:rPr lang="en-ZA" sz="1300" i="1"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i="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newsletters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Four </a:t>
                      </a:r>
                      <a:r>
                        <a:rPr lang="en-ZA" sz="13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Insight </a:t>
                      </a:r>
                      <a:r>
                        <a:rPr lang="en-ZA" sz="1300" i="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newsletters</a:t>
                      </a:r>
                      <a:r>
                        <a:rPr lang="en-ZA" sz="1300" i="0" baseline="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a:t>
                      </a:r>
                      <a:r>
                        <a:rPr lang="en-ZA" sz="13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Insight newsletter</a:t>
                      </a:r>
                      <a:br>
                        <a:rPr lang="en-ZA" sz="13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a:t>
                      </a:r>
                      <a:r>
                        <a:rPr lang="en-ZA" sz="13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Insight newsletter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972670">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Percentage of requested</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key messages produced.</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(excluding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weekends,</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public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holidays and holiday periods</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 100% of key messages requested</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excluding weekends, public holidays and holiday periods)</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 100% of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key</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messages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requested.</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(excluding weekends,</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public holidays and holiday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periods.</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Received </a:t>
                      </a:r>
                      <a:r>
                        <a:rPr lang="en-ZA" sz="130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37 requests to produce</a:t>
                      </a:r>
                      <a:r>
                        <a:rPr lang="en-ZA" sz="1300" baseline="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key </a:t>
                      </a:r>
                      <a:r>
                        <a:rPr lang="en-ZA"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messages </a:t>
                      </a:r>
                      <a:r>
                        <a:rPr lang="en-ZA" sz="130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and produced all</a:t>
                      </a:r>
                      <a:r>
                        <a:rPr lang="en-ZA" sz="1300" baseline="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 (100%)</a:t>
                      </a:r>
                      <a:endParaRPr lang="en-ZA" sz="13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972670">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Percentage of opinion pieces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produced</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(excluding weekends,</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public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holidays and holiday periods</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Produced 100% of opinion pieces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requested</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(excluding weekends,</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public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holidays and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holiday</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periods).</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Produced 100% of opinion pieces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requested</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(excluding weekends,</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public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holidays and holiday periods</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Produced 41 opinion </a:t>
                      </a:r>
                      <a:r>
                        <a:rPr lang="en-ZA" sz="130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pieces </a:t>
                      </a:r>
                      <a:r>
                        <a:rPr lang="en-ZA"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as required (100%).</a:t>
                      </a:r>
                      <a:endParaRPr lang="en-ZA"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6172" name="Title 4"/>
          <p:cNvSpPr txBox="1">
            <a:spLocks/>
          </p:cNvSpPr>
          <p:nvPr/>
        </p:nvSpPr>
        <p:spPr bwMode="auto">
          <a:xfrm>
            <a:off x="128588" y="694690"/>
            <a:ext cx="8747760" cy="354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chemeClr val="accent6">
                    <a:lumMod val="75000"/>
                  </a:schemeClr>
                </a:solidFill>
                <a:latin typeface="Calibri" pitchFamily="34" charset="0"/>
              </a:rPr>
              <a:t>Programme 2: Content Processing and Dissemination</a:t>
            </a:r>
          </a:p>
        </p:txBody>
      </p:sp>
      <p:sp>
        <p:nvSpPr>
          <p:cNvPr id="12" name="Rectangle 7"/>
          <p:cNvSpPr>
            <a:spLocks noChangeArrowheads="1"/>
          </p:cNvSpPr>
          <p:nvPr/>
        </p:nvSpPr>
        <p:spPr bwMode="auto">
          <a:xfrm>
            <a:off x="2461098" y="1014650"/>
            <a:ext cx="4419600" cy="369888"/>
          </a:xfrm>
          <a:prstGeom prst="rect">
            <a:avLst/>
          </a:prstGeom>
          <a:noFill/>
          <a:ln>
            <a:noFill/>
          </a:ln>
          <a:extLst/>
        </p:spPr>
        <p:txBody>
          <a:bodyPr>
            <a:spAutoFit/>
          </a:bodyPr>
          <a:lstStyle/>
          <a:p>
            <a:pPr>
              <a:defRPr/>
            </a:pPr>
            <a:r>
              <a:rPr lang="en-US" b="1" dirty="0" smtClean="0">
                <a:latin typeface="+mn-lt"/>
              </a:rPr>
              <a:t>Sub-Programme: </a:t>
            </a:r>
            <a:r>
              <a:rPr lang="en-GB" b="1" dirty="0" smtClean="0">
                <a:latin typeface="+mn-lt"/>
              </a:rPr>
              <a:t>Policy and Research</a:t>
            </a:r>
            <a:endParaRPr lang="en-US" b="1" dirty="0">
              <a:latin typeface="+mn-lt"/>
            </a:endParaRPr>
          </a:p>
        </p:txBody>
      </p:sp>
      <p:sp>
        <p:nvSpPr>
          <p:cNvPr id="9" name="Title 1"/>
          <p:cNvSpPr txBox="1">
            <a:spLocks/>
          </p:cNvSpPr>
          <p:nvPr/>
        </p:nvSpPr>
        <p:spPr>
          <a:xfrm>
            <a:off x="0" y="13381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prstClr val="white"/>
                </a:solidFill>
                <a:latin typeface="Century Gothic" panose="020B0502020202020204" pitchFamily="34" charset="0"/>
              </a:defRPr>
            </a:lvl1pPr>
          </a:lstStyle>
          <a:p>
            <a:r>
              <a:rPr lang="en-US" dirty="0" smtClean="0"/>
              <a:t>Programme </a:t>
            </a:r>
            <a:r>
              <a:rPr lang="en-US" dirty="0"/>
              <a:t>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pPr/>
              <a:t>9</a:t>
            </a:fld>
            <a:endParaRPr lang="en-US" dirty="0"/>
          </a:p>
        </p:txBody>
      </p:sp>
    </p:spTree>
    <p:extLst>
      <p:ext uri="{BB962C8B-B14F-4D97-AF65-F5344CB8AC3E}">
        <p14:creationId xmlns:p14="http://schemas.microsoft.com/office/powerpoint/2010/main" xmlns="" val="156344158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0575B538E0AA43BCFE1FBDF6D38747" ma:contentTypeVersion="0" ma:contentTypeDescription="Create a new document." ma:contentTypeScope="" ma:versionID="038e6ba85fcb3d1e11537546ad22d92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6DEA66-5AEC-4369-9556-6332EEA0AEC8}">
  <ds:schemaRefs>
    <ds:schemaRef ds:uri="http://schemas.microsoft.com/sharepoint/v3/contenttype/forms"/>
  </ds:schemaRefs>
</ds:datastoreItem>
</file>

<file path=customXml/itemProps2.xml><?xml version="1.0" encoding="utf-8"?>
<ds:datastoreItem xmlns:ds="http://schemas.openxmlformats.org/officeDocument/2006/customXml" ds:itemID="{75C7FE5B-88D0-4747-94E6-78110251B9F5}">
  <ds:schemaRefs>
    <ds:schemaRef ds:uri="http://purl.org/dc/elements/1.1/"/>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84BE0AE-C957-4915-8CE9-B78610AFFA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8280</TotalTime>
  <Words>3323</Words>
  <Application>Microsoft Office PowerPoint</Application>
  <PresentationFormat>On-screen Show (4:3)</PresentationFormat>
  <Paragraphs>767</Paragraphs>
  <Slides>26</Slides>
  <Notes>16</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Office Theme</vt:lpstr>
      <vt:lpstr>2_Office Theme</vt:lpstr>
      <vt:lpstr>1_Office Theme</vt:lpstr>
      <vt:lpstr>1st Quarter Actual Performance Report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GCIS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administrator</dc:creator>
  <cp:lastModifiedBy>PUMZA</cp:lastModifiedBy>
  <cp:revision>1130</cp:revision>
  <cp:lastPrinted>2016-10-26T12:09:01Z</cp:lastPrinted>
  <dcterms:created xsi:type="dcterms:W3CDTF">2013-08-14T15:53:00Z</dcterms:created>
  <dcterms:modified xsi:type="dcterms:W3CDTF">2016-11-29T13:15:15Z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0x010100190575B538E0AA43BCFE1FBDF6D38747</vt:lpwstr>
  </property>
</Properties>
</file>