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charts/style2.xml" ContentType="application/vnd.ms-office.chartstyl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charts/colors6.xml" ContentType="application/vnd.ms-office.chartcolor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olors4.xml" ContentType="application/vnd.ms-office.chartcolorstyl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charts/chart7.xml" ContentType="application/vnd.openxmlformats-officedocument.drawingml.chart+xml"/>
  <Override PartName="/ppt/charts/style7.xml" ContentType="application/vnd.ms-office.chartstyl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charts/style5.xml" ContentType="application/vnd.ms-office.chart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charts/style3.xml" ContentType="application/vnd.ms-office.chartstyl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charts/colors7.xml" ContentType="application/vnd.ms-office.chartcolor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charts/colors1.xml" ContentType="application/vnd.ms-office.chartcolorstyle+xml"/>
  <Override PartName="/ppt/slideLayouts/slideLayout10.xml" ContentType="application/vnd.openxmlformats-officedocument.presentationml.slideLayout+xml"/>
  <Override PartName="/ppt/charts/chart6.xml" ContentType="application/vnd.openxmlformats-officedocument.drawingml.chart+xml"/>
  <Default Extension="vml" ContentType="application/vnd.openxmlformats-officedocument.vmlDrawing"/>
  <Override PartName="/ppt/charts/chart4.xml" ContentType="application/vnd.openxmlformats-officedocument.drawingml.chart+xml"/>
  <Override PartName="/ppt/notesSlides/notesSlide6.xml" ContentType="application/vnd.openxmlformats-officedocument.presentationml.notesSlide+xml"/>
  <Override PartName="/ppt/charts/style6.xml" ContentType="application/vnd.ms-office.chartstyle+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handoutMasterIdLst>
    <p:handoutMasterId r:id="rId38"/>
  </p:handoutMasterIdLst>
  <p:sldIdLst>
    <p:sldId id="256" r:id="rId5"/>
    <p:sldId id="403" r:id="rId6"/>
    <p:sldId id="429" r:id="rId7"/>
    <p:sldId id="413" r:id="rId8"/>
    <p:sldId id="432" r:id="rId9"/>
    <p:sldId id="433" r:id="rId10"/>
    <p:sldId id="434" r:id="rId11"/>
    <p:sldId id="419" r:id="rId12"/>
    <p:sldId id="435" r:id="rId13"/>
    <p:sldId id="367" r:id="rId14"/>
    <p:sldId id="422" r:id="rId15"/>
    <p:sldId id="424" r:id="rId16"/>
    <p:sldId id="423" r:id="rId17"/>
    <p:sldId id="437" r:id="rId18"/>
    <p:sldId id="425" r:id="rId19"/>
    <p:sldId id="426" r:id="rId20"/>
    <p:sldId id="427" r:id="rId21"/>
    <p:sldId id="440" r:id="rId22"/>
    <p:sldId id="451" r:id="rId23"/>
    <p:sldId id="452" r:id="rId24"/>
    <p:sldId id="450" r:id="rId25"/>
    <p:sldId id="453" r:id="rId26"/>
    <p:sldId id="454" r:id="rId27"/>
    <p:sldId id="455" r:id="rId28"/>
    <p:sldId id="456" r:id="rId29"/>
    <p:sldId id="457" r:id="rId30"/>
    <p:sldId id="458" r:id="rId31"/>
    <p:sldId id="459" r:id="rId32"/>
    <p:sldId id="460" r:id="rId33"/>
    <p:sldId id="461" r:id="rId34"/>
    <p:sldId id="462" r:id="rId35"/>
    <p:sldId id="401" r:id="rId36"/>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divhuho Munzhelele" initials="NM"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87" autoAdjust="0"/>
    <p:restoredTop sz="96366" autoAdjust="0"/>
  </p:normalViewPr>
  <p:slideViewPr>
    <p:cSldViewPr snapToGrid="0" snapToObjects="1">
      <p:cViewPr varScale="1">
        <p:scale>
          <a:sx n="116" d="100"/>
          <a:sy n="116" d="100"/>
        </p:scale>
        <p:origin x="-1494" y="-114"/>
      </p:cViewPr>
      <p:guideLst>
        <p:guide orient="horz" pos="2160"/>
        <p:guide pos="2880"/>
      </p:guideLst>
    </p:cSldViewPr>
  </p:slideViewPr>
  <p:outlineViewPr>
    <p:cViewPr>
      <p:scale>
        <a:sx n="33" d="100"/>
        <a:sy n="33" d="100"/>
      </p:scale>
      <p:origin x="0" y="-2544"/>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55" d="100"/>
          <a:sy n="55" d="100"/>
        </p:scale>
        <p:origin x="1656" y="84"/>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Office_Excel_Worksheet7.xlsx"/></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baseline="0" dirty="0" smtClean="0">
                <a:latin typeface="Arial" panose="020B0604020202020204" pitchFamily="34" charset="0"/>
                <a:cs typeface="Arial" panose="020B0604020202020204" pitchFamily="34" charset="0"/>
              </a:rPr>
              <a:t>Mid-term </a:t>
            </a:r>
            <a:r>
              <a:rPr lang="en-US" b="1" baseline="0" dirty="0">
                <a:latin typeface="Arial" panose="020B0604020202020204" pitchFamily="34" charset="0"/>
                <a:cs typeface="Arial" panose="020B0604020202020204" pitchFamily="34" charset="0"/>
              </a:rPr>
              <a:t>performance per </a:t>
            </a:r>
            <a:r>
              <a:rPr lang="en-US" b="1" baseline="0" dirty="0" err="1">
                <a:latin typeface="Arial" panose="020B0604020202020204" pitchFamily="34" charset="0"/>
                <a:cs typeface="Arial" panose="020B0604020202020204" pitchFamily="34" charset="0"/>
              </a:rPr>
              <a:t>Programme</a:t>
            </a:r>
            <a:endParaRPr lang="en-US" b="1" dirty="0">
              <a:latin typeface="Arial" panose="020B0604020202020204" pitchFamily="34" charset="0"/>
              <a:cs typeface="Arial" panose="020B0604020202020204" pitchFamily="34" charset="0"/>
            </a:endParaRPr>
          </a:p>
        </c:rich>
      </c:tx>
      <c:layout/>
      <c:spPr>
        <a:noFill/>
        <a:ln>
          <a:noFill/>
        </a:ln>
        <a:effectLst/>
      </c:spPr>
    </c:title>
    <c:plotArea>
      <c:layout>
        <c:manualLayout>
          <c:layoutTarget val="inner"/>
          <c:xMode val="edge"/>
          <c:yMode val="edge"/>
          <c:x val="8.3247594050743667E-2"/>
          <c:y val="0.16712962962962963"/>
          <c:w val="0.90286351706036749"/>
          <c:h val="0.61956765820939064"/>
        </c:manualLayout>
      </c:layout>
      <c:barChart>
        <c:barDir val="col"/>
        <c:grouping val="clustered"/>
        <c:ser>
          <c:idx val="0"/>
          <c:order val="0"/>
          <c:tx>
            <c:strRef>
              <c:f>'Annual stats '!$B$3</c:f>
              <c:strCache>
                <c:ptCount val="1"/>
                <c:pt idx="0">
                  <c:v>Planned</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'Annual stats '!$A$4:$A$7</c:f>
              <c:strCache>
                <c:ptCount val="4"/>
                <c:pt idx="0">
                  <c:v>Programme 1</c:v>
                </c:pt>
                <c:pt idx="1">
                  <c:v>Programme 2</c:v>
                </c:pt>
                <c:pt idx="2">
                  <c:v>Programme 3</c:v>
                </c:pt>
                <c:pt idx="3">
                  <c:v>Programme 4</c:v>
                </c:pt>
              </c:strCache>
            </c:strRef>
          </c:cat>
          <c:val>
            <c:numRef>
              <c:f>'Annual stats '!$B$4:$B$7</c:f>
              <c:numCache>
                <c:formatCode>General</c:formatCode>
                <c:ptCount val="4"/>
                <c:pt idx="0">
                  <c:v>12</c:v>
                </c:pt>
                <c:pt idx="1">
                  <c:v>10</c:v>
                </c:pt>
                <c:pt idx="2">
                  <c:v>11</c:v>
                </c:pt>
                <c:pt idx="3">
                  <c:v>5</c:v>
                </c:pt>
              </c:numCache>
            </c:numRef>
          </c:val>
        </c:ser>
        <c:ser>
          <c:idx val="1"/>
          <c:order val="1"/>
          <c:tx>
            <c:strRef>
              <c:f>'Annual stats '!$C$3</c:f>
              <c:strCache>
                <c:ptCount val="1"/>
                <c:pt idx="0">
                  <c:v>Achieved</c:v>
                </c:pt>
              </c:strCache>
            </c:strRef>
          </c:tx>
          <c:spPr>
            <a:solidFill>
              <a:srgbClr val="00B05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'Annual stats '!$A$4:$A$7</c:f>
              <c:strCache>
                <c:ptCount val="4"/>
                <c:pt idx="0">
                  <c:v>Programme 1</c:v>
                </c:pt>
                <c:pt idx="1">
                  <c:v>Programme 2</c:v>
                </c:pt>
                <c:pt idx="2">
                  <c:v>Programme 3</c:v>
                </c:pt>
                <c:pt idx="3">
                  <c:v>Programme 4</c:v>
                </c:pt>
              </c:strCache>
            </c:strRef>
          </c:cat>
          <c:val>
            <c:numRef>
              <c:f>'Annual stats '!$C$4:$C$7</c:f>
              <c:numCache>
                <c:formatCode>General</c:formatCode>
                <c:ptCount val="4"/>
                <c:pt idx="0">
                  <c:v>11</c:v>
                </c:pt>
                <c:pt idx="1">
                  <c:v>6</c:v>
                </c:pt>
                <c:pt idx="2">
                  <c:v>11</c:v>
                </c:pt>
                <c:pt idx="3">
                  <c:v>4</c:v>
                </c:pt>
              </c:numCache>
            </c:numRef>
          </c:val>
        </c:ser>
        <c:ser>
          <c:idx val="2"/>
          <c:order val="2"/>
          <c:tx>
            <c:strRef>
              <c:f>'Annual stats '!$D$3</c:f>
              <c:strCache>
                <c:ptCount val="1"/>
                <c:pt idx="0">
                  <c:v>Partially achieved</c:v>
                </c:pt>
              </c:strCache>
            </c:strRef>
          </c:tx>
          <c:spPr>
            <a:solidFill>
              <a:srgbClr val="FFFF00"/>
            </a:solidFill>
            <a:ln>
              <a:noFill/>
            </a:ln>
            <a:effectLst/>
          </c:spPr>
          <c:cat>
            <c:strRef>
              <c:f>'Annual stats '!$A$4:$A$7</c:f>
              <c:strCache>
                <c:ptCount val="4"/>
                <c:pt idx="0">
                  <c:v>Programme 1</c:v>
                </c:pt>
                <c:pt idx="1">
                  <c:v>Programme 2</c:v>
                </c:pt>
                <c:pt idx="2">
                  <c:v>Programme 3</c:v>
                </c:pt>
                <c:pt idx="3">
                  <c:v>Programme 4</c:v>
                </c:pt>
              </c:strCache>
            </c:strRef>
          </c:cat>
          <c:val>
            <c:numRef>
              <c:f>'Annual stats '!$D$4:$D$7</c:f>
              <c:numCache>
                <c:formatCode>General</c:formatCode>
                <c:ptCount val="4"/>
                <c:pt idx="0">
                  <c:v>0</c:v>
                </c:pt>
                <c:pt idx="1">
                  <c:v>0</c:v>
                </c:pt>
                <c:pt idx="2">
                  <c:v>0</c:v>
                </c:pt>
                <c:pt idx="3">
                  <c:v>0</c:v>
                </c:pt>
              </c:numCache>
            </c:numRef>
          </c:val>
        </c:ser>
        <c:ser>
          <c:idx val="3"/>
          <c:order val="3"/>
          <c:tx>
            <c:strRef>
              <c:f>'Annual stats '!$E$3</c:f>
              <c:strCache>
                <c:ptCount val="1"/>
                <c:pt idx="0">
                  <c:v>Not achieved</c:v>
                </c:pt>
              </c:strCache>
            </c:strRef>
          </c:tx>
          <c:spPr>
            <a:solidFill>
              <a:srgbClr val="FF0000"/>
            </a:solidFill>
            <a:ln>
              <a:noFill/>
            </a:ln>
            <a:effectLst/>
          </c:spPr>
          <c:dLbls>
            <c:dLbl>
              <c:idx val="2"/>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'Annual stats '!$A$4:$A$7</c:f>
              <c:strCache>
                <c:ptCount val="4"/>
                <c:pt idx="0">
                  <c:v>Programme 1</c:v>
                </c:pt>
                <c:pt idx="1">
                  <c:v>Programme 2</c:v>
                </c:pt>
                <c:pt idx="2">
                  <c:v>Programme 3</c:v>
                </c:pt>
                <c:pt idx="3">
                  <c:v>Programme 4</c:v>
                </c:pt>
              </c:strCache>
            </c:strRef>
          </c:cat>
          <c:val>
            <c:numRef>
              <c:f>'Annual stats '!$E$4:$E$7</c:f>
              <c:numCache>
                <c:formatCode>General</c:formatCode>
                <c:ptCount val="4"/>
                <c:pt idx="0">
                  <c:v>1</c:v>
                </c:pt>
                <c:pt idx="1">
                  <c:v>4</c:v>
                </c:pt>
                <c:pt idx="2">
                  <c:v>0</c:v>
                </c:pt>
                <c:pt idx="3">
                  <c:v>1</c:v>
                </c:pt>
              </c:numCache>
            </c:numRef>
          </c:val>
        </c:ser>
        <c:dLbls/>
        <c:gapWidth val="219"/>
        <c:overlap val="-27"/>
        <c:axId val="84459520"/>
        <c:axId val="84461056"/>
      </c:barChart>
      <c:catAx>
        <c:axId val="8445952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461056"/>
        <c:crosses val="autoZero"/>
        <c:auto val="1"/>
        <c:lblAlgn val="ctr"/>
        <c:lblOffset val="100"/>
      </c:catAx>
      <c:valAx>
        <c:axId val="8446105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459520"/>
        <c:crosses val="autoZero"/>
        <c:crossBetween val="between"/>
      </c:valAx>
      <c:spPr>
        <a:noFill/>
        <a:ln>
          <a:noFill/>
        </a:ln>
        <a:effectLst/>
      </c:spPr>
    </c:plotArea>
    <c:legend>
      <c:legendPos val="b"/>
      <c:legendEntry>
        <c:idx val="2"/>
        <c:delete val="1"/>
      </c:legendEntry>
      <c:layout>
        <c:manualLayout>
          <c:xMode val="edge"/>
          <c:yMode val="edge"/>
          <c:x val="0.24043112666472249"/>
          <c:y val="0.89570816199778924"/>
          <c:w val="0.55308836395450567"/>
          <c:h val="8.7455642036843903E-2"/>
        </c:manualLayout>
      </c:layout>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ZA" sz="1600" dirty="0">
                <a:latin typeface="Arial" panose="020B0604020202020204" pitchFamily="34" charset="0"/>
                <a:cs typeface="Arial" panose="020B0604020202020204" pitchFamily="34" charset="0"/>
              </a:rPr>
              <a:t>Overall 2016-17</a:t>
            </a:r>
            <a:r>
              <a:rPr lang="en-ZA" sz="1600" baseline="0" dirty="0">
                <a:latin typeface="Arial" panose="020B0604020202020204" pitchFamily="34" charset="0"/>
                <a:cs typeface="Arial" panose="020B0604020202020204" pitchFamily="34" charset="0"/>
              </a:rPr>
              <a:t> </a:t>
            </a:r>
            <a:r>
              <a:rPr lang="en-ZA" sz="1600" baseline="0" dirty="0" smtClean="0">
                <a:latin typeface="Arial" panose="020B0604020202020204" pitchFamily="34" charset="0"/>
                <a:cs typeface="Arial" panose="020B0604020202020204" pitchFamily="34" charset="0"/>
              </a:rPr>
              <a:t>Mid-term </a:t>
            </a:r>
            <a:r>
              <a:rPr lang="en-ZA" sz="1600" baseline="0" dirty="0">
                <a:latin typeface="Arial" panose="020B0604020202020204" pitchFamily="34" charset="0"/>
                <a:cs typeface="Arial" panose="020B0604020202020204" pitchFamily="34" charset="0"/>
              </a:rPr>
              <a:t>Performance</a:t>
            </a:r>
            <a:endParaRPr lang="en-ZA" sz="1600" dirty="0">
              <a:latin typeface="Arial" panose="020B0604020202020204" pitchFamily="34" charset="0"/>
              <a:cs typeface="Arial" panose="020B0604020202020204" pitchFamily="34" charset="0"/>
            </a:endParaRPr>
          </a:p>
        </c:rich>
      </c:tx>
      <c:layout/>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dPt>
            <c:idx val="0"/>
            <c:spPr>
              <a:solidFill>
                <a:srgbClr val="00B050"/>
              </a:solidFill>
              <a:ln w="25400">
                <a:solidFill>
                  <a:schemeClr val="lt1"/>
                </a:solidFill>
              </a:ln>
              <a:effectLst/>
              <a:sp3d contourW="25400">
                <a:contourClr>
                  <a:schemeClr val="lt1"/>
                </a:contourClr>
              </a:sp3d>
            </c:spPr>
          </c:dPt>
          <c:dPt>
            <c:idx val="1"/>
            <c:spPr>
              <a:solidFill>
                <a:srgbClr val="FFFF00"/>
              </a:solidFill>
              <a:ln w="25400">
                <a:solidFill>
                  <a:schemeClr val="lt1"/>
                </a:solidFill>
              </a:ln>
              <a:effectLst/>
              <a:sp3d contourW="25400">
                <a:contourClr>
                  <a:schemeClr val="lt1"/>
                </a:contourClr>
              </a:sp3d>
            </c:spPr>
          </c:dPt>
          <c:dPt>
            <c:idx val="2"/>
            <c:spPr>
              <a:solidFill>
                <a:srgbClr val="FF0000"/>
              </a:solidFill>
              <a:ln w="25400">
                <a:solidFill>
                  <a:schemeClr val="lt1"/>
                </a:solidFill>
              </a:ln>
              <a:effectLst/>
              <a:sp3d contourW="25400">
                <a:contourClr>
                  <a:schemeClr val="lt1"/>
                </a:contourClr>
              </a:sp3d>
            </c:spPr>
          </c:dPt>
          <c:dLbls>
            <c:dLbl>
              <c:idx val="1"/>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Val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'Annual stats '!$N$14:$P$14</c:f>
              <c:strCache>
                <c:ptCount val="3"/>
                <c:pt idx="0">
                  <c:v>Achieved</c:v>
                </c:pt>
                <c:pt idx="1">
                  <c:v>Partially achieved</c:v>
                </c:pt>
                <c:pt idx="2">
                  <c:v>Not achieved</c:v>
                </c:pt>
              </c:strCache>
            </c:strRef>
          </c:cat>
          <c:val>
            <c:numRef>
              <c:f>'Annual stats '!$N$15:$P$15</c:f>
              <c:numCache>
                <c:formatCode>0%</c:formatCode>
                <c:ptCount val="3"/>
                <c:pt idx="0">
                  <c:v>0.8421052631578948</c:v>
                </c:pt>
                <c:pt idx="1">
                  <c:v>0</c:v>
                </c:pt>
                <c:pt idx="2">
                  <c:v>0.15789473684210531</c:v>
                </c:pt>
              </c:numCache>
            </c:numRef>
          </c:val>
        </c:ser>
        <c:dLbls/>
      </c:pie3DChart>
      <c:spPr>
        <a:noFill/>
        <a:ln>
          <a:noFill/>
        </a:ln>
        <a:effectLst/>
      </c:spPr>
    </c:plotArea>
    <c:legend>
      <c:legendPos val="b"/>
      <c:legendEntry>
        <c:idx val="1"/>
        <c:delete val="1"/>
      </c:legendEntry>
      <c:layout/>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zero"/>
  </c:chart>
  <c:spPr>
    <a:noFill/>
    <a:ln>
      <a:noFill/>
    </a:ln>
    <a:effectLst/>
  </c:spPr>
  <c:txPr>
    <a:bodyPr/>
    <a:lstStyle/>
    <a:p>
      <a:pPr>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chart>
    <c:plotArea>
      <c:layout/>
      <c:pieChart>
        <c:varyColors val="1"/>
        <c:dLbls>
          <c:showVal val="1"/>
        </c:dLbls>
        <c:firstSliceAng val="0"/>
      </c:pieChart>
      <c:spPr>
        <a:noFill/>
        <a:ln>
          <a:noFill/>
        </a:ln>
        <a:effectLst/>
      </c:spPr>
    </c:plotArea>
    <c:legend>
      <c:legendPos val="r"/>
      <c:layout>
        <c:manualLayout>
          <c:xMode val="edge"/>
          <c:yMode val="edge"/>
          <c:x val="0.57913212671332759"/>
          <c:y val="0.42967275693592727"/>
          <c:w val="0.32827528069407996"/>
          <c:h val="0.22968990245832768"/>
        </c:manualLayout>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plotArea>
      <c:layout/>
      <c:pieChart>
        <c:varyColors val="1"/>
        <c:dLbls>
          <c:showVal val="1"/>
        </c:dLbls>
        <c:firstSliceAng val="0"/>
      </c:pieChart>
      <c:spPr>
        <a:noFill/>
        <a:ln>
          <a:noFill/>
        </a:ln>
        <a:effectLst/>
      </c:spPr>
    </c:plotArea>
    <c:legend>
      <c:legendPos val="r"/>
      <c:layout>
        <c:manualLayout>
          <c:xMode val="edge"/>
          <c:yMode val="edge"/>
          <c:x val="0.57913212671332759"/>
          <c:y val="0.42967275693592727"/>
          <c:w val="0.32827528069407996"/>
          <c:h val="0.22968990245832768"/>
        </c:manualLayout>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ZA" dirty="0"/>
              <a:t>Budget per Programme</a:t>
            </a:r>
          </a:p>
        </c:rich>
      </c:tx>
      <c:spPr>
        <a:noFill/>
        <a:ln>
          <a:noFill/>
        </a:ln>
        <a:effectLst/>
      </c:spPr>
    </c:title>
    <c:plotArea>
      <c:layout>
        <c:manualLayout>
          <c:layoutTarget val="inner"/>
          <c:xMode val="edge"/>
          <c:yMode val="edge"/>
          <c:x val="0.10321665846456696"/>
          <c:y val="0.12789201834577232"/>
          <c:w val="0.88897084153543304"/>
          <c:h val="0.71827218262232029"/>
        </c:manualLayout>
      </c:layout>
      <c:barChart>
        <c:barDir val="col"/>
        <c:grouping val="clustered"/>
        <c:ser>
          <c:idx val="0"/>
          <c:order val="0"/>
          <c:tx>
            <c:strRef>
              <c:f>Sheet1!$B$1</c:f>
              <c:strCache>
                <c:ptCount val="1"/>
                <c:pt idx="0">
                  <c:v>Series 1</c:v>
                </c:pt>
              </c:strCache>
            </c:strRef>
          </c:tx>
          <c:spPr>
            <a:solidFill>
              <a:schemeClr val="accent1"/>
            </a:solidFill>
            <a:ln>
              <a:noFill/>
            </a:ln>
            <a:effectLst/>
          </c:spPr>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Programme 1</c:v>
                </c:pt>
                <c:pt idx="1">
                  <c:v>Programme 2</c:v>
                </c:pt>
                <c:pt idx="2">
                  <c:v>Programme 3</c:v>
                </c:pt>
                <c:pt idx="3">
                  <c:v>Programme 4</c:v>
                </c:pt>
              </c:strCache>
            </c:strRef>
          </c:cat>
          <c:val>
            <c:numRef>
              <c:f>Sheet1!$B$2:$B$5</c:f>
              <c:numCache>
                <c:formatCode>General</c:formatCode>
                <c:ptCount val="4"/>
                <c:pt idx="0">
                  <c:v>45102</c:v>
                </c:pt>
                <c:pt idx="1">
                  <c:v>8400</c:v>
                </c:pt>
                <c:pt idx="2">
                  <c:v>10894</c:v>
                </c:pt>
                <c:pt idx="3">
                  <c:v>1281010</c:v>
                </c:pt>
              </c:numCache>
            </c:numRef>
          </c:val>
        </c:ser>
        <c:ser>
          <c:idx val="1"/>
          <c:order val="1"/>
          <c:tx>
            <c:strRef>
              <c:f>Sheet1!$C$1</c:f>
              <c:strCache>
                <c:ptCount val="1"/>
                <c:pt idx="0">
                  <c:v>Column1</c:v>
                </c:pt>
              </c:strCache>
            </c:strRef>
          </c:tx>
          <c:spPr>
            <a:solidFill>
              <a:schemeClr val="accent2"/>
            </a:solidFill>
            <a:ln>
              <a:noFill/>
            </a:ln>
            <a:effectLst/>
          </c:spPr>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Programme 1</c:v>
                </c:pt>
                <c:pt idx="1">
                  <c:v>Programme 2</c:v>
                </c:pt>
                <c:pt idx="2">
                  <c:v>Programme 3</c:v>
                </c:pt>
                <c:pt idx="3">
                  <c:v>Programme 4</c:v>
                </c:pt>
              </c:strCache>
            </c:strRef>
          </c:cat>
          <c:val>
            <c:numRef>
              <c:f>Sheet1!$C$2:$C$5</c:f>
              <c:numCache>
                <c:formatCode>General</c:formatCode>
                <c:ptCount val="4"/>
              </c:numCache>
            </c:numRef>
          </c:val>
        </c:ser>
        <c:ser>
          <c:idx val="2"/>
          <c:order val="2"/>
          <c:tx>
            <c:strRef>
              <c:f>Sheet1!$D$1</c:f>
              <c:strCache>
                <c:ptCount val="1"/>
                <c:pt idx="0">
                  <c:v>Column2</c:v>
                </c:pt>
              </c:strCache>
            </c:strRef>
          </c:tx>
          <c:spPr>
            <a:solidFill>
              <a:schemeClr val="accent3"/>
            </a:solidFill>
            <a:ln>
              <a:noFill/>
            </a:ln>
            <a:effectLst/>
          </c:spPr>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Programme 1</c:v>
                </c:pt>
                <c:pt idx="1">
                  <c:v>Programme 2</c:v>
                </c:pt>
                <c:pt idx="2">
                  <c:v>Programme 3</c:v>
                </c:pt>
                <c:pt idx="3">
                  <c:v>Programme 4</c:v>
                </c:pt>
              </c:strCache>
            </c:strRef>
          </c:cat>
          <c:val>
            <c:numRef>
              <c:f>Sheet1!$D$2:$D$5</c:f>
              <c:numCache>
                <c:formatCode>General</c:formatCode>
                <c:ptCount val="4"/>
              </c:numCache>
            </c:numRef>
          </c:val>
        </c:ser>
        <c:dLbls>
          <c:showVal val="1"/>
        </c:dLbls>
        <c:gapWidth val="219"/>
        <c:overlap val="-27"/>
        <c:axId val="119034624"/>
        <c:axId val="119036160"/>
      </c:barChart>
      <c:catAx>
        <c:axId val="11903462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9036160"/>
        <c:crosses val="autoZero"/>
        <c:auto val="1"/>
        <c:lblAlgn val="ctr"/>
        <c:lblOffset val="100"/>
      </c:catAx>
      <c:valAx>
        <c:axId val="119036160"/>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9034624"/>
        <c:crosses val="autoZero"/>
        <c:crossBetween val="between"/>
      </c:valAx>
      <c:spPr>
        <a:noFill/>
        <a:ln>
          <a:noFill/>
        </a:ln>
        <a:effectLst/>
      </c:spPr>
    </c:plotArea>
    <c:plotVisOnly val="1"/>
    <c:dispBlanksAs val="gap"/>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ZA"/>
  <c:chart>
    <c:plotArea>
      <c:layout/>
      <c:pieChart>
        <c:varyColors val="1"/>
        <c:dLbls>
          <c:showVal val="1"/>
        </c:dLbls>
        <c:firstSliceAng val="0"/>
      </c:pieChart>
      <c:spPr>
        <a:noFill/>
        <a:ln>
          <a:noFill/>
        </a:ln>
        <a:effectLst/>
      </c:spPr>
    </c:plotArea>
    <c:legend>
      <c:legendPos val="r"/>
      <c:layout>
        <c:manualLayout>
          <c:xMode val="edge"/>
          <c:yMode val="edge"/>
          <c:x val="0.57913212671332759"/>
          <c:y val="0.42967275693592727"/>
          <c:w val="0.32827528069407996"/>
          <c:h val="0.22968990245832768"/>
        </c:manualLayout>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ZA" dirty="0" smtClean="0">
                <a:latin typeface="Arial" panose="020B0604020202020204" pitchFamily="34" charset="0"/>
                <a:cs typeface="Arial" panose="020B0604020202020204" pitchFamily="34" charset="0"/>
              </a:rPr>
              <a:t>Per Economic</a:t>
            </a:r>
            <a:r>
              <a:rPr lang="en-ZA" baseline="0" dirty="0" smtClean="0">
                <a:latin typeface="Arial" panose="020B0604020202020204" pitchFamily="34" charset="0"/>
                <a:cs typeface="Arial" panose="020B0604020202020204" pitchFamily="34" charset="0"/>
              </a:rPr>
              <a:t> Classification</a:t>
            </a:r>
          </a:p>
        </c:rich>
      </c:tx>
      <c:spPr>
        <a:noFill/>
        <a:ln>
          <a:noFill/>
        </a:ln>
        <a:effectLst/>
      </c:spPr>
    </c:title>
    <c:plotArea>
      <c:layout/>
      <c:barChart>
        <c:barDir val="col"/>
        <c:grouping val="clustered"/>
        <c:ser>
          <c:idx val="0"/>
          <c:order val="0"/>
          <c:tx>
            <c:strRef>
              <c:f>Sheet1!$B$1</c:f>
              <c:strCache>
                <c:ptCount val="1"/>
                <c:pt idx="0">
                  <c:v>Series 1</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Compensation of employees</c:v>
                </c:pt>
                <c:pt idx="1">
                  <c:v>Goods and Services</c:v>
                </c:pt>
                <c:pt idx="2">
                  <c:v>Transfer payments</c:v>
                </c:pt>
                <c:pt idx="3">
                  <c:v>Capital</c:v>
                </c:pt>
              </c:strCache>
            </c:strRef>
          </c:cat>
          <c:val>
            <c:numRef>
              <c:f>Sheet1!$B$2:$B$5</c:f>
              <c:numCache>
                <c:formatCode>General</c:formatCode>
                <c:ptCount val="4"/>
                <c:pt idx="0">
                  <c:v>59169</c:v>
                </c:pt>
                <c:pt idx="1">
                  <c:v>15951</c:v>
                </c:pt>
                <c:pt idx="2">
                  <c:v>1270202</c:v>
                </c:pt>
                <c:pt idx="3">
                  <c:v>84</c:v>
                </c:pt>
              </c:numCache>
            </c:numRef>
          </c:val>
        </c:ser>
        <c:dLbls>
          <c:showVal val="1"/>
        </c:dLbls>
        <c:gapWidth val="219"/>
        <c:overlap val="-27"/>
        <c:axId val="120746752"/>
        <c:axId val="120748288"/>
      </c:barChart>
      <c:catAx>
        <c:axId val="12074675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0748288"/>
        <c:crosses val="autoZero"/>
        <c:auto val="1"/>
        <c:lblAlgn val="ctr"/>
        <c:lblOffset val="100"/>
      </c:catAx>
      <c:valAx>
        <c:axId val="120748288"/>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0746752"/>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89" cy="49831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49899" y="0"/>
            <a:ext cx="2946189" cy="498316"/>
          </a:xfrm>
          <a:prstGeom prst="rect">
            <a:avLst/>
          </a:prstGeom>
        </p:spPr>
        <p:txBody>
          <a:bodyPr vert="horz" lIns="91440" tIns="45720" rIns="91440" bIns="45720" rtlCol="0"/>
          <a:lstStyle>
            <a:lvl1pPr algn="r">
              <a:defRPr sz="1200"/>
            </a:lvl1pPr>
          </a:lstStyle>
          <a:p>
            <a:fld id="{0BC4DC7F-E711-484C-8CE7-C8E6B5BA86B3}" type="datetimeFigureOut">
              <a:rPr lang="en-ZA" smtClean="0"/>
              <a:pPr/>
              <a:t>2016/11/29</a:t>
            </a:fld>
            <a:endParaRPr lang="en-ZA" dirty="0"/>
          </a:p>
        </p:txBody>
      </p:sp>
      <p:sp>
        <p:nvSpPr>
          <p:cNvPr id="4" name="Footer Placeholder 3"/>
          <p:cNvSpPr>
            <a:spLocks noGrp="1"/>
          </p:cNvSpPr>
          <p:nvPr>
            <p:ph type="ftr" sz="quarter" idx="2"/>
          </p:nvPr>
        </p:nvSpPr>
        <p:spPr>
          <a:xfrm>
            <a:off x="1" y="9429910"/>
            <a:ext cx="2946189" cy="498316"/>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9899" y="9429910"/>
            <a:ext cx="2946189" cy="498316"/>
          </a:xfrm>
          <a:prstGeom prst="rect">
            <a:avLst/>
          </a:prstGeom>
        </p:spPr>
        <p:txBody>
          <a:bodyPr vert="horz" lIns="91440" tIns="45720" rIns="91440" bIns="45720" rtlCol="0" anchor="b"/>
          <a:lstStyle>
            <a:lvl1pPr algn="r">
              <a:defRPr sz="1200"/>
            </a:lvl1pPr>
          </a:lstStyle>
          <a:p>
            <a:fld id="{EB16421D-921D-4229-B704-52DA83D6A08C}" type="slidenum">
              <a:rPr lang="en-ZA" smtClean="0"/>
              <a:pPr/>
              <a:t>‹#›</a:t>
            </a:fld>
            <a:endParaRPr lang="en-ZA" dirty="0"/>
          </a:p>
        </p:txBody>
      </p:sp>
    </p:spTree>
    <p:extLst>
      <p:ext uri="{BB962C8B-B14F-4D97-AF65-F5344CB8AC3E}">
        <p14:creationId xmlns:p14="http://schemas.microsoft.com/office/powerpoint/2010/main" xmlns="" val="33865511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2945659" cy="498136"/>
          </a:xfrm>
          <a:prstGeom prst="rect">
            <a:avLst/>
          </a:prstGeom>
        </p:spPr>
        <p:txBody>
          <a:bodyPr vert="horz" lIns="91458" tIns="45729" rIns="91458" bIns="45729" rtlCol="0"/>
          <a:lstStyle>
            <a:lvl1pPr algn="l">
              <a:defRPr sz="1200"/>
            </a:lvl1pPr>
          </a:lstStyle>
          <a:p>
            <a:endParaRPr lang="en-ZA" dirty="0"/>
          </a:p>
        </p:txBody>
      </p:sp>
      <p:sp>
        <p:nvSpPr>
          <p:cNvPr id="3" name="Date Placeholder 2"/>
          <p:cNvSpPr>
            <a:spLocks noGrp="1"/>
          </p:cNvSpPr>
          <p:nvPr>
            <p:ph type="dt" idx="1"/>
          </p:nvPr>
        </p:nvSpPr>
        <p:spPr>
          <a:xfrm>
            <a:off x="3850447" y="0"/>
            <a:ext cx="2945659" cy="498136"/>
          </a:xfrm>
          <a:prstGeom prst="rect">
            <a:avLst/>
          </a:prstGeom>
        </p:spPr>
        <p:txBody>
          <a:bodyPr vert="horz" lIns="91458" tIns="45729" rIns="91458" bIns="45729" rtlCol="0"/>
          <a:lstStyle>
            <a:lvl1pPr algn="r">
              <a:defRPr sz="1200"/>
            </a:lvl1pPr>
          </a:lstStyle>
          <a:p>
            <a:fld id="{5D9B06C2-F63B-4A9B-881F-17D574CDC071}" type="datetimeFigureOut">
              <a:rPr lang="en-ZA" smtClean="0"/>
              <a:pPr/>
              <a:t>2016/11/29</a:t>
            </a:fld>
            <a:endParaRPr lang="en-ZA" dirty="0"/>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58" tIns="45729" rIns="91458" bIns="45729" rtlCol="0" anchor="ctr"/>
          <a:lstStyle/>
          <a:p>
            <a:endParaRPr lang="en-ZA" dirty="0"/>
          </a:p>
        </p:txBody>
      </p:sp>
      <p:sp>
        <p:nvSpPr>
          <p:cNvPr id="5" name="Notes Placeholder 4"/>
          <p:cNvSpPr>
            <a:spLocks noGrp="1"/>
          </p:cNvSpPr>
          <p:nvPr>
            <p:ph type="body" sz="quarter" idx="3"/>
          </p:nvPr>
        </p:nvSpPr>
        <p:spPr>
          <a:xfrm>
            <a:off x="679768" y="4777959"/>
            <a:ext cx="5438140" cy="3909239"/>
          </a:xfrm>
          <a:prstGeom prst="rect">
            <a:avLst/>
          </a:prstGeom>
        </p:spPr>
        <p:txBody>
          <a:bodyPr vert="horz" lIns="91458" tIns="45729" rIns="91458" bIns="4572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4" y="9430092"/>
            <a:ext cx="2945659" cy="498135"/>
          </a:xfrm>
          <a:prstGeom prst="rect">
            <a:avLst/>
          </a:prstGeom>
        </p:spPr>
        <p:txBody>
          <a:bodyPr vert="horz" lIns="91458" tIns="45729" rIns="91458" bIns="45729"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7" y="9430092"/>
            <a:ext cx="2945659" cy="498135"/>
          </a:xfrm>
          <a:prstGeom prst="rect">
            <a:avLst/>
          </a:prstGeom>
        </p:spPr>
        <p:txBody>
          <a:bodyPr vert="horz" lIns="91458" tIns="45729" rIns="91458" bIns="45729" rtlCol="0" anchor="b"/>
          <a:lstStyle>
            <a:lvl1pPr algn="r">
              <a:defRPr sz="1200"/>
            </a:lvl1pPr>
          </a:lstStyle>
          <a:p>
            <a:fld id="{0DE301B3-0F82-4F15-B8FA-A70ED243FE3C}" type="slidenum">
              <a:rPr lang="en-ZA" smtClean="0"/>
              <a:pPr/>
              <a:t>‹#›</a:t>
            </a:fld>
            <a:endParaRPr lang="en-ZA" dirty="0"/>
          </a:p>
        </p:txBody>
      </p:sp>
    </p:spTree>
    <p:extLst>
      <p:ext uri="{BB962C8B-B14F-4D97-AF65-F5344CB8AC3E}">
        <p14:creationId xmlns:p14="http://schemas.microsoft.com/office/powerpoint/2010/main" xmlns="" val="1188281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3</a:t>
            </a:fld>
            <a:endParaRPr lang="en-ZA" dirty="0"/>
          </a:p>
        </p:txBody>
      </p:sp>
    </p:spTree>
    <p:extLst>
      <p:ext uri="{BB962C8B-B14F-4D97-AF65-F5344CB8AC3E}">
        <p14:creationId xmlns:p14="http://schemas.microsoft.com/office/powerpoint/2010/main" xmlns="" val="3619214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smtClean="0"/>
          </a:p>
        </p:txBody>
      </p:sp>
      <p:sp>
        <p:nvSpPr>
          <p:cNvPr id="4" name="Slide Number Placeholder 3"/>
          <p:cNvSpPr>
            <a:spLocks noGrp="1"/>
          </p:cNvSpPr>
          <p:nvPr>
            <p:ph type="sldNum" sz="quarter" idx="10"/>
          </p:nvPr>
        </p:nvSpPr>
        <p:spPr/>
        <p:txBody>
          <a:bodyPr/>
          <a:lstStyle/>
          <a:p>
            <a:fld id="{0DE301B3-0F82-4F15-B8FA-A70ED243FE3C}" type="slidenum">
              <a:rPr lang="en-ZA" smtClean="0"/>
              <a:pPr/>
              <a:t>8</a:t>
            </a:fld>
            <a:endParaRPr lang="en-ZA" dirty="0"/>
          </a:p>
        </p:txBody>
      </p:sp>
    </p:spTree>
    <p:extLst>
      <p:ext uri="{BB962C8B-B14F-4D97-AF65-F5344CB8AC3E}">
        <p14:creationId xmlns:p14="http://schemas.microsoft.com/office/powerpoint/2010/main" xmlns="" val="2289940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smtClean="0"/>
          </a:p>
        </p:txBody>
      </p:sp>
      <p:sp>
        <p:nvSpPr>
          <p:cNvPr id="4" name="Slide Number Placeholder 3"/>
          <p:cNvSpPr>
            <a:spLocks noGrp="1"/>
          </p:cNvSpPr>
          <p:nvPr>
            <p:ph type="sldNum" sz="quarter" idx="10"/>
          </p:nvPr>
        </p:nvSpPr>
        <p:spPr/>
        <p:txBody>
          <a:bodyPr/>
          <a:lstStyle/>
          <a:p>
            <a:fld id="{0DE301B3-0F82-4F15-B8FA-A70ED243FE3C}" type="slidenum">
              <a:rPr lang="en-ZA" smtClean="0"/>
              <a:pPr/>
              <a:t>9</a:t>
            </a:fld>
            <a:endParaRPr lang="en-ZA" dirty="0"/>
          </a:p>
        </p:txBody>
      </p:sp>
    </p:spTree>
    <p:extLst>
      <p:ext uri="{BB962C8B-B14F-4D97-AF65-F5344CB8AC3E}">
        <p14:creationId xmlns:p14="http://schemas.microsoft.com/office/powerpoint/2010/main" xmlns="" val="531518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19</a:t>
            </a:fld>
            <a:endParaRPr lang="en-ZA" dirty="0"/>
          </a:p>
        </p:txBody>
      </p:sp>
    </p:spTree>
    <p:extLst>
      <p:ext uri="{BB962C8B-B14F-4D97-AF65-F5344CB8AC3E}">
        <p14:creationId xmlns:p14="http://schemas.microsoft.com/office/powerpoint/2010/main" xmlns="" val="3176559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20</a:t>
            </a:fld>
            <a:endParaRPr lang="en-ZA" dirty="0"/>
          </a:p>
        </p:txBody>
      </p:sp>
    </p:spTree>
    <p:extLst>
      <p:ext uri="{BB962C8B-B14F-4D97-AF65-F5344CB8AC3E}">
        <p14:creationId xmlns:p14="http://schemas.microsoft.com/office/powerpoint/2010/main" xmlns="" val="1021331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DE301B3-0F82-4F15-B8FA-A70ED243FE3C}" type="slidenum">
              <a:rPr lang="en-ZA" smtClean="0"/>
              <a:pPr/>
              <a:t>32</a:t>
            </a:fld>
            <a:endParaRPr lang="en-ZA" dirty="0"/>
          </a:p>
        </p:txBody>
      </p:sp>
    </p:spTree>
    <p:extLst>
      <p:ext uri="{BB962C8B-B14F-4D97-AF65-F5344CB8AC3E}">
        <p14:creationId xmlns:p14="http://schemas.microsoft.com/office/powerpoint/2010/main" xmlns="" val="2577142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C23F3E-F6DA-4671-B9E6-59ABD351825E}" type="datetime1">
              <a:rPr lang="en-US" smtClean="0"/>
              <a:pPr/>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4016393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FDA83B-8494-4D4A-BCA5-6C8CA8C18C6A}" type="datetime1">
              <a:rPr lang="en-US" smtClean="0"/>
              <a:pPr/>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155097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061854-5EC3-4F64-92C5-E57C7DCE45C2}" type="datetime1">
              <a:rPr lang="en-US" smtClean="0"/>
              <a:pPr/>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457684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F92B53-CF4A-48F5-AD5C-A8F3FC3FF4D0}" type="datetime1">
              <a:rPr lang="en-US" smtClean="0"/>
              <a:pPr/>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3203281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456BE7-B12B-41BD-8F20-FAD616B1D8E8}" type="datetime1">
              <a:rPr lang="en-US" smtClean="0"/>
              <a:pPr/>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937367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5F8C3E-5B79-4E73-8D6D-1222A4111515}" type="datetime1">
              <a:rPr lang="en-US" smtClean="0"/>
              <a:pPr/>
              <a:t>11/29/2016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3526824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A4397C-564F-4270-8074-747341BEA32F}" type="datetime1">
              <a:rPr lang="en-US" smtClean="0"/>
              <a:pPr/>
              <a:t>11/29/2016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3365966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522BDB-D69B-4B7E-9536-FFDF432D3048}" type="datetime1">
              <a:rPr lang="en-US" smtClean="0"/>
              <a:pPr/>
              <a:t>11/29/2016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1321483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DB65B7-CABB-49F6-972E-06DF5065B76F}" type="datetime1">
              <a:rPr lang="en-US" smtClean="0"/>
              <a:pPr/>
              <a:t>11/29/2016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273559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6E8245-CFF1-4ABF-A8F5-77B4A0C0629C}" type="datetime1">
              <a:rPr lang="en-US" smtClean="0"/>
              <a:pPr/>
              <a:t>11/29/2016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1938319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7CA918-8950-4B20-AEDC-047D31CDEB58}" type="datetime1">
              <a:rPr lang="en-US" smtClean="0"/>
              <a:pPr/>
              <a:t>11/29/2016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1048452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002B9E-384F-4D76-B6DD-4E0268CC19A9}" type="datetime1">
              <a:rPr lang="en-US" smtClean="0"/>
              <a:pPr/>
              <a:t>11/29/2016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698342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Office_Excel_Worksheet8.xls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Office_Excel_Worksheet9.xls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0436" y="121300"/>
            <a:ext cx="3962400" cy="3090880"/>
          </a:xfrm>
        </p:spPr>
        <p:txBody>
          <a:bodyPr>
            <a:normAutofit fontScale="90000"/>
          </a:bodyPr>
          <a:lstStyle/>
          <a:p>
            <a:pPr lvl="1" defTabSz="457200"/>
            <a:r>
              <a:rPr lang="en-ZA" sz="2800" b="1" dirty="0" smtClean="0">
                <a:solidFill>
                  <a:schemeClr val="accent6">
                    <a:lumMod val="75000"/>
                  </a:schemeClr>
                </a:solidFill>
              </a:rPr>
              <a:t/>
            </a:r>
            <a:br>
              <a:rPr lang="en-ZA" sz="2800" b="1" dirty="0" smtClean="0">
                <a:solidFill>
                  <a:schemeClr val="accent6">
                    <a:lumMod val="75000"/>
                  </a:schemeClr>
                </a:solidFill>
              </a:rPr>
            </a:br>
            <a:r>
              <a:rPr lang="en-ZA" sz="2800" b="1" dirty="0" smtClean="0">
                <a:solidFill>
                  <a:schemeClr val="accent6">
                    <a:lumMod val="75000"/>
                  </a:schemeClr>
                </a:solidFill>
              </a:rPr>
              <a:t>DoC  Presentation on the 2016/17 Mid-Term Performance Report to the Portfolio Committee on Communications</a:t>
            </a:r>
            <a:br>
              <a:rPr lang="en-ZA" sz="2800" b="1" dirty="0" smtClean="0">
                <a:solidFill>
                  <a:schemeClr val="accent6">
                    <a:lumMod val="75000"/>
                  </a:schemeClr>
                </a:solidFill>
              </a:rPr>
            </a:br>
            <a:r>
              <a:rPr lang="en-ZA" sz="2800" b="1" dirty="0" smtClean="0">
                <a:solidFill>
                  <a:schemeClr val="accent6">
                    <a:lumMod val="75000"/>
                  </a:schemeClr>
                </a:solidFill>
              </a:rPr>
              <a:t/>
            </a:r>
            <a:br>
              <a:rPr lang="en-ZA" sz="2800" b="1" dirty="0" smtClean="0">
                <a:solidFill>
                  <a:schemeClr val="accent6">
                    <a:lumMod val="75000"/>
                  </a:schemeClr>
                </a:solidFill>
              </a:rPr>
            </a:br>
            <a:r>
              <a:rPr lang="en-ZA" sz="2800" b="1" dirty="0">
                <a:solidFill>
                  <a:schemeClr val="accent6">
                    <a:lumMod val="75000"/>
                  </a:schemeClr>
                </a:solidFill>
              </a:rPr>
              <a:t/>
            </a:r>
            <a:br>
              <a:rPr lang="en-ZA" sz="2800" b="1" dirty="0">
                <a:solidFill>
                  <a:schemeClr val="accent6">
                    <a:lumMod val="75000"/>
                  </a:schemeClr>
                </a:solidFill>
              </a:rPr>
            </a:br>
            <a:r>
              <a:rPr lang="en-ZA" sz="2800" b="1" dirty="0" smtClean="0">
                <a:solidFill>
                  <a:schemeClr val="accent6">
                    <a:lumMod val="75000"/>
                  </a:schemeClr>
                </a:solidFill>
              </a:rPr>
              <a:t>29 November 2016</a:t>
            </a:r>
            <a:r>
              <a:rPr lang="en-US" sz="2800" dirty="0" smtClean="0">
                <a:latin typeface="Arial" charset="0"/>
                <a:cs typeface="Arial" charset="0"/>
              </a:rPr>
              <a:t/>
            </a:r>
            <a:br>
              <a:rPr lang="en-US" sz="2800" dirty="0" smtClean="0">
                <a:latin typeface="Arial" charset="0"/>
                <a:cs typeface="Arial" charset="0"/>
              </a:rPr>
            </a:br>
            <a:r>
              <a:rPr lang="en-ZA" sz="2800" b="1" dirty="0" smtClean="0">
                <a:solidFill>
                  <a:schemeClr val="accent6">
                    <a:lumMod val="75000"/>
                  </a:schemeClr>
                </a:solidFill>
              </a:rPr>
              <a:t/>
            </a:r>
            <a:br>
              <a:rPr lang="en-ZA" sz="2800" b="1" dirty="0" smtClean="0">
                <a:solidFill>
                  <a:schemeClr val="accent6">
                    <a:lumMod val="75000"/>
                  </a:schemeClr>
                </a:solidFill>
              </a:rPr>
            </a:br>
            <a:endParaRPr lang="en-US" b="1" dirty="0">
              <a:solidFill>
                <a:schemeClr val="tx1"/>
              </a:solidFill>
            </a:endParaRPr>
          </a:p>
        </p:txBody>
      </p:sp>
      <p:sp>
        <p:nvSpPr>
          <p:cNvPr id="4" name="Slide Number Placeholder 3"/>
          <p:cNvSpPr>
            <a:spLocks noGrp="1"/>
          </p:cNvSpPr>
          <p:nvPr>
            <p:ph type="sldNum" sz="quarter" idx="12"/>
          </p:nvPr>
        </p:nvSpPr>
        <p:spPr/>
        <p:txBody>
          <a:bodyPr/>
          <a:lstStyle/>
          <a:p>
            <a:fld id="{8843D58F-2DAB-1446-A47E-C34A82BC1FA1}" type="slidenum">
              <a:rPr lang="en-US" smtClean="0"/>
              <a:pPr/>
              <a:t>1</a:t>
            </a:fld>
            <a:endParaRPr lang="en-US" dirty="0"/>
          </a:p>
        </p:txBody>
      </p:sp>
      <p:pic>
        <p:nvPicPr>
          <p:cNvPr id="3" name="Picture 2"/>
          <p:cNvPicPr>
            <a:picLocks noChangeAspect="1"/>
          </p:cNvPicPr>
          <p:nvPr/>
        </p:nvPicPr>
        <p:blipFill>
          <a:blip r:embed="rId3"/>
          <a:stretch>
            <a:fillRect/>
          </a:stretch>
        </p:blipFill>
        <p:spPr>
          <a:xfrm>
            <a:off x="7300410" y="5703355"/>
            <a:ext cx="1018120" cy="1018120"/>
          </a:xfrm>
          <a:prstGeom prst="rect">
            <a:avLst/>
          </a:prstGeom>
        </p:spPr>
      </p:pic>
    </p:spTree>
    <p:extLst>
      <p:ext uri="{BB962C8B-B14F-4D97-AF65-F5344CB8AC3E}">
        <p14:creationId xmlns:p14="http://schemas.microsoft.com/office/powerpoint/2010/main" xmlns="" val="3882569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33363" y="1990724"/>
            <a:ext cx="8712517" cy="4349115"/>
          </a:xfrm>
          <a:prstGeom prst="rect">
            <a:avLst/>
          </a:prstGeom>
          <a:noFill/>
          <a:ln>
            <a:miter lim="800000"/>
            <a:headEnd/>
            <a:tailEnd/>
          </a:ln>
        </p:spPr>
        <p:txBody>
          <a:bodyPr vert="horz" lIns="91440" tIns="45720" rIns="91440" bIns="45720" rtlCol="0">
            <a:normAutofit/>
          </a:bodyPr>
          <a:lstStyle/>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2975076502"/>
              </p:ext>
            </p:extLst>
          </p:nvPr>
        </p:nvGraphicFramePr>
        <p:xfrm>
          <a:off x="177166" y="800607"/>
          <a:ext cx="8824909" cy="5621218"/>
        </p:xfrm>
        <a:graphic>
          <a:graphicData uri="http://schemas.openxmlformats.org/drawingml/2006/table">
            <a:tbl>
              <a:tblPr firstRow="1" firstCol="1" bandRow="1"/>
              <a:tblGrid>
                <a:gridCol w="1209467"/>
                <a:gridCol w="1460370"/>
                <a:gridCol w="2187048"/>
                <a:gridCol w="2187048"/>
                <a:gridCol w="1780976"/>
              </a:tblGrid>
              <a:tr h="1018041">
                <a:tc>
                  <a:txBody>
                    <a:bodyPr/>
                    <a:lstStyle/>
                    <a:p>
                      <a:pPr>
                        <a:lnSpc>
                          <a:spcPct val="107000"/>
                        </a:lnSpc>
                        <a:spcAft>
                          <a:spcPts val="0"/>
                        </a:spcAft>
                      </a:pPr>
                      <a:r>
                        <a:rPr lang="en-ZA" sz="1600" b="1"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Performance Indicators</a:t>
                      </a:r>
                    </a:p>
                    <a:p>
                      <a:pPr>
                        <a:lnSpc>
                          <a:spcPct val="107000"/>
                        </a:lnSpc>
                        <a:spcAft>
                          <a:spcPts val="0"/>
                        </a:spcAft>
                      </a:pPr>
                      <a:endParaRPr lang="en-ZA" sz="1600" b="1" dirty="0">
                        <a:solidFill>
                          <a:srgbClr val="FF0000"/>
                        </a:solidFill>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nSpc>
                          <a:spcPct val="107000"/>
                        </a:lnSpc>
                        <a:spcAft>
                          <a:spcPts val="0"/>
                        </a:spcAft>
                      </a:pPr>
                      <a:r>
                        <a:rPr lang="en-ZA" sz="1600" b="1" dirty="0" smtClean="0">
                          <a:effectLst/>
                          <a:latin typeface="Arial Narrow" panose="020B0606020202030204" pitchFamily="34" charset="0"/>
                          <a:ea typeface="Calibri" panose="020F0502020204030204" pitchFamily="34" charset="0"/>
                          <a:cs typeface="Arial" panose="020B0604020202020204" pitchFamily="34" charset="0"/>
                        </a:rPr>
                        <a:t>Target for 2016/17 as per APP</a:t>
                      </a:r>
                    </a:p>
                    <a:p>
                      <a:pPr>
                        <a:lnSpc>
                          <a:spcPct val="107000"/>
                        </a:lnSpc>
                        <a:spcAft>
                          <a:spcPts val="0"/>
                        </a:spcAft>
                      </a:pPr>
                      <a:endParaRPr lang="en-ZA" sz="1600" b="1"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nSpc>
                          <a:spcPct val="107000"/>
                        </a:lnSpc>
                        <a:spcAft>
                          <a:spcPts val="0"/>
                        </a:spcAft>
                      </a:pPr>
                      <a:r>
                        <a:rPr lang="en-ZA" sz="1600" b="1" dirty="0" smtClean="0">
                          <a:effectLst/>
                          <a:latin typeface="Arial Narrow" panose="020B0606020202030204" pitchFamily="34" charset="0"/>
                          <a:ea typeface="Calibri" panose="020F0502020204030204" pitchFamily="34" charset="0"/>
                          <a:cs typeface="Arial" panose="020B0604020202020204" pitchFamily="34" charset="0"/>
                        </a:rPr>
                        <a:t>Target for Quarter 1 &amp; 2</a:t>
                      </a:r>
                      <a:endParaRPr lang="en-ZA" sz="1600" b="1"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nSpc>
                          <a:spcPct val="107000"/>
                        </a:lnSpc>
                        <a:spcAft>
                          <a:spcPts val="0"/>
                        </a:spcAft>
                      </a:pPr>
                      <a:r>
                        <a:rPr lang="en-ZA" sz="1600" b="1" dirty="0" smtClean="0">
                          <a:effectLst/>
                          <a:latin typeface="Arial Narrow" panose="020B0606020202030204" pitchFamily="34" charset="0"/>
                          <a:ea typeface="Calibri" panose="020F0502020204030204" pitchFamily="34" charset="0"/>
                          <a:cs typeface="Arial" panose="020B0604020202020204" pitchFamily="34" charset="0"/>
                        </a:rPr>
                        <a:t>Description</a:t>
                      </a:r>
                      <a:r>
                        <a:rPr lang="en-ZA" sz="1600" b="1" baseline="0" dirty="0" smtClean="0">
                          <a:effectLst/>
                          <a:latin typeface="Arial Narrow" panose="020B0606020202030204" pitchFamily="34" charset="0"/>
                          <a:ea typeface="Calibri" panose="020F0502020204030204" pitchFamily="34" charset="0"/>
                          <a:cs typeface="Arial" panose="020B0604020202020204" pitchFamily="34" charset="0"/>
                        </a:rPr>
                        <a:t> of Actual Achievement</a:t>
                      </a:r>
                      <a:endParaRPr lang="en-ZA" sz="1600" b="1"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nSpc>
                          <a:spcPct val="107000"/>
                        </a:lnSpc>
                        <a:spcAft>
                          <a:spcPts val="0"/>
                        </a:spcAft>
                      </a:pPr>
                      <a:r>
                        <a:rPr lang="en-ZA" sz="1600" b="1" dirty="0" smtClean="0">
                          <a:effectLst/>
                          <a:latin typeface="Arial Narrow" panose="020B0606020202030204" pitchFamily="34" charset="0"/>
                          <a:ea typeface="Calibri" panose="020F0502020204030204" pitchFamily="34" charset="0"/>
                          <a:cs typeface="Arial" panose="020B0604020202020204" pitchFamily="34" charset="0"/>
                        </a:rPr>
                        <a:t>Reason for variance and Planned Action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r>
              <a:tr h="2387775">
                <a:tc>
                  <a:txBody>
                    <a:bodyPr/>
                    <a:lstStyle/>
                    <a:p>
                      <a:pPr algn="l" fontAlgn="t"/>
                      <a:r>
                        <a:rPr lang="en-ZA" sz="1600" b="0" i="0" u="none" strike="noStrike" dirty="0" smtClean="0">
                          <a:solidFill>
                            <a:srgbClr val="000000"/>
                          </a:solidFill>
                          <a:effectLst/>
                          <a:latin typeface="Arial" panose="020B0604020202020204" pitchFamily="34" charset="0"/>
                          <a:cs typeface="Arial" panose="020B0604020202020204" pitchFamily="34" charset="0"/>
                        </a:rPr>
                        <a:t>Audio-Visual and Content Act Implemented</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t"/>
                      <a:r>
                        <a:rPr lang="en-ZA" sz="1600" b="0" i="0" u="none" strike="noStrike" dirty="0" smtClean="0">
                          <a:solidFill>
                            <a:srgbClr val="000000"/>
                          </a:solidFill>
                          <a:effectLst/>
                          <a:latin typeface="Arial" panose="020B0604020202020204" pitchFamily="34" charset="0"/>
                          <a:cs typeface="Arial" panose="020B0604020202020204" pitchFamily="34" charset="0"/>
                        </a:rPr>
                        <a:t>Draft White Paper on Audio-Visual and Digital Content Policy for South Africa</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t"/>
                      <a:r>
                        <a:rPr lang="en-ZA" sz="1600" b="1" i="0" u="none" strike="noStrike" dirty="0" smtClean="0">
                          <a:solidFill>
                            <a:srgbClr val="000000"/>
                          </a:solidFill>
                          <a:effectLst/>
                          <a:latin typeface="Arial" panose="020B0604020202020204" pitchFamily="34" charset="0"/>
                          <a:cs typeface="Arial" panose="020B0604020202020204" pitchFamily="34" charset="0"/>
                        </a:rPr>
                        <a:t>Q1:</a:t>
                      </a:r>
                      <a:r>
                        <a:rPr lang="en-ZA" sz="1600" b="0" i="0" u="none" strike="noStrike" dirty="0" smtClean="0">
                          <a:solidFill>
                            <a:srgbClr val="000000"/>
                          </a:solidFill>
                          <a:effectLst/>
                          <a:latin typeface="Arial" panose="020B0604020202020204" pitchFamily="34" charset="0"/>
                          <a:cs typeface="Arial" panose="020B0604020202020204" pitchFamily="34" charset="0"/>
                        </a:rPr>
                        <a:t> Finalise the Green Paper</a:t>
                      </a:r>
                    </a:p>
                    <a:p>
                      <a:pPr algn="l" fontAlgn="t"/>
                      <a:endParaRPr lang="en-ZA" sz="1600" b="0" i="0" u="none" strike="noStrike" dirty="0" smtClean="0">
                        <a:solidFill>
                          <a:srgbClr val="000000"/>
                        </a:solidFill>
                        <a:effectLst/>
                        <a:latin typeface="Arial" panose="020B0604020202020204" pitchFamily="34" charset="0"/>
                        <a:cs typeface="Arial" panose="020B0604020202020204" pitchFamily="34" charset="0"/>
                      </a:endParaRPr>
                    </a:p>
                    <a:p>
                      <a:pPr marL="0" marR="0" lvl="0" indent="0" algn="l" defTabSz="457200" rtl="0" eaLnBrk="1" fontAlgn="t"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Q2:</a:t>
                      </a:r>
                      <a:r>
                        <a:rPr kumimoji="0" lang="en-ZA"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Drafting White Paper commences</a:t>
                      </a:r>
                    </a:p>
                    <a:p>
                      <a:pPr algn="l" fontAlgn="t"/>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r>
                        <a:rPr lang="en-ZA" sz="1600" b="0" i="0" u="none" strike="noStrike" dirty="0" smtClean="0">
                          <a:solidFill>
                            <a:srgbClr val="000000"/>
                          </a:solidFill>
                          <a:effectLst/>
                          <a:latin typeface="Arial" panose="020B0604020202020204" pitchFamily="34" charset="0"/>
                          <a:cs typeface="Arial" panose="020B0604020202020204" pitchFamily="34" charset="0"/>
                        </a:rPr>
                        <a:t>The Green Paper on Audio-Visual and Digital Content Policy for South Africa was  finalised and submitted to EXCO. Drafting of White Paper has commenced and will be presented at the Communication Cluster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t"/>
                      <a:r>
                        <a:rPr lang="en-ZA" sz="1600" b="0" i="0" u="none" strike="noStrike" dirty="0" smtClean="0">
                          <a:solidFill>
                            <a:srgbClr val="000000"/>
                          </a:solidFill>
                          <a:effectLst/>
                          <a:latin typeface="Arial" panose="020B0604020202020204" pitchFamily="34" charset="0"/>
                          <a:cs typeface="Arial" panose="020B0604020202020204" pitchFamily="34" charset="0"/>
                        </a:rPr>
                        <a:t> None</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2149927">
                <a:tc>
                  <a:txBody>
                    <a:bodyPr/>
                    <a:lstStyle/>
                    <a:p>
                      <a:pPr algn="l" fontAlgn="t"/>
                      <a:r>
                        <a:rPr lang="en-ZA" sz="1600" b="0" i="0" u="none" strike="noStrike" dirty="0" smtClean="0">
                          <a:solidFill>
                            <a:srgbClr val="000000"/>
                          </a:solidFill>
                          <a:effectLst/>
                          <a:latin typeface="Arial" panose="020B0604020202020204" pitchFamily="34" charset="0"/>
                          <a:cs typeface="Arial" panose="020B0604020202020204" pitchFamily="34" charset="0"/>
                        </a:rPr>
                        <a:t>ICASA Amendment Act approved and implemented</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t"/>
                      <a:r>
                        <a:rPr lang="en-ZA" sz="1600" b="0" i="0" u="none" strike="noStrike" dirty="0" smtClean="0">
                          <a:solidFill>
                            <a:srgbClr val="000000"/>
                          </a:solidFill>
                          <a:effectLst/>
                          <a:latin typeface="Arial" panose="020B0604020202020204" pitchFamily="34" charset="0"/>
                          <a:cs typeface="Arial" panose="020B0604020202020204" pitchFamily="34" charset="0"/>
                        </a:rPr>
                        <a:t>ICASA Amendment Bill signed into an Act</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t"/>
                      <a:r>
                        <a:rPr kumimoji="0" lang="en-ZA"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Q1:</a:t>
                      </a:r>
                      <a:r>
                        <a:rPr kumimoji="0" lang="en-ZA"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Drafting and finalizing the ICASA Amendment Bill</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Q2:</a:t>
                      </a:r>
                      <a:r>
                        <a:rPr kumimoji="0" lang="en-ZA"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Submission to Cabinet for approval to send to Parliament</a:t>
                      </a:r>
                    </a:p>
                    <a:p>
                      <a:pPr marL="0" marR="0" lvl="0" indent="0" algn="l" defTabSz="457200" rtl="0" eaLnBrk="1" fontAlgn="t"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algn="l" fontAlgn="t"/>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r>
                        <a:rPr lang="en-ZA" sz="1600" b="0" i="0" u="none" strike="noStrike" dirty="0" smtClean="0">
                          <a:solidFill>
                            <a:srgbClr val="000000"/>
                          </a:solidFill>
                          <a:effectLst/>
                          <a:latin typeface="Arial" panose="020B0604020202020204" pitchFamily="34" charset="0"/>
                          <a:cs typeface="Arial" panose="020B0604020202020204" pitchFamily="34" charset="0"/>
                        </a:rPr>
                        <a:t>ICASA Amendment Bill was not drafted and finalized for submission to </a:t>
                      </a:r>
                      <a:r>
                        <a:rPr lang="en-ZA" sz="1600" b="0" i="0" u="none" strike="noStrike" baseline="0" dirty="0" smtClean="0">
                          <a:solidFill>
                            <a:srgbClr val="000000"/>
                          </a:solidFill>
                          <a:effectLst/>
                          <a:latin typeface="Arial" panose="020B0604020202020204" pitchFamily="34" charset="0"/>
                          <a:cs typeface="Arial" panose="020B0604020202020204" pitchFamily="34" charset="0"/>
                        </a:rPr>
                        <a:t>Parliament, as the department is still finalising the FPB and Broadcasting Amendment Bills</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r>
                        <a:rPr lang="en-ZA" sz="1600" b="0" i="0" u="none" strike="noStrike" dirty="0" smtClean="0">
                          <a:solidFill>
                            <a:srgbClr val="000000"/>
                          </a:solidFill>
                          <a:effectLst/>
                          <a:latin typeface="Arial" panose="020B0604020202020204" pitchFamily="34" charset="0"/>
                          <a:cs typeface="Arial" panose="020B0604020202020204" pitchFamily="34" charset="0"/>
                        </a:rPr>
                        <a:t>Drafting and finalizing the ICASA Amendment Bill will resume after the finalisation of the 2 Bills</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sp>
        <p:nvSpPr>
          <p:cNvPr id="7" name="Title 5"/>
          <p:cNvSpPr txBox="1">
            <a:spLocks/>
          </p:cNvSpPr>
          <p:nvPr/>
        </p:nvSpPr>
        <p:spPr>
          <a:xfrm>
            <a:off x="152163" y="28096"/>
            <a:ext cx="8743710" cy="696834"/>
          </a:xfrm>
          <a:prstGeom prst="rect">
            <a:avLst/>
          </a:prstGeom>
        </p:spPr>
        <p:style>
          <a:lnRef idx="0">
            <a:scrgbClr r="0" g="0" b="0"/>
          </a:lnRef>
          <a:fillRef idx="1002">
            <a:schemeClr val="dk1"/>
          </a:fillRef>
          <a:effectRef idx="0">
            <a:scrgbClr r="0" g="0" b="0"/>
          </a:effectRef>
          <a:fontRef idx="major"/>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800" b="1" dirty="0" smtClean="0">
                <a:solidFill>
                  <a:schemeClr val="tx2">
                    <a:lumMod val="40000"/>
                    <a:lumOff val="60000"/>
                  </a:schemeClr>
                </a:solidFill>
              </a:rPr>
              <a:t/>
            </a:r>
            <a:br>
              <a:rPr lang="en-ZA" sz="2800" b="1" dirty="0" smtClean="0">
                <a:solidFill>
                  <a:schemeClr val="tx2">
                    <a:lumMod val="40000"/>
                    <a:lumOff val="60000"/>
                  </a:schemeClr>
                </a:solidFill>
              </a:rPr>
            </a:br>
            <a:endParaRPr lang="en-ZA" sz="2800" b="1" dirty="0" smtClean="0">
              <a:solidFill>
                <a:schemeClr val="tx2">
                  <a:lumMod val="40000"/>
                  <a:lumOff val="60000"/>
                </a:schemeClr>
              </a:solidFill>
            </a:endParaRPr>
          </a:p>
          <a:p>
            <a:pPr algn="l"/>
            <a:r>
              <a:rPr lang="en-ZA" sz="2800" b="1" dirty="0" smtClean="0">
                <a:solidFill>
                  <a:schemeClr val="accent6"/>
                </a:solidFill>
                <a:latin typeface="Arial" panose="020B0604020202020204" pitchFamily="34" charset="0"/>
                <a:cs typeface="Arial" panose="020B0604020202020204" pitchFamily="34" charset="0"/>
              </a:rPr>
              <a:t>PROGRAMME 2: COMMUNICATIONS POLICY, RESEARCH AND DEVELOPMENT[1]</a:t>
            </a:r>
            <a:r>
              <a:rPr lang="en-ZA" sz="2800" b="1" dirty="0" smtClean="0">
                <a:latin typeface="Arial" panose="020B0604020202020204" pitchFamily="34" charset="0"/>
                <a:cs typeface="Arial" panose="020B0604020202020204" pitchFamily="34" charset="0"/>
              </a:rPr>
              <a:t/>
            </a:r>
            <a:br>
              <a:rPr lang="en-ZA" sz="2800" b="1" dirty="0" smtClean="0">
                <a:latin typeface="Arial" panose="020B0604020202020204" pitchFamily="34" charset="0"/>
                <a:cs typeface="Arial" panose="020B0604020202020204" pitchFamily="34" charset="0"/>
              </a:rPr>
            </a:br>
            <a:r>
              <a:rPr lang="en-ZA" sz="2800" b="1" dirty="0" smtClean="0"/>
              <a:t/>
            </a:r>
            <a:br>
              <a:rPr lang="en-ZA" sz="2800" b="1" dirty="0" smtClean="0"/>
            </a:br>
            <a:endParaRPr lang="en-ZA" sz="2800" b="1" dirty="0"/>
          </a:p>
        </p:txBody>
      </p:sp>
      <p:sp>
        <p:nvSpPr>
          <p:cNvPr id="5" name="Slide Number Placeholder 4"/>
          <p:cNvSpPr>
            <a:spLocks noGrp="1"/>
          </p:cNvSpPr>
          <p:nvPr>
            <p:ph type="sldNum" sz="quarter" idx="12"/>
          </p:nvPr>
        </p:nvSpPr>
        <p:spPr/>
        <p:txBody>
          <a:bodyPr/>
          <a:lstStyle/>
          <a:p>
            <a:fld id="{8843D58F-2DAB-1446-A47E-C34A82BC1FA1}" type="slidenum">
              <a:rPr lang="en-US" smtClean="0"/>
              <a:pPr/>
              <a:t>10</a:t>
            </a:fld>
            <a:endParaRPr lang="en-US" dirty="0"/>
          </a:p>
        </p:txBody>
      </p:sp>
    </p:spTree>
    <p:extLst>
      <p:ext uri="{BB962C8B-B14F-4D97-AF65-F5344CB8AC3E}">
        <p14:creationId xmlns:p14="http://schemas.microsoft.com/office/powerpoint/2010/main" xmlns="" val="1099759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33363" y="1990724"/>
            <a:ext cx="8712517" cy="4349115"/>
          </a:xfrm>
          <a:prstGeom prst="rect">
            <a:avLst/>
          </a:prstGeom>
          <a:noFill/>
          <a:ln>
            <a:miter lim="800000"/>
            <a:headEnd/>
            <a:tailEnd/>
          </a:ln>
        </p:spPr>
        <p:txBody>
          <a:bodyPr vert="horz" lIns="91440" tIns="45720" rIns="91440" bIns="45720" rtlCol="0">
            <a:normAutofit/>
          </a:bodyPr>
          <a:lstStyle/>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1144090864"/>
              </p:ext>
            </p:extLst>
          </p:nvPr>
        </p:nvGraphicFramePr>
        <p:xfrm>
          <a:off x="161925" y="805496"/>
          <a:ext cx="8824908" cy="5534343"/>
        </p:xfrm>
        <a:graphic>
          <a:graphicData uri="http://schemas.openxmlformats.org/drawingml/2006/table">
            <a:tbl>
              <a:tblPr firstRow="1" firstCol="1" bandRow="1"/>
              <a:tblGrid>
                <a:gridCol w="1202530"/>
                <a:gridCol w="1447800"/>
                <a:gridCol w="1850361"/>
                <a:gridCol w="2611395"/>
                <a:gridCol w="1712822"/>
              </a:tblGrid>
              <a:tr h="698620">
                <a:tc>
                  <a:txBody>
                    <a:bodyPr/>
                    <a:lstStyle/>
                    <a:p>
                      <a:pPr>
                        <a:lnSpc>
                          <a:spcPct val="107000"/>
                        </a:lnSpc>
                        <a:spcAft>
                          <a:spcPts val="0"/>
                        </a:spcAft>
                      </a:pPr>
                      <a:r>
                        <a:rPr lang="en-ZA" sz="1500" b="1"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Performance Indicators</a:t>
                      </a:r>
                    </a:p>
                    <a:p>
                      <a:pPr>
                        <a:lnSpc>
                          <a:spcPct val="107000"/>
                        </a:lnSpc>
                        <a:spcAft>
                          <a:spcPts val="0"/>
                        </a:spcAft>
                      </a:pPr>
                      <a:endParaRPr lang="en-ZA" sz="1500" b="1" dirty="0">
                        <a:solidFill>
                          <a:srgbClr val="FF0000"/>
                        </a:solidFill>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nSpc>
                          <a:spcPct val="107000"/>
                        </a:lnSpc>
                        <a:spcAft>
                          <a:spcPts val="0"/>
                        </a:spcAft>
                      </a:pPr>
                      <a:r>
                        <a:rPr lang="en-ZA" sz="1500" b="1" dirty="0" smtClean="0">
                          <a:effectLst/>
                          <a:latin typeface="Arial Narrow" panose="020B0606020202030204" pitchFamily="34" charset="0"/>
                          <a:ea typeface="Calibri" panose="020F0502020204030204" pitchFamily="34" charset="0"/>
                          <a:cs typeface="Arial" panose="020B0604020202020204" pitchFamily="34" charset="0"/>
                        </a:rPr>
                        <a:t>Target for 2016/17 as per APP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nSpc>
                          <a:spcPct val="107000"/>
                        </a:lnSpc>
                        <a:spcAft>
                          <a:spcPts val="0"/>
                        </a:spcAft>
                      </a:pPr>
                      <a:r>
                        <a:rPr lang="en-ZA" sz="1500" b="1" dirty="0" smtClean="0">
                          <a:effectLst/>
                          <a:latin typeface="Arial Narrow" panose="020B0606020202030204" pitchFamily="34" charset="0"/>
                          <a:ea typeface="Calibri" panose="020F0502020204030204" pitchFamily="34" charset="0"/>
                          <a:cs typeface="Arial" panose="020B0604020202020204" pitchFamily="34" charset="0"/>
                        </a:rPr>
                        <a:t>Target for Quarter 1 &amp; 2</a:t>
                      </a:r>
                      <a:endParaRPr lang="en-ZA" sz="1500" b="1"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nSpc>
                          <a:spcPct val="107000"/>
                        </a:lnSpc>
                        <a:spcAft>
                          <a:spcPts val="0"/>
                        </a:spcAft>
                      </a:pPr>
                      <a:r>
                        <a:rPr lang="en-ZA" sz="1500" b="1" dirty="0" smtClean="0">
                          <a:effectLst/>
                          <a:latin typeface="Arial Narrow" panose="020B0606020202030204" pitchFamily="34" charset="0"/>
                          <a:ea typeface="Calibri" panose="020F0502020204030204" pitchFamily="34" charset="0"/>
                          <a:cs typeface="Arial" panose="020B0604020202020204" pitchFamily="34" charset="0"/>
                        </a:rPr>
                        <a:t>Description</a:t>
                      </a:r>
                      <a:r>
                        <a:rPr lang="en-ZA" sz="1500" b="1" baseline="0" dirty="0" smtClean="0">
                          <a:effectLst/>
                          <a:latin typeface="Arial Narrow" panose="020B0606020202030204" pitchFamily="34" charset="0"/>
                          <a:ea typeface="Calibri" panose="020F0502020204030204" pitchFamily="34" charset="0"/>
                          <a:cs typeface="Arial" panose="020B0604020202020204" pitchFamily="34" charset="0"/>
                        </a:rPr>
                        <a:t> of Actual Achievement</a:t>
                      </a:r>
                      <a:endParaRPr lang="en-ZA" sz="1500" b="1"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nSpc>
                          <a:spcPct val="107000"/>
                        </a:lnSpc>
                        <a:spcAft>
                          <a:spcPts val="0"/>
                        </a:spcAft>
                      </a:pPr>
                      <a:r>
                        <a:rPr lang="en-ZA" sz="1500" b="1" dirty="0" smtClean="0">
                          <a:effectLst/>
                          <a:latin typeface="Arial Narrow" panose="020B0606020202030204" pitchFamily="34" charset="0"/>
                          <a:ea typeface="Calibri" panose="020F0502020204030204" pitchFamily="34" charset="0"/>
                          <a:cs typeface="Arial" panose="020B0604020202020204" pitchFamily="34" charset="0"/>
                        </a:rPr>
                        <a:t>Reason for variance and Planned Action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r>
              <a:tr h="1654484">
                <a:tc>
                  <a:txBody>
                    <a:bodyPr/>
                    <a:lstStyle/>
                    <a:p>
                      <a:pPr algn="l" fontAlgn="t"/>
                      <a:r>
                        <a:rPr lang="en-ZA" sz="1500" b="0" i="0" u="none" strike="noStrike" dirty="0" smtClean="0">
                          <a:solidFill>
                            <a:srgbClr val="000000"/>
                          </a:solidFill>
                          <a:effectLst/>
                          <a:latin typeface="Arial" panose="020B0604020202020204" pitchFamily="34" charset="0"/>
                          <a:cs typeface="Arial" panose="020B0604020202020204" pitchFamily="34" charset="0"/>
                        </a:rPr>
                        <a:t>Community Broadcasting Support Strategy developed and implemented</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t"/>
                      <a:r>
                        <a:rPr lang="en-ZA" sz="1500" b="0" i="0" u="none" strike="noStrike" dirty="0" smtClean="0">
                          <a:solidFill>
                            <a:srgbClr val="000000"/>
                          </a:solidFill>
                          <a:effectLst/>
                          <a:latin typeface="Arial" panose="020B0604020202020204" pitchFamily="34" charset="0"/>
                          <a:cs typeface="Arial" panose="020B0604020202020204" pitchFamily="34" charset="0"/>
                        </a:rPr>
                        <a:t>Community Broadcasting Support Strategy approved by Cabinet</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t"/>
                      <a:r>
                        <a:rPr kumimoji="0" lang="en-ZA" sz="15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Q1:</a:t>
                      </a:r>
                      <a:r>
                        <a:rPr kumimoji="0" lang="en-ZA" sz="15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Finalise report on the public consultation</a:t>
                      </a:r>
                    </a:p>
                    <a:p>
                      <a:pPr algn="l" fontAlgn="t"/>
                      <a:r>
                        <a:rPr kumimoji="0" lang="en-ZA" sz="15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Q2:</a:t>
                      </a:r>
                      <a:r>
                        <a:rPr kumimoji="0" lang="en-ZA" sz="15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Cabinet approval of the support strategy</a:t>
                      </a:r>
                    </a:p>
                    <a:p>
                      <a:pPr algn="l" fontAlgn="t"/>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r>
                        <a:rPr lang="en-ZA" sz="1500" b="0" i="0" u="none" strike="noStrike" dirty="0" smtClean="0">
                          <a:solidFill>
                            <a:srgbClr val="000000"/>
                          </a:solidFill>
                          <a:effectLst/>
                          <a:latin typeface="Arial" panose="020B0604020202020204" pitchFamily="34" charset="0"/>
                          <a:cs typeface="Arial" panose="020B0604020202020204" pitchFamily="34" charset="0"/>
                        </a:rPr>
                        <a:t>The public consultations on Community Broadcasting Support Strategy were coordinated and a Policy Paper was produced</a:t>
                      </a:r>
                    </a:p>
                    <a:p>
                      <a:pPr algn="just" fontAlgn="t"/>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t"/>
                      <a:r>
                        <a:rPr lang="en-ZA" sz="1500" b="0" i="0" u="none" strike="noStrike" dirty="0" smtClean="0">
                          <a:solidFill>
                            <a:srgbClr val="000000"/>
                          </a:solidFill>
                          <a:effectLst/>
                          <a:latin typeface="Arial" panose="020B0604020202020204" pitchFamily="34" charset="0"/>
                          <a:cs typeface="Arial" panose="020B0604020202020204" pitchFamily="34" charset="0"/>
                        </a:rPr>
                        <a:t>Further consultation workshops will be coordinated in the 3rd quarter in preparation for submission to Cabinet for approval. </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2386633">
                <a:tc>
                  <a:txBody>
                    <a:bodyPr/>
                    <a:lstStyle/>
                    <a:p>
                      <a:pPr algn="l" fontAlgn="t"/>
                      <a:r>
                        <a:rPr lang="en-ZA" sz="1500" b="0" i="0" u="none" strike="noStrike" dirty="0" smtClean="0">
                          <a:solidFill>
                            <a:srgbClr val="000000"/>
                          </a:solidFill>
                          <a:effectLst/>
                          <a:latin typeface="Arial" panose="020B0604020202020204" pitchFamily="34" charset="0"/>
                          <a:cs typeface="Arial" panose="020B0604020202020204" pitchFamily="34" charset="0"/>
                        </a:rPr>
                        <a:t>Media Development and Diversity mandate amended</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t"/>
                      <a:r>
                        <a:rPr lang="en-ZA" sz="1500" b="0" i="0" u="none" strike="noStrike" dirty="0" smtClean="0">
                          <a:solidFill>
                            <a:srgbClr val="000000"/>
                          </a:solidFill>
                          <a:effectLst/>
                          <a:latin typeface="Arial" panose="020B0604020202020204" pitchFamily="34" charset="0"/>
                          <a:cs typeface="Arial" panose="020B0604020202020204" pitchFamily="34" charset="0"/>
                        </a:rPr>
                        <a:t>Green Paper on the MDDA</a:t>
                      </a:r>
                    </a:p>
                    <a:p>
                      <a:pPr algn="l" fontAlgn="t"/>
                      <a:r>
                        <a:rPr lang="en-ZA" sz="1500" b="0" i="0" u="none" strike="noStrike" dirty="0" smtClean="0">
                          <a:solidFill>
                            <a:srgbClr val="000000"/>
                          </a:solidFill>
                          <a:effectLst/>
                          <a:latin typeface="Arial" panose="020B0604020202020204" pitchFamily="34" charset="0"/>
                          <a:cs typeface="Arial" panose="020B0604020202020204" pitchFamily="34" charset="0"/>
                        </a:rPr>
                        <a:t>published</a:t>
                      </a:r>
                    </a:p>
                    <a:p>
                      <a:pPr algn="l" fontAlgn="t"/>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t"/>
                      <a:r>
                        <a:rPr kumimoji="0" lang="en-ZA" sz="15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Q1:</a:t>
                      </a:r>
                      <a:r>
                        <a:rPr kumimoji="0" lang="en-ZA" sz="15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Conducted research and compile concept document</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en-ZA" sz="15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Q2:</a:t>
                      </a:r>
                      <a:r>
                        <a:rPr kumimoji="0" lang="en-ZA" sz="15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Develop discussion</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en-ZA" sz="15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paper and gazetting the discussion paper</a:t>
                      </a:r>
                    </a:p>
                    <a:p>
                      <a:pPr marL="0" marR="0" lvl="0" indent="0" algn="l" defTabSz="457200" rtl="0" eaLnBrk="1" fontAlgn="t" latinLnBrk="0" hangingPunct="1">
                        <a:lnSpc>
                          <a:spcPct val="100000"/>
                        </a:lnSpc>
                        <a:spcBef>
                          <a:spcPts val="0"/>
                        </a:spcBef>
                        <a:spcAft>
                          <a:spcPts val="0"/>
                        </a:spcAft>
                        <a:buClrTx/>
                        <a:buSzTx/>
                        <a:buFontTx/>
                        <a:buNone/>
                        <a:tabLst/>
                        <a:defRPr/>
                      </a:pPr>
                      <a:endParaRPr kumimoji="0" lang="en-ZA" sz="15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algn="l" fontAlgn="t"/>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r>
                        <a:rPr lang="en-ZA" sz="1500" b="0" i="0" u="none" strike="noStrike" dirty="0" smtClean="0">
                          <a:solidFill>
                            <a:srgbClr val="000000"/>
                          </a:solidFill>
                          <a:effectLst/>
                          <a:latin typeface="Arial" panose="020B0604020202020204" pitchFamily="34" charset="0"/>
                          <a:cs typeface="Arial" panose="020B0604020202020204" pitchFamily="34" charset="0"/>
                        </a:rPr>
                        <a:t>Research on the MDDA was conducted and concept document compiled. The discussion paper for MDDA was developed as part of the Audio Visual and Digital Content Policy White Paper through the Institutional Framework Chapter. The process is now under Impact Assessment before submission to the  Communication Cluster.</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r>
                        <a:rPr lang="en-ZA" sz="1500" b="0" i="0" u="none" strike="noStrike" dirty="0" smtClean="0">
                          <a:solidFill>
                            <a:srgbClr val="000000"/>
                          </a:solidFill>
                          <a:effectLst/>
                          <a:latin typeface="Arial" panose="020B0604020202020204" pitchFamily="34" charset="0"/>
                          <a:cs typeface="Arial" panose="020B0604020202020204" pitchFamily="34" charset="0"/>
                        </a:rPr>
                        <a:t>The discussion paper was not gazetted pending submission to the</a:t>
                      </a:r>
                      <a:r>
                        <a:rPr lang="en-ZA" sz="1500" b="0" i="0" u="none" strike="noStrike" baseline="0" dirty="0" smtClean="0">
                          <a:solidFill>
                            <a:srgbClr val="000000"/>
                          </a:solidFill>
                          <a:effectLst/>
                          <a:latin typeface="Arial" panose="020B0604020202020204" pitchFamily="34" charset="0"/>
                          <a:cs typeface="Arial" panose="020B0604020202020204" pitchFamily="34" charset="0"/>
                        </a:rPr>
                        <a:t> </a:t>
                      </a:r>
                      <a:r>
                        <a:rPr lang="en-ZA" sz="1500" b="0" i="0" u="none" strike="noStrike" dirty="0" smtClean="0">
                          <a:solidFill>
                            <a:srgbClr val="000000"/>
                          </a:solidFill>
                          <a:effectLst/>
                          <a:latin typeface="Arial" panose="020B0604020202020204" pitchFamily="34" charset="0"/>
                          <a:cs typeface="Arial" panose="020B0604020202020204" pitchFamily="34" charset="0"/>
                        </a:rPr>
                        <a:t>Communication Cluster. The discussion paper will be gazetted in the third quarter.</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sp>
        <p:nvSpPr>
          <p:cNvPr id="7" name="Title 5"/>
          <p:cNvSpPr txBox="1">
            <a:spLocks/>
          </p:cNvSpPr>
          <p:nvPr/>
        </p:nvSpPr>
        <p:spPr>
          <a:xfrm>
            <a:off x="149062" y="32282"/>
            <a:ext cx="8824908" cy="710050"/>
          </a:xfrm>
          <a:prstGeom prst="rect">
            <a:avLst/>
          </a:prstGeom>
        </p:spPr>
        <p:style>
          <a:lnRef idx="0">
            <a:scrgbClr r="0" g="0" b="0"/>
          </a:lnRef>
          <a:fillRef idx="1002">
            <a:schemeClr val="dk1"/>
          </a:fillRef>
          <a:effectRef idx="0">
            <a:scrgbClr r="0" g="0" b="0"/>
          </a:effectRef>
          <a:fontRef idx="major"/>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800" b="1" dirty="0" smtClean="0">
                <a:solidFill>
                  <a:schemeClr val="tx2">
                    <a:lumMod val="40000"/>
                    <a:lumOff val="60000"/>
                  </a:schemeClr>
                </a:solidFill>
              </a:rPr>
              <a:t/>
            </a:r>
            <a:br>
              <a:rPr lang="en-ZA" sz="2800" b="1" dirty="0" smtClean="0">
                <a:solidFill>
                  <a:schemeClr val="tx2">
                    <a:lumMod val="40000"/>
                    <a:lumOff val="60000"/>
                  </a:schemeClr>
                </a:solidFill>
              </a:rPr>
            </a:br>
            <a:endParaRPr lang="en-ZA" sz="2800" b="1" dirty="0" smtClean="0">
              <a:solidFill>
                <a:schemeClr val="tx2">
                  <a:lumMod val="40000"/>
                  <a:lumOff val="60000"/>
                </a:schemeClr>
              </a:solidFill>
            </a:endParaRPr>
          </a:p>
          <a:p>
            <a:pPr algn="l"/>
            <a:r>
              <a:rPr lang="en-ZA" sz="2800" b="1" dirty="0" smtClean="0">
                <a:solidFill>
                  <a:schemeClr val="accent6"/>
                </a:solidFill>
                <a:latin typeface="Arial" panose="020B0604020202020204" pitchFamily="34" charset="0"/>
                <a:cs typeface="Arial" panose="020B0604020202020204" pitchFamily="34" charset="0"/>
              </a:rPr>
              <a:t>PROGRAMME 2: COMMUNICATIONS POLICY, RESEARCH AND DEVELOPMENT[2]</a:t>
            </a:r>
            <a:r>
              <a:rPr lang="en-ZA" sz="2800" b="1" dirty="0" smtClean="0">
                <a:latin typeface="Arial" panose="020B0604020202020204" pitchFamily="34" charset="0"/>
                <a:cs typeface="Arial" panose="020B0604020202020204" pitchFamily="34" charset="0"/>
              </a:rPr>
              <a:t/>
            </a:r>
            <a:br>
              <a:rPr lang="en-ZA" sz="2800" b="1" dirty="0" smtClean="0">
                <a:latin typeface="Arial" panose="020B0604020202020204" pitchFamily="34" charset="0"/>
                <a:cs typeface="Arial" panose="020B0604020202020204" pitchFamily="34" charset="0"/>
              </a:rPr>
            </a:br>
            <a:r>
              <a:rPr lang="en-ZA" sz="2800" b="1" dirty="0" smtClean="0"/>
              <a:t/>
            </a:r>
            <a:br>
              <a:rPr lang="en-ZA" sz="2800" b="1" dirty="0" smtClean="0"/>
            </a:br>
            <a:endParaRPr lang="en-ZA" sz="2800" b="1" dirty="0"/>
          </a:p>
        </p:txBody>
      </p:sp>
      <p:sp>
        <p:nvSpPr>
          <p:cNvPr id="5" name="Slide Number Placeholder 4"/>
          <p:cNvSpPr>
            <a:spLocks noGrp="1"/>
          </p:cNvSpPr>
          <p:nvPr>
            <p:ph type="sldNum" sz="quarter" idx="12"/>
          </p:nvPr>
        </p:nvSpPr>
        <p:spPr/>
        <p:txBody>
          <a:bodyPr/>
          <a:lstStyle/>
          <a:p>
            <a:fld id="{8843D58F-2DAB-1446-A47E-C34A82BC1FA1}" type="slidenum">
              <a:rPr lang="en-US" smtClean="0"/>
              <a:pPr/>
              <a:t>11</a:t>
            </a:fld>
            <a:endParaRPr lang="en-US" dirty="0"/>
          </a:p>
        </p:txBody>
      </p:sp>
    </p:spTree>
    <p:extLst>
      <p:ext uri="{BB962C8B-B14F-4D97-AF65-F5344CB8AC3E}">
        <p14:creationId xmlns:p14="http://schemas.microsoft.com/office/powerpoint/2010/main" xmlns="" val="29986361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33363" y="1866034"/>
            <a:ext cx="8712517" cy="4473806"/>
          </a:xfrm>
          <a:prstGeom prst="rect">
            <a:avLst/>
          </a:prstGeom>
          <a:noFill/>
          <a:ln>
            <a:miter lim="800000"/>
            <a:headEnd/>
            <a:tailEnd/>
          </a:ln>
        </p:spPr>
        <p:txBody>
          <a:bodyPr vert="horz" lIns="91440" tIns="45720" rIns="91440" bIns="45720" rtlCol="0">
            <a:normAutofit/>
          </a:bodyPr>
          <a:lstStyle/>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2014478280"/>
              </p:ext>
            </p:extLst>
          </p:nvPr>
        </p:nvGraphicFramePr>
        <p:xfrm>
          <a:off x="177166" y="1005236"/>
          <a:ext cx="8824909" cy="5189618"/>
        </p:xfrm>
        <a:graphic>
          <a:graphicData uri="http://schemas.openxmlformats.org/drawingml/2006/table">
            <a:tbl>
              <a:tblPr firstRow="1" firstCol="1" bandRow="1"/>
              <a:tblGrid>
                <a:gridCol w="1232182"/>
                <a:gridCol w="1465545"/>
                <a:gridCol w="1678488"/>
                <a:gridCol w="2450451"/>
                <a:gridCol w="1998243"/>
              </a:tblGrid>
              <a:tr h="1093181">
                <a:tc>
                  <a:txBody>
                    <a:bodyPr/>
                    <a:lstStyle/>
                    <a:p>
                      <a:pPr>
                        <a:lnSpc>
                          <a:spcPct val="107000"/>
                        </a:lnSpc>
                        <a:spcAft>
                          <a:spcPts val="0"/>
                        </a:spcAft>
                      </a:pPr>
                      <a:r>
                        <a:rPr lang="en-ZA" sz="1600" b="1"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Performance Indicators</a:t>
                      </a:r>
                    </a:p>
                    <a:p>
                      <a:pPr>
                        <a:lnSpc>
                          <a:spcPct val="107000"/>
                        </a:lnSpc>
                        <a:spcAft>
                          <a:spcPts val="0"/>
                        </a:spcAft>
                      </a:pPr>
                      <a:endParaRPr lang="en-ZA" sz="1600" b="1" dirty="0">
                        <a:solidFill>
                          <a:srgbClr val="FF0000"/>
                        </a:solidFill>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nSpc>
                          <a:spcPct val="107000"/>
                        </a:lnSpc>
                        <a:spcAft>
                          <a:spcPts val="0"/>
                        </a:spcAft>
                      </a:pPr>
                      <a:r>
                        <a:rPr lang="en-ZA" sz="1600" b="1" dirty="0" smtClean="0">
                          <a:effectLst/>
                          <a:latin typeface="Arial Narrow" panose="020B0606020202030204" pitchFamily="34" charset="0"/>
                          <a:ea typeface="Calibri" panose="020F0502020204030204" pitchFamily="34" charset="0"/>
                          <a:cs typeface="Arial" panose="020B0604020202020204" pitchFamily="34" charset="0"/>
                        </a:rPr>
                        <a:t>Target for 2016/17 as per APP</a:t>
                      </a:r>
                    </a:p>
                    <a:p>
                      <a:pPr>
                        <a:lnSpc>
                          <a:spcPct val="107000"/>
                        </a:lnSpc>
                        <a:spcAft>
                          <a:spcPts val="0"/>
                        </a:spcAft>
                      </a:pPr>
                      <a:endParaRPr lang="en-ZA" sz="1600" b="1"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nSpc>
                          <a:spcPct val="107000"/>
                        </a:lnSpc>
                        <a:spcAft>
                          <a:spcPts val="0"/>
                        </a:spcAft>
                      </a:pPr>
                      <a:r>
                        <a:rPr lang="en-ZA" sz="1600" b="1" dirty="0" smtClean="0">
                          <a:effectLst/>
                          <a:latin typeface="Arial Narrow" panose="020B0606020202030204" pitchFamily="34" charset="0"/>
                          <a:ea typeface="Calibri" panose="020F0502020204030204" pitchFamily="34" charset="0"/>
                          <a:cs typeface="Arial" panose="020B0604020202020204" pitchFamily="34" charset="0"/>
                        </a:rPr>
                        <a:t>Target for Quarter 1 &amp; 2</a:t>
                      </a:r>
                      <a:endParaRPr lang="en-ZA" sz="1600" b="1"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nSpc>
                          <a:spcPct val="107000"/>
                        </a:lnSpc>
                        <a:spcAft>
                          <a:spcPts val="0"/>
                        </a:spcAft>
                      </a:pPr>
                      <a:r>
                        <a:rPr lang="en-ZA" sz="1600" b="1" dirty="0" smtClean="0">
                          <a:effectLst/>
                          <a:latin typeface="Arial Narrow" panose="020B0606020202030204" pitchFamily="34" charset="0"/>
                          <a:ea typeface="Calibri" panose="020F0502020204030204" pitchFamily="34" charset="0"/>
                          <a:cs typeface="Arial" panose="020B0604020202020204" pitchFamily="34" charset="0"/>
                        </a:rPr>
                        <a:t>Description</a:t>
                      </a:r>
                      <a:r>
                        <a:rPr lang="en-ZA" sz="1600" b="1" baseline="0" dirty="0" smtClean="0">
                          <a:effectLst/>
                          <a:latin typeface="Arial Narrow" panose="020B0606020202030204" pitchFamily="34" charset="0"/>
                          <a:ea typeface="Calibri" panose="020F0502020204030204" pitchFamily="34" charset="0"/>
                          <a:cs typeface="Arial" panose="020B0604020202020204" pitchFamily="34" charset="0"/>
                        </a:rPr>
                        <a:t> of Actual Achievement</a:t>
                      </a:r>
                      <a:endParaRPr lang="en-ZA" sz="1600" b="1"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nSpc>
                          <a:spcPct val="107000"/>
                        </a:lnSpc>
                        <a:spcAft>
                          <a:spcPts val="0"/>
                        </a:spcAft>
                      </a:pPr>
                      <a:r>
                        <a:rPr lang="en-ZA" sz="1600" b="1" dirty="0" smtClean="0">
                          <a:effectLst/>
                          <a:latin typeface="Arial Narrow" panose="020B0606020202030204" pitchFamily="34" charset="0"/>
                          <a:ea typeface="Calibri" panose="020F0502020204030204" pitchFamily="34" charset="0"/>
                          <a:cs typeface="Arial" panose="020B0604020202020204" pitchFamily="34" charset="0"/>
                        </a:rPr>
                        <a:t>Reason for variance and Planned Action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r>
              <a:tr h="4096437">
                <a:tc>
                  <a:txBody>
                    <a:bodyPr/>
                    <a:lstStyle/>
                    <a:p>
                      <a:pPr algn="l" fontAlgn="t"/>
                      <a:r>
                        <a:rPr lang="en-ZA" sz="1600" b="0" i="0" u="none" strike="noStrike" dirty="0" smtClean="0">
                          <a:solidFill>
                            <a:srgbClr val="000000"/>
                          </a:solidFill>
                          <a:effectLst/>
                          <a:latin typeface="Arial" panose="020B0604020202020204" pitchFamily="34" charset="0"/>
                          <a:cs typeface="Arial" panose="020B0604020202020204" pitchFamily="34" charset="0"/>
                        </a:rPr>
                        <a:t>Community Media Support Strategy implemented</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t"/>
                      <a:r>
                        <a:rPr lang="en-ZA" sz="1600" b="0" i="0" u="none" strike="noStrike" dirty="0" smtClean="0">
                          <a:solidFill>
                            <a:srgbClr val="000000"/>
                          </a:solidFill>
                          <a:effectLst/>
                          <a:latin typeface="Arial" panose="020B0604020202020204" pitchFamily="34" charset="0"/>
                          <a:cs typeface="Arial" panose="020B0604020202020204" pitchFamily="34" charset="0"/>
                        </a:rPr>
                        <a:t>Research report on Community Media Support compiled</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Q1:</a:t>
                      </a:r>
                      <a:r>
                        <a:rPr kumimoji="0" lang="en-ZA"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Conduct research on Community Media Support issues and approaches </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Q2:</a:t>
                      </a:r>
                      <a:r>
                        <a:rPr kumimoji="0" lang="en-ZA"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External stakeholder</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consultations on possible</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Community Media</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Support mechanism</a:t>
                      </a:r>
                    </a:p>
                    <a:p>
                      <a:pPr marL="0" marR="0" lvl="0" indent="0" algn="l" defTabSz="457200" rtl="0" eaLnBrk="1" fontAlgn="t"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algn="l" fontAlgn="t"/>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r>
                        <a:rPr lang="en-ZA" sz="1600" b="0" i="0" u="none" strike="noStrike" dirty="0" smtClean="0">
                          <a:solidFill>
                            <a:srgbClr val="000000"/>
                          </a:solidFill>
                          <a:effectLst/>
                          <a:latin typeface="Arial" panose="020B0604020202020204" pitchFamily="34" charset="0"/>
                          <a:cs typeface="Arial" panose="020B0604020202020204" pitchFamily="34" charset="0"/>
                        </a:rPr>
                        <a:t>Research on Community Media Support issues and approaches was conducted. External stakeholder consultations on possible</a:t>
                      </a:r>
                      <a:r>
                        <a:rPr lang="en-ZA" sz="1600" b="0" i="0" u="none" strike="noStrike" baseline="0" dirty="0" smtClean="0">
                          <a:solidFill>
                            <a:srgbClr val="000000"/>
                          </a:solidFill>
                          <a:effectLst/>
                          <a:latin typeface="Arial" panose="020B0604020202020204" pitchFamily="34" charset="0"/>
                          <a:cs typeface="Arial" panose="020B0604020202020204" pitchFamily="34" charset="0"/>
                        </a:rPr>
                        <a:t> </a:t>
                      </a:r>
                      <a:r>
                        <a:rPr lang="en-ZA" sz="1600" b="0" i="0" u="none" strike="noStrike" dirty="0" smtClean="0">
                          <a:solidFill>
                            <a:srgbClr val="000000"/>
                          </a:solidFill>
                          <a:effectLst/>
                          <a:latin typeface="Arial" panose="020B0604020202020204" pitchFamily="34" charset="0"/>
                          <a:cs typeface="Arial" panose="020B0604020202020204" pitchFamily="34" charset="0"/>
                        </a:rPr>
                        <a:t>Community Media Support mechanism were conducted through the Media transformation colloquium that was held in September. Specific recommendations were made through the Commission dedicated to the community media support.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t"/>
                      <a:r>
                        <a:rPr lang="en-ZA" sz="1600" b="0" i="0" u="none" strike="noStrike" dirty="0" smtClean="0">
                          <a:solidFill>
                            <a:srgbClr val="000000"/>
                          </a:solidFill>
                          <a:effectLst/>
                          <a:latin typeface="Arial" panose="020B0604020202020204" pitchFamily="34" charset="0"/>
                          <a:cs typeface="Arial" panose="020B0604020202020204" pitchFamily="34" charset="0"/>
                        </a:rPr>
                        <a:t>None</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sp>
        <p:nvSpPr>
          <p:cNvPr id="7" name="Title 5"/>
          <p:cNvSpPr txBox="1">
            <a:spLocks/>
          </p:cNvSpPr>
          <p:nvPr/>
        </p:nvSpPr>
        <p:spPr>
          <a:xfrm>
            <a:off x="233363" y="117283"/>
            <a:ext cx="8662509" cy="755928"/>
          </a:xfrm>
          <a:prstGeom prst="rect">
            <a:avLst/>
          </a:prstGeom>
        </p:spPr>
        <p:style>
          <a:lnRef idx="0">
            <a:scrgbClr r="0" g="0" b="0"/>
          </a:lnRef>
          <a:fillRef idx="1002">
            <a:schemeClr val="dk1"/>
          </a:fillRef>
          <a:effectRef idx="0">
            <a:scrgbClr r="0" g="0" b="0"/>
          </a:effectRef>
          <a:fontRef idx="major"/>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800" b="1" dirty="0" smtClean="0">
                <a:solidFill>
                  <a:schemeClr val="tx2">
                    <a:lumMod val="40000"/>
                    <a:lumOff val="60000"/>
                  </a:schemeClr>
                </a:solidFill>
                <a:latin typeface="Arial" panose="020B0604020202020204" pitchFamily="34" charset="0"/>
                <a:cs typeface="Arial" panose="020B0604020202020204" pitchFamily="34" charset="0"/>
              </a:rPr>
              <a:t/>
            </a:r>
            <a:br>
              <a:rPr lang="en-ZA" sz="2800" b="1" dirty="0" smtClean="0">
                <a:solidFill>
                  <a:schemeClr val="tx2">
                    <a:lumMod val="40000"/>
                    <a:lumOff val="60000"/>
                  </a:schemeClr>
                </a:solidFill>
                <a:latin typeface="Arial" panose="020B0604020202020204" pitchFamily="34" charset="0"/>
                <a:cs typeface="Arial" panose="020B0604020202020204" pitchFamily="34" charset="0"/>
              </a:rPr>
            </a:br>
            <a:endParaRPr lang="en-ZA" sz="2800" b="1" dirty="0" smtClean="0">
              <a:solidFill>
                <a:schemeClr val="tx2">
                  <a:lumMod val="40000"/>
                  <a:lumOff val="60000"/>
                </a:schemeClr>
              </a:solidFill>
              <a:latin typeface="Arial" panose="020B0604020202020204" pitchFamily="34" charset="0"/>
              <a:cs typeface="Arial" panose="020B0604020202020204" pitchFamily="34" charset="0"/>
            </a:endParaRPr>
          </a:p>
          <a:p>
            <a:pPr algn="l"/>
            <a:r>
              <a:rPr lang="en-ZA" sz="2800" b="1" dirty="0" smtClean="0">
                <a:solidFill>
                  <a:schemeClr val="accent6"/>
                </a:solidFill>
                <a:latin typeface="Arial" panose="020B0604020202020204" pitchFamily="34" charset="0"/>
                <a:cs typeface="Arial" panose="020B0604020202020204" pitchFamily="34" charset="0"/>
              </a:rPr>
              <a:t>PROGRAMME 2: COMMUNICATIONS POLICY, RESEARCH AND DEVELOPMENT[3]</a:t>
            </a:r>
            <a:r>
              <a:rPr lang="en-ZA" sz="2800" b="1" dirty="0" smtClean="0">
                <a:latin typeface="Arial" panose="020B0604020202020204" pitchFamily="34" charset="0"/>
                <a:cs typeface="Arial" panose="020B0604020202020204" pitchFamily="34" charset="0"/>
              </a:rPr>
              <a:t/>
            </a:r>
            <a:br>
              <a:rPr lang="en-ZA" sz="2800" b="1" dirty="0" smtClean="0">
                <a:latin typeface="Arial" panose="020B0604020202020204" pitchFamily="34" charset="0"/>
                <a:cs typeface="Arial" panose="020B0604020202020204" pitchFamily="34" charset="0"/>
              </a:rPr>
            </a:br>
            <a:r>
              <a:rPr lang="en-ZA" sz="2800" b="1" dirty="0" smtClean="0">
                <a:latin typeface="Arial" panose="020B0604020202020204" pitchFamily="34" charset="0"/>
                <a:cs typeface="Arial" panose="020B0604020202020204" pitchFamily="34" charset="0"/>
              </a:rPr>
              <a:t/>
            </a:r>
            <a:br>
              <a:rPr lang="en-ZA" sz="2800" b="1" dirty="0" smtClean="0">
                <a:latin typeface="Arial" panose="020B0604020202020204" pitchFamily="34" charset="0"/>
                <a:cs typeface="Arial" panose="020B0604020202020204" pitchFamily="34" charset="0"/>
              </a:rPr>
            </a:br>
            <a:endParaRPr lang="en-ZA" sz="2800" b="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8843D58F-2DAB-1446-A47E-C34A82BC1FA1}" type="slidenum">
              <a:rPr lang="en-US" smtClean="0"/>
              <a:pPr/>
              <a:t>12</a:t>
            </a:fld>
            <a:endParaRPr lang="en-US" dirty="0"/>
          </a:p>
        </p:txBody>
      </p:sp>
    </p:spTree>
    <p:extLst>
      <p:ext uri="{BB962C8B-B14F-4D97-AF65-F5344CB8AC3E}">
        <p14:creationId xmlns:p14="http://schemas.microsoft.com/office/powerpoint/2010/main" xmlns="" val="681118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0" y="1042250"/>
            <a:ext cx="8712517" cy="4466971"/>
          </a:xfrm>
          <a:prstGeom prst="rect">
            <a:avLst/>
          </a:prstGeom>
          <a:noFill/>
          <a:ln>
            <a:miter lim="800000"/>
            <a:headEnd/>
            <a:tailEnd/>
          </a:ln>
        </p:spPr>
        <p:txBody>
          <a:bodyPr vert="horz" lIns="91440" tIns="45720" rIns="91440" bIns="45720" rtlCol="0">
            <a:normAutofit/>
          </a:bodyPr>
          <a:lstStyle/>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1074555347"/>
              </p:ext>
            </p:extLst>
          </p:nvPr>
        </p:nvGraphicFramePr>
        <p:xfrm>
          <a:off x="233363" y="753926"/>
          <a:ext cx="8824910" cy="5577127"/>
        </p:xfrm>
        <a:graphic>
          <a:graphicData uri="http://schemas.openxmlformats.org/drawingml/2006/table">
            <a:tbl>
              <a:tblPr firstRow="1" firstCol="1" bandRow="1"/>
              <a:tblGrid>
                <a:gridCol w="2032042"/>
                <a:gridCol w="1383957"/>
                <a:gridCol w="1647568"/>
                <a:gridCol w="2458941"/>
                <a:gridCol w="1302402"/>
              </a:tblGrid>
              <a:tr h="991608">
                <a:tc>
                  <a:txBody>
                    <a:bodyPr/>
                    <a:lstStyle/>
                    <a:p>
                      <a:pPr>
                        <a:lnSpc>
                          <a:spcPct val="107000"/>
                        </a:lnSpc>
                        <a:spcAft>
                          <a:spcPts val="0"/>
                        </a:spcAft>
                      </a:pPr>
                      <a:r>
                        <a:rPr lang="en-ZA" sz="1600" b="1"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Performance Indicators</a:t>
                      </a:r>
                    </a:p>
                    <a:p>
                      <a:pPr>
                        <a:lnSpc>
                          <a:spcPct val="107000"/>
                        </a:lnSpc>
                        <a:spcAft>
                          <a:spcPts val="0"/>
                        </a:spcAft>
                      </a:pPr>
                      <a:endParaRPr lang="en-ZA" sz="1600" b="1" dirty="0">
                        <a:solidFill>
                          <a:srgbClr val="FF0000"/>
                        </a:solidFill>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nSpc>
                          <a:spcPct val="107000"/>
                        </a:lnSpc>
                        <a:spcAft>
                          <a:spcPts val="0"/>
                        </a:spcAft>
                      </a:pPr>
                      <a:r>
                        <a:rPr lang="en-ZA" sz="1600" b="1" dirty="0" smtClean="0">
                          <a:effectLst/>
                          <a:latin typeface="Arial Narrow" panose="020B0606020202030204" pitchFamily="34" charset="0"/>
                          <a:ea typeface="Calibri" panose="020F0502020204030204" pitchFamily="34" charset="0"/>
                          <a:cs typeface="Arial" panose="020B0604020202020204" pitchFamily="34" charset="0"/>
                        </a:rPr>
                        <a:t>Target for 2016/17 as per APP</a:t>
                      </a:r>
                    </a:p>
                    <a:p>
                      <a:pPr>
                        <a:lnSpc>
                          <a:spcPct val="107000"/>
                        </a:lnSpc>
                        <a:spcAft>
                          <a:spcPts val="0"/>
                        </a:spcAft>
                      </a:pPr>
                      <a:endParaRPr lang="en-ZA" sz="1600" b="1"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nSpc>
                          <a:spcPct val="107000"/>
                        </a:lnSpc>
                        <a:spcAft>
                          <a:spcPts val="0"/>
                        </a:spcAft>
                      </a:pPr>
                      <a:r>
                        <a:rPr lang="en-ZA" sz="1600" b="1" dirty="0" smtClean="0">
                          <a:effectLst/>
                          <a:latin typeface="Arial Narrow" panose="020B0606020202030204" pitchFamily="34" charset="0"/>
                          <a:ea typeface="Calibri" panose="020F0502020204030204" pitchFamily="34" charset="0"/>
                          <a:cs typeface="Arial" panose="020B0604020202020204" pitchFamily="34" charset="0"/>
                        </a:rPr>
                        <a:t>Target for Quarter 1 &amp; 2</a:t>
                      </a:r>
                      <a:endParaRPr lang="en-ZA" sz="1600" b="1"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nSpc>
                          <a:spcPct val="107000"/>
                        </a:lnSpc>
                        <a:spcAft>
                          <a:spcPts val="0"/>
                        </a:spcAft>
                      </a:pPr>
                      <a:r>
                        <a:rPr lang="en-ZA" sz="1600" b="1" dirty="0" smtClean="0">
                          <a:effectLst/>
                          <a:latin typeface="Arial Narrow" panose="020B0606020202030204" pitchFamily="34" charset="0"/>
                          <a:ea typeface="Calibri" panose="020F0502020204030204" pitchFamily="34" charset="0"/>
                          <a:cs typeface="Arial" panose="020B0604020202020204" pitchFamily="34" charset="0"/>
                        </a:rPr>
                        <a:t>Description</a:t>
                      </a:r>
                      <a:r>
                        <a:rPr lang="en-ZA" sz="1600" b="1" baseline="0" dirty="0" smtClean="0">
                          <a:effectLst/>
                          <a:latin typeface="Arial Narrow" panose="020B0606020202030204" pitchFamily="34" charset="0"/>
                          <a:ea typeface="Calibri" panose="020F0502020204030204" pitchFamily="34" charset="0"/>
                          <a:cs typeface="Arial" panose="020B0604020202020204" pitchFamily="34" charset="0"/>
                        </a:rPr>
                        <a:t> of Actual Achievement</a:t>
                      </a:r>
                      <a:endParaRPr lang="en-ZA" sz="1600" b="1"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nSpc>
                          <a:spcPct val="107000"/>
                        </a:lnSpc>
                        <a:spcAft>
                          <a:spcPts val="0"/>
                        </a:spcAft>
                      </a:pPr>
                      <a:r>
                        <a:rPr lang="en-ZA" sz="1600" b="1" dirty="0" smtClean="0">
                          <a:effectLst/>
                          <a:latin typeface="Arial Narrow" panose="020B0606020202030204" pitchFamily="34" charset="0"/>
                          <a:ea typeface="Calibri" panose="020F0502020204030204" pitchFamily="34" charset="0"/>
                          <a:cs typeface="Arial" panose="020B0604020202020204" pitchFamily="34" charset="0"/>
                        </a:rPr>
                        <a:t>Reason for variance and Planned Action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r>
              <a:tr h="2608231">
                <a:tc>
                  <a:txBody>
                    <a:bodyPr/>
                    <a:lstStyle/>
                    <a:p>
                      <a:pPr algn="l" fontAlgn="t"/>
                      <a:r>
                        <a:rPr lang="en-ZA" sz="1400" dirty="0" smtClean="0">
                          <a:effectLst/>
                          <a:latin typeface="Arial" panose="020B0604020202020204" pitchFamily="34" charset="0"/>
                          <a:ea typeface="Calibri" panose="020F0502020204030204" pitchFamily="34" charset="0"/>
                          <a:cs typeface="Arial" panose="020B0604020202020204" pitchFamily="34" charset="0"/>
                        </a:rPr>
                        <a:t>Number of reports on SABPAB work programme compiled</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t"/>
                      <a:r>
                        <a:rPr lang="en-ZA" sz="1400" b="0" i="0" u="none" strike="noStrike" dirty="0" smtClean="0">
                          <a:solidFill>
                            <a:srgbClr val="000000"/>
                          </a:solidFill>
                          <a:effectLst/>
                          <a:latin typeface="Arial" panose="020B0604020202020204" pitchFamily="34" charset="0"/>
                          <a:cs typeface="Arial" panose="020B0604020202020204" pitchFamily="34" charset="0"/>
                        </a:rPr>
                        <a:t>Two reports on SABPAB work programme</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t"/>
                      <a:r>
                        <a:rPr lang="en-ZA" sz="1400" b="1" i="0" u="none" strike="noStrike" dirty="0" smtClean="0">
                          <a:solidFill>
                            <a:srgbClr val="000000"/>
                          </a:solidFill>
                          <a:effectLst/>
                          <a:latin typeface="Arial" panose="020B0604020202020204" pitchFamily="34" charset="0"/>
                          <a:cs typeface="Arial" panose="020B0604020202020204" pitchFamily="34" charset="0"/>
                        </a:rPr>
                        <a:t>Q1:</a:t>
                      </a:r>
                      <a:r>
                        <a:rPr lang="en-ZA" sz="1400" b="0" i="0" u="none" strike="noStrike" dirty="0" smtClean="0">
                          <a:solidFill>
                            <a:srgbClr val="000000"/>
                          </a:solidFill>
                          <a:effectLst/>
                          <a:latin typeface="Arial" panose="020B0604020202020204" pitchFamily="34" charset="0"/>
                          <a:cs typeface="Arial" panose="020B0604020202020204" pitchFamily="34" charset="0"/>
                        </a:rPr>
                        <a:t>No planned Target for the Quarter</a:t>
                      </a:r>
                    </a:p>
                    <a:p>
                      <a:pPr algn="l" fontAlgn="t"/>
                      <a:endParaRPr lang="en-ZA" sz="1400" b="0" i="0" u="none" strike="noStrike" dirty="0" smtClean="0">
                        <a:solidFill>
                          <a:srgbClr val="000000"/>
                        </a:solidFill>
                        <a:effectLst/>
                        <a:latin typeface="Arial" panose="020B0604020202020204" pitchFamily="34" charset="0"/>
                        <a:cs typeface="Arial" panose="020B0604020202020204" pitchFamily="34" charset="0"/>
                      </a:endParaRPr>
                    </a:p>
                    <a:p>
                      <a:pPr algn="l" fontAlgn="t"/>
                      <a:r>
                        <a:rPr lang="en-ZA" sz="1400" b="1" i="0" u="none" strike="noStrike" dirty="0" smtClean="0">
                          <a:solidFill>
                            <a:srgbClr val="000000"/>
                          </a:solidFill>
                          <a:effectLst/>
                          <a:latin typeface="Arial" panose="020B0604020202020204" pitchFamily="34" charset="0"/>
                          <a:cs typeface="Arial" panose="020B0604020202020204" pitchFamily="34" charset="0"/>
                        </a:rPr>
                        <a:t>Q2: </a:t>
                      </a:r>
                      <a:r>
                        <a:rPr lang="en-ZA" sz="1400" b="0" i="0" u="none" strike="noStrike" dirty="0" smtClean="0">
                          <a:solidFill>
                            <a:srgbClr val="000000"/>
                          </a:solidFill>
                          <a:effectLst/>
                          <a:latin typeface="Arial" panose="020B0604020202020204" pitchFamily="34" charset="0"/>
                          <a:cs typeface="Arial" panose="020B0604020202020204" pitchFamily="34" charset="0"/>
                        </a:rPr>
                        <a:t>Biannual monitoring reports of the Work Programme of the Body</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r>
                        <a:rPr lang="en-ZA" sz="1400" b="0" i="0" u="none" strike="noStrike" dirty="0" smtClean="0">
                          <a:solidFill>
                            <a:srgbClr val="000000"/>
                          </a:solidFill>
                          <a:effectLst/>
                          <a:latin typeface="Arial" panose="020B0604020202020204" pitchFamily="34" charset="0"/>
                          <a:cs typeface="Arial" panose="020B0604020202020204" pitchFamily="34" charset="0"/>
                        </a:rPr>
                        <a:t>Biannual monitoring report of the Work Programme of the Advisory Body was compiled. The Advisory Body had a meeting and resolved to focus on two suggested areas: skills development and funding model. The Chairperson of the SABPAB was appointed</a:t>
                      </a:r>
                      <a:r>
                        <a:rPr lang="en-ZA" sz="1400" b="0" i="0" u="none" strike="noStrike" baseline="0" dirty="0" smtClean="0">
                          <a:solidFill>
                            <a:srgbClr val="000000"/>
                          </a:solidFill>
                          <a:effectLst/>
                          <a:latin typeface="Arial" panose="020B0604020202020204" pitchFamily="34" charset="0"/>
                          <a:cs typeface="Arial" panose="020B0604020202020204" pitchFamily="34" charset="0"/>
                        </a:rPr>
                        <a:t> in the quarter under review.</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t"/>
                      <a:r>
                        <a:rPr lang="en-ZA" sz="1400" b="0" i="0" u="none" strike="noStrike" dirty="0" smtClean="0">
                          <a:solidFill>
                            <a:srgbClr val="000000"/>
                          </a:solidFill>
                          <a:effectLst/>
                          <a:latin typeface="Arial" panose="020B0604020202020204" pitchFamily="34" charset="0"/>
                          <a:cs typeface="Arial" panose="020B0604020202020204" pitchFamily="34" charset="0"/>
                        </a:rPr>
                        <a:t>None</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945530">
                <a:tc>
                  <a:txBody>
                    <a:bodyPr/>
                    <a:lstStyle/>
                    <a:p>
                      <a:pPr algn="just" fontAlgn="t"/>
                      <a:r>
                        <a:rPr lang="en-ZA" sz="1400" b="0" i="0" u="none" strike="noStrike" dirty="0" smtClean="0">
                          <a:solidFill>
                            <a:srgbClr val="000000"/>
                          </a:solidFill>
                          <a:effectLst/>
                          <a:latin typeface="Arial" panose="020B0604020202020204" pitchFamily="34" charset="0"/>
                          <a:cs typeface="Arial" panose="020B0604020202020204" pitchFamily="34" charset="0"/>
                        </a:rPr>
                        <a:t>Number of digital broadcasting awareness campaign per year</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r>
                        <a:rPr lang="en-ZA" sz="1400" b="0" i="0" u="none" strike="noStrike" dirty="0" smtClean="0">
                          <a:solidFill>
                            <a:srgbClr val="000000"/>
                          </a:solidFill>
                          <a:effectLst/>
                          <a:latin typeface="Arial" panose="020B0604020202020204" pitchFamily="34" charset="0"/>
                          <a:cs typeface="Arial" panose="020B0604020202020204" pitchFamily="34" charset="0"/>
                        </a:rPr>
                        <a:t>Ten digital broadcasting awareness campaign</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r>
                        <a:rPr kumimoji="0" lang="en-ZA"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Q1:</a:t>
                      </a:r>
                      <a:r>
                        <a:rPr kumimoji="0" lang="en-ZA"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3</a:t>
                      </a:r>
                    </a:p>
                    <a:p>
                      <a:pPr marL="0" marR="0" lvl="0" indent="0" algn="just" defTabSz="457200" rtl="0" eaLnBrk="1" fontAlgn="t"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Q2:</a:t>
                      </a:r>
                      <a:r>
                        <a:rPr kumimoji="0" lang="en-ZA"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r>
                        <a:rPr lang="en-ZA" sz="1400" b="0" i="0" u="none" strike="noStrike" dirty="0" smtClean="0">
                          <a:solidFill>
                            <a:srgbClr val="000000"/>
                          </a:solidFill>
                          <a:effectLst/>
                          <a:latin typeface="Arial" panose="020B0604020202020204" pitchFamily="34" charset="0"/>
                          <a:cs typeface="Arial" panose="020B0604020202020204" pitchFamily="34" charset="0"/>
                        </a:rPr>
                        <a:t>Twenty five (25) public awareness campaigns were carried out during the reporting period. The overachievement is as a result of the commitment to to cover Square Kilometre Array (SKA) in preparation for switch-off.</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r>
                        <a:rPr lang="en-ZA" sz="1400" b="0" i="0" u="none" strike="noStrike" dirty="0" smtClean="0">
                          <a:solidFill>
                            <a:srgbClr val="000000"/>
                          </a:solidFill>
                          <a:effectLst/>
                          <a:latin typeface="Arial" panose="020B0604020202020204" pitchFamily="34" charset="0"/>
                          <a:cs typeface="Arial" panose="020B0604020202020204" pitchFamily="34" charset="0"/>
                        </a:rPr>
                        <a:t>None</a:t>
                      </a:r>
                    </a:p>
                    <a:p>
                      <a:pPr algn="just" fontAlgn="t"/>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sp>
        <p:nvSpPr>
          <p:cNvPr id="7" name="Title 5"/>
          <p:cNvSpPr txBox="1">
            <a:spLocks/>
          </p:cNvSpPr>
          <p:nvPr/>
        </p:nvSpPr>
        <p:spPr>
          <a:xfrm>
            <a:off x="233363" y="0"/>
            <a:ext cx="8824910" cy="688597"/>
          </a:xfrm>
          <a:prstGeom prst="rect">
            <a:avLst/>
          </a:prstGeom>
        </p:spPr>
        <p:style>
          <a:lnRef idx="0">
            <a:scrgbClr r="0" g="0" b="0"/>
          </a:lnRef>
          <a:fillRef idx="1002">
            <a:schemeClr val="dk1"/>
          </a:fillRef>
          <a:effectRef idx="0">
            <a:scrgbClr r="0" g="0" b="0"/>
          </a:effectRef>
          <a:fontRef idx="major"/>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800" b="1" dirty="0" smtClean="0">
                <a:solidFill>
                  <a:schemeClr val="tx2">
                    <a:lumMod val="40000"/>
                    <a:lumOff val="60000"/>
                  </a:schemeClr>
                </a:solidFill>
                <a:latin typeface="Arial" panose="020B0604020202020204" pitchFamily="34" charset="0"/>
                <a:cs typeface="Arial" panose="020B0604020202020204" pitchFamily="34" charset="0"/>
              </a:rPr>
              <a:t/>
            </a:r>
            <a:br>
              <a:rPr lang="en-ZA" sz="2800" b="1" dirty="0" smtClean="0">
                <a:solidFill>
                  <a:schemeClr val="tx2">
                    <a:lumMod val="40000"/>
                    <a:lumOff val="60000"/>
                  </a:schemeClr>
                </a:solidFill>
                <a:latin typeface="Arial" panose="020B0604020202020204" pitchFamily="34" charset="0"/>
                <a:cs typeface="Arial" panose="020B0604020202020204" pitchFamily="34" charset="0"/>
              </a:rPr>
            </a:br>
            <a:endParaRPr lang="en-ZA" sz="2800" b="1" dirty="0" smtClean="0">
              <a:solidFill>
                <a:schemeClr val="tx2">
                  <a:lumMod val="40000"/>
                  <a:lumOff val="60000"/>
                </a:schemeClr>
              </a:solidFill>
              <a:latin typeface="Arial" panose="020B0604020202020204" pitchFamily="34" charset="0"/>
              <a:cs typeface="Arial" panose="020B0604020202020204" pitchFamily="34" charset="0"/>
            </a:endParaRPr>
          </a:p>
          <a:p>
            <a:pPr algn="l"/>
            <a:r>
              <a:rPr lang="en-ZA" sz="2800" b="1" dirty="0" smtClean="0">
                <a:solidFill>
                  <a:schemeClr val="accent6"/>
                </a:solidFill>
                <a:latin typeface="Arial" panose="020B0604020202020204" pitchFamily="34" charset="0"/>
                <a:cs typeface="Arial" panose="020B0604020202020204" pitchFamily="34" charset="0"/>
              </a:rPr>
              <a:t>PROGRAMME 3: INDUSTRY AND CAPACITY DEVELOPMENT [1]</a:t>
            </a:r>
            <a:r>
              <a:rPr lang="en-ZA" sz="2800" b="1" dirty="0" smtClean="0">
                <a:latin typeface="Arial" panose="020B0604020202020204" pitchFamily="34" charset="0"/>
                <a:cs typeface="Arial" panose="020B0604020202020204" pitchFamily="34" charset="0"/>
              </a:rPr>
              <a:t/>
            </a:r>
            <a:br>
              <a:rPr lang="en-ZA" sz="2800" b="1" dirty="0" smtClean="0">
                <a:latin typeface="Arial" panose="020B0604020202020204" pitchFamily="34" charset="0"/>
                <a:cs typeface="Arial" panose="020B0604020202020204" pitchFamily="34" charset="0"/>
              </a:rPr>
            </a:br>
            <a:r>
              <a:rPr lang="en-ZA" sz="2800" b="1" dirty="0" smtClean="0">
                <a:latin typeface="Arial" panose="020B0604020202020204" pitchFamily="34" charset="0"/>
                <a:cs typeface="Arial" panose="020B0604020202020204" pitchFamily="34" charset="0"/>
              </a:rPr>
              <a:t/>
            </a:r>
            <a:br>
              <a:rPr lang="en-ZA" sz="2800" b="1" dirty="0" smtClean="0">
                <a:latin typeface="Arial" panose="020B0604020202020204" pitchFamily="34" charset="0"/>
                <a:cs typeface="Arial" panose="020B0604020202020204" pitchFamily="34" charset="0"/>
              </a:rPr>
            </a:br>
            <a:endParaRPr lang="en-ZA" sz="2800" b="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8843D58F-2DAB-1446-A47E-C34A82BC1FA1}" type="slidenum">
              <a:rPr lang="en-US" smtClean="0"/>
              <a:pPr/>
              <a:t>13</a:t>
            </a:fld>
            <a:endParaRPr lang="en-US" dirty="0"/>
          </a:p>
        </p:txBody>
      </p:sp>
    </p:spTree>
    <p:extLst>
      <p:ext uri="{BB962C8B-B14F-4D97-AF65-F5344CB8AC3E}">
        <p14:creationId xmlns:p14="http://schemas.microsoft.com/office/powerpoint/2010/main" xmlns="" val="38472890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33363" y="1990724"/>
            <a:ext cx="8712517" cy="4349115"/>
          </a:xfrm>
          <a:prstGeom prst="rect">
            <a:avLst/>
          </a:prstGeom>
          <a:noFill/>
          <a:ln>
            <a:miter lim="800000"/>
            <a:headEnd/>
            <a:tailEnd/>
          </a:ln>
        </p:spPr>
        <p:txBody>
          <a:bodyPr vert="horz" lIns="91440" tIns="45720" rIns="91440" bIns="45720" rtlCol="0">
            <a:normAutofit/>
          </a:bodyPr>
          <a:lstStyle/>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1038481339"/>
              </p:ext>
            </p:extLst>
          </p:nvPr>
        </p:nvGraphicFramePr>
        <p:xfrm>
          <a:off x="177166" y="1011514"/>
          <a:ext cx="8824910" cy="5083620"/>
        </p:xfrm>
        <a:graphic>
          <a:graphicData uri="http://schemas.openxmlformats.org/drawingml/2006/table">
            <a:tbl>
              <a:tblPr firstRow="1" firstCol="1" bandRow="1"/>
              <a:tblGrid>
                <a:gridCol w="1907007"/>
                <a:gridCol w="1598141"/>
                <a:gridCol w="1285102"/>
                <a:gridCol w="2767914"/>
                <a:gridCol w="1266746"/>
              </a:tblGrid>
              <a:tr h="906800">
                <a:tc>
                  <a:txBody>
                    <a:bodyPr/>
                    <a:lstStyle/>
                    <a:p>
                      <a:pPr>
                        <a:lnSpc>
                          <a:spcPct val="107000"/>
                        </a:lnSpc>
                        <a:spcAft>
                          <a:spcPts val="0"/>
                        </a:spcAft>
                      </a:pPr>
                      <a:r>
                        <a:rPr lang="en-ZA" sz="1500" b="1"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Performance Indicators</a:t>
                      </a:r>
                    </a:p>
                    <a:p>
                      <a:pPr>
                        <a:lnSpc>
                          <a:spcPct val="107000"/>
                        </a:lnSpc>
                        <a:spcAft>
                          <a:spcPts val="0"/>
                        </a:spcAft>
                      </a:pPr>
                      <a:endParaRPr lang="en-ZA" sz="1500" b="1" dirty="0">
                        <a:solidFill>
                          <a:srgbClr val="FF0000"/>
                        </a:solidFill>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nSpc>
                          <a:spcPct val="107000"/>
                        </a:lnSpc>
                        <a:spcAft>
                          <a:spcPts val="0"/>
                        </a:spcAft>
                      </a:pPr>
                      <a:r>
                        <a:rPr lang="en-ZA" sz="1500" b="1" dirty="0" smtClean="0">
                          <a:effectLst/>
                          <a:latin typeface="Arial Narrow" panose="020B0606020202030204" pitchFamily="34" charset="0"/>
                          <a:ea typeface="Calibri" panose="020F0502020204030204" pitchFamily="34" charset="0"/>
                          <a:cs typeface="Arial" panose="020B0604020202020204" pitchFamily="34" charset="0"/>
                        </a:rPr>
                        <a:t>Target for 2016/17 as per APP</a:t>
                      </a:r>
                    </a:p>
                    <a:p>
                      <a:pPr>
                        <a:lnSpc>
                          <a:spcPct val="107000"/>
                        </a:lnSpc>
                        <a:spcAft>
                          <a:spcPts val="0"/>
                        </a:spcAft>
                      </a:pPr>
                      <a:endParaRPr lang="en-ZA" sz="1500" b="1"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nSpc>
                          <a:spcPct val="107000"/>
                        </a:lnSpc>
                        <a:spcAft>
                          <a:spcPts val="0"/>
                        </a:spcAft>
                      </a:pPr>
                      <a:r>
                        <a:rPr lang="en-ZA" sz="1500" b="1" dirty="0" smtClean="0">
                          <a:effectLst/>
                          <a:latin typeface="Arial Narrow" panose="020B0606020202030204" pitchFamily="34" charset="0"/>
                          <a:ea typeface="Calibri" panose="020F0502020204030204" pitchFamily="34" charset="0"/>
                          <a:cs typeface="Arial" panose="020B0604020202020204" pitchFamily="34" charset="0"/>
                        </a:rPr>
                        <a:t>Target for Quarter 1 &amp; 2</a:t>
                      </a:r>
                      <a:endParaRPr lang="en-ZA" sz="1500" b="1"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nSpc>
                          <a:spcPct val="107000"/>
                        </a:lnSpc>
                        <a:spcAft>
                          <a:spcPts val="0"/>
                        </a:spcAft>
                      </a:pPr>
                      <a:r>
                        <a:rPr lang="en-ZA" sz="1500" b="1" dirty="0" smtClean="0">
                          <a:effectLst/>
                          <a:latin typeface="Arial Narrow" panose="020B0606020202030204" pitchFamily="34" charset="0"/>
                          <a:ea typeface="Calibri" panose="020F0502020204030204" pitchFamily="34" charset="0"/>
                          <a:cs typeface="Arial" panose="020B0604020202020204" pitchFamily="34" charset="0"/>
                        </a:rPr>
                        <a:t>Description</a:t>
                      </a:r>
                      <a:r>
                        <a:rPr lang="en-ZA" sz="1500" b="1" baseline="0" dirty="0" smtClean="0">
                          <a:effectLst/>
                          <a:latin typeface="Arial Narrow" panose="020B0606020202030204" pitchFamily="34" charset="0"/>
                          <a:ea typeface="Calibri" panose="020F0502020204030204" pitchFamily="34" charset="0"/>
                          <a:cs typeface="Arial" panose="020B0604020202020204" pitchFamily="34" charset="0"/>
                        </a:rPr>
                        <a:t> of Actual Achievement</a:t>
                      </a:r>
                      <a:endParaRPr lang="en-ZA" sz="1500" b="1"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nSpc>
                          <a:spcPct val="107000"/>
                        </a:lnSpc>
                        <a:spcAft>
                          <a:spcPts val="0"/>
                        </a:spcAft>
                      </a:pPr>
                      <a:r>
                        <a:rPr lang="en-ZA" sz="1500" b="1" dirty="0" smtClean="0">
                          <a:effectLst/>
                          <a:latin typeface="Arial Narrow" panose="020B0606020202030204" pitchFamily="34" charset="0"/>
                          <a:ea typeface="Calibri" panose="020F0502020204030204" pitchFamily="34" charset="0"/>
                          <a:cs typeface="Arial" panose="020B0604020202020204" pitchFamily="34" charset="0"/>
                        </a:rPr>
                        <a:t>Reason for variance and Planned Action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r>
              <a:tr h="1650320">
                <a:tc>
                  <a:txBody>
                    <a:bodyPr/>
                    <a:lstStyle/>
                    <a:p>
                      <a:pPr algn="just" fontAlgn="t"/>
                      <a:r>
                        <a:rPr lang="en-ZA" sz="1500" b="0" i="0" u="none" strike="noStrike" dirty="0" smtClean="0">
                          <a:solidFill>
                            <a:srgbClr val="000000"/>
                          </a:solidFill>
                          <a:effectLst/>
                          <a:latin typeface="Arial" panose="020B0604020202020204" pitchFamily="34" charset="0"/>
                          <a:cs typeface="Arial" panose="020B0604020202020204" pitchFamily="34" charset="0"/>
                        </a:rPr>
                        <a:t>Number of reports showing consumer access to digital broadcasting in particular those with government subsidised STBs.</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r>
                        <a:rPr lang="en-ZA" sz="1500" b="0" i="0" u="none" strike="noStrike" dirty="0" smtClean="0">
                          <a:solidFill>
                            <a:srgbClr val="000000"/>
                          </a:solidFill>
                          <a:effectLst/>
                          <a:latin typeface="Arial" panose="020B0604020202020204" pitchFamily="34" charset="0"/>
                          <a:cs typeface="Arial" panose="020B0604020202020204" pitchFamily="34" charset="0"/>
                        </a:rPr>
                        <a:t>Four quarterly reports showing consumer access to digital broadcasting.</a:t>
                      </a:r>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r>
                        <a:rPr kumimoji="0" lang="en-ZA" sz="15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Q1:</a:t>
                      </a:r>
                      <a:r>
                        <a:rPr kumimoji="0" lang="en-ZA" sz="15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lang="en-ZA" sz="1500" dirty="0" smtClean="0">
                          <a:effectLst/>
                          <a:latin typeface="Arial" panose="020B0604020202020204" pitchFamily="34" charset="0"/>
                          <a:ea typeface="Calibri" panose="020F0502020204030204" pitchFamily="34" charset="0"/>
                          <a:cs typeface="Arial" panose="020B0604020202020204" pitchFamily="34" charset="0"/>
                        </a:rPr>
                        <a:t>1</a:t>
                      </a:r>
                    </a:p>
                    <a:p>
                      <a:pPr marL="0" marR="0" lvl="0" indent="0" algn="just" defTabSz="457200" rtl="0" eaLnBrk="1" fontAlgn="t" latinLnBrk="0" hangingPunct="1">
                        <a:lnSpc>
                          <a:spcPct val="100000"/>
                        </a:lnSpc>
                        <a:spcBef>
                          <a:spcPts val="0"/>
                        </a:spcBef>
                        <a:spcAft>
                          <a:spcPts val="0"/>
                        </a:spcAft>
                        <a:buClrTx/>
                        <a:buSzTx/>
                        <a:buFontTx/>
                        <a:buNone/>
                        <a:tabLst/>
                        <a:defRPr/>
                      </a:pPr>
                      <a:r>
                        <a:rPr kumimoji="0" lang="en-ZA" sz="15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Q2:</a:t>
                      </a:r>
                      <a:r>
                        <a:rPr kumimoji="0" lang="en-ZA" sz="15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1</a:t>
                      </a:r>
                    </a:p>
                    <a:p>
                      <a:pPr algn="just" fontAlgn="t"/>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r>
                        <a:rPr lang="en-ZA" sz="1500" b="0" i="0" u="none" strike="noStrike" dirty="0" smtClean="0">
                          <a:solidFill>
                            <a:srgbClr val="000000"/>
                          </a:solidFill>
                          <a:effectLst/>
                          <a:latin typeface="Arial" panose="020B0604020202020204" pitchFamily="34" charset="0"/>
                          <a:cs typeface="Arial" panose="020B0604020202020204" pitchFamily="34" charset="0"/>
                        </a:rPr>
                        <a:t>2 reports showing consumer access to digital broadcasting were compiled.</a:t>
                      </a:r>
                      <a:r>
                        <a:rPr lang="en-ZA" sz="1500" b="0" i="0" u="none" strike="noStrike" baseline="0" dirty="0" smtClean="0">
                          <a:solidFill>
                            <a:srgbClr val="000000"/>
                          </a:solidFill>
                          <a:effectLst/>
                          <a:latin typeface="Arial" panose="020B0604020202020204" pitchFamily="34" charset="0"/>
                          <a:cs typeface="Arial" panose="020B0604020202020204" pitchFamily="34" charset="0"/>
                        </a:rPr>
                        <a:t> The reports indicates:</a:t>
                      </a:r>
                      <a:endParaRPr lang="en-ZA" sz="1500" b="0" i="0" u="none" strike="noStrike" dirty="0" smtClean="0">
                        <a:solidFill>
                          <a:srgbClr val="000000"/>
                        </a:solidFill>
                        <a:effectLst/>
                        <a:latin typeface="Arial" panose="020B0604020202020204" pitchFamily="34" charset="0"/>
                        <a:cs typeface="Arial" panose="020B0604020202020204" pitchFamily="34" charset="0"/>
                      </a:endParaRPr>
                    </a:p>
                    <a:p>
                      <a:pPr marL="285750" indent="-285750" algn="just" fontAlgn="t">
                        <a:buFont typeface="Arial" panose="020B0604020202020204" pitchFamily="34" charset="0"/>
                        <a:buChar char="•"/>
                      </a:pPr>
                      <a:r>
                        <a:rPr lang="en-ZA" sz="1500" b="0" i="0" u="none" strike="noStrike" dirty="0" smtClean="0">
                          <a:solidFill>
                            <a:srgbClr val="000000"/>
                          </a:solidFill>
                          <a:effectLst/>
                          <a:latin typeface="Arial" panose="020B0604020202020204" pitchFamily="34" charset="0"/>
                          <a:cs typeface="Arial" panose="020B0604020202020204" pitchFamily="34" charset="0"/>
                        </a:rPr>
                        <a:t>Registrations - 26 026</a:t>
                      </a:r>
                    </a:p>
                    <a:p>
                      <a:pPr marL="285750" indent="-285750" algn="l" fontAlgn="t">
                        <a:buFont typeface="Arial" panose="020B0604020202020204" pitchFamily="34" charset="0"/>
                        <a:buChar char="•"/>
                      </a:pPr>
                      <a:r>
                        <a:rPr lang="en-ZA" sz="1500" b="0" i="0" u="none" strike="noStrike" dirty="0" smtClean="0">
                          <a:solidFill>
                            <a:srgbClr val="000000"/>
                          </a:solidFill>
                          <a:effectLst/>
                          <a:latin typeface="Arial" panose="020B0604020202020204" pitchFamily="34" charset="0"/>
                          <a:cs typeface="Arial" panose="020B0604020202020204" pitchFamily="34" charset="0"/>
                        </a:rPr>
                        <a:t>Installations allocated -    19 738;</a:t>
                      </a:r>
                    </a:p>
                    <a:p>
                      <a:pPr marL="285750" indent="-285750" algn="just" fontAlgn="t">
                        <a:buFont typeface="Arial" panose="020B0604020202020204" pitchFamily="34" charset="0"/>
                        <a:buChar char="•"/>
                      </a:pPr>
                      <a:r>
                        <a:rPr lang="en-ZA" sz="1500" b="0" i="0" u="none" strike="noStrike" dirty="0" smtClean="0">
                          <a:solidFill>
                            <a:srgbClr val="000000"/>
                          </a:solidFill>
                          <a:effectLst/>
                          <a:latin typeface="Arial" panose="020B0604020202020204" pitchFamily="34" charset="0"/>
                          <a:cs typeface="Arial" panose="020B0604020202020204" pitchFamily="34" charset="0"/>
                        </a:rPr>
                        <a:t>Installation completed -   17 066;</a:t>
                      </a:r>
                    </a:p>
                    <a:p>
                      <a:pPr marL="285750" indent="-285750" algn="l" fontAlgn="t">
                        <a:buFont typeface="Arial" panose="020B0604020202020204" pitchFamily="34" charset="0"/>
                        <a:buChar char="•"/>
                      </a:pPr>
                      <a:r>
                        <a:rPr lang="en-ZA" sz="1500" b="0" i="0" u="none" strike="noStrike" dirty="0" smtClean="0">
                          <a:solidFill>
                            <a:srgbClr val="000000"/>
                          </a:solidFill>
                          <a:effectLst/>
                          <a:latin typeface="Arial" panose="020B0604020202020204" pitchFamily="34" charset="0"/>
                          <a:cs typeface="Arial" panose="020B0604020202020204" pitchFamily="34" charset="0"/>
                        </a:rPr>
                        <a:t>DTT</a:t>
                      </a:r>
                      <a:r>
                        <a:rPr lang="en-ZA" sz="1500" b="0" i="0" u="none" strike="noStrike" baseline="0" dirty="0" smtClean="0">
                          <a:solidFill>
                            <a:srgbClr val="000000"/>
                          </a:solidFill>
                          <a:effectLst/>
                          <a:latin typeface="Arial" panose="020B0604020202020204" pitchFamily="34" charset="0"/>
                          <a:cs typeface="Arial" panose="020B0604020202020204" pitchFamily="34" charset="0"/>
                        </a:rPr>
                        <a:t> </a:t>
                      </a:r>
                      <a:r>
                        <a:rPr lang="en-ZA" sz="1500" b="0" i="0" u="none" strike="noStrike" dirty="0" smtClean="0">
                          <a:solidFill>
                            <a:srgbClr val="000000"/>
                          </a:solidFill>
                          <a:effectLst/>
                          <a:latin typeface="Arial" panose="020B0604020202020204" pitchFamily="34" charset="0"/>
                          <a:cs typeface="Arial" panose="020B0604020202020204" pitchFamily="34" charset="0"/>
                        </a:rPr>
                        <a:t>Accessories distributed to SAPO warehouses -152, 450 (151, 010 DTT Antennae and 1, 440 Satellite Dishes; and</a:t>
                      </a:r>
                    </a:p>
                    <a:p>
                      <a:pPr marL="285750" indent="-285750" algn="just" fontAlgn="t">
                        <a:buFont typeface="Arial" panose="020B0604020202020204" pitchFamily="34" charset="0"/>
                        <a:buChar char="•"/>
                      </a:pPr>
                      <a:r>
                        <a:rPr lang="en-ZA" sz="1500" b="0" i="0" u="none" strike="noStrike" dirty="0" smtClean="0">
                          <a:solidFill>
                            <a:srgbClr val="000000"/>
                          </a:solidFill>
                          <a:effectLst/>
                          <a:latin typeface="Arial" panose="020B0604020202020204" pitchFamily="34" charset="0"/>
                          <a:cs typeface="Arial" panose="020B0604020202020204" pitchFamily="34" charset="0"/>
                        </a:rPr>
                        <a:t>STBs distributed to SAPO warehouses - 237, 600 STBs (291, 600 DTT and 18, 000 DTH).</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r>
                        <a:rPr lang="en-ZA" sz="1500" b="0" i="0" u="none" strike="noStrike" dirty="0" smtClean="0">
                          <a:solidFill>
                            <a:srgbClr val="000000"/>
                          </a:solidFill>
                          <a:effectLst/>
                          <a:latin typeface="Arial" panose="020B0604020202020204" pitchFamily="34" charset="0"/>
                          <a:cs typeface="Arial" panose="020B0604020202020204" pitchFamily="34" charset="0"/>
                        </a:rPr>
                        <a:t>None</a:t>
                      </a:r>
                    </a:p>
                    <a:p>
                      <a:pPr algn="just" fontAlgn="t"/>
                      <a:endParaRPr lang="en-ZA" sz="15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sp>
        <p:nvSpPr>
          <p:cNvPr id="7" name="Title 5"/>
          <p:cNvSpPr txBox="1">
            <a:spLocks/>
          </p:cNvSpPr>
          <p:nvPr/>
        </p:nvSpPr>
        <p:spPr>
          <a:xfrm>
            <a:off x="233363" y="81530"/>
            <a:ext cx="8824910" cy="894817"/>
          </a:xfrm>
          <a:prstGeom prst="rect">
            <a:avLst/>
          </a:prstGeom>
        </p:spPr>
        <p:style>
          <a:lnRef idx="0">
            <a:scrgbClr r="0" g="0" b="0"/>
          </a:lnRef>
          <a:fillRef idx="1002">
            <a:schemeClr val="dk1"/>
          </a:fillRef>
          <a:effectRef idx="0">
            <a:scrgbClr r="0" g="0" b="0"/>
          </a:effectRef>
          <a:fontRef idx="major"/>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800" b="1" dirty="0" smtClean="0">
                <a:solidFill>
                  <a:schemeClr val="tx2">
                    <a:lumMod val="40000"/>
                    <a:lumOff val="60000"/>
                  </a:schemeClr>
                </a:solidFill>
              </a:rPr>
              <a:t/>
            </a:r>
            <a:br>
              <a:rPr lang="en-ZA" sz="2800" b="1" dirty="0" smtClean="0">
                <a:solidFill>
                  <a:schemeClr val="tx2">
                    <a:lumMod val="40000"/>
                    <a:lumOff val="60000"/>
                  </a:schemeClr>
                </a:solidFill>
              </a:rPr>
            </a:br>
            <a:endParaRPr lang="en-ZA" sz="2800" b="1" dirty="0" smtClean="0">
              <a:solidFill>
                <a:schemeClr val="tx2">
                  <a:lumMod val="40000"/>
                  <a:lumOff val="60000"/>
                </a:schemeClr>
              </a:solidFill>
            </a:endParaRPr>
          </a:p>
          <a:p>
            <a:pPr algn="l"/>
            <a:r>
              <a:rPr lang="en-ZA" sz="2800" b="1" dirty="0" smtClean="0">
                <a:solidFill>
                  <a:schemeClr val="accent6"/>
                </a:solidFill>
                <a:latin typeface="Arial" panose="020B0604020202020204" pitchFamily="34" charset="0"/>
                <a:cs typeface="Arial" panose="020B0604020202020204" pitchFamily="34" charset="0"/>
              </a:rPr>
              <a:t>PROGRAMME 3: INDUSTRY AND CAPACITY DEVELOPMENT [2]</a:t>
            </a:r>
            <a:r>
              <a:rPr lang="en-ZA" sz="2800" b="1" dirty="0" smtClean="0">
                <a:latin typeface="Arial" panose="020B0604020202020204" pitchFamily="34" charset="0"/>
                <a:cs typeface="Arial" panose="020B0604020202020204" pitchFamily="34" charset="0"/>
              </a:rPr>
              <a:t/>
            </a:r>
            <a:br>
              <a:rPr lang="en-ZA" sz="2800" b="1" dirty="0" smtClean="0">
                <a:latin typeface="Arial" panose="020B0604020202020204" pitchFamily="34" charset="0"/>
                <a:cs typeface="Arial" panose="020B0604020202020204" pitchFamily="34" charset="0"/>
              </a:rPr>
            </a:br>
            <a:r>
              <a:rPr lang="en-ZA" sz="2800" b="1" dirty="0" smtClean="0"/>
              <a:t/>
            </a:r>
            <a:br>
              <a:rPr lang="en-ZA" sz="2800" b="1" dirty="0" smtClean="0"/>
            </a:br>
            <a:endParaRPr lang="en-ZA" sz="2800" b="1" dirty="0"/>
          </a:p>
        </p:txBody>
      </p:sp>
      <p:sp>
        <p:nvSpPr>
          <p:cNvPr id="5" name="Slide Number Placeholder 4"/>
          <p:cNvSpPr>
            <a:spLocks noGrp="1"/>
          </p:cNvSpPr>
          <p:nvPr>
            <p:ph type="sldNum" sz="quarter" idx="12"/>
          </p:nvPr>
        </p:nvSpPr>
        <p:spPr/>
        <p:txBody>
          <a:bodyPr/>
          <a:lstStyle/>
          <a:p>
            <a:fld id="{8843D58F-2DAB-1446-A47E-C34A82BC1FA1}" type="slidenum">
              <a:rPr lang="en-US" smtClean="0"/>
              <a:pPr/>
              <a:t>14</a:t>
            </a:fld>
            <a:endParaRPr lang="en-US" dirty="0"/>
          </a:p>
        </p:txBody>
      </p:sp>
    </p:spTree>
    <p:extLst>
      <p:ext uri="{BB962C8B-B14F-4D97-AF65-F5344CB8AC3E}">
        <p14:creationId xmlns:p14="http://schemas.microsoft.com/office/powerpoint/2010/main" xmlns="" val="21625330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33363" y="1990724"/>
            <a:ext cx="8712517" cy="4349115"/>
          </a:xfrm>
          <a:prstGeom prst="rect">
            <a:avLst/>
          </a:prstGeom>
          <a:noFill/>
          <a:ln>
            <a:miter lim="800000"/>
            <a:headEnd/>
            <a:tailEnd/>
          </a:ln>
        </p:spPr>
        <p:txBody>
          <a:bodyPr vert="horz" lIns="91440" tIns="45720" rIns="91440" bIns="45720" rtlCol="0">
            <a:normAutofit/>
          </a:bodyPr>
          <a:lstStyle/>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2637321401"/>
              </p:ext>
            </p:extLst>
          </p:nvPr>
        </p:nvGraphicFramePr>
        <p:xfrm>
          <a:off x="233363" y="874615"/>
          <a:ext cx="8824909" cy="4968494"/>
        </p:xfrm>
        <a:graphic>
          <a:graphicData uri="http://schemas.openxmlformats.org/drawingml/2006/table">
            <a:tbl>
              <a:tblPr firstRow="1" firstCol="1" bandRow="1"/>
              <a:tblGrid>
                <a:gridCol w="1470177"/>
                <a:gridCol w="1252602"/>
                <a:gridCol w="1780615"/>
                <a:gridCol w="3467791"/>
                <a:gridCol w="853724"/>
              </a:tblGrid>
              <a:tr h="906800">
                <a:tc>
                  <a:txBody>
                    <a:bodyPr/>
                    <a:lstStyle/>
                    <a:p>
                      <a:pPr>
                        <a:lnSpc>
                          <a:spcPct val="107000"/>
                        </a:lnSpc>
                        <a:spcAft>
                          <a:spcPts val="0"/>
                        </a:spcAft>
                      </a:pPr>
                      <a:r>
                        <a:rPr lang="en-ZA" sz="1600" b="1"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Performance Indicators</a:t>
                      </a:r>
                    </a:p>
                    <a:p>
                      <a:pPr>
                        <a:lnSpc>
                          <a:spcPct val="107000"/>
                        </a:lnSpc>
                        <a:spcAft>
                          <a:spcPts val="0"/>
                        </a:spcAft>
                      </a:pPr>
                      <a:endParaRPr lang="en-ZA" sz="1600" b="1" dirty="0">
                        <a:solidFill>
                          <a:srgbClr val="FF0000"/>
                        </a:solidFill>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nSpc>
                          <a:spcPct val="107000"/>
                        </a:lnSpc>
                        <a:spcAft>
                          <a:spcPts val="0"/>
                        </a:spcAft>
                      </a:pPr>
                      <a:r>
                        <a:rPr lang="en-ZA" sz="1600" b="1" dirty="0" smtClean="0">
                          <a:effectLst/>
                          <a:latin typeface="Arial Narrow" panose="020B0606020202030204" pitchFamily="34" charset="0"/>
                          <a:ea typeface="Calibri" panose="020F0502020204030204" pitchFamily="34" charset="0"/>
                          <a:cs typeface="Arial" panose="020B0604020202020204" pitchFamily="34" charset="0"/>
                        </a:rPr>
                        <a:t>Target for 2016/17 as per APP</a:t>
                      </a:r>
                    </a:p>
                    <a:p>
                      <a:pPr>
                        <a:lnSpc>
                          <a:spcPct val="107000"/>
                        </a:lnSpc>
                        <a:spcAft>
                          <a:spcPts val="0"/>
                        </a:spcAft>
                      </a:pPr>
                      <a:endParaRPr lang="en-ZA" sz="1600" b="1"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nSpc>
                          <a:spcPct val="107000"/>
                        </a:lnSpc>
                        <a:spcAft>
                          <a:spcPts val="0"/>
                        </a:spcAft>
                      </a:pPr>
                      <a:r>
                        <a:rPr lang="en-ZA" sz="1600" b="1" dirty="0" smtClean="0">
                          <a:effectLst/>
                          <a:latin typeface="Arial Narrow" panose="020B0606020202030204" pitchFamily="34" charset="0"/>
                          <a:ea typeface="Calibri" panose="020F0502020204030204" pitchFamily="34" charset="0"/>
                          <a:cs typeface="Arial" panose="020B0604020202020204" pitchFamily="34" charset="0"/>
                        </a:rPr>
                        <a:t>Target for Quarter 1 &amp; 2</a:t>
                      </a:r>
                      <a:endParaRPr lang="en-ZA" sz="1600" b="1"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nSpc>
                          <a:spcPct val="107000"/>
                        </a:lnSpc>
                        <a:spcAft>
                          <a:spcPts val="0"/>
                        </a:spcAft>
                      </a:pPr>
                      <a:r>
                        <a:rPr lang="en-ZA" sz="1600" b="1" dirty="0" smtClean="0">
                          <a:effectLst/>
                          <a:latin typeface="Arial Narrow" panose="020B0606020202030204" pitchFamily="34" charset="0"/>
                          <a:ea typeface="Calibri" panose="020F0502020204030204" pitchFamily="34" charset="0"/>
                          <a:cs typeface="Arial" panose="020B0604020202020204" pitchFamily="34" charset="0"/>
                        </a:rPr>
                        <a:t>Description</a:t>
                      </a:r>
                      <a:r>
                        <a:rPr lang="en-ZA" sz="1600" b="1" baseline="0" dirty="0" smtClean="0">
                          <a:effectLst/>
                          <a:latin typeface="Arial Narrow" panose="020B0606020202030204" pitchFamily="34" charset="0"/>
                          <a:ea typeface="Calibri" panose="020F0502020204030204" pitchFamily="34" charset="0"/>
                          <a:cs typeface="Arial" panose="020B0604020202020204" pitchFamily="34" charset="0"/>
                        </a:rPr>
                        <a:t> of Actual Achievement</a:t>
                      </a:r>
                      <a:endParaRPr lang="en-ZA" sz="1600" b="1"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nSpc>
                          <a:spcPct val="107000"/>
                        </a:lnSpc>
                        <a:spcAft>
                          <a:spcPts val="0"/>
                        </a:spcAft>
                      </a:pPr>
                      <a:r>
                        <a:rPr lang="en-ZA" sz="1600" b="1" dirty="0" smtClean="0">
                          <a:effectLst/>
                          <a:latin typeface="Arial Narrow" panose="020B0606020202030204" pitchFamily="34" charset="0"/>
                          <a:ea typeface="Calibri" panose="020F0502020204030204" pitchFamily="34" charset="0"/>
                          <a:cs typeface="Arial" panose="020B0604020202020204" pitchFamily="34" charset="0"/>
                        </a:rPr>
                        <a:t>Reason for variance and Planned Action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r>
              <a:tr h="1650320">
                <a:tc>
                  <a:txBody>
                    <a:bodyPr/>
                    <a:lstStyle/>
                    <a:p>
                      <a:pPr algn="l" fontAlgn="t"/>
                      <a:r>
                        <a:rPr lang="en-ZA" sz="1600" b="0" i="0" u="none" strike="noStrike" dirty="0" smtClean="0">
                          <a:solidFill>
                            <a:srgbClr val="000000"/>
                          </a:solidFill>
                          <a:effectLst/>
                          <a:latin typeface="Arial" panose="020B0604020202020204" pitchFamily="34" charset="0"/>
                          <a:cs typeface="Arial" panose="020B0604020202020204" pitchFamily="34" charset="0"/>
                        </a:rPr>
                        <a:t>Number of position papers tabled at multilateral and bilateral engagements.</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t"/>
                      <a:r>
                        <a:rPr lang="en-ZA" sz="1600" b="0" i="0" u="none" strike="noStrike" dirty="0" smtClean="0">
                          <a:solidFill>
                            <a:srgbClr val="000000"/>
                          </a:solidFill>
                          <a:effectLst/>
                          <a:latin typeface="Arial" panose="020B0604020202020204" pitchFamily="34" charset="0"/>
                          <a:cs typeface="Arial" panose="020B0604020202020204" pitchFamily="34" charset="0"/>
                        </a:rPr>
                        <a:t>Table two position papers</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t"/>
                      <a:r>
                        <a:rPr kumimoji="0" lang="en-ZA"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Q1 and 2:</a:t>
                      </a:r>
                      <a:r>
                        <a:rPr kumimoji="0" lang="en-ZA"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Participate in multilateral and bilateral (SADC, etc.) Official events and meetings ( Ministerial etc.), and produce relevant reports on meetings.</a:t>
                      </a:r>
                    </a:p>
                    <a:p>
                      <a:pPr marL="0" marR="0" lvl="0" indent="0" algn="l" defTabSz="457200" rtl="0" eaLnBrk="1" fontAlgn="t"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t"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p>
                    <a:p>
                      <a:pPr algn="l" fontAlgn="t"/>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r>
                        <a:rPr lang="en-ZA" sz="1600" b="0" i="0" u="none" strike="noStrike" dirty="0" smtClean="0">
                          <a:solidFill>
                            <a:srgbClr val="000000"/>
                          </a:solidFill>
                          <a:effectLst/>
                          <a:latin typeface="Arial" panose="020B0604020202020204" pitchFamily="34" charset="0"/>
                          <a:cs typeface="Arial" panose="020B0604020202020204" pitchFamily="34" charset="0"/>
                        </a:rPr>
                        <a:t>The department participate in multilateral and bilateral engagements and presented 2 position papers on:</a:t>
                      </a:r>
                    </a:p>
                    <a:p>
                      <a:pPr marL="285750" indent="-285750" algn="just" fontAlgn="t">
                        <a:buFont typeface="Arial" panose="020B0604020202020204" pitchFamily="34" charset="0"/>
                        <a:buChar char="•"/>
                      </a:pPr>
                      <a:r>
                        <a:rPr lang="en-ZA" sz="1600" b="0" i="0" u="none" strike="noStrike" dirty="0" smtClean="0">
                          <a:solidFill>
                            <a:srgbClr val="000000"/>
                          </a:solidFill>
                          <a:effectLst/>
                          <a:latin typeface="Arial" panose="020B0604020202020204" pitchFamily="34" charset="0"/>
                          <a:cs typeface="Arial" panose="020B0604020202020204" pitchFamily="34" charset="0"/>
                        </a:rPr>
                        <a:t>The Status of South Africa in implementation of the SADC Roadmap for Digital Broadcasting Migration was presented at SADC Communication, ICT &amp; Postal Services Meeting.</a:t>
                      </a:r>
                    </a:p>
                    <a:p>
                      <a:pPr marL="285750" indent="-285750" algn="just" fontAlgn="t">
                        <a:buFont typeface="Arial" panose="020B0604020202020204" pitchFamily="34" charset="0"/>
                        <a:buChar char="•"/>
                      </a:pPr>
                      <a:endParaRPr lang="en-ZA" sz="1600" b="0" i="0" u="none" strike="noStrike" dirty="0" smtClean="0">
                        <a:solidFill>
                          <a:srgbClr val="000000"/>
                        </a:solidFill>
                        <a:effectLst/>
                        <a:latin typeface="Arial" panose="020B0604020202020204" pitchFamily="34" charset="0"/>
                        <a:cs typeface="Arial" panose="020B0604020202020204" pitchFamily="34" charset="0"/>
                      </a:endParaRPr>
                    </a:p>
                    <a:p>
                      <a:pPr marL="285750" indent="-285750" algn="just" fontAlgn="t">
                        <a:buFont typeface="Arial" panose="020B0604020202020204" pitchFamily="34" charset="0"/>
                        <a:buChar char="•"/>
                      </a:pPr>
                      <a:r>
                        <a:rPr lang="en-ZA" sz="1600" b="0" i="0" u="none" strike="noStrike" dirty="0" smtClean="0">
                          <a:solidFill>
                            <a:srgbClr val="000000"/>
                          </a:solidFill>
                          <a:effectLst/>
                          <a:latin typeface="Arial" panose="020B0604020202020204" pitchFamily="34" charset="0"/>
                          <a:cs typeface="Arial" panose="020B0604020202020204" pitchFamily="34" charset="0"/>
                        </a:rPr>
                        <a:t>Position on Copyright and related rights at the 32nd session of the WIPO standing committee in Geneva.</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t"/>
                      <a:r>
                        <a:rPr lang="en-ZA" sz="1600" b="0" i="0" u="none" strike="noStrike" dirty="0" smtClean="0">
                          <a:solidFill>
                            <a:srgbClr val="000000"/>
                          </a:solidFill>
                          <a:effectLst/>
                          <a:latin typeface="Arial" panose="020B0604020202020204" pitchFamily="34" charset="0"/>
                          <a:cs typeface="Arial" panose="020B0604020202020204" pitchFamily="34" charset="0"/>
                        </a:rPr>
                        <a:t>None</a:t>
                      </a:r>
                    </a:p>
                    <a:p>
                      <a:pPr algn="l" fontAlgn="t"/>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sp>
        <p:nvSpPr>
          <p:cNvPr id="7" name="Title 5"/>
          <p:cNvSpPr txBox="1">
            <a:spLocks/>
          </p:cNvSpPr>
          <p:nvPr/>
        </p:nvSpPr>
        <p:spPr>
          <a:xfrm>
            <a:off x="233363" y="28095"/>
            <a:ext cx="8824910" cy="779213"/>
          </a:xfrm>
          <a:prstGeom prst="rect">
            <a:avLst/>
          </a:prstGeom>
        </p:spPr>
        <p:style>
          <a:lnRef idx="0">
            <a:scrgbClr r="0" g="0" b="0"/>
          </a:lnRef>
          <a:fillRef idx="1002">
            <a:schemeClr val="dk1"/>
          </a:fillRef>
          <a:effectRef idx="0">
            <a:scrgbClr r="0" g="0" b="0"/>
          </a:effectRef>
          <a:fontRef idx="major"/>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800" b="1" dirty="0" smtClean="0">
                <a:solidFill>
                  <a:schemeClr val="tx2">
                    <a:lumMod val="40000"/>
                    <a:lumOff val="60000"/>
                  </a:schemeClr>
                </a:solidFill>
              </a:rPr>
              <a:t/>
            </a:r>
            <a:br>
              <a:rPr lang="en-ZA" sz="2800" b="1" dirty="0" smtClean="0">
                <a:solidFill>
                  <a:schemeClr val="tx2">
                    <a:lumMod val="40000"/>
                    <a:lumOff val="60000"/>
                  </a:schemeClr>
                </a:solidFill>
              </a:rPr>
            </a:br>
            <a:endParaRPr lang="en-ZA" sz="2800" b="1" dirty="0" smtClean="0">
              <a:solidFill>
                <a:schemeClr val="tx2">
                  <a:lumMod val="40000"/>
                  <a:lumOff val="60000"/>
                </a:schemeClr>
              </a:solidFill>
            </a:endParaRPr>
          </a:p>
          <a:p>
            <a:pPr algn="l"/>
            <a:r>
              <a:rPr lang="en-ZA" sz="2800" b="1" dirty="0" smtClean="0">
                <a:solidFill>
                  <a:schemeClr val="accent6"/>
                </a:solidFill>
                <a:latin typeface="Arial" panose="020B0604020202020204" pitchFamily="34" charset="0"/>
                <a:cs typeface="Arial" panose="020B0604020202020204" pitchFamily="34" charset="0"/>
              </a:rPr>
              <a:t>PROGRAMME 3: INDUSTRY AND CAPACITY DEVELOPMENT [3]</a:t>
            </a:r>
            <a:r>
              <a:rPr lang="en-ZA" sz="2800" b="1" dirty="0" smtClean="0">
                <a:latin typeface="Arial" panose="020B0604020202020204" pitchFamily="34" charset="0"/>
                <a:cs typeface="Arial" panose="020B0604020202020204" pitchFamily="34" charset="0"/>
              </a:rPr>
              <a:t/>
            </a:r>
            <a:br>
              <a:rPr lang="en-ZA" sz="2800" b="1" dirty="0" smtClean="0">
                <a:latin typeface="Arial" panose="020B0604020202020204" pitchFamily="34" charset="0"/>
                <a:cs typeface="Arial" panose="020B0604020202020204" pitchFamily="34" charset="0"/>
              </a:rPr>
            </a:br>
            <a:r>
              <a:rPr lang="en-ZA" sz="2800" b="1" dirty="0" smtClean="0">
                <a:latin typeface="Arial" panose="020B0604020202020204" pitchFamily="34" charset="0"/>
                <a:cs typeface="Arial" panose="020B0604020202020204" pitchFamily="34" charset="0"/>
              </a:rPr>
              <a:t/>
            </a:r>
            <a:br>
              <a:rPr lang="en-ZA" sz="2800" b="1" dirty="0" smtClean="0">
                <a:latin typeface="Arial" panose="020B0604020202020204" pitchFamily="34" charset="0"/>
                <a:cs typeface="Arial" panose="020B0604020202020204" pitchFamily="34" charset="0"/>
              </a:rPr>
            </a:br>
            <a:endParaRPr lang="en-ZA" sz="2800" b="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8843D58F-2DAB-1446-A47E-C34A82BC1FA1}" type="slidenum">
              <a:rPr lang="en-US" smtClean="0"/>
              <a:pPr/>
              <a:t>15</a:t>
            </a:fld>
            <a:endParaRPr lang="en-US" dirty="0"/>
          </a:p>
        </p:txBody>
      </p:sp>
    </p:spTree>
    <p:extLst>
      <p:ext uri="{BB962C8B-B14F-4D97-AF65-F5344CB8AC3E}">
        <p14:creationId xmlns:p14="http://schemas.microsoft.com/office/powerpoint/2010/main" xmlns="" val="34369432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33363" y="972066"/>
            <a:ext cx="8712517" cy="5367773"/>
          </a:xfrm>
          <a:prstGeom prst="rect">
            <a:avLst/>
          </a:prstGeom>
          <a:noFill/>
          <a:ln>
            <a:miter lim="800000"/>
            <a:headEnd/>
            <a:tailEnd/>
          </a:ln>
        </p:spPr>
        <p:txBody>
          <a:bodyPr vert="horz" lIns="91440" tIns="45720" rIns="91440" bIns="45720" rtlCol="0">
            <a:normAutofit/>
          </a:bodyPr>
          <a:lstStyle/>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1888202560"/>
              </p:ext>
            </p:extLst>
          </p:nvPr>
        </p:nvGraphicFramePr>
        <p:xfrm>
          <a:off x="233363" y="819830"/>
          <a:ext cx="8824910" cy="5410474"/>
        </p:xfrm>
        <a:graphic>
          <a:graphicData uri="http://schemas.openxmlformats.org/drawingml/2006/table">
            <a:tbl>
              <a:tblPr firstRow="1" firstCol="1" bandRow="1"/>
              <a:tblGrid>
                <a:gridCol w="1344916"/>
                <a:gridCol w="1540702"/>
                <a:gridCol w="1774295"/>
                <a:gridCol w="3098329"/>
                <a:gridCol w="1066668"/>
              </a:tblGrid>
              <a:tr h="1344253">
                <a:tc>
                  <a:txBody>
                    <a:bodyPr/>
                    <a:lstStyle/>
                    <a:p>
                      <a:pPr>
                        <a:lnSpc>
                          <a:spcPct val="107000"/>
                        </a:lnSpc>
                        <a:spcAft>
                          <a:spcPts val="0"/>
                        </a:spcAft>
                      </a:pPr>
                      <a:r>
                        <a:rPr lang="en-ZA" sz="1600" b="1"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Performance Indicators</a:t>
                      </a:r>
                    </a:p>
                    <a:p>
                      <a:pPr>
                        <a:lnSpc>
                          <a:spcPct val="107000"/>
                        </a:lnSpc>
                        <a:spcAft>
                          <a:spcPts val="0"/>
                        </a:spcAft>
                      </a:pPr>
                      <a:endParaRPr lang="en-ZA" sz="1600" b="1" dirty="0">
                        <a:solidFill>
                          <a:srgbClr val="FF0000"/>
                        </a:solidFill>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nSpc>
                          <a:spcPct val="107000"/>
                        </a:lnSpc>
                        <a:spcAft>
                          <a:spcPts val="0"/>
                        </a:spcAft>
                      </a:pPr>
                      <a:r>
                        <a:rPr lang="en-ZA" sz="1600" b="1" dirty="0" smtClean="0">
                          <a:effectLst/>
                          <a:latin typeface="Arial Narrow" panose="020B0606020202030204" pitchFamily="34" charset="0"/>
                          <a:ea typeface="Calibri" panose="020F0502020204030204" pitchFamily="34" charset="0"/>
                          <a:cs typeface="Arial" panose="020B0604020202020204" pitchFamily="34" charset="0"/>
                        </a:rPr>
                        <a:t>Target for 2016/17 as per APP</a:t>
                      </a:r>
                    </a:p>
                    <a:p>
                      <a:pPr>
                        <a:lnSpc>
                          <a:spcPct val="107000"/>
                        </a:lnSpc>
                        <a:spcAft>
                          <a:spcPts val="0"/>
                        </a:spcAft>
                      </a:pPr>
                      <a:endParaRPr lang="en-ZA" sz="1600" b="1"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nSpc>
                          <a:spcPct val="107000"/>
                        </a:lnSpc>
                        <a:spcAft>
                          <a:spcPts val="0"/>
                        </a:spcAft>
                      </a:pPr>
                      <a:r>
                        <a:rPr lang="en-ZA" sz="1600" b="1" dirty="0" smtClean="0">
                          <a:effectLst/>
                          <a:latin typeface="Arial Narrow" panose="020B0606020202030204" pitchFamily="34" charset="0"/>
                          <a:ea typeface="Calibri" panose="020F0502020204030204" pitchFamily="34" charset="0"/>
                          <a:cs typeface="Arial" panose="020B0604020202020204" pitchFamily="34" charset="0"/>
                        </a:rPr>
                        <a:t>Target for Quarter 1 &amp; 2</a:t>
                      </a:r>
                      <a:endParaRPr lang="en-ZA" sz="1600" b="1"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nSpc>
                          <a:spcPct val="107000"/>
                        </a:lnSpc>
                        <a:spcAft>
                          <a:spcPts val="0"/>
                        </a:spcAft>
                      </a:pPr>
                      <a:r>
                        <a:rPr lang="en-ZA" sz="1600" b="1" dirty="0" smtClean="0">
                          <a:effectLst/>
                          <a:latin typeface="Arial Narrow" panose="020B0606020202030204" pitchFamily="34" charset="0"/>
                          <a:ea typeface="Calibri" panose="020F0502020204030204" pitchFamily="34" charset="0"/>
                          <a:cs typeface="Arial" panose="020B0604020202020204" pitchFamily="34" charset="0"/>
                        </a:rPr>
                        <a:t>Description</a:t>
                      </a:r>
                      <a:r>
                        <a:rPr lang="en-ZA" sz="1600" b="1" baseline="0" dirty="0" smtClean="0">
                          <a:effectLst/>
                          <a:latin typeface="Arial Narrow" panose="020B0606020202030204" pitchFamily="34" charset="0"/>
                          <a:ea typeface="Calibri" panose="020F0502020204030204" pitchFamily="34" charset="0"/>
                          <a:cs typeface="Arial" panose="020B0604020202020204" pitchFamily="34" charset="0"/>
                        </a:rPr>
                        <a:t> of Actual Achievement</a:t>
                      </a:r>
                      <a:endParaRPr lang="en-ZA" sz="1600" b="1"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nSpc>
                          <a:spcPct val="107000"/>
                        </a:lnSpc>
                        <a:spcAft>
                          <a:spcPts val="0"/>
                        </a:spcAft>
                      </a:pPr>
                      <a:r>
                        <a:rPr lang="en-ZA" sz="1600" b="1" dirty="0" smtClean="0">
                          <a:effectLst/>
                          <a:latin typeface="Arial Narrow" panose="020B0606020202030204" pitchFamily="34" charset="0"/>
                          <a:ea typeface="Calibri" panose="020F0502020204030204" pitchFamily="34" charset="0"/>
                          <a:cs typeface="Arial" panose="020B0604020202020204" pitchFamily="34" charset="0"/>
                        </a:rPr>
                        <a:t>Reason for variance and Planned Action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r>
              <a:tr h="1823031">
                <a:tc>
                  <a:txBody>
                    <a:bodyPr/>
                    <a:lstStyle/>
                    <a:p>
                      <a:pPr algn="just" fontAlgn="t"/>
                      <a:r>
                        <a:rPr lang="en-ZA" sz="1400" b="0" i="0" u="none" strike="noStrike" dirty="0" smtClean="0">
                          <a:solidFill>
                            <a:srgbClr val="000000"/>
                          </a:solidFill>
                          <a:effectLst/>
                          <a:latin typeface="Arial" panose="020B0604020202020204" pitchFamily="34" charset="0"/>
                          <a:cs typeface="Arial" panose="020B0604020202020204" pitchFamily="34" charset="0"/>
                        </a:rPr>
                        <a:t>Number of International Communications programmes implemented and monitored.</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r>
                        <a:rPr lang="en-ZA" sz="1400" b="0" i="0" u="none" strike="noStrike" dirty="0" smtClean="0">
                          <a:solidFill>
                            <a:srgbClr val="000000"/>
                          </a:solidFill>
                          <a:effectLst/>
                          <a:latin typeface="Arial" panose="020B0604020202020204" pitchFamily="34" charset="0"/>
                          <a:cs typeface="Arial" panose="020B0604020202020204" pitchFamily="34" charset="0"/>
                        </a:rPr>
                        <a:t>Implement two Communications programmes (DTT and Regional Content Hub).</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r>
                        <a:rPr kumimoji="0" lang="en-ZA"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Q1 and 2:</a:t>
                      </a:r>
                      <a:r>
                        <a:rPr kumimoji="0" lang="en-ZA"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Present progress reports programmes (DTT and Content Hub) implementation at multilateral platforms and other related meetings.</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r>
                        <a:rPr lang="en-ZA" sz="1400" b="0" i="0" u="none" strike="noStrike" dirty="0" smtClean="0">
                          <a:solidFill>
                            <a:srgbClr val="000000"/>
                          </a:solidFill>
                          <a:effectLst/>
                          <a:latin typeface="Arial" panose="020B0604020202020204" pitchFamily="34" charset="0"/>
                          <a:cs typeface="Arial" panose="020B0604020202020204" pitchFamily="34" charset="0"/>
                        </a:rPr>
                        <a:t>2 progress reports on DTT and</a:t>
                      </a:r>
                    </a:p>
                    <a:p>
                      <a:pPr algn="just" fontAlgn="t"/>
                      <a:r>
                        <a:rPr lang="en-ZA" sz="1400" b="0" i="0" u="none" strike="noStrike" dirty="0" smtClean="0">
                          <a:solidFill>
                            <a:srgbClr val="000000"/>
                          </a:solidFill>
                          <a:effectLst/>
                          <a:latin typeface="Arial" panose="020B0604020202020204" pitchFamily="34" charset="0"/>
                          <a:cs typeface="Arial" panose="020B0604020202020204" pitchFamily="34" charset="0"/>
                        </a:rPr>
                        <a:t>Content Hub were presented at the Specialised Technical Committees       (STC's) and SADC Roadmap for Digital Broadcasting Migration and Digital Sound Broadcasting.</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t"/>
                      <a:r>
                        <a:rPr lang="en-ZA" sz="1400" b="0" i="0" u="none" strike="noStrike" dirty="0" smtClean="0">
                          <a:solidFill>
                            <a:srgbClr val="000000"/>
                          </a:solidFill>
                          <a:effectLst/>
                          <a:latin typeface="Arial" panose="020B0604020202020204" pitchFamily="34" charset="0"/>
                          <a:cs typeface="Arial" panose="020B0604020202020204" pitchFamily="34" charset="0"/>
                        </a:rPr>
                        <a:t>None</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2243190">
                <a:tc>
                  <a:txBody>
                    <a:bodyPr/>
                    <a:lstStyle/>
                    <a:p>
                      <a:pPr algn="l" fontAlgn="t"/>
                      <a:r>
                        <a:rPr lang="en-ZA" sz="1400" b="0" i="0" u="none" strike="noStrike" dirty="0" smtClean="0">
                          <a:solidFill>
                            <a:srgbClr val="000000"/>
                          </a:solidFill>
                          <a:effectLst/>
                          <a:latin typeface="Arial" panose="020B0604020202020204" pitchFamily="34" charset="0"/>
                          <a:cs typeface="Arial" panose="020B0604020202020204" pitchFamily="34" charset="0"/>
                        </a:rPr>
                        <a:t>Number of stakeholder engagements coordinated.</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t"/>
                      <a:r>
                        <a:rPr lang="en-ZA" sz="1400" b="0" i="0" u="none" strike="noStrike" dirty="0" smtClean="0">
                          <a:solidFill>
                            <a:srgbClr val="000000"/>
                          </a:solidFill>
                          <a:effectLst/>
                          <a:latin typeface="Arial" panose="020B0604020202020204" pitchFamily="34" charset="0"/>
                          <a:cs typeface="Arial" panose="020B0604020202020204" pitchFamily="34" charset="0"/>
                        </a:rPr>
                        <a:t>10 stakeholder engagements coordinated.</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t"/>
                      <a:r>
                        <a:rPr kumimoji="0" lang="en-ZA"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Q1:</a:t>
                      </a:r>
                      <a:r>
                        <a:rPr kumimoji="0" lang="en-ZA"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3</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Q2:</a:t>
                      </a:r>
                      <a:r>
                        <a:rPr kumimoji="0" lang="en-ZA"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r>
                        <a:rPr lang="en-ZA" sz="1400" b="0" i="0" u="none" strike="noStrike" dirty="0" smtClean="0">
                          <a:solidFill>
                            <a:srgbClr val="000000"/>
                          </a:solidFill>
                          <a:effectLst/>
                          <a:latin typeface="Arial" panose="020B0604020202020204" pitchFamily="34" charset="0"/>
                          <a:cs typeface="Arial" panose="020B0604020202020204" pitchFamily="34" charset="0"/>
                        </a:rPr>
                        <a:t>6 stakeholder engagements were coordinated. The engagements were on: Preparatory meetings for WRC-19 (CPM19-1), Permanent Joint Commission, mid-year Summit,</a:t>
                      </a:r>
                    </a:p>
                    <a:p>
                      <a:pPr algn="just" fontAlgn="t"/>
                      <a:r>
                        <a:rPr lang="en-ZA" sz="1400" b="0" i="0" u="none" strike="noStrike" dirty="0" smtClean="0">
                          <a:solidFill>
                            <a:srgbClr val="000000"/>
                          </a:solidFill>
                          <a:effectLst/>
                          <a:latin typeface="Arial" panose="020B0604020202020204" pitchFamily="34" charset="0"/>
                          <a:cs typeface="Arial" panose="020B0604020202020204" pitchFamily="34" charset="0"/>
                        </a:rPr>
                        <a:t>BRICS Working Group on e-Commerce, BRICS Inter-Departmental Technical Senior Officials’ Team and Inter-Ministerial committee meeting on intellectual property (IMCIP).</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t"/>
                      <a:r>
                        <a:rPr lang="en-ZA" sz="1400" b="0" i="0" u="none" strike="noStrike" dirty="0" smtClean="0">
                          <a:solidFill>
                            <a:srgbClr val="000000"/>
                          </a:solidFill>
                          <a:effectLst/>
                          <a:latin typeface="Arial" panose="020B0604020202020204" pitchFamily="34" charset="0"/>
                          <a:cs typeface="Arial" panose="020B0604020202020204" pitchFamily="34" charset="0"/>
                        </a:rPr>
                        <a:t>None</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sp>
        <p:nvSpPr>
          <p:cNvPr id="7" name="Title 5"/>
          <p:cNvSpPr txBox="1">
            <a:spLocks/>
          </p:cNvSpPr>
          <p:nvPr/>
        </p:nvSpPr>
        <p:spPr>
          <a:xfrm>
            <a:off x="233363" y="51280"/>
            <a:ext cx="8824910" cy="663882"/>
          </a:xfrm>
          <a:prstGeom prst="rect">
            <a:avLst/>
          </a:prstGeom>
        </p:spPr>
        <p:style>
          <a:lnRef idx="0">
            <a:scrgbClr r="0" g="0" b="0"/>
          </a:lnRef>
          <a:fillRef idx="1002">
            <a:schemeClr val="dk1"/>
          </a:fillRef>
          <a:effectRef idx="0">
            <a:scrgbClr r="0" g="0" b="0"/>
          </a:effectRef>
          <a:fontRef idx="major"/>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000" b="1" dirty="0" smtClean="0">
                <a:solidFill>
                  <a:schemeClr val="tx2">
                    <a:lumMod val="40000"/>
                    <a:lumOff val="60000"/>
                  </a:schemeClr>
                </a:solidFill>
              </a:rPr>
              <a:t/>
            </a:r>
            <a:br>
              <a:rPr lang="en-ZA" sz="2000" b="1" dirty="0" smtClean="0">
                <a:solidFill>
                  <a:schemeClr val="tx2">
                    <a:lumMod val="40000"/>
                    <a:lumOff val="60000"/>
                  </a:schemeClr>
                </a:solidFill>
              </a:rPr>
            </a:br>
            <a:endParaRPr lang="en-ZA" sz="2000" b="1" dirty="0" smtClean="0">
              <a:solidFill>
                <a:schemeClr val="tx2">
                  <a:lumMod val="40000"/>
                  <a:lumOff val="60000"/>
                </a:schemeClr>
              </a:solidFill>
            </a:endParaRPr>
          </a:p>
          <a:p>
            <a:pPr algn="l"/>
            <a:r>
              <a:rPr lang="en-ZA" sz="2400" b="1" dirty="0" smtClean="0">
                <a:solidFill>
                  <a:schemeClr val="accent6"/>
                </a:solidFill>
                <a:latin typeface="Arial" panose="020B0604020202020204" pitchFamily="34" charset="0"/>
                <a:cs typeface="Arial" panose="020B0604020202020204" pitchFamily="34" charset="0"/>
              </a:rPr>
              <a:t>PROGRAMME 3: INDUSTRY AND CAPACITY DEVELOPMENT [4]</a:t>
            </a:r>
            <a:r>
              <a:rPr lang="en-ZA" sz="2400" b="1" dirty="0" smtClean="0">
                <a:latin typeface="Arial" panose="020B0604020202020204" pitchFamily="34" charset="0"/>
                <a:cs typeface="Arial" panose="020B0604020202020204" pitchFamily="34" charset="0"/>
              </a:rPr>
              <a:t/>
            </a:r>
            <a:br>
              <a:rPr lang="en-ZA" sz="2400" b="1" dirty="0" smtClean="0">
                <a:latin typeface="Arial" panose="020B0604020202020204" pitchFamily="34" charset="0"/>
                <a:cs typeface="Arial" panose="020B0604020202020204" pitchFamily="34" charset="0"/>
              </a:rPr>
            </a:br>
            <a:r>
              <a:rPr lang="en-ZA" sz="2000" b="1" dirty="0" smtClean="0"/>
              <a:t/>
            </a:r>
            <a:br>
              <a:rPr lang="en-ZA" sz="2000" b="1" dirty="0" smtClean="0"/>
            </a:br>
            <a:endParaRPr lang="en-ZA" sz="2000" b="1" dirty="0"/>
          </a:p>
        </p:txBody>
      </p:sp>
      <p:sp>
        <p:nvSpPr>
          <p:cNvPr id="5" name="Slide Number Placeholder 4"/>
          <p:cNvSpPr>
            <a:spLocks noGrp="1"/>
          </p:cNvSpPr>
          <p:nvPr>
            <p:ph type="sldNum" sz="quarter" idx="12"/>
          </p:nvPr>
        </p:nvSpPr>
        <p:spPr/>
        <p:txBody>
          <a:bodyPr/>
          <a:lstStyle/>
          <a:p>
            <a:fld id="{8843D58F-2DAB-1446-A47E-C34A82BC1FA1}" type="slidenum">
              <a:rPr lang="en-US" smtClean="0"/>
              <a:pPr/>
              <a:t>16</a:t>
            </a:fld>
            <a:endParaRPr lang="en-US" dirty="0"/>
          </a:p>
        </p:txBody>
      </p:sp>
    </p:spTree>
    <p:extLst>
      <p:ext uri="{BB962C8B-B14F-4D97-AF65-F5344CB8AC3E}">
        <p14:creationId xmlns:p14="http://schemas.microsoft.com/office/powerpoint/2010/main" xmlns="" val="28476108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33363" y="1990724"/>
            <a:ext cx="8712517" cy="4349115"/>
          </a:xfrm>
          <a:prstGeom prst="rect">
            <a:avLst/>
          </a:prstGeom>
          <a:noFill/>
          <a:ln>
            <a:miter lim="800000"/>
            <a:headEnd/>
            <a:tailEnd/>
          </a:ln>
        </p:spPr>
        <p:txBody>
          <a:bodyPr vert="horz" lIns="91440" tIns="45720" rIns="91440" bIns="45720" rtlCol="0">
            <a:normAutofit/>
          </a:bodyPr>
          <a:lstStyle/>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1462896323"/>
              </p:ext>
            </p:extLst>
          </p:nvPr>
        </p:nvGraphicFramePr>
        <p:xfrm>
          <a:off x="177167" y="634477"/>
          <a:ext cx="8824908" cy="5715329"/>
        </p:xfrm>
        <a:graphic>
          <a:graphicData uri="http://schemas.openxmlformats.org/drawingml/2006/table">
            <a:tbl>
              <a:tblPr firstRow="1" firstCol="1" bandRow="1"/>
              <a:tblGrid>
                <a:gridCol w="1513847"/>
                <a:gridCol w="1553227"/>
                <a:gridCol w="1828800"/>
                <a:gridCol w="2329841"/>
                <a:gridCol w="1599193"/>
              </a:tblGrid>
              <a:tr h="1017944">
                <a:tc>
                  <a:txBody>
                    <a:bodyPr/>
                    <a:lstStyle/>
                    <a:p>
                      <a:pPr>
                        <a:lnSpc>
                          <a:spcPct val="107000"/>
                        </a:lnSpc>
                        <a:spcAft>
                          <a:spcPts val="0"/>
                        </a:spcAft>
                      </a:pPr>
                      <a:r>
                        <a:rPr lang="en-ZA" sz="1600" b="1"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Performance Indicators</a:t>
                      </a:r>
                    </a:p>
                    <a:p>
                      <a:pPr>
                        <a:lnSpc>
                          <a:spcPct val="107000"/>
                        </a:lnSpc>
                        <a:spcAft>
                          <a:spcPts val="0"/>
                        </a:spcAft>
                      </a:pPr>
                      <a:endParaRPr lang="en-ZA" sz="1600" b="1" dirty="0">
                        <a:solidFill>
                          <a:srgbClr val="FF0000"/>
                        </a:solidFill>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nSpc>
                          <a:spcPct val="107000"/>
                        </a:lnSpc>
                        <a:spcAft>
                          <a:spcPts val="0"/>
                        </a:spcAft>
                      </a:pPr>
                      <a:r>
                        <a:rPr lang="en-ZA" sz="1600" b="1" dirty="0" smtClean="0">
                          <a:effectLst/>
                          <a:latin typeface="Arial Narrow" panose="020B0606020202030204" pitchFamily="34" charset="0"/>
                          <a:ea typeface="Calibri" panose="020F0502020204030204" pitchFamily="34" charset="0"/>
                          <a:cs typeface="Arial" panose="020B0604020202020204" pitchFamily="34" charset="0"/>
                        </a:rPr>
                        <a:t>Target for 2016/17 as per APP</a:t>
                      </a:r>
                    </a:p>
                    <a:p>
                      <a:pPr>
                        <a:lnSpc>
                          <a:spcPct val="107000"/>
                        </a:lnSpc>
                        <a:spcAft>
                          <a:spcPts val="0"/>
                        </a:spcAft>
                      </a:pPr>
                      <a:endParaRPr lang="en-ZA" sz="1600" b="1"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nSpc>
                          <a:spcPct val="107000"/>
                        </a:lnSpc>
                        <a:spcAft>
                          <a:spcPts val="0"/>
                        </a:spcAft>
                      </a:pPr>
                      <a:r>
                        <a:rPr lang="en-ZA" sz="1600" b="1" dirty="0" smtClean="0">
                          <a:effectLst/>
                          <a:latin typeface="Arial Narrow" panose="020B0606020202030204" pitchFamily="34" charset="0"/>
                          <a:ea typeface="Calibri" panose="020F0502020204030204" pitchFamily="34" charset="0"/>
                          <a:cs typeface="Arial" panose="020B0604020202020204" pitchFamily="34" charset="0"/>
                        </a:rPr>
                        <a:t>Target</a:t>
                      </a:r>
                      <a:r>
                        <a:rPr lang="en-ZA" sz="1600" b="1" baseline="0" dirty="0" smtClean="0">
                          <a:effectLst/>
                          <a:latin typeface="Arial Narrow" panose="020B0606020202030204" pitchFamily="34" charset="0"/>
                          <a:ea typeface="Calibri" panose="020F0502020204030204" pitchFamily="34" charset="0"/>
                          <a:cs typeface="Arial" panose="020B0604020202020204" pitchFamily="34" charset="0"/>
                        </a:rPr>
                        <a:t> for Quarter 1 &amp; 2</a:t>
                      </a:r>
                      <a:endParaRPr lang="en-ZA" sz="1600" b="1"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nSpc>
                          <a:spcPct val="107000"/>
                        </a:lnSpc>
                        <a:spcAft>
                          <a:spcPts val="0"/>
                        </a:spcAft>
                      </a:pPr>
                      <a:r>
                        <a:rPr lang="en-ZA" sz="1600" b="1" dirty="0" smtClean="0">
                          <a:effectLst/>
                          <a:latin typeface="Arial Narrow" panose="020B0606020202030204" pitchFamily="34" charset="0"/>
                          <a:ea typeface="Calibri" panose="020F0502020204030204" pitchFamily="34" charset="0"/>
                          <a:cs typeface="Arial" panose="020B0604020202020204" pitchFamily="34" charset="0"/>
                        </a:rPr>
                        <a:t>Description</a:t>
                      </a:r>
                      <a:r>
                        <a:rPr lang="en-ZA" sz="1600" b="1" baseline="0" dirty="0" smtClean="0">
                          <a:effectLst/>
                          <a:latin typeface="Arial Narrow" panose="020B0606020202030204" pitchFamily="34" charset="0"/>
                          <a:ea typeface="Calibri" panose="020F0502020204030204" pitchFamily="34" charset="0"/>
                          <a:cs typeface="Arial" panose="020B0604020202020204" pitchFamily="34" charset="0"/>
                        </a:rPr>
                        <a:t> of Actual Achievement</a:t>
                      </a:r>
                      <a:endParaRPr lang="en-ZA" sz="1600" b="1"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nSpc>
                          <a:spcPct val="107000"/>
                        </a:lnSpc>
                        <a:spcAft>
                          <a:spcPts val="0"/>
                        </a:spcAft>
                      </a:pPr>
                      <a:r>
                        <a:rPr lang="en-ZA" sz="1600" b="1" dirty="0" smtClean="0">
                          <a:effectLst/>
                          <a:latin typeface="Arial Narrow" panose="020B0606020202030204" pitchFamily="34" charset="0"/>
                          <a:ea typeface="Calibri" panose="020F0502020204030204" pitchFamily="34" charset="0"/>
                          <a:cs typeface="Arial" panose="020B0604020202020204" pitchFamily="34" charset="0"/>
                        </a:rPr>
                        <a:t>Reason for variance and Planned Action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r>
              <a:tr h="2405803">
                <a:tc>
                  <a:txBody>
                    <a:bodyPr/>
                    <a:lstStyle/>
                    <a:p>
                      <a:pPr algn="l" fontAlgn="t"/>
                      <a:r>
                        <a:rPr lang="en-ZA" sz="1400" b="0" i="0" u="none" strike="noStrike" dirty="0" smtClean="0">
                          <a:solidFill>
                            <a:srgbClr val="000000"/>
                          </a:solidFill>
                          <a:effectLst/>
                          <a:latin typeface="Arial" panose="020B0604020202020204" pitchFamily="34" charset="0"/>
                          <a:cs typeface="Arial" panose="020B0604020202020204" pitchFamily="34" charset="0"/>
                        </a:rPr>
                        <a:t>Number of oversight reports submitted to the executive authority.</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t"/>
                      <a:r>
                        <a:rPr lang="en-ZA" sz="1400" b="0" i="0" u="none" strike="noStrike" dirty="0" smtClean="0">
                          <a:solidFill>
                            <a:srgbClr val="000000"/>
                          </a:solidFill>
                          <a:effectLst/>
                          <a:latin typeface="Arial" panose="020B0604020202020204" pitchFamily="34" charset="0"/>
                          <a:cs typeface="Arial" panose="020B0604020202020204" pitchFamily="34" charset="0"/>
                        </a:rPr>
                        <a:t>Five annual reports and 20 quarterly entity oversight reports submitted to the Executive Authority.</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t"/>
                      <a:r>
                        <a:rPr kumimoji="0" lang="en-ZA"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Q1:</a:t>
                      </a:r>
                      <a:r>
                        <a:rPr kumimoji="0" lang="en-ZA"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Analysis of Q4 (15/16) entity’s reports</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Q2:</a:t>
                      </a:r>
                      <a:r>
                        <a:rPr kumimoji="0" lang="en-ZA"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Analysis of Q1 (16/17) entities' performance reports</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Analysis of 2015/16</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Annual Report of Public Entities</a:t>
                      </a:r>
                    </a:p>
                    <a:p>
                      <a:pPr algn="l" fontAlgn="t"/>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r>
                        <a:rPr lang="en-ZA" sz="1400" b="0" i="0" u="none" strike="noStrike" dirty="0" smtClean="0">
                          <a:solidFill>
                            <a:srgbClr val="000000"/>
                          </a:solidFill>
                          <a:effectLst/>
                          <a:latin typeface="Arial" panose="020B0604020202020204" pitchFamily="34" charset="0"/>
                          <a:cs typeface="Arial" panose="020B0604020202020204" pitchFamily="34" charset="0"/>
                        </a:rPr>
                        <a:t>Analysis of the 2015/16 Q4, Annual reports and 2016/17 Q1</a:t>
                      </a:r>
                      <a:r>
                        <a:rPr lang="en-ZA" sz="1400" b="0" i="0" u="none" strike="noStrike" baseline="0" dirty="0" smtClean="0">
                          <a:solidFill>
                            <a:srgbClr val="000000"/>
                          </a:solidFill>
                          <a:effectLst/>
                          <a:latin typeface="Arial" panose="020B0604020202020204" pitchFamily="34" charset="0"/>
                          <a:cs typeface="Arial" panose="020B0604020202020204" pitchFamily="34" charset="0"/>
                        </a:rPr>
                        <a:t> reports </a:t>
                      </a:r>
                      <a:r>
                        <a:rPr lang="en-ZA" sz="1400" b="0" i="0" u="none" strike="noStrike" dirty="0" smtClean="0">
                          <a:solidFill>
                            <a:srgbClr val="000000"/>
                          </a:solidFill>
                          <a:effectLst/>
                          <a:latin typeface="Arial" panose="020B0604020202020204" pitchFamily="34" charset="0"/>
                          <a:cs typeface="Arial" panose="020B0604020202020204" pitchFamily="34" charset="0"/>
                        </a:rPr>
                        <a:t>of Public Entities</a:t>
                      </a:r>
                      <a:r>
                        <a:rPr lang="en-ZA" sz="1400" b="0" i="0" u="none" strike="noStrike" baseline="0" dirty="0" smtClean="0">
                          <a:solidFill>
                            <a:srgbClr val="000000"/>
                          </a:solidFill>
                          <a:effectLst/>
                          <a:latin typeface="Arial" panose="020B0604020202020204" pitchFamily="34" charset="0"/>
                          <a:cs typeface="Arial" panose="020B0604020202020204" pitchFamily="34" charset="0"/>
                        </a:rPr>
                        <a:t> were compiled and </a:t>
                      </a:r>
                      <a:r>
                        <a:rPr lang="en-ZA" sz="1400" b="0" i="0" u="none" strike="noStrike" dirty="0" smtClean="0">
                          <a:solidFill>
                            <a:srgbClr val="000000"/>
                          </a:solidFill>
                          <a:effectLst/>
                          <a:latin typeface="Arial" panose="020B0604020202020204" pitchFamily="34" charset="0"/>
                          <a:cs typeface="Arial" panose="020B0604020202020204" pitchFamily="34" charset="0"/>
                        </a:rPr>
                        <a:t>submitted to the Executive Authority indicated achievements, challenges, recommendations </a:t>
                      </a:r>
                      <a:r>
                        <a:rPr lang="en-ZA" sz="1400" b="0" i="0" u="none" strike="noStrike" baseline="0" dirty="0" smtClean="0">
                          <a:solidFill>
                            <a:srgbClr val="000000"/>
                          </a:solidFill>
                          <a:effectLst/>
                          <a:latin typeface="Arial" panose="020B0604020202020204" pitchFamily="34" charset="0"/>
                          <a:cs typeface="Arial" panose="020B0604020202020204" pitchFamily="34" charset="0"/>
                        </a:rPr>
                        <a:t>and expenditure patterns.</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t"/>
                      <a:r>
                        <a:rPr lang="en-ZA" sz="1400" b="0" i="0" u="none" strike="noStrike" dirty="0" smtClean="0">
                          <a:solidFill>
                            <a:srgbClr val="000000"/>
                          </a:solidFill>
                          <a:effectLst/>
                          <a:latin typeface="Arial" panose="020B0604020202020204" pitchFamily="34" charset="0"/>
                          <a:cs typeface="Arial" panose="020B0604020202020204" pitchFamily="34" charset="0"/>
                        </a:rPr>
                        <a:t>None</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2291582">
                <a:tc>
                  <a:txBody>
                    <a:bodyPr/>
                    <a:lstStyle/>
                    <a:p>
                      <a:pPr algn="just" fontAlgn="t"/>
                      <a:r>
                        <a:rPr lang="en-ZA" sz="1400" b="0" i="0" u="none" strike="noStrike" dirty="0" smtClean="0">
                          <a:solidFill>
                            <a:srgbClr val="000000"/>
                          </a:solidFill>
                          <a:effectLst/>
                          <a:latin typeface="Arial" panose="020B0604020202020204" pitchFamily="34" charset="0"/>
                          <a:cs typeface="Arial" panose="020B0604020202020204" pitchFamily="34" charset="0"/>
                        </a:rPr>
                        <a:t>Number of reports compiled on entity governance forum coordinated as per governance framework.</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r>
                        <a:rPr lang="en-ZA" sz="1400" b="0" i="0" u="none" strike="noStrike" dirty="0" smtClean="0">
                          <a:solidFill>
                            <a:srgbClr val="000000"/>
                          </a:solidFill>
                          <a:effectLst/>
                          <a:latin typeface="Arial" panose="020B0604020202020204" pitchFamily="34" charset="0"/>
                          <a:cs typeface="Arial" panose="020B0604020202020204" pitchFamily="34" charset="0"/>
                        </a:rPr>
                        <a:t>Four reports compiled on entity governance forum coordinated as per governance framework.</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r>
                        <a:rPr kumimoji="0" lang="en-ZA"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Q 1 and 2:</a:t>
                      </a:r>
                      <a:r>
                        <a:rPr kumimoji="0" lang="en-ZA"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Report on governance forums coordinated.</a:t>
                      </a:r>
                    </a:p>
                    <a:p>
                      <a:pPr marL="0" marR="0" lvl="0" indent="0" algn="just" defTabSz="457200" rtl="0" eaLnBrk="1" fontAlgn="t"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r>
                        <a:rPr lang="en-ZA" sz="1400" b="0" i="0" u="none" strike="noStrike" dirty="0" smtClean="0">
                          <a:solidFill>
                            <a:srgbClr val="000000"/>
                          </a:solidFill>
                          <a:effectLst/>
                          <a:latin typeface="Arial" panose="020B0604020202020204" pitchFamily="34" charset="0"/>
                          <a:cs typeface="Arial" panose="020B0604020202020204" pitchFamily="34" charset="0"/>
                        </a:rPr>
                        <a:t>In implementing the public entities’ governance protocols the programme held six (6) governance forums during the period under review (2 Company Secretary’s, 2 CFO’s, 1 Policy and regulatory and 1 DG/CEO Forums).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r>
                        <a:rPr lang="en-ZA" sz="1400" b="0" i="0" u="none" strike="noStrike" dirty="0" smtClean="0">
                          <a:solidFill>
                            <a:srgbClr val="000000"/>
                          </a:solidFill>
                          <a:effectLst/>
                          <a:latin typeface="Arial" panose="020B0604020202020204" pitchFamily="34" charset="0"/>
                          <a:cs typeface="Arial" panose="020B0604020202020204" pitchFamily="34" charset="0"/>
                        </a:rPr>
                        <a:t>None</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sp>
        <p:nvSpPr>
          <p:cNvPr id="7" name="Title 5"/>
          <p:cNvSpPr txBox="1">
            <a:spLocks/>
          </p:cNvSpPr>
          <p:nvPr/>
        </p:nvSpPr>
        <p:spPr>
          <a:xfrm>
            <a:off x="177167" y="28095"/>
            <a:ext cx="8824908" cy="515601"/>
          </a:xfrm>
          <a:prstGeom prst="rect">
            <a:avLst/>
          </a:prstGeom>
        </p:spPr>
        <p:style>
          <a:lnRef idx="0">
            <a:scrgbClr r="0" g="0" b="0"/>
          </a:lnRef>
          <a:fillRef idx="1002">
            <a:schemeClr val="dk1"/>
          </a:fillRef>
          <a:effectRef idx="0">
            <a:scrgbClr r="0" g="0" b="0"/>
          </a:effectRef>
          <a:fontRef idx="major"/>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800" b="1" dirty="0" smtClean="0">
                <a:solidFill>
                  <a:schemeClr val="tx2">
                    <a:lumMod val="40000"/>
                    <a:lumOff val="60000"/>
                  </a:schemeClr>
                </a:solidFill>
                <a:latin typeface="Arial" panose="020B0604020202020204" pitchFamily="34" charset="0"/>
                <a:cs typeface="Arial" panose="020B0604020202020204" pitchFamily="34" charset="0"/>
              </a:rPr>
              <a:t/>
            </a:r>
            <a:br>
              <a:rPr lang="en-ZA" sz="2800" b="1" dirty="0" smtClean="0">
                <a:solidFill>
                  <a:schemeClr val="tx2">
                    <a:lumMod val="40000"/>
                    <a:lumOff val="60000"/>
                  </a:schemeClr>
                </a:solidFill>
                <a:latin typeface="Arial" panose="020B0604020202020204" pitchFamily="34" charset="0"/>
                <a:cs typeface="Arial" panose="020B0604020202020204" pitchFamily="34" charset="0"/>
              </a:rPr>
            </a:br>
            <a:endParaRPr lang="en-ZA" sz="2800" b="1" dirty="0" smtClean="0">
              <a:solidFill>
                <a:schemeClr val="tx2">
                  <a:lumMod val="40000"/>
                  <a:lumOff val="60000"/>
                </a:schemeClr>
              </a:solidFill>
              <a:latin typeface="Arial" panose="020B0604020202020204" pitchFamily="34" charset="0"/>
              <a:cs typeface="Arial" panose="020B0604020202020204" pitchFamily="34" charset="0"/>
            </a:endParaRPr>
          </a:p>
          <a:p>
            <a:pPr algn="l"/>
            <a:r>
              <a:rPr lang="en-ZA" sz="2800" b="1" dirty="0" smtClean="0">
                <a:solidFill>
                  <a:schemeClr val="accent6"/>
                </a:solidFill>
                <a:latin typeface="Arial" panose="020B0604020202020204" pitchFamily="34" charset="0"/>
                <a:cs typeface="Arial" panose="020B0604020202020204" pitchFamily="34" charset="0"/>
              </a:rPr>
              <a:t>PROGRAMME 4: ENTITY OVERSIGHT [1]</a:t>
            </a:r>
            <a:r>
              <a:rPr lang="en-ZA" sz="2800" b="1" dirty="0" smtClean="0">
                <a:latin typeface="Arial" panose="020B0604020202020204" pitchFamily="34" charset="0"/>
                <a:cs typeface="Arial" panose="020B0604020202020204" pitchFamily="34" charset="0"/>
              </a:rPr>
              <a:t/>
            </a:r>
            <a:br>
              <a:rPr lang="en-ZA" sz="2800" b="1" dirty="0" smtClean="0">
                <a:latin typeface="Arial" panose="020B0604020202020204" pitchFamily="34" charset="0"/>
                <a:cs typeface="Arial" panose="020B0604020202020204" pitchFamily="34" charset="0"/>
              </a:rPr>
            </a:br>
            <a:r>
              <a:rPr lang="en-ZA" sz="2800" b="1" dirty="0" smtClean="0">
                <a:latin typeface="Arial" panose="020B0604020202020204" pitchFamily="34" charset="0"/>
                <a:cs typeface="Arial" panose="020B0604020202020204" pitchFamily="34" charset="0"/>
              </a:rPr>
              <a:t/>
            </a:r>
            <a:br>
              <a:rPr lang="en-ZA" sz="2800" b="1" dirty="0" smtClean="0">
                <a:latin typeface="Arial" panose="020B0604020202020204" pitchFamily="34" charset="0"/>
                <a:cs typeface="Arial" panose="020B0604020202020204" pitchFamily="34" charset="0"/>
              </a:rPr>
            </a:br>
            <a:endParaRPr lang="en-ZA" sz="2800" b="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8843D58F-2DAB-1446-A47E-C34A82BC1FA1}" type="slidenum">
              <a:rPr lang="en-US" smtClean="0"/>
              <a:pPr/>
              <a:t>17</a:t>
            </a:fld>
            <a:endParaRPr lang="en-US" dirty="0"/>
          </a:p>
        </p:txBody>
      </p:sp>
    </p:spTree>
    <p:extLst>
      <p:ext uri="{BB962C8B-B14F-4D97-AF65-F5344CB8AC3E}">
        <p14:creationId xmlns:p14="http://schemas.microsoft.com/office/powerpoint/2010/main" xmlns="" val="2846014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33363" y="1990724"/>
            <a:ext cx="8712517" cy="4349115"/>
          </a:xfrm>
          <a:prstGeom prst="rect">
            <a:avLst/>
          </a:prstGeom>
          <a:noFill/>
          <a:ln>
            <a:miter lim="800000"/>
            <a:headEnd/>
            <a:tailEnd/>
          </a:ln>
        </p:spPr>
        <p:txBody>
          <a:bodyPr vert="horz" lIns="91440" tIns="45720" rIns="91440" bIns="45720" rtlCol="0">
            <a:normAutofit/>
          </a:bodyPr>
          <a:lstStyle/>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2710438590"/>
              </p:ext>
            </p:extLst>
          </p:nvPr>
        </p:nvGraphicFramePr>
        <p:xfrm>
          <a:off x="233363" y="897925"/>
          <a:ext cx="8824908" cy="5189837"/>
        </p:xfrm>
        <a:graphic>
          <a:graphicData uri="http://schemas.openxmlformats.org/drawingml/2006/table">
            <a:tbl>
              <a:tblPr firstRow="1" firstCol="1" bandRow="1"/>
              <a:tblGrid>
                <a:gridCol w="1513847"/>
                <a:gridCol w="1553227"/>
                <a:gridCol w="1699931"/>
                <a:gridCol w="2240691"/>
                <a:gridCol w="1817212"/>
              </a:tblGrid>
              <a:tr h="1086848">
                <a:tc>
                  <a:txBody>
                    <a:bodyPr/>
                    <a:lstStyle/>
                    <a:p>
                      <a:pPr>
                        <a:lnSpc>
                          <a:spcPct val="107000"/>
                        </a:lnSpc>
                        <a:spcAft>
                          <a:spcPts val="0"/>
                        </a:spcAft>
                      </a:pPr>
                      <a:r>
                        <a:rPr lang="en-ZA" sz="1600" b="1" dirty="0" smtClean="0">
                          <a:solidFill>
                            <a:schemeClr val="tx1"/>
                          </a:solidFill>
                          <a:effectLst/>
                          <a:latin typeface="Arial Narrow" panose="020B0606020202030204" pitchFamily="34" charset="0"/>
                          <a:ea typeface="Calibri" panose="020F0502020204030204" pitchFamily="34" charset="0"/>
                          <a:cs typeface="Arial" panose="020B0604020202020204" pitchFamily="34" charset="0"/>
                        </a:rPr>
                        <a:t>Performance Indicators</a:t>
                      </a:r>
                    </a:p>
                    <a:p>
                      <a:pPr>
                        <a:lnSpc>
                          <a:spcPct val="107000"/>
                        </a:lnSpc>
                        <a:spcAft>
                          <a:spcPts val="0"/>
                        </a:spcAft>
                      </a:pPr>
                      <a:endParaRPr lang="en-ZA" sz="1600" b="1" dirty="0">
                        <a:solidFill>
                          <a:srgbClr val="FF0000"/>
                        </a:solidFill>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nSpc>
                          <a:spcPct val="107000"/>
                        </a:lnSpc>
                        <a:spcAft>
                          <a:spcPts val="0"/>
                        </a:spcAft>
                      </a:pPr>
                      <a:r>
                        <a:rPr lang="en-ZA" sz="1600" b="1" dirty="0" smtClean="0">
                          <a:effectLst/>
                          <a:latin typeface="Arial Narrow" panose="020B0606020202030204" pitchFamily="34" charset="0"/>
                          <a:ea typeface="Calibri" panose="020F0502020204030204" pitchFamily="34" charset="0"/>
                          <a:cs typeface="Arial" panose="020B0604020202020204" pitchFamily="34" charset="0"/>
                        </a:rPr>
                        <a:t>Target for 2016/17 as per APP</a:t>
                      </a:r>
                    </a:p>
                    <a:p>
                      <a:pPr>
                        <a:lnSpc>
                          <a:spcPct val="107000"/>
                        </a:lnSpc>
                        <a:spcAft>
                          <a:spcPts val="0"/>
                        </a:spcAft>
                      </a:pPr>
                      <a:endParaRPr lang="en-ZA" sz="1600" b="1"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nSpc>
                          <a:spcPct val="107000"/>
                        </a:lnSpc>
                        <a:spcAft>
                          <a:spcPts val="0"/>
                        </a:spcAft>
                      </a:pPr>
                      <a:r>
                        <a:rPr lang="en-ZA" sz="1600" b="1" dirty="0" smtClean="0">
                          <a:effectLst/>
                          <a:latin typeface="Arial Narrow" panose="020B0606020202030204" pitchFamily="34" charset="0"/>
                          <a:ea typeface="Calibri" panose="020F0502020204030204" pitchFamily="34" charset="0"/>
                          <a:cs typeface="Arial" panose="020B0604020202020204" pitchFamily="34" charset="0"/>
                        </a:rPr>
                        <a:t>Target</a:t>
                      </a:r>
                      <a:r>
                        <a:rPr lang="en-ZA" sz="1600" b="1" baseline="0" dirty="0" smtClean="0">
                          <a:effectLst/>
                          <a:latin typeface="Arial Narrow" panose="020B0606020202030204" pitchFamily="34" charset="0"/>
                          <a:ea typeface="Calibri" panose="020F0502020204030204" pitchFamily="34" charset="0"/>
                          <a:cs typeface="Arial" panose="020B0604020202020204" pitchFamily="34" charset="0"/>
                        </a:rPr>
                        <a:t> for Quarter 1 &amp; 2</a:t>
                      </a:r>
                      <a:endParaRPr lang="en-ZA" sz="1600" b="1"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nSpc>
                          <a:spcPct val="107000"/>
                        </a:lnSpc>
                        <a:spcAft>
                          <a:spcPts val="0"/>
                        </a:spcAft>
                      </a:pPr>
                      <a:r>
                        <a:rPr lang="en-ZA" sz="1600" b="1" dirty="0" smtClean="0">
                          <a:effectLst/>
                          <a:latin typeface="Arial Narrow" panose="020B0606020202030204" pitchFamily="34" charset="0"/>
                          <a:ea typeface="Calibri" panose="020F0502020204030204" pitchFamily="34" charset="0"/>
                          <a:cs typeface="Arial" panose="020B0604020202020204" pitchFamily="34" charset="0"/>
                        </a:rPr>
                        <a:t>Description</a:t>
                      </a:r>
                      <a:r>
                        <a:rPr lang="en-ZA" sz="1600" b="1" baseline="0" dirty="0" smtClean="0">
                          <a:effectLst/>
                          <a:latin typeface="Arial Narrow" panose="020B0606020202030204" pitchFamily="34" charset="0"/>
                          <a:ea typeface="Calibri" panose="020F0502020204030204" pitchFamily="34" charset="0"/>
                          <a:cs typeface="Arial" panose="020B0604020202020204" pitchFamily="34" charset="0"/>
                        </a:rPr>
                        <a:t> of Actual Achievement</a:t>
                      </a:r>
                      <a:endParaRPr lang="en-ZA" sz="1600" b="1"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nSpc>
                          <a:spcPct val="107000"/>
                        </a:lnSpc>
                        <a:spcAft>
                          <a:spcPts val="0"/>
                        </a:spcAft>
                      </a:pPr>
                      <a:r>
                        <a:rPr lang="en-ZA" sz="1600" b="1" dirty="0" smtClean="0">
                          <a:effectLst/>
                          <a:latin typeface="Arial Narrow" panose="020B0606020202030204" pitchFamily="34" charset="0"/>
                          <a:ea typeface="Calibri" panose="020F0502020204030204" pitchFamily="34" charset="0"/>
                          <a:cs typeface="Arial" panose="020B0604020202020204" pitchFamily="34" charset="0"/>
                        </a:rPr>
                        <a:t>Reason for variance and Planned Action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r>
              <a:tr h="4102989">
                <a:tc>
                  <a:txBody>
                    <a:bodyPr/>
                    <a:lstStyle/>
                    <a:p>
                      <a:pPr algn="l" fontAlgn="t"/>
                      <a:r>
                        <a:rPr lang="en-ZA" sz="1600" b="0" i="0" u="none" strike="noStrike" dirty="0" smtClean="0">
                          <a:solidFill>
                            <a:srgbClr val="000000"/>
                          </a:solidFill>
                          <a:effectLst/>
                          <a:latin typeface="Arial" panose="020B0604020202020204" pitchFamily="34" charset="0"/>
                          <a:cs typeface="Arial" panose="020B0604020202020204" pitchFamily="34" charset="0"/>
                        </a:rPr>
                        <a:t>Number of shareholder compact and accountability instruments signed.</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t"/>
                      <a:r>
                        <a:rPr lang="en-ZA" sz="1600" b="0" i="0" u="none" strike="noStrike" dirty="0" smtClean="0">
                          <a:solidFill>
                            <a:srgbClr val="000000"/>
                          </a:solidFill>
                          <a:effectLst/>
                          <a:latin typeface="Arial" panose="020B0604020202020204" pitchFamily="34" charset="0"/>
                          <a:cs typeface="Arial" panose="020B0604020202020204" pitchFamily="34" charset="0"/>
                        </a:rPr>
                        <a:t>One shareholder compact and four accountability instruments signed.</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t"/>
                      <a:r>
                        <a:rPr kumimoji="0" lang="en-ZA" sz="1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Q1:</a:t>
                      </a:r>
                      <a:r>
                        <a:rPr kumimoji="0" lang="en-ZA" sz="16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One shareholder compact and four accountability instruments for 2016/17 signed.</a:t>
                      </a:r>
                    </a:p>
                    <a:p>
                      <a:pPr algn="just" fontAlgn="t"/>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r>
                        <a:rPr lang="en-ZA" sz="1600" b="0" i="0" u="none" strike="noStrike" dirty="0" smtClean="0">
                          <a:solidFill>
                            <a:srgbClr val="000000"/>
                          </a:solidFill>
                          <a:effectLst/>
                          <a:latin typeface="Arial" panose="020B0604020202020204" pitchFamily="34" charset="0"/>
                          <a:cs typeface="Arial" panose="020B0604020202020204" pitchFamily="34" charset="0"/>
                        </a:rPr>
                        <a:t>One shareholder compact and three accountability instruments for 2016/17 were signed.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r>
                        <a:rPr lang="en-ZA" sz="1600" b="0" i="0" u="none" strike="noStrike" dirty="0" smtClean="0">
                          <a:solidFill>
                            <a:srgbClr val="000000"/>
                          </a:solidFill>
                          <a:effectLst/>
                          <a:latin typeface="Arial" panose="020B0604020202020204" pitchFamily="34" charset="0"/>
                          <a:cs typeface="Arial" panose="020B0604020202020204" pitchFamily="34" charset="0"/>
                        </a:rPr>
                        <a:t>The ICASA accountability instruments was not signed due to ongoing consultations and negotiations with the Councillors of ICASA. The department will speed-up the finalisation of the instruments in the 3rd quarter.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sp>
        <p:nvSpPr>
          <p:cNvPr id="7" name="Title 5"/>
          <p:cNvSpPr txBox="1">
            <a:spLocks/>
          </p:cNvSpPr>
          <p:nvPr/>
        </p:nvSpPr>
        <p:spPr>
          <a:xfrm>
            <a:off x="177167" y="201089"/>
            <a:ext cx="8824908" cy="573267"/>
          </a:xfrm>
          <a:prstGeom prst="rect">
            <a:avLst/>
          </a:prstGeom>
        </p:spPr>
        <p:style>
          <a:lnRef idx="0">
            <a:scrgbClr r="0" g="0" b="0"/>
          </a:lnRef>
          <a:fillRef idx="1002">
            <a:schemeClr val="dk1"/>
          </a:fillRef>
          <a:effectRef idx="0">
            <a:scrgbClr r="0" g="0" b="0"/>
          </a:effectRef>
          <a:fontRef idx="major"/>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2800" b="1" dirty="0" smtClean="0">
                <a:solidFill>
                  <a:schemeClr val="tx2">
                    <a:lumMod val="40000"/>
                    <a:lumOff val="60000"/>
                  </a:schemeClr>
                </a:solidFill>
                <a:latin typeface="Arial" panose="020B0604020202020204" pitchFamily="34" charset="0"/>
                <a:cs typeface="Arial" panose="020B0604020202020204" pitchFamily="34" charset="0"/>
              </a:rPr>
              <a:t/>
            </a:r>
            <a:br>
              <a:rPr lang="en-ZA" sz="2800" b="1" dirty="0" smtClean="0">
                <a:solidFill>
                  <a:schemeClr val="tx2">
                    <a:lumMod val="40000"/>
                    <a:lumOff val="60000"/>
                  </a:schemeClr>
                </a:solidFill>
                <a:latin typeface="Arial" panose="020B0604020202020204" pitchFamily="34" charset="0"/>
                <a:cs typeface="Arial" panose="020B0604020202020204" pitchFamily="34" charset="0"/>
              </a:rPr>
            </a:br>
            <a:endParaRPr lang="en-ZA" sz="2800" b="1" dirty="0" smtClean="0">
              <a:solidFill>
                <a:schemeClr val="tx2">
                  <a:lumMod val="40000"/>
                  <a:lumOff val="60000"/>
                </a:schemeClr>
              </a:solidFill>
              <a:latin typeface="Arial" panose="020B0604020202020204" pitchFamily="34" charset="0"/>
              <a:cs typeface="Arial" panose="020B0604020202020204" pitchFamily="34" charset="0"/>
            </a:endParaRPr>
          </a:p>
          <a:p>
            <a:pPr algn="l"/>
            <a:r>
              <a:rPr lang="en-ZA" sz="2800" b="1" dirty="0" smtClean="0">
                <a:solidFill>
                  <a:schemeClr val="accent6"/>
                </a:solidFill>
                <a:latin typeface="Arial" panose="020B0604020202020204" pitchFamily="34" charset="0"/>
                <a:cs typeface="Arial" panose="020B0604020202020204" pitchFamily="34" charset="0"/>
              </a:rPr>
              <a:t>PROGRAMME 4: ENTITY OVERSIGHT [2]</a:t>
            </a:r>
            <a:r>
              <a:rPr lang="en-ZA" sz="2800" b="1" dirty="0" smtClean="0">
                <a:latin typeface="Arial" panose="020B0604020202020204" pitchFamily="34" charset="0"/>
                <a:cs typeface="Arial" panose="020B0604020202020204" pitchFamily="34" charset="0"/>
              </a:rPr>
              <a:t/>
            </a:r>
            <a:br>
              <a:rPr lang="en-ZA" sz="2800" b="1" dirty="0" smtClean="0">
                <a:latin typeface="Arial" panose="020B0604020202020204" pitchFamily="34" charset="0"/>
                <a:cs typeface="Arial" panose="020B0604020202020204" pitchFamily="34" charset="0"/>
              </a:rPr>
            </a:br>
            <a:r>
              <a:rPr lang="en-ZA" sz="2800" b="1" dirty="0" smtClean="0">
                <a:latin typeface="Arial" panose="020B0604020202020204" pitchFamily="34" charset="0"/>
                <a:cs typeface="Arial" panose="020B0604020202020204" pitchFamily="34" charset="0"/>
              </a:rPr>
              <a:t/>
            </a:r>
            <a:br>
              <a:rPr lang="en-ZA" sz="2800" b="1" dirty="0" smtClean="0">
                <a:latin typeface="Arial" panose="020B0604020202020204" pitchFamily="34" charset="0"/>
                <a:cs typeface="Arial" panose="020B0604020202020204" pitchFamily="34" charset="0"/>
              </a:rPr>
            </a:br>
            <a:endParaRPr lang="en-ZA" sz="2800" b="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8843D58F-2DAB-1446-A47E-C34A82BC1FA1}" type="slidenum">
              <a:rPr lang="en-US" smtClean="0"/>
              <a:pPr/>
              <a:t>18</a:t>
            </a:fld>
            <a:endParaRPr lang="en-US" dirty="0"/>
          </a:p>
        </p:txBody>
      </p:sp>
    </p:spTree>
    <p:extLst>
      <p:ext uri="{BB962C8B-B14F-4D97-AF65-F5344CB8AC3E}">
        <p14:creationId xmlns:p14="http://schemas.microsoft.com/office/powerpoint/2010/main" xmlns="" val="1689464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95"/>
            <a:ext cx="8229600" cy="787544"/>
          </a:xfrm>
        </p:spPr>
        <p:style>
          <a:lnRef idx="0">
            <a:scrgbClr r="0" g="0" b="0"/>
          </a:lnRef>
          <a:fillRef idx="1003">
            <a:schemeClr val="lt1"/>
          </a:fillRef>
          <a:effectRef idx="0">
            <a:scrgbClr r="0" g="0" b="0"/>
          </a:effectRef>
          <a:fontRef idx="major"/>
        </p:style>
        <p:txBody>
          <a:bodyPr>
            <a:noAutofit/>
          </a:bodyPr>
          <a:lstStyle/>
          <a:p>
            <a:pPr algn="l"/>
            <a:r>
              <a:rPr lang="en-ZA" sz="2800" b="1" dirty="0" smtClean="0">
                <a:solidFill>
                  <a:schemeClr val="accent6">
                    <a:lumMod val="75000"/>
                  </a:schemeClr>
                </a:solidFill>
                <a:latin typeface="Arial" panose="020B0604020202020204" pitchFamily="34" charset="0"/>
                <a:cs typeface="Arial" panose="020B0604020202020204" pitchFamily="34" charset="0"/>
              </a:rPr>
              <a:t>MID-TERM PERFORMANCE PER PROGRAMME </a:t>
            </a:r>
            <a:endParaRPr lang="en-ZA" sz="2800" b="1" dirty="0">
              <a:solidFill>
                <a:schemeClr val="accent6">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966178"/>
            <a:ext cx="8229600" cy="4982559"/>
          </a:xfrm>
        </p:spPr>
        <p:style>
          <a:lnRef idx="1">
            <a:schemeClr val="dk1"/>
          </a:lnRef>
          <a:fillRef idx="2">
            <a:schemeClr val="dk1"/>
          </a:fillRef>
          <a:effectRef idx="1">
            <a:schemeClr val="dk1"/>
          </a:effectRef>
          <a:fontRef idx="minor">
            <a:schemeClr val="dk1"/>
          </a:fontRef>
        </p:style>
        <p:txBody>
          <a:bodyPr>
            <a:normAutofit fontScale="32500" lnSpcReduction="20000"/>
          </a:bodyPr>
          <a:lstStyle/>
          <a:p>
            <a:pPr lvl="0" algn="just">
              <a:lnSpc>
                <a:spcPct val="170000"/>
              </a:lnSpc>
              <a:spcBef>
                <a:spcPts val="0"/>
              </a:spcBef>
            </a:pPr>
            <a:r>
              <a:rPr lang="en-ZA" sz="6200" dirty="0">
                <a:solidFill>
                  <a:prstClr val="black"/>
                </a:solidFill>
                <a:latin typeface="Arial" panose="020B0604020202020204" pitchFamily="34" charset="0"/>
                <a:cs typeface="Arial" panose="020B0604020202020204" pitchFamily="34" charset="0"/>
              </a:rPr>
              <a:t>Programme </a:t>
            </a:r>
            <a:r>
              <a:rPr lang="en-ZA" sz="6200" dirty="0" smtClean="0">
                <a:solidFill>
                  <a:prstClr val="black"/>
                </a:solidFill>
                <a:latin typeface="Arial" panose="020B0604020202020204" pitchFamily="34" charset="0"/>
                <a:cs typeface="Arial" panose="020B0604020202020204" pitchFamily="34" charset="0"/>
              </a:rPr>
              <a:t>1: Spent </a:t>
            </a:r>
            <a:r>
              <a:rPr lang="en-ZA" sz="6200" dirty="0" smtClean="0">
                <a:solidFill>
                  <a:schemeClr val="tx1"/>
                </a:solidFill>
                <a:latin typeface="Arial" panose="020B0604020202020204" pitchFamily="34" charset="0"/>
                <a:cs typeface="Arial" panose="020B0604020202020204" pitchFamily="34" charset="0"/>
              </a:rPr>
              <a:t>70% </a:t>
            </a:r>
            <a:r>
              <a:rPr lang="en-ZA" sz="6200" dirty="0">
                <a:solidFill>
                  <a:prstClr val="black"/>
                </a:solidFill>
                <a:latin typeface="Arial" panose="020B0604020202020204" pitchFamily="34" charset="0"/>
                <a:cs typeface="Arial" panose="020B0604020202020204" pitchFamily="34" charset="0"/>
              </a:rPr>
              <a:t>of its budget with the performance level of </a:t>
            </a:r>
            <a:r>
              <a:rPr lang="en-ZA" sz="6200" dirty="0" smtClean="0">
                <a:solidFill>
                  <a:srgbClr val="00B050"/>
                </a:solidFill>
                <a:latin typeface="Arial" panose="020B0604020202020204" pitchFamily="34" charset="0"/>
                <a:cs typeface="Arial" panose="020B0604020202020204" pitchFamily="34" charset="0"/>
              </a:rPr>
              <a:t>92% </a:t>
            </a:r>
            <a:r>
              <a:rPr lang="en-ZA" sz="6200" dirty="0">
                <a:solidFill>
                  <a:prstClr val="black"/>
                </a:solidFill>
                <a:latin typeface="Arial" panose="020B0604020202020204" pitchFamily="34" charset="0"/>
                <a:cs typeface="Arial" panose="020B0604020202020204" pitchFamily="34" charset="0"/>
              </a:rPr>
              <a:t>as at the end of September </a:t>
            </a:r>
            <a:r>
              <a:rPr lang="en-ZA" sz="6200" dirty="0" smtClean="0">
                <a:solidFill>
                  <a:prstClr val="black"/>
                </a:solidFill>
                <a:latin typeface="Arial" panose="020B0604020202020204" pitchFamily="34" charset="0"/>
                <a:cs typeface="Arial" panose="020B0604020202020204" pitchFamily="34" charset="0"/>
              </a:rPr>
              <a:t>2016.</a:t>
            </a:r>
            <a:endParaRPr lang="en-ZA" sz="6200" dirty="0">
              <a:solidFill>
                <a:prstClr val="black"/>
              </a:solidFill>
              <a:latin typeface="Arial" panose="020B0604020202020204" pitchFamily="34" charset="0"/>
              <a:cs typeface="Arial" panose="020B0604020202020204" pitchFamily="34" charset="0"/>
            </a:endParaRPr>
          </a:p>
          <a:p>
            <a:pPr lvl="0" algn="just">
              <a:lnSpc>
                <a:spcPct val="170000"/>
              </a:lnSpc>
              <a:spcBef>
                <a:spcPts val="0"/>
              </a:spcBef>
            </a:pPr>
            <a:r>
              <a:rPr lang="en-ZA" sz="6200" dirty="0">
                <a:solidFill>
                  <a:prstClr val="black"/>
                </a:solidFill>
                <a:latin typeface="Arial" panose="020B0604020202020204" pitchFamily="34" charset="0"/>
                <a:cs typeface="Arial" panose="020B0604020202020204" pitchFamily="34" charset="0"/>
              </a:rPr>
              <a:t>Programme </a:t>
            </a:r>
            <a:r>
              <a:rPr lang="en-ZA" sz="6200" dirty="0" smtClean="0">
                <a:solidFill>
                  <a:prstClr val="black"/>
                </a:solidFill>
                <a:latin typeface="Arial" panose="020B0604020202020204" pitchFamily="34" charset="0"/>
                <a:cs typeface="Arial" panose="020B0604020202020204" pitchFamily="34" charset="0"/>
              </a:rPr>
              <a:t>2: Spent </a:t>
            </a:r>
            <a:r>
              <a:rPr lang="en-ZA" sz="6200" dirty="0" smtClean="0">
                <a:solidFill>
                  <a:schemeClr val="tx1"/>
                </a:solidFill>
                <a:latin typeface="Arial" panose="020B0604020202020204" pitchFamily="34" charset="0"/>
                <a:cs typeface="Arial" panose="020B0604020202020204" pitchFamily="34" charset="0"/>
              </a:rPr>
              <a:t>37%  </a:t>
            </a:r>
            <a:r>
              <a:rPr lang="en-ZA" sz="6200" dirty="0">
                <a:solidFill>
                  <a:prstClr val="black"/>
                </a:solidFill>
                <a:latin typeface="Arial" panose="020B0604020202020204" pitchFamily="34" charset="0"/>
                <a:cs typeface="Arial" panose="020B0604020202020204" pitchFamily="34" charset="0"/>
              </a:rPr>
              <a:t>of its budget with the performance level of </a:t>
            </a:r>
            <a:r>
              <a:rPr lang="en-ZA" sz="6200" dirty="0" smtClean="0">
                <a:solidFill>
                  <a:srgbClr val="00B050"/>
                </a:solidFill>
                <a:latin typeface="Arial" panose="020B0604020202020204" pitchFamily="34" charset="0"/>
                <a:cs typeface="Arial" panose="020B0604020202020204" pitchFamily="34" charset="0"/>
              </a:rPr>
              <a:t>60% </a:t>
            </a:r>
            <a:r>
              <a:rPr lang="en-ZA" sz="6200" dirty="0">
                <a:solidFill>
                  <a:prstClr val="black"/>
                </a:solidFill>
                <a:latin typeface="Arial" panose="020B0604020202020204" pitchFamily="34" charset="0"/>
                <a:cs typeface="Arial" panose="020B0604020202020204" pitchFamily="34" charset="0"/>
              </a:rPr>
              <a:t>as at the end of September </a:t>
            </a:r>
            <a:r>
              <a:rPr lang="en-ZA" sz="6200" dirty="0" smtClean="0">
                <a:solidFill>
                  <a:prstClr val="black"/>
                </a:solidFill>
                <a:latin typeface="Arial" panose="020B0604020202020204" pitchFamily="34" charset="0"/>
                <a:cs typeface="Arial" panose="020B0604020202020204" pitchFamily="34" charset="0"/>
              </a:rPr>
              <a:t>2016.</a:t>
            </a:r>
            <a:endParaRPr lang="en-ZA" sz="6200" dirty="0">
              <a:solidFill>
                <a:prstClr val="black"/>
              </a:solidFill>
              <a:latin typeface="Arial" panose="020B0604020202020204" pitchFamily="34" charset="0"/>
              <a:cs typeface="Arial" panose="020B0604020202020204" pitchFamily="34" charset="0"/>
            </a:endParaRPr>
          </a:p>
          <a:p>
            <a:pPr lvl="0" algn="just">
              <a:lnSpc>
                <a:spcPct val="170000"/>
              </a:lnSpc>
              <a:spcBef>
                <a:spcPts val="0"/>
              </a:spcBef>
            </a:pPr>
            <a:r>
              <a:rPr lang="en-ZA" sz="6200" dirty="0">
                <a:solidFill>
                  <a:prstClr val="black"/>
                </a:solidFill>
                <a:latin typeface="Arial" panose="020B0604020202020204" pitchFamily="34" charset="0"/>
                <a:cs typeface="Arial" panose="020B0604020202020204" pitchFamily="34" charset="0"/>
              </a:rPr>
              <a:t>Programme </a:t>
            </a:r>
            <a:r>
              <a:rPr lang="en-ZA" sz="6200" dirty="0" smtClean="0">
                <a:solidFill>
                  <a:prstClr val="black"/>
                </a:solidFill>
                <a:latin typeface="Arial" panose="020B0604020202020204" pitchFamily="34" charset="0"/>
                <a:cs typeface="Arial" panose="020B0604020202020204" pitchFamily="34" charset="0"/>
              </a:rPr>
              <a:t>3: Spent </a:t>
            </a:r>
            <a:r>
              <a:rPr lang="en-ZA" sz="6200" dirty="0" smtClean="0">
                <a:solidFill>
                  <a:schemeClr val="tx1"/>
                </a:solidFill>
                <a:latin typeface="Arial" panose="020B0604020202020204" pitchFamily="34" charset="0"/>
                <a:cs typeface="Arial" panose="020B0604020202020204" pitchFamily="34" charset="0"/>
              </a:rPr>
              <a:t>105.4% </a:t>
            </a:r>
            <a:r>
              <a:rPr lang="en-ZA" sz="6200" dirty="0">
                <a:solidFill>
                  <a:prstClr val="black"/>
                </a:solidFill>
                <a:latin typeface="Arial" panose="020B0604020202020204" pitchFamily="34" charset="0"/>
                <a:cs typeface="Arial" panose="020B0604020202020204" pitchFamily="34" charset="0"/>
              </a:rPr>
              <a:t>of its budget with the performance level of </a:t>
            </a:r>
            <a:r>
              <a:rPr lang="en-ZA" sz="6200" dirty="0" smtClean="0">
                <a:solidFill>
                  <a:srgbClr val="00B050"/>
                </a:solidFill>
                <a:latin typeface="Arial" panose="020B0604020202020204" pitchFamily="34" charset="0"/>
                <a:cs typeface="Arial" panose="020B0604020202020204" pitchFamily="34" charset="0"/>
              </a:rPr>
              <a:t>100% </a:t>
            </a:r>
            <a:r>
              <a:rPr lang="en-ZA" sz="6200" dirty="0">
                <a:solidFill>
                  <a:prstClr val="black"/>
                </a:solidFill>
                <a:latin typeface="Arial" panose="020B0604020202020204" pitchFamily="34" charset="0"/>
                <a:cs typeface="Arial" panose="020B0604020202020204" pitchFamily="34" charset="0"/>
              </a:rPr>
              <a:t>as at the end of September </a:t>
            </a:r>
            <a:r>
              <a:rPr lang="en-ZA" sz="6200" dirty="0" smtClean="0">
                <a:solidFill>
                  <a:prstClr val="black"/>
                </a:solidFill>
                <a:latin typeface="Arial" panose="020B0604020202020204" pitchFamily="34" charset="0"/>
                <a:cs typeface="Arial" panose="020B0604020202020204" pitchFamily="34" charset="0"/>
              </a:rPr>
              <a:t>2016.</a:t>
            </a:r>
          </a:p>
          <a:p>
            <a:pPr lvl="0" algn="just">
              <a:lnSpc>
                <a:spcPct val="170000"/>
              </a:lnSpc>
              <a:spcBef>
                <a:spcPts val="0"/>
              </a:spcBef>
            </a:pPr>
            <a:r>
              <a:rPr lang="en-ZA" sz="6200" dirty="0">
                <a:solidFill>
                  <a:prstClr val="black"/>
                </a:solidFill>
                <a:latin typeface="Arial" panose="020B0604020202020204" pitchFamily="34" charset="0"/>
                <a:cs typeface="Arial" panose="020B0604020202020204" pitchFamily="34" charset="0"/>
              </a:rPr>
              <a:t>Programme </a:t>
            </a:r>
            <a:r>
              <a:rPr lang="en-ZA" sz="6200" dirty="0" smtClean="0">
                <a:solidFill>
                  <a:prstClr val="black"/>
                </a:solidFill>
                <a:latin typeface="Arial" panose="020B0604020202020204" pitchFamily="34" charset="0"/>
                <a:cs typeface="Arial" panose="020B0604020202020204" pitchFamily="34" charset="0"/>
              </a:rPr>
              <a:t>4: Spent </a:t>
            </a:r>
            <a:r>
              <a:rPr lang="en-ZA" sz="6200" dirty="0" smtClean="0">
                <a:solidFill>
                  <a:schemeClr val="tx1"/>
                </a:solidFill>
                <a:latin typeface="Arial" panose="020B0604020202020204" pitchFamily="34" charset="0"/>
                <a:cs typeface="Arial" panose="020B0604020202020204" pitchFamily="34" charset="0"/>
              </a:rPr>
              <a:t>48.4</a:t>
            </a:r>
            <a:r>
              <a:rPr lang="en-ZA" sz="6200" dirty="0">
                <a:solidFill>
                  <a:schemeClr val="tx1"/>
                </a:solidFill>
                <a:latin typeface="Arial" panose="020B0604020202020204" pitchFamily="34" charset="0"/>
                <a:cs typeface="Arial" panose="020B0604020202020204" pitchFamily="34" charset="0"/>
              </a:rPr>
              <a:t>%</a:t>
            </a:r>
            <a:r>
              <a:rPr lang="en-ZA" sz="6200" dirty="0" smtClean="0">
                <a:solidFill>
                  <a:schemeClr val="tx1"/>
                </a:solidFill>
                <a:latin typeface="Arial" panose="020B0604020202020204" pitchFamily="34" charset="0"/>
                <a:cs typeface="Arial" panose="020B0604020202020204" pitchFamily="34" charset="0"/>
              </a:rPr>
              <a:t> </a:t>
            </a:r>
            <a:r>
              <a:rPr lang="en-ZA" sz="6200" dirty="0">
                <a:solidFill>
                  <a:prstClr val="black"/>
                </a:solidFill>
                <a:latin typeface="Arial" panose="020B0604020202020204" pitchFamily="34" charset="0"/>
                <a:cs typeface="Arial" panose="020B0604020202020204" pitchFamily="34" charset="0"/>
              </a:rPr>
              <a:t>of its budget with the performance level of </a:t>
            </a:r>
            <a:r>
              <a:rPr lang="en-ZA" sz="6200" dirty="0" smtClean="0">
                <a:solidFill>
                  <a:srgbClr val="00B050"/>
                </a:solidFill>
                <a:latin typeface="Arial" panose="020B0604020202020204" pitchFamily="34" charset="0"/>
                <a:cs typeface="Arial" panose="020B0604020202020204" pitchFamily="34" charset="0"/>
              </a:rPr>
              <a:t>80% </a:t>
            </a:r>
            <a:r>
              <a:rPr lang="en-ZA" sz="6200" dirty="0">
                <a:solidFill>
                  <a:prstClr val="black"/>
                </a:solidFill>
                <a:latin typeface="Arial" panose="020B0604020202020204" pitchFamily="34" charset="0"/>
                <a:cs typeface="Arial" panose="020B0604020202020204" pitchFamily="34" charset="0"/>
              </a:rPr>
              <a:t>as at the end of September 2016.</a:t>
            </a:r>
          </a:p>
          <a:p>
            <a:pPr lvl="0" algn="just">
              <a:lnSpc>
                <a:spcPct val="170000"/>
              </a:lnSpc>
              <a:spcBef>
                <a:spcPts val="0"/>
              </a:spcBef>
            </a:pPr>
            <a:endParaRPr lang="en-ZA" sz="6200" dirty="0">
              <a:solidFill>
                <a:prstClr val="black"/>
              </a:solidFill>
              <a:latin typeface="Arial" panose="020B0604020202020204" pitchFamily="34" charset="0"/>
              <a:cs typeface="Arial" panose="020B0604020202020204" pitchFamily="34" charset="0"/>
            </a:endParaRPr>
          </a:p>
          <a:p>
            <a:pPr marL="0" lvl="0" indent="0" algn="just">
              <a:lnSpc>
                <a:spcPct val="170000"/>
              </a:lnSpc>
              <a:spcBef>
                <a:spcPts val="0"/>
              </a:spcBef>
              <a:buNone/>
            </a:pPr>
            <a:endParaRPr lang="en-ZA" sz="5900" dirty="0">
              <a:solidFill>
                <a:prstClr val="black"/>
              </a:solidFill>
              <a:latin typeface="Arial" panose="020B0604020202020204" pitchFamily="34" charset="0"/>
              <a:cs typeface="Arial" panose="020B0604020202020204" pitchFamily="34" charset="0"/>
            </a:endParaRPr>
          </a:p>
          <a:p>
            <a:pPr>
              <a:buNone/>
            </a:pPr>
            <a:endParaRPr lang="en-ZA" dirty="0"/>
          </a:p>
        </p:txBody>
      </p:sp>
      <p:sp>
        <p:nvSpPr>
          <p:cNvPr id="4" name="Slide Number Placeholder 3"/>
          <p:cNvSpPr>
            <a:spLocks noGrp="1"/>
          </p:cNvSpPr>
          <p:nvPr>
            <p:ph type="sldNum" sz="quarter" idx="12"/>
          </p:nvPr>
        </p:nvSpPr>
        <p:spPr/>
        <p:txBody>
          <a:bodyPr/>
          <a:lstStyle/>
          <a:p>
            <a:fld id="{8843D58F-2DAB-1446-A47E-C34A82BC1FA1}" type="slidenum">
              <a:rPr lang="en-US" smtClean="0"/>
              <a:pPr/>
              <a:t>19</a:t>
            </a:fld>
            <a:endParaRPr lang="en-US" dirty="0"/>
          </a:p>
        </p:txBody>
      </p:sp>
    </p:spTree>
    <p:extLst>
      <p:ext uri="{BB962C8B-B14F-4D97-AF65-F5344CB8AC3E}">
        <p14:creationId xmlns:p14="http://schemas.microsoft.com/office/powerpoint/2010/main" xmlns="" val="3332020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4800" y="222201"/>
            <a:ext cx="8731696" cy="720080"/>
          </a:xfrm>
        </p:spPr>
        <p:style>
          <a:lnRef idx="0">
            <a:scrgbClr r="0" g="0" b="0"/>
          </a:lnRef>
          <a:fillRef idx="1003">
            <a:schemeClr val="lt1"/>
          </a:fillRef>
          <a:effectRef idx="0">
            <a:scrgbClr r="0" g="0" b="0"/>
          </a:effectRef>
          <a:fontRef idx="major"/>
        </p:style>
        <p:txBody>
          <a:bodyPr>
            <a:normAutofit/>
          </a:bodyPr>
          <a:lstStyle/>
          <a:p>
            <a:pPr algn="l" eaLnBrk="1" hangingPunct="1"/>
            <a:r>
              <a:rPr lang="en-US" sz="2800" b="1" dirty="0" smtClean="0">
                <a:solidFill>
                  <a:schemeClr val="accent6">
                    <a:lumMod val="75000"/>
                  </a:schemeClr>
                </a:solidFill>
                <a:latin typeface="Arial" charset="0"/>
                <a:ea typeface="ＭＳ Ｐゴシック" charset="0"/>
                <a:cs typeface="ＭＳ Ｐゴシック" charset="0"/>
              </a:rPr>
              <a:t>PRESENTATION OVERVIEW </a:t>
            </a:r>
            <a:endParaRPr lang="en-US" sz="2800" dirty="0">
              <a:solidFill>
                <a:schemeClr val="accent6">
                  <a:lumMod val="75000"/>
                </a:schemeClr>
              </a:solidFill>
              <a:latin typeface="Arial" charset="0"/>
              <a:ea typeface="ＭＳ Ｐゴシック" charset="0"/>
              <a:cs typeface="ＭＳ Ｐゴシック" charset="0"/>
            </a:endParaRPr>
          </a:p>
        </p:txBody>
      </p:sp>
      <p:sp>
        <p:nvSpPr>
          <p:cNvPr id="29699" name="Rectangle 3"/>
          <p:cNvSpPr>
            <a:spLocks noGrp="1" noChangeArrowheads="1"/>
          </p:cNvSpPr>
          <p:nvPr>
            <p:ph idx="1"/>
          </p:nvPr>
        </p:nvSpPr>
        <p:spPr>
          <a:xfrm>
            <a:off x="-104775" y="318950"/>
            <a:ext cx="8867775" cy="6420197"/>
          </a:xfrm>
        </p:spPr>
        <p:txBody>
          <a:bodyPr/>
          <a:lstStyle/>
          <a:p>
            <a:pPr marL="0" indent="0" eaLnBrk="1" hangingPunct="1">
              <a:lnSpc>
                <a:spcPct val="140000"/>
              </a:lnSpc>
              <a:buClr>
                <a:schemeClr val="tx1"/>
              </a:buClr>
              <a:buNone/>
            </a:pPr>
            <a:endParaRPr lang="en-US" sz="2800" dirty="0" smtClean="0">
              <a:solidFill>
                <a:schemeClr val="accent6">
                  <a:lumMod val="75000"/>
                </a:schemeClr>
              </a:solidFill>
              <a:latin typeface="Arial" charset="0"/>
              <a:ea typeface="ＭＳ Ｐゴシック" charset="0"/>
              <a:cs typeface="ＭＳ Ｐゴシック" charset="0"/>
            </a:endParaRPr>
          </a:p>
          <a:p>
            <a:pPr eaLnBrk="1" hangingPunct="1">
              <a:lnSpc>
                <a:spcPct val="140000"/>
              </a:lnSpc>
              <a:buClr>
                <a:schemeClr val="tx1"/>
              </a:buClr>
            </a:pPr>
            <a:endParaRPr lang="en-US" sz="1800" dirty="0">
              <a:latin typeface="Arial" charset="0"/>
              <a:ea typeface="ＭＳ Ｐゴシック" charset="0"/>
              <a:cs typeface="ＭＳ Ｐゴシック" charset="0"/>
            </a:endParaRPr>
          </a:p>
          <a:p>
            <a:pPr marL="0" indent="0" algn="just" eaLnBrk="1" hangingPunct="1">
              <a:buNone/>
            </a:pPr>
            <a:endParaRPr lang="en-US" b="1" dirty="0">
              <a:latin typeface="Arial" charset="0"/>
              <a:ea typeface="ＭＳ Ｐゴシック" charset="0"/>
              <a:cs typeface="ＭＳ Ｐゴシック" charset="0"/>
            </a:endParaRPr>
          </a:p>
        </p:txBody>
      </p:sp>
      <p:graphicFrame>
        <p:nvGraphicFramePr>
          <p:cNvPr id="5" name="Group 68"/>
          <p:cNvGraphicFramePr>
            <a:graphicFrameLocks/>
          </p:cNvGraphicFramePr>
          <p:nvPr>
            <p:extLst>
              <p:ext uri="{D42A27DB-BD31-4B8C-83A1-F6EECF244321}">
                <p14:modId xmlns:p14="http://schemas.microsoft.com/office/powerpoint/2010/main" xmlns="" val="4271929776"/>
              </p:ext>
            </p:extLst>
          </p:nvPr>
        </p:nvGraphicFramePr>
        <p:xfrm>
          <a:off x="259966" y="961331"/>
          <a:ext cx="8776530" cy="5390042"/>
        </p:xfrm>
        <a:graphic>
          <a:graphicData uri="http://schemas.openxmlformats.org/drawingml/2006/table">
            <a:tbl>
              <a:tblPr/>
              <a:tblGrid>
                <a:gridCol w="8776530"/>
              </a:tblGrid>
              <a:tr h="5390042">
                <a:tc>
                  <a:txBody>
                    <a:bodyPr/>
                    <a:lstStyle/>
                    <a:p>
                      <a:pPr marL="457200" marR="0" lvl="0" indent="-457200" algn="l" defTabSz="914400" rtl="0" eaLnBrk="1" fontAlgn="base" latinLnBrk="0" hangingPunct="1">
                        <a:lnSpc>
                          <a:spcPct val="150000"/>
                        </a:lnSpc>
                        <a:spcBef>
                          <a:spcPts val="0"/>
                        </a:spcBef>
                        <a:spcAft>
                          <a:spcPts val="1200"/>
                        </a:spcAft>
                        <a:buClrTx/>
                        <a:buSzTx/>
                        <a:buFont typeface="+mj-lt"/>
                        <a:buAutoNum type="arabicPeriod"/>
                        <a:tabLst/>
                        <a:defRPr/>
                      </a:pPr>
                      <a:r>
                        <a:rPr kumimoji="0" lang="en-US" sz="2400" b="0" i="0" u="none" strike="noStrike" kern="1200" cap="none" normalizeH="0" baseline="0" noProof="0" dirty="0" smtClean="0">
                          <a:ln>
                            <a:noFill/>
                          </a:ln>
                          <a:solidFill>
                            <a:schemeClr val="tx1"/>
                          </a:solidFill>
                          <a:effectLst/>
                          <a:latin typeface="Arial" panose="020B0604020202020204" pitchFamily="34" charset="0"/>
                          <a:ea typeface="ヒラギノ角ゴ Pro W3" pitchFamily="-44" charset="-128"/>
                          <a:cs typeface="Arial" panose="020B0604020202020204" pitchFamily="34" charset="0"/>
                        </a:rPr>
                        <a:t>Introduction</a:t>
                      </a:r>
                    </a:p>
                    <a:p>
                      <a:pPr marL="457200" marR="0" lvl="0" indent="-457200" algn="l" defTabSz="914400" rtl="0" eaLnBrk="1" fontAlgn="base" latinLnBrk="0" hangingPunct="1">
                        <a:lnSpc>
                          <a:spcPct val="150000"/>
                        </a:lnSpc>
                        <a:spcBef>
                          <a:spcPts val="0"/>
                        </a:spcBef>
                        <a:spcAft>
                          <a:spcPts val="1200"/>
                        </a:spcAft>
                        <a:buClrTx/>
                        <a:buSzTx/>
                        <a:buFont typeface="+mj-lt"/>
                        <a:buAutoNum type="arabicPeriod"/>
                        <a:tabLst/>
                        <a:defRPr/>
                      </a:pPr>
                      <a:r>
                        <a:rPr kumimoji="0" lang="en-US" sz="2400" b="0" i="0" u="none" strike="noStrike" kern="1200" cap="none" normalizeH="0" baseline="0" noProof="0" dirty="0" smtClean="0">
                          <a:ln>
                            <a:noFill/>
                          </a:ln>
                          <a:solidFill>
                            <a:schemeClr val="tx1"/>
                          </a:solidFill>
                          <a:effectLst/>
                          <a:latin typeface="Arial" panose="020B0604020202020204" pitchFamily="34" charset="0"/>
                          <a:ea typeface="ヒラギノ角ゴ Pro W3" pitchFamily="-44" charset="-128"/>
                          <a:cs typeface="Arial" panose="020B0604020202020204" pitchFamily="34" charset="0"/>
                        </a:rPr>
                        <a:t>Strategic Goals</a:t>
                      </a:r>
                    </a:p>
                    <a:p>
                      <a:pPr marL="457200" marR="0" lvl="0" indent="-457200" algn="l" defTabSz="914400" rtl="0" eaLnBrk="1" fontAlgn="base" latinLnBrk="0" hangingPunct="1">
                        <a:lnSpc>
                          <a:spcPct val="150000"/>
                        </a:lnSpc>
                        <a:spcBef>
                          <a:spcPts val="0"/>
                        </a:spcBef>
                        <a:spcAft>
                          <a:spcPts val="1200"/>
                        </a:spcAft>
                        <a:buClrTx/>
                        <a:buSzTx/>
                        <a:buFont typeface="+mj-lt"/>
                        <a:buAutoNum type="arabicPeriod"/>
                        <a:tabLst/>
                        <a:defRPr/>
                      </a:pPr>
                      <a:r>
                        <a:rPr kumimoji="0" lang="en-US" sz="2400" b="0" i="0" u="none" strike="noStrike" kern="1200" cap="none" normalizeH="0" baseline="0" noProof="0" dirty="0" smtClean="0">
                          <a:ln>
                            <a:noFill/>
                          </a:ln>
                          <a:solidFill>
                            <a:schemeClr val="tx1"/>
                          </a:solidFill>
                          <a:effectLst/>
                          <a:latin typeface="Arial" panose="020B0604020202020204" pitchFamily="34" charset="0"/>
                          <a:ea typeface="ヒラギノ角ゴ Pro W3" pitchFamily="-44" charset="-128"/>
                          <a:cs typeface="Arial" panose="020B0604020202020204" pitchFamily="34" charset="0"/>
                        </a:rPr>
                        <a:t>Overall performance of the Department</a:t>
                      </a:r>
                    </a:p>
                    <a:p>
                      <a:pPr marL="457200" marR="0" lvl="0" indent="-457200" algn="l" defTabSz="914400" rtl="0" eaLnBrk="1" fontAlgn="base" latinLnBrk="0" hangingPunct="1">
                        <a:lnSpc>
                          <a:spcPct val="150000"/>
                        </a:lnSpc>
                        <a:spcBef>
                          <a:spcPts val="0"/>
                        </a:spcBef>
                        <a:spcAft>
                          <a:spcPts val="1200"/>
                        </a:spcAft>
                        <a:buClrTx/>
                        <a:buSzTx/>
                        <a:buFont typeface="+mj-lt"/>
                        <a:buAutoNum type="arabicPeriod"/>
                        <a:tabLst/>
                        <a:defRPr/>
                      </a:pPr>
                      <a:r>
                        <a:rPr kumimoji="0" lang="en-US" sz="2400" b="0" i="0" u="none" strike="noStrike" kern="1200" cap="none" normalizeH="0" baseline="0" noProof="0" dirty="0" smtClean="0">
                          <a:ln>
                            <a:noFill/>
                          </a:ln>
                          <a:solidFill>
                            <a:schemeClr val="tx1"/>
                          </a:solidFill>
                          <a:effectLst/>
                          <a:latin typeface="Arial" panose="020B0604020202020204" pitchFamily="34" charset="0"/>
                          <a:ea typeface="ヒラギノ角ゴ Pro W3" pitchFamily="-44" charset="-128"/>
                          <a:cs typeface="Arial" panose="020B0604020202020204" pitchFamily="34" charset="0"/>
                        </a:rPr>
                        <a:t>Financial performance </a:t>
                      </a:r>
                    </a:p>
                    <a:p>
                      <a:pPr marL="457200" marR="0" lvl="0" indent="-457200" algn="l" defTabSz="914400" rtl="0" eaLnBrk="1" fontAlgn="base" latinLnBrk="0" hangingPunct="1">
                        <a:lnSpc>
                          <a:spcPct val="150000"/>
                        </a:lnSpc>
                        <a:spcBef>
                          <a:spcPts val="0"/>
                        </a:spcBef>
                        <a:spcAft>
                          <a:spcPts val="1200"/>
                        </a:spcAft>
                        <a:buClrTx/>
                        <a:buSzTx/>
                        <a:buFont typeface="+mj-lt"/>
                        <a:buAutoNum type="arabicPeriod"/>
                        <a:tabLst/>
                        <a:defRPr/>
                      </a:pPr>
                      <a:r>
                        <a:rPr kumimoji="0" lang="en-US" sz="2400" b="0" i="0" u="none" strike="noStrike" kern="1200" cap="none" normalizeH="0" baseline="0" noProof="0" dirty="0" smtClean="0">
                          <a:ln>
                            <a:noFill/>
                          </a:ln>
                          <a:solidFill>
                            <a:schemeClr val="tx1"/>
                          </a:solidFill>
                          <a:effectLst/>
                          <a:latin typeface="Arial" panose="020B0604020202020204" pitchFamily="34" charset="0"/>
                          <a:ea typeface="ヒラギノ角ゴ Pro W3" pitchFamily="-44" charset="-128"/>
                          <a:cs typeface="Arial" panose="020B0604020202020204" pitchFamily="34" charset="0"/>
                        </a:rPr>
                        <a:t>Conclusion</a:t>
                      </a:r>
                    </a:p>
                    <a:p>
                      <a:pPr marL="0" marR="0" lvl="0" indent="0" algn="l" defTabSz="914400" rtl="0" eaLnBrk="1" fontAlgn="base" latinLnBrk="0" hangingPunct="1">
                        <a:lnSpc>
                          <a:spcPct val="100000"/>
                        </a:lnSpc>
                        <a:spcBef>
                          <a:spcPts val="0"/>
                        </a:spcBef>
                        <a:spcAft>
                          <a:spcPts val="1200"/>
                        </a:spcAft>
                        <a:buClrTx/>
                        <a:buSzTx/>
                        <a:buFont typeface="+mj-lt"/>
                        <a:buNone/>
                        <a:tabLst/>
                        <a:defRPr/>
                      </a:pPr>
                      <a:endParaRPr kumimoji="0" lang="en-ZA" sz="2400" b="0" i="0" u="none" strike="noStrike" kern="1200" cap="none" normalizeH="0" baseline="0" noProof="0" dirty="0" smtClean="0">
                        <a:ln>
                          <a:noFill/>
                        </a:ln>
                        <a:solidFill>
                          <a:schemeClr val="tx1"/>
                        </a:solidFill>
                        <a:effectLst/>
                        <a:latin typeface="+mj-lt"/>
                        <a:ea typeface="ヒラギノ角ゴ Pro W3" pitchFamily="-44" charset="-128"/>
                        <a:cs typeface="+mn-cs"/>
                      </a:endParaRPr>
                    </a:p>
                  </a:txBody>
                  <a:tcPr marT="45711" marB="45711"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pic>
        <p:nvPicPr>
          <p:cNvPr id="3" name="Picture 2"/>
          <p:cNvPicPr>
            <a:picLocks noChangeAspect="1"/>
          </p:cNvPicPr>
          <p:nvPr/>
        </p:nvPicPr>
        <p:blipFill>
          <a:blip r:embed="rId2"/>
          <a:stretch>
            <a:fillRect/>
          </a:stretch>
        </p:blipFill>
        <p:spPr>
          <a:xfrm>
            <a:off x="6833389" y="942281"/>
            <a:ext cx="2143125" cy="2133600"/>
          </a:xfrm>
          <a:prstGeom prst="rect">
            <a:avLst/>
          </a:prstGeom>
        </p:spPr>
      </p:pic>
      <p:sp>
        <p:nvSpPr>
          <p:cNvPr id="4" name="Slide Number Placeholder 3"/>
          <p:cNvSpPr>
            <a:spLocks noGrp="1"/>
          </p:cNvSpPr>
          <p:nvPr>
            <p:ph type="sldNum" sz="quarter" idx="12"/>
          </p:nvPr>
        </p:nvSpPr>
        <p:spPr/>
        <p:txBody>
          <a:bodyPr/>
          <a:lstStyle/>
          <a:p>
            <a:fld id="{8843D58F-2DAB-1446-A47E-C34A82BC1FA1}" type="slidenum">
              <a:rPr lang="en-US" smtClean="0"/>
              <a:pPr/>
              <a:t>2</a:t>
            </a:fld>
            <a:endParaRPr lang="en-US" dirty="0"/>
          </a:p>
        </p:txBody>
      </p:sp>
    </p:spTree>
    <p:extLst>
      <p:ext uri="{BB962C8B-B14F-4D97-AF65-F5344CB8AC3E}">
        <p14:creationId xmlns:p14="http://schemas.microsoft.com/office/powerpoint/2010/main" xmlns="" val="42338858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95"/>
            <a:ext cx="8229600" cy="787544"/>
          </a:xfrm>
        </p:spPr>
        <p:style>
          <a:lnRef idx="0">
            <a:scrgbClr r="0" g="0" b="0"/>
          </a:lnRef>
          <a:fillRef idx="1003">
            <a:schemeClr val="lt1"/>
          </a:fillRef>
          <a:effectRef idx="0">
            <a:scrgbClr r="0" g="0" b="0"/>
          </a:effectRef>
          <a:fontRef idx="major"/>
        </p:style>
        <p:txBody>
          <a:bodyPr>
            <a:normAutofit/>
          </a:bodyPr>
          <a:lstStyle/>
          <a:p>
            <a:pPr algn="l"/>
            <a:r>
              <a:rPr lang="en-ZA" sz="2800" b="1" dirty="0" smtClean="0">
                <a:solidFill>
                  <a:schemeClr val="accent6">
                    <a:lumMod val="75000"/>
                  </a:schemeClr>
                </a:solidFill>
                <a:latin typeface="Arial" panose="020B0604020202020204" pitchFamily="34" charset="0"/>
                <a:cs typeface="Arial" panose="020B0604020202020204" pitchFamily="34" charset="0"/>
              </a:rPr>
              <a:t>OVERALL MID-TERM PERFORMANCE </a:t>
            </a:r>
            <a:endParaRPr lang="en-ZA" sz="2800" b="1" dirty="0">
              <a:solidFill>
                <a:schemeClr val="accent6">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966178"/>
            <a:ext cx="8229600" cy="4623253"/>
          </a:xfrm>
        </p:spPr>
        <p:style>
          <a:lnRef idx="1">
            <a:schemeClr val="dk1"/>
          </a:lnRef>
          <a:fillRef idx="2">
            <a:schemeClr val="dk1"/>
          </a:fillRef>
          <a:effectRef idx="1">
            <a:schemeClr val="dk1"/>
          </a:effectRef>
          <a:fontRef idx="minor">
            <a:schemeClr val="dk1"/>
          </a:fontRef>
        </p:style>
        <p:txBody>
          <a:bodyPr>
            <a:normAutofit fontScale="55000" lnSpcReduction="20000"/>
          </a:bodyPr>
          <a:lstStyle/>
          <a:p>
            <a:pPr lvl="0" algn="just">
              <a:lnSpc>
                <a:spcPct val="170000"/>
              </a:lnSpc>
              <a:spcBef>
                <a:spcPts val="0"/>
              </a:spcBef>
            </a:pPr>
            <a:r>
              <a:rPr lang="en-ZA" sz="5900" dirty="0" smtClean="0">
                <a:solidFill>
                  <a:prstClr val="black"/>
                </a:solidFill>
                <a:latin typeface="Arial" panose="020B0604020202020204" pitchFamily="34" charset="0"/>
                <a:cs typeface="Arial" panose="020B0604020202020204" pitchFamily="34" charset="0"/>
              </a:rPr>
              <a:t>The </a:t>
            </a:r>
            <a:r>
              <a:rPr lang="en-ZA" sz="5900" dirty="0">
                <a:solidFill>
                  <a:prstClr val="black"/>
                </a:solidFill>
                <a:latin typeface="Arial" panose="020B0604020202020204" pitchFamily="34" charset="0"/>
                <a:cs typeface="Arial" panose="020B0604020202020204" pitchFamily="34" charset="0"/>
              </a:rPr>
              <a:t>department had </a:t>
            </a:r>
            <a:r>
              <a:rPr lang="en-ZA" sz="5900" b="1" dirty="0" smtClean="0">
                <a:solidFill>
                  <a:schemeClr val="tx1"/>
                </a:solidFill>
                <a:latin typeface="Arial" panose="020B0604020202020204" pitchFamily="34" charset="0"/>
                <a:cs typeface="Arial" panose="020B0604020202020204" pitchFamily="34" charset="0"/>
              </a:rPr>
              <a:t>38 </a:t>
            </a:r>
            <a:r>
              <a:rPr lang="en-ZA" sz="5900" dirty="0">
                <a:solidFill>
                  <a:prstClr val="black"/>
                </a:solidFill>
                <a:latin typeface="Arial" panose="020B0604020202020204" pitchFamily="34" charset="0"/>
                <a:cs typeface="Arial" panose="020B0604020202020204" pitchFamily="34" charset="0"/>
              </a:rPr>
              <a:t>planned </a:t>
            </a:r>
            <a:r>
              <a:rPr lang="en-ZA" sz="5900" dirty="0" smtClean="0">
                <a:solidFill>
                  <a:prstClr val="black"/>
                </a:solidFill>
                <a:latin typeface="Arial" panose="020B0604020202020204" pitchFamily="34" charset="0"/>
                <a:cs typeface="Arial" panose="020B0604020202020204" pitchFamily="34" charset="0"/>
              </a:rPr>
              <a:t>targets for </a:t>
            </a:r>
            <a:r>
              <a:rPr lang="en-ZA" sz="5900" dirty="0">
                <a:solidFill>
                  <a:prstClr val="black"/>
                </a:solidFill>
                <a:latin typeface="Arial" panose="020B0604020202020204" pitchFamily="34" charset="0"/>
                <a:cs typeface="Arial" panose="020B0604020202020204" pitchFamily="34" charset="0"/>
              </a:rPr>
              <a:t>the </a:t>
            </a:r>
            <a:r>
              <a:rPr lang="en-ZA" sz="5900" dirty="0" smtClean="0">
                <a:solidFill>
                  <a:prstClr val="black"/>
                </a:solidFill>
                <a:latin typeface="Arial" panose="020B0604020202020204" pitchFamily="34" charset="0"/>
                <a:cs typeface="Arial" panose="020B0604020202020204" pitchFamily="34" charset="0"/>
              </a:rPr>
              <a:t>mid-term  of 2016/17 </a:t>
            </a:r>
            <a:r>
              <a:rPr lang="en-ZA" sz="5900" dirty="0">
                <a:solidFill>
                  <a:prstClr val="black"/>
                </a:solidFill>
                <a:latin typeface="Arial" panose="020B0604020202020204" pitchFamily="34" charset="0"/>
                <a:cs typeface="Arial" panose="020B0604020202020204" pitchFamily="34" charset="0"/>
              </a:rPr>
              <a:t>financial </a:t>
            </a:r>
            <a:r>
              <a:rPr lang="en-ZA" sz="5900" dirty="0" smtClean="0">
                <a:solidFill>
                  <a:prstClr val="black"/>
                </a:solidFill>
                <a:latin typeface="Arial" panose="020B0604020202020204" pitchFamily="34" charset="0"/>
                <a:cs typeface="Arial" panose="020B0604020202020204" pitchFamily="34" charset="0"/>
              </a:rPr>
              <a:t>year.</a:t>
            </a:r>
          </a:p>
          <a:p>
            <a:pPr lvl="1" algn="just">
              <a:lnSpc>
                <a:spcPct val="170000"/>
              </a:lnSpc>
              <a:spcBef>
                <a:spcPts val="0"/>
              </a:spcBef>
              <a:buFont typeface="Arial" panose="020B0604020202020204" pitchFamily="34" charset="0"/>
              <a:buChar char="•"/>
            </a:pPr>
            <a:r>
              <a:rPr lang="en-ZA" sz="5100" b="1" dirty="0" smtClean="0">
                <a:solidFill>
                  <a:srgbClr val="00B050"/>
                </a:solidFill>
                <a:latin typeface="Arial" panose="020B0604020202020204" pitchFamily="34" charset="0"/>
                <a:cs typeface="Arial" panose="020B0604020202020204" pitchFamily="34" charset="0"/>
              </a:rPr>
              <a:t>32 </a:t>
            </a:r>
            <a:r>
              <a:rPr lang="en-ZA" sz="5100" dirty="0">
                <a:solidFill>
                  <a:prstClr val="black"/>
                </a:solidFill>
                <a:latin typeface="Arial" panose="020B0604020202020204" pitchFamily="34" charset="0"/>
                <a:cs typeface="Arial" panose="020B0604020202020204" pitchFamily="34" charset="0"/>
              </a:rPr>
              <a:t>targets were </a:t>
            </a:r>
            <a:r>
              <a:rPr lang="en-ZA" sz="5100" dirty="0" smtClean="0">
                <a:solidFill>
                  <a:prstClr val="black"/>
                </a:solidFill>
                <a:latin typeface="Arial" panose="020B0604020202020204" pitchFamily="34" charset="0"/>
                <a:cs typeface="Arial" panose="020B0604020202020204" pitchFamily="34" charset="0"/>
              </a:rPr>
              <a:t>achieved.</a:t>
            </a:r>
            <a:endParaRPr lang="en-ZA" sz="5100" dirty="0">
              <a:solidFill>
                <a:prstClr val="black"/>
              </a:solidFill>
              <a:latin typeface="Arial" panose="020B0604020202020204" pitchFamily="34" charset="0"/>
              <a:cs typeface="Arial" panose="020B0604020202020204" pitchFamily="34" charset="0"/>
            </a:endParaRPr>
          </a:p>
          <a:p>
            <a:pPr lvl="1" algn="just">
              <a:lnSpc>
                <a:spcPct val="170000"/>
              </a:lnSpc>
              <a:spcBef>
                <a:spcPts val="0"/>
              </a:spcBef>
              <a:buFont typeface="Arial" panose="020B0604020202020204" pitchFamily="34" charset="0"/>
              <a:buChar char="•"/>
            </a:pPr>
            <a:r>
              <a:rPr lang="en-ZA" sz="5500" b="1" dirty="0">
                <a:solidFill>
                  <a:srgbClr val="FF0000"/>
                </a:solidFill>
                <a:latin typeface="Arial" panose="020B0604020202020204" pitchFamily="34" charset="0"/>
                <a:cs typeface="Arial" panose="020B0604020202020204" pitchFamily="34" charset="0"/>
              </a:rPr>
              <a:t>6</a:t>
            </a:r>
            <a:r>
              <a:rPr lang="en-ZA" sz="5500" b="1" dirty="0" smtClean="0">
                <a:solidFill>
                  <a:srgbClr val="FF0000"/>
                </a:solidFill>
                <a:latin typeface="Arial" panose="020B0604020202020204" pitchFamily="34" charset="0"/>
                <a:cs typeface="Arial" panose="020B0604020202020204" pitchFamily="34" charset="0"/>
              </a:rPr>
              <a:t> </a:t>
            </a:r>
            <a:r>
              <a:rPr lang="en-ZA" sz="5500" dirty="0">
                <a:solidFill>
                  <a:prstClr val="black"/>
                </a:solidFill>
                <a:latin typeface="Arial" panose="020B0604020202020204" pitchFamily="34" charset="0"/>
                <a:cs typeface="Arial" panose="020B0604020202020204" pitchFamily="34" charset="0"/>
              </a:rPr>
              <a:t>targets were not achieved</a:t>
            </a:r>
            <a:r>
              <a:rPr lang="en-ZA" sz="5500" dirty="0" smtClean="0">
                <a:solidFill>
                  <a:prstClr val="black"/>
                </a:solidFill>
                <a:latin typeface="Arial" panose="020B0604020202020204" pitchFamily="34" charset="0"/>
                <a:cs typeface="Arial" panose="020B0604020202020204" pitchFamily="34" charset="0"/>
              </a:rPr>
              <a:t>.</a:t>
            </a:r>
            <a:endParaRPr lang="en-ZA" sz="5500" dirty="0">
              <a:solidFill>
                <a:prstClr val="black"/>
              </a:solidFill>
              <a:latin typeface="Arial" panose="020B0604020202020204" pitchFamily="34" charset="0"/>
              <a:cs typeface="Arial" panose="020B0604020202020204" pitchFamily="34" charset="0"/>
            </a:endParaRPr>
          </a:p>
          <a:p>
            <a:pPr lvl="0" algn="just">
              <a:lnSpc>
                <a:spcPct val="170000"/>
              </a:lnSpc>
              <a:spcBef>
                <a:spcPts val="0"/>
              </a:spcBef>
            </a:pPr>
            <a:r>
              <a:rPr lang="en-ZA" sz="5900" dirty="0">
                <a:solidFill>
                  <a:prstClr val="black"/>
                </a:solidFill>
                <a:latin typeface="Arial" panose="020B0604020202020204" pitchFamily="34" charset="0"/>
                <a:cs typeface="Arial" panose="020B0604020202020204" pitchFamily="34" charset="0"/>
              </a:rPr>
              <a:t>The overall </a:t>
            </a:r>
            <a:r>
              <a:rPr lang="en-ZA" sz="5900" dirty="0" smtClean="0">
                <a:solidFill>
                  <a:prstClr val="black"/>
                </a:solidFill>
                <a:latin typeface="Arial" panose="020B0604020202020204" pitchFamily="34" charset="0"/>
                <a:cs typeface="Arial" panose="020B0604020202020204" pitchFamily="34" charset="0"/>
              </a:rPr>
              <a:t>performance achieved </a:t>
            </a:r>
            <a:r>
              <a:rPr lang="en-ZA" sz="5900" dirty="0">
                <a:solidFill>
                  <a:prstClr val="black"/>
                </a:solidFill>
                <a:latin typeface="Arial" panose="020B0604020202020204" pitchFamily="34" charset="0"/>
                <a:cs typeface="Arial" panose="020B0604020202020204" pitchFamily="34" charset="0"/>
              </a:rPr>
              <a:t>is </a:t>
            </a:r>
            <a:r>
              <a:rPr lang="en-ZA" sz="5900" dirty="0">
                <a:solidFill>
                  <a:srgbClr val="00B050"/>
                </a:solidFill>
                <a:latin typeface="Arial" panose="020B0604020202020204" pitchFamily="34" charset="0"/>
                <a:cs typeface="Arial" panose="020B0604020202020204" pitchFamily="34" charset="0"/>
              </a:rPr>
              <a:t>84</a:t>
            </a:r>
            <a:r>
              <a:rPr lang="en-ZA" sz="5900" dirty="0" smtClean="0">
                <a:solidFill>
                  <a:srgbClr val="00B050"/>
                </a:solidFill>
                <a:latin typeface="Arial" panose="020B0604020202020204" pitchFamily="34" charset="0"/>
                <a:cs typeface="Arial" panose="020B0604020202020204" pitchFamily="34" charset="0"/>
              </a:rPr>
              <a:t>%.</a:t>
            </a:r>
            <a:endParaRPr lang="en-ZA" sz="5900" dirty="0">
              <a:solidFill>
                <a:prstClr val="black"/>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8843D58F-2DAB-1446-A47E-C34A82BC1FA1}" type="slidenum">
              <a:rPr lang="en-US" smtClean="0"/>
              <a:pPr/>
              <a:t>20</a:t>
            </a:fld>
            <a:endParaRPr lang="en-US" dirty="0"/>
          </a:p>
        </p:txBody>
      </p:sp>
    </p:spTree>
    <p:extLst>
      <p:ext uri="{BB962C8B-B14F-4D97-AF65-F5344CB8AC3E}">
        <p14:creationId xmlns:p14="http://schemas.microsoft.com/office/powerpoint/2010/main" xmlns="" val="15695036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0">
            <a:scrgbClr r="0" g="0" b="0"/>
          </a:lnRef>
          <a:fillRef idx="1003">
            <a:schemeClr val="lt1"/>
          </a:fillRef>
          <a:effectRef idx="0">
            <a:scrgbClr r="0" g="0" b="0"/>
          </a:effectRef>
          <a:fontRef idx="major"/>
        </p:style>
        <p:txBody>
          <a:bodyPr>
            <a:normAutofit/>
          </a:bodyPr>
          <a:lstStyle/>
          <a:p>
            <a:r>
              <a:rPr lang="en-ZA" sz="4000" b="1" dirty="0" smtClean="0">
                <a:solidFill>
                  <a:schemeClr val="accent6">
                    <a:lumMod val="75000"/>
                  </a:schemeClr>
                </a:solidFill>
                <a:latin typeface="Arial" panose="020B0604020202020204" pitchFamily="34" charset="0"/>
                <a:cs typeface="Arial" panose="020B0604020202020204" pitchFamily="34" charset="0"/>
              </a:rPr>
              <a:t>FINANCIAL INFORMATION</a:t>
            </a:r>
            <a:endParaRPr lang="en-ZA" sz="4000" b="1" dirty="0">
              <a:solidFill>
                <a:schemeClr val="accent6">
                  <a:lumMod val="75000"/>
                </a:schemeClr>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035698" y="3751289"/>
            <a:ext cx="7096466" cy="647716"/>
          </a:xfrm>
        </p:spPr>
        <p:txBody>
          <a:bodyPr/>
          <a:lstStyle/>
          <a:p>
            <a:r>
              <a:rPr lang="en-ZA" dirty="0" smtClean="0">
                <a:latin typeface="Arial" panose="020B0604020202020204" pitchFamily="34" charset="0"/>
                <a:cs typeface="Arial" panose="020B0604020202020204" pitchFamily="34" charset="0"/>
              </a:rPr>
              <a:t>Quarter 1 &amp; 2 of 2016/17</a:t>
            </a:r>
            <a:endParaRPr lang="en-ZA"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685800" y="260365"/>
            <a:ext cx="2286198" cy="1719221"/>
          </a:xfrm>
          <a:prstGeom prst="rect">
            <a:avLst/>
          </a:prstGeom>
        </p:spPr>
      </p:pic>
      <p:pic>
        <p:nvPicPr>
          <p:cNvPr id="5" name="Picture 4"/>
          <p:cNvPicPr>
            <a:picLocks noChangeAspect="1"/>
          </p:cNvPicPr>
          <p:nvPr/>
        </p:nvPicPr>
        <p:blipFill>
          <a:blip r:embed="rId3"/>
          <a:stretch>
            <a:fillRect/>
          </a:stretch>
        </p:blipFill>
        <p:spPr>
          <a:xfrm>
            <a:off x="4254935" y="260365"/>
            <a:ext cx="2822693" cy="1719221"/>
          </a:xfrm>
          <a:prstGeom prst="rect">
            <a:avLst/>
          </a:prstGeom>
        </p:spPr>
      </p:pic>
      <p:sp>
        <p:nvSpPr>
          <p:cNvPr id="7" name="Slide Number Placeholder 6"/>
          <p:cNvSpPr>
            <a:spLocks noGrp="1"/>
          </p:cNvSpPr>
          <p:nvPr>
            <p:ph type="sldNum" sz="quarter" idx="12"/>
          </p:nvPr>
        </p:nvSpPr>
        <p:spPr/>
        <p:txBody>
          <a:bodyPr/>
          <a:lstStyle/>
          <a:p>
            <a:fld id="{8843D58F-2DAB-1446-A47E-C34A82BC1FA1}" type="slidenum">
              <a:rPr lang="en-US" smtClean="0"/>
              <a:pPr/>
              <a:t>21</a:t>
            </a:fld>
            <a:endParaRPr lang="en-US" dirty="0"/>
          </a:p>
        </p:txBody>
      </p:sp>
    </p:spTree>
    <p:extLst>
      <p:ext uri="{BB962C8B-B14F-4D97-AF65-F5344CB8AC3E}">
        <p14:creationId xmlns:p14="http://schemas.microsoft.com/office/powerpoint/2010/main" xmlns="" val="24164840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9047"/>
            <a:ext cx="8207115" cy="918638"/>
          </a:xfrm>
          <a:ln w="38100">
            <a:solidFill>
              <a:schemeClr val="bg1"/>
            </a:solidFill>
          </a:ln>
        </p:spPr>
        <p:style>
          <a:lnRef idx="0">
            <a:scrgbClr r="0" g="0" b="0"/>
          </a:lnRef>
          <a:fillRef idx="1003">
            <a:schemeClr val="lt1"/>
          </a:fillRef>
          <a:effectRef idx="0">
            <a:scrgbClr r="0" g="0" b="0"/>
          </a:effectRef>
          <a:fontRef idx="major"/>
        </p:style>
        <p:txBody>
          <a:bodyPr>
            <a:noAutofit/>
          </a:bodyPr>
          <a:lstStyle/>
          <a:p>
            <a:pPr algn="l"/>
            <a:r>
              <a:rPr lang="en-ZA" sz="2800" b="1" dirty="0" smtClean="0">
                <a:solidFill>
                  <a:schemeClr val="accent6">
                    <a:lumMod val="75000"/>
                  </a:schemeClr>
                </a:solidFill>
                <a:latin typeface="Arial" panose="020B0604020202020204" pitchFamily="34" charset="0"/>
                <a:cs typeface="Arial" panose="020B0604020202020204" pitchFamily="34" charset="0"/>
              </a:rPr>
              <a:t>EXPENDITURE FOR QUARTER 1 &amp; 2 PER PROGRAMME</a:t>
            </a:r>
            <a:endParaRPr lang="en-ZA" sz="2800" b="1" dirty="0">
              <a:solidFill>
                <a:schemeClr val="accent6">
                  <a:lumMod val="75000"/>
                </a:schemeClr>
              </a:solidFill>
              <a:latin typeface="Arial" panose="020B0604020202020204" pitchFamily="34" charset="0"/>
              <a:cs typeface="Arial" panose="020B0604020202020204" pitchFamily="34" charset="0"/>
            </a:endParaRPr>
          </a:p>
        </p:txBody>
      </p:sp>
      <p:graphicFrame>
        <p:nvGraphicFramePr>
          <p:cNvPr id="7" name="Content Placeholder 6"/>
          <p:cNvGraphicFramePr>
            <a:graphicFrameLocks noGrp="1"/>
          </p:cNvGraphicFramePr>
          <p:nvPr>
            <p:ph idx="1"/>
          </p:nvPr>
        </p:nvGraphicFramePr>
        <p:xfrm>
          <a:off x="457200" y="2049781"/>
          <a:ext cx="8229600" cy="33944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nvPr>
        </p:nvGraphicFramePr>
        <p:xfrm>
          <a:off x="457198" y="1262131"/>
          <a:ext cx="8207115" cy="4919728"/>
        </p:xfrm>
        <a:graphic>
          <a:graphicData uri="http://schemas.openxmlformats.org/drawingml/2006/table">
            <a:tbl>
              <a:tblPr>
                <a:tableStyleId>{5C22544A-7EE6-4342-B048-85BDC9FD1C3A}</a:tableStyleId>
              </a:tblPr>
              <a:tblGrid>
                <a:gridCol w="2810655"/>
                <a:gridCol w="1377221"/>
                <a:gridCol w="1082103"/>
                <a:gridCol w="1082103"/>
                <a:gridCol w="1082103"/>
                <a:gridCol w="772930"/>
              </a:tblGrid>
              <a:tr h="1665676">
                <a:tc>
                  <a:txBody>
                    <a:bodyPr/>
                    <a:lstStyle/>
                    <a:p>
                      <a:pPr algn="ctr" fontAlgn="b"/>
                      <a:r>
                        <a:rPr lang="en-ZA" sz="1600" u="none" strike="noStrike" dirty="0">
                          <a:effectLst/>
                          <a:latin typeface="Arial" panose="020B0604020202020204" pitchFamily="34" charset="0"/>
                          <a:cs typeface="Arial" panose="020B0604020202020204" pitchFamily="34" charset="0"/>
                        </a:rPr>
                        <a:t>PROGRAMME</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bg1">
                        <a:lumMod val="65000"/>
                      </a:schemeClr>
                    </a:solidFill>
                  </a:tcPr>
                </a:tc>
                <a:tc>
                  <a:txBody>
                    <a:bodyPr/>
                    <a:lstStyle/>
                    <a:p>
                      <a:pPr algn="ctr" fontAlgn="b"/>
                      <a:r>
                        <a:rPr lang="en-ZA" sz="1600" u="none" strike="noStrike" dirty="0">
                          <a:effectLst/>
                          <a:latin typeface="Arial" panose="020B0604020202020204" pitchFamily="34" charset="0"/>
                          <a:cs typeface="Arial" panose="020B0604020202020204" pitchFamily="34" charset="0"/>
                        </a:rPr>
                        <a:t>BUDGET </a:t>
                      </a:r>
                      <a:endParaRPr lang="en-ZA" sz="1600" u="none" strike="noStrike" dirty="0" smtClean="0">
                        <a:effectLst/>
                        <a:latin typeface="Arial" panose="020B0604020202020204" pitchFamily="34" charset="0"/>
                        <a:cs typeface="Arial" panose="020B0604020202020204" pitchFamily="34" charset="0"/>
                      </a:endParaRPr>
                    </a:p>
                    <a:p>
                      <a:pPr algn="ctr" fontAlgn="b"/>
                      <a:r>
                        <a:rPr lang="en-ZA" sz="1600" u="none" strike="noStrike" dirty="0" smtClean="0">
                          <a:effectLst/>
                          <a:latin typeface="Arial" panose="020B0604020202020204" pitchFamily="34" charset="0"/>
                          <a:cs typeface="Arial" panose="020B0604020202020204" pitchFamily="34" charset="0"/>
                        </a:rPr>
                        <a:t>R'000</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bg1">
                        <a:lumMod val="65000"/>
                      </a:schemeClr>
                    </a:solidFill>
                  </a:tcPr>
                </a:tc>
                <a:tc>
                  <a:txBody>
                    <a:bodyPr/>
                    <a:lstStyle/>
                    <a:p>
                      <a:pPr algn="ctr" fontAlgn="b"/>
                      <a:r>
                        <a:rPr lang="en-ZA" sz="1600" u="none" strike="noStrike" dirty="0">
                          <a:effectLst/>
                          <a:latin typeface="Arial" panose="020B0604020202020204" pitchFamily="34" charset="0"/>
                          <a:cs typeface="Arial" panose="020B0604020202020204" pitchFamily="34" charset="0"/>
                        </a:rPr>
                        <a:t>Q1                     EXPENSES                R'000</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bg1">
                        <a:lumMod val="65000"/>
                      </a:schemeClr>
                    </a:solidFill>
                  </a:tcPr>
                </a:tc>
                <a:tc>
                  <a:txBody>
                    <a:bodyPr/>
                    <a:lstStyle/>
                    <a:p>
                      <a:pPr algn="ctr" fontAlgn="b"/>
                      <a:r>
                        <a:rPr lang="en-ZA" sz="1600" u="none" strike="noStrike" dirty="0">
                          <a:effectLst/>
                          <a:latin typeface="Arial" panose="020B0604020202020204" pitchFamily="34" charset="0"/>
                          <a:cs typeface="Arial" panose="020B0604020202020204" pitchFamily="34" charset="0"/>
                        </a:rPr>
                        <a:t>Q2         </a:t>
                      </a:r>
                      <a:endParaRPr lang="en-ZA" sz="1600" u="none" strike="noStrike" dirty="0" smtClean="0">
                        <a:effectLst/>
                        <a:latin typeface="Arial" panose="020B0604020202020204" pitchFamily="34" charset="0"/>
                        <a:cs typeface="Arial" panose="020B0604020202020204" pitchFamily="34" charset="0"/>
                      </a:endParaRPr>
                    </a:p>
                    <a:p>
                      <a:pPr algn="ctr" fontAlgn="b"/>
                      <a:r>
                        <a:rPr lang="en-ZA" sz="1600" u="none" strike="noStrike" dirty="0" smtClean="0">
                          <a:effectLst/>
                          <a:latin typeface="Arial" panose="020B0604020202020204" pitchFamily="34" charset="0"/>
                          <a:cs typeface="Arial" panose="020B0604020202020204" pitchFamily="34" charset="0"/>
                        </a:rPr>
                        <a:t>EXPENSES</a:t>
                      </a:r>
                    </a:p>
                    <a:p>
                      <a:pPr algn="ctr" fontAlgn="b"/>
                      <a:r>
                        <a:rPr lang="en-ZA" sz="1600" u="none" strike="noStrike" dirty="0" smtClean="0">
                          <a:effectLst/>
                          <a:latin typeface="Arial" panose="020B0604020202020204" pitchFamily="34" charset="0"/>
                          <a:cs typeface="Arial" panose="020B0604020202020204" pitchFamily="34" charset="0"/>
                        </a:rPr>
                        <a:t>R'000</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bg1">
                        <a:lumMod val="65000"/>
                      </a:schemeClr>
                    </a:solidFill>
                  </a:tcPr>
                </a:tc>
                <a:tc>
                  <a:txBody>
                    <a:bodyPr/>
                    <a:lstStyle/>
                    <a:p>
                      <a:pPr algn="ctr" fontAlgn="b"/>
                      <a:r>
                        <a:rPr lang="en-ZA" sz="1600" u="none" strike="noStrike" dirty="0">
                          <a:effectLst/>
                          <a:latin typeface="Arial" panose="020B0604020202020204" pitchFamily="34" charset="0"/>
                          <a:cs typeface="Arial" panose="020B0604020202020204" pitchFamily="34" charset="0"/>
                        </a:rPr>
                        <a:t>TOTAL            EXPENSES                  R'000</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bg1">
                        <a:lumMod val="65000"/>
                      </a:schemeClr>
                    </a:solidFill>
                  </a:tcPr>
                </a:tc>
                <a:tc>
                  <a:txBody>
                    <a:bodyPr/>
                    <a:lstStyle/>
                    <a:p>
                      <a:pPr algn="ctr" fontAlgn="b"/>
                      <a:r>
                        <a:rPr lang="en-ZA" sz="1600" u="none" strike="noStrike" dirty="0">
                          <a:effectLst/>
                          <a:latin typeface="Arial" panose="020B0604020202020204" pitchFamily="34" charset="0"/>
                          <a:cs typeface="Arial" panose="020B0604020202020204" pitchFamily="34" charset="0"/>
                        </a:rPr>
                        <a:t>% </a:t>
                      </a:r>
                      <a:r>
                        <a:rPr lang="en-ZA" sz="1600" u="none" strike="noStrike" dirty="0" smtClean="0">
                          <a:effectLst/>
                          <a:latin typeface="Arial" panose="020B0604020202020204" pitchFamily="34" charset="0"/>
                          <a:cs typeface="Arial" panose="020B0604020202020204" pitchFamily="34" charset="0"/>
                        </a:rPr>
                        <a:t>SPENT </a:t>
                      </a:r>
                      <a:r>
                        <a:rPr lang="en-ZA" sz="1600" u="none" strike="noStrike" dirty="0">
                          <a:effectLst/>
                          <a:latin typeface="Arial" panose="020B0604020202020204" pitchFamily="34" charset="0"/>
                          <a:cs typeface="Arial" panose="020B0604020202020204" pitchFamily="34" charset="0"/>
                        </a:rPr>
                        <a:t>AGAINST BUDGET</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bg1">
                        <a:lumMod val="65000"/>
                      </a:schemeClr>
                    </a:solidFill>
                  </a:tcPr>
                </a:tc>
              </a:tr>
              <a:tr h="610328">
                <a:tc>
                  <a:txBody>
                    <a:bodyPr/>
                    <a:lstStyle/>
                    <a:p>
                      <a:pPr algn="l" rtl="0" fontAlgn="b"/>
                      <a:r>
                        <a:rPr lang="en-ZA" sz="1600" u="none" strike="noStrike" dirty="0">
                          <a:effectLst/>
                          <a:latin typeface="Arial" panose="020B0604020202020204" pitchFamily="34" charset="0"/>
                          <a:cs typeface="Arial" panose="020B0604020202020204" pitchFamily="34" charset="0"/>
                        </a:rPr>
                        <a:t> P1:  ADMINISTRATION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45 102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15 491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16 101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31 592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70%</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r>
              <a:tr h="837153">
                <a:tc>
                  <a:txBody>
                    <a:bodyPr/>
                    <a:lstStyle/>
                    <a:p>
                      <a:pPr algn="l" rtl="0" fontAlgn="b"/>
                      <a:r>
                        <a:rPr lang="en-ZA" sz="1600" u="none" strike="noStrike" dirty="0">
                          <a:effectLst/>
                          <a:latin typeface="Arial" panose="020B0604020202020204" pitchFamily="34" charset="0"/>
                          <a:cs typeface="Arial" panose="020B0604020202020204" pitchFamily="34" charset="0"/>
                        </a:rPr>
                        <a:t> P2:  COMMUNICATION POLICY,RESEARCH &amp; DEVELOPMENT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8 400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852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2 257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3 109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37%</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r>
              <a:tr h="610328">
                <a:tc>
                  <a:txBody>
                    <a:bodyPr/>
                    <a:lstStyle/>
                    <a:p>
                      <a:pPr algn="l" rtl="0" fontAlgn="b"/>
                      <a:r>
                        <a:rPr lang="en-ZA" sz="1600" u="none" strike="noStrike" dirty="0">
                          <a:effectLst/>
                          <a:latin typeface="Arial" panose="020B0604020202020204" pitchFamily="34" charset="0"/>
                          <a:cs typeface="Arial" panose="020B0604020202020204" pitchFamily="34" charset="0"/>
                        </a:rPr>
                        <a:t> P3:  INDUSTRY AND CAPACITY DEVELOPMENT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10 894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7 079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4 400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11 479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105%</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r>
              <a:tr h="610328">
                <a:tc>
                  <a:txBody>
                    <a:bodyPr/>
                    <a:lstStyle/>
                    <a:p>
                      <a:pPr algn="l" rtl="0" fontAlgn="b"/>
                      <a:r>
                        <a:rPr lang="en-ZA" sz="1600" u="none" strike="noStrike" dirty="0">
                          <a:effectLst/>
                          <a:latin typeface="Arial" panose="020B0604020202020204" pitchFamily="34" charset="0"/>
                          <a:cs typeface="Arial" panose="020B0604020202020204" pitchFamily="34" charset="0"/>
                        </a:rPr>
                        <a:t> P4:  ENTITY OVERSIGHT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1 281 010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308 912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311 674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620 586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u="none" strike="noStrike" dirty="0">
                          <a:effectLst/>
                          <a:latin typeface="Arial" panose="020B0604020202020204" pitchFamily="34" charset="0"/>
                          <a:cs typeface="Arial" panose="020B0604020202020204" pitchFamily="34" charset="0"/>
                        </a:rPr>
                        <a:t>48%</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r>
              <a:tr h="585915">
                <a:tc>
                  <a:txBody>
                    <a:bodyPr/>
                    <a:lstStyle/>
                    <a:p>
                      <a:pPr algn="l" rtl="0" fontAlgn="b"/>
                      <a:r>
                        <a:rPr lang="en-ZA" sz="1600" b="1" u="none" strike="noStrike" dirty="0">
                          <a:effectLst/>
                          <a:latin typeface="Arial" panose="020B0604020202020204" pitchFamily="34" charset="0"/>
                          <a:cs typeface="Arial" panose="020B0604020202020204" pitchFamily="34" charset="0"/>
                        </a:rPr>
                        <a:t>TOTAL</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b="1" u="none" strike="noStrike" dirty="0">
                          <a:effectLst/>
                          <a:latin typeface="Arial" panose="020B0604020202020204" pitchFamily="34" charset="0"/>
                          <a:cs typeface="Arial" panose="020B0604020202020204" pitchFamily="34" charset="0"/>
                        </a:rPr>
                        <a:t>1 345 406 </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b="1" u="none" strike="noStrike" dirty="0">
                          <a:effectLst/>
                          <a:latin typeface="Arial" panose="020B0604020202020204" pitchFamily="34" charset="0"/>
                          <a:cs typeface="Arial" panose="020B0604020202020204" pitchFamily="34" charset="0"/>
                        </a:rPr>
                        <a:t>332 334 </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b="1" u="none" strike="noStrike" dirty="0">
                          <a:effectLst/>
                          <a:latin typeface="Arial" panose="020B0604020202020204" pitchFamily="34" charset="0"/>
                          <a:cs typeface="Arial" panose="020B0604020202020204" pitchFamily="34" charset="0"/>
                        </a:rPr>
                        <a:t>334 432 </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600" b="1" u="none" strike="noStrike" dirty="0">
                          <a:effectLst/>
                          <a:latin typeface="Arial" panose="020B0604020202020204" pitchFamily="34" charset="0"/>
                          <a:cs typeface="Arial" panose="020B0604020202020204" pitchFamily="34" charset="0"/>
                        </a:rPr>
                        <a:t>666 766 </a:t>
                      </a:r>
                      <a:endParaRPr lang="en-ZA"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r>
            </a:tbl>
          </a:graphicData>
        </a:graphic>
      </p:graphicFrame>
      <p:sp>
        <p:nvSpPr>
          <p:cNvPr id="4" name="Slide Number Placeholder 3"/>
          <p:cNvSpPr>
            <a:spLocks noGrp="1"/>
          </p:cNvSpPr>
          <p:nvPr>
            <p:ph type="sldNum" sz="quarter" idx="12"/>
          </p:nvPr>
        </p:nvSpPr>
        <p:spPr/>
        <p:txBody>
          <a:bodyPr/>
          <a:lstStyle/>
          <a:p>
            <a:fld id="{8843D58F-2DAB-1446-A47E-C34A82BC1FA1}" type="slidenum">
              <a:rPr lang="en-US" smtClean="0"/>
              <a:pPr/>
              <a:t>22</a:t>
            </a:fld>
            <a:endParaRPr lang="en-US" dirty="0"/>
          </a:p>
        </p:txBody>
      </p:sp>
    </p:spTree>
    <p:extLst>
      <p:ext uri="{BB962C8B-B14F-4D97-AF65-F5344CB8AC3E}">
        <p14:creationId xmlns:p14="http://schemas.microsoft.com/office/powerpoint/2010/main" xmlns="" val="39914129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803" y="274638"/>
            <a:ext cx="8649325" cy="763330"/>
          </a:xfrm>
          <a:ln w="38100">
            <a:solidFill>
              <a:schemeClr val="bg1">
                <a:lumMod val="95000"/>
              </a:schemeClr>
            </a:solidFill>
          </a:ln>
        </p:spPr>
        <p:style>
          <a:lnRef idx="0">
            <a:scrgbClr r="0" g="0" b="0"/>
          </a:lnRef>
          <a:fillRef idx="1003">
            <a:schemeClr val="lt1"/>
          </a:fillRef>
          <a:effectRef idx="0">
            <a:scrgbClr r="0" g="0" b="0"/>
          </a:effectRef>
          <a:fontRef idx="major"/>
        </p:style>
        <p:txBody>
          <a:bodyPr>
            <a:normAutofit/>
          </a:bodyPr>
          <a:lstStyle/>
          <a:p>
            <a:pPr algn="l"/>
            <a:r>
              <a:rPr lang="en-ZA" sz="2600" b="1" dirty="0" smtClean="0">
                <a:solidFill>
                  <a:schemeClr val="accent6">
                    <a:lumMod val="75000"/>
                  </a:schemeClr>
                </a:solidFill>
                <a:latin typeface="Arial" panose="020B0604020202020204" pitchFamily="34" charset="0"/>
                <a:cs typeface="Arial" panose="020B0604020202020204" pitchFamily="34" charset="0"/>
              </a:rPr>
              <a:t>TOTAL BUDGET ALLOCATION PER PROGRAMME</a:t>
            </a:r>
            <a:endParaRPr lang="en-ZA" sz="2600" b="1" dirty="0">
              <a:solidFill>
                <a:schemeClr val="accent6">
                  <a:lumMod val="75000"/>
                </a:schemeClr>
              </a:solidFill>
              <a:latin typeface="Arial" panose="020B0604020202020204" pitchFamily="34" charset="0"/>
              <a:cs typeface="Arial" panose="020B0604020202020204" pitchFamily="34" charset="0"/>
            </a:endParaRPr>
          </a:p>
        </p:txBody>
      </p:sp>
      <p:graphicFrame>
        <p:nvGraphicFramePr>
          <p:cNvPr id="7" name="Content Placeholder 6"/>
          <p:cNvGraphicFramePr>
            <a:graphicFrameLocks noGrp="1"/>
          </p:cNvGraphicFramePr>
          <p:nvPr>
            <p:ph idx="1"/>
            <p:extLst/>
          </p:nvPr>
        </p:nvGraphicFramePr>
        <p:xfrm>
          <a:off x="457200" y="2049781"/>
          <a:ext cx="8229600" cy="33944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p:nvPr>
            <p:extLst/>
          </p:nvPr>
        </p:nvGraphicFramePr>
        <p:xfrm>
          <a:off x="457200" y="2106930"/>
          <a:ext cx="8168640" cy="335407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8843D58F-2DAB-1446-A47E-C34A82BC1FA1}" type="slidenum">
              <a:rPr lang="en-US" smtClean="0"/>
              <a:pPr/>
              <a:t>23</a:t>
            </a:fld>
            <a:endParaRPr lang="en-US" dirty="0"/>
          </a:p>
        </p:txBody>
      </p:sp>
    </p:spTree>
    <p:extLst>
      <p:ext uri="{BB962C8B-B14F-4D97-AF65-F5344CB8AC3E}">
        <p14:creationId xmlns:p14="http://schemas.microsoft.com/office/powerpoint/2010/main" xmlns="" val="7350191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7339"/>
          </a:xfrm>
          <a:solidFill>
            <a:schemeClr val="bg1">
              <a:lumMod val="75000"/>
            </a:schemeClr>
          </a:solidFill>
        </p:spPr>
        <p:txBody>
          <a:bodyPr>
            <a:normAutofit/>
          </a:bodyPr>
          <a:lstStyle/>
          <a:p>
            <a:r>
              <a:rPr lang="en-ZA" sz="2800" b="1" dirty="0" smtClean="0">
                <a:solidFill>
                  <a:schemeClr val="accent6">
                    <a:lumMod val="75000"/>
                  </a:schemeClr>
                </a:solidFill>
                <a:latin typeface="Arial" panose="020B0604020202020204" pitchFamily="34" charset="0"/>
                <a:cs typeface="Arial" panose="020B0604020202020204" pitchFamily="34" charset="0"/>
              </a:rPr>
              <a:t>PROJECTIONS VS ACTUAL EXPENDITURE</a:t>
            </a:r>
            <a:endParaRPr lang="en-ZA" sz="2800" b="1" dirty="0">
              <a:solidFill>
                <a:schemeClr val="accent6">
                  <a:lumMod val="75000"/>
                </a:schemeClr>
              </a:solidFill>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idx="1"/>
          </p:nvPr>
        </p:nvPicPr>
        <p:blipFill>
          <a:blip r:embed="rId2"/>
          <a:stretch>
            <a:fillRect/>
          </a:stretch>
        </p:blipFill>
        <p:spPr>
          <a:xfrm>
            <a:off x="457200" y="1171977"/>
            <a:ext cx="8229600" cy="4998836"/>
          </a:xfrm>
          <a:prstGeom prst="rect">
            <a:avLst/>
          </a:prstGeom>
        </p:spPr>
      </p:pic>
      <p:sp>
        <p:nvSpPr>
          <p:cNvPr id="4" name="Slide Number Placeholder 3"/>
          <p:cNvSpPr>
            <a:spLocks noGrp="1"/>
          </p:cNvSpPr>
          <p:nvPr>
            <p:ph type="sldNum" sz="quarter" idx="12"/>
          </p:nvPr>
        </p:nvSpPr>
        <p:spPr/>
        <p:txBody>
          <a:bodyPr/>
          <a:lstStyle/>
          <a:p>
            <a:fld id="{8843D58F-2DAB-1446-A47E-C34A82BC1FA1}" type="slidenum">
              <a:rPr lang="en-US" smtClean="0"/>
              <a:pPr/>
              <a:t>24</a:t>
            </a:fld>
            <a:endParaRPr lang="en-US" dirty="0"/>
          </a:p>
        </p:txBody>
      </p:sp>
    </p:spTree>
    <p:extLst>
      <p:ext uri="{BB962C8B-B14F-4D97-AF65-F5344CB8AC3E}">
        <p14:creationId xmlns:p14="http://schemas.microsoft.com/office/powerpoint/2010/main" xmlns="" val="1369949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75221"/>
          </a:xfrm>
          <a:ln w="38100">
            <a:solidFill>
              <a:schemeClr val="bg1"/>
            </a:solidFill>
          </a:ln>
        </p:spPr>
        <p:style>
          <a:lnRef idx="0">
            <a:scrgbClr r="0" g="0" b="0"/>
          </a:lnRef>
          <a:fillRef idx="1003">
            <a:schemeClr val="lt1"/>
          </a:fillRef>
          <a:effectRef idx="0">
            <a:scrgbClr r="0" g="0" b="0"/>
          </a:effectRef>
          <a:fontRef idx="major"/>
        </p:style>
        <p:txBody>
          <a:bodyPr>
            <a:normAutofit fontScale="90000"/>
          </a:bodyPr>
          <a:lstStyle/>
          <a:p>
            <a:pPr algn="l"/>
            <a:r>
              <a:rPr lang="en-ZA" dirty="0" smtClean="0"/>
              <a:t/>
            </a:r>
            <a:br>
              <a:rPr lang="en-ZA" dirty="0" smtClean="0"/>
            </a:br>
            <a:r>
              <a:rPr lang="en-ZA" sz="3100" b="1" dirty="0" smtClean="0">
                <a:solidFill>
                  <a:schemeClr val="accent6">
                    <a:lumMod val="75000"/>
                  </a:schemeClr>
                </a:solidFill>
                <a:latin typeface="Arial" panose="020B0604020202020204" pitchFamily="34" charset="0"/>
                <a:cs typeface="Arial" panose="020B0604020202020204" pitchFamily="34" charset="0"/>
              </a:rPr>
              <a:t>EXPENDITURE PER QUARTER (1&amp;2 ) PER ECONOMIC CLASSIFICATION</a:t>
            </a:r>
            <a:r>
              <a:rPr lang="en-ZA" sz="3100" dirty="0" smtClean="0">
                <a:solidFill>
                  <a:schemeClr val="accent6">
                    <a:lumMod val="75000"/>
                  </a:schemeClr>
                </a:solidFill>
                <a:latin typeface="Arial" panose="020B0604020202020204" pitchFamily="34" charset="0"/>
                <a:cs typeface="Arial" panose="020B0604020202020204" pitchFamily="34" charset="0"/>
              </a:rPr>
              <a:t/>
            </a:r>
            <a:br>
              <a:rPr lang="en-ZA" sz="3100" dirty="0" smtClean="0">
                <a:solidFill>
                  <a:schemeClr val="accent6">
                    <a:lumMod val="75000"/>
                  </a:schemeClr>
                </a:solidFill>
                <a:latin typeface="Arial" panose="020B0604020202020204" pitchFamily="34" charset="0"/>
                <a:cs typeface="Arial" panose="020B0604020202020204" pitchFamily="34" charset="0"/>
              </a:rPr>
            </a:br>
            <a:endParaRPr lang="en-ZA" sz="3100" dirty="0">
              <a:solidFill>
                <a:schemeClr val="accent6">
                  <a:lumMod val="75000"/>
                </a:schemeClr>
              </a:solidFill>
              <a:latin typeface="Arial" panose="020B0604020202020204" pitchFamily="34" charset="0"/>
              <a:cs typeface="Arial" panose="020B0604020202020204" pitchFamily="34" charset="0"/>
            </a:endParaRPr>
          </a:p>
        </p:txBody>
      </p:sp>
      <p:graphicFrame>
        <p:nvGraphicFramePr>
          <p:cNvPr id="3" name="Content Placeholder 2"/>
          <p:cNvGraphicFramePr>
            <a:graphicFrameLocks noGrp="1"/>
          </p:cNvGraphicFramePr>
          <p:nvPr>
            <p:ph idx="1"/>
            <p:extLst/>
          </p:nvPr>
        </p:nvGraphicFramePr>
        <p:xfrm>
          <a:off x="457201" y="1664043"/>
          <a:ext cx="8229598" cy="4635980"/>
        </p:xfrm>
        <a:graphic>
          <a:graphicData uri="http://schemas.openxmlformats.org/drawingml/2006/table">
            <a:tbl>
              <a:tblPr>
                <a:tableStyleId>{5C22544A-7EE6-4342-B048-85BDC9FD1C3A}</a:tableStyleId>
              </a:tblPr>
              <a:tblGrid>
                <a:gridCol w="3064068"/>
                <a:gridCol w="1165972"/>
                <a:gridCol w="1057510"/>
                <a:gridCol w="1057510"/>
                <a:gridCol w="1098184"/>
                <a:gridCol w="786354"/>
              </a:tblGrid>
              <a:tr h="827327">
                <a:tc>
                  <a:txBody>
                    <a:bodyPr/>
                    <a:lstStyle/>
                    <a:p>
                      <a:pPr algn="l" fontAlgn="b"/>
                      <a:r>
                        <a:rPr lang="en-ZA" sz="1400" u="none" strike="noStrike" dirty="0">
                          <a:effectLst/>
                          <a:latin typeface="Arial" panose="020B0604020202020204" pitchFamily="34" charset="0"/>
                          <a:cs typeface="Arial" panose="020B0604020202020204" pitchFamily="34" charset="0"/>
                        </a:rPr>
                        <a:t>ITEM</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bg1">
                        <a:lumMod val="65000"/>
                      </a:schemeClr>
                    </a:solidFill>
                  </a:tcPr>
                </a:tc>
                <a:tc>
                  <a:txBody>
                    <a:bodyPr/>
                    <a:lstStyle/>
                    <a:p>
                      <a:pPr algn="ctr" fontAlgn="b"/>
                      <a:r>
                        <a:rPr lang="en-ZA" sz="1400" u="none" strike="noStrike" dirty="0">
                          <a:effectLst/>
                          <a:latin typeface="Arial" panose="020B0604020202020204" pitchFamily="34" charset="0"/>
                          <a:cs typeface="Arial" panose="020B0604020202020204" pitchFamily="34" charset="0"/>
                        </a:rPr>
                        <a:t>BUDGET</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bg1">
                        <a:lumMod val="65000"/>
                      </a:schemeClr>
                    </a:solidFill>
                  </a:tcPr>
                </a:tc>
                <a:tc>
                  <a:txBody>
                    <a:bodyPr/>
                    <a:lstStyle/>
                    <a:p>
                      <a:pPr algn="ctr" fontAlgn="b"/>
                      <a:r>
                        <a:rPr lang="en-ZA" sz="1400" u="none" strike="noStrike" dirty="0" smtClean="0">
                          <a:effectLst/>
                          <a:latin typeface="Arial" panose="020B0604020202020204" pitchFamily="34" charset="0"/>
                          <a:cs typeface="Arial" panose="020B0604020202020204" pitchFamily="34" charset="0"/>
                        </a:rPr>
                        <a:t>Q1 </a:t>
                      </a:r>
                    </a:p>
                    <a:p>
                      <a:pPr algn="ctr" fontAlgn="b"/>
                      <a:r>
                        <a:rPr lang="en-ZA" sz="1400" u="none" strike="noStrike" dirty="0" smtClean="0">
                          <a:effectLst/>
                          <a:latin typeface="Arial" panose="020B0604020202020204" pitchFamily="34" charset="0"/>
                          <a:cs typeface="Arial" panose="020B0604020202020204" pitchFamily="34" charset="0"/>
                        </a:rPr>
                        <a:t>EXPENSES</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bg1">
                        <a:lumMod val="65000"/>
                      </a:schemeClr>
                    </a:solidFill>
                  </a:tcPr>
                </a:tc>
                <a:tc>
                  <a:txBody>
                    <a:bodyPr/>
                    <a:lstStyle/>
                    <a:p>
                      <a:pPr algn="ctr" fontAlgn="b"/>
                      <a:r>
                        <a:rPr lang="en-ZA" sz="1400" u="none" strike="noStrike" dirty="0" smtClean="0">
                          <a:effectLst/>
                          <a:latin typeface="Arial" panose="020B0604020202020204" pitchFamily="34" charset="0"/>
                          <a:cs typeface="Arial" panose="020B0604020202020204" pitchFamily="34" charset="0"/>
                        </a:rPr>
                        <a:t>Q2</a:t>
                      </a:r>
                    </a:p>
                    <a:p>
                      <a:pPr algn="ctr" fontAlgn="b"/>
                      <a:r>
                        <a:rPr lang="en-ZA" sz="1400" u="none" strike="noStrike" dirty="0" smtClean="0">
                          <a:effectLst/>
                          <a:latin typeface="Arial" panose="020B0604020202020204" pitchFamily="34" charset="0"/>
                          <a:cs typeface="Arial" panose="020B0604020202020204" pitchFamily="34" charset="0"/>
                        </a:rPr>
                        <a:t>EXPENSES</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bg1">
                        <a:lumMod val="65000"/>
                      </a:schemeClr>
                    </a:solidFill>
                  </a:tcPr>
                </a:tc>
                <a:tc>
                  <a:txBody>
                    <a:bodyPr/>
                    <a:lstStyle/>
                    <a:p>
                      <a:pPr algn="ctr" fontAlgn="b"/>
                      <a:r>
                        <a:rPr lang="en-ZA" sz="1400" u="none" strike="noStrike" dirty="0">
                          <a:effectLst/>
                          <a:latin typeface="Arial" panose="020B0604020202020204" pitchFamily="34" charset="0"/>
                          <a:cs typeface="Arial" panose="020B0604020202020204" pitchFamily="34" charset="0"/>
                        </a:rPr>
                        <a:t>TOTAL </a:t>
                      </a:r>
                      <a:endParaRPr lang="en-ZA" sz="1400" u="none" strike="noStrike" dirty="0" smtClean="0">
                        <a:effectLst/>
                        <a:latin typeface="Arial" panose="020B0604020202020204" pitchFamily="34" charset="0"/>
                        <a:cs typeface="Arial" panose="020B0604020202020204" pitchFamily="34" charset="0"/>
                      </a:endParaRPr>
                    </a:p>
                    <a:p>
                      <a:pPr algn="ctr" fontAlgn="b"/>
                      <a:r>
                        <a:rPr lang="en-ZA" sz="1400" u="none" strike="noStrike" dirty="0" smtClean="0">
                          <a:effectLst/>
                          <a:latin typeface="Arial" panose="020B0604020202020204" pitchFamily="34" charset="0"/>
                          <a:cs typeface="Arial" panose="020B0604020202020204" pitchFamily="34" charset="0"/>
                        </a:rPr>
                        <a:t>EXPENSES</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bg1">
                        <a:lumMod val="65000"/>
                      </a:schemeClr>
                    </a:solidFill>
                  </a:tcPr>
                </a:tc>
                <a:tc>
                  <a:txBody>
                    <a:bodyPr/>
                    <a:lstStyle/>
                    <a:p>
                      <a:pPr algn="ctr" fontAlgn="b"/>
                      <a:r>
                        <a:rPr lang="en-ZA" sz="1400" u="none" strike="noStrike" dirty="0">
                          <a:effectLst/>
                          <a:latin typeface="Arial" panose="020B0604020202020204" pitchFamily="34" charset="0"/>
                          <a:cs typeface="Arial" panose="020B0604020202020204" pitchFamily="34" charset="0"/>
                        </a:rPr>
                        <a:t>% SPENT AGAINST BUDGET</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solidFill>
                      <a:schemeClr val="bg1">
                        <a:lumMod val="65000"/>
                      </a:schemeClr>
                    </a:solidFill>
                  </a:tcPr>
                </a:tc>
              </a:tr>
              <a:tr h="712312">
                <a:tc>
                  <a:txBody>
                    <a:bodyPr/>
                    <a:lstStyle/>
                    <a:p>
                      <a:pPr algn="l" fontAlgn="b"/>
                      <a:r>
                        <a:rPr lang="en-ZA" sz="1400" u="none" strike="noStrike" dirty="0">
                          <a:effectLst/>
                          <a:latin typeface="Arial" panose="020B0604020202020204" pitchFamily="34" charset="0"/>
                          <a:cs typeface="Arial" panose="020B0604020202020204" pitchFamily="34" charset="0"/>
                        </a:rPr>
                        <a:t>COMPENSATION OF EMPLOYEES</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400" u="none" strike="noStrike" dirty="0" smtClean="0">
                          <a:effectLst/>
                          <a:latin typeface="Arial" panose="020B0604020202020204" pitchFamily="34" charset="0"/>
                          <a:cs typeface="Arial" panose="020B0604020202020204" pitchFamily="34" charset="0"/>
                        </a:rPr>
                        <a:t>59 </a:t>
                      </a:r>
                      <a:r>
                        <a:rPr lang="en-ZA" sz="1400" u="none" strike="noStrike" dirty="0">
                          <a:effectLst/>
                          <a:latin typeface="Arial" panose="020B0604020202020204" pitchFamily="34" charset="0"/>
                          <a:cs typeface="Arial" panose="020B0604020202020204" pitchFamily="34" charset="0"/>
                        </a:rPr>
                        <a:t>169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400" u="none" strike="noStrike" dirty="0" smtClean="0">
                          <a:effectLst/>
                          <a:latin typeface="Arial" panose="020B0604020202020204" pitchFamily="34" charset="0"/>
                          <a:cs typeface="Arial" panose="020B0604020202020204" pitchFamily="34" charset="0"/>
                        </a:rPr>
                        <a:t>16 </a:t>
                      </a:r>
                      <a:r>
                        <a:rPr lang="en-ZA" sz="1400" u="none" strike="noStrike" dirty="0">
                          <a:effectLst/>
                          <a:latin typeface="Arial" panose="020B0604020202020204" pitchFamily="34" charset="0"/>
                          <a:cs typeface="Arial" panose="020B0604020202020204" pitchFamily="34" charset="0"/>
                        </a:rPr>
                        <a:t>808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400" u="none" strike="noStrike" dirty="0" smtClean="0">
                          <a:effectLst/>
                          <a:latin typeface="Arial" panose="020B0604020202020204" pitchFamily="34" charset="0"/>
                          <a:cs typeface="Arial" panose="020B0604020202020204" pitchFamily="34" charset="0"/>
                        </a:rPr>
                        <a:t>16 </a:t>
                      </a:r>
                      <a:r>
                        <a:rPr lang="en-ZA" sz="1400" u="none" strike="noStrike" dirty="0">
                          <a:effectLst/>
                          <a:latin typeface="Arial" panose="020B0604020202020204" pitchFamily="34" charset="0"/>
                          <a:cs typeface="Arial" panose="020B0604020202020204" pitchFamily="34" charset="0"/>
                        </a:rPr>
                        <a:t>283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400" u="none" strike="noStrike" dirty="0" smtClean="0">
                          <a:effectLst/>
                          <a:latin typeface="Arial" panose="020B0604020202020204" pitchFamily="34" charset="0"/>
                          <a:cs typeface="Arial" panose="020B0604020202020204" pitchFamily="34" charset="0"/>
                        </a:rPr>
                        <a:t>33 </a:t>
                      </a:r>
                      <a:r>
                        <a:rPr lang="en-ZA" sz="1400" u="none" strike="noStrike" dirty="0">
                          <a:effectLst/>
                          <a:latin typeface="Arial" panose="020B0604020202020204" pitchFamily="34" charset="0"/>
                          <a:cs typeface="Arial" panose="020B0604020202020204" pitchFamily="34" charset="0"/>
                        </a:rPr>
                        <a:t>091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400" u="none" strike="noStrike" dirty="0">
                          <a:effectLst/>
                          <a:latin typeface="Arial" panose="020B0604020202020204" pitchFamily="34" charset="0"/>
                          <a:cs typeface="Arial" panose="020B0604020202020204" pitchFamily="34" charset="0"/>
                        </a:rPr>
                        <a:t>56%</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r>
              <a:tr h="712312">
                <a:tc>
                  <a:txBody>
                    <a:bodyPr/>
                    <a:lstStyle/>
                    <a:p>
                      <a:pPr algn="l" fontAlgn="b"/>
                      <a:r>
                        <a:rPr lang="en-ZA" sz="1400" u="none" strike="noStrike" dirty="0">
                          <a:effectLst/>
                          <a:latin typeface="Arial" panose="020B0604020202020204" pitchFamily="34" charset="0"/>
                          <a:cs typeface="Arial" panose="020B0604020202020204" pitchFamily="34" charset="0"/>
                        </a:rPr>
                        <a:t>GOODS AND SERVICES</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400" u="none" strike="noStrike" dirty="0" smtClean="0">
                          <a:effectLst/>
                          <a:latin typeface="Arial" panose="020B0604020202020204" pitchFamily="34" charset="0"/>
                          <a:cs typeface="Arial" panose="020B0604020202020204" pitchFamily="34" charset="0"/>
                        </a:rPr>
                        <a:t>15 </a:t>
                      </a:r>
                      <a:r>
                        <a:rPr lang="en-ZA" sz="1400" u="none" strike="noStrike" dirty="0">
                          <a:effectLst/>
                          <a:latin typeface="Arial" panose="020B0604020202020204" pitchFamily="34" charset="0"/>
                          <a:cs typeface="Arial" panose="020B0604020202020204" pitchFamily="34" charset="0"/>
                        </a:rPr>
                        <a:t>951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400" u="none" strike="noStrike" dirty="0" smtClean="0">
                          <a:effectLst/>
                          <a:latin typeface="Arial" panose="020B0604020202020204" pitchFamily="34" charset="0"/>
                          <a:cs typeface="Arial" panose="020B0604020202020204" pitchFamily="34" charset="0"/>
                        </a:rPr>
                        <a:t>8 </a:t>
                      </a:r>
                      <a:r>
                        <a:rPr lang="en-ZA" sz="1400" u="none" strike="noStrike" dirty="0">
                          <a:effectLst/>
                          <a:latin typeface="Arial" panose="020B0604020202020204" pitchFamily="34" charset="0"/>
                          <a:cs typeface="Arial" panose="020B0604020202020204" pitchFamily="34" charset="0"/>
                        </a:rPr>
                        <a:t>146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400" u="none" strike="noStrike" dirty="0" smtClean="0">
                          <a:effectLst/>
                          <a:latin typeface="Arial" panose="020B0604020202020204" pitchFamily="34" charset="0"/>
                          <a:cs typeface="Arial" panose="020B0604020202020204" pitchFamily="34" charset="0"/>
                        </a:rPr>
                        <a:t>6 </a:t>
                      </a:r>
                      <a:r>
                        <a:rPr lang="en-ZA" sz="1400" u="none" strike="noStrike" dirty="0">
                          <a:effectLst/>
                          <a:latin typeface="Arial" panose="020B0604020202020204" pitchFamily="34" charset="0"/>
                          <a:cs typeface="Arial" panose="020B0604020202020204" pitchFamily="34" charset="0"/>
                        </a:rPr>
                        <a:t>281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400" u="none" strike="noStrike" dirty="0" smtClean="0">
                          <a:effectLst/>
                          <a:latin typeface="Arial" panose="020B0604020202020204" pitchFamily="34" charset="0"/>
                          <a:cs typeface="Arial" panose="020B0604020202020204" pitchFamily="34" charset="0"/>
                        </a:rPr>
                        <a:t>14 </a:t>
                      </a:r>
                      <a:r>
                        <a:rPr lang="en-ZA" sz="1400" u="none" strike="noStrike" dirty="0">
                          <a:effectLst/>
                          <a:latin typeface="Arial" panose="020B0604020202020204" pitchFamily="34" charset="0"/>
                          <a:cs typeface="Arial" panose="020B0604020202020204" pitchFamily="34" charset="0"/>
                        </a:rPr>
                        <a:t>427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400" u="none" strike="noStrike" dirty="0">
                          <a:effectLst/>
                          <a:latin typeface="Arial" panose="020B0604020202020204" pitchFamily="34" charset="0"/>
                          <a:cs typeface="Arial" panose="020B0604020202020204" pitchFamily="34" charset="0"/>
                        </a:rPr>
                        <a:t>90%</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r>
              <a:tr h="712312">
                <a:tc>
                  <a:txBody>
                    <a:bodyPr/>
                    <a:lstStyle/>
                    <a:p>
                      <a:pPr algn="l" fontAlgn="b"/>
                      <a:r>
                        <a:rPr lang="en-ZA" sz="1400" u="none" strike="noStrike" dirty="0">
                          <a:effectLst/>
                          <a:latin typeface="Arial" panose="020B0604020202020204" pitchFamily="34" charset="0"/>
                          <a:cs typeface="Arial" panose="020B0604020202020204" pitchFamily="34" charset="0"/>
                        </a:rPr>
                        <a:t>TRANSFER PAYMENTS</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400" u="none" strike="noStrike" dirty="0" smtClean="0">
                          <a:effectLst/>
                          <a:latin typeface="Arial" panose="020B0604020202020204" pitchFamily="34" charset="0"/>
                          <a:cs typeface="Arial" panose="020B0604020202020204" pitchFamily="34" charset="0"/>
                        </a:rPr>
                        <a:t>1 </a:t>
                      </a:r>
                      <a:r>
                        <a:rPr lang="en-ZA" sz="1400" u="none" strike="noStrike" dirty="0">
                          <a:effectLst/>
                          <a:latin typeface="Arial" panose="020B0604020202020204" pitchFamily="34" charset="0"/>
                          <a:cs typeface="Arial" panose="020B0604020202020204" pitchFamily="34" charset="0"/>
                        </a:rPr>
                        <a:t>270 202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400" u="none" strike="noStrike" dirty="0" smtClean="0">
                          <a:effectLst/>
                          <a:latin typeface="Arial" panose="020B0604020202020204" pitchFamily="34" charset="0"/>
                          <a:cs typeface="Arial" panose="020B0604020202020204" pitchFamily="34" charset="0"/>
                        </a:rPr>
                        <a:t>307 </a:t>
                      </a:r>
                      <a:r>
                        <a:rPr lang="en-ZA" sz="1400" u="none" strike="noStrike" dirty="0">
                          <a:effectLst/>
                          <a:latin typeface="Arial" panose="020B0604020202020204" pitchFamily="34" charset="0"/>
                          <a:cs typeface="Arial" panose="020B0604020202020204" pitchFamily="34" charset="0"/>
                        </a:rPr>
                        <a:t>380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400" u="none" strike="noStrike" dirty="0" smtClean="0">
                          <a:effectLst/>
                          <a:latin typeface="Arial" panose="020B0604020202020204" pitchFamily="34" charset="0"/>
                          <a:cs typeface="Arial" panose="020B0604020202020204" pitchFamily="34" charset="0"/>
                        </a:rPr>
                        <a:t>310 </a:t>
                      </a:r>
                      <a:r>
                        <a:rPr lang="en-ZA" sz="1400" u="none" strike="noStrike" dirty="0">
                          <a:effectLst/>
                          <a:latin typeface="Arial" panose="020B0604020202020204" pitchFamily="34" charset="0"/>
                          <a:cs typeface="Arial" panose="020B0604020202020204" pitchFamily="34" charset="0"/>
                        </a:rPr>
                        <a:t>651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400" u="none" strike="noStrike" dirty="0" smtClean="0">
                          <a:effectLst/>
                          <a:latin typeface="Arial" panose="020B0604020202020204" pitchFamily="34" charset="0"/>
                          <a:cs typeface="Arial" panose="020B0604020202020204" pitchFamily="34" charset="0"/>
                        </a:rPr>
                        <a:t>618 </a:t>
                      </a:r>
                      <a:r>
                        <a:rPr lang="en-ZA" sz="1400" u="none" strike="noStrike" dirty="0">
                          <a:effectLst/>
                          <a:latin typeface="Arial" panose="020B0604020202020204" pitchFamily="34" charset="0"/>
                          <a:cs typeface="Arial" panose="020B0604020202020204" pitchFamily="34" charset="0"/>
                        </a:rPr>
                        <a:t>031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400" u="none" strike="noStrike" dirty="0">
                          <a:effectLst/>
                          <a:latin typeface="Arial" panose="020B0604020202020204" pitchFamily="34" charset="0"/>
                          <a:cs typeface="Arial" panose="020B0604020202020204" pitchFamily="34" charset="0"/>
                        </a:rPr>
                        <a:t>49%</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r>
              <a:tr h="712312">
                <a:tc>
                  <a:txBody>
                    <a:bodyPr/>
                    <a:lstStyle/>
                    <a:p>
                      <a:pPr algn="l" fontAlgn="b"/>
                      <a:r>
                        <a:rPr lang="en-ZA" sz="1400" u="none" strike="noStrike" dirty="0">
                          <a:effectLst/>
                          <a:latin typeface="Arial" panose="020B0604020202020204" pitchFamily="34" charset="0"/>
                          <a:cs typeface="Arial" panose="020B0604020202020204" pitchFamily="34" charset="0"/>
                        </a:rPr>
                        <a:t>MACHINERY AND EQUIPMENT</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400" u="none" strike="noStrike" dirty="0">
                          <a:effectLst/>
                          <a:latin typeface="Arial" panose="020B0604020202020204" pitchFamily="34" charset="0"/>
                          <a:cs typeface="Arial" panose="020B0604020202020204" pitchFamily="34" charset="0"/>
                        </a:rPr>
                        <a:t>                            84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400" u="none" strike="noStrike" dirty="0">
                          <a:effectLst/>
                          <a:latin typeface="Arial" panose="020B0604020202020204" pitchFamily="34" charset="0"/>
                          <a:cs typeface="Arial" panose="020B0604020202020204" pitchFamily="34" charset="0"/>
                        </a:rPr>
                        <a:t>                            -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400" u="none" strike="noStrike" dirty="0" smtClean="0">
                          <a:effectLst/>
                          <a:latin typeface="Arial" panose="020B0604020202020204" pitchFamily="34" charset="0"/>
                          <a:cs typeface="Arial" panose="020B0604020202020204" pitchFamily="34" charset="0"/>
                        </a:rPr>
                        <a:t>1 </a:t>
                      </a:r>
                      <a:r>
                        <a:rPr lang="en-ZA" sz="1400" u="none" strike="noStrike" dirty="0">
                          <a:effectLst/>
                          <a:latin typeface="Arial" panose="020B0604020202020204" pitchFamily="34" charset="0"/>
                          <a:cs typeface="Arial" panose="020B0604020202020204" pitchFamily="34" charset="0"/>
                        </a:rPr>
                        <a:t>217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400" u="none" strike="noStrike" dirty="0" smtClean="0">
                          <a:effectLst/>
                          <a:latin typeface="Arial" panose="020B0604020202020204" pitchFamily="34" charset="0"/>
                          <a:cs typeface="Arial" panose="020B0604020202020204" pitchFamily="34" charset="0"/>
                        </a:rPr>
                        <a:t>1 </a:t>
                      </a:r>
                      <a:r>
                        <a:rPr lang="en-ZA" sz="1400" u="none" strike="noStrike" dirty="0">
                          <a:effectLst/>
                          <a:latin typeface="Arial" panose="020B0604020202020204" pitchFamily="34" charset="0"/>
                          <a:cs typeface="Arial" panose="020B0604020202020204" pitchFamily="34" charset="0"/>
                        </a:rPr>
                        <a:t>217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400" u="none" strike="noStrike" dirty="0">
                          <a:effectLst/>
                          <a:latin typeface="Arial" panose="020B0604020202020204" pitchFamily="34" charset="0"/>
                          <a:cs typeface="Arial" panose="020B0604020202020204" pitchFamily="34" charset="0"/>
                        </a:rPr>
                        <a:t>1449%</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r>
              <a:tr h="712312">
                <a:tc>
                  <a:txBody>
                    <a:bodyPr/>
                    <a:lstStyle/>
                    <a:p>
                      <a:pPr algn="l" fontAlgn="b"/>
                      <a:r>
                        <a:rPr lang="en-ZA" sz="1400" b="1" u="none" strike="noStrike" dirty="0">
                          <a:effectLst/>
                          <a:latin typeface="Arial" panose="020B0604020202020204" pitchFamily="34" charset="0"/>
                          <a:cs typeface="Arial" panose="020B0604020202020204" pitchFamily="34" charset="0"/>
                        </a:rPr>
                        <a:t>TOTAL</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400" b="1" u="none" strike="noStrike" dirty="0">
                          <a:effectLst/>
                          <a:latin typeface="Arial" panose="020B0604020202020204" pitchFamily="34" charset="0"/>
                          <a:cs typeface="Arial" panose="020B0604020202020204" pitchFamily="34" charset="0"/>
                        </a:rPr>
                        <a:t> </a:t>
                      </a:r>
                      <a:r>
                        <a:rPr lang="en-ZA" sz="1400" b="1" u="none" strike="noStrike" dirty="0" smtClean="0">
                          <a:effectLst/>
                          <a:latin typeface="Arial" panose="020B0604020202020204" pitchFamily="34" charset="0"/>
                          <a:cs typeface="Arial" panose="020B0604020202020204" pitchFamily="34" charset="0"/>
                        </a:rPr>
                        <a:t>1 </a:t>
                      </a:r>
                      <a:r>
                        <a:rPr lang="en-ZA" sz="1400" b="1" u="none" strike="noStrike" dirty="0">
                          <a:effectLst/>
                          <a:latin typeface="Arial" panose="020B0604020202020204" pitchFamily="34" charset="0"/>
                          <a:cs typeface="Arial" panose="020B0604020202020204" pitchFamily="34" charset="0"/>
                        </a:rPr>
                        <a:t>345 406 </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400" b="1" u="none" strike="noStrike" dirty="0">
                          <a:effectLst/>
                          <a:latin typeface="Arial" panose="020B0604020202020204" pitchFamily="34" charset="0"/>
                          <a:cs typeface="Arial" panose="020B0604020202020204" pitchFamily="34" charset="0"/>
                        </a:rPr>
                        <a:t> </a:t>
                      </a:r>
                      <a:r>
                        <a:rPr lang="en-ZA" sz="1400" b="1" u="none" strike="noStrike" dirty="0" smtClean="0">
                          <a:effectLst/>
                          <a:latin typeface="Arial" panose="020B0604020202020204" pitchFamily="34" charset="0"/>
                          <a:cs typeface="Arial" panose="020B0604020202020204" pitchFamily="34" charset="0"/>
                        </a:rPr>
                        <a:t>332 </a:t>
                      </a:r>
                      <a:r>
                        <a:rPr lang="en-ZA" sz="1400" b="1" u="none" strike="noStrike" dirty="0">
                          <a:effectLst/>
                          <a:latin typeface="Arial" panose="020B0604020202020204" pitchFamily="34" charset="0"/>
                          <a:cs typeface="Arial" panose="020B0604020202020204" pitchFamily="34" charset="0"/>
                        </a:rPr>
                        <a:t>334 </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400" b="1" u="none" strike="noStrike" dirty="0">
                          <a:effectLst/>
                          <a:latin typeface="Arial" panose="020B0604020202020204" pitchFamily="34" charset="0"/>
                          <a:cs typeface="Arial" panose="020B0604020202020204" pitchFamily="34" charset="0"/>
                        </a:rPr>
                        <a:t> </a:t>
                      </a:r>
                      <a:r>
                        <a:rPr lang="en-ZA" sz="1400" b="1" u="none" strike="noStrike" dirty="0" smtClean="0">
                          <a:effectLst/>
                          <a:latin typeface="Arial" panose="020B0604020202020204" pitchFamily="34" charset="0"/>
                          <a:cs typeface="Arial" panose="020B0604020202020204" pitchFamily="34" charset="0"/>
                        </a:rPr>
                        <a:t>334 </a:t>
                      </a:r>
                      <a:r>
                        <a:rPr lang="en-ZA" sz="1400" b="1" u="none" strike="noStrike" dirty="0">
                          <a:effectLst/>
                          <a:latin typeface="Arial" panose="020B0604020202020204" pitchFamily="34" charset="0"/>
                          <a:cs typeface="Arial" panose="020B0604020202020204" pitchFamily="34" charset="0"/>
                        </a:rPr>
                        <a:t>432 </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r>
                        <a:rPr lang="en-ZA" sz="1400" b="1" u="none" strike="noStrike" dirty="0" smtClean="0">
                          <a:effectLst/>
                          <a:latin typeface="Arial" panose="020B0604020202020204" pitchFamily="34" charset="0"/>
                          <a:cs typeface="Arial" panose="020B0604020202020204" pitchFamily="34" charset="0"/>
                        </a:rPr>
                        <a:t>666 </a:t>
                      </a:r>
                      <a:r>
                        <a:rPr lang="en-ZA" sz="1400" b="1" u="none" strike="noStrike" dirty="0">
                          <a:effectLst/>
                          <a:latin typeface="Arial" panose="020B0604020202020204" pitchFamily="34" charset="0"/>
                          <a:cs typeface="Arial" panose="020B0604020202020204" pitchFamily="34" charset="0"/>
                        </a:rPr>
                        <a:t>766 </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b"/>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r>
            </a:tbl>
          </a:graphicData>
        </a:graphic>
      </p:graphicFrame>
      <p:sp>
        <p:nvSpPr>
          <p:cNvPr id="4" name="Slide Number Placeholder 3"/>
          <p:cNvSpPr>
            <a:spLocks noGrp="1"/>
          </p:cNvSpPr>
          <p:nvPr>
            <p:ph type="sldNum" sz="quarter" idx="12"/>
          </p:nvPr>
        </p:nvSpPr>
        <p:spPr/>
        <p:txBody>
          <a:bodyPr/>
          <a:lstStyle/>
          <a:p>
            <a:fld id="{8843D58F-2DAB-1446-A47E-C34A82BC1FA1}" type="slidenum">
              <a:rPr lang="en-US" smtClean="0"/>
              <a:pPr/>
              <a:t>25</a:t>
            </a:fld>
            <a:endParaRPr lang="en-US" dirty="0"/>
          </a:p>
        </p:txBody>
      </p:sp>
    </p:spTree>
    <p:extLst>
      <p:ext uri="{BB962C8B-B14F-4D97-AF65-F5344CB8AC3E}">
        <p14:creationId xmlns:p14="http://schemas.microsoft.com/office/powerpoint/2010/main" xmlns="" val="18071013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862" y="305348"/>
            <a:ext cx="8724276" cy="1043702"/>
          </a:xfrm>
          <a:ln w="38100">
            <a:solidFill>
              <a:schemeClr val="bg1"/>
            </a:solidFill>
          </a:ln>
        </p:spPr>
        <p:style>
          <a:lnRef idx="0">
            <a:scrgbClr r="0" g="0" b="0"/>
          </a:lnRef>
          <a:fillRef idx="1003">
            <a:schemeClr val="lt1"/>
          </a:fillRef>
          <a:effectRef idx="0">
            <a:scrgbClr r="0" g="0" b="0"/>
          </a:effectRef>
          <a:fontRef idx="major"/>
        </p:style>
        <p:txBody>
          <a:bodyPr>
            <a:normAutofit fontScale="90000"/>
          </a:bodyPr>
          <a:lstStyle/>
          <a:p>
            <a:pPr algn="l"/>
            <a:r>
              <a:rPr lang="en-ZA" b="1" dirty="0" smtClean="0"/>
              <a:t/>
            </a:r>
            <a:br>
              <a:rPr lang="en-ZA" b="1" dirty="0" smtClean="0"/>
            </a:br>
            <a:r>
              <a:rPr lang="en-ZA" sz="3100" b="1" dirty="0" smtClean="0">
                <a:solidFill>
                  <a:schemeClr val="accent6">
                    <a:lumMod val="75000"/>
                  </a:schemeClr>
                </a:solidFill>
                <a:latin typeface="Arial" panose="020B0604020202020204" pitchFamily="34" charset="0"/>
                <a:cs typeface="Arial" panose="020B0604020202020204" pitchFamily="34" charset="0"/>
              </a:rPr>
              <a:t>TOTAL BUDGET ALLOCATION PER ECONOMIC CLASSIFICATION</a:t>
            </a:r>
            <a:r>
              <a:rPr lang="en-ZA" sz="3600" b="1" dirty="0" smtClean="0">
                <a:solidFill>
                  <a:schemeClr val="accent6">
                    <a:lumMod val="75000"/>
                  </a:schemeClr>
                </a:solidFill>
                <a:latin typeface="Arial" panose="020B0604020202020204" pitchFamily="34" charset="0"/>
                <a:cs typeface="Arial" panose="020B0604020202020204" pitchFamily="34" charset="0"/>
              </a:rPr>
              <a:t/>
            </a:r>
            <a:br>
              <a:rPr lang="en-ZA" sz="3600" b="1" dirty="0" smtClean="0">
                <a:solidFill>
                  <a:schemeClr val="accent6">
                    <a:lumMod val="75000"/>
                  </a:schemeClr>
                </a:solidFill>
                <a:latin typeface="Arial" panose="020B0604020202020204" pitchFamily="34" charset="0"/>
                <a:cs typeface="Arial" panose="020B0604020202020204" pitchFamily="34" charset="0"/>
              </a:rPr>
            </a:br>
            <a:endParaRPr lang="en-ZA" sz="3600" b="1" dirty="0">
              <a:solidFill>
                <a:schemeClr val="accent6">
                  <a:lumMod val="75000"/>
                </a:schemeClr>
              </a:solidFill>
              <a:latin typeface="Arial" panose="020B0604020202020204" pitchFamily="34" charset="0"/>
              <a:cs typeface="Arial" panose="020B0604020202020204" pitchFamily="34" charset="0"/>
            </a:endParaRPr>
          </a:p>
        </p:txBody>
      </p:sp>
      <p:graphicFrame>
        <p:nvGraphicFramePr>
          <p:cNvPr id="7" name="Content Placeholder 6"/>
          <p:cNvGraphicFramePr>
            <a:graphicFrameLocks noGrp="1"/>
          </p:cNvGraphicFramePr>
          <p:nvPr>
            <p:ph idx="1"/>
            <p:extLst/>
          </p:nvPr>
        </p:nvGraphicFramePr>
        <p:xfrm>
          <a:off x="533400" y="2449831"/>
          <a:ext cx="8229600" cy="30706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nvPr>
        </p:nvGraphicFramePr>
        <p:xfrm>
          <a:off x="457200" y="2221230"/>
          <a:ext cx="8130540" cy="323977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8843D58F-2DAB-1446-A47E-C34A82BC1FA1}" type="slidenum">
              <a:rPr lang="en-US" smtClean="0"/>
              <a:pPr/>
              <a:t>26</a:t>
            </a:fld>
            <a:endParaRPr lang="en-US" dirty="0"/>
          </a:p>
        </p:txBody>
      </p:sp>
    </p:spTree>
    <p:extLst>
      <p:ext uri="{BB962C8B-B14F-4D97-AF65-F5344CB8AC3E}">
        <p14:creationId xmlns:p14="http://schemas.microsoft.com/office/powerpoint/2010/main" xmlns="" val="18165572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style>
          <a:lnRef idx="0">
            <a:scrgbClr r="0" g="0" b="0"/>
          </a:lnRef>
          <a:fillRef idx="1003">
            <a:schemeClr val="lt1"/>
          </a:fillRef>
          <a:effectRef idx="0">
            <a:scrgbClr r="0" g="0" b="0"/>
          </a:effectRef>
          <a:fontRef idx="major"/>
        </p:style>
        <p:txBody>
          <a:bodyPr>
            <a:normAutofit/>
          </a:bodyPr>
          <a:lstStyle/>
          <a:p>
            <a:pPr algn="l"/>
            <a:r>
              <a:rPr lang="en-ZA" sz="2800" b="1" dirty="0" smtClean="0">
                <a:solidFill>
                  <a:schemeClr val="accent6">
                    <a:lumMod val="75000"/>
                  </a:schemeClr>
                </a:solidFill>
                <a:latin typeface="Arial" panose="020B0604020202020204" pitchFamily="34" charset="0"/>
                <a:cs typeface="Arial" panose="020B0604020202020204" pitchFamily="34" charset="0"/>
              </a:rPr>
              <a:t>FINANCIAL CONSTRAINTS</a:t>
            </a:r>
            <a:endParaRPr lang="en-ZA" sz="2800" b="1" dirty="0">
              <a:solidFill>
                <a:schemeClr val="accent6">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838200"/>
            <a:ext cx="8229600" cy="5518150"/>
          </a:xfrm>
        </p:spPr>
        <p:style>
          <a:lnRef idx="1">
            <a:schemeClr val="dk1"/>
          </a:lnRef>
          <a:fillRef idx="2">
            <a:schemeClr val="dk1"/>
          </a:fillRef>
          <a:effectRef idx="1">
            <a:schemeClr val="dk1"/>
          </a:effectRef>
          <a:fontRef idx="minor">
            <a:schemeClr val="dk1"/>
          </a:fontRef>
        </p:style>
        <p:txBody>
          <a:bodyPr>
            <a:noAutofit/>
          </a:bodyPr>
          <a:lstStyle/>
          <a:p>
            <a:pPr algn="just"/>
            <a:r>
              <a:rPr lang="en-ZA" sz="2600" dirty="0" smtClean="0">
                <a:latin typeface="Arial" panose="020B0604020202020204" pitchFamily="34" charset="0"/>
                <a:cs typeface="Arial" panose="020B0604020202020204" pitchFamily="34" charset="0"/>
              </a:rPr>
              <a:t>The total budget for the </a:t>
            </a:r>
            <a:r>
              <a:rPr lang="en-ZA" sz="2600" dirty="0" err="1" smtClean="0">
                <a:latin typeface="Arial" panose="020B0604020202020204" pitchFamily="34" charset="0"/>
                <a:cs typeface="Arial" panose="020B0604020202020204" pitchFamily="34" charset="0"/>
              </a:rPr>
              <a:t>DoC</a:t>
            </a:r>
            <a:r>
              <a:rPr lang="en-ZA" sz="2600" dirty="0" smtClean="0">
                <a:latin typeface="Arial" panose="020B0604020202020204" pitchFamily="34" charset="0"/>
                <a:cs typeface="Arial" panose="020B0604020202020204" pitchFamily="34" charset="0"/>
              </a:rPr>
              <a:t> amounts to R1 345 406 000.00 appropriated as follows:</a:t>
            </a:r>
          </a:p>
          <a:p>
            <a:pPr lvl="1" algn="just">
              <a:buFont typeface="Arial" panose="020B0604020202020204" pitchFamily="34" charset="0"/>
              <a:buChar char="•"/>
            </a:pPr>
            <a:r>
              <a:rPr lang="en-ZA" sz="2200" dirty="0" smtClean="0">
                <a:latin typeface="Arial" panose="020B0604020202020204" pitchFamily="34" charset="0"/>
                <a:cs typeface="Arial" panose="020B0604020202020204" pitchFamily="34" charset="0"/>
              </a:rPr>
              <a:t>Transfers to GCIS and entities: R 1 270 202 000.00</a:t>
            </a:r>
          </a:p>
          <a:p>
            <a:pPr lvl="1" algn="just">
              <a:buFont typeface="Arial" panose="020B0604020202020204" pitchFamily="34" charset="0"/>
              <a:buChar char="•"/>
            </a:pPr>
            <a:r>
              <a:rPr lang="en-ZA" sz="2200" dirty="0" smtClean="0">
                <a:latin typeface="Arial" panose="020B0604020202020204" pitchFamily="34" charset="0"/>
                <a:cs typeface="Arial" panose="020B0604020202020204" pitchFamily="34" charset="0"/>
              </a:rPr>
              <a:t>Compensation of employees:  R 59 169 000.00</a:t>
            </a:r>
          </a:p>
          <a:p>
            <a:pPr lvl="1" algn="just">
              <a:buFont typeface="Arial" panose="020B0604020202020204" pitchFamily="34" charset="0"/>
              <a:buChar char="•"/>
            </a:pPr>
            <a:r>
              <a:rPr lang="en-ZA" sz="2200" dirty="0" smtClean="0">
                <a:latin typeface="Arial" panose="020B0604020202020204" pitchFamily="34" charset="0"/>
                <a:cs typeface="Arial" panose="020B0604020202020204" pitchFamily="34" charset="0"/>
              </a:rPr>
              <a:t>Goods and services: R 15 951 000.00</a:t>
            </a:r>
          </a:p>
          <a:p>
            <a:pPr lvl="1" algn="just">
              <a:buFont typeface="Arial" panose="020B0604020202020204" pitchFamily="34" charset="0"/>
              <a:buChar char="•"/>
            </a:pPr>
            <a:r>
              <a:rPr lang="en-ZA" sz="2200" dirty="0" smtClean="0">
                <a:latin typeface="Arial" panose="020B0604020202020204" pitchFamily="34" charset="0"/>
                <a:cs typeface="Arial" panose="020B0604020202020204" pitchFamily="34" charset="0"/>
              </a:rPr>
              <a:t>Capital:  R 84 000.00</a:t>
            </a:r>
          </a:p>
          <a:p>
            <a:pPr algn="just"/>
            <a:r>
              <a:rPr lang="en-ZA" sz="2600" dirty="0" smtClean="0">
                <a:latin typeface="Arial" panose="020B0604020202020204" pitchFamily="34" charset="0"/>
                <a:cs typeface="Arial" panose="020B0604020202020204" pitchFamily="34" charset="0"/>
              </a:rPr>
              <a:t>When disaggregating the funds earmarked for transfers and subsidies, the </a:t>
            </a:r>
            <a:r>
              <a:rPr lang="en-ZA" sz="2600" dirty="0" err="1" smtClean="0">
                <a:latin typeface="Arial" panose="020B0604020202020204" pitchFamily="34" charset="0"/>
                <a:cs typeface="Arial" panose="020B0604020202020204" pitchFamily="34" charset="0"/>
              </a:rPr>
              <a:t>DoC</a:t>
            </a:r>
            <a:r>
              <a:rPr lang="en-ZA" sz="2600" dirty="0" smtClean="0">
                <a:latin typeface="Arial" panose="020B0604020202020204" pitchFamily="34" charset="0"/>
                <a:cs typeface="Arial" panose="020B0604020202020204" pitchFamily="34" charset="0"/>
              </a:rPr>
              <a:t>  has an operational budget of R 75, 204 million including compensation of employees.</a:t>
            </a:r>
          </a:p>
          <a:p>
            <a:pPr algn="just"/>
            <a:r>
              <a:rPr lang="en-ZA" sz="2600" dirty="0" smtClean="0">
                <a:latin typeface="Arial" panose="020B0604020202020204" pitchFamily="34" charset="0"/>
                <a:cs typeface="Arial" panose="020B0604020202020204" pitchFamily="34" charset="0"/>
              </a:rPr>
              <a:t>Funds available for goods and services and capital assets is     R 16, 035 million.</a:t>
            </a:r>
          </a:p>
          <a:p>
            <a:pPr marL="0" indent="0" algn="just">
              <a:buNone/>
            </a:pPr>
            <a:endParaRPr lang="en-ZA" sz="2400" dirty="0" smtClean="0">
              <a:latin typeface="Arial" panose="020B0604020202020204" pitchFamily="34" charset="0"/>
              <a:cs typeface="Arial" panose="020B0604020202020204" pitchFamily="34" charset="0"/>
            </a:endParaRPr>
          </a:p>
          <a:p>
            <a:pPr algn="just"/>
            <a:endParaRPr lang="en-ZA" sz="2400" dirty="0">
              <a:latin typeface="+mj-lt"/>
              <a:cs typeface="Arial" panose="020B0604020202020204" pitchFamily="34" charset="0"/>
            </a:endParaRPr>
          </a:p>
        </p:txBody>
      </p:sp>
      <p:sp>
        <p:nvSpPr>
          <p:cNvPr id="4" name="Slide Number Placeholder 3"/>
          <p:cNvSpPr>
            <a:spLocks noGrp="1"/>
          </p:cNvSpPr>
          <p:nvPr>
            <p:ph type="sldNum" sz="quarter" idx="12"/>
          </p:nvPr>
        </p:nvSpPr>
        <p:spPr/>
        <p:txBody>
          <a:bodyPr/>
          <a:lstStyle/>
          <a:p>
            <a:fld id="{8843D58F-2DAB-1446-A47E-C34A82BC1FA1}" type="slidenum">
              <a:rPr lang="en-US" smtClean="0"/>
              <a:pPr/>
              <a:t>27</a:t>
            </a:fld>
            <a:endParaRPr lang="en-US" dirty="0"/>
          </a:p>
        </p:txBody>
      </p:sp>
    </p:spTree>
    <p:extLst>
      <p:ext uri="{BB962C8B-B14F-4D97-AF65-F5344CB8AC3E}">
        <p14:creationId xmlns:p14="http://schemas.microsoft.com/office/powerpoint/2010/main" xmlns="" val="14736463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style>
          <a:lnRef idx="0">
            <a:scrgbClr r="0" g="0" b="0"/>
          </a:lnRef>
          <a:fillRef idx="1003">
            <a:schemeClr val="lt1"/>
          </a:fillRef>
          <a:effectRef idx="0">
            <a:scrgbClr r="0" g="0" b="0"/>
          </a:effectRef>
          <a:fontRef idx="major"/>
        </p:style>
        <p:txBody>
          <a:bodyPr>
            <a:normAutofit/>
          </a:bodyPr>
          <a:lstStyle/>
          <a:p>
            <a:pPr algn="l"/>
            <a:r>
              <a:rPr lang="en-ZA" sz="2800" b="1" dirty="0" smtClean="0">
                <a:solidFill>
                  <a:schemeClr val="accent6">
                    <a:lumMod val="75000"/>
                  </a:schemeClr>
                </a:solidFill>
                <a:latin typeface="Arial" panose="020B0604020202020204" pitchFamily="34" charset="0"/>
                <a:cs typeface="Arial" panose="020B0604020202020204" pitchFamily="34" charset="0"/>
              </a:rPr>
              <a:t>INTERVENTIONS   </a:t>
            </a:r>
            <a:endParaRPr lang="en-ZA" sz="2800" b="1" dirty="0">
              <a:solidFill>
                <a:schemeClr val="accent6">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838200"/>
            <a:ext cx="8229600" cy="4638869"/>
          </a:xfrm>
        </p:spPr>
        <p:style>
          <a:lnRef idx="1">
            <a:schemeClr val="dk1"/>
          </a:lnRef>
          <a:fillRef idx="2">
            <a:schemeClr val="dk1"/>
          </a:fillRef>
          <a:effectRef idx="1">
            <a:schemeClr val="dk1"/>
          </a:effectRef>
          <a:fontRef idx="minor">
            <a:schemeClr val="dk1"/>
          </a:fontRef>
        </p:style>
        <p:txBody>
          <a:bodyPr>
            <a:noAutofit/>
          </a:bodyPr>
          <a:lstStyle/>
          <a:p>
            <a:pPr algn="just">
              <a:spcAft>
                <a:spcPts val="1200"/>
              </a:spcAft>
            </a:pPr>
            <a:r>
              <a:rPr lang="en-ZA" sz="2400" dirty="0" smtClean="0">
                <a:latin typeface="Arial" panose="020B0604020202020204" pitchFamily="34" charset="0"/>
                <a:cs typeface="Arial" panose="020B0604020202020204" pitchFamily="34" charset="0"/>
              </a:rPr>
              <a:t>Some operations on hold until the </a:t>
            </a:r>
            <a:r>
              <a:rPr lang="en-ZA" sz="2400" dirty="0">
                <a:latin typeface="Arial" panose="020B0604020202020204" pitchFamily="34" charset="0"/>
                <a:cs typeface="Arial" panose="020B0604020202020204" pitchFamily="34" charset="0"/>
              </a:rPr>
              <a:t>A</a:t>
            </a:r>
            <a:r>
              <a:rPr lang="en-ZA" sz="2400" dirty="0" smtClean="0">
                <a:latin typeface="Arial" panose="020B0604020202020204" pitchFamily="34" charset="0"/>
                <a:cs typeface="Arial" panose="020B0604020202020204" pitchFamily="34" charset="0"/>
              </a:rPr>
              <a:t>djusted ENE.</a:t>
            </a:r>
          </a:p>
          <a:p>
            <a:pPr algn="just">
              <a:spcAft>
                <a:spcPts val="1200"/>
              </a:spcAft>
            </a:pPr>
            <a:r>
              <a:rPr lang="en-ZA" sz="2400" dirty="0" smtClean="0">
                <a:latin typeface="Arial" panose="020B0604020202020204" pitchFamily="34" charset="0"/>
                <a:cs typeface="Arial" panose="020B0604020202020204" pitchFamily="34" charset="0"/>
              </a:rPr>
              <a:t>Filling of posts on hold.</a:t>
            </a:r>
          </a:p>
          <a:p>
            <a:pPr algn="just">
              <a:spcAft>
                <a:spcPts val="1200"/>
              </a:spcAft>
            </a:pPr>
            <a:r>
              <a:rPr lang="en-ZA" sz="2400" dirty="0" smtClean="0">
                <a:latin typeface="Arial" panose="020B0604020202020204" pitchFamily="34" charset="0"/>
                <a:cs typeface="Arial" panose="020B0604020202020204" pitchFamily="34" charset="0"/>
              </a:rPr>
              <a:t>Engage on non-financial activities.</a:t>
            </a:r>
          </a:p>
          <a:p>
            <a:pPr algn="just">
              <a:spcAft>
                <a:spcPts val="1200"/>
              </a:spcAft>
            </a:pPr>
            <a:r>
              <a:rPr lang="en-ZA" sz="2400" dirty="0" smtClean="0">
                <a:latin typeface="Arial" panose="020B0604020202020204" pitchFamily="34" charset="0"/>
                <a:cs typeface="Arial" panose="020B0604020202020204" pitchFamily="34" charset="0"/>
              </a:rPr>
              <a:t>Innovative ways to deliver on our mandate to be explored.</a:t>
            </a:r>
          </a:p>
          <a:p>
            <a:pPr algn="just">
              <a:spcAft>
                <a:spcPts val="1200"/>
              </a:spcAft>
            </a:pPr>
            <a:r>
              <a:rPr lang="en-ZA" sz="2400" dirty="0" smtClean="0">
                <a:latin typeface="Arial" panose="020B0604020202020204" pitchFamily="34" charset="0"/>
                <a:cs typeface="Arial" panose="020B0604020202020204" pitchFamily="34" charset="0"/>
              </a:rPr>
              <a:t>Continue engagements with the National Treasury.</a:t>
            </a:r>
          </a:p>
          <a:p>
            <a:pPr marL="0" indent="0" algn="just">
              <a:spcAft>
                <a:spcPts val="1200"/>
              </a:spcAft>
              <a:buNone/>
            </a:pPr>
            <a:endParaRPr lang="en-ZA" sz="2400" dirty="0" smtClean="0">
              <a:latin typeface="Arial" panose="020B0604020202020204" pitchFamily="34" charset="0"/>
              <a:cs typeface="Arial" panose="020B0604020202020204" pitchFamily="34" charset="0"/>
            </a:endParaRPr>
          </a:p>
          <a:p>
            <a:pPr algn="just">
              <a:spcAft>
                <a:spcPts val="1200"/>
              </a:spcAft>
            </a:pPr>
            <a:endParaRPr lang="en-ZA" sz="2400" dirty="0">
              <a:latin typeface="+mj-lt"/>
              <a:cs typeface="Arial" panose="020B0604020202020204" pitchFamily="34" charset="0"/>
            </a:endParaRPr>
          </a:p>
        </p:txBody>
      </p:sp>
      <p:sp>
        <p:nvSpPr>
          <p:cNvPr id="4" name="Slide Number Placeholder 3"/>
          <p:cNvSpPr>
            <a:spLocks noGrp="1"/>
          </p:cNvSpPr>
          <p:nvPr>
            <p:ph type="sldNum" sz="quarter" idx="12"/>
          </p:nvPr>
        </p:nvSpPr>
        <p:spPr/>
        <p:txBody>
          <a:bodyPr/>
          <a:lstStyle/>
          <a:p>
            <a:fld id="{8843D58F-2DAB-1446-A47E-C34A82BC1FA1}" type="slidenum">
              <a:rPr lang="en-US" smtClean="0"/>
              <a:pPr/>
              <a:t>28</a:t>
            </a:fld>
            <a:endParaRPr lang="en-US" dirty="0"/>
          </a:p>
        </p:txBody>
      </p:sp>
    </p:spTree>
    <p:extLst>
      <p:ext uri="{BB962C8B-B14F-4D97-AF65-F5344CB8AC3E}">
        <p14:creationId xmlns:p14="http://schemas.microsoft.com/office/powerpoint/2010/main" xmlns="" val="11559724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2945"/>
          </a:xfrm>
          <a:solidFill>
            <a:schemeClr val="bg1">
              <a:lumMod val="75000"/>
            </a:schemeClr>
          </a:solidFill>
          <a:ln>
            <a:solidFill>
              <a:schemeClr val="bg1">
                <a:lumMod val="75000"/>
              </a:schemeClr>
            </a:solidFill>
          </a:ln>
        </p:spPr>
        <p:txBody>
          <a:bodyPr>
            <a:normAutofit/>
          </a:bodyPr>
          <a:lstStyle/>
          <a:p>
            <a:pPr algn="l"/>
            <a:r>
              <a:rPr lang="en-ZA" sz="2800" b="1" dirty="0" smtClean="0">
                <a:solidFill>
                  <a:schemeClr val="accent6">
                    <a:lumMod val="75000"/>
                  </a:schemeClr>
                </a:solidFill>
                <a:latin typeface="Arial" panose="020B0604020202020204" pitchFamily="34" charset="0"/>
                <a:cs typeface="Arial" panose="020B0604020202020204" pitchFamily="34" charset="0"/>
              </a:rPr>
              <a:t>ADJUSTMENT BUDGET PER PROGRAMME </a:t>
            </a:r>
            <a:endParaRPr lang="en-ZA" sz="2800" b="1" dirty="0">
              <a:solidFill>
                <a:schemeClr val="accent6">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en-ZA" dirty="0" smtClean="0"/>
              <a:t>.</a:t>
            </a:r>
            <a:endParaRPr lang="en-ZA" dirty="0"/>
          </a:p>
        </p:txBody>
      </p:sp>
      <p:sp>
        <p:nvSpPr>
          <p:cNvPr id="4" name="Slide Number Placeholder 3"/>
          <p:cNvSpPr>
            <a:spLocks noGrp="1"/>
          </p:cNvSpPr>
          <p:nvPr>
            <p:ph type="sldNum" sz="quarter" idx="12"/>
          </p:nvPr>
        </p:nvSpPr>
        <p:spPr/>
        <p:txBody>
          <a:bodyPr/>
          <a:lstStyle/>
          <a:p>
            <a:fld id="{8843D58F-2DAB-1446-A47E-C34A82BC1FA1}" type="slidenum">
              <a:rPr lang="en-US" smtClean="0"/>
              <a:pPr/>
              <a:t>29</a:t>
            </a:fld>
            <a:endParaRPr lang="en-US" dirty="0"/>
          </a:p>
        </p:txBody>
      </p:sp>
      <p:graphicFrame>
        <p:nvGraphicFramePr>
          <p:cNvPr id="5" name="Object 4"/>
          <p:cNvGraphicFramePr>
            <a:graphicFrameLocks noChangeAspect="1"/>
          </p:cNvGraphicFramePr>
          <p:nvPr>
            <p:extLst/>
          </p:nvPr>
        </p:nvGraphicFramePr>
        <p:xfrm>
          <a:off x="457200" y="1337771"/>
          <a:ext cx="8229600" cy="4689542"/>
        </p:xfrm>
        <a:graphic>
          <a:graphicData uri="http://schemas.openxmlformats.org/presentationml/2006/ole">
            <p:oleObj spid="_x0000_s1030" name="Worksheet" r:id="rId3" imgW="4581436" imgH="3324232" progId="Excel.Sheet.12">
              <p:embed/>
            </p:oleObj>
          </a:graphicData>
        </a:graphic>
      </p:graphicFrame>
    </p:spTree>
    <p:extLst>
      <p:ext uri="{BB962C8B-B14F-4D97-AF65-F5344CB8AC3E}">
        <p14:creationId xmlns:p14="http://schemas.microsoft.com/office/powerpoint/2010/main" xmlns="" val="2017760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751"/>
            <a:ext cx="8464378" cy="620675"/>
          </a:xfrm>
        </p:spPr>
        <p:style>
          <a:lnRef idx="0">
            <a:scrgbClr r="0" g="0" b="0"/>
          </a:lnRef>
          <a:fillRef idx="1003">
            <a:schemeClr val="lt1"/>
          </a:fillRef>
          <a:effectRef idx="0">
            <a:scrgbClr r="0" g="0" b="0"/>
          </a:effectRef>
          <a:fontRef idx="major"/>
        </p:style>
        <p:txBody>
          <a:bodyPr>
            <a:noAutofit/>
          </a:bodyPr>
          <a:lstStyle/>
          <a:p>
            <a:pPr algn="l"/>
            <a:r>
              <a:rPr lang="en-ZA" sz="2800" b="1" dirty="0" smtClean="0">
                <a:solidFill>
                  <a:schemeClr val="accent6">
                    <a:lumMod val="75000"/>
                  </a:schemeClr>
                </a:solidFill>
                <a:latin typeface="Arial" panose="020B0604020202020204" pitchFamily="34" charset="0"/>
                <a:cs typeface="Arial" panose="020B0604020202020204" pitchFamily="34" charset="0"/>
              </a:rPr>
              <a:t>INTRODUCTION </a:t>
            </a:r>
            <a:endParaRPr lang="en-US" sz="2800" b="1" dirty="0">
              <a:solidFill>
                <a:schemeClr val="accent6">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199" y="819015"/>
            <a:ext cx="8522043" cy="5425266"/>
          </a:xfrm>
        </p:spPr>
        <p:style>
          <a:lnRef idx="1">
            <a:schemeClr val="dk1"/>
          </a:lnRef>
          <a:fillRef idx="2">
            <a:schemeClr val="dk1"/>
          </a:fillRef>
          <a:effectRef idx="1">
            <a:schemeClr val="dk1"/>
          </a:effectRef>
          <a:fontRef idx="minor">
            <a:schemeClr val="dk1"/>
          </a:fontRef>
        </p:style>
        <p:txBody>
          <a:bodyPr>
            <a:noAutofit/>
          </a:bodyPr>
          <a:lstStyle/>
          <a:p>
            <a:pPr algn="just">
              <a:spcAft>
                <a:spcPts val="1200"/>
              </a:spcAft>
            </a:pPr>
            <a:r>
              <a:rPr lang="en-ZA" sz="2400" dirty="0">
                <a:latin typeface="Arial" panose="020B0604020202020204" pitchFamily="34" charset="0"/>
                <a:cs typeface="Arial" panose="020B0604020202020204" pitchFamily="34" charset="0"/>
              </a:rPr>
              <a:t>The Department of Communications (DoC) presents its 2016/17 First and </a:t>
            </a:r>
            <a:r>
              <a:rPr lang="en-ZA" sz="2400" dirty="0" smtClean="0">
                <a:latin typeface="Arial" panose="020B0604020202020204" pitchFamily="34" charset="0"/>
                <a:cs typeface="Arial" panose="020B0604020202020204" pitchFamily="34" charset="0"/>
              </a:rPr>
              <a:t>Second </a:t>
            </a:r>
            <a:r>
              <a:rPr lang="en-ZA" sz="2400" dirty="0">
                <a:latin typeface="Arial" panose="020B0604020202020204" pitchFamily="34" charset="0"/>
                <a:cs typeface="Arial" panose="020B0604020202020204" pitchFamily="34" charset="0"/>
              </a:rPr>
              <a:t>Quarter Performance </a:t>
            </a:r>
            <a:r>
              <a:rPr lang="en-ZA" sz="2400" dirty="0" smtClean="0">
                <a:latin typeface="Arial" panose="020B0604020202020204" pitchFamily="34" charset="0"/>
                <a:cs typeface="Arial" panose="020B0604020202020204" pitchFamily="34" charset="0"/>
              </a:rPr>
              <a:t>Report.</a:t>
            </a:r>
          </a:p>
          <a:p>
            <a:pPr algn="just">
              <a:spcAft>
                <a:spcPts val="1200"/>
              </a:spcAft>
            </a:pPr>
            <a:r>
              <a:rPr lang="en-ZA" sz="2400" dirty="0" smtClean="0">
                <a:latin typeface="Arial" panose="020B0604020202020204" pitchFamily="34" charset="0"/>
                <a:cs typeface="Arial" panose="020B0604020202020204" pitchFamily="34" charset="0"/>
              </a:rPr>
              <a:t>This </a:t>
            </a:r>
            <a:r>
              <a:rPr lang="en-ZA" sz="2400" dirty="0">
                <a:latin typeface="Arial" panose="020B0604020202020204" pitchFamily="34" charset="0"/>
                <a:cs typeface="Arial" panose="020B0604020202020204" pitchFamily="34" charset="0"/>
              </a:rPr>
              <a:t>performance </a:t>
            </a:r>
            <a:r>
              <a:rPr lang="en-ZA" sz="2400" dirty="0" smtClean="0">
                <a:latin typeface="Arial" panose="020B0604020202020204" pitchFamily="34" charset="0"/>
                <a:cs typeface="Arial" panose="020B0604020202020204" pitchFamily="34" charset="0"/>
              </a:rPr>
              <a:t>reports are </a:t>
            </a:r>
            <a:r>
              <a:rPr lang="en-ZA" sz="2400" dirty="0">
                <a:latin typeface="Arial" panose="020B0604020202020204" pitchFamily="34" charset="0"/>
                <a:cs typeface="Arial" panose="020B0604020202020204" pitchFamily="34" charset="0"/>
              </a:rPr>
              <a:t>in line with Section 195 of the Constitution and other </a:t>
            </a:r>
            <a:r>
              <a:rPr lang="en-ZA" sz="2400" dirty="0" smtClean="0">
                <a:latin typeface="Arial" panose="020B0604020202020204" pitchFamily="34" charset="0"/>
                <a:cs typeface="Arial" panose="020B0604020202020204" pitchFamily="34" charset="0"/>
              </a:rPr>
              <a:t>legislative </a:t>
            </a:r>
            <a:r>
              <a:rPr lang="en-ZA" sz="2400" dirty="0">
                <a:latin typeface="Arial" panose="020B0604020202020204" pitchFamily="34" charset="0"/>
                <a:cs typeface="Arial" panose="020B0604020202020204" pitchFamily="34" charset="0"/>
              </a:rPr>
              <a:t>prescripts that guide performance management in the public sector to display and promote transparency and accountability to stakeholders and the general public concerning matters under their control</a:t>
            </a:r>
            <a:r>
              <a:rPr lang="en-ZA" sz="2400" dirty="0" smtClean="0">
                <a:latin typeface="Arial" panose="020B0604020202020204" pitchFamily="34" charset="0"/>
                <a:cs typeface="Arial" panose="020B0604020202020204" pitchFamily="34" charset="0"/>
              </a:rPr>
              <a:t>.</a:t>
            </a:r>
          </a:p>
          <a:p>
            <a:pPr algn="just">
              <a:spcAft>
                <a:spcPts val="1200"/>
              </a:spcAft>
            </a:pPr>
            <a:r>
              <a:rPr lang="en-ZA" sz="2400" dirty="0" smtClean="0">
                <a:latin typeface="Arial" panose="020B0604020202020204" pitchFamily="34" charset="0"/>
                <a:cs typeface="Arial" panose="020B0604020202020204" pitchFamily="34" charset="0"/>
              </a:rPr>
              <a:t>The </a:t>
            </a:r>
            <a:r>
              <a:rPr lang="en-ZA" sz="2400" dirty="0">
                <a:latin typeface="Arial" panose="020B0604020202020204" pitchFamily="34" charset="0"/>
                <a:cs typeface="Arial" panose="020B0604020202020204" pitchFamily="34" charset="0"/>
              </a:rPr>
              <a:t>report also responds to the department’s commitments in achievement of outcome 14. </a:t>
            </a:r>
          </a:p>
          <a:p>
            <a:pPr marL="0" indent="0" algn="just">
              <a:spcAft>
                <a:spcPts val="1200"/>
              </a:spcAft>
              <a:buNone/>
            </a:pPr>
            <a:endParaRPr lang="en-US" sz="2400" dirty="0">
              <a:cs typeface="Arial" pitchFamily="34" charset="0"/>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pPr/>
              <a:t>3</a:t>
            </a:fld>
            <a:endParaRPr lang="en-US" dirty="0"/>
          </a:p>
        </p:txBody>
      </p:sp>
    </p:spTree>
    <p:extLst>
      <p:ext uri="{BB962C8B-B14F-4D97-AF65-F5344CB8AC3E}">
        <p14:creationId xmlns:p14="http://schemas.microsoft.com/office/powerpoint/2010/main" xmlns="" val="16738383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75000"/>
            </a:schemeClr>
          </a:solidFill>
        </p:spPr>
        <p:txBody>
          <a:bodyPr>
            <a:normAutofit/>
          </a:bodyPr>
          <a:lstStyle/>
          <a:p>
            <a:pPr algn="l"/>
            <a:r>
              <a:rPr lang="en-ZA" sz="2800" b="1" dirty="0" smtClean="0">
                <a:solidFill>
                  <a:schemeClr val="accent6">
                    <a:lumMod val="75000"/>
                  </a:schemeClr>
                </a:solidFill>
                <a:latin typeface="Arial" panose="020B0604020202020204" pitchFamily="34" charset="0"/>
                <a:cs typeface="Arial" panose="020B0604020202020204" pitchFamily="34" charset="0"/>
              </a:rPr>
              <a:t>ADJUSTMENT BUDGET PER ECONOMIC CLASSIFICATION </a:t>
            </a:r>
            <a:endParaRPr lang="en-ZA" sz="2800" b="1" dirty="0">
              <a:solidFill>
                <a:schemeClr val="accent6">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en-ZA" dirty="0" smtClean="0"/>
              <a:t>.</a:t>
            </a:r>
            <a:endParaRPr lang="en-ZA" dirty="0"/>
          </a:p>
        </p:txBody>
      </p:sp>
      <p:sp>
        <p:nvSpPr>
          <p:cNvPr id="4" name="Slide Number Placeholder 3"/>
          <p:cNvSpPr>
            <a:spLocks noGrp="1"/>
          </p:cNvSpPr>
          <p:nvPr>
            <p:ph type="sldNum" sz="quarter" idx="12"/>
          </p:nvPr>
        </p:nvSpPr>
        <p:spPr/>
        <p:txBody>
          <a:bodyPr/>
          <a:lstStyle/>
          <a:p>
            <a:fld id="{8843D58F-2DAB-1446-A47E-C34A82BC1FA1}" type="slidenum">
              <a:rPr lang="en-US" smtClean="0"/>
              <a:pPr/>
              <a:t>30</a:t>
            </a:fld>
            <a:endParaRPr lang="en-US" dirty="0"/>
          </a:p>
        </p:txBody>
      </p:sp>
      <p:graphicFrame>
        <p:nvGraphicFramePr>
          <p:cNvPr id="5" name="Object 4"/>
          <p:cNvGraphicFramePr>
            <a:graphicFrameLocks noChangeAspect="1"/>
          </p:cNvGraphicFramePr>
          <p:nvPr>
            <p:extLst/>
          </p:nvPr>
        </p:nvGraphicFramePr>
        <p:xfrm>
          <a:off x="566670" y="1647825"/>
          <a:ext cx="8120130" cy="4353730"/>
        </p:xfrm>
        <a:graphic>
          <a:graphicData uri="http://schemas.openxmlformats.org/presentationml/2006/ole">
            <p:oleObj spid="_x0000_s2054" name="Worksheet" r:id="rId3" imgW="4581436" imgH="2381354" progId="Excel.Sheet.12">
              <p:embed/>
            </p:oleObj>
          </a:graphicData>
        </a:graphic>
      </p:graphicFrame>
    </p:spTree>
    <p:extLst>
      <p:ext uri="{BB962C8B-B14F-4D97-AF65-F5344CB8AC3E}">
        <p14:creationId xmlns:p14="http://schemas.microsoft.com/office/powerpoint/2010/main" xmlns="" val="2289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87758"/>
          </a:xfrm>
        </p:spPr>
        <p:style>
          <a:lnRef idx="0">
            <a:scrgbClr r="0" g="0" b="0"/>
          </a:lnRef>
          <a:fillRef idx="1003">
            <a:schemeClr val="lt1"/>
          </a:fillRef>
          <a:effectRef idx="0">
            <a:scrgbClr r="0" g="0" b="0"/>
          </a:effectRef>
          <a:fontRef idx="major"/>
        </p:style>
        <p:txBody>
          <a:bodyPr>
            <a:normAutofit fontScale="90000"/>
          </a:bodyPr>
          <a:lstStyle/>
          <a:p>
            <a:pPr algn="l"/>
            <a:r>
              <a:rPr lang="en-ZA" sz="2800" b="1" dirty="0" smtClean="0">
                <a:solidFill>
                  <a:schemeClr val="accent6">
                    <a:lumMod val="75000"/>
                  </a:schemeClr>
                </a:solidFill>
                <a:latin typeface="Arial" panose="020B0604020202020204" pitchFamily="34" charset="0"/>
                <a:cs typeface="Arial" panose="020B0604020202020204" pitchFamily="34" charset="0"/>
              </a:rPr>
              <a:t>ADJUSTED EXPENDITURE OF NATIONAL ESTIMATES  </a:t>
            </a:r>
            <a:endParaRPr lang="en-ZA" sz="2800" b="1" dirty="0">
              <a:solidFill>
                <a:schemeClr val="accent6">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07583"/>
            <a:ext cx="8229600" cy="4537438"/>
          </a:xfrm>
        </p:spPr>
        <p:style>
          <a:lnRef idx="1">
            <a:schemeClr val="dk1"/>
          </a:lnRef>
          <a:fillRef idx="2">
            <a:schemeClr val="dk1"/>
          </a:fillRef>
          <a:effectRef idx="1">
            <a:schemeClr val="dk1"/>
          </a:effectRef>
          <a:fontRef idx="minor">
            <a:schemeClr val="dk1"/>
          </a:fontRef>
        </p:style>
        <p:txBody>
          <a:bodyPr>
            <a:noAutofit/>
          </a:bodyPr>
          <a:lstStyle/>
          <a:p>
            <a:pPr algn="just"/>
            <a:r>
              <a:rPr lang="en-ZA" sz="2400" dirty="0" smtClean="0">
                <a:latin typeface="Arial" panose="020B0604020202020204" pitchFamily="34" charset="0"/>
                <a:cs typeface="Arial" panose="020B0604020202020204" pitchFamily="34" charset="0"/>
              </a:rPr>
              <a:t>R41,410 million allocated during the Adjustment Budget Processes. The funding is earmarked for DTT. </a:t>
            </a:r>
          </a:p>
          <a:p>
            <a:pPr algn="just"/>
            <a:r>
              <a:rPr lang="en-ZA" sz="2400" dirty="0" smtClean="0">
                <a:latin typeface="Arial" panose="020B0604020202020204" pitchFamily="34" charset="0"/>
                <a:cs typeface="Arial" panose="020B0604020202020204" pitchFamily="34" charset="0"/>
              </a:rPr>
              <a:t>The </a:t>
            </a:r>
            <a:r>
              <a:rPr lang="en-ZA" sz="2400" dirty="0">
                <a:latin typeface="Arial" panose="020B0604020202020204" pitchFamily="34" charset="0"/>
                <a:cs typeface="Arial" panose="020B0604020202020204" pitchFamily="34" charset="0"/>
              </a:rPr>
              <a:t>projected over expenditure in Programme 1 will be defrayed from other under spending Programmes. </a:t>
            </a:r>
            <a:endParaRPr lang="en-ZA" sz="2400" dirty="0" smtClean="0">
              <a:latin typeface="Arial" panose="020B0604020202020204" pitchFamily="34" charset="0"/>
              <a:cs typeface="Arial" panose="020B0604020202020204" pitchFamily="34" charset="0"/>
            </a:endParaRPr>
          </a:p>
          <a:p>
            <a:pPr algn="just"/>
            <a:r>
              <a:rPr lang="en-ZA" sz="2400" dirty="0" smtClean="0">
                <a:latin typeface="Arial" panose="020B0604020202020204" pitchFamily="34" charset="0"/>
                <a:cs typeface="Arial" panose="020B0604020202020204" pitchFamily="34" charset="0"/>
              </a:rPr>
              <a:t>Over </a:t>
            </a:r>
            <a:r>
              <a:rPr lang="en-ZA" sz="2400" dirty="0">
                <a:latin typeface="Arial" panose="020B0604020202020204" pitchFamily="34" charset="0"/>
                <a:cs typeface="Arial" panose="020B0604020202020204" pitchFamily="34" charset="0"/>
              </a:rPr>
              <a:t>expenditure in Programme 3 will be covered by the amount of R41, 410 million which has been allocated to the Department during the Adjusted Estimates of National Expenditure (AENE) process and roll over funds amounting to R1,2 million</a:t>
            </a:r>
            <a:r>
              <a:rPr lang="en-ZA" sz="2400" dirty="0" smtClean="0">
                <a:latin typeface="Arial" panose="020B0604020202020204" pitchFamily="34" charset="0"/>
                <a:cs typeface="Arial" panose="020B0604020202020204" pitchFamily="34" charset="0"/>
              </a:rPr>
              <a:t>.</a:t>
            </a:r>
          </a:p>
          <a:p>
            <a:pPr algn="just"/>
            <a:r>
              <a:rPr lang="en-ZA" sz="2400" dirty="0" smtClean="0">
                <a:latin typeface="Arial" panose="020B0604020202020204" pitchFamily="34" charset="0"/>
                <a:cs typeface="Arial" panose="020B0604020202020204" pitchFamily="34" charset="0"/>
              </a:rPr>
              <a:t>The Department remain under funded.</a:t>
            </a:r>
            <a:endParaRPr lang="en-ZA" sz="2400" dirty="0">
              <a:latin typeface="Arial" panose="020B0604020202020204" pitchFamily="34" charset="0"/>
              <a:cs typeface="Arial" panose="020B0604020202020204" pitchFamily="34" charset="0"/>
            </a:endParaRPr>
          </a:p>
          <a:p>
            <a:pPr algn="just"/>
            <a:endParaRPr lang="en-ZA" sz="2400" dirty="0" smtClean="0">
              <a:latin typeface="Arial" panose="020B0604020202020204" pitchFamily="34" charset="0"/>
              <a:cs typeface="Arial" panose="020B0604020202020204" pitchFamily="34" charset="0"/>
            </a:endParaRPr>
          </a:p>
          <a:p>
            <a:pPr algn="just"/>
            <a:endParaRPr lang="en-ZA" sz="2400" dirty="0" smtClean="0">
              <a:latin typeface="+mj-lt"/>
              <a:cs typeface="Arial" panose="020B0604020202020204" pitchFamily="34" charset="0"/>
            </a:endParaRPr>
          </a:p>
          <a:p>
            <a:pPr marL="0" indent="0" algn="just">
              <a:buNone/>
            </a:pPr>
            <a:endParaRPr lang="en-ZA" sz="2400" dirty="0" smtClean="0">
              <a:latin typeface="+mj-lt"/>
              <a:cs typeface="Arial" panose="020B0604020202020204" pitchFamily="34" charset="0"/>
            </a:endParaRPr>
          </a:p>
          <a:p>
            <a:pPr algn="just"/>
            <a:endParaRPr lang="en-ZA" sz="2400" dirty="0">
              <a:latin typeface="+mj-lt"/>
              <a:cs typeface="Arial" panose="020B0604020202020204" pitchFamily="34" charset="0"/>
            </a:endParaRPr>
          </a:p>
        </p:txBody>
      </p:sp>
      <p:sp>
        <p:nvSpPr>
          <p:cNvPr id="4" name="Slide Number Placeholder 3"/>
          <p:cNvSpPr>
            <a:spLocks noGrp="1"/>
          </p:cNvSpPr>
          <p:nvPr>
            <p:ph type="sldNum" sz="quarter" idx="12"/>
          </p:nvPr>
        </p:nvSpPr>
        <p:spPr/>
        <p:txBody>
          <a:bodyPr/>
          <a:lstStyle/>
          <a:p>
            <a:fld id="{8843D58F-2DAB-1446-A47E-C34A82BC1FA1}" type="slidenum">
              <a:rPr lang="en-US" smtClean="0"/>
              <a:pPr/>
              <a:t>31</a:t>
            </a:fld>
            <a:endParaRPr lang="en-US" dirty="0"/>
          </a:p>
        </p:txBody>
      </p:sp>
    </p:spTree>
    <p:extLst>
      <p:ext uri="{BB962C8B-B14F-4D97-AF65-F5344CB8AC3E}">
        <p14:creationId xmlns:p14="http://schemas.microsoft.com/office/powerpoint/2010/main" xmlns="" val="35367407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3332881" y="2517802"/>
            <a:ext cx="2478239" cy="24736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524435" y="1744088"/>
            <a:ext cx="8041341" cy="600164"/>
          </a:xfrm>
          <a:prstGeom prst="rect">
            <a:avLst/>
          </a:prstGeom>
        </p:spPr>
        <p:txBody>
          <a:bodyPr wrap="square">
            <a:spAutoFit/>
          </a:bodyPr>
          <a:lstStyle/>
          <a:p>
            <a:pPr algn="ctr">
              <a:defRPr/>
            </a:pPr>
            <a:r>
              <a:rPr lang="en-ZA" sz="3300" b="1" dirty="0" smtClean="0">
                <a:solidFill>
                  <a:srgbClr val="C00000"/>
                </a:solidFill>
              </a:rPr>
              <a:t>Thank you</a:t>
            </a:r>
            <a:endParaRPr lang="en-ZA" sz="3300" b="1" i="1" dirty="0">
              <a:solidFill>
                <a:schemeClr val="accent4">
                  <a:lumMod val="75000"/>
                </a:schemeClr>
              </a:solidFill>
            </a:endParaRPr>
          </a:p>
        </p:txBody>
      </p:sp>
      <p:sp>
        <p:nvSpPr>
          <p:cNvPr id="3" name="Slide Number Placeholder 2"/>
          <p:cNvSpPr>
            <a:spLocks noGrp="1"/>
          </p:cNvSpPr>
          <p:nvPr>
            <p:ph type="sldNum" sz="quarter" idx="12"/>
          </p:nvPr>
        </p:nvSpPr>
        <p:spPr/>
        <p:txBody>
          <a:bodyPr/>
          <a:lstStyle/>
          <a:p>
            <a:fld id="{8843D58F-2DAB-1446-A47E-C34A82BC1FA1}" type="slidenum">
              <a:rPr lang="en-US" smtClean="0"/>
              <a:pPr/>
              <a:t>32</a:t>
            </a:fld>
            <a:endParaRPr lang="en-US" dirty="0"/>
          </a:p>
        </p:txBody>
      </p:sp>
    </p:spTree>
    <p:extLst>
      <p:ext uri="{BB962C8B-B14F-4D97-AF65-F5344CB8AC3E}">
        <p14:creationId xmlns:p14="http://schemas.microsoft.com/office/powerpoint/2010/main" xmlns="" val="1113405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F3CA86EF-AAA4-451E-B963-230E64402A76}" type="slidenum">
              <a:rPr lang="en-US" smtClean="0"/>
              <a:pPr>
                <a:defRPr/>
              </a:pPr>
              <a:t>4</a:t>
            </a:fld>
            <a:endParaRPr lang="en-US" dirty="0"/>
          </a:p>
        </p:txBody>
      </p:sp>
      <p:sp>
        <p:nvSpPr>
          <p:cNvPr id="6" name="Rectangle 2"/>
          <p:cNvSpPr txBox="1">
            <a:spLocks noChangeArrowheads="1"/>
          </p:cNvSpPr>
          <p:nvPr/>
        </p:nvSpPr>
        <p:spPr>
          <a:xfrm>
            <a:off x="226974" y="206816"/>
            <a:ext cx="8804729" cy="765249"/>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chemeClr val="accent6">
                    <a:lumMod val="75000"/>
                  </a:schemeClr>
                </a:solidFill>
                <a:latin typeface="Arial" pitchFamily="34" charset="0"/>
                <a:cs typeface="Arial" pitchFamily="34" charset="0"/>
              </a:rPr>
              <a:t>STRATEGIC GOALS</a:t>
            </a:r>
          </a:p>
        </p:txBody>
      </p:sp>
      <p:sp>
        <p:nvSpPr>
          <p:cNvPr id="14" name="Rounded Rectangle 4"/>
          <p:cNvSpPr/>
          <p:nvPr/>
        </p:nvSpPr>
        <p:spPr>
          <a:xfrm>
            <a:off x="226975" y="1194486"/>
            <a:ext cx="8804729" cy="801363"/>
          </a:xfrm>
          <a:prstGeom prst="rect">
            <a:avLst/>
          </a:prstGeom>
          <a:ln/>
        </p:spPr>
        <p:style>
          <a:lnRef idx="1">
            <a:schemeClr val="accent6"/>
          </a:lnRef>
          <a:fillRef idx="2">
            <a:schemeClr val="accent6"/>
          </a:fillRef>
          <a:effectRef idx="1">
            <a:schemeClr val="accent6"/>
          </a:effectRef>
          <a:fontRef idx="minor">
            <a:schemeClr val="dk1"/>
          </a:fontRef>
        </p:style>
        <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ZA" sz="2800" kern="1200" dirty="0" smtClean="0">
                <a:solidFill>
                  <a:schemeClr val="tx1"/>
                </a:solidFill>
                <a:latin typeface="Arial" panose="020B0604020202020204" pitchFamily="34" charset="0"/>
                <a:cs typeface="Arial" panose="020B0604020202020204" pitchFamily="34" charset="0"/>
              </a:rPr>
              <a:t>The department set itself the following strategic goals:</a:t>
            </a:r>
            <a:endParaRPr lang="en-US" sz="2800" kern="1200" dirty="0">
              <a:solidFill>
                <a:schemeClr val="tx1"/>
              </a:solidFill>
              <a:latin typeface="Arial" panose="020B0604020202020204" pitchFamily="34" charset="0"/>
              <a:cs typeface="Arial" panose="020B0604020202020204" pitchFamily="34" charset="0"/>
            </a:endParaRPr>
          </a:p>
        </p:txBody>
      </p:sp>
      <p:grpSp>
        <p:nvGrpSpPr>
          <p:cNvPr id="10" name="Group 9"/>
          <p:cNvGrpSpPr/>
          <p:nvPr/>
        </p:nvGrpSpPr>
        <p:grpSpPr>
          <a:xfrm>
            <a:off x="226975" y="2215766"/>
            <a:ext cx="8804729" cy="4140584"/>
            <a:chOff x="0" y="977739"/>
            <a:chExt cx="8229599" cy="3522101"/>
          </a:xfrm>
        </p:grpSpPr>
        <p:sp>
          <p:nvSpPr>
            <p:cNvPr id="11" name="Rectangle 10"/>
            <p:cNvSpPr/>
            <p:nvPr/>
          </p:nvSpPr>
          <p:spPr>
            <a:xfrm>
              <a:off x="0" y="1895781"/>
              <a:ext cx="8229599" cy="260405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Rectangle 11"/>
            <p:cNvSpPr/>
            <p:nvPr/>
          </p:nvSpPr>
          <p:spPr>
            <a:xfrm>
              <a:off x="0" y="977739"/>
              <a:ext cx="8229599" cy="3522101"/>
            </a:xfrm>
            <a:prstGeom prst="rect">
              <a:avLst/>
            </a:prstGeom>
          </p:spPr>
          <p:style>
            <a:lnRef idx="1">
              <a:schemeClr val="dk1"/>
            </a:lnRef>
            <a:fillRef idx="2">
              <a:schemeClr val="dk1"/>
            </a:fillRef>
            <a:effectRef idx="1">
              <a:schemeClr val="dk1"/>
            </a:effectRef>
            <a:fontRef idx="minor">
              <a:schemeClr val="dk1"/>
            </a:fontRef>
          </p:style>
          <p:txBody>
            <a:bodyPr spcFirstLastPara="0" vert="horz" wrap="square" lIns="261290" tIns="43180" rIns="241808" bIns="43180" numCol="1" spcCol="1270" anchor="t" anchorCtr="0">
              <a:noAutofit/>
            </a:bodyPr>
            <a:lstStyle/>
            <a:p>
              <a:pPr marL="514350" lvl="1" indent="-514350" defTabSz="1200150">
                <a:lnSpc>
                  <a:spcPct val="150000"/>
                </a:lnSpc>
                <a:spcBef>
                  <a:spcPct val="0"/>
                </a:spcBef>
                <a:buClr>
                  <a:srgbClr val="C00000"/>
                </a:buClr>
                <a:buFont typeface="+mj-lt"/>
                <a:buAutoNum type="arabicPeriod"/>
              </a:pPr>
              <a:r>
                <a:rPr lang="en-ZA" sz="2600" dirty="0">
                  <a:solidFill>
                    <a:schemeClr val="tx1"/>
                  </a:solidFill>
                  <a:latin typeface="Arial" panose="020B0604020202020204" pitchFamily="34" charset="0"/>
                  <a:cs typeface="Arial" panose="020B0604020202020204" pitchFamily="34" charset="0"/>
                </a:rPr>
                <a:t>Effective and efficient strategic </a:t>
              </a:r>
              <a:r>
                <a:rPr lang="en-ZA" sz="2600" dirty="0" smtClean="0">
                  <a:solidFill>
                    <a:schemeClr val="tx1"/>
                  </a:solidFill>
                  <a:latin typeface="Arial" panose="020B0604020202020204" pitchFamily="34" charset="0"/>
                  <a:cs typeface="Arial" panose="020B0604020202020204" pitchFamily="34" charset="0"/>
                </a:rPr>
                <a:t>leadership; </a:t>
              </a:r>
              <a:r>
                <a:rPr lang="en-ZA" sz="2600" dirty="0">
                  <a:solidFill>
                    <a:schemeClr val="tx1"/>
                  </a:solidFill>
                  <a:latin typeface="Arial" panose="020B0604020202020204" pitchFamily="34" charset="0"/>
                  <a:cs typeface="Arial" panose="020B0604020202020204" pitchFamily="34" charset="0"/>
                </a:rPr>
                <a:t>governance and </a:t>
              </a:r>
              <a:r>
                <a:rPr lang="en-ZA" sz="2600" dirty="0" smtClean="0">
                  <a:solidFill>
                    <a:schemeClr val="tx1"/>
                  </a:solidFill>
                  <a:latin typeface="Arial" panose="020B0604020202020204" pitchFamily="34" charset="0"/>
                  <a:cs typeface="Arial" panose="020B0604020202020204" pitchFamily="34" charset="0"/>
                </a:rPr>
                <a:t>administration;</a:t>
              </a:r>
              <a:endParaRPr lang="en-US" sz="2600" dirty="0">
                <a:solidFill>
                  <a:schemeClr val="tx1"/>
                </a:solidFill>
                <a:latin typeface="Arial" panose="020B0604020202020204" pitchFamily="34" charset="0"/>
                <a:cs typeface="Arial" panose="020B0604020202020204" pitchFamily="34" charset="0"/>
              </a:endParaRPr>
            </a:p>
            <a:p>
              <a:pPr marL="514350" lvl="1" indent="-514350" algn="l" defTabSz="1200150" rtl="0">
                <a:lnSpc>
                  <a:spcPct val="150000"/>
                </a:lnSpc>
                <a:spcBef>
                  <a:spcPct val="0"/>
                </a:spcBef>
                <a:buClr>
                  <a:srgbClr val="C00000"/>
                </a:buClr>
                <a:buFont typeface="+mj-lt"/>
                <a:buAutoNum type="arabicPeriod"/>
              </a:pPr>
              <a:r>
                <a:rPr lang="en-ZA" sz="2600" b="0" kern="1200" dirty="0" smtClean="0">
                  <a:solidFill>
                    <a:schemeClr val="tx1"/>
                  </a:solidFill>
                  <a:latin typeface="Arial" panose="020B0604020202020204" pitchFamily="34" charset="0"/>
                  <a:cs typeface="Arial" panose="020B0604020202020204" pitchFamily="34" charset="0"/>
                </a:rPr>
                <a:t>A responsive communications policy and regulatory environment;</a:t>
              </a:r>
              <a:endParaRPr lang="en-US" sz="2600" b="0" kern="1200" dirty="0">
                <a:solidFill>
                  <a:schemeClr val="tx1"/>
                </a:solidFill>
                <a:latin typeface="Arial" panose="020B0604020202020204" pitchFamily="34" charset="0"/>
                <a:cs typeface="Arial" panose="020B0604020202020204" pitchFamily="34" charset="0"/>
              </a:endParaRPr>
            </a:p>
            <a:p>
              <a:pPr marL="514350" lvl="1" indent="-514350" algn="l" defTabSz="1200150" rtl="0">
                <a:lnSpc>
                  <a:spcPct val="150000"/>
                </a:lnSpc>
                <a:spcBef>
                  <a:spcPct val="0"/>
                </a:spcBef>
                <a:buClr>
                  <a:srgbClr val="C00000"/>
                </a:buClr>
                <a:buFont typeface="+mj-lt"/>
                <a:buAutoNum type="arabicPeriod"/>
              </a:pPr>
              <a:r>
                <a:rPr lang="en-ZA" sz="2600" b="0" kern="1200" dirty="0" smtClean="0">
                  <a:solidFill>
                    <a:schemeClr val="tx1"/>
                  </a:solidFill>
                  <a:latin typeface="Arial" panose="020B0604020202020204" pitchFamily="34" charset="0"/>
                  <a:cs typeface="Arial" panose="020B0604020202020204" pitchFamily="34" charset="0"/>
                </a:rPr>
                <a:t>Improved government communication and country branding; and</a:t>
              </a:r>
              <a:endParaRPr lang="en-US" sz="2600" b="0" kern="1200" dirty="0">
                <a:solidFill>
                  <a:schemeClr val="tx1"/>
                </a:solidFill>
                <a:latin typeface="Arial" panose="020B0604020202020204" pitchFamily="34" charset="0"/>
                <a:cs typeface="Arial" panose="020B0604020202020204" pitchFamily="34" charset="0"/>
              </a:endParaRPr>
            </a:p>
            <a:p>
              <a:pPr marL="514350" lvl="1" indent="-514350" algn="l" defTabSz="1200150" rtl="0">
                <a:lnSpc>
                  <a:spcPct val="150000"/>
                </a:lnSpc>
                <a:spcBef>
                  <a:spcPct val="0"/>
                </a:spcBef>
                <a:buClr>
                  <a:srgbClr val="C00000"/>
                </a:buClr>
                <a:buFont typeface="+mj-lt"/>
                <a:buAutoNum type="arabicPeriod"/>
              </a:pPr>
              <a:r>
                <a:rPr lang="en-ZA" sz="2600" dirty="0" smtClean="0">
                  <a:solidFill>
                    <a:schemeClr val="tx1"/>
                  </a:solidFill>
                  <a:latin typeface="Arial" panose="020B0604020202020204" pitchFamily="34" charset="0"/>
                  <a:cs typeface="Arial" panose="020B0604020202020204" pitchFamily="34" charset="0"/>
                </a:rPr>
                <a:t>T</a:t>
              </a:r>
              <a:r>
                <a:rPr lang="en-ZA" sz="2600" b="0" kern="1200" dirty="0" smtClean="0">
                  <a:solidFill>
                    <a:schemeClr val="tx1"/>
                  </a:solidFill>
                  <a:latin typeface="Arial" panose="020B0604020202020204" pitchFamily="34" charset="0"/>
                  <a:cs typeface="Arial" panose="020B0604020202020204" pitchFamily="34" charset="0"/>
                </a:rPr>
                <a:t>ransformed  communications  sector.</a:t>
              </a:r>
              <a:endParaRPr lang="en-US" sz="2600" b="0" kern="1200" dirty="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xmlns="" val="3954334588"/>
      </p:ext>
    </p:extLst>
  </p:cSld>
  <p:clrMapOvr>
    <a:masterClrMapping/>
  </p:clrMapOvr>
  <mc:AlternateContent xmlns:mc="http://schemas.openxmlformats.org/markup-compatibility/2006">
    <mc:Choice xmlns:p14="http://schemas.microsoft.com/office/powerpoint/2010/main" xmlns="" Requires="p14">
      <p:transition p14:dur="250">
        <p14:prism dir="d"/>
      </p:transition>
    </mc:Choice>
    <mc:Fallback>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233363" y="1548938"/>
            <a:ext cx="8712517" cy="4790902"/>
          </a:xfrm>
          <a:prstGeom prst="rect">
            <a:avLst/>
          </a:prstGeom>
          <a:noFill/>
          <a:ln>
            <a:miter lim="800000"/>
            <a:headEnd/>
            <a:tailEnd/>
          </a:ln>
        </p:spPr>
        <p:txBody>
          <a:bodyPr vert="horz" lIns="91440" tIns="45720" rIns="91440" bIns="45720" rtlCol="0">
            <a:normAutofit/>
          </a:bodyPr>
          <a:lstStyle/>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608528625"/>
              </p:ext>
            </p:extLst>
          </p:nvPr>
        </p:nvGraphicFramePr>
        <p:xfrm>
          <a:off x="233361" y="1359244"/>
          <a:ext cx="8662510" cy="4758780"/>
        </p:xfrm>
        <a:graphic>
          <a:graphicData uri="http://schemas.openxmlformats.org/drawingml/2006/table">
            <a:tbl>
              <a:tblPr firstRow="1" firstCol="1" bandRow="1"/>
              <a:tblGrid>
                <a:gridCol w="2827642"/>
                <a:gridCol w="1236109"/>
                <a:gridCol w="1374580"/>
                <a:gridCol w="1403020"/>
                <a:gridCol w="1821159"/>
              </a:tblGrid>
              <a:tr h="1087017">
                <a:tc>
                  <a:txBody>
                    <a:bodyPr/>
                    <a:lstStyle/>
                    <a:p>
                      <a:pPr>
                        <a:lnSpc>
                          <a:spcPct val="107000"/>
                        </a:lnSpc>
                        <a:spcAft>
                          <a:spcPts val="0"/>
                        </a:spcAft>
                      </a:pPr>
                      <a:r>
                        <a:rPr lang="en-ZA" sz="1550" b="1" dirty="0" smtClean="0">
                          <a:effectLst/>
                          <a:latin typeface="Arial" panose="020B0604020202020204" pitchFamily="34" charset="0"/>
                          <a:ea typeface="Calibri" panose="020F0502020204030204" pitchFamily="34" charset="0"/>
                          <a:cs typeface="Arial" panose="020B0604020202020204" pitchFamily="34" charset="0"/>
                        </a:rPr>
                        <a:t>PROGRAMMES</a:t>
                      </a:r>
                      <a:endParaRPr lang="en-ZA" sz="155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500" b="1" dirty="0" smtClean="0">
                          <a:effectLst/>
                          <a:latin typeface="Arial" panose="020B0604020202020204" pitchFamily="34" charset="0"/>
                          <a:ea typeface="Calibri" panose="020F0502020204030204" pitchFamily="34" charset="0"/>
                          <a:cs typeface="Arial" panose="020B0604020202020204" pitchFamily="34" charset="0"/>
                        </a:rPr>
                        <a:t>PLANNED TARGETS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550" b="1" dirty="0" smtClean="0">
                          <a:effectLst/>
                          <a:latin typeface="Arial" panose="020B0604020202020204" pitchFamily="34" charset="0"/>
                          <a:ea typeface="Calibri" panose="020F0502020204030204" pitchFamily="34" charset="0"/>
                          <a:cs typeface="Arial" panose="020B0604020202020204" pitchFamily="34" charset="0"/>
                        </a:rPr>
                        <a:t>ACHIEVED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500" b="1" dirty="0" smtClean="0">
                          <a:effectLst/>
                          <a:latin typeface="Arial" panose="020B0604020202020204" pitchFamily="34" charset="0"/>
                          <a:ea typeface="Calibri" panose="020F0502020204030204" pitchFamily="34" charset="0"/>
                          <a:cs typeface="Arial" panose="020B0604020202020204" pitchFamily="34" charset="0"/>
                        </a:rPr>
                        <a:t>NOT</a:t>
                      </a:r>
                      <a:r>
                        <a:rPr lang="en-ZA" sz="1500" b="1" baseline="0" dirty="0" smtClean="0">
                          <a:effectLst/>
                          <a:latin typeface="Arial" panose="020B0604020202020204" pitchFamily="34" charset="0"/>
                          <a:ea typeface="Calibri" panose="020F0502020204030204" pitchFamily="34" charset="0"/>
                          <a:cs typeface="Arial" panose="020B0604020202020204" pitchFamily="34" charset="0"/>
                        </a:rPr>
                        <a:t> </a:t>
                      </a:r>
                      <a:r>
                        <a:rPr lang="en-ZA" sz="1500" b="1" dirty="0" smtClean="0">
                          <a:effectLst/>
                          <a:latin typeface="Arial" panose="020B0604020202020204" pitchFamily="34" charset="0"/>
                          <a:ea typeface="Calibri" panose="020F0502020204030204" pitchFamily="34" charset="0"/>
                          <a:cs typeface="Arial" panose="020B0604020202020204" pitchFamily="34" charset="0"/>
                        </a:rPr>
                        <a:t>ACHIEVED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550" b="1" dirty="0" smtClean="0">
                          <a:effectLst/>
                          <a:latin typeface="Arial" panose="020B0604020202020204" pitchFamily="34" charset="0"/>
                          <a:ea typeface="Calibri" panose="020F0502020204030204" pitchFamily="34" charset="0"/>
                          <a:cs typeface="Arial" panose="020B0604020202020204" pitchFamily="34" charset="0"/>
                        </a:rPr>
                        <a:t>OVERALL ACHIEVEMENT%</a:t>
                      </a:r>
                    </a:p>
                    <a:p>
                      <a:pPr marL="0" marR="0" lvl="0" indent="0" algn="l" defTabSz="457200" rtl="0" eaLnBrk="1" fontAlgn="auto" latinLnBrk="0" hangingPunct="1">
                        <a:lnSpc>
                          <a:spcPct val="107000"/>
                        </a:lnSpc>
                        <a:spcBef>
                          <a:spcPts val="0"/>
                        </a:spcBef>
                        <a:spcAft>
                          <a:spcPts val="0"/>
                        </a:spcAft>
                        <a:buClrTx/>
                        <a:buSzTx/>
                        <a:buFontTx/>
                        <a:buNone/>
                        <a:tabLst/>
                        <a:defRPr/>
                      </a:pPr>
                      <a:endParaRPr lang="en-ZA" sz="1550" b="1" dirty="0" smtClean="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r>
              <a:tr h="522956">
                <a:tc>
                  <a:txBody>
                    <a:bodyPr/>
                    <a:lstStyle/>
                    <a:p>
                      <a:pPr algn="just" fontAlgn="t"/>
                      <a:r>
                        <a:rPr lang="en-ZA" sz="1600" b="1" i="0" u="sng" strike="noStrike" dirty="0" smtClean="0">
                          <a:solidFill>
                            <a:srgbClr val="000000"/>
                          </a:solidFill>
                          <a:effectLst/>
                          <a:latin typeface="Arial" panose="020B0604020202020204" pitchFamily="34" charset="0"/>
                          <a:cs typeface="Arial" panose="020B0604020202020204" pitchFamily="34" charset="0"/>
                        </a:rPr>
                        <a:t>Programme</a:t>
                      </a:r>
                      <a:r>
                        <a:rPr lang="en-ZA" sz="1600" b="1" i="0" u="sng" strike="noStrike" baseline="0" dirty="0" smtClean="0">
                          <a:solidFill>
                            <a:srgbClr val="000000"/>
                          </a:solidFill>
                          <a:effectLst/>
                          <a:latin typeface="Arial" panose="020B0604020202020204" pitchFamily="34" charset="0"/>
                          <a:cs typeface="Arial" panose="020B0604020202020204" pitchFamily="34" charset="0"/>
                        </a:rPr>
                        <a:t> 1</a:t>
                      </a:r>
                    </a:p>
                    <a:p>
                      <a:pPr algn="just" fontAlgn="t"/>
                      <a:r>
                        <a:rPr lang="en-ZA" sz="1600" b="0" i="0" u="none" strike="noStrike" baseline="0" dirty="0" smtClean="0">
                          <a:solidFill>
                            <a:srgbClr val="000000"/>
                          </a:solidFill>
                          <a:effectLst/>
                          <a:latin typeface="Arial" panose="020B0604020202020204" pitchFamily="34" charset="0"/>
                          <a:cs typeface="Arial" panose="020B0604020202020204" pitchFamily="34" charset="0"/>
                        </a:rPr>
                        <a:t>Administration</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r>
                        <a:rPr lang="en-ZA" sz="1600" dirty="0" smtClean="0">
                          <a:latin typeface="Arial" panose="020B0604020202020204" pitchFamily="34" charset="0"/>
                          <a:cs typeface="Arial" panose="020B0604020202020204" pitchFamily="34" charset="0"/>
                        </a:rPr>
                        <a:t> 12</a:t>
                      </a:r>
                      <a:endParaRPr lang="en-ZA" sz="1600" dirty="0">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r>
                        <a:rPr lang="en-ZA" sz="1600" dirty="0" smtClean="0">
                          <a:latin typeface="Arial" panose="020B0604020202020204" pitchFamily="34" charset="0"/>
                          <a:cs typeface="Arial" panose="020B0604020202020204" pitchFamily="34" charset="0"/>
                        </a:rPr>
                        <a:t> 11</a:t>
                      </a:r>
                      <a:endParaRPr lang="en-ZA" sz="1600" dirty="0">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r>
                        <a:rPr lang="en-ZA" sz="1600" dirty="0" smtClean="0">
                          <a:latin typeface="Arial" panose="020B0604020202020204" pitchFamily="34" charset="0"/>
                          <a:cs typeface="Arial" panose="020B0604020202020204" pitchFamily="34" charset="0"/>
                        </a:rPr>
                        <a:t> 1</a:t>
                      </a:r>
                      <a:endParaRPr lang="en-ZA" sz="1600" dirty="0">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r>
                        <a:rPr lang="en-ZA" sz="1600" dirty="0" smtClean="0">
                          <a:latin typeface="Arial" panose="020B0604020202020204" pitchFamily="34" charset="0"/>
                          <a:cs typeface="Arial" panose="020B0604020202020204" pitchFamily="34" charset="0"/>
                        </a:rPr>
                        <a:t> 92%</a:t>
                      </a:r>
                      <a:endParaRPr lang="en-ZA" sz="1600" dirty="0">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1025775">
                <a:tc>
                  <a:txBody>
                    <a:bodyPr/>
                    <a:lstStyle/>
                    <a:p>
                      <a:pPr algn="just" fontAlgn="t"/>
                      <a:r>
                        <a:rPr lang="en-ZA" sz="1600" b="1" i="0" u="sng" strike="noStrike" dirty="0" smtClean="0">
                          <a:solidFill>
                            <a:srgbClr val="000000"/>
                          </a:solidFill>
                          <a:effectLst/>
                          <a:latin typeface="Arial" panose="020B0604020202020204" pitchFamily="34" charset="0"/>
                          <a:cs typeface="Arial" panose="020B0604020202020204" pitchFamily="34" charset="0"/>
                        </a:rPr>
                        <a:t>Programme 2</a:t>
                      </a:r>
                    </a:p>
                    <a:p>
                      <a:pPr algn="l" fontAlgn="t"/>
                      <a:r>
                        <a:rPr lang="en-ZA" sz="1600" b="0" i="0" u="none" strike="noStrike" dirty="0" smtClean="0">
                          <a:solidFill>
                            <a:srgbClr val="000000"/>
                          </a:solidFill>
                          <a:effectLst/>
                          <a:latin typeface="Arial" panose="020B0604020202020204" pitchFamily="34" charset="0"/>
                          <a:cs typeface="Arial" panose="020B0604020202020204" pitchFamily="34" charset="0"/>
                        </a:rPr>
                        <a:t>Communications policy, research &amp; </a:t>
                      </a:r>
                    </a:p>
                    <a:p>
                      <a:pPr algn="just" fontAlgn="t"/>
                      <a:r>
                        <a:rPr lang="en-ZA" sz="1600" b="0" i="0" u="none" strike="noStrike" dirty="0" smtClean="0">
                          <a:solidFill>
                            <a:srgbClr val="000000"/>
                          </a:solidFill>
                          <a:effectLst/>
                          <a:latin typeface="Arial" panose="020B0604020202020204" pitchFamily="34" charset="0"/>
                          <a:cs typeface="Arial" panose="020B0604020202020204" pitchFamily="34" charset="0"/>
                        </a:rPr>
                        <a:t>Development </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r>
                        <a:rPr lang="en-ZA" sz="1600" dirty="0" smtClean="0">
                          <a:latin typeface="Arial" panose="020B0604020202020204" pitchFamily="34" charset="0"/>
                          <a:cs typeface="Arial" panose="020B0604020202020204" pitchFamily="34" charset="0"/>
                        </a:rPr>
                        <a:t> 10</a:t>
                      </a:r>
                      <a:endParaRPr lang="en-ZA" sz="1600" dirty="0">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r>
                        <a:rPr lang="en-ZA" sz="1600" dirty="0" smtClean="0">
                          <a:latin typeface="Arial" panose="020B0604020202020204" pitchFamily="34" charset="0"/>
                          <a:cs typeface="Arial" panose="020B0604020202020204" pitchFamily="34" charset="0"/>
                        </a:rPr>
                        <a:t> 6</a:t>
                      </a:r>
                      <a:endParaRPr lang="en-ZA" sz="1600" dirty="0">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r>
                        <a:rPr lang="en-ZA" sz="1600" dirty="0" smtClean="0">
                          <a:latin typeface="Arial" panose="020B0604020202020204" pitchFamily="34" charset="0"/>
                          <a:cs typeface="Arial" panose="020B0604020202020204" pitchFamily="34" charset="0"/>
                        </a:rPr>
                        <a:t> 4</a:t>
                      </a:r>
                      <a:endParaRPr lang="en-ZA" sz="1600" dirty="0">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r>
                        <a:rPr lang="en-ZA" sz="1600" dirty="0" smtClean="0">
                          <a:latin typeface="Arial" panose="020B0604020202020204" pitchFamily="34" charset="0"/>
                          <a:cs typeface="Arial" panose="020B0604020202020204" pitchFamily="34" charset="0"/>
                        </a:rPr>
                        <a:t> 60%</a:t>
                      </a:r>
                      <a:endParaRPr lang="en-ZA" sz="1600" dirty="0">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991715">
                <a:tc>
                  <a:txBody>
                    <a:bodyPr/>
                    <a:lstStyle/>
                    <a:p>
                      <a:pPr algn="just" fontAlgn="t"/>
                      <a:r>
                        <a:rPr lang="en-ZA" sz="1600" b="1" i="0" u="sng" strike="noStrike" dirty="0" smtClean="0">
                          <a:solidFill>
                            <a:srgbClr val="000000"/>
                          </a:solidFill>
                          <a:effectLst/>
                          <a:latin typeface="Arial" panose="020B0604020202020204" pitchFamily="34" charset="0"/>
                          <a:cs typeface="Arial" panose="020B0604020202020204" pitchFamily="34" charset="0"/>
                        </a:rPr>
                        <a:t>Programme 3</a:t>
                      </a:r>
                    </a:p>
                    <a:p>
                      <a:pPr algn="just" fontAlgn="t"/>
                      <a:r>
                        <a:rPr lang="en-ZA" sz="1600" b="0" i="0" u="none" strike="noStrike" dirty="0" smtClean="0">
                          <a:solidFill>
                            <a:srgbClr val="000000"/>
                          </a:solidFill>
                          <a:effectLst/>
                          <a:latin typeface="Arial" panose="020B0604020202020204" pitchFamily="34" charset="0"/>
                          <a:cs typeface="Arial" panose="020B0604020202020204" pitchFamily="34" charset="0"/>
                        </a:rPr>
                        <a:t>Industry and Capacity Development</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r>
                        <a:rPr lang="en-ZA" sz="1600" dirty="0" smtClean="0">
                          <a:latin typeface="Arial" panose="020B0604020202020204" pitchFamily="34" charset="0"/>
                          <a:cs typeface="Arial" panose="020B0604020202020204" pitchFamily="34" charset="0"/>
                        </a:rPr>
                        <a:t> 11</a:t>
                      </a:r>
                      <a:endParaRPr lang="en-ZA" sz="1600" dirty="0">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r>
                        <a:rPr lang="en-ZA" sz="1600" dirty="0" smtClean="0">
                          <a:latin typeface="Arial" panose="020B0604020202020204" pitchFamily="34" charset="0"/>
                          <a:cs typeface="Arial" panose="020B0604020202020204" pitchFamily="34" charset="0"/>
                        </a:rPr>
                        <a:t> 11</a:t>
                      </a:r>
                      <a:endParaRPr lang="en-ZA" sz="1600" dirty="0">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r>
                        <a:rPr lang="en-ZA" sz="1600" dirty="0" smtClean="0">
                          <a:latin typeface="Arial" panose="020B0604020202020204" pitchFamily="34" charset="0"/>
                          <a:cs typeface="Arial" panose="020B0604020202020204" pitchFamily="34" charset="0"/>
                        </a:rPr>
                        <a:t> 0</a:t>
                      </a:r>
                      <a:endParaRPr lang="en-ZA" sz="1600" dirty="0">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r>
                        <a:rPr lang="en-ZA" sz="1600" dirty="0" smtClean="0">
                          <a:latin typeface="Arial" panose="020B0604020202020204" pitchFamily="34" charset="0"/>
                          <a:cs typeface="Arial" panose="020B0604020202020204" pitchFamily="34" charset="0"/>
                        </a:rPr>
                        <a:t> 100%</a:t>
                      </a:r>
                      <a:endParaRPr lang="en-ZA" sz="1600" dirty="0">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739201">
                <a:tc>
                  <a:txBody>
                    <a:bodyPr/>
                    <a:lstStyle/>
                    <a:p>
                      <a:pPr algn="just" fontAlgn="t"/>
                      <a:r>
                        <a:rPr lang="en-ZA" sz="1600" b="1" i="0" u="sng" strike="noStrike" dirty="0" smtClean="0">
                          <a:solidFill>
                            <a:srgbClr val="000000"/>
                          </a:solidFill>
                          <a:effectLst/>
                          <a:latin typeface="Arial" panose="020B0604020202020204" pitchFamily="34" charset="0"/>
                          <a:cs typeface="Arial" panose="020B0604020202020204" pitchFamily="34" charset="0"/>
                        </a:rPr>
                        <a:t>Programme 4</a:t>
                      </a:r>
                    </a:p>
                    <a:p>
                      <a:pPr algn="just" fontAlgn="t"/>
                      <a:r>
                        <a:rPr lang="en-ZA" sz="1600" b="0" i="0" u="none" strike="noStrike" dirty="0" smtClean="0">
                          <a:solidFill>
                            <a:srgbClr val="000000"/>
                          </a:solidFill>
                          <a:effectLst/>
                          <a:latin typeface="Arial" panose="020B0604020202020204" pitchFamily="34" charset="0"/>
                          <a:cs typeface="Arial" panose="020B0604020202020204" pitchFamily="34" charset="0"/>
                        </a:rPr>
                        <a:t>Entity Oversight</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r>
                        <a:rPr lang="en-ZA" sz="1600" dirty="0" smtClean="0">
                          <a:latin typeface="Arial" panose="020B0604020202020204" pitchFamily="34" charset="0"/>
                          <a:cs typeface="Arial" panose="020B0604020202020204" pitchFamily="34" charset="0"/>
                        </a:rPr>
                        <a:t>5</a:t>
                      </a:r>
                      <a:endParaRPr lang="en-ZA" sz="1600" dirty="0">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r>
                        <a:rPr lang="en-ZA" sz="1600" dirty="0" smtClean="0">
                          <a:latin typeface="Arial" panose="020B0604020202020204" pitchFamily="34" charset="0"/>
                          <a:cs typeface="Arial" panose="020B0604020202020204" pitchFamily="34" charset="0"/>
                        </a:rPr>
                        <a:t> 4</a:t>
                      </a:r>
                      <a:endParaRPr lang="en-ZA" sz="1600" dirty="0">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r>
                        <a:rPr lang="en-ZA" sz="1600" dirty="0" smtClean="0">
                          <a:latin typeface="Arial" panose="020B0604020202020204" pitchFamily="34" charset="0"/>
                          <a:cs typeface="Arial" panose="020B0604020202020204" pitchFamily="34" charset="0"/>
                        </a:rPr>
                        <a:t> 1</a:t>
                      </a:r>
                      <a:endParaRPr lang="en-ZA" sz="1600" dirty="0">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r>
                        <a:rPr lang="en-ZA" sz="1600" dirty="0" smtClean="0">
                          <a:latin typeface="Arial" panose="020B0604020202020204" pitchFamily="34" charset="0"/>
                          <a:cs typeface="Arial" panose="020B0604020202020204" pitchFamily="34" charset="0"/>
                        </a:rPr>
                        <a:t> 80%</a:t>
                      </a:r>
                      <a:endParaRPr lang="en-ZA" sz="1600" dirty="0">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392116">
                <a:tc>
                  <a:txBody>
                    <a:bodyPr/>
                    <a:lstStyle/>
                    <a:p>
                      <a:pPr algn="just" fontAlgn="t"/>
                      <a:r>
                        <a:rPr lang="en-ZA" sz="1600" b="0" i="0" u="none" strike="noStrike" dirty="0" smtClean="0">
                          <a:solidFill>
                            <a:srgbClr val="000000"/>
                          </a:solidFill>
                          <a:effectLst/>
                          <a:latin typeface="Arial" panose="020B0604020202020204" pitchFamily="34" charset="0"/>
                          <a:cs typeface="Arial" panose="020B0604020202020204" pitchFamily="34" charset="0"/>
                        </a:rPr>
                        <a:t> Overall  Performance</a:t>
                      </a:r>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r>
                        <a:rPr lang="en-ZA" sz="1600" dirty="0" smtClean="0">
                          <a:latin typeface="Arial" panose="020B0604020202020204" pitchFamily="34" charset="0"/>
                          <a:cs typeface="Arial" panose="020B0604020202020204" pitchFamily="34" charset="0"/>
                        </a:rPr>
                        <a:t> 38</a:t>
                      </a:r>
                      <a:endParaRPr lang="en-ZA" sz="1600" dirty="0">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r>
                        <a:rPr lang="en-ZA" sz="1600" dirty="0" smtClean="0">
                          <a:latin typeface="Arial" panose="020B0604020202020204" pitchFamily="34" charset="0"/>
                          <a:cs typeface="Arial" panose="020B0604020202020204" pitchFamily="34" charset="0"/>
                        </a:rPr>
                        <a:t> 32</a:t>
                      </a:r>
                      <a:endParaRPr lang="en-ZA" sz="1600" dirty="0">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r>
                        <a:rPr lang="en-ZA" sz="1600" dirty="0" smtClean="0">
                          <a:latin typeface="Arial" panose="020B0604020202020204" pitchFamily="34" charset="0"/>
                          <a:cs typeface="Arial" panose="020B0604020202020204" pitchFamily="34" charset="0"/>
                        </a:rPr>
                        <a:t> 6</a:t>
                      </a:r>
                      <a:endParaRPr lang="en-ZA" sz="1600" dirty="0">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r>
                        <a:rPr lang="en-ZA" sz="1600" dirty="0" smtClean="0">
                          <a:latin typeface="Arial" panose="020B0604020202020204" pitchFamily="34" charset="0"/>
                          <a:cs typeface="Arial" panose="020B0604020202020204" pitchFamily="34" charset="0"/>
                        </a:rPr>
                        <a:t> 84%</a:t>
                      </a:r>
                      <a:endParaRPr lang="en-ZA" sz="1600" dirty="0">
                        <a:latin typeface="Arial" panose="020B0604020202020204" pitchFamily="34" charset="0"/>
                        <a:cs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sp>
        <p:nvSpPr>
          <p:cNvPr id="7" name="Title 5"/>
          <p:cNvSpPr txBox="1">
            <a:spLocks/>
          </p:cNvSpPr>
          <p:nvPr/>
        </p:nvSpPr>
        <p:spPr>
          <a:xfrm>
            <a:off x="233363" y="214184"/>
            <a:ext cx="8662509" cy="881448"/>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ZA" sz="2800" b="1" dirty="0" smtClean="0">
                <a:solidFill>
                  <a:schemeClr val="tx2">
                    <a:lumMod val="40000"/>
                    <a:lumOff val="60000"/>
                  </a:schemeClr>
                </a:solidFill>
              </a:rPr>
              <a:t/>
            </a:r>
            <a:br>
              <a:rPr lang="en-ZA" sz="2800" b="1" dirty="0" smtClean="0">
                <a:solidFill>
                  <a:schemeClr val="tx2">
                    <a:lumMod val="40000"/>
                    <a:lumOff val="60000"/>
                  </a:schemeClr>
                </a:solidFill>
              </a:rPr>
            </a:br>
            <a:r>
              <a:rPr lang="en-ZA" sz="2800" b="1" dirty="0" smtClean="0">
                <a:solidFill>
                  <a:schemeClr val="accent6">
                    <a:lumMod val="75000"/>
                  </a:schemeClr>
                </a:solidFill>
                <a:latin typeface="Arial" panose="020B0604020202020204" pitchFamily="34" charset="0"/>
                <a:cs typeface="Arial" panose="020B0604020202020204" pitchFamily="34" charset="0"/>
              </a:rPr>
              <a:t>ACTUAL PERFORMANCE AS AT 30 SEPTEMBER 2016</a:t>
            </a:r>
            <a:r>
              <a:rPr lang="en-ZA" sz="2800" b="1" dirty="0" smtClean="0">
                <a:latin typeface="Arial" panose="020B0604020202020204" pitchFamily="34" charset="0"/>
                <a:cs typeface="Arial" panose="020B0604020202020204" pitchFamily="34" charset="0"/>
              </a:rPr>
              <a:t/>
            </a:r>
            <a:br>
              <a:rPr lang="en-ZA" sz="2800" b="1" dirty="0" smtClean="0">
                <a:latin typeface="Arial" panose="020B0604020202020204" pitchFamily="34" charset="0"/>
                <a:cs typeface="Arial" panose="020B0604020202020204" pitchFamily="34" charset="0"/>
              </a:rPr>
            </a:br>
            <a:endParaRPr lang="en-ZA" sz="28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8843D58F-2DAB-1446-A47E-C34A82BC1FA1}" type="slidenum">
              <a:rPr lang="en-US" smtClean="0"/>
              <a:pPr/>
              <a:t>5</a:t>
            </a:fld>
            <a:endParaRPr lang="en-US" dirty="0"/>
          </a:p>
        </p:txBody>
      </p:sp>
    </p:spTree>
    <p:extLst>
      <p:ext uri="{BB962C8B-B14F-4D97-AF65-F5344CB8AC3E}">
        <p14:creationId xmlns:p14="http://schemas.microsoft.com/office/powerpoint/2010/main" xmlns="" val="896942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013"/>
            <a:ext cx="8229600" cy="855324"/>
          </a:xfrm>
        </p:spPr>
        <p:style>
          <a:lnRef idx="0">
            <a:scrgbClr r="0" g="0" b="0"/>
          </a:lnRef>
          <a:fillRef idx="1003">
            <a:schemeClr val="lt1"/>
          </a:fillRef>
          <a:effectRef idx="0">
            <a:scrgbClr r="0" g="0" b="0"/>
          </a:effectRef>
          <a:fontRef idx="major"/>
        </p:style>
        <p:txBody>
          <a:bodyPr>
            <a:normAutofit/>
          </a:bodyPr>
          <a:lstStyle/>
          <a:p>
            <a:pPr algn="l"/>
            <a:r>
              <a:rPr lang="en-ZA" sz="2800" b="1" dirty="0" smtClean="0">
                <a:solidFill>
                  <a:schemeClr val="accent6">
                    <a:lumMod val="75000"/>
                  </a:schemeClr>
                </a:solidFill>
                <a:latin typeface="Arial" panose="020B0604020202020204" pitchFamily="34" charset="0"/>
                <a:cs typeface="Arial" panose="020B0604020202020204" pitchFamily="34" charset="0"/>
              </a:rPr>
              <a:t>REPORT PER PROGRAMME</a:t>
            </a:r>
            <a:endParaRPr lang="en-ZA" sz="2800" b="1" dirty="0">
              <a:solidFill>
                <a:schemeClr val="accent6">
                  <a:lumMod val="7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8843D58F-2DAB-1446-A47E-C34A82BC1FA1}" type="slidenum">
              <a:rPr lang="en-US" smtClean="0"/>
              <a:pPr/>
              <a:t>6</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3004627116"/>
              </p:ext>
            </p:extLst>
          </p:nvPr>
        </p:nvGraphicFramePr>
        <p:xfrm>
          <a:off x="457200" y="1456362"/>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719581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style>
          <a:lnRef idx="0">
            <a:scrgbClr r="0" g="0" b="0"/>
          </a:lnRef>
          <a:fillRef idx="1003">
            <a:schemeClr val="lt1"/>
          </a:fillRef>
          <a:effectRef idx="0">
            <a:scrgbClr r="0" g="0" b="0"/>
          </a:effectRef>
          <a:fontRef idx="major"/>
        </p:style>
        <p:txBody>
          <a:bodyPr>
            <a:noAutofit/>
          </a:bodyPr>
          <a:lstStyle/>
          <a:p>
            <a:pPr algn="l"/>
            <a:r>
              <a:rPr lang="en-ZA" sz="2400" b="1" dirty="0">
                <a:solidFill>
                  <a:schemeClr val="accent6">
                    <a:lumMod val="75000"/>
                  </a:schemeClr>
                </a:solidFill>
                <a:latin typeface="Arial" panose="020B0604020202020204" pitchFamily="34" charset="0"/>
                <a:cs typeface="Arial" panose="020B0604020202020204" pitchFamily="34" charset="0"/>
              </a:rPr>
              <a:t>ACTUAL PERFORMANCE AS </a:t>
            </a:r>
            <a:r>
              <a:rPr lang="en-ZA" sz="2400" b="1" dirty="0" smtClean="0">
                <a:solidFill>
                  <a:schemeClr val="accent6">
                    <a:lumMod val="75000"/>
                  </a:schemeClr>
                </a:solidFill>
                <a:latin typeface="Arial" panose="020B0604020202020204" pitchFamily="34" charset="0"/>
                <a:cs typeface="Arial" panose="020B0604020202020204" pitchFamily="34" charset="0"/>
              </a:rPr>
              <a:t>AT </a:t>
            </a:r>
            <a:r>
              <a:rPr lang="en-ZA" sz="2400" b="1" dirty="0">
                <a:solidFill>
                  <a:schemeClr val="accent6">
                    <a:lumMod val="75000"/>
                  </a:schemeClr>
                </a:solidFill>
                <a:latin typeface="Arial" panose="020B0604020202020204" pitchFamily="34" charset="0"/>
                <a:cs typeface="Arial" panose="020B0604020202020204" pitchFamily="34" charset="0"/>
              </a:rPr>
              <a:t>30 SEPTEMBER 2016</a:t>
            </a:r>
          </a:p>
        </p:txBody>
      </p:sp>
      <p:sp>
        <p:nvSpPr>
          <p:cNvPr id="4" name="Slide Number Placeholder 3"/>
          <p:cNvSpPr>
            <a:spLocks noGrp="1"/>
          </p:cNvSpPr>
          <p:nvPr>
            <p:ph type="sldNum" sz="quarter" idx="12"/>
          </p:nvPr>
        </p:nvSpPr>
        <p:spPr/>
        <p:txBody>
          <a:bodyPr/>
          <a:lstStyle/>
          <a:p>
            <a:fld id="{8843D58F-2DAB-1446-A47E-C34A82BC1FA1}" type="slidenum">
              <a:rPr lang="en-US" smtClean="0"/>
              <a:pPr/>
              <a:t>7</a:t>
            </a:fld>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248191202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431041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0043" y="644798"/>
            <a:ext cx="8805838" cy="5788372"/>
          </a:xfrm>
          <a:prstGeom prst="rect">
            <a:avLst/>
          </a:prstGeom>
          <a:ln>
            <a:headEnd/>
            <a:tailEnd/>
          </a:ln>
        </p:spPr>
        <p:style>
          <a:lnRef idx="1">
            <a:schemeClr val="dk1"/>
          </a:lnRef>
          <a:fillRef idx="2">
            <a:schemeClr val="dk1"/>
          </a:fillRef>
          <a:effectRef idx="1">
            <a:schemeClr val="dk1"/>
          </a:effectRef>
          <a:fontRef idx="minor">
            <a:schemeClr val="dk1"/>
          </a:fontRef>
        </p:style>
        <p:txBody>
          <a:bodyPr vert="horz" lIns="91440" tIns="45720" rIns="91440" bIns="45720" rtlCol="0">
            <a:noAutofit/>
          </a:bodyPr>
          <a:lstStyle/>
          <a:p>
            <a:pPr marL="342900" indent="-342900" algn="just">
              <a:lnSpc>
                <a:spcPct val="150000"/>
              </a:lnSpc>
              <a:buFont typeface="Arial" panose="020B0604020202020204" pitchFamily="34" charset="0"/>
              <a:buChar char="•"/>
            </a:pPr>
            <a:r>
              <a:rPr lang="en-ZA" dirty="0" smtClean="0">
                <a:solidFill>
                  <a:schemeClr val="tx1"/>
                </a:solidFill>
                <a:latin typeface="Arial" panose="020B0604020202020204" pitchFamily="34" charset="0"/>
                <a:cs typeface="Arial" panose="020B0604020202020204" pitchFamily="34" charset="0"/>
              </a:rPr>
              <a:t>GCIS </a:t>
            </a:r>
            <a:r>
              <a:rPr lang="en-ZA" dirty="0">
                <a:solidFill>
                  <a:schemeClr val="tx1"/>
                </a:solidFill>
                <a:latin typeface="Arial" panose="020B0604020202020204" pitchFamily="34" charset="0"/>
                <a:cs typeface="Arial" panose="020B0604020202020204" pitchFamily="34" charset="0"/>
              </a:rPr>
              <a:t>officials </a:t>
            </a:r>
            <a:r>
              <a:rPr lang="en-ZA" dirty="0" smtClean="0">
                <a:solidFill>
                  <a:schemeClr val="tx1"/>
                </a:solidFill>
                <a:latin typeface="Arial" panose="020B0604020202020204" pitchFamily="34" charset="0"/>
                <a:cs typeface="Arial" panose="020B0604020202020204" pitchFamily="34" charset="0"/>
              </a:rPr>
              <a:t>continues to </a:t>
            </a:r>
            <a:r>
              <a:rPr lang="en-ZA" dirty="0">
                <a:solidFill>
                  <a:schemeClr val="tx1"/>
                </a:solidFill>
                <a:latin typeface="Arial" panose="020B0604020202020204" pitchFamily="34" charset="0"/>
                <a:cs typeface="Arial" panose="020B0604020202020204" pitchFamily="34" charset="0"/>
              </a:rPr>
              <a:t>provide </a:t>
            </a:r>
            <a:r>
              <a:rPr lang="en-ZA" dirty="0" smtClean="0">
                <a:solidFill>
                  <a:schemeClr val="tx1"/>
                </a:solidFill>
                <a:latin typeface="Arial" panose="020B0604020202020204" pitchFamily="34" charset="0"/>
                <a:cs typeface="Arial" panose="020B0604020202020204" pitchFamily="34" charset="0"/>
              </a:rPr>
              <a:t>support </a:t>
            </a:r>
            <a:r>
              <a:rPr lang="en-ZA" dirty="0">
                <a:solidFill>
                  <a:schemeClr val="tx1"/>
                </a:solidFill>
                <a:latin typeface="Arial" panose="020B0604020202020204" pitchFamily="34" charset="0"/>
                <a:cs typeface="Arial" panose="020B0604020202020204" pitchFamily="34" charset="0"/>
              </a:rPr>
              <a:t>to the </a:t>
            </a:r>
            <a:r>
              <a:rPr lang="en-ZA" dirty="0" err="1" smtClean="0">
                <a:solidFill>
                  <a:schemeClr val="tx1"/>
                </a:solidFill>
                <a:latin typeface="Arial" panose="020B0604020202020204" pitchFamily="34" charset="0"/>
                <a:cs typeface="Arial" panose="020B0604020202020204" pitchFamily="34" charset="0"/>
              </a:rPr>
              <a:t>DoC.</a:t>
            </a:r>
            <a:endParaRPr lang="en-ZA" dirty="0" smtClean="0">
              <a:solidFill>
                <a:schemeClr val="tx1"/>
              </a:solidFill>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en-ZA" dirty="0" smtClean="0">
                <a:solidFill>
                  <a:schemeClr val="tx1"/>
                </a:solidFill>
                <a:latin typeface="Arial" panose="020B0604020202020204" pitchFamily="34" charset="0"/>
                <a:cs typeface="Arial" panose="020B0604020202020204" pitchFamily="34" charset="0"/>
              </a:rPr>
              <a:t>The Department has 90 funded posts.</a:t>
            </a:r>
          </a:p>
          <a:p>
            <a:pPr marL="800100" lvl="1" indent="-342900" algn="just">
              <a:lnSpc>
                <a:spcPct val="150000"/>
              </a:lnSpc>
              <a:buFont typeface="Arial" panose="020B0604020202020204" pitchFamily="34" charset="0"/>
              <a:buChar char="•"/>
            </a:pPr>
            <a:r>
              <a:rPr lang="en-ZA" dirty="0" smtClean="0">
                <a:solidFill>
                  <a:schemeClr val="tx1"/>
                </a:solidFill>
                <a:latin typeface="Arial" panose="020B0604020202020204" pitchFamily="34" charset="0"/>
                <a:cs typeface="Arial" panose="020B0604020202020204" pitchFamily="34" charset="0"/>
              </a:rPr>
              <a:t>72 posts (80%), </a:t>
            </a:r>
            <a:r>
              <a:rPr lang="en-ZA" dirty="0">
                <a:solidFill>
                  <a:schemeClr val="tx1"/>
                </a:solidFill>
                <a:latin typeface="Arial" panose="020B0604020202020204" pitchFamily="34" charset="0"/>
                <a:cs typeface="Arial" panose="020B0604020202020204" pitchFamily="34" charset="0"/>
              </a:rPr>
              <a:t>were filled and </a:t>
            </a:r>
            <a:r>
              <a:rPr lang="en-ZA" dirty="0" smtClean="0">
                <a:solidFill>
                  <a:schemeClr val="tx1"/>
                </a:solidFill>
                <a:latin typeface="Arial" panose="020B0604020202020204" pitchFamily="34" charset="0"/>
                <a:cs typeface="Arial" panose="020B0604020202020204" pitchFamily="34" charset="0"/>
              </a:rPr>
              <a:t>18 </a:t>
            </a:r>
            <a:r>
              <a:rPr lang="en-ZA" dirty="0">
                <a:solidFill>
                  <a:schemeClr val="tx1"/>
                </a:solidFill>
                <a:latin typeface="Arial" panose="020B0604020202020204" pitchFamily="34" charset="0"/>
                <a:cs typeface="Arial" panose="020B0604020202020204" pitchFamily="34" charset="0"/>
              </a:rPr>
              <a:t>vacant (</a:t>
            </a:r>
            <a:r>
              <a:rPr lang="en-ZA" dirty="0" smtClean="0">
                <a:solidFill>
                  <a:schemeClr val="tx1"/>
                </a:solidFill>
                <a:latin typeface="Arial" panose="020B0604020202020204" pitchFamily="34" charset="0"/>
                <a:cs typeface="Arial" panose="020B0604020202020204" pitchFamily="34" charset="0"/>
              </a:rPr>
              <a:t>20%). </a:t>
            </a:r>
          </a:p>
          <a:p>
            <a:pPr marL="342900" indent="-342900" algn="just">
              <a:lnSpc>
                <a:spcPct val="150000"/>
              </a:lnSpc>
              <a:buFont typeface="Arial" panose="020B0604020202020204" pitchFamily="34" charset="0"/>
              <a:buChar char="•"/>
            </a:pPr>
            <a:r>
              <a:rPr lang="en-ZA" dirty="0" smtClean="0">
                <a:solidFill>
                  <a:schemeClr val="tx1"/>
                </a:solidFill>
                <a:latin typeface="Arial" panose="020B0604020202020204" pitchFamily="34" charset="0"/>
                <a:cs typeface="Arial" panose="020B0604020202020204" pitchFamily="34" charset="0"/>
              </a:rPr>
              <a:t>In terms of gender equality:</a:t>
            </a:r>
          </a:p>
          <a:p>
            <a:pPr marL="800100" lvl="1" indent="-342900" algn="just">
              <a:lnSpc>
                <a:spcPct val="150000"/>
              </a:lnSpc>
              <a:buFont typeface="Arial" panose="020B0604020202020204" pitchFamily="34" charset="0"/>
              <a:buChar char="•"/>
            </a:pPr>
            <a:r>
              <a:rPr lang="en-ZA" dirty="0" smtClean="0">
                <a:solidFill>
                  <a:schemeClr val="tx1"/>
                </a:solidFill>
                <a:latin typeface="Arial" panose="020B0604020202020204" pitchFamily="34" charset="0"/>
                <a:cs typeface="Arial" panose="020B0604020202020204" pitchFamily="34" charset="0"/>
              </a:rPr>
              <a:t>Females </a:t>
            </a:r>
            <a:r>
              <a:rPr lang="en-ZA" dirty="0">
                <a:solidFill>
                  <a:schemeClr val="tx1"/>
                </a:solidFill>
                <a:latin typeface="Arial" panose="020B0604020202020204" pitchFamily="34" charset="0"/>
                <a:cs typeface="Arial" panose="020B0604020202020204" pitchFamily="34" charset="0"/>
              </a:rPr>
              <a:t>at SMS </a:t>
            </a:r>
            <a:r>
              <a:rPr lang="en-ZA" dirty="0" smtClean="0">
                <a:solidFill>
                  <a:schemeClr val="tx1"/>
                </a:solidFill>
                <a:latin typeface="Arial" panose="020B0604020202020204" pitchFamily="34" charset="0"/>
                <a:cs typeface="Arial" panose="020B0604020202020204" pitchFamily="34" charset="0"/>
              </a:rPr>
              <a:t>level accounted for 10 </a:t>
            </a:r>
            <a:r>
              <a:rPr lang="en-ZA" dirty="0">
                <a:solidFill>
                  <a:schemeClr val="tx1"/>
                </a:solidFill>
                <a:latin typeface="Arial" panose="020B0604020202020204" pitchFamily="34" charset="0"/>
                <a:cs typeface="Arial" panose="020B0604020202020204" pitchFamily="34" charset="0"/>
              </a:rPr>
              <a:t>(</a:t>
            </a:r>
            <a:r>
              <a:rPr lang="en-ZA" dirty="0" smtClean="0">
                <a:solidFill>
                  <a:schemeClr val="tx1"/>
                </a:solidFill>
                <a:latin typeface="Arial" panose="020B0604020202020204" pitchFamily="34" charset="0"/>
                <a:cs typeface="Arial" panose="020B0604020202020204" pitchFamily="34" charset="0"/>
              </a:rPr>
              <a:t>43%); </a:t>
            </a:r>
            <a:r>
              <a:rPr lang="en-ZA" dirty="0">
                <a:solidFill>
                  <a:schemeClr val="tx1"/>
                </a:solidFill>
                <a:latin typeface="Arial" panose="020B0604020202020204" pitchFamily="34" charset="0"/>
                <a:cs typeface="Arial" panose="020B0604020202020204" pitchFamily="34" charset="0"/>
              </a:rPr>
              <a:t>and </a:t>
            </a:r>
            <a:endParaRPr lang="en-ZA" dirty="0" smtClean="0">
              <a:solidFill>
                <a:schemeClr val="tx1"/>
              </a:solidFill>
              <a:latin typeface="Arial" panose="020B0604020202020204" pitchFamily="34" charset="0"/>
              <a:cs typeface="Arial" panose="020B0604020202020204" pitchFamily="34" charset="0"/>
            </a:endParaRPr>
          </a:p>
          <a:p>
            <a:pPr marL="800100" lvl="1" indent="-342900" algn="just">
              <a:lnSpc>
                <a:spcPct val="150000"/>
              </a:lnSpc>
              <a:buFont typeface="Arial" panose="020B0604020202020204" pitchFamily="34" charset="0"/>
              <a:buChar char="•"/>
            </a:pPr>
            <a:r>
              <a:rPr lang="en-ZA" dirty="0" smtClean="0">
                <a:solidFill>
                  <a:schemeClr val="tx1"/>
                </a:solidFill>
                <a:latin typeface="Arial" panose="020B0604020202020204" pitchFamily="34" charset="0"/>
                <a:cs typeface="Arial" panose="020B0604020202020204" pitchFamily="34" charset="0"/>
              </a:rPr>
              <a:t>males 14 (57%).</a:t>
            </a:r>
          </a:p>
          <a:p>
            <a:pPr marL="342900" indent="-342900" algn="just">
              <a:lnSpc>
                <a:spcPct val="150000"/>
              </a:lnSpc>
              <a:buFont typeface="Arial" panose="020B0604020202020204" pitchFamily="34" charset="0"/>
              <a:buChar char="•"/>
            </a:pPr>
            <a:r>
              <a:rPr lang="en-ZA" dirty="0">
                <a:solidFill>
                  <a:schemeClr val="tx1"/>
                </a:solidFill>
                <a:latin typeface="Arial" panose="020B0604020202020204" pitchFamily="34" charset="0"/>
                <a:cs typeface="Arial" panose="020B0604020202020204" pitchFamily="34" charset="0"/>
              </a:rPr>
              <a:t>The Departmental </a:t>
            </a:r>
            <a:r>
              <a:rPr lang="en-ZA" dirty="0" smtClean="0">
                <a:solidFill>
                  <a:schemeClr val="tx1"/>
                </a:solidFill>
                <a:latin typeface="Arial" panose="020B0604020202020204" pitchFamily="34" charset="0"/>
                <a:cs typeface="Arial" panose="020B0604020202020204" pitchFamily="34" charset="0"/>
              </a:rPr>
              <a:t>Human Resource Management Plan and </a:t>
            </a:r>
            <a:r>
              <a:rPr lang="en-ZA" dirty="0">
                <a:solidFill>
                  <a:schemeClr val="tx1"/>
                </a:solidFill>
                <a:latin typeface="Arial" panose="020B0604020202020204" pitchFamily="34" charset="0"/>
                <a:cs typeface="Arial" panose="020B0604020202020204" pitchFamily="34" charset="0"/>
              </a:rPr>
              <a:t>W</a:t>
            </a:r>
            <a:r>
              <a:rPr lang="en-ZA" dirty="0" smtClean="0">
                <a:solidFill>
                  <a:schemeClr val="tx1"/>
                </a:solidFill>
                <a:latin typeface="Arial" panose="020B0604020202020204" pitchFamily="34" charset="0"/>
                <a:cs typeface="Arial" panose="020B0604020202020204" pitchFamily="34" charset="0"/>
              </a:rPr>
              <a:t>orkplace Skills Plan (WSP) </a:t>
            </a:r>
            <a:r>
              <a:rPr lang="en-ZA" dirty="0">
                <a:solidFill>
                  <a:schemeClr val="tx1"/>
                </a:solidFill>
                <a:latin typeface="Arial" panose="020B0604020202020204" pitchFamily="34" charset="0"/>
                <a:cs typeface="Arial" panose="020B0604020202020204" pitchFamily="34" charset="0"/>
              </a:rPr>
              <a:t>were </a:t>
            </a:r>
            <a:r>
              <a:rPr lang="en-ZA" dirty="0" smtClean="0">
                <a:solidFill>
                  <a:schemeClr val="tx1"/>
                </a:solidFill>
                <a:latin typeface="Arial" panose="020B0604020202020204" pitchFamily="34" charset="0"/>
                <a:cs typeface="Arial" panose="020B0604020202020204" pitchFamily="34" charset="0"/>
              </a:rPr>
              <a:t>developed, approved and submitted to Department of Public Service and Administration.</a:t>
            </a:r>
          </a:p>
          <a:p>
            <a:pPr marL="342900" indent="-342900" algn="just">
              <a:lnSpc>
                <a:spcPct val="150000"/>
              </a:lnSpc>
              <a:buFont typeface="Arial" panose="020B0604020202020204" pitchFamily="34" charset="0"/>
              <a:buChar char="•"/>
            </a:pPr>
            <a:r>
              <a:rPr lang="en-ZA" dirty="0" smtClean="0">
                <a:solidFill>
                  <a:schemeClr val="tx1"/>
                </a:solidFill>
                <a:latin typeface="Arial" panose="020B0604020202020204" pitchFamily="34" charset="0"/>
                <a:cs typeface="Arial" panose="020B0604020202020204" pitchFamily="34" charset="0"/>
              </a:rPr>
              <a:t>The Employment Equity (EE) Plan was developed, approved and submitted to the  Department of  Labour.</a:t>
            </a:r>
          </a:p>
          <a:p>
            <a:pPr marL="342900" indent="-342900" algn="just">
              <a:lnSpc>
                <a:spcPct val="150000"/>
              </a:lnSpc>
              <a:buFont typeface="Arial" panose="020B0604020202020204" pitchFamily="34" charset="0"/>
              <a:buChar char="•"/>
            </a:pPr>
            <a:r>
              <a:rPr lang="en-ZA" dirty="0" smtClean="0">
                <a:solidFill>
                  <a:schemeClr val="tx1"/>
                </a:solidFill>
                <a:latin typeface="Arial" panose="020B0604020202020204" pitchFamily="34" charset="0"/>
                <a:cs typeface="Arial" panose="020B0604020202020204" pitchFamily="34" charset="0"/>
              </a:rPr>
              <a:t>Internal audit projects were conducted and progress reports were submitted to the Audit and Risk committees. </a:t>
            </a:r>
            <a:endParaRPr lang="en-ZA" dirty="0">
              <a:latin typeface="Arial" panose="020B0604020202020204" pitchFamily="34" charset="0"/>
              <a:cs typeface="Arial" panose="020B0604020202020204" pitchFamily="34" charset="0"/>
            </a:endParaRPr>
          </a:p>
        </p:txBody>
      </p:sp>
      <p:sp>
        <p:nvSpPr>
          <p:cNvPr id="5" name="Title 5"/>
          <p:cNvSpPr>
            <a:spLocks noGrp="1"/>
          </p:cNvSpPr>
          <p:nvPr>
            <p:ph type="title"/>
          </p:nvPr>
        </p:nvSpPr>
        <p:spPr>
          <a:xfrm>
            <a:off x="140042" y="-45402"/>
            <a:ext cx="8805839" cy="613381"/>
          </a:xfrm>
        </p:spPr>
        <p:style>
          <a:lnRef idx="0">
            <a:scrgbClr r="0" g="0" b="0"/>
          </a:lnRef>
          <a:fillRef idx="1002">
            <a:schemeClr val="dk1"/>
          </a:fillRef>
          <a:effectRef idx="0">
            <a:scrgbClr r="0" g="0" b="0"/>
          </a:effectRef>
          <a:fontRef idx="major"/>
        </p:style>
        <p:txBody>
          <a:bodyPr>
            <a:normAutofit/>
          </a:bodyPr>
          <a:lstStyle/>
          <a:p>
            <a:pPr algn="l"/>
            <a:r>
              <a:rPr lang="en-ZA" sz="2800" b="1" dirty="0" smtClean="0">
                <a:solidFill>
                  <a:schemeClr val="accent6">
                    <a:lumMod val="75000"/>
                  </a:schemeClr>
                </a:solidFill>
                <a:latin typeface="Arial" panose="020B0604020202020204" pitchFamily="34" charset="0"/>
                <a:cs typeface="Arial" panose="020B0604020202020204" pitchFamily="34" charset="0"/>
              </a:rPr>
              <a:t>PROGRAMME 1:  ADMINISTRATION [1]</a:t>
            </a:r>
            <a:endParaRPr lang="en-ZA" sz="2800" b="1" dirty="0">
              <a:solidFill>
                <a:schemeClr val="accent6">
                  <a:lumMod val="75000"/>
                </a:schemeClr>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8843D58F-2DAB-1446-A47E-C34A82BC1FA1}" type="slidenum">
              <a:rPr lang="en-US" smtClean="0"/>
              <a:pPr/>
              <a:t>8</a:t>
            </a:fld>
            <a:endParaRPr lang="en-US" dirty="0"/>
          </a:p>
        </p:txBody>
      </p:sp>
    </p:spTree>
    <p:extLst>
      <p:ext uri="{BB962C8B-B14F-4D97-AF65-F5344CB8AC3E}">
        <p14:creationId xmlns:p14="http://schemas.microsoft.com/office/powerpoint/2010/main" xmlns="" val="2163724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65314" y="561096"/>
            <a:ext cx="8985379" cy="5713799"/>
          </a:xfrm>
          <a:prstGeom prst="rect">
            <a:avLst/>
          </a:prstGeom>
          <a:ln>
            <a:headEnd/>
            <a:tailEnd/>
          </a:ln>
        </p:spPr>
        <p:style>
          <a:lnRef idx="1">
            <a:schemeClr val="dk1"/>
          </a:lnRef>
          <a:fillRef idx="2">
            <a:schemeClr val="dk1"/>
          </a:fillRef>
          <a:effectRef idx="1">
            <a:schemeClr val="dk1"/>
          </a:effectRef>
          <a:fontRef idx="minor">
            <a:schemeClr val="dk1"/>
          </a:fontRef>
        </p:style>
        <p:txBody>
          <a:bodyPr vert="horz" lIns="91440" tIns="45720" rIns="91440" bIns="45720" rtlCol="0">
            <a:noAutofit/>
          </a:bodyPr>
          <a:lstStyle/>
          <a:p>
            <a:pPr marL="342900" indent="-342900" algn="just">
              <a:lnSpc>
                <a:spcPct val="150000"/>
              </a:lnSpc>
              <a:buFont typeface="Arial" panose="020B0604020202020204" pitchFamily="34" charset="0"/>
              <a:buChar char="•"/>
            </a:pPr>
            <a:r>
              <a:rPr lang="en-ZA" sz="1700" dirty="0" smtClean="0">
                <a:solidFill>
                  <a:schemeClr val="tx1"/>
                </a:solidFill>
                <a:latin typeface="Arial" panose="020B0604020202020204" pitchFamily="34" charset="0"/>
                <a:cs typeface="Arial" panose="020B0604020202020204" pitchFamily="34" charset="0"/>
              </a:rPr>
              <a:t>Reports compiled </a:t>
            </a:r>
            <a:r>
              <a:rPr lang="en-ZA" sz="1700" dirty="0">
                <a:solidFill>
                  <a:schemeClr val="tx1"/>
                </a:solidFill>
                <a:latin typeface="Arial" panose="020B0604020202020204" pitchFamily="34" charset="0"/>
                <a:cs typeface="Arial" panose="020B0604020202020204" pitchFamily="34" charset="0"/>
              </a:rPr>
              <a:t>on contracts, Memorandum of Understanding, </a:t>
            </a:r>
            <a:r>
              <a:rPr lang="en-ZA" sz="1700" dirty="0" smtClean="0">
                <a:solidFill>
                  <a:schemeClr val="tx1"/>
                </a:solidFill>
                <a:latin typeface="Arial" panose="020B0604020202020204" pitchFamily="34" charset="0"/>
                <a:cs typeface="Arial" panose="020B0604020202020204" pitchFamily="34" charset="0"/>
              </a:rPr>
              <a:t>legal instruments and litigations that </a:t>
            </a:r>
            <a:r>
              <a:rPr lang="en-ZA" sz="1700" dirty="0">
                <a:solidFill>
                  <a:schemeClr val="tx1"/>
                </a:solidFill>
                <a:latin typeface="Arial" panose="020B0604020202020204" pitchFamily="34" charset="0"/>
                <a:cs typeface="Arial" panose="020B0604020202020204" pitchFamily="34" charset="0"/>
              </a:rPr>
              <a:t>the department managed during the period under review.</a:t>
            </a:r>
          </a:p>
          <a:p>
            <a:pPr marL="342900" indent="-342900" algn="just">
              <a:lnSpc>
                <a:spcPct val="160000"/>
              </a:lnSpc>
              <a:buFont typeface="Arial" panose="020B0604020202020204" pitchFamily="34" charset="0"/>
              <a:buChar char="•"/>
            </a:pPr>
            <a:r>
              <a:rPr lang="en-ZA" sz="1700" dirty="0">
                <a:solidFill>
                  <a:schemeClr val="tx1"/>
                </a:solidFill>
                <a:latin typeface="Arial" panose="020B0604020202020204" pitchFamily="34" charset="0"/>
                <a:cs typeface="Arial" panose="020B0604020202020204" pitchFamily="34" charset="0"/>
              </a:rPr>
              <a:t>Financial statements were compiled submitted to National </a:t>
            </a:r>
            <a:r>
              <a:rPr lang="en-ZA" sz="1700" dirty="0" smtClean="0">
                <a:solidFill>
                  <a:schemeClr val="tx1"/>
                </a:solidFill>
                <a:latin typeface="Arial" panose="020B0604020202020204" pitchFamily="34" charset="0"/>
                <a:cs typeface="Arial" panose="020B0604020202020204" pitchFamily="34" charset="0"/>
              </a:rPr>
              <a:t>Treasury (NT) </a:t>
            </a:r>
            <a:r>
              <a:rPr lang="en-ZA" sz="1700" dirty="0">
                <a:solidFill>
                  <a:schemeClr val="tx1"/>
                </a:solidFill>
                <a:latin typeface="Arial" panose="020B0604020202020204" pitchFamily="34" charset="0"/>
                <a:cs typeface="Arial" panose="020B0604020202020204" pitchFamily="34" charset="0"/>
              </a:rPr>
              <a:t>in line with Section 40 of the </a:t>
            </a:r>
            <a:r>
              <a:rPr lang="en-ZA" sz="1700" dirty="0" smtClean="0">
                <a:solidFill>
                  <a:schemeClr val="tx1"/>
                </a:solidFill>
                <a:latin typeface="Arial" panose="020B0604020202020204" pitchFamily="34" charset="0"/>
                <a:cs typeface="Arial" panose="020B0604020202020204" pitchFamily="34" charset="0"/>
              </a:rPr>
              <a:t>PFMA.</a:t>
            </a:r>
          </a:p>
          <a:p>
            <a:pPr marL="342900" indent="-342900" algn="just">
              <a:lnSpc>
                <a:spcPct val="160000"/>
              </a:lnSpc>
              <a:buFont typeface="Arial" panose="020B0604020202020204" pitchFamily="34" charset="0"/>
              <a:buChar char="•"/>
            </a:pPr>
            <a:r>
              <a:rPr lang="en-ZA" sz="1700" dirty="0" smtClean="0">
                <a:solidFill>
                  <a:schemeClr val="tx1"/>
                </a:solidFill>
                <a:latin typeface="Arial" panose="020B0604020202020204" pitchFamily="34" charset="0"/>
                <a:cs typeface="Arial" panose="020B0604020202020204" pitchFamily="34" charset="0"/>
              </a:rPr>
              <a:t>97.5</a:t>
            </a:r>
            <a:r>
              <a:rPr lang="en-ZA" sz="1700" dirty="0">
                <a:solidFill>
                  <a:schemeClr val="tx1"/>
                </a:solidFill>
                <a:latin typeface="Arial" panose="020B0604020202020204" pitchFamily="34" charset="0"/>
                <a:cs typeface="Arial" panose="020B0604020202020204" pitchFamily="34" charset="0"/>
              </a:rPr>
              <a:t>% of invoices were paid within 30 days and 98.83% of requisitions were converted to orders within 48 hours.</a:t>
            </a:r>
          </a:p>
          <a:p>
            <a:pPr marL="342900" indent="-342900" algn="just">
              <a:lnSpc>
                <a:spcPct val="160000"/>
              </a:lnSpc>
              <a:buFont typeface="Arial" panose="020B0604020202020204" pitchFamily="34" charset="0"/>
              <a:buChar char="•"/>
            </a:pPr>
            <a:r>
              <a:rPr lang="en-ZA" sz="1700" dirty="0">
                <a:solidFill>
                  <a:schemeClr val="tx1"/>
                </a:solidFill>
                <a:latin typeface="Arial" panose="020B0604020202020204" pitchFamily="34" charset="0"/>
                <a:cs typeface="Arial" panose="020B0604020202020204" pitchFamily="34" charset="0"/>
              </a:rPr>
              <a:t>The department submitted the 2015/16 fourth quarter and  2016/17 first quarter performance reports to </a:t>
            </a:r>
            <a:r>
              <a:rPr lang="en-ZA" sz="1700" dirty="0" smtClean="0">
                <a:solidFill>
                  <a:schemeClr val="tx1"/>
                </a:solidFill>
                <a:latin typeface="Arial" panose="020B0604020202020204" pitchFamily="34" charset="0"/>
                <a:cs typeface="Arial" panose="020B0604020202020204" pitchFamily="34" charset="0"/>
              </a:rPr>
              <a:t>NT </a:t>
            </a:r>
            <a:r>
              <a:rPr lang="en-ZA" sz="1700" dirty="0">
                <a:solidFill>
                  <a:schemeClr val="tx1"/>
                </a:solidFill>
                <a:latin typeface="Arial" panose="020B0604020202020204" pitchFamily="34" charset="0"/>
                <a:cs typeface="Arial" panose="020B0604020202020204" pitchFamily="34" charset="0"/>
              </a:rPr>
              <a:t>and </a:t>
            </a:r>
            <a:r>
              <a:rPr lang="en-ZA" sz="1700" dirty="0" smtClean="0">
                <a:solidFill>
                  <a:schemeClr val="tx1"/>
                </a:solidFill>
                <a:latin typeface="Arial" panose="020B0604020202020204" pitchFamily="34" charset="0"/>
                <a:cs typeface="Arial" panose="020B0604020202020204" pitchFamily="34" charset="0"/>
              </a:rPr>
              <a:t>Department of Planning Monitoring and Evaluation </a:t>
            </a:r>
            <a:r>
              <a:rPr lang="en-ZA" sz="1700" dirty="0">
                <a:solidFill>
                  <a:schemeClr val="tx1"/>
                </a:solidFill>
                <a:latin typeface="Arial" panose="020B0604020202020204" pitchFamily="34" charset="0"/>
                <a:cs typeface="Arial" panose="020B0604020202020204" pitchFamily="34" charset="0"/>
              </a:rPr>
              <a:t>according to prescribed </a:t>
            </a:r>
            <a:r>
              <a:rPr lang="en-ZA" sz="1700" dirty="0" smtClean="0">
                <a:solidFill>
                  <a:schemeClr val="tx1"/>
                </a:solidFill>
                <a:latin typeface="Arial" panose="020B0604020202020204" pitchFamily="34" charset="0"/>
                <a:cs typeface="Arial" panose="020B0604020202020204" pitchFamily="34" charset="0"/>
              </a:rPr>
              <a:t>legislation.</a:t>
            </a:r>
          </a:p>
          <a:p>
            <a:pPr marL="342900" indent="-342900" algn="just">
              <a:lnSpc>
                <a:spcPct val="160000"/>
              </a:lnSpc>
              <a:buFont typeface="Arial" panose="020B0604020202020204" pitchFamily="34" charset="0"/>
              <a:buChar char="•"/>
            </a:pPr>
            <a:r>
              <a:rPr lang="en-ZA" sz="1700" dirty="0" smtClean="0">
                <a:solidFill>
                  <a:schemeClr val="tx1"/>
                </a:solidFill>
                <a:latin typeface="Arial" panose="020B0604020202020204" pitchFamily="34" charset="0"/>
                <a:cs typeface="Arial" panose="020B0604020202020204" pitchFamily="34" charset="0"/>
              </a:rPr>
              <a:t>The </a:t>
            </a:r>
            <a:r>
              <a:rPr lang="en-ZA" sz="1700" dirty="0">
                <a:solidFill>
                  <a:schemeClr val="tx1"/>
                </a:solidFill>
                <a:latin typeface="Arial" panose="020B0604020202020204" pitchFamily="34" charset="0"/>
                <a:cs typeface="Arial" panose="020B0604020202020204" pitchFamily="34" charset="0"/>
              </a:rPr>
              <a:t>2015/16 Annual Report was tabled in </a:t>
            </a:r>
            <a:r>
              <a:rPr lang="en-ZA" sz="1700" dirty="0" smtClean="0">
                <a:solidFill>
                  <a:schemeClr val="tx1"/>
                </a:solidFill>
                <a:latin typeface="Arial" panose="020B0604020202020204" pitchFamily="34" charset="0"/>
                <a:cs typeface="Arial" panose="020B0604020202020204" pitchFamily="34" charset="0"/>
              </a:rPr>
              <a:t>Parliament. </a:t>
            </a:r>
          </a:p>
          <a:p>
            <a:pPr marL="342900" indent="-342900" algn="just">
              <a:lnSpc>
                <a:spcPct val="160000"/>
              </a:lnSpc>
              <a:buFont typeface="Arial" panose="020B0604020202020204" pitchFamily="34" charset="0"/>
              <a:buChar char="•"/>
            </a:pPr>
            <a:r>
              <a:rPr lang="en-ZA" sz="1700" dirty="0" smtClean="0">
                <a:solidFill>
                  <a:schemeClr val="tx1"/>
                </a:solidFill>
                <a:latin typeface="Arial" panose="020B0604020202020204" pitchFamily="34" charset="0"/>
                <a:cs typeface="Arial" panose="020B0604020202020204" pitchFamily="34" charset="0"/>
              </a:rPr>
              <a:t>The </a:t>
            </a:r>
            <a:r>
              <a:rPr lang="en-ZA" sz="1700" dirty="0">
                <a:solidFill>
                  <a:schemeClr val="tx1"/>
                </a:solidFill>
                <a:latin typeface="Arial" panose="020B0604020202020204" pitchFamily="34" charset="0"/>
                <a:cs typeface="Arial" panose="020B0604020202020204" pitchFamily="34" charset="0"/>
              </a:rPr>
              <a:t>2017/18 first draft APP was submitted to DPME. </a:t>
            </a:r>
            <a:endParaRPr lang="en-ZA" sz="1700" dirty="0" smtClean="0">
              <a:solidFill>
                <a:schemeClr val="tx1"/>
              </a:solidFill>
              <a:latin typeface="Arial" panose="020B0604020202020204" pitchFamily="34" charset="0"/>
              <a:cs typeface="Arial" panose="020B0604020202020204" pitchFamily="34" charset="0"/>
            </a:endParaRPr>
          </a:p>
          <a:p>
            <a:pPr marL="342900" indent="-342900" algn="just">
              <a:lnSpc>
                <a:spcPct val="160000"/>
              </a:lnSpc>
              <a:buFont typeface="Arial" panose="020B0604020202020204" pitchFamily="34" charset="0"/>
              <a:buChar char="•"/>
            </a:pPr>
            <a:r>
              <a:rPr lang="en-ZA" sz="1700" dirty="0" smtClean="0">
                <a:solidFill>
                  <a:schemeClr val="tx1"/>
                </a:solidFill>
                <a:latin typeface="Arial" panose="020B0604020202020204" pitchFamily="34" charset="0"/>
                <a:cs typeface="Arial" panose="020B0604020202020204" pitchFamily="34" charset="0"/>
              </a:rPr>
              <a:t>The </a:t>
            </a:r>
            <a:r>
              <a:rPr lang="en-ZA" sz="1700" dirty="0">
                <a:solidFill>
                  <a:schemeClr val="tx1"/>
                </a:solidFill>
                <a:latin typeface="Arial" panose="020B0604020202020204" pitchFamily="34" charset="0"/>
                <a:cs typeface="Arial" panose="020B0604020202020204" pitchFamily="34" charset="0"/>
              </a:rPr>
              <a:t>department submitted 2016/17 Outcome 14 Implementation Plan and 2015/16 </a:t>
            </a:r>
            <a:r>
              <a:rPr lang="en-ZA" sz="1700" dirty="0" smtClean="0">
                <a:solidFill>
                  <a:schemeClr val="tx1"/>
                </a:solidFill>
                <a:latin typeface="Arial" panose="020B0604020202020204" pitchFamily="34" charset="0"/>
                <a:cs typeface="Arial" panose="020B0604020202020204" pitchFamily="34" charset="0"/>
              </a:rPr>
              <a:t>Q4 report  </a:t>
            </a:r>
            <a:r>
              <a:rPr lang="en-ZA" sz="1700" dirty="0">
                <a:solidFill>
                  <a:schemeClr val="tx1"/>
                </a:solidFill>
                <a:latin typeface="Arial" panose="020B0604020202020204" pitchFamily="34" charset="0"/>
                <a:cs typeface="Arial" panose="020B0604020202020204" pitchFamily="34" charset="0"/>
              </a:rPr>
              <a:t>to the Department of Arts and Culture.</a:t>
            </a:r>
          </a:p>
        </p:txBody>
      </p:sp>
      <p:sp>
        <p:nvSpPr>
          <p:cNvPr id="5" name="Title 5"/>
          <p:cNvSpPr>
            <a:spLocks noGrp="1"/>
          </p:cNvSpPr>
          <p:nvPr>
            <p:ph type="title"/>
          </p:nvPr>
        </p:nvSpPr>
        <p:spPr>
          <a:xfrm>
            <a:off x="148282" y="-45402"/>
            <a:ext cx="8665796" cy="490245"/>
          </a:xfrm>
        </p:spPr>
        <p:style>
          <a:lnRef idx="0">
            <a:scrgbClr r="0" g="0" b="0"/>
          </a:lnRef>
          <a:fillRef idx="1003">
            <a:schemeClr val="lt1"/>
          </a:fillRef>
          <a:effectRef idx="0">
            <a:scrgbClr r="0" g="0" b="0"/>
          </a:effectRef>
          <a:fontRef idx="major"/>
        </p:style>
        <p:txBody>
          <a:bodyPr>
            <a:noAutofit/>
          </a:bodyPr>
          <a:lstStyle/>
          <a:p>
            <a:pPr algn="l"/>
            <a:r>
              <a:rPr lang="en-ZA" sz="2800" b="1" dirty="0" smtClean="0">
                <a:solidFill>
                  <a:schemeClr val="accent6">
                    <a:lumMod val="75000"/>
                  </a:schemeClr>
                </a:solidFill>
                <a:latin typeface="Arial" panose="020B0604020202020204" pitchFamily="34" charset="0"/>
                <a:cs typeface="Arial" panose="020B0604020202020204" pitchFamily="34" charset="0"/>
              </a:rPr>
              <a:t>PROGRAMME 1:  ADMINISTRATION [2]</a:t>
            </a:r>
            <a:endParaRPr lang="en-ZA" sz="2800" b="1" dirty="0">
              <a:solidFill>
                <a:schemeClr val="accent6">
                  <a:lumMod val="75000"/>
                </a:schemeClr>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8843D58F-2DAB-1446-A47E-C34A82BC1FA1}" type="slidenum">
              <a:rPr lang="en-US" smtClean="0"/>
              <a:pPr/>
              <a:t>9</a:t>
            </a:fld>
            <a:endParaRPr lang="en-US" dirty="0"/>
          </a:p>
        </p:txBody>
      </p:sp>
    </p:spTree>
    <p:extLst>
      <p:ext uri="{BB962C8B-B14F-4D97-AF65-F5344CB8AC3E}">
        <p14:creationId xmlns:p14="http://schemas.microsoft.com/office/powerpoint/2010/main" xmlns="" val="19892234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680AFFFC08DF42A0DAB53AB52EFFD6" ma:contentTypeVersion="0" ma:contentTypeDescription="Create a new document." ma:contentTypeScope="" ma:versionID="9bfe82e7bedc0d85476176fe3fb83017">
  <xsd:schema xmlns:xsd="http://www.w3.org/2001/XMLSchema" xmlns:xs="http://www.w3.org/2001/XMLSchema" xmlns:p="http://schemas.microsoft.com/office/2006/metadata/properties" targetNamespace="http://schemas.microsoft.com/office/2006/metadata/properties" ma:root="true" ma:fieldsID="ed00a11ba44dab93672b983cf2d752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AD6BCC-5A46-452C-8640-CEFE15EDED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37F3BC0-190E-4F79-A07E-8965C7E7522C}">
  <ds:schemaRefs>
    <ds:schemaRef ds:uri="http://schemas.microsoft.com/office/2006/documentManagement/types"/>
    <ds:schemaRef ds:uri="http://www.w3.org/XML/1998/namespace"/>
    <ds:schemaRef ds:uri="http://purl.org/dc/elements/1.1/"/>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CDB6E100-0223-4BF9-BE64-D2F4DC1256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4602</TotalTime>
  <Words>2429</Words>
  <Application>Microsoft Office PowerPoint</Application>
  <PresentationFormat>On-screen Show (4:3)</PresentationFormat>
  <Paragraphs>400</Paragraphs>
  <Slides>32</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Office Theme</vt:lpstr>
      <vt:lpstr>Worksheet</vt:lpstr>
      <vt:lpstr> DoC  Presentation on the 2016/17 Mid-Term Performance Report to the Portfolio Committee on Communications   29 November 2016  </vt:lpstr>
      <vt:lpstr>PRESENTATION OVERVIEW </vt:lpstr>
      <vt:lpstr>INTRODUCTION </vt:lpstr>
      <vt:lpstr>Slide 4</vt:lpstr>
      <vt:lpstr>Slide 5</vt:lpstr>
      <vt:lpstr>REPORT PER PROGRAMME</vt:lpstr>
      <vt:lpstr>ACTUAL PERFORMANCE AS AT 30 SEPTEMBER 2016</vt:lpstr>
      <vt:lpstr>PROGRAMME 1:  ADMINISTRATION [1]</vt:lpstr>
      <vt:lpstr>PROGRAMME 1:  ADMINISTRATION [2]</vt:lpstr>
      <vt:lpstr>Slide 10</vt:lpstr>
      <vt:lpstr>Slide 11</vt:lpstr>
      <vt:lpstr>Slide 12</vt:lpstr>
      <vt:lpstr>Slide 13</vt:lpstr>
      <vt:lpstr>Slide 14</vt:lpstr>
      <vt:lpstr>Slide 15</vt:lpstr>
      <vt:lpstr>Slide 16</vt:lpstr>
      <vt:lpstr>Slide 17</vt:lpstr>
      <vt:lpstr>Slide 18</vt:lpstr>
      <vt:lpstr>MID-TERM PERFORMANCE PER PROGRAMME </vt:lpstr>
      <vt:lpstr>OVERALL MID-TERM PERFORMANCE </vt:lpstr>
      <vt:lpstr>FINANCIAL INFORMATION</vt:lpstr>
      <vt:lpstr>EXPENDITURE FOR QUARTER 1 &amp; 2 PER PROGRAMME</vt:lpstr>
      <vt:lpstr>TOTAL BUDGET ALLOCATION PER PROGRAMME</vt:lpstr>
      <vt:lpstr>PROJECTIONS VS ACTUAL EXPENDITURE</vt:lpstr>
      <vt:lpstr> EXPENDITURE PER QUARTER (1&amp;2 ) PER ECONOMIC CLASSIFICATION </vt:lpstr>
      <vt:lpstr> TOTAL BUDGET ALLOCATION PER ECONOMIC CLASSIFICATION </vt:lpstr>
      <vt:lpstr>FINANCIAL CONSTRAINTS</vt:lpstr>
      <vt:lpstr>INTERVENTIONS   </vt:lpstr>
      <vt:lpstr>ADJUSTMENT BUDGET PER PROGRAMME </vt:lpstr>
      <vt:lpstr>ADJUSTMENT BUDGET PER ECONOMIC CLASSIFICATION </vt:lpstr>
      <vt:lpstr>ADJUSTED EXPENDITURE OF NATIONAL ESTIMATES  </vt:lpstr>
      <vt:lpstr>Slide 32</vt:lpstr>
    </vt:vector>
  </TitlesOfParts>
  <Company>GCIS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administrator</dc:creator>
  <cp:lastModifiedBy>PUMZA</cp:lastModifiedBy>
  <cp:revision>655</cp:revision>
  <cp:lastPrinted>2016-11-17T14:08:23Z</cp:lastPrinted>
  <dcterms:created xsi:type="dcterms:W3CDTF">2013-08-14T15:53:00Z</dcterms:created>
  <dcterms:modified xsi:type="dcterms:W3CDTF">2016-11-29T13:13:09Z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0x010100A0680AFFFC08DF42A0DAB53AB52EFFD6</vt:lpwstr>
  </property>
  <property fmtid="{D5CDD505-2E9C-101B-9397-08002B2CF9AE}" pid="3" name="IsMyDocuments">
    <vt:bool>true</vt:bool>
  </property>
</Properties>
</file>