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322" r:id="rId3"/>
    <p:sldId id="323" r:id="rId4"/>
    <p:sldId id="324" r:id="rId5"/>
    <p:sldId id="325" r:id="rId6"/>
    <p:sldId id="326" r:id="rId7"/>
    <p:sldId id="327" r:id="rId8"/>
    <p:sldId id="328" r:id="rId9"/>
    <p:sldId id="329" r:id="rId10"/>
    <p:sldId id="330" r:id="rId11"/>
    <p:sldId id="331" r:id="rId12"/>
    <p:sldId id="332" r:id="rId13"/>
    <p:sldId id="333" r:id="rId14"/>
    <p:sldId id="334" r:id="rId15"/>
    <p:sldId id="335" r:id="rId16"/>
    <p:sldId id="336" r:id="rId17"/>
    <p:sldId id="337" r:id="rId18"/>
    <p:sldId id="338" r:id="rId19"/>
    <p:sldId id="339" r:id="rId20"/>
    <p:sldId id="340" r:id="rId21"/>
    <p:sldId id="341" r:id="rId22"/>
    <p:sldId id="342" r:id="rId23"/>
    <p:sldId id="343" r:id="rId24"/>
    <p:sldId id="344" r:id="rId25"/>
    <p:sldId id="345" r:id="rId26"/>
    <p:sldId id="346" r:id="rId27"/>
    <p:sldId id="347" r:id="rId28"/>
    <p:sldId id="348" r:id="rId29"/>
    <p:sldId id="349" r:id="rId30"/>
    <p:sldId id="350" r:id="rId31"/>
    <p:sldId id="351" r:id="rId32"/>
    <p:sldId id="352" r:id="rId33"/>
    <p:sldId id="353" r:id="rId34"/>
    <p:sldId id="354" r:id="rId35"/>
    <p:sldId id="355" r:id="rId36"/>
    <p:sldId id="356" r:id="rId37"/>
    <p:sldId id="357" r:id="rId38"/>
    <p:sldId id="259" r:id="rId3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08"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08"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8"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8"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8" charset="-128"/>
        <a:cs typeface="+mn-cs"/>
      </a:defRPr>
    </a:lvl5pPr>
    <a:lvl6pPr marL="2286000" algn="l" defTabSz="914400" rtl="0" eaLnBrk="1" latinLnBrk="0" hangingPunct="1">
      <a:defRPr kern="1200">
        <a:solidFill>
          <a:schemeClr val="tx1"/>
        </a:solidFill>
        <a:latin typeface="Arial" charset="0"/>
        <a:ea typeface="ＭＳ Ｐゴシック" pitchFamily="-108" charset="-128"/>
        <a:cs typeface="+mn-cs"/>
      </a:defRPr>
    </a:lvl6pPr>
    <a:lvl7pPr marL="2743200" algn="l" defTabSz="914400" rtl="0" eaLnBrk="1" latinLnBrk="0" hangingPunct="1">
      <a:defRPr kern="1200">
        <a:solidFill>
          <a:schemeClr val="tx1"/>
        </a:solidFill>
        <a:latin typeface="Arial" charset="0"/>
        <a:ea typeface="ＭＳ Ｐゴシック" pitchFamily="-108" charset="-128"/>
        <a:cs typeface="+mn-cs"/>
      </a:defRPr>
    </a:lvl7pPr>
    <a:lvl8pPr marL="3200400" algn="l" defTabSz="914400" rtl="0" eaLnBrk="1" latinLnBrk="0" hangingPunct="1">
      <a:defRPr kern="1200">
        <a:solidFill>
          <a:schemeClr val="tx1"/>
        </a:solidFill>
        <a:latin typeface="Arial" charset="0"/>
        <a:ea typeface="ＭＳ Ｐゴシック" pitchFamily="-108" charset="-128"/>
        <a:cs typeface="+mn-cs"/>
      </a:defRPr>
    </a:lvl8pPr>
    <a:lvl9pPr marL="3657600" algn="l" defTabSz="914400" rtl="0" eaLnBrk="1" latinLnBrk="0" hangingPunct="1">
      <a:defRPr kern="1200">
        <a:solidFill>
          <a:schemeClr val="tx1"/>
        </a:solidFill>
        <a:latin typeface="Arial" charset="0"/>
        <a:ea typeface="ＭＳ Ｐゴシック" pitchFamily="-108"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56" autoAdjust="0"/>
    <p:restoredTop sz="94709" autoAdjust="0"/>
  </p:normalViewPr>
  <p:slideViewPr>
    <p:cSldViewPr snapToObjects="1">
      <p:cViewPr varScale="1">
        <p:scale>
          <a:sx n="70" d="100"/>
          <a:sy n="70" d="100"/>
        </p:scale>
        <p:origin x="136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3BEC05F8-3AC8-463A-9660-10A26E45EB45}" type="datetime1">
              <a:rPr lang="en-US"/>
              <a:pPr/>
              <a:t>11/29/2016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13CFE2F-E7F8-468D-8E67-4BE119EF701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F59955CD-A8F8-4A41-96DA-EA793030E1E4}" type="datetime1">
              <a:rPr lang="en-US"/>
              <a:pPr/>
              <a:t>11/29/2016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046C0A4-1B5D-4AA5-A54E-2F5E8168BB8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0AEB97BC-ABE1-4D0F-953A-7919D4D9BAAF}" type="datetime1">
              <a:rPr lang="en-US"/>
              <a:pPr/>
              <a:t>11/29/2016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B888025-51C8-49EC-99CA-78FEF305C33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4B176C12-0103-4E82-B9AF-5A17D83784AE}" type="datetime1">
              <a:rPr lang="en-US"/>
              <a:pPr/>
              <a:t>11/29/2016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767E3CE-B0DD-4E3B-BD96-B51CB6CF768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CBA3075E-9F92-40F3-BE3E-F6A17C6FBFBF}" type="datetime1">
              <a:rPr lang="en-US"/>
              <a:pPr/>
              <a:t>11/29/2016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E213573-0316-48F0-B882-67B2AC8DD93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F4CEF6ED-35F2-4AAF-8FE3-C9B220B1CED6}" type="datetime1">
              <a:rPr lang="en-US"/>
              <a:pPr/>
              <a:t>11/29/2016</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89751012-DAF7-4735-9866-565F3F2C69E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07677C5E-E48E-49C9-8E22-199CD2587690}" type="datetime1">
              <a:rPr lang="en-US"/>
              <a:pPr/>
              <a:t>11/29/2016</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DD1FA538-C0BF-46BA-8E5E-90C2817E248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34A62621-81D1-4467-852D-989292FBADC5}" type="datetime1">
              <a:rPr lang="en-US"/>
              <a:pPr/>
              <a:t>11/29/2016</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9911798F-5C66-47B9-931C-F39BF900357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52915A5B-172E-4125-B9A3-30395ACAE0A7}" type="datetime1">
              <a:rPr lang="en-US"/>
              <a:pPr/>
              <a:t>11/29/2016</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836F60A3-FE8B-47F1-B742-71CDD2E61A0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46B29481-72DB-42E8-A720-916E22D0BC27}" type="datetime1">
              <a:rPr lang="en-US"/>
              <a:pPr/>
              <a:t>11/29/2016</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4386B8C6-FBC2-4353-8033-DC967F33981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A7CC2D8A-CFB8-4F10-AD10-7FF134288D98}" type="datetime1">
              <a:rPr lang="en-US"/>
              <a:pPr/>
              <a:t>11/29/2016</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FCD728A5-DEAE-4962-97D4-1F363A91BE7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108" charset="0"/>
              </a:defRPr>
            </a:lvl1pPr>
          </a:lstStyle>
          <a:p>
            <a:fld id="{01A990E8-E71B-41A1-8B17-CDDD76522C12}" type="datetime1">
              <a:rPr lang="en-US"/>
              <a:pPr/>
              <a:t>11/29/2016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108"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108" charset="0"/>
              </a:defRPr>
            </a:lvl1pPr>
          </a:lstStyle>
          <a:p>
            <a:fld id="{8709AA5D-0BD4-4CB9-850E-F75A4AE49398}" type="slidenum">
              <a:rPr lang="en-US"/>
              <a:pPr/>
              <a:t>‹#›</a:t>
            </a:fld>
            <a:endParaRPr lang="en-US"/>
          </a:p>
        </p:txBody>
      </p:sp>
      <p:pic>
        <p:nvPicPr>
          <p:cNvPr id="1031" name="Picture 8" descr="PPS.jpg"/>
          <p:cNvPicPr>
            <a:picLocks noChangeAspect="1"/>
          </p:cNvPicPr>
          <p:nvPr userDrawn="1"/>
        </p:nvPicPr>
        <p:blipFill>
          <a:blip r:embed="rId13"/>
          <a:srcRect/>
          <a:stretch>
            <a:fillRect/>
          </a:stretch>
        </p:blipFill>
        <p:spPr bwMode="auto">
          <a:xfrm>
            <a:off x="444500" y="6129338"/>
            <a:ext cx="8301038" cy="6524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108" charset="-128"/>
          <a:cs typeface="ＭＳ Ｐゴシック" pitchFamily="-108" charset="-128"/>
        </a:defRPr>
      </a:lvl1pPr>
      <a:lvl2pPr algn="ctr" defTabSz="457200" rtl="0" eaLnBrk="0" fontAlgn="base" hangingPunct="0">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defTabSz="457200" rtl="0" eaLnBrk="0" fontAlgn="base" hangingPunct="0">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defTabSz="457200" rtl="0" eaLnBrk="0" fontAlgn="base" hangingPunct="0">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defTabSz="457200" rtl="0" eaLnBrk="0" fontAlgn="base" hangingPunct="0">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defTabSz="457200"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defTabSz="457200"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defTabSz="457200"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defTabSz="457200"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108" charset="-128"/>
          <a:cs typeface="ＭＳ Ｐゴシック" pitchFamily="-108"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108"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108"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8"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8"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685800" y="2286000"/>
            <a:ext cx="7772400" cy="3657600"/>
          </a:xfrm>
        </p:spPr>
        <p:txBody>
          <a:bodyPr/>
          <a:lstStyle/>
          <a:p>
            <a:pPr eaLnBrk="1" hangingPunct="1"/>
            <a:endParaRPr lang="en-US" sz="2400" dirty="0">
              <a:latin typeface="Arial Bold" pitchFamily="-108" charset="0"/>
              <a:cs typeface="Arial Bold" pitchFamily="-108" charset="0"/>
            </a:endParaRPr>
          </a:p>
        </p:txBody>
      </p:sp>
      <p:pic>
        <p:nvPicPr>
          <p:cNvPr id="13315" name="Picture 3" descr="20yrs Logo_vek.jpg"/>
          <p:cNvPicPr>
            <a:picLocks noChangeAspect="1"/>
          </p:cNvPicPr>
          <p:nvPr/>
        </p:nvPicPr>
        <p:blipFill>
          <a:blip r:embed="rId2"/>
          <a:srcRect/>
          <a:stretch>
            <a:fillRect/>
          </a:stretch>
        </p:blipFill>
        <p:spPr bwMode="auto">
          <a:xfrm>
            <a:off x="3733800" y="152400"/>
            <a:ext cx="1960563" cy="1600200"/>
          </a:xfrm>
          <a:prstGeom prst="rect">
            <a:avLst/>
          </a:prstGeom>
          <a:noFill/>
          <a:ln w="9525">
            <a:noFill/>
            <a:miter lim="800000"/>
            <a:headEnd/>
            <a:tailEnd/>
          </a:ln>
        </p:spPr>
      </p:pic>
      <p:sp>
        <p:nvSpPr>
          <p:cNvPr id="4" name="Title 3"/>
          <p:cNvSpPr txBox="1">
            <a:spLocks/>
          </p:cNvSpPr>
          <p:nvPr/>
        </p:nvSpPr>
        <p:spPr bwMode="auto">
          <a:xfrm>
            <a:off x="685800" y="1905000"/>
            <a:ext cx="7772400" cy="4191000"/>
          </a:xfrm>
          <a:prstGeom prst="rect">
            <a:avLst/>
          </a:prstGeom>
          <a:ln w="25400" cap="flat" cmpd="sng" algn="ctr">
            <a:solidFill>
              <a:schemeClr val="accent6"/>
            </a:solidFill>
            <a:prstDash val="solid"/>
            <a:miter lim="800000"/>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ctr" anchorCtr="0" compatLnSpc="1">
            <a:prstTxWarp prst="textNoShape">
              <a:avLst/>
            </a:prstTxWarp>
            <a:noAutofit/>
          </a:bodyPr>
          <a:lstStyle>
            <a:lvl1pPr algn="ctr" defTabSz="457200" rtl="0" eaLnBrk="0" fontAlgn="base" hangingPunct="0">
              <a:spcBef>
                <a:spcPct val="0"/>
              </a:spcBef>
              <a:spcAft>
                <a:spcPct val="0"/>
              </a:spcAft>
              <a:defRPr sz="4400" kern="1200">
                <a:solidFill>
                  <a:schemeClr val="dk1"/>
                </a:solidFill>
                <a:latin typeface="+mn-lt"/>
                <a:ea typeface="+mn-ea"/>
                <a:cs typeface="+mn-cs"/>
              </a:defRPr>
            </a:lvl1pPr>
            <a:lvl2pPr algn="ctr" defTabSz="457200" rtl="0" eaLnBrk="0" fontAlgn="base" hangingPunct="0">
              <a:spcBef>
                <a:spcPct val="0"/>
              </a:spcBef>
              <a:spcAft>
                <a:spcPct val="0"/>
              </a:spcAft>
              <a:defRPr sz="4400">
                <a:solidFill>
                  <a:schemeClr val="dk1"/>
                </a:solidFill>
                <a:latin typeface="+mn-lt"/>
                <a:ea typeface="+mn-ea"/>
                <a:cs typeface="+mn-cs"/>
              </a:defRPr>
            </a:lvl2pPr>
            <a:lvl3pPr algn="ctr" defTabSz="457200" rtl="0" eaLnBrk="0" fontAlgn="base" hangingPunct="0">
              <a:spcBef>
                <a:spcPct val="0"/>
              </a:spcBef>
              <a:spcAft>
                <a:spcPct val="0"/>
              </a:spcAft>
              <a:defRPr sz="4400">
                <a:solidFill>
                  <a:schemeClr val="dk1"/>
                </a:solidFill>
                <a:latin typeface="+mn-lt"/>
                <a:ea typeface="+mn-ea"/>
                <a:cs typeface="+mn-cs"/>
              </a:defRPr>
            </a:lvl3pPr>
            <a:lvl4pPr algn="ctr" defTabSz="457200" rtl="0" eaLnBrk="0" fontAlgn="base" hangingPunct="0">
              <a:spcBef>
                <a:spcPct val="0"/>
              </a:spcBef>
              <a:spcAft>
                <a:spcPct val="0"/>
              </a:spcAft>
              <a:defRPr sz="4400">
                <a:solidFill>
                  <a:schemeClr val="dk1"/>
                </a:solidFill>
                <a:latin typeface="+mn-lt"/>
                <a:ea typeface="+mn-ea"/>
                <a:cs typeface="+mn-cs"/>
              </a:defRPr>
            </a:lvl4pPr>
            <a:lvl5pPr algn="ctr" defTabSz="457200" rtl="0" eaLnBrk="0" fontAlgn="base" hangingPunct="0">
              <a:spcBef>
                <a:spcPct val="0"/>
              </a:spcBef>
              <a:spcAft>
                <a:spcPct val="0"/>
              </a:spcAft>
              <a:defRPr sz="4400">
                <a:solidFill>
                  <a:schemeClr val="dk1"/>
                </a:solidFill>
                <a:latin typeface="+mn-lt"/>
                <a:ea typeface="+mn-ea"/>
                <a:cs typeface="+mn-cs"/>
              </a:defRPr>
            </a:lvl5pPr>
            <a:lvl6pPr marL="457200" algn="ctr" defTabSz="457200" rtl="0" fontAlgn="base">
              <a:spcBef>
                <a:spcPct val="0"/>
              </a:spcBef>
              <a:spcAft>
                <a:spcPct val="0"/>
              </a:spcAft>
              <a:defRPr sz="4400">
                <a:solidFill>
                  <a:schemeClr val="dk1"/>
                </a:solidFill>
                <a:latin typeface="+mn-lt"/>
                <a:ea typeface="+mn-ea"/>
                <a:cs typeface="+mn-cs"/>
              </a:defRPr>
            </a:lvl6pPr>
            <a:lvl7pPr marL="914400" algn="ctr" defTabSz="457200" rtl="0" fontAlgn="base">
              <a:spcBef>
                <a:spcPct val="0"/>
              </a:spcBef>
              <a:spcAft>
                <a:spcPct val="0"/>
              </a:spcAft>
              <a:defRPr sz="4400">
                <a:solidFill>
                  <a:schemeClr val="dk1"/>
                </a:solidFill>
                <a:latin typeface="+mn-lt"/>
                <a:ea typeface="+mn-ea"/>
                <a:cs typeface="+mn-cs"/>
              </a:defRPr>
            </a:lvl7pPr>
            <a:lvl8pPr marL="1371600" algn="ctr" defTabSz="457200" rtl="0" fontAlgn="base">
              <a:spcBef>
                <a:spcPct val="0"/>
              </a:spcBef>
              <a:spcAft>
                <a:spcPct val="0"/>
              </a:spcAft>
              <a:defRPr sz="4400">
                <a:solidFill>
                  <a:schemeClr val="dk1"/>
                </a:solidFill>
                <a:latin typeface="+mn-lt"/>
                <a:ea typeface="+mn-ea"/>
                <a:cs typeface="+mn-cs"/>
              </a:defRPr>
            </a:lvl8pPr>
            <a:lvl9pPr marL="1828800" algn="ctr" defTabSz="457200" rtl="0" fontAlgn="base">
              <a:spcBef>
                <a:spcPct val="0"/>
              </a:spcBef>
              <a:spcAft>
                <a:spcPct val="0"/>
              </a:spcAft>
              <a:defRPr sz="4400">
                <a:solidFill>
                  <a:schemeClr val="dk1"/>
                </a:solidFill>
                <a:latin typeface="+mn-lt"/>
                <a:ea typeface="+mn-ea"/>
                <a:cs typeface="+mn-cs"/>
              </a:defRPr>
            </a:lvl9pPr>
          </a:lstStyle>
          <a:p>
            <a:r>
              <a:rPr lang="en-US" sz="2800" dirty="0" smtClean="0"/>
              <a:t>REPORT ON THE</a:t>
            </a:r>
            <a:r>
              <a:rPr lang="en-GB" sz="2800" dirty="0" smtClean="0"/>
              <a:t/>
            </a:r>
            <a:br>
              <a:rPr lang="en-GB" sz="2800" dirty="0" smtClean="0"/>
            </a:br>
            <a:r>
              <a:rPr lang="en-US" sz="2800" dirty="0" smtClean="0"/>
              <a:t>THIRD UNITED NATIONS CONFERENCE ON HOUSING AND SUSTAINABLE URBAN DEVELOPMENT</a:t>
            </a:r>
            <a:br>
              <a:rPr lang="en-US" sz="2800" dirty="0" smtClean="0"/>
            </a:br>
            <a:r>
              <a:rPr lang="en-US" sz="2800" dirty="0" smtClean="0"/>
              <a:t>HABITAT III</a:t>
            </a:r>
            <a:br>
              <a:rPr lang="en-US" sz="2800" dirty="0" smtClean="0"/>
            </a:br>
            <a:r>
              <a:rPr lang="en-US" sz="2800" dirty="0" smtClean="0"/>
              <a:t>17 TO 20 OCTOBER 2016</a:t>
            </a:r>
            <a:br>
              <a:rPr lang="en-US" sz="2800" dirty="0" smtClean="0"/>
            </a:br>
            <a:r>
              <a:rPr lang="en-US" sz="2800" dirty="0" smtClean="0"/>
              <a:t>QUITO, ECUADOR</a:t>
            </a:r>
          </a:p>
          <a:p>
            <a:r>
              <a:rPr lang="en-US" sz="2800" dirty="0" smtClean="0"/>
              <a:t>Presentation </a:t>
            </a:r>
            <a:r>
              <a:rPr lang="en-US" sz="2800" dirty="0"/>
              <a:t>to </a:t>
            </a:r>
            <a:r>
              <a:rPr lang="en-US" sz="2800" dirty="0" smtClean="0"/>
              <a:t>the Portfolio </a:t>
            </a:r>
            <a:r>
              <a:rPr lang="en-US" sz="2800" dirty="0"/>
              <a:t>Committee</a:t>
            </a:r>
          </a:p>
          <a:p>
            <a:r>
              <a:rPr lang="en-US" sz="2800" dirty="0" smtClean="0"/>
              <a:t> on Human </a:t>
            </a:r>
            <a:r>
              <a:rPr lang="en-US" sz="2800" dirty="0"/>
              <a:t>Settlements </a:t>
            </a:r>
            <a:endParaRPr lang="en-US" sz="2800" dirty="0" smtClean="0"/>
          </a:p>
          <a:p>
            <a:r>
              <a:rPr lang="en-US" sz="2800" dirty="0" smtClean="0"/>
              <a:t>29 </a:t>
            </a:r>
            <a:r>
              <a:rPr lang="en-US" sz="2800" dirty="0"/>
              <a:t>November </a:t>
            </a:r>
            <a:r>
              <a:rPr lang="en-US" sz="2800" dirty="0" smtClean="0"/>
              <a:t>2016</a:t>
            </a:r>
          </a:p>
          <a:p>
            <a:endParaRPr lang="en-GB"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435280" cy="720080"/>
          </a:xfrm>
        </p:spPr>
        <p:txBody>
          <a:bodyPr>
            <a:normAutofit/>
          </a:bodyPr>
          <a:lstStyle/>
          <a:p>
            <a:r>
              <a:rPr lang="en-US" sz="3600" b="1" dirty="0">
                <a:effectLst>
                  <a:outerShdw blurRad="38100" dist="38100" dir="2700000" algn="tl">
                    <a:srgbClr val="000000">
                      <a:alpha val="43137"/>
                    </a:srgbClr>
                  </a:outerShdw>
                </a:effectLst>
              </a:rPr>
              <a:t>South Africa’ Participation in Habitat III</a:t>
            </a:r>
            <a:endParaRPr lang="en-GB" sz="3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836712"/>
            <a:ext cx="8712968" cy="5904656"/>
          </a:xfrm>
        </p:spPr>
        <p:style>
          <a:lnRef idx="2">
            <a:schemeClr val="accent6"/>
          </a:lnRef>
          <a:fillRef idx="1">
            <a:schemeClr val="lt1"/>
          </a:fillRef>
          <a:effectRef idx="0">
            <a:schemeClr val="accent6"/>
          </a:effectRef>
          <a:fontRef idx="minor">
            <a:schemeClr val="dk1"/>
          </a:fontRef>
        </p:style>
        <p:txBody>
          <a:bodyPr>
            <a:noAutofit/>
          </a:bodyPr>
          <a:lstStyle/>
          <a:p>
            <a:pPr marL="0" indent="0">
              <a:buNone/>
            </a:pPr>
            <a:r>
              <a:rPr lang="en-US" sz="2400" dirty="0"/>
              <a:t>During the Habitat III Conference, the South African delegation participated in:</a:t>
            </a:r>
          </a:p>
          <a:p>
            <a:pPr marL="0" indent="0">
              <a:buNone/>
            </a:pPr>
            <a:r>
              <a:rPr lang="en-US" sz="2400" dirty="0" smtClean="0"/>
              <a:t>Special </a:t>
            </a:r>
            <a:r>
              <a:rPr lang="en-US" sz="2400" dirty="0"/>
              <a:t>sessions, high-level dialogues, and roundtable discussions </a:t>
            </a:r>
            <a:r>
              <a:rPr lang="en-US" sz="2400" dirty="0" smtClean="0"/>
              <a:t>(</a:t>
            </a:r>
            <a:r>
              <a:rPr lang="en-US" sz="2400" dirty="0"/>
              <a:t>held in </a:t>
            </a:r>
            <a:r>
              <a:rPr lang="en-US" sz="2400" dirty="0" smtClean="0"/>
              <a:t>parallel</a:t>
            </a:r>
            <a:r>
              <a:rPr lang="en-US" sz="2400" dirty="0"/>
              <a:t>). </a:t>
            </a:r>
          </a:p>
          <a:p>
            <a:pPr marL="514350" indent="-514350">
              <a:buAutoNum type="romanLcPeriod"/>
            </a:pPr>
            <a:r>
              <a:rPr lang="en-US" sz="2400" dirty="0" smtClean="0"/>
              <a:t>The </a:t>
            </a:r>
            <a:r>
              <a:rPr lang="en-US" sz="2400" dirty="0"/>
              <a:t>Special Session on </a:t>
            </a:r>
            <a:r>
              <a:rPr lang="en-US" sz="2400" dirty="0" smtClean="0"/>
              <a:t>Informal </a:t>
            </a:r>
            <a:r>
              <a:rPr lang="en-US" sz="2400" dirty="0"/>
              <a:t>Settlements, </a:t>
            </a:r>
            <a:endParaRPr lang="en-US" sz="2400" dirty="0" smtClean="0"/>
          </a:p>
          <a:p>
            <a:pPr marL="514350" indent="-514350">
              <a:buAutoNum type="romanLcPeriod"/>
            </a:pPr>
            <a:r>
              <a:rPr lang="en-US" sz="2400" dirty="0" smtClean="0"/>
              <a:t>The </a:t>
            </a:r>
            <a:r>
              <a:rPr lang="en-US" sz="2400" dirty="0"/>
              <a:t>panel discussion of the policy dialogue on </a:t>
            </a:r>
            <a:r>
              <a:rPr lang="en-US" sz="2400" dirty="0" smtClean="0"/>
              <a:t>urban </a:t>
            </a:r>
            <a:r>
              <a:rPr lang="en-US" sz="2400" dirty="0"/>
              <a:t>governance, capacity and institutional development </a:t>
            </a:r>
            <a:endParaRPr lang="en-US" sz="2400" dirty="0" smtClean="0"/>
          </a:p>
          <a:p>
            <a:pPr marL="514350" indent="-514350">
              <a:buAutoNum type="romanLcPeriod"/>
            </a:pPr>
            <a:r>
              <a:rPr lang="en-US" sz="2400" dirty="0" smtClean="0"/>
              <a:t>The panel discussion </a:t>
            </a:r>
            <a:r>
              <a:rPr lang="en-US" sz="2400" dirty="0"/>
              <a:t>of the policy dialogue on urban ecology and resilience </a:t>
            </a:r>
          </a:p>
          <a:p>
            <a:pPr marL="0" indent="0">
              <a:buNone/>
            </a:pPr>
            <a:r>
              <a:rPr lang="en-US" sz="2400" dirty="0"/>
              <a:t>iii.	</a:t>
            </a:r>
            <a:r>
              <a:rPr lang="en-US" sz="2400" dirty="0" smtClean="0"/>
              <a:t>The panel </a:t>
            </a:r>
            <a:r>
              <a:rPr lang="en-US" sz="2400" dirty="0"/>
              <a:t>discussion at the High-level Roundtable on Strategic </a:t>
            </a:r>
            <a:r>
              <a:rPr lang="en-US" sz="2400" dirty="0" smtClean="0"/>
              <a:t>	Planning </a:t>
            </a:r>
            <a:endParaRPr lang="en-US" sz="2400" dirty="0"/>
          </a:p>
          <a:p>
            <a:pPr marL="0" indent="0">
              <a:buNone/>
            </a:pPr>
            <a:r>
              <a:rPr lang="en-US" sz="2400" dirty="0"/>
              <a:t>iv.	</a:t>
            </a:r>
            <a:r>
              <a:rPr lang="en-US" sz="2400" dirty="0" smtClean="0"/>
              <a:t>The </a:t>
            </a:r>
            <a:r>
              <a:rPr lang="en-US" sz="2400" dirty="0"/>
              <a:t>panel discussion at the Policy Dialogue on Municipal Finance</a:t>
            </a:r>
          </a:p>
          <a:p>
            <a:pPr marL="0" indent="0">
              <a:buNone/>
            </a:pPr>
            <a:r>
              <a:rPr lang="en-US" sz="2400" dirty="0"/>
              <a:t>v.	</a:t>
            </a:r>
            <a:r>
              <a:rPr lang="en-US" sz="2400" dirty="0" smtClean="0"/>
              <a:t>The </a:t>
            </a:r>
            <a:r>
              <a:rPr lang="en-US" sz="2400" dirty="0"/>
              <a:t>Professionals’ Roundtable</a:t>
            </a:r>
          </a:p>
          <a:p>
            <a:pPr marL="0" indent="0">
              <a:buNone/>
            </a:pPr>
            <a:endParaRPr lang="en-US" sz="1400" dirty="0"/>
          </a:p>
        </p:txBody>
      </p:sp>
    </p:spTree>
    <p:extLst>
      <p:ext uri="{BB962C8B-B14F-4D97-AF65-F5344CB8AC3E}">
        <p14:creationId xmlns:p14="http://schemas.microsoft.com/office/powerpoint/2010/main" val="29749091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435280" cy="720080"/>
          </a:xfrm>
        </p:spPr>
        <p:txBody>
          <a:bodyPr>
            <a:normAutofit/>
          </a:bodyPr>
          <a:lstStyle/>
          <a:p>
            <a:r>
              <a:rPr lang="en-US" sz="3600" b="1" dirty="0">
                <a:effectLst>
                  <a:outerShdw blurRad="38100" dist="38100" dir="2700000" algn="tl">
                    <a:srgbClr val="000000">
                      <a:alpha val="43137"/>
                    </a:srgbClr>
                  </a:outerShdw>
                </a:effectLst>
              </a:rPr>
              <a:t>South Africa’ Participation in Habitat III</a:t>
            </a:r>
            <a:endParaRPr lang="en-GB" sz="3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836712"/>
            <a:ext cx="8712968" cy="5904656"/>
          </a:xfrm>
        </p:spPr>
        <p:style>
          <a:lnRef idx="2">
            <a:schemeClr val="accent6"/>
          </a:lnRef>
          <a:fillRef idx="1">
            <a:schemeClr val="lt1"/>
          </a:fillRef>
          <a:effectRef idx="0">
            <a:schemeClr val="accent6"/>
          </a:effectRef>
          <a:fontRef idx="minor">
            <a:schemeClr val="dk1"/>
          </a:fontRef>
        </p:style>
        <p:txBody>
          <a:bodyPr>
            <a:noAutofit/>
          </a:bodyPr>
          <a:lstStyle/>
          <a:p>
            <a:pPr marL="0" indent="0">
              <a:buNone/>
            </a:pPr>
            <a:r>
              <a:rPr lang="en-US" sz="2400" dirty="0" smtClean="0"/>
              <a:t>Cont. </a:t>
            </a:r>
            <a:r>
              <a:rPr lang="en-US" sz="2400" dirty="0"/>
              <a:t>- During the Habitat III Conference, the South African delegation participated in:</a:t>
            </a:r>
          </a:p>
          <a:p>
            <a:pPr marL="0" indent="0">
              <a:buNone/>
            </a:pPr>
            <a:r>
              <a:rPr lang="en-US" sz="2400" dirty="0" smtClean="0"/>
              <a:t>A </a:t>
            </a:r>
            <a:r>
              <a:rPr lang="en-US" sz="2400" dirty="0"/>
              <a:t>number of side events and networking events, including:</a:t>
            </a:r>
          </a:p>
          <a:p>
            <a:pPr marL="514350" indent="-514350">
              <a:buAutoNum type="romanLcPeriod"/>
            </a:pPr>
            <a:r>
              <a:rPr lang="en-US" sz="2400" dirty="0" smtClean="0"/>
              <a:t>As keynote speaker at the </a:t>
            </a:r>
            <a:r>
              <a:rPr lang="en-US" sz="2400" dirty="0"/>
              <a:t>side event </a:t>
            </a:r>
            <a:r>
              <a:rPr lang="en-US" sz="2400" dirty="0" err="1"/>
              <a:t>organised</a:t>
            </a:r>
            <a:r>
              <a:rPr lang="en-US" sz="2400" dirty="0"/>
              <a:t> by </a:t>
            </a:r>
            <a:r>
              <a:rPr lang="en-US" sz="2400" dirty="0" err="1"/>
              <a:t>Slumdwellers</a:t>
            </a:r>
            <a:r>
              <a:rPr lang="en-US" sz="2400" dirty="0"/>
              <a:t> International (SDI) the </a:t>
            </a:r>
            <a:r>
              <a:rPr lang="en-US" sz="2400" dirty="0" smtClean="0"/>
              <a:t>residents </a:t>
            </a:r>
            <a:r>
              <a:rPr lang="en-US" sz="2400" dirty="0"/>
              <a:t>of informal settlements can contribute to improving </a:t>
            </a:r>
            <a:r>
              <a:rPr lang="en-US" sz="2400" dirty="0" smtClean="0"/>
              <a:t>their </a:t>
            </a:r>
            <a:r>
              <a:rPr lang="en-US" sz="2400" dirty="0"/>
              <a:t>lives through advocacy, information and data collection, </a:t>
            </a:r>
            <a:r>
              <a:rPr lang="en-US" sz="2400" dirty="0" smtClean="0"/>
              <a:t>and </a:t>
            </a:r>
            <a:r>
              <a:rPr lang="en-US" sz="2400" dirty="0"/>
              <a:t>partnership with local, provincial and national government. </a:t>
            </a:r>
            <a:endParaRPr lang="en-US" sz="2400" dirty="0" smtClean="0"/>
          </a:p>
          <a:p>
            <a:pPr marL="514350" indent="-514350">
              <a:buAutoNum type="romanLcPeriod"/>
            </a:pPr>
            <a:r>
              <a:rPr lang="en-US" sz="2400" dirty="0" smtClean="0"/>
              <a:t>As speaker at a </a:t>
            </a:r>
            <a:r>
              <a:rPr lang="en-US" sz="2400" dirty="0"/>
              <a:t>special side event with the Executive Director of Un-Habitat on “Housing at the </a:t>
            </a:r>
            <a:r>
              <a:rPr lang="en-US" sz="2400" dirty="0" smtClean="0"/>
              <a:t>Centre”</a:t>
            </a:r>
          </a:p>
          <a:p>
            <a:pPr marL="514350" indent="-514350">
              <a:buAutoNum type="romanLcPeriod"/>
            </a:pPr>
            <a:r>
              <a:rPr lang="en-US" sz="2400" dirty="0" smtClean="0"/>
              <a:t>We hosted </a:t>
            </a:r>
            <a:r>
              <a:rPr lang="en-US" sz="2400" dirty="0"/>
              <a:t>a side event to present South Africa’s baseline study of informal settlements targeted for upgrading. </a:t>
            </a:r>
            <a:endParaRPr lang="en-US" sz="2400" dirty="0" smtClean="0"/>
          </a:p>
          <a:p>
            <a:pPr marL="514350" indent="-514350">
              <a:buAutoNum type="romanLcPeriod"/>
            </a:pPr>
            <a:r>
              <a:rPr lang="en-US" sz="2400" dirty="0" smtClean="0"/>
              <a:t>On the panel at the </a:t>
            </a:r>
            <a:r>
              <a:rPr lang="en-US" sz="2400" dirty="0"/>
              <a:t>side event hosted by the University of </a:t>
            </a:r>
            <a:r>
              <a:rPr lang="en-US" sz="2400" dirty="0" err="1"/>
              <a:t>Kwazulu</a:t>
            </a:r>
            <a:r>
              <a:rPr lang="en-US" sz="2400" dirty="0"/>
              <a:t> Natal on participatory slum upgrading good </a:t>
            </a:r>
            <a:r>
              <a:rPr lang="en-US" sz="2400" dirty="0" smtClean="0"/>
              <a:t>practice.</a:t>
            </a:r>
          </a:p>
        </p:txBody>
      </p:sp>
    </p:spTree>
    <p:extLst>
      <p:ext uri="{BB962C8B-B14F-4D97-AF65-F5344CB8AC3E}">
        <p14:creationId xmlns:p14="http://schemas.microsoft.com/office/powerpoint/2010/main" val="12249108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435280" cy="720080"/>
          </a:xfrm>
        </p:spPr>
        <p:txBody>
          <a:bodyPr>
            <a:normAutofit/>
          </a:bodyPr>
          <a:lstStyle/>
          <a:p>
            <a:r>
              <a:rPr lang="en-US" sz="3600" b="1" dirty="0">
                <a:effectLst>
                  <a:outerShdw blurRad="38100" dist="38100" dir="2700000" algn="tl">
                    <a:srgbClr val="000000">
                      <a:alpha val="43137"/>
                    </a:srgbClr>
                  </a:outerShdw>
                </a:effectLst>
              </a:rPr>
              <a:t>South Africa’ Participation in Habitat III</a:t>
            </a:r>
            <a:endParaRPr lang="en-GB" sz="3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836712"/>
            <a:ext cx="8712968" cy="5904656"/>
          </a:xfrm>
        </p:spPr>
        <p:style>
          <a:lnRef idx="2">
            <a:schemeClr val="accent6"/>
          </a:lnRef>
          <a:fillRef idx="1">
            <a:schemeClr val="lt1"/>
          </a:fillRef>
          <a:effectRef idx="0">
            <a:schemeClr val="accent6"/>
          </a:effectRef>
          <a:fontRef idx="minor">
            <a:schemeClr val="dk1"/>
          </a:fontRef>
        </p:style>
        <p:txBody>
          <a:bodyPr>
            <a:noAutofit/>
          </a:bodyPr>
          <a:lstStyle/>
          <a:p>
            <a:pPr marL="0" indent="0">
              <a:buNone/>
            </a:pPr>
            <a:r>
              <a:rPr lang="en-US" sz="2400" dirty="0" smtClean="0"/>
              <a:t>(</a:t>
            </a:r>
            <a:r>
              <a:rPr lang="en-US" sz="2400" dirty="0" err="1" smtClean="0"/>
              <a:t>cont</a:t>
            </a:r>
            <a:r>
              <a:rPr lang="en-US" sz="2400" dirty="0" smtClean="0"/>
              <a:t>)</a:t>
            </a:r>
          </a:p>
          <a:p>
            <a:pPr marL="514350" indent="-514350">
              <a:buFont typeface="+mj-lt"/>
              <a:buAutoNum type="romanLcPeriod" startAt="5"/>
            </a:pPr>
            <a:r>
              <a:rPr lang="en-US" sz="2400" dirty="0" smtClean="0"/>
              <a:t>On the panel at </a:t>
            </a:r>
            <a:r>
              <a:rPr lang="en-US" sz="2400" dirty="0"/>
              <a:t>the workshop on resilient and resource efficient </a:t>
            </a:r>
            <a:r>
              <a:rPr lang="en-US" sz="2400" dirty="0" smtClean="0"/>
              <a:t>infrastructure by the World Bank (presenting </a:t>
            </a:r>
            <a:r>
              <a:rPr lang="en-US" sz="2400" dirty="0"/>
              <a:t>Johannesburg’s multiple approaches for unlocking </a:t>
            </a:r>
            <a:r>
              <a:rPr lang="en-US" sz="2400" dirty="0" smtClean="0"/>
              <a:t>urban </a:t>
            </a:r>
            <a:r>
              <a:rPr lang="en-US" sz="2400" dirty="0"/>
              <a:t>regeneration and catalyzing local development </a:t>
            </a:r>
            <a:endParaRPr lang="en-US" sz="2400" dirty="0" smtClean="0"/>
          </a:p>
          <a:p>
            <a:pPr marL="514350" indent="-514350">
              <a:buFont typeface="+mj-lt"/>
              <a:buAutoNum type="romanLcPeriod" startAt="5"/>
            </a:pPr>
            <a:r>
              <a:rPr lang="en-US" sz="2400" dirty="0" smtClean="0"/>
              <a:t>On the panel of the </a:t>
            </a:r>
            <a:r>
              <a:rPr lang="en-US" sz="2400" dirty="0"/>
              <a:t>side event on cities for climate change </a:t>
            </a:r>
            <a:r>
              <a:rPr lang="en-US" sz="2400" dirty="0" err="1"/>
              <a:t>organised</a:t>
            </a:r>
            <a:r>
              <a:rPr lang="en-US" sz="2400" dirty="0"/>
              <a:t> by the German international cooperation agency (</a:t>
            </a:r>
            <a:r>
              <a:rPr lang="en-US" sz="2400" dirty="0" err="1" smtClean="0"/>
              <a:t>giz</a:t>
            </a:r>
            <a:r>
              <a:rPr lang="en-US" sz="2400" dirty="0" smtClean="0"/>
              <a:t>)</a:t>
            </a:r>
          </a:p>
          <a:p>
            <a:pPr marL="514350" indent="-514350">
              <a:buFont typeface="+mj-lt"/>
              <a:buAutoNum type="romanLcPeriod" startAt="5"/>
            </a:pPr>
            <a:r>
              <a:rPr lang="en-US" sz="2400" dirty="0" smtClean="0"/>
              <a:t>In the </a:t>
            </a:r>
            <a:r>
              <a:rPr lang="en-US" sz="2400" dirty="0"/>
              <a:t>panel discussion on integrated urban and territorial planning for the implementation of the New Urban Agenda in a session on sustainable partnerships hosted by </a:t>
            </a:r>
            <a:r>
              <a:rPr lang="en-US" sz="2400" dirty="0" smtClean="0"/>
              <a:t>UN-Habitat</a:t>
            </a:r>
          </a:p>
          <a:p>
            <a:pPr marL="514350" indent="-514350">
              <a:buFont typeface="+mj-lt"/>
              <a:buAutoNum type="romanLcPeriod" startAt="5"/>
            </a:pPr>
            <a:r>
              <a:rPr lang="en-US" sz="2400" dirty="0" smtClean="0"/>
              <a:t>In the panel discussion at the </a:t>
            </a:r>
            <a:r>
              <a:rPr lang="en-US" sz="2400" dirty="0"/>
              <a:t>launch of a journal on rural-urban linkages and at a side event on rural urban linkages hosted by </a:t>
            </a:r>
            <a:r>
              <a:rPr lang="en-US" sz="2400" dirty="0" err="1" smtClean="0"/>
              <a:t>giz</a:t>
            </a:r>
            <a:endParaRPr lang="en-US" sz="1400" dirty="0"/>
          </a:p>
        </p:txBody>
      </p:sp>
    </p:spTree>
    <p:extLst>
      <p:ext uri="{BB962C8B-B14F-4D97-AF65-F5344CB8AC3E}">
        <p14:creationId xmlns:p14="http://schemas.microsoft.com/office/powerpoint/2010/main" val="25163684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435280" cy="720080"/>
          </a:xfrm>
        </p:spPr>
        <p:txBody>
          <a:bodyPr>
            <a:normAutofit/>
          </a:bodyPr>
          <a:lstStyle/>
          <a:p>
            <a:r>
              <a:rPr lang="en-US" sz="3600" b="1" dirty="0">
                <a:effectLst>
                  <a:outerShdw blurRad="38100" dist="38100" dir="2700000" algn="tl">
                    <a:srgbClr val="000000">
                      <a:alpha val="43137"/>
                    </a:srgbClr>
                  </a:outerShdw>
                </a:effectLst>
              </a:rPr>
              <a:t>South Africa’ Participation in Habitat III</a:t>
            </a:r>
            <a:endParaRPr lang="en-GB" sz="3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836712"/>
            <a:ext cx="8712968" cy="4968552"/>
          </a:xfrm>
        </p:spPr>
        <p:style>
          <a:lnRef idx="2">
            <a:schemeClr val="accent6"/>
          </a:lnRef>
          <a:fillRef idx="1">
            <a:schemeClr val="lt1"/>
          </a:fillRef>
          <a:effectRef idx="0">
            <a:schemeClr val="accent6"/>
          </a:effectRef>
          <a:fontRef idx="minor">
            <a:schemeClr val="dk1"/>
          </a:fontRef>
        </p:style>
        <p:txBody>
          <a:bodyPr>
            <a:noAutofit/>
          </a:bodyPr>
          <a:lstStyle/>
          <a:p>
            <a:pPr marL="0" indent="0">
              <a:buNone/>
            </a:pPr>
            <a:r>
              <a:rPr lang="en-US" sz="2400" dirty="0" err="1" smtClean="0"/>
              <a:t>Cont</a:t>
            </a:r>
            <a:r>
              <a:rPr lang="en-US" sz="2400" dirty="0"/>
              <a:t> - During the Habitat III Conference, the South African delegation participated in:</a:t>
            </a:r>
          </a:p>
          <a:p>
            <a:pPr marL="0" indent="0">
              <a:buNone/>
            </a:pPr>
            <a:endParaRPr lang="en-US" sz="2400" dirty="0" smtClean="0"/>
          </a:p>
          <a:p>
            <a:pPr marL="0" indent="0">
              <a:buNone/>
            </a:pPr>
            <a:r>
              <a:rPr lang="en-US" sz="2400" dirty="0" smtClean="0"/>
              <a:t>The </a:t>
            </a:r>
            <a:r>
              <a:rPr lang="en-US" sz="2400" dirty="0"/>
              <a:t>main plenary which dealt with:</a:t>
            </a:r>
          </a:p>
          <a:p>
            <a:pPr marL="0" indent="0">
              <a:buNone/>
            </a:pPr>
            <a:r>
              <a:rPr lang="en-US" sz="2400" dirty="0"/>
              <a:t>i.	 the </a:t>
            </a:r>
            <a:r>
              <a:rPr lang="en-US" sz="2400" dirty="0" err="1"/>
              <a:t>organisational</a:t>
            </a:r>
            <a:r>
              <a:rPr lang="en-US" sz="2400" dirty="0"/>
              <a:t> matters including adopting the rules of </a:t>
            </a:r>
            <a:r>
              <a:rPr lang="en-US" sz="2400" dirty="0" smtClean="0"/>
              <a:t>	procedure</a:t>
            </a:r>
            <a:r>
              <a:rPr lang="en-US" sz="2400" dirty="0"/>
              <a:t>, electing the chair and members of the bureau. </a:t>
            </a:r>
          </a:p>
          <a:p>
            <a:pPr marL="0" indent="0">
              <a:buNone/>
            </a:pPr>
            <a:r>
              <a:rPr lang="en-US" sz="2400" dirty="0"/>
              <a:t>ii.	Throughout the conference, member states and accredited </a:t>
            </a:r>
            <a:r>
              <a:rPr lang="en-US" sz="2400" dirty="0" smtClean="0"/>
              <a:t>	stakeholders </a:t>
            </a:r>
            <a:r>
              <a:rPr lang="en-US" sz="2400" dirty="0"/>
              <a:t>delivered their formal statements on their </a:t>
            </a:r>
            <a:r>
              <a:rPr lang="en-US" sz="2400" dirty="0" smtClean="0"/>
              <a:t>	respective </a:t>
            </a:r>
            <a:r>
              <a:rPr lang="en-US" sz="2400" dirty="0"/>
              <a:t>priority issues in the implementation of the New </a:t>
            </a:r>
            <a:r>
              <a:rPr lang="en-US" sz="2400" dirty="0" smtClean="0"/>
              <a:t>	Urban </a:t>
            </a:r>
            <a:r>
              <a:rPr lang="en-US" sz="2400" dirty="0"/>
              <a:t>Agenda at the main plenary. </a:t>
            </a:r>
          </a:p>
          <a:p>
            <a:pPr marL="0" indent="0">
              <a:buNone/>
            </a:pPr>
            <a:r>
              <a:rPr lang="en-US" sz="2400" dirty="0"/>
              <a:t>iii.	Minister </a:t>
            </a:r>
            <a:r>
              <a:rPr lang="en-US" sz="2400" dirty="0" err="1"/>
              <a:t>Sisulu</a:t>
            </a:r>
            <a:r>
              <a:rPr lang="en-US" sz="2400" dirty="0"/>
              <a:t> delivered the country statement on behalf of the </a:t>
            </a:r>
            <a:r>
              <a:rPr lang="en-US" sz="2400" dirty="0" smtClean="0"/>
              <a:t>	Republic </a:t>
            </a:r>
            <a:r>
              <a:rPr lang="en-US" sz="2400" dirty="0"/>
              <a:t>of South Africa. </a:t>
            </a:r>
          </a:p>
        </p:txBody>
      </p:sp>
    </p:spTree>
    <p:extLst>
      <p:ext uri="{BB962C8B-B14F-4D97-AF65-F5344CB8AC3E}">
        <p14:creationId xmlns:p14="http://schemas.microsoft.com/office/powerpoint/2010/main" val="42107583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ZA" dirty="0" smtClean="0"/>
              <a:t>OUTCOME OF HABITAT III:</a:t>
            </a:r>
            <a:endParaRPr lang="en-ZA" dirty="0"/>
          </a:p>
        </p:txBody>
      </p:sp>
      <p:sp>
        <p:nvSpPr>
          <p:cNvPr id="5" name="Subtitle 4"/>
          <p:cNvSpPr>
            <a:spLocks noGrp="1"/>
          </p:cNvSpPr>
          <p:nvPr>
            <p:ph type="subTitle" idx="1"/>
          </p:nvPr>
        </p:nvSpPr>
        <p:spPr/>
        <p:txBody>
          <a:bodyPr/>
          <a:lstStyle/>
          <a:p>
            <a:r>
              <a:rPr lang="en-ZA" dirty="0" smtClean="0"/>
              <a:t>THE NEW URBAN AGENDA</a:t>
            </a:r>
            <a:endParaRPr lang="en-ZA" dirty="0"/>
          </a:p>
        </p:txBody>
      </p:sp>
    </p:spTree>
    <p:extLst>
      <p:ext uri="{BB962C8B-B14F-4D97-AF65-F5344CB8AC3E}">
        <p14:creationId xmlns:p14="http://schemas.microsoft.com/office/powerpoint/2010/main" val="32799056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0"/>
          <p:cNvSpPr>
            <a:spLocks noGrp="1"/>
          </p:cNvSpPr>
          <p:nvPr>
            <p:ph type="title"/>
          </p:nvPr>
        </p:nvSpPr>
        <p:spPr>
          <a:xfrm>
            <a:off x="905529" y="116632"/>
            <a:ext cx="7543800" cy="864096"/>
          </a:xfrm>
        </p:spPr>
        <p:txBody>
          <a:bodyPr>
            <a:normAutofit/>
          </a:bodyPr>
          <a:lstStyle/>
          <a:p>
            <a:pPr algn="ctr"/>
            <a:r>
              <a:rPr lang="en-US" sz="4400" b="1" dirty="0" smtClean="0">
                <a:effectLst>
                  <a:outerShdw blurRad="38100" dist="38100" dir="2700000" algn="tl">
                    <a:srgbClr val="000000">
                      <a:alpha val="43137"/>
                    </a:srgbClr>
                  </a:outerShdw>
                </a:effectLst>
              </a:rPr>
              <a:t>THE NEW URBAN AGENDA</a:t>
            </a:r>
            <a:endParaRPr lang="en-US" sz="4400" b="1" dirty="0">
              <a:effectLst>
                <a:outerShdw blurRad="38100" dist="38100" dir="2700000" algn="tl">
                  <a:srgbClr val="000000">
                    <a:alpha val="43137"/>
                  </a:srgbClr>
                </a:outerShdw>
              </a:effectLst>
            </a:endParaRPr>
          </a:p>
        </p:txBody>
      </p:sp>
      <p:sp>
        <p:nvSpPr>
          <p:cNvPr id="5" name="Content Placeholder 11"/>
          <p:cNvSpPr>
            <a:spLocks noGrp="1"/>
          </p:cNvSpPr>
          <p:nvPr>
            <p:ph idx="1"/>
          </p:nvPr>
        </p:nvSpPr>
        <p:spPr>
          <a:xfrm>
            <a:off x="467544" y="980728"/>
            <a:ext cx="8309559" cy="5760640"/>
          </a:xfrm>
          <a:solidFill>
            <a:schemeClr val="bg1"/>
          </a:solidFill>
          <a:ln>
            <a:solidFill>
              <a:schemeClr val="accent6">
                <a:lumMod val="75000"/>
              </a:schemeClr>
            </a:solidFill>
          </a:ln>
        </p:spPr>
        <p:txBody>
          <a:bodyPr>
            <a:normAutofit lnSpcReduction="10000"/>
          </a:bodyPr>
          <a:lstStyle/>
          <a:p>
            <a:pPr lvl="1">
              <a:lnSpc>
                <a:spcPct val="150000"/>
              </a:lnSpc>
              <a:buFont typeface="Wingdings" panose="05000000000000000000" pitchFamily="2" charset="2"/>
              <a:buChar char="Ø"/>
            </a:pPr>
            <a:r>
              <a:rPr lang="en-US" b="1" dirty="0" smtClean="0">
                <a:effectLst>
                  <a:outerShdw blurRad="38100" dist="38100" dir="2700000" algn="tl">
                    <a:srgbClr val="000000">
                      <a:alpha val="43137"/>
                    </a:srgbClr>
                  </a:outerShdw>
                </a:effectLst>
              </a:rPr>
              <a:t>QUITO DECLARATION</a:t>
            </a:r>
          </a:p>
          <a:p>
            <a:pPr lvl="2">
              <a:lnSpc>
                <a:spcPct val="150000"/>
              </a:lnSpc>
              <a:buFont typeface="Wingdings" panose="05000000000000000000" pitchFamily="2" charset="2"/>
              <a:buChar char="Ø"/>
            </a:pPr>
            <a:r>
              <a:rPr lang="en-US" sz="2000" dirty="0"/>
              <a:t>sets the scene, </a:t>
            </a:r>
            <a:endParaRPr lang="en-US" sz="2000" dirty="0" smtClean="0"/>
          </a:p>
          <a:p>
            <a:pPr lvl="2">
              <a:lnSpc>
                <a:spcPct val="150000"/>
              </a:lnSpc>
              <a:buFont typeface="Wingdings" panose="05000000000000000000" pitchFamily="2" charset="2"/>
              <a:buChar char="Ø"/>
            </a:pPr>
            <a:r>
              <a:rPr lang="en-US" sz="2000" dirty="0" smtClean="0"/>
              <a:t>outlines </a:t>
            </a:r>
            <a:r>
              <a:rPr lang="en-US" sz="2000" dirty="0"/>
              <a:t>the agreed principles and values, and </a:t>
            </a:r>
            <a:endParaRPr lang="en-US" sz="2000" dirty="0" smtClean="0"/>
          </a:p>
          <a:p>
            <a:pPr lvl="2">
              <a:lnSpc>
                <a:spcPct val="150000"/>
              </a:lnSpc>
              <a:buFont typeface="Wingdings" panose="05000000000000000000" pitchFamily="2" charset="2"/>
              <a:buChar char="Ø"/>
            </a:pPr>
            <a:r>
              <a:rPr lang="en-US" sz="2000" dirty="0" smtClean="0"/>
              <a:t>ends </a:t>
            </a:r>
            <a:r>
              <a:rPr lang="en-US" sz="2000" dirty="0"/>
              <a:t>with a call for action to implement the concrete proposals of the New Urban Agenda</a:t>
            </a:r>
            <a:endParaRPr lang="en-US" sz="2000" dirty="0" smtClean="0"/>
          </a:p>
          <a:p>
            <a:pPr lvl="1">
              <a:lnSpc>
                <a:spcPct val="150000"/>
              </a:lnSpc>
              <a:buFont typeface="Wingdings" panose="05000000000000000000" pitchFamily="2" charset="2"/>
              <a:buChar char="Ø"/>
            </a:pPr>
            <a:r>
              <a:rPr lang="en-US" b="1" dirty="0" smtClean="0">
                <a:effectLst>
                  <a:outerShdw blurRad="38100" dist="38100" dir="2700000" algn="tl">
                    <a:srgbClr val="000000">
                      <a:alpha val="43137"/>
                    </a:srgbClr>
                  </a:outerShdw>
                </a:effectLst>
              </a:rPr>
              <a:t>QUITO IMPLEMENTATION PLAN OF ACTION</a:t>
            </a:r>
          </a:p>
          <a:p>
            <a:pPr lvl="2">
              <a:lnSpc>
                <a:spcPct val="150000"/>
              </a:lnSpc>
              <a:buFont typeface="Wingdings" panose="05000000000000000000" pitchFamily="2" charset="2"/>
              <a:buChar char="Ø"/>
            </a:pPr>
            <a:r>
              <a:rPr lang="en-US" sz="2000" dirty="0"/>
              <a:t>outlines the transformative commitments to be made by member states, </a:t>
            </a:r>
            <a:endParaRPr lang="en-US" sz="2000" dirty="0" smtClean="0"/>
          </a:p>
          <a:p>
            <a:pPr lvl="2">
              <a:lnSpc>
                <a:spcPct val="150000"/>
              </a:lnSpc>
              <a:buFont typeface="Wingdings" panose="05000000000000000000" pitchFamily="2" charset="2"/>
              <a:buChar char="Ø"/>
            </a:pPr>
            <a:r>
              <a:rPr lang="en-US" sz="2000" dirty="0" smtClean="0"/>
              <a:t>outlines </a:t>
            </a:r>
            <a:r>
              <a:rPr lang="en-US" sz="2000" dirty="0"/>
              <a:t>what needs to be done for effective implementation, and </a:t>
            </a:r>
            <a:endParaRPr lang="en-US" sz="2000" dirty="0" smtClean="0"/>
          </a:p>
          <a:p>
            <a:pPr lvl="2">
              <a:lnSpc>
                <a:spcPct val="150000"/>
              </a:lnSpc>
              <a:buFont typeface="Wingdings" panose="05000000000000000000" pitchFamily="2" charset="2"/>
              <a:buChar char="Ø"/>
            </a:pPr>
            <a:r>
              <a:rPr lang="en-US" sz="2000" dirty="0" smtClean="0"/>
              <a:t>outlines </a:t>
            </a:r>
            <a:r>
              <a:rPr lang="en-US" sz="2000" dirty="0"/>
              <a:t>how the implementation of the New Urban Agenda will be supported and tracked internationally</a:t>
            </a:r>
          </a:p>
        </p:txBody>
      </p:sp>
    </p:spTree>
    <p:extLst>
      <p:ext uri="{BB962C8B-B14F-4D97-AF65-F5344CB8AC3E}">
        <p14:creationId xmlns:p14="http://schemas.microsoft.com/office/powerpoint/2010/main" val="11909950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543800" cy="1450757"/>
          </a:xfrm>
        </p:spPr>
        <p:txBody>
          <a:bodyPr/>
          <a:lstStyle/>
          <a:p>
            <a:pPr algn="ctr"/>
            <a:r>
              <a:rPr lang="en-US" b="1" u="sng" dirty="0" smtClean="0">
                <a:effectLst>
                  <a:outerShdw blurRad="38100" dist="38100" dir="2700000" algn="tl">
                    <a:srgbClr val="000000">
                      <a:alpha val="43137"/>
                    </a:srgbClr>
                  </a:outerShdw>
                </a:effectLst>
              </a:rPr>
              <a:t>QUITO DECLARATION</a:t>
            </a:r>
            <a:endParaRPr lang="en-US" b="1" u="sng" dirty="0">
              <a:effectLst>
                <a:outerShdw blurRad="38100" dist="38100" dir="2700000" algn="tl">
                  <a:srgbClr val="000000">
                    <a:alpha val="43137"/>
                  </a:srgbClr>
                </a:outerShdw>
              </a:effectLst>
            </a:endParaRPr>
          </a:p>
        </p:txBody>
      </p:sp>
      <p:sp>
        <p:nvSpPr>
          <p:cNvPr id="8" name="TextBox 7"/>
          <p:cNvSpPr txBox="1"/>
          <p:nvPr/>
        </p:nvSpPr>
        <p:spPr>
          <a:xfrm>
            <a:off x="323528" y="980728"/>
            <a:ext cx="8439472" cy="4832092"/>
          </a:xfrm>
          <a:prstGeom prst="rect">
            <a:avLst/>
          </a:prstGeom>
          <a:noFill/>
          <a:ln>
            <a:solidFill>
              <a:schemeClr val="accent6">
                <a:lumMod val="75000"/>
              </a:schemeClr>
            </a:solidFill>
          </a:ln>
        </p:spPr>
        <p:txBody>
          <a:bodyPr wrap="square" rtlCol="0">
            <a:spAutoFit/>
          </a:bodyPr>
          <a:lstStyle/>
          <a:p>
            <a:pPr lvl="0"/>
            <a:r>
              <a:rPr lang="en-US" sz="2800" dirty="0"/>
              <a:t>The Quito </a:t>
            </a:r>
            <a:r>
              <a:rPr lang="en-US" sz="2800" dirty="0" smtClean="0"/>
              <a:t>Declaration has three elements:</a:t>
            </a:r>
          </a:p>
          <a:p>
            <a:pPr marL="285750" lvl="0" indent="-285750">
              <a:buFont typeface="Wingdings" panose="05000000000000000000" pitchFamily="2" charset="2"/>
              <a:buChar char="ü"/>
            </a:pPr>
            <a:r>
              <a:rPr lang="en-US" sz="2800" dirty="0" smtClean="0"/>
              <a:t>Our shared vision</a:t>
            </a:r>
          </a:p>
          <a:p>
            <a:pPr marL="285750" lvl="0" indent="-285750">
              <a:buFont typeface="Wingdings" panose="05000000000000000000" pitchFamily="2" charset="2"/>
              <a:buChar char="ü"/>
            </a:pPr>
            <a:r>
              <a:rPr lang="en-US" sz="2800" dirty="0" smtClean="0"/>
              <a:t>Our principles and commitments</a:t>
            </a:r>
          </a:p>
          <a:p>
            <a:pPr marL="285750" lvl="0" indent="-285750">
              <a:buFont typeface="Wingdings" panose="05000000000000000000" pitchFamily="2" charset="2"/>
              <a:buChar char="ü"/>
            </a:pPr>
            <a:r>
              <a:rPr lang="en-US" sz="2800" dirty="0" smtClean="0"/>
              <a:t>Call for Action</a:t>
            </a:r>
          </a:p>
          <a:p>
            <a:pPr lvl="0"/>
            <a:endParaRPr lang="en-US" dirty="0"/>
          </a:p>
          <a:p>
            <a:pPr lvl="0"/>
            <a:r>
              <a:rPr lang="en-US" sz="2800" dirty="0" smtClean="0"/>
              <a:t>It </a:t>
            </a:r>
            <a:r>
              <a:rPr lang="en-US" sz="2800" dirty="0" err="1" smtClean="0"/>
              <a:t>recognises</a:t>
            </a:r>
            <a:r>
              <a:rPr lang="en-US" sz="2800" dirty="0" smtClean="0"/>
              <a:t> four universally applicable fundamental drivers of change:</a:t>
            </a:r>
          </a:p>
          <a:p>
            <a:pPr marL="457200" lvl="0" indent="-457200">
              <a:buFont typeface="Wingdings" pitchFamily="2" charset="2"/>
              <a:buChar char="ü"/>
            </a:pPr>
            <a:r>
              <a:rPr lang="en-US" sz="2800" dirty="0" smtClean="0"/>
              <a:t>National urban policies</a:t>
            </a:r>
          </a:p>
          <a:p>
            <a:pPr marL="457200" lvl="0" indent="-457200">
              <a:buFont typeface="Wingdings" pitchFamily="2" charset="2"/>
              <a:buChar char="ü"/>
            </a:pPr>
            <a:r>
              <a:rPr lang="en-US" sz="2800" dirty="0" smtClean="0"/>
              <a:t>Urban legislation</a:t>
            </a:r>
          </a:p>
          <a:p>
            <a:pPr marL="457200" lvl="0" indent="-457200">
              <a:buFont typeface="Wingdings" pitchFamily="2" charset="2"/>
              <a:buChar char="ü"/>
            </a:pPr>
            <a:r>
              <a:rPr lang="en-US" sz="2800" dirty="0" smtClean="0"/>
              <a:t>Urban and territorial planning</a:t>
            </a:r>
          </a:p>
          <a:p>
            <a:pPr marL="457200" lvl="0" indent="-457200">
              <a:buFont typeface="Wingdings" pitchFamily="2" charset="2"/>
              <a:buChar char="ü"/>
            </a:pPr>
            <a:r>
              <a:rPr lang="en-US" sz="2800" dirty="0" smtClean="0"/>
              <a:t>Effective financing frameworks</a:t>
            </a:r>
            <a:endParaRPr lang="en-US" sz="2800" b="1" dirty="0"/>
          </a:p>
        </p:txBody>
      </p:sp>
    </p:spTree>
    <p:extLst>
      <p:ext uri="{BB962C8B-B14F-4D97-AF65-F5344CB8AC3E}">
        <p14:creationId xmlns:p14="http://schemas.microsoft.com/office/powerpoint/2010/main" val="12798383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741000" cy="922114"/>
          </a:xfrm>
        </p:spPr>
        <p:txBody>
          <a:bodyPr>
            <a:noAutofit/>
          </a:bodyPr>
          <a:lstStyle/>
          <a:p>
            <a:pPr algn="ctr"/>
            <a:r>
              <a:rPr lang="en-US" sz="3600" b="1" u="sng" dirty="0">
                <a:effectLst>
                  <a:outerShdw blurRad="38100" dist="38100" dir="2700000" algn="tl">
                    <a:srgbClr val="000000">
                      <a:alpha val="43137"/>
                    </a:srgbClr>
                  </a:outerShdw>
                </a:effectLst>
              </a:rPr>
              <a:t>The Quito implementation Plan for </a:t>
            </a:r>
            <a:r>
              <a:rPr lang="en-US" sz="3600" b="1" u="sng" dirty="0" smtClean="0">
                <a:effectLst>
                  <a:outerShdw blurRad="38100" dist="38100" dir="2700000" algn="tl">
                    <a:srgbClr val="000000">
                      <a:alpha val="43137"/>
                    </a:srgbClr>
                  </a:outerShdw>
                </a:effectLst>
              </a:rPr>
              <a:t>the New Urban Agenda</a:t>
            </a:r>
            <a:endParaRPr lang="en-US" sz="3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22960" y="1484784"/>
            <a:ext cx="7543801" cy="1080120"/>
          </a:xfrm>
        </p:spPr>
        <p:txBody>
          <a:bodyPr/>
          <a:lstStyle/>
          <a:p>
            <a:pPr marL="0" lvl="0" indent="0">
              <a:buNone/>
            </a:pPr>
            <a:r>
              <a:rPr lang="en-US" sz="2800" b="1" dirty="0">
                <a:solidFill>
                  <a:schemeClr val="tx1"/>
                </a:solidFill>
              </a:rPr>
              <a:t>The Quito </a:t>
            </a:r>
            <a:r>
              <a:rPr lang="en-US" sz="2800" b="1" dirty="0"/>
              <a:t>I</a:t>
            </a:r>
            <a:r>
              <a:rPr lang="en-US" sz="2800" b="1" dirty="0" smtClean="0">
                <a:solidFill>
                  <a:schemeClr val="tx1"/>
                </a:solidFill>
              </a:rPr>
              <a:t>mplementation </a:t>
            </a:r>
            <a:r>
              <a:rPr lang="en-US" sz="2800" b="1" dirty="0">
                <a:solidFill>
                  <a:schemeClr val="tx1"/>
                </a:solidFill>
              </a:rPr>
              <a:t>Plan for the </a:t>
            </a:r>
            <a:r>
              <a:rPr lang="en-US" sz="2800" b="1" dirty="0" smtClean="0">
                <a:solidFill>
                  <a:schemeClr val="tx1"/>
                </a:solidFill>
              </a:rPr>
              <a:t>New Urban Agenda has </a:t>
            </a:r>
            <a:r>
              <a:rPr lang="en-US" sz="2800" b="1" dirty="0">
                <a:solidFill>
                  <a:schemeClr val="tx1"/>
                </a:solidFill>
              </a:rPr>
              <a:t>three substantive parts </a:t>
            </a:r>
            <a:r>
              <a:rPr lang="en-US" sz="2800" b="1" dirty="0" smtClean="0">
                <a:solidFill>
                  <a:schemeClr val="tx1"/>
                </a:solidFill>
              </a:rPr>
              <a:t>:</a:t>
            </a:r>
            <a:endParaRPr lang="en-US" dirty="0"/>
          </a:p>
        </p:txBody>
      </p:sp>
      <p:sp>
        <p:nvSpPr>
          <p:cNvPr id="4" name="TextBox 3"/>
          <p:cNvSpPr txBox="1"/>
          <p:nvPr/>
        </p:nvSpPr>
        <p:spPr>
          <a:xfrm>
            <a:off x="611560" y="3384973"/>
            <a:ext cx="7637472" cy="2031325"/>
          </a:xfrm>
          <a:prstGeom prst="rect">
            <a:avLst/>
          </a:prstGeom>
          <a:noFill/>
          <a:ln>
            <a:solidFill>
              <a:schemeClr val="accent6">
                <a:lumMod val="75000"/>
              </a:schemeClr>
            </a:solidFill>
          </a:ln>
        </p:spPr>
        <p:txBody>
          <a:bodyPr wrap="square" rtlCol="0">
            <a:spAutoFit/>
          </a:bodyPr>
          <a:lstStyle/>
          <a:p>
            <a:pPr marL="514350" lvl="0" indent="-514350">
              <a:lnSpc>
                <a:spcPct val="150000"/>
              </a:lnSpc>
              <a:buFont typeface="+mj-lt"/>
              <a:buAutoNum type="alphaUcPeriod"/>
            </a:pPr>
            <a:r>
              <a:rPr lang="en-US" sz="2800" b="1" dirty="0"/>
              <a:t>Transformative </a:t>
            </a:r>
            <a:r>
              <a:rPr lang="en-US" sz="2800" b="1" dirty="0" smtClean="0"/>
              <a:t>commitments</a:t>
            </a:r>
          </a:p>
          <a:p>
            <a:pPr marL="514350" lvl="0" indent="-514350">
              <a:lnSpc>
                <a:spcPct val="150000"/>
              </a:lnSpc>
              <a:buFont typeface="+mj-lt"/>
              <a:buAutoNum type="alphaUcPeriod"/>
            </a:pPr>
            <a:r>
              <a:rPr lang="en-US" sz="2800" b="1" dirty="0" smtClean="0"/>
              <a:t>Effective implementation</a:t>
            </a:r>
          </a:p>
          <a:p>
            <a:pPr marL="514350" lvl="0" indent="-514350">
              <a:lnSpc>
                <a:spcPct val="150000"/>
              </a:lnSpc>
              <a:buFont typeface="+mj-lt"/>
              <a:buAutoNum type="alphaUcPeriod"/>
            </a:pPr>
            <a:r>
              <a:rPr lang="en-US" sz="2800" b="1" dirty="0" smtClean="0"/>
              <a:t>Follow-up </a:t>
            </a:r>
            <a:r>
              <a:rPr lang="en-US" sz="2800" b="1" dirty="0"/>
              <a:t>and </a:t>
            </a:r>
            <a:r>
              <a:rPr lang="en-US" sz="2800" b="1" dirty="0" smtClean="0"/>
              <a:t>Review</a:t>
            </a:r>
            <a:endParaRPr lang="en-US" sz="2800" b="1" dirty="0"/>
          </a:p>
        </p:txBody>
      </p:sp>
    </p:spTree>
    <p:extLst>
      <p:ext uri="{BB962C8B-B14F-4D97-AF65-F5344CB8AC3E}">
        <p14:creationId xmlns:p14="http://schemas.microsoft.com/office/powerpoint/2010/main" val="28983581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80920" cy="1512168"/>
          </a:xfrm>
        </p:spPr>
        <p:txBody>
          <a:bodyPr>
            <a:normAutofit/>
          </a:bodyPr>
          <a:lstStyle/>
          <a:p>
            <a:pPr marL="742950" indent="-742950" algn="ctr">
              <a:buFont typeface="+mj-lt"/>
              <a:buAutoNum type="alphaUcPeriod"/>
            </a:pPr>
            <a:r>
              <a:rPr lang="en-US" sz="3600" b="1" u="sng" dirty="0" smtClean="0">
                <a:effectLst>
                  <a:outerShdw blurRad="38100" dist="38100" dir="2700000" algn="tl">
                    <a:srgbClr val="000000">
                      <a:alpha val="43137"/>
                    </a:srgbClr>
                  </a:outerShdw>
                </a:effectLst>
              </a:rPr>
              <a:t>The transformative Commitments for Sustainable </a:t>
            </a:r>
            <a:r>
              <a:rPr lang="en-US" sz="3600" b="1" u="sng" dirty="0">
                <a:effectLst>
                  <a:outerShdw blurRad="38100" dist="38100" dir="2700000" algn="tl">
                    <a:srgbClr val="000000">
                      <a:alpha val="43137"/>
                    </a:srgbClr>
                  </a:outerShdw>
                </a:effectLst>
              </a:rPr>
              <a:t>U</a:t>
            </a:r>
            <a:r>
              <a:rPr lang="en-US" sz="3600" b="1" u="sng" dirty="0" smtClean="0">
                <a:effectLst>
                  <a:outerShdw blurRad="38100" dist="38100" dir="2700000" algn="tl">
                    <a:srgbClr val="000000">
                      <a:alpha val="43137"/>
                    </a:srgbClr>
                  </a:outerShdw>
                </a:effectLst>
              </a:rPr>
              <a:t>rban Development</a:t>
            </a:r>
            <a:endParaRPr lang="en-US" sz="36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23528" y="1772816"/>
            <a:ext cx="8424936" cy="1800200"/>
          </a:xfrm>
        </p:spPr>
        <p:txBody>
          <a:bodyPr>
            <a:normAutofit fontScale="92500" lnSpcReduction="20000"/>
          </a:bodyPr>
          <a:lstStyle/>
          <a:p>
            <a:pPr algn="just"/>
            <a:r>
              <a:rPr lang="en-US" sz="2800" dirty="0"/>
              <a:t>The transformative commitments are aligned to the three pillars of sustainable development: social, economic and environmental. </a:t>
            </a:r>
            <a:endParaRPr lang="en-US" sz="2800" dirty="0" smtClean="0"/>
          </a:p>
          <a:p>
            <a:pPr algn="just"/>
            <a:r>
              <a:rPr lang="en-US" sz="2800" dirty="0" smtClean="0"/>
              <a:t>Following </a:t>
            </a:r>
            <a:r>
              <a:rPr lang="en-US" sz="2800" dirty="0"/>
              <a:t>that logic, the transformative commitments are grouped into three areas</a:t>
            </a:r>
            <a:r>
              <a:rPr lang="en-US" sz="2800" dirty="0" smtClean="0"/>
              <a:t>:</a:t>
            </a:r>
            <a:r>
              <a:rPr lang="en-US" sz="2800" dirty="0"/>
              <a:t>	</a:t>
            </a:r>
          </a:p>
        </p:txBody>
      </p:sp>
      <p:sp>
        <p:nvSpPr>
          <p:cNvPr id="4" name="TextBox 3"/>
          <p:cNvSpPr txBox="1"/>
          <p:nvPr/>
        </p:nvSpPr>
        <p:spPr>
          <a:xfrm>
            <a:off x="228600" y="3599099"/>
            <a:ext cx="8735888" cy="2492990"/>
          </a:xfrm>
          <a:prstGeom prst="rect">
            <a:avLst/>
          </a:prstGeom>
          <a:noFill/>
          <a:ln>
            <a:solidFill>
              <a:schemeClr val="accent6">
                <a:lumMod val="75000"/>
              </a:schemeClr>
            </a:solidFill>
          </a:ln>
        </p:spPr>
        <p:txBody>
          <a:bodyPr wrap="square" rtlCol="0">
            <a:spAutoFit/>
          </a:bodyPr>
          <a:lstStyle/>
          <a:p>
            <a:pPr marL="457200" indent="-457200" algn="just">
              <a:buFont typeface="Wingdings" panose="05000000000000000000" pitchFamily="2" charset="2"/>
              <a:buChar char="ü"/>
            </a:pPr>
            <a:r>
              <a:rPr lang="en-US" sz="2600" i="1" dirty="0"/>
              <a:t>Sustainable urban development for social inclusion and ending poverty </a:t>
            </a:r>
          </a:p>
          <a:p>
            <a:pPr marL="457200" indent="-457200" algn="just">
              <a:buFont typeface="Wingdings" panose="05000000000000000000" pitchFamily="2" charset="2"/>
              <a:buChar char="ü"/>
            </a:pPr>
            <a:r>
              <a:rPr lang="en-US" sz="2600" i="1" dirty="0" smtClean="0"/>
              <a:t>Sustainable </a:t>
            </a:r>
            <a:r>
              <a:rPr lang="en-US" sz="2600" i="1" dirty="0"/>
              <a:t>and inclusive urban prosperity and opportunities for all</a:t>
            </a:r>
          </a:p>
          <a:p>
            <a:pPr marL="457200" indent="-457200" algn="just">
              <a:buFont typeface="Wingdings" panose="05000000000000000000" pitchFamily="2" charset="2"/>
              <a:buChar char="ü"/>
            </a:pPr>
            <a:r>
              <a:rPr lang="en-US" sz="2600" i="1" dirty="0" smtClean="0"/>
              <a:t>Environmentally </a:t>
            </a:r>
            <a:r>
              <a:rPr lang="en-US" sz="2600" i="1" dirty="0"/>
              <a:t>sound and resilient urban development </a:t>
            </a:r>
          </a:p>
        </p:txBody>
      </p:sp>
    </p:spTree>
    <p:extLst>
      <p:ext uri="{BB962C8B-B14F-4D97-AF65-F5344CB8AC3E}">
        <p14:creationId xmlns:p14="http://schemas.microsoft.com/office/powerpoint/2010/main" val="42537099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742950" indent="-742950">
              <a:buFont typeface="+mj-lt"/>
              <a:buAutoNum type="alphaUcPeriod" startAt="2"/>
            </a:pPr>
            <a:r>
              <a:rPr lang="en-US" sz="4000" b="1" u="sng" dirty="0" smtClean="0">
                <a:effectLst>
                  <a:outerShdw blurRad="38100" dist="38100" dir="2700000" algn="tl">
                    <a:srgbClr val="000000">
                      <a:alpha val="43137"/>
                    </a:srgbClr>
                  </a:outerShdw>
                </a:effectLst>
              </a:rPr>
              <a:t>Effective implementation</a:t>
            </a:r>
            <a:r>
              <a:rPr lang="en-US" sz="4000" b="1" dirty="0" smtClean="0">
                <a:solidFill>
                  <a:prstClr val="black">
                    <a:lumMod val="75000"/>
                    <a:lumOff val="25000"/>
                  </a:prstClr>
                </a:solidFill>
                <a:effectLst>
                  <a:outerShdw blurRad="38100" dist="38100" dir="2700000" algn="tl">
                    <a:srgbClr val="000000">
                      <a:alpha val="43137"/>
                    </a:srgbClr>
                  </a:outerShdw>
                </a:effectLst>
              </a:rPr>
              <a:t/>
            </a:r>
            <a:br>
              <a:rPr lang="en-US" sz="4000" b="1" dirty="0" smtClean="0">
                <a:solidFill>
                  <a:prstClr val="black">
                    <a:lumMod val="75000"/>
                    <a:lumOff val="25000"/>
                  </a:prstClr>
                </a:solidFill>
                <a:effectLst>
                  <a:outerShdw blurRad="38100" dist="38100" dir="2700000" algn="tl">
                    <a:srgbClr val="000000">
                      <a:alpha val="43137"/>
                    </a:srgbClr>
                  </a:outerShdw>
                </a:effectLst>
              </a:rPr>
            </a:br>
            <a:r>
              <a:rPr lang="en-US" sz="4000" b="1" dirty="0" smtClean="0">
                <a:solidFill>
                  <a:prstClr val="black">
                    <a:lumMod val="75000"/>
                    <a:lumOff val="25000"/>
                  </a:prstClr>
                </a:solidFill>
                <a:effectLst>
                  <a:outerShdw blurRad="38100" dist="38100" dir="2700000" algn="tl">
                    <a:srgbClr val="000000">
                      <a:alpha val="43137"/>
                    </a:srgbClr>
                  </a:outerShdw>
                </a:effectLst>
              </a:rPr>
              <a:t> </a:t>
            </a:r>
            <a:endParaRPr lang="en-US" sz="4800" dirty="0"/>
          </a:p>
        </p:txBody>
      </p:sp>
      <p:sp>
        <p:nvSpPr>
          <p:cNvPr id="3" name="Content Placeholder 2"/>
          <p:cNvSpPr>
            <a:spLocks noGrp="1"/>
          </p:cNvSpPr>
          <p:nvPr>
            <p:ph idx="1"/>
          </p:nvPr>
        </p:nvSpPr>
        <p:spPr>
          <a:xfrm>
            <a:off x="510649" y="1268760"/>
            <a:ext cx="7856112" cy="1944216"/>
          </a:xfrm>
        </p:spPr>
        <p:txBody>
          <a:bodyPr>
            <a:normAutofit fontScale="92500"/>
          </a:bodyPr>
          <a:lstStyle/>
          <a:p>
            <a:pPr marL="0" indent="0" algn="just">
              <a:buNone/>
            </a:pPr>
            <a:r>
              <a:rPr lang="en-US" sz="2800" dirty="0" smtClean="0"/>
              <a:t>This </a:t>
            </a:r>
            <a:r>
              <a:rPr lang="en-US" sz="2800" dirty="0"/>
              <a:t>section </a:t>
            </a:r>
            <a:r>
              <a:rPr lang="en-US" sz="2800" dirty="0" smtClean="0"/>
              <a:t>identifies </a:t>
            </a:r>
            <a:r>
              <a:rPr lang="en-US" sz="2800" dirty="0"/>
              <a:t>strategies that translate the commitments into concrete actions to bring adequate solutions to the vast urban and human settlements challenges. It is comprised of three sub-sections: </a:t>
            </a:r>
            <a:endParaRPr lang="en-US" sz="2400" b="1" dirty="0" smtClean="0">
              <a:solidFill>
                <a:schemeClr val="tx1"/>
              </a:solidFill>
              <a:effectLst>
                <a:outerShdw blurRad="38100" dist="38100" dir="2700000" algn="tl">
                  <a:srgbClr val="000000">
                    <a:alpha val="43137"/>
                  </a:srgbClr>
                </a:outerShdw>
              </a:effectLst>
            </a:endParaRPr>
          </a:p>
          <a:p>
            <a:endParaRPr lang="en-US" dirty="0"/>
          </a:p>
        </p:txBody>
      </p:sp>
      <p:sp>
        <p:nvSpPr>
          <p:cNvPr id="4" name="TextBox 3"/>
          <p:cNvSpPr txBox="1"/>
          <p:nvPr/>
        </p:nvSpPr>
        <p:spPr>
          <a:xfrm>
            <a:off x="510648" y="3429000"/>
            <a:ext cx="8075239" cy="2246769"/>
          </a:xfrm>
          <a:prstGeom prst="rect">
            <a:avLst/>
          </a:prstGeom>
          <a:noFill/>
          <a:ln>
            <a:solidFill>
              <a:schemeClr val="accent6">
                <a:lumMod val="75000"/>
              </a:schemeClr>
            </a:solidFill>
          </a:ln>
        </p:spPr>
        <p:txBody>
          <a:bodyPr wrap="square" rtlCol="0">
            <a:spAutoFit/>
          </a:bodyPr>
          <a:lstStyle/>
          <a:p>
            <a:pPr marL="457200" lvl="0" indent="-457200" algn="just">
              <a:buFont typeface="Wingdings" panose="05000000000000000000" pitchFamily="2" charset="2"/>
              <a:buChar char="ü"/>
            </a:pPr>
            <a:r>
              <a:rPr lang="en-US" sz="2800" i="1" dirty="0" smtClean="0">
                <a:solidFill>
                  <a:prstClr val="black"/>
                </a:solidFill>
              </a:rPr>
              <a:t>Building </a:t>
            </a:r>
            <a:r>
              <a:rPr lang="en-US" sz="2800" i="1" dirty="0">
                <a:solidFill>
                  <a:prstClr val="black"/>
                </a:solidFill>
              </a:rPr>
              <a:t>the urban </a:t>
            </a:r>
            <a:r>
              <a:rPr lang="en-US" sz="2800" i="1" dirty="0" smtClean="0">
                <a:solidFill>
                  <a:prstClr val="black"/>
                </a:solidFill>
              </a:rPr>
              <a:t>governance structure</a:t>
            </a:r>
            <a:r>
              <a:rPr lang="en-US" sz="2800" i="1" dirty="0">
                <a:solidFill>
                  <a:prstClr val="black"/>
                </a:solidFill>
              </a:rPr>
              <a:t>: Establishing a supportive </a:t>
            </a:r>
            <a:r>
              <a:rPr lang="en-US" sz="2800" i="1" dirty="0" smtClean="0">
                <a:solidFill>
                  <a:prstClr val="black"/>
                </a:solidFill>
              </a:rPr>
              <a:t>framework</a:t>
            </a:r>
          </a:p>
          <a:p>
            <a:pPr marL="457200" lvl="0" indent="-457200" algn="just">
              <a:buFont typeface="Wingdings" panose="05000000000000000000" pitchFamily="2" charset="2"/>
              <a:buChar char="ü"/>
            </a:pPr>
            <a:r>
              <a:rPr lang="en-US" sz="2800" i="1" dirty="0" smtClean="0">
                <a:solidFill>
                  <a:prstClr val="black"/>
                </a:solidFill>
              </a:rPr>
              <a:t>Planning </a:t>
            </a:r>
            <a:r>
              <a:rPr lang="en-US" sz="2800" i="1" dirty="0">
                <a:solidFill>
                  <a:prstClr val="black"/>
                </a:solidFill>
              </a:rPr>
              <a:t>and Managing the urban spatial </a:t>
            </a:r>
            <a:r>
              <a:rPr lang="en-US" sz="2800" i="1" dirty="0" smtClean="0">
                <a:solidFill>
                  <a:prstClr val="black"/>
                </a:solidFill>
              </a:rPr>
              <a:t>development</a:t>
            </a:r>
          </a:p>
          <a:p>
            <a:pPr marL="457200" lvl="0" indent="-457200" algn="just">
              <a:buFont typeface="Wingdings" panose="05000000000000000000" pitchFamily="2" charset="2"/>
              <a:buChar char="ü"/>
            </a:pPr>
            <a:r>
              <a:rPr lang="en-US" sz="2800" i="1" dirty="0" smtClean="0">
                <a:solidFill>
                  <a:prstClr val="black"/>
                </a:solidFill>
              </a:rPr>
              <a:t>Means </a:t>
            </a:r>
            <a:r>
              <a:rPr lang="en-US" sz="2800" i="1" dirty="0">
                <a:solidFill>
                  <a:prstClr val="black"/>
                </a:solidFill>
              </a:rPr>
              <a:t>of </a:t>
            </a:r>
            <a:r>
              <a:rPr lang="en-US" sz="2800" i="1" dirty="0" smtClean="0">
                <a:solidFill>
                  <a:prstClr val="black"/>
                </a:solidFill>
              </a:rPr>
              <a:t>implementation</a:t>
            </a:r>
            <a:endParaRPr lang="en-US" sz="2800" i="1" dirty="0">
              <a:solidFill>
                <a:prstClr val="black"/>
              </a:solidFill>
            </a:endParaRPr>
          </a:p>
        </p:txBody>
      </p:sp>
    </p:spTree>
    <p:extLst>
      <p:ext uri="{BB962C8B-B14F-4D97-AF65-F5344CB8AC3E}">
        <p14:creationId xmlns:p14="http://schemas.microsoft.com/office/powerpoint/2010/main" val="2841093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effectLst>
                  <a:outerShdw blurRad="38100" dist="38100" dir="2700000" algn="tl">
                    <a:srgbClr val="000000">
                      <a:alpha val="43137"/>
                    </a:srgbClr>
                  </a:outerShdw>
                </a:effectLst>
              </a:rPr>
              <a:t>P</a:t>
            </a:r>
            <a:r>
              <a:rPr lang="en-US" sz="4000" b="1" dirty="0" smtClean="0">
                <a:effectLst>
                  <a:outerShdw blurRad="38100" dist="38100" dir="2700000" algn="tl">
                    <a:srgbClr val="000000">
                      <a:alpha val="43137"/>
                    </a:srgbClr>
                  </a:outerShdw>
                </a:effectLst>
              </a:rPr>
              <a:t>urpose</a:t>
            </a:r>
            <a:endParaRPr lang="en-GB" sz="4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style>
          <a:lnRef idx="2">
            <a:schemeClr val="accent6"/>
          </a:lnRef>
          <a:fillRef idx="1">
            <a:schemeClr val="lt1"/>
          </a:fillRef>
          <a:effectRef idx="0">
            <a:schemeClr val="accent6"/>
          </a:effectRef>
          <a:fontRef idx="minor">
            <a:schemeClr val="dk1"/>
          </a:fontRef>
        </p:style>
        <p:txBody>
          <a:bodyPr/>
          <a:lstStyle/>
          <a:p>
            <a:pPr marL="0" indent="0">
              <a:buNone/>
            </a:pPr>
            <a:r>
              <a:rPr lang="en-US" dirty="0" smtClean="0"/>
              <a:t>To provide </a:t>
            </a:r>
            <a:r>
              <a:rPr lang="en-US" smtClean="0"/>
              <a:t>the Portfolio </a:t>
            </a:r>
            <a:r>
              <a:rPr lang="en-US" dirty="0" smtClean="0"/>
              <a:t>Committee on Human Settlements with a report on the Third United Nations Conference on Housing and Urban Development (Habitat III)</a:t>
            </a:r>
            <a:endParaRPr lang="en-GB" dirty="0"/>
          </a:p>
        </p:txBody>
      </p:sp>
    </p:spTree>
    <p:extLst>
      <p:ext uri="{BB962C8B-B14F-4D97-AF65-F5344CB8AC3E}">
        <p14:creationId xmlns:p14="http://schemas.microsoft.com/office/powerpoint/2010/main" val="32715405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144000" cy="1368153"/>
          </a:xfrm>
        </p:spPr>
        <p:txBody>
          <a:bodyPr>
            <a:noAutofit/>
          </a:bodyPr>
          <a:lstStyle/>
          <a:p>
            <a:pPr algn="ctr"/>
            <a:r>
              <a:rPr lang="en-US" sz="3200" b="1" u="sng" dirty="0" smtClean="0">
                <a:effectLst>
                  <a:outerShdw blurRad="38100" dist="38100" dir="2700000" algn="tl">
                    <a:srgbClr val="000000">
                      <a:alpha val="43137"/>
                    </a:srgbClr>
                  </a:outerShdw>
                </a:effectLst>
              </a:rPr>
              <a:t>B1 </a:t>
            </a:r>
            <a:r>
              <a:rPr lang="en-US" sz="3200" b="1" i="1" u="sng" dirty="0" smtClean="0">
                <a:effectLst>
                  <a:outerShdw blurRad="38100" dist="38100" dir="2700000" algn="tl">
                    <a:srgbClr val="000000">
                      <a:alpha val="43137"/>
                    </a:srgbClr>
                  </a:outerShdw>
                </a:effectLst>
              </a:rPr>
              <a:t>Building </a:t>
            </a:r>
            <a:r>
              <a:rPr lang="en-US" sz="3200" b="1" i="1" u="sng" dirty="0">
                <a:effectLst>
                  <a:outerShdw blurRad="38100" dist="38100" dir="2700000" algn="tl">
                    <a:srgbClr val="000000">
                      <a:alpha val="43137"/>
                    </a:srgbClr>
                  </a:outerShdw>
                </a:effectLst>
              </a:rPr>
              <a:t>the U</a:t>
            </a:r>
            <a:r>
              <a:rPr lang="en-US" sz="3200" b="1" i="1" u="sng" dirty="0" smtClean="0">
                <a:effectLst>
                  <a:outerShdw blurRad="38100" dist="38100" dir="2700000" algn="tl">
                    <a:srgbClr val="000000">
                      <a:alpha val="43137"/>
                    </a:srgbClr>
                  </a:outerShdw>
                </a:effectLst>
              </a:rPr>
              <a:t>rban Governance Structure</a:t>
            </a:r>
            <a:r>
              <a:rPr lang="en-US" sz="3200" b="1" i="1" u="sng" dirty="0">
                <a:effectLst>
                  <a:outerShdw blurRad="38100" dist="38100" dir="2700000" algn="tl">
                    <a:srgbClr val="000000">
                      <a:alpha val="43137"/>
                    </a:srgbClr>
                  </a:outerShdw>
                </a:effectLst>
              </a:rPr>
              <a:t>: Establishing a supportive </a:t>
            </a:r>
            <a:r>
              <a:rPr lang="en-US" sz="3200" b="1" i="1" u="sng" dirty="0" smtClean="0">
                <a:effectLst>
                  <a:outerShdw blurRad="38100" dist="38100" dir="2700000" algn="tl">
                    <a:srgbClr val="000000">
                      <a:alpha val="43137"/>
                    </a:srgbClr>
                  </a:outerShdw>
                </a:effectLst>
              </a:rPr>
              <a:t>framework</a:t>
            </a:r>
            <a:endParaRPr lang="en-US" sz="3200" b="1" i="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7545" y="1700808"/>
            <a:ext cx="7899216" cy="720080"/>
          </a:xfrm>
        </p:spPr>
        <p:txBody>
          <a:bodyPr>
            <a:normAutofit/>
          </a:bodyPr>
          <a:lstStyle/>
          <a:p>
            <a:pPr marL="0" indent="0" algn="just">
              <a:buNone/>
            </a:pPr>
            <a:r>
              <a:rPr lang="en-US" sz="2400" dirty="0">
                <a:solidFill>
                  <a:schemeClr val="tx1"/>
                </a:solidFill>
              </a:rPr>
              <a:t>Under </a:t>
            </a:r>
            <a:r>
              <a:rPr lang="en-US" sz="2400" dirty="0" smtClean="0">
                <a:solidFill>
                  <a:schemeClr val="tx1"/>
                </a:solidFill>
              </a:rPr>
              <a:t>this section, the objective is to encourage:</a:t>
            </a:r>
          </a:p>
          <a:p>
            <a:endParaRPr lang="en-US" dirty="0"/>
          </a:p>
        </p:txBody>
      </p:sp>
      <p:sp>
        <p:nvSpPr>
          <p:cNvPr id="4" name="TextBox 3"/>
          <p:cNvSpPr txBox="1"/>
          <p:nvPr/>
        </p:nvSpPr>
        <p:spPr>
          <a:xfrm>
            <a:off x="835490" y="2732544"/>
            <a:ext cx="7622710" cy="2677656"/>
          </a:xfrm>
          <a:prstGeom prst="rect">
            <a:avLst/>
          </a:prstGeom>
          <a:noFill/>
          <a:ln>
            <a:solidFill>
              <a:schemeClr val="accent6">
                <a:lumMod val="75000"/>
              </a:schemeClr>
            </a:solidFill>
          </a:ln>
        </p:spPr>
        <p:txBody>
          <a:bodyPr wrap="square" rtlCol="0">
            <a:spAutoFit/>
          </a:bodyPr>
          <a:lstStyle/>
          <a:p>
            <a:pPr marL="457200" lvl="0" indent="-457200" algn="just">
              <a:buFont typeface="Wingdings" panose="05000000000000000000" pitchFamily="2" charset="2"/>
              <a:buChar char="ü"/>
            </a:pPr>
            <a:r>
              <a:rPr lang="en-US" sz="2400" dirty="0" smtClean="0">
                <a:solidFill>
                  <a:prstClr val="black"/>
                </a:solidFill>
              </a:rPr>
              <a:t>The  </a:t>
            </a:r>
            <a:r>
              <a:rPr lang="en-US" sz="2400" dirty="0">
                <a:solidFill>
                  <a:prstClr val="black"/>
                </a:solidFill>
              </a:rPr>
              <a:t>establishment of national and local frameworks, including the stakeholder engagement </a:t>
            </a:r>
            <a:r>
              <a:rPr lang="en-US" sz="2400" dirty="0" smtClean="0">
                <a:solidFill>
                  <a:prstClr val="black"/>
                </a:solidFill>
              </a:rPr>
              <a:t>framework</a:t>
            </a:r>
          </a:p>
          <a:p>
            <a:pPr lvl="0" algn="just"/>
            <a:endParaRPr lang="en-US" sz="2400" dirty="0" smtClean="0">
              <a:solidFill>
                <a:prstClr val="black"/>
              </a:solidFill>
            </a:endParaRPr>
          </a:p>
          <a:p>
            <a:pPr marL="457200" lvl="0" indent="-457200" algn="just">
              <a:buFont typeface="Wingdings" panose="05000000000000000000" pitchFamily="2" charset="2"/>
              <a:buChar char="ü"/>
            </a:pPr>
            <a:r>
              <a:rPr lang="en-US" sz="2400" dirty="0" smtClean="0">
                <a:solidFill>
                  <a:prstClr val="black"/>
                </a:solidFill>
              </a:rPr>
              <a:t>An </a:t>
            </a:r>
            <a:r>
              <a:rPr lang="en-US" sz="2400" dirty="0">
                <a:solidFill>
                  <a:prstClr val="black"/>
                </a:solidFill>
              </a:rPr>
              <a:t>inclusive and implementable national urban policies that could guide the sustainable urban development actions at all levels. </a:t>
            </a:r>
          </a:p>
        </p:txBody>
      </p:sp>
    </p:spTree>
    <p:extLst>
      <p:ext uri="{BB962C8B-B14F-4D97-AF65-F5344CB8AC3E}">
        <p14:creationId xmlns:p14="http://schemas.microsoft.com/office/powerpoint/2010/main" val="1796768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76200"/>
            <a:ext cx="8352928" cy="1450757"/>
          </a:xfrm>
        </p:spPr>
        <p:txBody>
          <a:bodyPr>
            <a:normAutofit/>
          </a:bodyPr>
          <a:lstStyle/>
          <a:p>
            <a:pPr algn="ctr"/>
            <a:r>
              <a:rPr lang="en-US" sz="3200" b="1" u="sng" dirty="0" smtClean="0">
                <a:effectLst>
                  <a:outerShdw blurRad="38100" dist="38100" dir="2700000" algn="tl">
                    <a:srgbClr val="000000">
                      <a:alpha val="43137"/>
                    </a:srgbClr>
                  </a:outerShdw>
                </a:effectLst>
              </a:rPr>
              <a:t>B2 </a:t>
            </a:r>
            <a:r>
              <a:rPr lang="en-US" sz="3200" b="1" i="1" u="sng" dirty="0" smtClean="0">
                <a:effectLst>
                  <a:outerShdw blurRad="38100" dist="38100" dir="2700000" algn="tl">
                    <a:srgbClr val="000000">
                      <a:alpha val="43137"/>
                    </a:srgbClr>
                  </a:outerShdw>
                </a:effectLst>
              </a:rPr>
              <a:t>Planning </a:t>
            </a:r>
            <a:r>
              <a:rPr lang="en-US" sz="3200" b="1" i="1" u="sng" dirty="0">
                <a:effectLst>
                  <a:outerShdw blurRad="38100" dist="38100" dir="2700000" algn="tl">
                    <a:srgbClr val="000000">
                      <a:alpha val="43137"/>
                    </a:srgbClr>
                  </a:outerShdw>
                </a:effectLst>
              </a:rPr>
              <a:t>and </a:t>
            </a:r>
            <a:r>
              <a:rPr lang="en-US" sz="3200" b="1" i="1" u="sng" dirty="0" smtClean="0">
                <a:effectLst>
                  <a:outerShdw blurRad="38100" dist="38100" dir="2700000" algn="tl">
                    <a:srgbClr val="000000">
                      <a:alpha val="43137"/>
                    </a:srgbClr>
                  </a:outerShdw>
                </a:effectLst>
              </a:rPr>
              <a:t>managing urban spatial development </a:t>
            </a:r>
            <a:endParaRPr lang="en-US" sz="3200" b="1" i="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5536" y="1317311"/>
            <a:ext cx="8352928" cy="2304256"/>
          </a:xfrm>
        </p:spPr>
        <p:txBody>
          <a:bodyPr>
            <a:normAutofit fontScale="25000" lnSpcReduction="20000"/>
          </a:bodyPr>
          <a:lstStyle/>
          <a:p>
            <a:pPr marL="0" lvl="0" indent="0" algn="just">
              <a:lnSpc>
                <a:spcPct val="120000"/>
              </a:lnSpc>
              <a:spcBef>
                <a:spcPts val="0"/>
              </a:spcBef>
              <a:spcAft>
                <a:spcPts val="0"/>
              </a:spcAft>
              <a:buClrTx/>
              <a:buSzTx/>
              <a:buNone/>
            </a:pPr>
            <a:r>
              <a:rPr lang="en-US" sz="9600" u="sng" dirty="0" smtClean="0">
                <a:solidFill>
                  <a:schemeClr val="tx1"/>
                </a:solidFill>
              </a:rPr>
              <a:t>Objective</a:t>
            </a:r>
            <a:r>
              <a:rPr lang="en-US" sz="9600" dirty="0" smtClean="0">
                <a:solidFill>
                  <a:schemeClr val="tx1"/>
                </a:solidFill>
              </a:rPr>
              <a:t>: Implementation of an </a:t>
            </a:r>
            <a:r>
              <a:rPr lang="en-US" sz="9600" dirty="0">
                <a:solidFill>
                  <a:schemeClr val="tx1"/>
                </a:solidFill>
              </a:rPr>
              <a:t>integrated urban spatial development strategies supporting the realization </a:t>
            </a:r>
            <a:r>
              <a:rPr lang="en-US" sz="9600" dirty="0" smtClean="0">
                <a:solidFill>
                  <a:schemeClr val="tx1"/>
                </a:solidFill>
              </a:rPr>
              <a:t>of integrated </a:t>
            </a:r>
            <a:r>
              <a:rPr lang="en-US" sz="9600" dirty="0">
                <a:solidFill>
                  <a:schemeClr val="tx1"/>
                </a:solidFill>
              </a:rPr>
              <a:t>and well-connected cities and human settlements, including </a:t>
            </a:r>
            <a:r>
              <a:rPr lang="en-US" sz="9600" dirty="0" err="1">
                <a:solidFill>
                  <a:schemeClr val="tx1"/>
                </a:solidFill>
              </a:rPr>
              <a:t>peri</a:t>
            </a:r>
            <a:r>
              <a:rPr lang="en-US" sz="9600" dirty="0">
                <a:solidFill>
                  <a:schemeClr val="tx1"/>
                </a:solidFill>
              </a:rPr>
              <a:t>-urban </a:t>
            </a:r>
            <a:r>
              <a:rPr lang="en-US" sz="9600" dirty="0" smtClean="0">
                <a:solidFill>
                  <a:schemeClr val="tx1"/>
                </a:solidFill>
              </a:rPr>
              <a:t>and </a:t>
            </a:r>
            <a:r>
              <a:rPr lang="en-US" sz="9600" dirty="0"/>
              <a:t>rural </a:t>
            </a:r>
            <a:r>
              <a:rPr lang="en-US" sz="9600" dirty="0" smtClean="0"/>
              <a:t>areas</a:t>
            </a:r>
            <a:r>
              <a:rPr lang="en-US" sz="9600" dirty="0" smtClean="0">
                <a:solidFill>
                  <a:schemeClr val="tx1"/>
                </a:solidFill>
              </a:rPr>
              <a:t>. The </a:t>
            </a:r>
            <a:r>
              <a:rPr lang="en-US" sz="9600" dirty="0">
                <a:solidFill>
                  <a:schemeClr val="tx1"/>
                </a:solidFill>
              </a:rPr>
              <a:t>focus </a:t>
            </a:r>
            <a:r>
              <a:rPr lang="en-US" sz="9600" dirty="0" smtClean="0">
                <a:solidFill>
                  <a:schemeClr val="tx1"/>
                </a:solidFill>
              </a:rPr>
              <a:t>is on the following areas able </a:t>
            </a:r>
            <a:r>
              <a:rPr lang="en-US" sz="9600" dirty="0">
                <a:solidFill>
                  <a:schemeClr val="tx1"/>
                </a:solidFill>
              </a:rPr>
              <a:t>to harness social and economic benefits of urban </a:t>
            </a:r>
            <a:r>
              <a:rPr lang="en-US" sz="9600" dirty="0" smtClean="0">
                <a:solidFill>
                  <a:schemeClr val="tx1"/>
                </a:solidFill>
              </a:rPr>
              <a:t>opportunities:</a:t>
            </a:r>
            <a:endParaRPr lang="en-US" sz="9600" dirty="0">
              <a:solidFill>
                <a:schemeClr val="tx1"/>
              </a:solidFill>
            </a:endParaRPr>
          </a:p>
          <a:p>
            <a:pPr algn="just"/>
            <a:endParaRPr lang="en-US" dirty="0"/>
          </a:p>
        </p:txBody>
      </p:sp>
      <p:sp>
        <p:nvSpPr>
          <p:cNvPr id="4" name="TextBox 3"/>
          <p:cNvSpPr txBox="1"/>
          <p:nvPr/>
        </p:nvSpPr>
        <p:spPr>
          <a:xfrm>
            <a:off x="620734" y="3356992"/>
            <a:ext cx="8138864" cy="2308324"/>
          </a:xfrm>
          <a:prstGeom prst="rect">
            <a:avLst/>
          </a:prstGeom>
          <a:noFill/>
          <a:ln>
            <a:solidFill>
              <a:schemeClr val="accent6">
                <a:lumMod val="75000"/>
              </a:schemeClr>
            </a:solidFill>
          </a:ln>
        </p:spPr>
        <p:txBody>
          <a:bodyPr wrap="square" rtlCol="0">
            <a:spAutoFit/>
          </a:bodyPr>
          <a:lstStyle/>
          <a:p>
            <a:pPr marL="457200" lvl="0" indent="-457200" algn="just">
              <a:buFont typeface="Wingdings" panose="05000000000000000000" pitchFamily="2" charset="2"/>
              <a:buChar char="ü"/>
            </a:pPr>
            <a:r>
              <a:rPr lang="en-US" sz="2400" dirty="0" smtClean="0">
                <a:solidFill>
                  <a:prstClr val="black"/>
                </a:solidFill>
              </a:rPr>
              <a:t>Urban and Territorial Planning </a:t>
            </a:r>
          </a:p>
          <a:p>
            <a:pPr marL="457200" lvl="0" indent="-457200" algn="just">
              <a:buFont typeface="Wingdings" panose="05000000000000000000" pitchFamily="2" charset="2"/>
              <a:buChar char="ü"/>
            </a:pPr>
            <a:r>
              <a:rPr lang="en-US" sz="2400" dirty="0" smtClean="0">
                <a:solidFill>
                  <a:prstClr val="black"/>
                </a:solidFill>
              </a:rPr>
              <a:t>Housing and slum upgrading</a:t>
            </a:r>
          </a:p>
          <a:p>
            <a:pPr marL="457200" lvl="0" indent="-457200" algn="just">
              <a:buFont typeface="Wingdings" panose="05000000000000000000" pitchFamily="2" charset="2"/>
              <a:buChar char="ü"/>
            </a:pPr>
            <a:r>
              <a:rPr lang="en-US" sz="2400" dirty="0" smtClean="0">
                <a:solidFill>
                  <a:prstClr val="black"/>
                </a:solidFill>
              </a:rPr>
              <a:t>Land</a:t>
            </a:r>
          </a:p>
          <a:p>
            <a:pPr marL="457200" lvl="0" indent="-457200" algn="just">
              <a:buFont typeface="Wingdings" panose="05000000000000000000" pitchFamily="2" charset="2"/>
              <a:buChar char="ü"/>
            </a:pPr>
            <a:r>
              <a:rPr lang="en-US" sz="2400" dirty="0" smtClean="0">
                <a:solidFill>
                  <a:prstClr val="black"/>
                </a:solidFill>
              </a:rPr>
              <a:t>Transport and Mobility</a:t>
            </a:r>
          </a:p>
          <a:p>
            <a:pPr marL="457200" lvl="0" indent="-457200" algn="just">
              <a:buFont typeface="Wingdings" panose="05000000000000000000" pitchFamily="2" charset="2"/>
              <a:buChar char="ü"/>
            </a:pPr>
            <a:r>
              <a:rPr lang="en-US" sz="2400" dirty="0" smtClean="0">
                <a:solidFill>
                  <a:prstClr val="black"/>
                </a:solidFill>
              </a:rPr>
              <a:t>Urban </a:t>
            </a:r>
            <a:r>
              <a:rPr lang="en-US" sz="2400" dirty="0">
                <a:solidFill>
                  <a:prstClr val="black"/>
                </a:solidFill>
              </a:rPr>
              <a:t>Basic </a:t>
            </a:r>
            <a:r>
              <a:rPr lang="en-US" sz="2400" dirty="0" smtClean="0">
                <a:solidFill>
                  <a:prstClr val="black"/>
                </a:solidFill>
              </a:rPr>
              <a:t>Services</a:t>
            </a:r>
          </a:p>
          <a:p>
            <a:pPr marL="457200" lvl="0" indent="-457200" algn="just">
              <a:buFont typeface="Wingdings" panose="05000000000000000000" pitchFamily="2" charset="2"/>
              <a:buChar char="ü"/>
            </a:pPr>
            <a:r>
              <a:rPr lang="en-US" sz="2400" dirty="0" smtClean="0">
                <a:solidFill>
                  <a:prstClr val="black"/>
                </a:solidFill>
              </a:rPr>
              <a:t>Heritage </a:t>
            </a:r>
            <a:r>
              <a:rPr lang="en-US" sz="2400" dirty="0">
                <a:solidFill>
                  <a:prstClr val="black"/>
                </a:solidFill>
              </a:rPr>
              <a:t>and </a:t>
            </a:r>
            <a:r>
              <a:rPr lang="en-US" sz="2400" dirty="0" smtClean="0">
                <a:solidFill>
                  <a:prstClr val="black"/>
                </a:solidFill>
              </a:rPr>
              <a:t>Culture</a:t>
            </a:r>
            <a:endParaRPr lang="en-US" sz="2400" dirty="0">
              <a:solidFill>
                <a:prstClr val="black"/>
              </a:solidFill>
            </a:endParaRPr>
          </a:p>
        </p:txBody>
      </p:sp>
    </p:spTree>
    <p:extLst>
      <p:ext uri="{BB962C8B-B14F-4D97-AF65-F5344CB8AC3E}">
        <p14:creationId xmlns:p14="http://schemas.microsoft.com/office/powerpoint/2010/main" val="9542282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856984" cy="706090"/>
          </a:xfrm>
        </p:spPr>
        <p:txBody>
          <a:bodyPr>
            <a:noAutofit/>
          </a:bodyPr>
          <a:lstStyle/>
          <a:p>
            <a:pPr algn="ctr"/>
            <a:r>
              <a:rPr lang="en-US" sz="3200" b="1" u="sng" dirty="0" smtClean="0">
                <a:effectLst>
                  <a:outerShdw blurRad="38100" dist="38100" dir="2700000" algn="tl">
                    <a:srgbClr val="000000">
                      <a:alpha val="43137"/>
                    </a:srgbClr>
                  </a:outerShdw>
                </a:effectLst>
              </a:rPr>
              <a:t>B3 </a:t>
            </a:r>
            <a:r>
              <a:rPr lang="en-US" sz="3200" b="1" i="1" u="sng" dirty="0" smtClean="0">
                <a:effectLst>
                  <a:outerShdw blurRad="38100" dist="38100" dir="2700000" algn="tl">
                    <a:srgbClr val="000000">
                      <a:alpha val="43137"/>
                    </a:srgbClr>
                  </a:outerShdw>
                </a:effectLst>
              </a:rPr>
              <a:t>Means </a:t>
            </a:r>
            <a:r>
              <a:rPr lang="en-US" sz="3200" b="1" i="1" u="sng" dirty="0">
                <a:effectLst>
                  <a:outerShdw blurRad="38100" dist="38100" dir="2700000" algn="tl">
                    <a:srgbClr val="000000">
                      <a:alpha val="43137"/>
                    </a:srgbClr>
                  </a:outerShdw>
                </a:effectLst>
              </a:rPr>
              <a:t>of </a:t>
            </a:r>
            <a:r>
              <a:rPr lang="en-US" sz="3200" b="1" i="1" u="sng" dirty="0" smtClean="0">
                <a:effectLst>
                  <a:outerShdw blurRad="38100" dist="38100" dir="2700000" algn="tl">
                    <a:srgbClr val="000000">
                      <a:alpha val="43137"/>
                    </a:srgbClr>
                  </a:outerShdw>
                </a:effectLst>
              </a:rPr>
              <a:t>Implementation </a:t>
            </a:r>
            <a:endParaRPr lang="en-US" sz="3200" b="1" i="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23528" y="1052736"/>
            <a:ext cx="8640959" cy="1800200"/>
          </a:xfrm>
        </p:spPr>
        <p:txBody>
          <a:bodyPr>
            <a:noAutofit/>
          </a:bodyPr>
          <a:lstStyle/>
          <a:p>
            <a:pPr marL="0" indent="0" algn="just">
              <a:buNone/>
            </a:pPr>
            <a:r>
              <a:rPr lang="en-US" sz="2400" dirty="0" smtClean="0">
                <a:solidFill>
                  <a:schemeClr val="tx1"/>
                </a:solidFill>
              </a:rPr>
              <a:t>Adequate </a:t>
            </a:r>
            <a:r>
              <a:rPr lang="en-US" sz="2400" dirty="0">
                <a:solidFill>
                  <a:schemeClr val="tx1"/>
                </a:solidFill>
              </a:rPr>
              <a:t>financial resources and capacities at all levels and the deployment of a wide range of </a:t>
            </a:r>
            <a:r>
              <a:rPr lang="en-US" sz="2400" dirty="0" smtClean="0">
                <a:solidFill>
                  <a:schemeClr val="tx1"/>
                </a:solidFill>
              </a:rPr>
              <a:t>means of implementation are critical to address challenges </a:t>
            </a:r>
            <a:r>
              <a:rPr lang="en-US" sz="2400" dirty="0">
                <a:solidFill>
                  <a:schemeClr val="tx1"/>
                </a:solidFill>
              </a:rPr>
              <a:t>and opportunities of </a:t>
            </a:r>
            <a:r>
              <a:rPr lang="en-US" sz="2400" dirty="0" smtClean="0">
                <a:solidFill>
                  <a:schemeClr val="tx1"/>
                </a:solidFill>
              </a:rPr>
              <a:t>urban development. </a:t>
            </a:r>
            <a:r>
              <a:rPr lang="en-US" sz="2400" dirty="0"/>
              <a:t>To achieve the </a:t>
            </a:r>
            <a:r>
              <a:rPr lang="en-US" sz="2400" dirty="0" smtClean="0"/>
              <a:t>objectives</a:t>
            </a:r>
            <a:r>
              <a:rPr lang="en-US" sz="2400" dirty="0"/>
              <a:t>, the </a:t>
            </a:r>
            <a:r>
              <a:rPr lang="en-US" sz="2400" dirty="0" smtClean="0"/>
              <a:t>New Urban Agenda identifies the </a:t>
            </a:r>
            <a:r>
              <a:rPr lang="en-US" sz="2400" dirty="0"/>
              <a:t>following tools</a:t>
            </a:r>
            <a:r>
              <a:rPr lang="en-US" sz="2400" dirty="0" smtClean="0"/>
              <a:t>:</a:t>
            </a:r>
            <a:endParaRPr lang="en-US" sz="1800" dirty="0"/>
          </a:p>
        </p:txBody>
      </p:sp>
      <p:sp>
        <p:nvSpPr>
          <p:cNvPr id="4" name="TextBox 3"/>
          <p:cNvSpPr txBox="1"/>
          <p:nvPr/>
        </p:nvSpPr>
        <p:spPr>
          <a:xfrm>
            <a:off x="539552" y="3068960"/>
            <a:ext cx="8136904" cy="2677656"/>
          </a:xfrm>
          <a:prstGeom prst="rect">
            <a:avLst/>
          </a:prstGeom>
          <a:solidFill>
            <a:schemeClr val="bg1"/>
          </a:solidFill>
          <a:ln>
            <a:solidFill>
              <a:schemeClr val="accent6">
                <a:lumMod val="75000"/>
              </a:schemeClr>
            </a:solidFill>
          </a:ln>
        </p:spPr>
        <p:txBody>
          <a:bodyPr wrap="square" rtlCol="0">
            <a:spAutoFit/>
          </a:bodyPr>
          <a:lstStyle/>
          <a:p>
            <a:pPr marL="457200" lvl="0" indent="-457200" algn="just">
              <a:buFont typeface="Wingdings" panose="05000000000000000000" pitchFamily="2" charset="2"/>
              <a:buChar char="ü"/>
            </a:pPr>
            <a:r>
              <a:rPr lang="en-US" sz="2400" dirty="0" smtClean="0">
                <a:solidFill>
                  <a:prstClr val="black"/>
                </a:solidFill>
              </a:rPr>
              <a:t>Domestic </a:t>
            </a:r>
            <a:r>
              <a:rPr lang="en-US" sz="2400" dirty="0">
                <a:solidFill>
                  <a:prstClr val="black"/>
                </a:solidFill>
              </a:rPr>
              <a:t>Public </a:t>
            </a:r>
            <a:r>
              <a:rPr lang="en-US" sz="2400" dirty="0" smtClean="0">
                <a:solidFill>
                  <a:prstClr val="black"/>
                </a:solidFill>
              </a:rPr>
              <a:t>Resources</a:t>
            </a:r>
          </a:p>
          <a:p>
            <a:pPr marL="457200" lvl="0" indent="-457200" algn="just">
              <a:buFont typeface="Wingdings" panose="05000000000000000000" pitchFamily="2" charset="2"/>
              <a:buChar char="ü"/>
            </a:pPr>
            <a:r>
              <a:rPr lang="en-US" sz="2400" dirty="0" smtClean="0">
                <a:solidFill>
                  <a:prstClr val="black"/>
                </a:solidFill>
              </a:rPr>
              <a:t>Financial Management </a:t>
            </a:r>
            <a:r>
              <a:rPr lang="en-US" sz="2400" dirty="0">
                <a:solidFill>
                  <a:prstClr val="black"/>
                </a:solidFill>
              </a:rPr>
              <a:t>referring to the Revenue and Expenditure, Borrowing and Climate </a:t>
            </a:r>
            <a:r>
              <a:rPr lang="en-US" sz="2400" dirty="0" smtClean="0">
                <a:solidFill>
                  <a:prstClr val="black"/>
                </a:solidFill>
              </a:rPr>
              <a:t>finance</a:t>
            </a:r>
          </a:p>
          <a:p>
            <a:pPr marL="457200" lvl="0" indent="-457200" algn="just">
              <a:buFont typeface="Wingdings" panose="05000000000000000000" pitchFamily="2" charset="2"/>
              <a:buChar char="ü"/>
            </a:pPr>
            <a:r>
              <a:rPr lang="en-US" sz="2400" dirty="0" smtClean="0">
                <a:solidFill>
                  <a:prstClr val="black"/>
                </a:solidFill>
              </a:rPr>
              <a:t>Partnerships</a:t>
            </a:r>
          </a:p>
          <a:p>
            <a:pPr marL="457200" lvl="0" indent="-457200" algn="just">
              <a:buFont typeface="Wingdings" panose="05000000000000000000" pitchFamily="2" charset="2"/>
              <a:buChar char="ü"/>
            </a:pPr>
            <a:r>
              <a:rPr lang="en-US" sz="2400" dirty="0" smtClean="0">
                <a:solidFill>
                  <a:prstClr val="black"/>
                </a:solidFill>
              </a:rPr>
              <a:t>International </a:t>
            </a:r>
            <a:r>
              <a:rPr lang="en-US" sz="2400" dirty="0">
                <a:solidFill>
                  <a:prstClr val="black"/>
                </a:solidFill>
              </a:rPr>
              <a:t>Development </a:t>
            </a:r>
            <a:r>
              <a:rPr lang="en-US" sz="2400" dirty="0" smtClean="0">
                <a:solidFill>
                  <a:prstClr val="black"/>
                </a:solidFill>
              </a:rPr>
              <a:t>Cooperation</a:t>
            </a:r>
          </a:p>
          <a:p>
            <a:pPr marL="457200" lvl="0" indent="-457200" algn="just">
              <a:buFont typeface="Wingdings" panose="05000000000000000000" pitchFamily="2" charset="2"/>
              <a:buChar char="ü"/>
            </a:pPr>
            <a:r>
              <a:rPr lang="en-US" sz="2400" dirty="0" smtClean="0">
                <a:solidFill>
                  <a:prstClr val="black"/>
                </a:solidFill>
              </a:rPr>
              <a:t>Science</a:t>
            </a:r>
            <a:r>
              <a:rPr lang="en-US" sz="2400" dirty="0">
                <a:solidFill>
                  <a:prstClr val="black"/>
                </a:solidFill>
              </a:rPr>
              <a:t>, Technology, Innovation and Capacity </a:t>
            </a:r>
            <a:r>
              <a:rPr lang="en-US" sz="2400" dirty="0" smtClean="0">
                <a:solidFill>
                  <a:prstClr val="black"/>
                </a:solidFill>
              </a:rPr>
              <a:t>Development, </a:t>
            </a:r>
            <a:r>
              <a:rPr lang="en-US" sz="2400" dirty="0">
                <a:solidFill>
                  <a:prstClr val="black"/>
                </a:solidFill>
              </a:rPr>
              <a:t>including Data collection and analysis</a:t>
            </a:r>
            <a:r>
              <a:rPr lang="en-US" sz="2400" dirty="0" smtClean="0">
                <a:solidFill>
                  <a:prstClr val="black"/>
                </a:solidFill>
              </a:rPr>
              <a:t>.</a:t>
            </a:r>
            <a:endParaRPr lang="en-US" sz="2400" b="1" dirty="0">
              <a:solidFill>
                <a:prstClr val="black"/>
              </a:solidFill>
            </a:endParaRPr>
          </a:p>
        </p:txBody>
      </p:sp>
    </p:spTree>
    <p:extLst>
      <p:ext uri="{BB962C8B-B14F-4D97-AF65-F5344CB8AC3E}">
        <p14:creationId xmlns:p14="http://schemas.microsoft.com/office/powerpoint/2010/main" val="23921847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p:spPr>
        <p:txBody>
          <a:bodyPr>
            <a:noAutofit/>
          </a:bodyPr>
          <a:lstStyle/>
          <a:p>
            <a:pPr algn="ctr"/>
            <a:r>
              <a:rPr lang="en-US" sz="4000" b="1" u="sng" dirty="0" smtClean="0">
                <a:effectLst>
                  <a:outerShdw blurRad="38100" dist="38100" dir="2700000" algn="tl">
                    <a:srgbClr val="000000">
                      <a:alpha val="43137"/>
                    </a:srgbClr>
                  </a:outerShdw>
                </a:effectLst>
              </a:rPr>
              <a:t>C The </a:t>
            </a:r>
            <a:r>
              <a:rPr lang="en-US" sz="4000" b="1" u="sng" dirty="0">
                <a:effectLst>
                  <a:outerShdw blurRad="38100" dist="38100" dir="2700000" algn="tl">
                    <a:srgbClr val="000000">
                      <a:alpha val="43137"/>
                    </a:srgbClr>
                  </a:outerShdw>
                </a:effectLst>
              </a:rPr>
              <a:t>Follow-up and </a:t>
            </a:r>
            <a:r>
              <a:rPr lang="en-US" sz="4000" b="1" u="sng" dirty="0" smtClean="0">
                <a:effectLst>
                  <a:outerShdw blurRad="38100" dist="38100" dir="2700000" algn="tl">
                    <a:srgbClr val="000000">
                      <a:alpha val="43137"/>
                    </a:srgbClr>
                  </a:outerShdw>
                </a:effectLst>
              </a:rPr>
              <a:t>Review</a:t>
            </a:r>
            <a:endParaRPr lang="en-US" dirty="0"/>
          </a:p>
        </p:txBody>
      </p:sp>
      <p:sp>
        <p:nvSpPr>
          <p:cNvPr id="3" name="Content Placeholder 2"/>
          <p:cNvSpPr>
            <a:spLocks noGrp="1"/>
          </p:cNvSpPr>
          <p:nvPr>
            <p:ph idx="1"/>
          </p:nvPr>
        </p:nvSpPr>
        <p:spPr>
          <a:xfrm>
            <a:off x="609601" y="1124744"/>
            <a:ext cx="8001000" cy="4464496"/>
          </a:xfrm>
        </p:spPr>
        <p:style>
          <a:lnRef idx="2">
            <a:schemeClr val="accent6"/>
          </a:lnRef>
          <a:fillRef idx="1">
            <a:schemeClr val="lt1"/>
          </a:fillRef>
          <a:effectRef idx="0">
            <a:schemeClr val="accent6"/>
          </a:effectRef>
          <a:fontRef idx="minor">
            <a:schemeClr val="dk1"/>
          </a:fontRef>
        </p:style>
        <p:txBody>
          <a:bodyPr>
            <a:normAutofit fontScale="25000" lnSpcReduction="20000"/>
          </a:bodyPr>
          <a:lstStyle/>
          <a:p>
            <a:pPr marL="0" marR="0" indent="0" algn="just">
              <a:lnSpc>
                <a:spcPct val="115000"/>
              </a:lnSpc>
              <a:spcBef>
                <a:spcPts val="0"/>
              </a:spcBef>
              <a:spcAft>
                <a:spcPts val="0"/>
              </a:spcAft>
              <a:buNone/>
            </a:pPr>
            <a:r>
              <a:rPr lang="en-US" dirty="0">
                <a:latin typeface="Bookman Old Style" panose="02050604050505020204" pitchFamily="18" charset="0"/>
                <a:ea typeface="Calibri" panose="020F0502020204030204" pitchFamily="34" charset="0"/>
                <a:cs typeface="Times New Roman" panose="02020603050405020304" pitchFamily="18" charset="0"/>
              </a:rPr>
              <a:t>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0"/>
              </a:spcAft>
              <a:buNone/>
            </a:pPr>
            <a:r>
              <a:rPr lang="en-US" sz="9600" u="sng" dirty="0">
                <a:solidFill>
                  <a:prstClr val="black"/>
                </a:solidFill>
              </a:rPr>
              <a:t>Objective</a:t>
            </a:r>
            <a:r>
              <a:rPr lang="en-US" sz="9600" dirty="0">
                <a:solidFill>
                  <a:prstClr val="black"/>
                </a:solidFill>
              </a:rPr>
              <a:t>: </a:t>
            </a:r>
            <a:endParaRPr lang="en-US" sz="9600" dirty="0" smtClean="0">
              <a:solidFill>
                <a:prstClr val="black"/>
              </a:solidFill>
            </a:endParaRPr>
          </a:p>
          <a:p>
            <a:pPr marL="0" marR="0" indent="0" algn="just">
              <a:lnSpc>
                <a:spcPct val="115000"/>
              </a:lnSpc>
              <a:spcBef>
                <a:spcPts val="0"/>
              </a:spcBef>
              <a:spcAft>
                <a:spcPts val="0"/>
              </a:spcAft>
              <a:buNone/>
            </a:pPr>
            <a:r>
              <a:rPr lang="en-US" sz="9600" dirty="0" smtClean="0">
                <a:solidFill>
                  <a:prstClr val="black"/>
                </a:solidFill>
              </a:rPr>
              <a:t>To </a:t>
            </a:r>
            <a:r>
              <a:rPr lang="en-US" sz="9600" dirty="0">
                <a:solidFill>
                  <a:prstClr val="black"/>
                </a:solidFill>
              </a:rPr>
              <a:t>carry out the follow-up and review of the </a:t>
            </a:r>
            <a:r>
              <a:rPr lang="en-US" sz="9600" dirty="0" smtClean="0">
                <a:solidFill>
                  <a:prstClr val="black"/>
                </a:solidFill>
              </a:rPr>
              <a:t>New Urban Agenda :</a:t>
            </a:r>
          </a:p>
          <a:p>
            <a:pPr algn="just">
              <a:lnSpc>
                <a:spcPct val="115000"/>
              </a:lnSpc>
              <a:spcBef>
                <a:spcPts val="0"/>
              </a:spcBef>
            </a:pPr>
            <a:r>
              <a:rPr lang="en-US" sz="9600" dirty="0">
                <a:solidFill>
                  <a:prstClr val="black"/>
                </a:solidFill>
              </a:rPr>
              <a:t>to ensure its effective implementation and progressive impact, </a:t>
            </a:r>
            <a:endParaRPr lang="en-US" sz="9600" dirty="0" smtClean="0">
              <a:solidFill>
                <a:prstClr val="black"/>
              </a:solidFill>
            </a:endParaRPr>
          </a:p>
          <a:p>
            <a:pPr algn="just">
              <a:lnSpc>
                <a:spcPct val="115000"/>
              </a:lnSpc>
              <a:spcBef>
                <a:spcPts val="0"/>
              </a:spcBef>
            </a:pPr>
            <a:r>
              <a:rPr lang="en-US" sz="9600" dirty="0" smtClean="0">
                <a:solidFill>
                  <a:prstClr val="black"/>
                </a:solidFill>
              </a:rPr>
              <a:t>by </a:t>
            </a:r>
            <a:r>
              <a:rPr lang="en-US" sz="9600" dirty="0">
                <a:solidFill>
                  <a:prstClr val="black"/>
                </a:solidFill>
              </a:rPr>
              <a:t>establishing a periodic, effective, inclusive, and transparent framework, </a:t>
            </a:r>
            <a:endParaRPr lang="en-US" sz="9600" dirty="0" smtClean="0">
              <a:solidFill>
                <a:prstClr val="black"/>
              </a:solidFill>
            </a:endParaRPr>
          </a:p>
          <a:p>
            <a:pPr algn="just">
              <a:lnSpc>
                <a:spcPct val="115000"/>
              </a:lnSpc>
              <a:spcBef>
                <a:spcPts val="0"/>
              </a:spcBef>
            </a:pPr>
            <a:r>
              <a:rPr lang="en-US" sz="9600" dirty="0" smtClean="0">
                <a:solidFill>
                  <a:prstClr val="black"/>
                </a:solidFill>
              </a:rPr>
              <a:t>at </a:t>
            </a:r>
            <a:r>
              <a:rPr lang="en-US" sz="9600" dirty="0">
                <a:solidFill>
                  <a:prstClr val="black"/>
                </a:solidFill>
              </a:rPr>
              <a:t>the global, regional, national, sub-national and local levels, </a:t>
            </a:r>
            <a:endParaRPr lang="en-US" sz="9600" dirty="0" smtClean="0">
              <a:solidFill>
                <a:prstClr val="black"/>
              </a:solidFill>
            </a:endParaRPr>
          </a:p>
          <a:p>
            <a:pPr algn="just">
              <a:lnSpc>
                <a:spcPct val="115000"/>
              </a:lnSpc>
              <a:spcBef>
                <a:spcPts val="0"/>
              </a:spcBef>
            </a:pPr>
            <a:r>
              <a:rPr lang="en-US" sz="9600" dirty="0" smtClean="0">
                <a:solidFill>
                  <a:prstClr val="black"/>
                </a:solidFill>
              </a:rPr>
              <a:t>feeding </a:t>
            </a:r>
            <a:r>
              <a:rPr lang="en-US" sz="9600" dirty="0">
                <a:solidFill>
                  <a:prstClr val="black"/>
                </a:solidFill>
              </a:rPr>
              <a:t>into and coherent with the 2030 Agenda follow-up and review, and recognizing and strengthening the existing platforms and processes. </a:t>
            </a:r>
            <a:endParaRPr lang="en-US" sz="3600" dirty="0"/>
          </a:p>
        </p:txBody>
      </p:sp>
    </p:spTree>
    <p:extLst>
      <p:ext uri="{BB962C8B-B14F-4D97-AF65-F5344CB8AC3E}">
        <p14:creationId xmlns:p14="http://schemas.microsoft.com/office/powerpoint/2010/main" val="18500492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568952" cy="706090"/>
          </a:xfrm>
        </p:spPr>
        <p:txBody>
          <a:bodyPr>
            <a:normAutofit fontScale="90000"/>
          </a:bodyPr>
          <a:lstStyle/>
          <a:p>
            <a:r>
              <a:rPr lang="en-US" sz="3600" b="1" dirty="0">
                <a:effectLst>
                  <a:outerShdw blurRad="38100" dist="38100" dir="2700000" algn="tl">
                    <a:srgbClr val="000000">
                      <a:alpha val="43137"/>
                    </a:srgbClr>
                  </a:outerShdw>
                </a:effectLst>
              </a:rPr>
              <a:t>S</a:t>
            </a:r>
            <a:r>
              <a:rPr lang="en-US" sz="3600" b="1" dirty="0" smtClean="0">
                <a:effectLst>
                  <a:outerShdw blurRad="38100" dist="38100" dir="2700000" algn="tl">
                    <a:srgbClr val="000000">
                      <a:alpha val="43137"/>
                    </a:srgbClr>
                  </a:outerShdw>
                </a:effectLst>
              </a:rPr>
              <a:t>outh Africa’s Contribution to the New Urban Agenda</a:t>
            </a:r>
            <a:endParaRPr lang="en-GB" sz="3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40768"/>
            <a:ext cx="8229600" cy="5400600"/>
          </a:xfrm>
        </p:spPr>
        <p:style>
          <a:lnRef idx="2">
            <a:schemeClr val="accent6"/>
          </a:lnRef>
          <a:fillRef idx="1">
            <a:schemeClr val="lt1"/>
          </a:fillRef>
          <a:effectRef idx="0">
            <a:schemeClr val="accent6"/>
          </a:effectRef>
          <a:fontRef idx="minor">
            <a:schemeClr val="dk1"/>
          </a:fontRef>
        </p:style>
        <p:txBody>
          <a:bodyPr>
            <a:normAutofit fontScale="92500"/>
          </a:bodyPr>
          <a:lstStyle/>
          <a:p>
            <a:pPr marL="0" indent="0">
              <a:buNone/>
            </a:pPr>
            <a:r>
              <a:rPr lang="en-US" dirty="0" smtClean="0"/>
              <a:t>South Africa successfully argued that: </a:t>
            </a:r>
          </a:p>
          <a:p>
            <a:r>
              <a:rPr lang="en-US" dirty="0" smtClean="0"/>
              <a:t>Any </a:t>
            </a:r>
            <a:r>
              <a:rPr lang="en-US" dirty="0"/>
              <a:t>new agenda for urbanization and human settlements must place people at the </a:t>
            </a:r>
            <a:r>
              <a:rPr lang="en-US" dirty="0" err="1" smtClean="0"/>
              <a:t>centre</a:t>
            </a:r>
            <a:endParaRPr lang="en-US" dirty="0" smtClean="0"/>
          </a:p>
          <a:p>
            <a:r>
              <a:rPr lang="en-US" dirty="0"/>
              <a:t>The people-</a:t>
            </a:r>
            <a:r>
              <a:rPr lang="en-US" dirty="0" err="1"/>
              <a:t>centred</a:t>
            </a:r>
            <a:r>
              <a:rPr lang="en-US" dirty="0"/>
              <a:t> approach must ensure that the integration and mainstreaming of the issues that affect young people, women, people with disabilities and people in vulnerable situations, </a:t>
            </a:r>
            <a:endParaRPr lang="en-US" dirty="0" smtClean="0"/>
          </a:p>
          <a:p>
            <a:r>
              <a:rPr lang="en-US" dirty="0" smtClean="0"/>
              <a:t>It must </a:t>
            </a:r>
            <a:r>
              <a:rPr lang="en-US" dirty="0"/>
              <a:t>harness their energy and creativity, and in order to address their particular challenges with regard to education, health, shelter and livelihood opportunities</a:t>
            </a:r>
            <a:endParaRPr lang="en-GB" dirty="0"/>
          </a:p>
        </p:txBody>
      </p:sp>
    </p:spTree>
    <p:extLst>
      <p:ext uri="{BB962C8B-B14F-4D97-AF65-F5344CB8AC3E}">
        <p14:creationId xmlns:p14="http://schemas.microsoft.com/office/powerpoint/2010/main" val="21406791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274638"/>
            <a:ext cx="8229600" cy="5440363"/>
          </a:xfrm>
        </p:spPr>
        <p:style>
          <a:lnRef idx="2">
            <a:schemeClr val="accent6"/>
          </a:lnRef>
          <a:fillRef idx="1">
            <a:schemeClr val="lt1"/>
          </a:fillRef>
          <a:effectRef idx="0">
            <a:schemeClr val="accent6"/>
          </a:effectRef>
          <a:fontRef idx="minor">
            <a:schemeClr val="dk1"/>
          </a:fontRef>
        </p:style>
        <p:txBody>
          <a:bodyPr>
            <a:normAutofit fontScale="85000" lnSpcReduction="20000"/>
          </a:bodyPr>
          <a:lstStyle/>
          <a:p>
            <a:r>
              <a:rPr lang="en-US" dirty="0"/>
              <a:t>We recognize that urbanization cannot be divorced from overall economic, social, political and physical development of any region, country, city or local area. It is therefore critical that urbanization be seen as integral part of national and regional development agenda</a:t>
            </a:r>
            <a:r>
              <a:rPr lang="en-US" dirty="0" smtClean="0"/>
              <a:t>.</a:t>
            </a:r>
          </a:p>
          <a:p>
            <a:endParaRPr lang="en-US" dirty="0" smtClean="0"/>
          </a:p>
          <a:p>
            <a:r>
              <a:rPr lang="en-US" dirty="0"/>
              <a:t>We fully endorse the international guidelines on urban and territorial planning, which among many provisions enjoins national governments to collaborate with other spheres of government in formulating national and urban and territorial policy frameworks that promote adequate standards of living for current and future residents</a:t>
            </a:r>
            <a:endParaRPr lang="en-GB" dirty="0"/>
          </a:p>
        </p:txBody>
      </p:sp>
    </p:spTree>
    <p:extLst>
      <p:ext uri="{BB962C8B-B14F-4D97-AF65-F5344CB8AC3E}">
        <p14:creationId xmlns:p14="http://schemas.microsoft.com/office/powerpoint/2010/main" val="26536017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476672"/>
            <a:ext cx="8229600" cy="5238329"/>
          </a:xfrm>
        </p:spPr>
        <p:style>
          <a:lnRef idx="2">
            <a:schemeClr val="accent6"/>
          </a:lnRef>
          <a:fillRef idx="1">
            <a:schemeClr val="lt1"/>
          </a:fillRef>
          <a:effectRef idx="0">
            <a:schemeClr val="accent6"/>
          </a:effectRef>
          <a:fontRef idx="minor">
            <a:schemeClr val="dk1"/>
          </a:fontRef>
        </p:style>
        <p:txBody>
          <a:bodyPr>
            <a:normAutofit fontScale="92500" lnSpcReduction="20000"/>
          </a:bodyPr>
          <a:lstStyle/>
          <a:p>
            <a:r>
              <a:rPr lang="en-US" dirty="0"/>
              <a:t>We </a:t>
            </a:r>
            <a:r>
              <a:rPr lang="en-US" dirty="0" err="1" smtClean="0"/>
              <a:t>emphasise</a:t>
            </a:r>
            <a:r>
              <a:rPr lang="en-US" dirty="0" smtClean="0"/>
              <a:t> </a:t>
            </a:r>
            <a:r>
              <a:rPr lang="en-US" dirty="0"/>
              <a:t>the need for informal settlements and slums to be fully mainstreamed and addressed in the New Urban </a:t>
            </a:r>
            <a:r>
              <a:rPr lang="en-US" dirty="0" smtClean="0"/>
              <a:t>Agenda</a:t>
            </a:r>
          </a:p>
          <a:p>
            <a:endParaRPr lang="en-US" dirty="0" smtClean="0"/>
          </a:p>
          <a:p>
            <a:r>
              <a:rPr lang="en-US" dirty="0"/>
              <a:t>The imperative for integrated participatory development planning is enshrined in our legal framework </a:t>
            </a:r>
            <a:endParaRPr lang="en-US" dirty="0" smtClean="0"/>
          </a:p>
          <a:p>
            <a:endParaRPr lang="en-US" dirty="0" smtClean="0"/>
          </a:p>
          <a:p>
            <a:r>
              <a:rPr lang="en-US" dirty="0"/>
              <a:t>A</a:t>
            </a:r>
            <a:r>
              <a:rPr lang="en-US" dirty="0" smtClean="0"/>
              <a:t>nnual </a:t>
            </a:r>
            <a:r>
              <a:rPr lang="en-US" dirty="0"/>
              <a:t>integrated development planning </a:t>
            </a:r>
            <a:r>
              <a:rPr lang="en-US" dirty="0" smtClean="0"/>
              <a:t>is </a:t>
            </a:r>
            <a:r>
              <a:rPr lang="en-US" dirty="0"/>
              <a:t>driven by local government but encompasses investment in infrastructure and service delivery by all spheres of government. </a:t>
            </a:r>
            <a:endParaRPr lang="en-GB" dirty="0"/>
          </a:p>
        </p:txBody>
      </p:sp>
    </p:spTree>
    <p:extLst>
      <p:ext uri="{BB962C8B-B14F-4D97-AF65-F5344CB8AC3E}">
        <p14:creationId xmlns:p14="http://schemas.microsoft.com/office/powerpoint/2010/main" val="39110425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style>
          <a:lnRef idx="2">
            <a:schemeClr val="accent6"/>
          </a:lnRef>
          <a:fillRef idx="1">
            <a:schemeClr val="lt1"/>
          </a:fillRef>
          <a:effectRef idx="0">
            <a:schemeClr val="accent6"/>
          </a:effectRef>
          <a:fontRef idx="minor">
            <a:schemeClr val="dk1"/>
          </a:fontRef>
        </p:style>
        <p:txBody>
          <a:bodyPr/>
          <a:lstStyle/>
          <a:p>
            <a:r>
              <a:rPr lang="en-US" dirty="0"/>
              <a:t>We </a:t>
            </a:r>
            <a:r>
              <a:rPr lang="en-US" dirty="0" smtClean="0"/>
              <a:t>recognize </a:t>
            </a:r>
            <a:r>
              <a:rPr lang="en-US" dirty="0"/>
              <a:t>the need to harness </a:t>
            </a:r>
            <a:r>
              <a:rPr lang="en-US" dirty="0" err="1"/>
              <a:t>urbanisation</a:t>
            </a:r>
            <a:r>
              <a:rPr lang="en-US" dirty="0"/>
              <a:t> as a </a:t>
            </a:r>
            <a:r>
              <a:rPr lang="en-US" dirty="0" smtClean="0"/>
              <a:t>force </a:t>
            </a:r>
            <a:r>
              <a:rPr lang="en-US" dirty="0"/>
              <a:t>for </a:t>
            </a:r>
            <a:r>
              <a:rPr lang="en-US" b="1" dirty="0"/>
              <a:t>structural transformation</a:t>
            </a:r>
            <a:r>
              <a:rPr lang="en-US" dirty="0"/>
              <a:t>, which implies the economic transformation, the social transformation, and the spatial transformation of our cities and human settlements </a:t>
            </a:r>
            <a:r>
              <a:rPr lang="en-US" b="1" dirty="0"/>
              <a:t>along the rural urban continuum</a:t>
            </a:r>
            <a:endParaRPr lang="en-GB" b="1" dirty="0"/>
          </a:p>
        </p:txBody>
      </p:sp>
    </p:spTree>
    <p:extLst>
      <p:ext uri="{BB962C8B-B14F-4D97-AF65-F5344CB8AC3E}">
        <p14:creationId xmlns:p14="http://schemas.microsoft.com/office/powerpoint/2010/main" val="483198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274638"/>
            <a:ext cx="8229600" cy="5314602"/>
          </a:xfrm>
        </p:spPr>
        <p:style>
          <a:lnRef idx="2">
            <a:schemeClr val="accent6"/>
          </a:lnRef>
          <a:fillRef idx="1">
            <a:schemeClr val="lt1"/>
          </a:fillRef>
          <a:effectRef idx="0">
            <a:schemeClr val="accent6"/>
          </a:effectRef>
          <a:fontRef idx="minor">
            <a:schemeClr val="dk1"/>
          </a:fontRef>
        </p:style>
        <p:txBody>
          <a:bodyPr>
            <a:normAutofit/>
          </a:bodyPr>
          <a:lstStyle/>
          <a:p>
            <a:r>
              <a:rPr lang="en-US" dirty="0" smtClean="0"/>
              <a:t>Housing </a:t>
            </a:r>
            <a:r>
              <a:rPr lang="en-US" dirty="0"/>
              <a:t>policies must be flexible, varied and adaptive—addressing a wide range of housing typologies, a full spectrum of tenure security options, and diverse market and state-driven </a:t>
            </a:r>
            <a:r>
              <a:rPr lang="en-US" dirty="0" smtClean="0"/>
              <a:t>approaches</a:t>
            </a:r>
          </a:p>
          <a:p>
            <a:endParaRPr lang="en-US" dirty="0" smtClean="0"/>
          </a:p>
          <a:p>
            <a:r>
              <a:rPr lang="en-US" dirty="0"/>
              <a:t>Public transport in urban areas must not only be resource-efficient, space-efficient, operational, clean and safe. It must also be affordable</a:t>
            </a:r>
          </a:p>
          <a:p>
            <a:endParaRPr lang="en-US" dirty="0" smtClean="0"/>
          </a:p>
        </p:txBody>
      </p:sp>
    </p:spTree>
    <p:extLst>
      <p:ext uri="{BB962C8B-B14F-4D97-AF65-F5344CB8AC3E}">
        <p14:creationId xmlns:p14="http://schemas.microsoft.com/office/powerpoint/2010/main" val="26552612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274638"/>
            <a:ext cx="8229600" cy="6583362"/>
          </a:xfrm>
        </p:spPr>
        <p:style>
          <a:lnRef idx="2">
            <a:schemeClr val="accent6"/>
          </a:lnRef>
          <a:fillRef idx="1">
            <a:schemeClr val="lt1"/>
          </a:fillRef>
          <a:effectRef idx="0">
            <a:schemeClr val="accent6"/>
          </a:effectRef>
          <a:fontRef idx="minor">
            <a:schemeClr val="dk1"/>
          </a:fontRef>
        </p:style>
        <p:txBody>
          <a:bodyPr>
            <a:normAutofit fontScale="92500" lnSpcReduction="20000"/>
          </a:bodyPr>
          <a:lstStyle/>
          <a:p>
            <a:r>
              <a:rPr lang="en-US" dirty="0" smtClean="0"/>
              <a:t>An </a:t>
            </a:r>
            <a:r>
              <a:rPr lang="en-US" dirty="0"/>
              <a:t>efficient inter-governmental fiscal framework for the funding of human settlements is critical to the successful delivery of this </a:t>
            </a:r>
            <a:r>
              <a:rPr lang="en-US" dirty="0" smtClean="0"/>
              <a:t>function</a:t>
            </a:r>
            <a:endParaRPr lang="en-US" dirty="0"/>
          </a:p>
          <a:p>
            <a:endParaRPr lang="en-US" dirty="0" smtClean="0"/>
          </a:p>
          <a:p>
            <a:r>
              <a:rPr lang="en-US" dirty="0" smtClean="0"/>
              <a:t>With </a:t>
            </a:r>
            <a:r>
              <a:rPr lang="en-US" dirty="0"/>
              <a:t>regard to issues of financing and resourcing, it is important that we plan for the full life-cycle cost of needed infrastructure, including the resource requirements for refurbishment and long-term maintenance. </a:t>
            </a:r>
            <a:endParaRPr lang="en-US" dirty="0" smtClean="0"/>
          </a:p>
          <a:p>
            <a:endParaRPr lang="en-US" dirty="0" smtClean="0"/>
          </a:p>
          <a:p>
            <a:r>
              <a:rPr lang="en-US" dirty="0" smtClean="0"/>
              <a:t>Coordination </a:t>
            </a:r>
            <a:r>
              <a:rPr lang="en-US" dirty="0"/>
              <a:t>between spheres of government is critical to avoiding situations of once-off investment by national government which leave municipalities without the resources or revenue-raising capacity to maintain the infrastructure down the road</a:t>
            </a:r>
            <a:endParaRPr lang="en-GB" dirty="0"/>
          </a:p>
        </p:txBody>
      </p:sp>
    </p:spTree>
    <p:extLst>
      <p:ext uri="{BB962C8B-B14F-4D97-AF65-F5344CB8AC3E}">
        <p14:creationId xmlns:p14="http://schemas.microsoft.com/office/powerpoint/2010/main" val="28578153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640960" cy="836712"/>
          </a:xfrm>
        </p:spPr>
        <p:txBody>
          <a:bodyPr>
            <a:noAutofit/>
          </a:bodyPr>
          <a:lstStyle/>
          <a:p>
            <a:r>
              <a:rPr lang="en-US" sz="3200" b="1" dirty="0" smtClean="0">
                <a:effectLst>
                  <a:outerShdw blurRad="38100" dist="38100" dir="2700000" algn="tl">
                    <a:srgbClr val="000000">
                      <a:alpha val="43137"/>
                    </a:srgbClr>
                  </a:outerShdw>
                </a:effectLst>
              </a:rPr>
              <a:t>Background and Context: The Habitat III Process</a:t>
            </a:r>
            <a:endParaRPr lang="en-GB" sz="3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23528" y="836712"/>
            <a:ext cx="8496944" cy="5904656"/>
          </a:xfrm>
        </p:spPr>
        <p:style>
          <a:lnRef idx="2">
            <a:schemeClr val="accent6"/>
          </a:lnRef>
          <a:fillRef idx="1">
            <a:schemeClr val="lt1"/>
          </a:fillRef>
          <a:effectRef idx="0">
            <a:schemeClr val="accent6"/>
          </a:effectRef>
          <a:fontRef idx="minor">
            <a:schemeClr val="dk1"/>
          </a:fontRef>
        </p:style>
        <p:txBody>
          <a:bodyPr>
            <a:normAutofit fontScale="85000" lnSpcReduction="20000"/>
          </a:bodyPr>
          <a:lstStyle/>
          <a:p>
            <a:pPr marL="0" indent="0">
              <a:buNone/>
            </a:pPr>
            <a:r>
              <a:rPr lang="en-US" sz="3600" dirty="0"/>
              <a:t>The Government of South Africa participated in the preparatory processes for Habitat </a:t>
            </a:r>
            <a:r>
              <a:rPr lang="en-US" sz="3600" dirty="0" smtClean="0"/>
              <a:t>III, which commenced in 2014:</a:t>
            </a:r>
          </a:p>
          <a:p>
            <a:r>
              <a:rPr lang="en-US" sz="3600" dirty="0" smtClean="0"/>
              <a:t>We prepared a National Report for Habitat III and submitted it to the United Nations</a:t>
            </a:r>
          </a:p>
          <a:p>
            <a:r>
              <a:rPr lang="en-US" sz="3600" dirty="0" smtClean="0"/>
              <a:t>We </a:t>
            </a:r>
            <a:r>
              <a:rPr lang="en-US" sz="3600" dirty="0"/>
              <a:t>hosted the Habitat III Thematic Meeting on Informal Settlements from 7 to 8 April 2016 in Pretoria, which adopted the Pretoria Declaration. </a:t>
            </a:r>
            <a:endParaRPr lang="en-US" sz="3600" dirty="0" smtClean="0"/>
          </a:p>
          <a:p>
            <a:r>
              <a:rPr lang="en-US" sz="3600" dirty="0" smtClean="0"/>
              <a:t>We </a:t>
            </a:r>
            <a:r>
              <a:rPr lang="en-US" sz="3600" dirty="0"/>
              <a:t>attended all the meetings of the Habitat III Preparatory </a:t>
            </a:r>
            <a:r>
              <a:rPr lang="en-US" sz="3600" dirty="0" smtClean="0"/>
              <a:t>Committee.</a:t>
            </a:r>
          </a:p>
          <a:p>
            <a:r>
              <a:rPr lang="en-US" sz="3600" dirty="0" smtClean="0"/>
              <a:t>We </a:t>
            </a:r>
            <a:r>
              <a:rPr lang="en-US" sz="3600" dirty="0"/>
              <a:t>attended the Ministerial and expert group meetings for the development of a Common African Position for Habitat III. </a:t>
            </a:r>
            <a:endParaRPr lang="en-US" sz="3600" dirty="0" smtClean="0"/>
          </a:p>
          <a:p>
            <a:pPr marL="0" indent="0">
              <a:buNone/>
            </a:pPr>
            <a:r>
              <a:rPr lang="en-US" sz="3400" dirty="0" smtClean="0"/>
              <a:t> </a:t>
            </a:r>
          </a:p>
        </p:txBody>
      </p:sp>
    </p:spTree>
    <p:extLst>
      <p:ext uri="{BB962C8B-B14F-4D97-AF65-F5344CB8AC3E}">
        <p14:creationId xmlns:p14="http://schemas.microsoft.com/office/powerpoint/2010/main" val="30803340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260990"/>
            <a:ext cx="8229600" cy="6597010"/>
          </a:xfrm>
        </p:spPr>
        <p:style>
          <a:lnRef idx="2">
            <a:schemeClr val="accent6"/>
          </a:lnRef>
          <a:fillRef idx="1">
            <a:schemeClr val="lt1"/>
          </a:fillRef>
          <a:effectRef idx="0">
            <a:schemeClr val="accent6"/>
          </a:effectRef>
          <a:fontRef idx="minor">
            <a:schemeClr val="dk1"/>
          </a:fontRef>
        </p:style>
        <p:txBody>
          <a:bodyPr>
            <a:normAutofit fontScale="85000" lnSpcReduction="10000"/>
          </a:bodyPr>
          <a:lstStyle/>
          <a:p>
            <a:r>
              <a:rPr lang="en-US" dirty="0"/>
              <a:t>National urban policy must complement and not replicate </a:t>
            </a:r>
            <a:r>
              <a:rPr lang="en-US" dirty="0" err="1"/>
              <a:t>sectoral</a:t>
            </a:r>
            <a:r>
              <a:rPr lang="en-US" dirty="0"/>
              <a:t> strategies and local government policy and legislation. </a:t>
            </a:r>
            <a:endParaRPr lang="en-US" dirty="0" smtClean="0"/>
          </a:p>
          <a:p>
            <a:endParaRPr lang="en-US" dirty="0"/>
          </a:p>
          <a:p>
            <a:r>
              <a:rPr lang="en-US" dirty="0" smtClean="0"/>
              <a:t>A </a:t>
            </a:r>
            <a:r>
              <a:rPr lang="en-US" dirty="0"/>
              <a:t>key goal of a national urban policy is to create an overarching framework which aligns purposes while setting out clear roles and responsibilities for each level of government, so that when all policies are </a:t>
            </a:r>
            <a:r>
              <a:rPr lang="en-US" dirty="0" err="1"/>
              <a:t>operationalised</a:t>
            </a:r>
            <a:r>
              <a:rPr lang="en-US" dirty="0"/>
              <a:t> in a single urban space, a common goal is </a:t>
            </a:r>
            <a:r>
              <a:rPr lang="en-US" dirty="0" smtClean="0"/>
              <a:t>achieved</a:t>
            </a:r>
          </a:p>
          <a:p>
            <a:endParaRPr lang="en-US" dirty="0" smtClean="0"/>
          </a:p>
          <a:p>
            <a:r>
              <a:rPr lang="en-US" dirty="0"/>
              <a:t>Land use planning and transport planning underpin human settlement planning and deserve recognition as key drivers in spatial transformation. Thus coordination between the spheres of government responsible for these two critical functions is paramount</a:t>
            </a:r>
            <a:endParaRPr lang="en-GB" dirty="0"/>
          </a:p>
        </p:txBody>
      </p:sp>
    </p:spTree>
    <p:extLst>
      <p:ext uri="{BB962C8B-B14F-4D97-AF65-F5344CB8AC3E}">
        <p14:creationId xmlns:p14="http://schemas.microsoft.com/office/powerpoint/2010/main" val="9429250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76200"/>
            <a:ext cx="8229600" cy="6019800"/>
          </a:xfrm>
        </p:spPr>
        <p:style>
          <a:lnRef idx="2">
            <a:schemeClr val="accent6"/>
          </a:lnRef>
          <a:fillRef idx="1">
            <a:schemeClr val="lt1"/>
          </a:fillRef>
          <a:effectRef idx="0">
            <a:schemeClr val="accent6"/>
          </a:effectRef>
          <a:fontRef idx="minor">
            <a:schemeClr val="dk1"/>
          </a:fontRef>
        </p:style>
        <p:txBody>
          <a:bodyPr>
            <a:noAutofit/>
          </a:bodyPr>
          <a:lstStyle/>
          <a:p>
            <a:r>
              <a:rPr lang="en-US" sz="2800" dirty="0"/>
              <a:t>We </a:t>
            </a:r>
            <a:r>
              <a:rPr lang="en-US" sz="2800" dirty="0" smtClean="0"/>
              <a:t>called </a:t>
            </a:r>
            <a:r>
              <a:rPr lang="en-US" sz="2800" dirty="0"/>
              <a:t>for the strengthening of UN-Habitat in order for it to support member states and stakeholders in the implementation of the New Urban Agenda. </a:t>
            </a:r>
            <a:endParaRPr lang="en-US" sz="2800" dirty="0" smtClean="0"/>
          </a:p>
          <a:p>
            <a:r>
              <a:rPr lang="en-US" sz="2800" dirty="0" smtClean="0"/>
              <a:t>This </a:t>
            </a:r>
            <a:r>
              <a:rPr lang="en-US" sz="2800" dirty="0"/>
              <a:t>includes considering </a:t>
            </a:r>
            <a:endParaRPr lang="en-US" sz="2800" dirty="0" smtClean="0"/>
          </a:p>
          <a:p>
            <a:pPr lvl="1"/>
            <a:r>
              <a:rPr lang="en-US" dirty="0" smtClean="0"/>
              <a:t>extending </a:t>
            </a:r>
            <a:r>
              <a:rPr lang="en-US" dirty="0"/>
              <a:t>UN-Habitat’s membership to universal membership and </a:t>
            </a:r>
            <a:endParaRPr lang="en-US" dirty="0" smtClean="0"/>
          </a:p>
          <a:p>
            <a:pPr lvl="1"/>
            <a:r>
              <a:rPr lang="en-US" dirty="0" smtClean="0"/>
              <a:t>giving </a:t>
            </a:r>
            <a:r>
              <a:rPr lang="en-US" dirty="0"/>
              <a:t>this universal body the mandate to undertake the follow-up and review of the New Urban Agenda. </a:t>
            </a:r>
            <a:endParaRPr lang="en-US" dirty="0" smtClean="0"/>
          </a:p>
          <a:p>
            <a:pPr lvl="1"/>
            <a:r>
              <a:rPr lang="en-US" dirty="0" smtClean="0"/>
              <a:t>It </a:t>
            </a:r>
            <a:r>
              <a:rPr lang="en-US" dirty="0"/>
              <a:t>also means giving UN-Habitat the clear mandate to co-ordinate the implementation of the New Urban Agenda </a:t>
            </a:r>
            <a:endParaRPr lang="en-GB" dirty="0"/>
          </a:p>
        </p:txBody>
      </p:sp>
    </p:spTree>
    <p:extLst>
      <p:ext uri="{BB962C8B-B14F-4D97-AF65-F5344CB8AC3E}">
        <p14:creationId xmlns:p14="http://schemas.microsoft.com/office/powerpoint/2010/main" val="41578968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endParaRPr lang="en-GB"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548680"/>
            <a:ext cx="8229600" cy="5166321"/>
          </a:xfrm>
        </p:spPr>
        <p:style>
          <a:lnRef idx="2">
            <a:schemeClr val="accent6"/>
          </a:lnRef>
          <a:fillRef idx="1">
            <a:schemeClr val="lt1"/>
          </a:fillRef>
          <a:effectRef idx="0">
            <a:schemeClr val="accent6"/>
          </a:effectRef>
          <a:fontRef idx="minor">
            <a:schemeClr val="dk1"/>
          </a:fontRef>
        </p:style>
        <p:txBody>
          <a:bodyPr>
            <a:normAutofit fontScale="92500" lnSpcReduction="20000"/>
          </a:bodyPr>
          <a:lstStyle/>
          <a:p>
            <a:pPr marL="0" indent="0">
              <a:buNone/>
            </a:pPr>
            <a:r>
              <a:rPr lang="en-US" dirty="0" smtClean="0"/>
              <a:t>Team </a:t>
            </a:r>
            <a:r>
              <a:rPr lang="en-US" dirty="0"/>
              <a:t>South Africa’s participation at Habitat III can be considered an unmitigated success for </a:t>
            </a:r>
            <a:r>
              <a:rPr lang="en-US" dirty="0" smtClean="0"/>
              <a:t>the following </a:t>
            </a:r>
            <a:r>
              <a:rPr lang="en-US" dirty="0"/>
              <a:t>main reasons: </a:t>
            </a:r>
          </a:p>
          <a:p>
            <a:r>
              <a:rPr lang="en-US" dirty="0" smtClean="0"/>
              <a:t>Firstly</a:t>
            </a:r>
            <a:r>
              <a:rPr lang="en-US" dirty="0"/>
              <a:t>, the New Urban Agenda adopted at the Conference contains all the key points South Africa had hoped to see included and will serve as a blue print for a South African implementation plan to be jointly developed by all stakeholders; </a:t>
            </a:r>
            <a:endParaRPr lang="en-US" dirty="0" smtClean="0"/>
          </a:p>
          <a:p>
            <a:r>
              <a:rPr lang="en-US" dirty="0" smtClean="0"/>
              <a:t>Secondly</a:t>
            </a:r>
            <a:r>
              <a:rPr lang="en-US" dirty="0"/>
              <a:t>, South Africa’s successes, approaches and views were well profiled and </a:t>
            </a:r>
            <a:r>
              <a:rPr lang="en-US" dirty="0" err="1"/>
              <a:t>recognised</a:t>
            </a:r>
            <a:r>
              <a:rPr lang="en-US" dirty="0"/>
              <a:t> throughout the </a:t>
            </a:r>
            <a:r>
              <a:rPr lang="en-US" dirty="0" smtClean="0"/>
              <a:t>Conference, especially on addressing informal settlements; and</a:t>
            </a:r>
          </a:p>
          <a:p>
            <a:r>
              <a:rPr lang="en-US" dirty="0" smtClean="0"/>
              <a:t>Thirdly, we were a cohesive participatory team </a:t>
            </a:r>
          </a:p>
          <a:p>
            <a:endParaRPr lang="en-US" dirty="0"/>
          </a:p>
          <a:p>
            <a:endParaRPr lang="en-GB" dirty="0"/>
          </a:p>
        </p:txBody>
      </p:sp>
    </p:spTree>
    <p:extLst>
      <p:ext uri="{BB962C8B-B14F-4D97-AF65-F5344CB8AC3E}">
        <p14:creationId xmlns:p14="http://schemas.microsoft.com/office/powerpoint/2010/main" val="25566492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US" dirty="0" smtClean="0"/>
              <a:t/>
            </a:r>
            <a:br>
              <a:rPr lang="en-US" dirty="0" smtClean="0"/>
            </a:br>
            <a:r>
              <a:rPr lang="en-US" dirty="0" smtClean="0"/>
              <a:t>WAY </a:t>
            </a:r>
            <a:r>
              <a:rPr lang="en-US" dirty="0"/>
              <a:t>FORWARD</a:t>
            </a:r>
            <a:br>
              <a:rPr lang="en-US" dirty="0"/>
            </a:br>
            <a:endParaRPr lang="en-GB" dirty="0"/>
          </a:p>
        </p:txBody>
      </p:sp>
      <p:sp>
        <p:nvSpPr>
          <p:cNvPr id="3" name="Content Placeholder 2"/>
          <p:cNvSpPr>
            <a:spLocks noGrp="1"/>
          </p:cNvSpPr>
          <p:nvPr>
            <p:ph idx="1"/>
          </p:nvPr>
        </p:nvSpPr>
        <p:spPr>
          <a:xfrm>
            <a:off x="450376" y="1048341"/>
            <a:ext cx="8229600" cy="5760640"/>
          </a:xfrm>
        </p:spPr>
        <p:style>
          <a:lnRef idx="2">
            <a:schemeClr val="accent6"/>
          </a:lnRef>
          <a:fillRef idx="1">
            <a:schemeClr val="lt1"/>
          </a:fillRef>
          <a:effectRef idx="0">
            <a:schemeClr val="accent6"/>
          </a:effectRef>
          <a:fontRef idx="minor">
            <a:schemeClr val="dk1"/>
          </a:fontRef>
        </p:style>
        <p:txBody>
          <a:bodyPr>
            <a:normAutofit fontScale="85000" lnSpcReduction="20000"/>
          </a:bodyPr>
          <a:lstStyle/>
          <a:p>
            <a:r>
              <a:rPr lang="en-US" dirty="0"/>
              <a:t>A </a:t>
            </a:r>
            <a:r>
              <a:rPr lang="en-US" dirty="0" smtClean="0"/>
              <a:t>National Forum on Human Settlements and Urban Development workshop </a:t>
            </a:r>
            <a:r>
              <a:rPr lang="en-US" dirty="0"/>
              <a:t>will be convened to </a:t>
            </a:r>
            <a:endParaRPr lang="en-US" dirty="0" smtClean="0"/>
          </a:p>
          <a:p>
            <a:pPr lvl="1"/>
            <a:r>
              <a:rPr lang="en-US" dirty="0" smtClean="0"/>
              <a:t>share </a:t>
            </a:r>
            <a:r>
              <a:rPr lang="en-US" dirty="0"/>
              <a:t>the New Urban Agenda adopted in </a:t>
            </a:r>
            <a:r>
              <a:rPr lang="en-US" dirty="0" smtClean="0"/>
              <a:t>Quito; </a:t>
            </a:r>
            <a:r>
              <a:rPr lang="en-US" dirty="0"/>
              <a:t>and </a:t>
            </a:r>
            <a:endParaRPr lang="en-US" dirty="0" smtClean="0"/>
          </a:p>
          <a:p>
            <a:pPr lvl="1"/>
            <a:r>
              <a:rPr lang="en-US" dirty="0" smtClean="0"/>
              <a:t>develop </a:t>
            </a:r>
            <a:r>
              <a:rPr lang="en-US" dirty="0"/>
              <a:t>a comprehensive implementation matrix for all the commitments South Africa fought so hard to have included in the </a:t>
            </a:r>
            <a:r>
              <a:rPr lang="en-US" dirty="0" smtClean="0"/>
              <a:t>Agenda</a:t>
            </a:r>
          </a:p>
          <a:p>
            <a:endParaRPr lang="en-US" dirty="0"/>
          </a:p>
          <a:p>
            <a:r>
              <a:rPr lang="en-US" dirty="0" smtClean="0"/>
              <a:t>South </a:t>
            </a:r>
            <a:r>
              <a:rPr lang="en-US" dirty="0"/>
              <a:t>Africa has been requested to champion an international network for the implementation of the aspects in the New Urban Agenda relating </a:t>
            </a:r>
            <a:r>
              <a:rPr lang="en-US" dirty="0" smtClean="0"/>
              <a:t>to:</a:t>
            </a:r>
          </a:p>
          <a:p>
            <a:pPr lvl="1"/>
            <a:r>
              <a:rPr lang="en-US" dirty="0" smtClean="0"/>
              <a:t> </a:t>
            </a:r>
            <a:r>
              <a:rPr lang="en-US" dirty="0"/>
              <a:t>informal settlements upgrading, </a:t>
            </a:r>
            <a:endParaRPr lang="en-US" dirty="0" smtClean="0"/>
          </a:p>
          <a:p>
            <a:pPr lvl="1"/>
            <a:r>
              <a:rPr lang="en-US" dirty="0" smtClean="0"/>
              <a:t>tenure </a:t>
            </a:r>
            <a:r>
              <a:rPr lang="en-US" dirty="0"/>
              <a:t>security, </a:t>
            </a:r>
            <a:endParaRPr lang="en-US" dirty="0" smtClean="0"/>
          </a:p>
          <a:p>
            <a:pPr lvl="1"/>
            <a:r>
              <a:rPr lang="en-US" dirty="0" smtClean="0"/>
              <a:t>inclusion</a:t>
            </a:r>
            <a:r>
              <a:rPr lang="en-US" dirty="0"/>
              <a:t>, </a:t>
            </a:r>
            <a:endParaRPr lang="en-US" dirty="0" smtClean="0"/>
          </a:p>
          <a:p>
            <a:pPr lvl="1"/>
            <a:r>
              <a:rPr lang="en-US" dirty="0" smtClean="0"/>
              <a:t>reduction </a:t>
            </a:r>
            <a:r>
              <a:rPr lang="en-US" dirty="0"/>
              <a:t>of inequality and poverty </a:t>
            </a:r>
            <a:endParaRPr lang="en-US" dirty="0" smtClean="0"/>
          </a:p>
          <a:p>
            <a:pPr marL="457200" lvl="1" indent="0">
              <a:buNone/>
            </a:pPr>
            <a:r>
              <a:rPr lang="en-US" dirty="0" smtClean="0"/>
              <a:t>(</a:t>
            </a:r>
            <a:r>
              <a:rPr lang="en-US" dirty="0"/>
              <a:t>which are referenced 51 times in the New Urban Agenda)</a:t>
            </a:r>
          </a:p>
          <a:p>
            <a:endParaRPr lang="en-GB" dirty="0"/>
          </a:p>
        </p:txBody>
      </p:sp>
    </p:spTree>
    <p:extLst>
      <p:ext uri="{BB962C8B-B14F-4D97-AF65-F5344CB8AC3E}">
        <p14:creationId xmlns:p14="http://schemas.microsoft.com/office/powerpoint/2010/main" val="36793379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US" dirty="0" smtClean="0"/>
              <a:t/>
            </a:r>
            <a:br>
              <a:rPr lang="en-US" dirty="0" smtClean="0"/>
            </a:br>
            <a:endParaRPr lang="en-GB" dirty="0"/>
          </a:p>
        </p:txBody>
      </p:sp>
      <p:sp>
        <p:nvSpPr>
          <p:cNvPr id="3" name="Content Placeholder 2"/>
          <p:cNvSpPr>
            <a:spLocks noGrp="1"/>
          </p:cNvSpPr>
          <p:nvPr>
            <p:ph idx="1"/>
          </p:nvPr>
        </p:nvSpPr>
        <p:spPr>
          <a:xfrm>
            <a:off x="457200" y="980728"/>
            <a:ext cx="8229600" cy="4734273"/>
          </a:xfrm>
        </p:spPr>
        <p:style>
          <a:lnRef idx="2">
            <a:schemeClr val="accent6"/>
          </a:lnRef>
          <a:fillRef idx="1">
            <a:schemeClr val="lt1"/>
          </a:fillRef>
          <a:effectRef idx="0">
            <a:schemeClr val="accent6"/>
          </a:effectRef>
          <a:fontRef idx="minor">
            <a:schemeClr val="dk1"/>
          </a:fontRef>
        </p:style>
        <p:txBody>
          <a:bodyPr>
            <a:normAutofit/>
          </a:bodyPr>
          <a:lstStyle/>
          <a:p>
            <a:r>
              <a:rPr lang="en-US" sz="2800" dirty="0"/>
              <a:t>South Africa will form part of the international expert group on the indicators for the implementation of Sustainable Goal 11</a:t>
            </a:r>
            <a:r>
              <a:rPr lang="en-US" sz="2800" dirty="0" smtClean="0"/>
              <a:t>.</a:t>
            </a:r>
          </a:p>
          <a:p>
            <a:endParaRPr lang="en-US" sz="2800" dirty="0"/>
          </a:p>
          <a:p>
            <a:r>
              <a:rPr lang="en-US" sz="2800" dirty="0" smtClean="0"/>
              <a:t>Minister </a:t>
            </a:r>
            <a:r>
              <a:rPr lang="en-US" sz="2800" dirty="0" err="1"/>
              <a:t>Sisulu</a:t>
            </a:r>
            <a:r>
              <a:rPr lang="en-US" sz="2800" dirty="0"/>
              <a:t> has offered to host a meeting of African Ministers of Housing and Urban Development and shack/</a:t>
            </a:r>
            <a:r>
              <a:rPr lang="en-US" sz="2800" dirty="0" err="1"/>
              <a:t>slumdweller</a:t>
            </a:r>
            <a:r>
              <a:rPr lang="en-US" sz="2800" dirty="0"/>
              <a:t> </a:t>
            </a:r>
            <a:r>
              <a:rPr lang="en-US" sz="2800" dirty="0" err="1"/>
              <a:t>organisations</a:t>
            </a:r>
            <a:r>
              <a:rPr lang="en-US" sz="2800" dirty="0"/>
              <a:t> affiliated to SDI to foster a partnership commitment on informal settlements upgrading.</a:t>
            </a:r>
          </a:p>
          <a:p>
            <a:endParaRPr lang="en-GB" dirty="0"/>
          </a:p>
        </p:txBody>
      </p:sp>
    </p:spTree>
    <p:extLst>
      <p:ext uri="{BB962C8B-B14F-4D97-AF65-F5344CB8AC3E}">
        <p14:creationId xmlns:p14="http://schemas.microsoft.com/office/powerpoint/2010/main" val="233624139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US" dirty="0" smtClean="0"/>
              <a:t/>
            </a:r>
            <a:br>
              <a:rPr lang="en-US" dirty="0" smtClean="0"/>
            </a:br>
            <a:endParaRPr lang="en-GB" dirty="0"/>
          </a:p>
        </p:txBody>
      </p:sp>
      <p:sp>
        <p:nvSpPr>
          <p:cNvPr id="3" name="Content Placeholder 2"/>
          <p:cNvSpPr>
            <a:spLocks noGrp="1"/>
          </p:cNvSpPr>
          <p:nvPr>
            <p:ph idx="1"/>
          </p:nvPr>
        </p:nvSpPr>
        <p:spPr>
          <a:xfrm>
            <a:off x="457200" y="980728"/>
            <a:ext cx="8229600" cy="4734273"/>
          </a:xfrm>
        </p:spPr>
        <p:style>
          <a:lnRef idx="2">
            <a:schemeClr val="accent6"/>
          </a:lnRef>
          <a:fillRef idx="1">
            <a:schemeClr val="lt1"/>
          </a:fillRef>
          <a:effectRef idx="0">
            <a:schemeClr val="accent6"/>
          </a:effectRef>
          <a:fontRef idx="minor">
            <a:schemeClr val="dk1"/>
          </a:fontRef>
        </p:style>
        <p:txBody>
          <a:bodyPr>
            <a:normAutofit lnSpcReduction="10000"/>
          </a:bodyPr>
          <a:lstStyle/>
          <a:p>
            <a:r>
              <a:rPr lang="en-US" sz="2800" dirty="0"/>
              <a:t>Under the auspices of the African Union </a:t>
            </a:r>
            <a:r>
              <a:rPr lang="en-US" sz="2800" dirty="0" err="1"/>
              <a:t>Specialised</a:t>
            </a:r>
            <a:r>
              <a:rPr lang="en-US" sz="2800" dirty="0"/>
              <a:t> Technical Committee No. 8 , South Africa will continue to promote the implementation of the </a:t>
            </a:r>
            <a:r>
              <a:rPr lang="en-US" sz="2800" dirty="0" err="1"/>
              <a:t>NUA</a:t>
            </a:r>
            <a:endParaRPr lang="en-US" sz="2800" dirty="0"/>
          </a:p>
          <a:p>
            <a:pPr marL="0" indent="0">
              <a:buNone/>
            </a:pPr>
            <a:r>
              <a:rPr lang="en-US" sz="2800" dirty="0" smtClean="0"/>
              <a:t>	(</a:t>
            </a:r>
            <a:r>
              <a:rPr lang="en-US" sz="2800" dirty="0"/>
              <a:t>the Common African Position for Habitat III and the 	New Urban Agenda may be proposed as the basis </a:t>
            </a:r>
            <a:r>
              <a:rPr lang="en-US" sz="2800" dirty="0" smtClean="0"/>
              <a:t>	for the </a:t>
            </a:r>
            <a:r>
              <a:rPr lang="en-US" sz="2800" dirty="0"/>
              <a:t>development of an African Guideline on </a:t>
            </a:r>
            <a:r>
              <a:rPr lang="en-US" sz="2800" dirty="0" smtClean="0"/>
              <a:t>	Housing </a:t>
            </a:r>
            <a:r>
              <a:rPr lang="en-US" sz="2800" dirty="0"/>
              <a:t>	and Urban Development)</a:t>
            </a:r>
          </a:p>
          <a:p>
            <a:r>
              <a:rPr lang="en-US" sz="2800" dirty="0" smtClean="0"/>
              <a:t>South Africa may engage with UN-Habitat on a concrete country programme for UN-Habitat to share its expertise for the implementation of the New Urban Agenda with government</a:t>
            </a:r>
          </a:p>
          <a:p>
            <a:endParaRPr lang="en-GB" dirty="0"/>
          </a:p>
        </p:txBody>
      </p:sp>
    </p:spTree>
    <p:extLst>
      <p:ext uri="{BB962C8B-B14F-4D97-AF65-F5344CB8AC3E}">
        <p14:creationId xmlns:p14="http://schemas.microsoft.com/office/powerpoint/2010/main" val="24551316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US" dirty="0" smtClean="0"/>
              <a:t/>
            </a:r>
            <a:br>
              <a:rPr lang="en-US" dirty="0" smtClean="0"/>
            </a:br>
            <a:endParaRPr lang="en-GB" dirty="0"/>
          </a:p>
        </p:txBody>
      </p:sp>
      <p:sp>
        <p:nvSpPr>
          <p:cNvPr id="3" name="Content Placeholder 2"/>
          <p:cNvSpPr>
            <a:spLocks noGrp="1"/>
          </p:cNvSpPr>
          <p:nvPr>
            <p:ph idx="1"/>
          </p:nvPr>
        </p:nvSpPr>
        <p:spPr>
          <a:xfrm>
            <a:off x="457200" y="980728"/>
            <a:ext cx="8229600" cy="4734273"/>
          </a:xfrm>
        </p:spPr>
        <p:style>
          <a:lnRef idx="2">
            <a:schemeClr val="accent6"/>
          </a:lnRef>
          <a:fillRef idx="1">
            <a:schemeClr val="lt1"/>
          </a:fillRef>
          <a:effectRef idx="0">
            <a:schemeClr val="accent6"/>
          </a:effectRef>
          <a:fontRef idx="minor">
            <a:schemeClr val="dk1"/>
          </a:fontRef>
        </p:style>
        <p:txBody>
          <a:bodyPr>
            <a:normAutofit/>
          </a:bodyPr>
          <a:lstStyle/>
          <a:p>
            <a:r>
              <a:rPr lang="en-US" sz="2800" dirty="0"/>
              <a:t>The India, Brazil, South Africa (</a:t>
            </a:r>
            <a:r>
              <a:rPr lang="en-US" sz="2800" dirty="0" err="1"/>
              <a:t>IBSA</a:t>
            </a:r>
            <a:r>
              <a:rPr lang="en-US" sz="2800" dirty="0"/>
              <a:t>) partnership in the field of human settlements may be resuscitated with concrete areas for co-operation to be co-ordinated by the Institute for Housing Studies in Rotterdam</a:t>
            </a:r>
            <a:r>
              <a:rPr lang="en-US" sz="2800" dirty="0" smtClean="0"/>
              <a:t>.</a:t>
            </a:r>
          </a:p>
          <a:p>
            <a:endParaRPr lang="en-US" sz="2800" dirty="0"/>
          </a:p>
          <a:p>
            <a:endParaRPr lang="en-GB" dirty="0"/>
          </a:p>
        </p:txBody>
      </p:sp>
    </p:spTree>
    <p:extLst>
      <p:ext uri="{BB962C8B-B14F-4D97-AF65-F5344CB8AC3E}">
        <p14:creationId xmlns:p14="http://schemas.microsoft.com/office/powerpoint/2010/main" val="37374673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US" dirty="0" smtClean="0"/>
              <a:t>Recommendation</a:t>
            </a:r>
            <a:endParaRPr lang="en-GB" dirty="0"/>
          </a:p>
        </p:txBody>
      </p:sp>
      <p:sp>
        <p:nvSpPr>
          <p:cNvPr id="3" name="Content Placeholder 2"/>
          <p:cNvSpPr>
            <a:spLocks noGrp="1"/>
          </p:cNvSpPr>
          <p:nvPr>
            <p:ph idx="1"/>
          </p:nvPr>
        </p:nvSpPr>
        <p:spPr>
          <a:xfrm>
            <a:off x="457200" y="1484784"/>
            <a:ext cx="8229600" cy="4230217"/>
          </a:xfrm>
        </p:spPr>
        <p:style>
          <a:lnRef idx="2">
            <a:schemeClr val="accent6"/>
          </a:lnRef>
          <a:fillRef idx="1">
            <a:schemeClr val="lt1"/>
          </a:fillRef>
          <a:effectRef idx="0">
            <a:schemeClr val="accent6"/>
          </a:effectRef>
          <a:fontRef idx="minor">
            <a:schemeClr val="dk1"/>
          </a:fontRef>
        </p:style>
        <p:txBody>
          <a:bodyPr/>
          <a:lstStyle/>
          <a:p>
            <a:pPr marL="0" indent="0">
              <a:buNone/>
            </a:pPr>
            <a:r>
              <a:rPr lang="en-US" dirty="0" smtClean="0"/>
              <a:t>It is recommended that the Portfolio Committee notes the </a:t>
            </a:r>
            <a:r>
              <a:rPr lang="en-US" smtClean="0"/>
              <a:t>report on Habitat </a:t>
            </a:r>
            <a:r>
              <a:rPr lang="en-US" dirty="0" smtClean="0"/>
              <a:t>III</a:t>
            </a:r>
            <a:endParaRPr lang="en-GB" dirty="0"/>
          </a:p>
        </p:txBody>
      </p:sp>
    </p:spTree>
    <p:extLst>
      <p:ext uri="{BB962C8B-B14F-4D97-AF65-F5344CB8AC3E}">
        <p14:creationId xmlns:p14="http://schemas.microsoft.com/office/powerpoint/2010/main" val="40427574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dirty="0">
                <a:latin typeface="Arial" charset="0"/>
                <a:cs typeface="Arial" charset="0"/>
              </a:rPr>
              <a:t>THE END</a:t>
            </a:r>
          </a:p>
        </p:txBody>
      </p:sp>
      <p:pic>
        <p:nvPicPr>
          <p:cNvPr id="16387" name="Content Placeholder 3" descr="20yrs Logo_vek.jpg"/>
          <p:cNvPicPr>
            <a:picLocks noGrp="1" noChangeAspect="1"/>
          </p:cNvPicPr>
          <p:nvPr>
            <p:ph idx="1"/>
          </p:nvPr>
        </p:nvPicPr>
        <p:blipFill>
          <a:blip r:embed="rId2"/>
          <a:srcRect l="-52156" r="-52156"/>
          <a:stretch>
            <a:fillRect/>
          </a:stretch>
        </p:blipFill>
        <p:spPr>
          <a:xfrm>
            <a:off x="1620838" y="1612900"/>
            <a:ext cx="6489700" cy="3568700"/>
          </a:xfrm>
        </p:spPr>
      </p:pic>
      <p:sp>
        <p:nvSpPr>
          <p:cNvPr id="16388" name="Rectangle 4"/>
          <p:cNvSpPr>
            <a:spLocks noChangeArrowheads="1"/>
          </p:cNvSpPr>
          <p:nvPr/>
        </p:nvSpPr>
        <p:spPr bwMode="auto">
          <a:xfrm>
            <a:off x="914400" y="5421313"/>
            <a:ext cx="7772400" cy="369887"/>
          </a:xfrm>
          <a:prstGeom prst="rect">
            <a:avLst/>
          </a:prstGeom>
          <a:noFill/>
          <a:ln w="9525">
            <a:noFill/>
            <a:miter lim="800000"/>
            <a:headEnd/>
            <a:tailEnd/>
          </a:ln>
        </p:spPr>
        <p:txBody>
          <a:bodyPr>
            <a:spAutoFit/>
          </a:bodyPr>
          <a:lstStyle/>
          <a:p>
            <a:pPr algn="ctr"/>
            <a:r>
              <a:rPr lang="en-US">
                <a:latin typeface="Arial Narrow" pitchFamily="-108" charset="0"/>
              </a:rPr>
              <a:t>“We have come a long way – Celebrating 20 Years of Freedom!”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363272" cy="648072"/>
          </a:xfrm>
        </p:spPr>
        <p:txBody>
          <a:bodyPr>
            <a:noAutofit/>
          </a:bodyPr>
          <a:lstStyle/>
          <a:p>
            <a:endParaRPr lang="en-GB" sz="3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9014" y="260648"/>
            <a:ext cx="8496944" cy="5472608"/>
          </a:xfrm>
        </p:spPr>
        <p:style>
          <a:lnRef idx="2">
            <a:schemeClr val="accent6"/>
          </a:lnRef>
          <a:fillRef idx="1">
            <a:schemeClr val="lt1"/>
          </a:fillRef>
          <a:effectRef idx="0">
            <a:schemeClr val="accent6"/>
          </a:effectRef>
          <a:fontRef idx="minor">
            <a:schemeClr val="dk1"/>
          </a:fontRef>
        </p:style>
        <p:txBody>
          <a:bodyPr>
            <a:noAutofit/>
          </a:bodyPr>
          <a:lstStyle/>
          <a:p>
            <a:r>
              <a:rPr lang="en-US" sz="2800" dirty="0"/>
              <a:t>An interdepartmental working group of relevant sector departments has met regularly, to deliberate on South Africa’s input into the Habitat III preparatory process</a:t>
            </a:r>
          </a:p>
          <a:p>
            <a:r>
              <a:rPr lang="en-US" sz="2800" dirty="0" smtClean="0"/>
              <a:t>A </a:t>
            </a:r>
            <a:r>
              <a:rPr lang="en-US" sz="2800" dirty="0"/>
              <a:t>Political Steering Committee chaired by the Deputy Minister of Human Settlements guided the preparatory </a:t>
            </a:r>
            <a:r>
              <a:rPr lang="en-US" sz="2800" dirty="0" smtClean="0"/>
              <a:t>process.</a:t>
            </a:r>
          </a:p>
          <a:p>
            <a:r>
              <a:rPr lang="en-US" sz="2800" dirty="0" smtClean="0"/>
              <a:t>We participated in the informal consultations prior to the release of the Zero Draft of the Habitat III outcome document</a:t>
            </a:r>
          </a:p>
          <a:p>
            <a:r>
              <a:rPr lang="en-US" sz="2800" dirty="0" smtClean="0"/>
              <a:t>We formed part of  all 4 rounds of negotiations in New York for the Habitat III outcome document   </a:t>
            </a:r>
            <a:endParaRPr lang="en-GB" sz="2800" dirty="0"/>
          </a:p>
        </p:txBody>
      </p:sp>
    </p:spTree>
    <p:extLst>
      <p:ext uri="{BB962C8B-B14F-4D97-AF65-F5344CB8AC3E}">
        <p14:creationId xmlns:p14="http://schemas.microsoft.com/office/powerpoint/2010/main" val="17038492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US" sz="3600" b="1" dirty="0" smtClean="0">
                <a:effectLst>
                  <a:outerShdw blurRad="38100" dist="38100" dir="2700000" algn="tl">
                    <a:srgbClr val="000000">
                      <a:alpha val="43137"/>
                    </a:srgbClr>
                  </a:outerShdw>
                </a:effectLst>
              </a:rPr>
              <a:t>The Habitat III Process</a:t>
            </a:r>
            <a:endParaRPr lang="en-GB" sz="3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052736"/>
            <a:ext cx="8229600" cy="4662265"/>
          </a:xfrm>
        </p:spPr>
        <p:style>
          <a:lnRef idx="2">
            <a:schemeClr val="accent6"/>
          </a:lnRef>
          <a:fillRef idx="1">
            <a:schemeClr val="lt1"/>
          </a:fillRef>
          <a:effectRef idx="0">
            <a:schemeClr val="accent6"/>
          </a:effectRef>
          <a:fontRef idx="minor">
            <a:schemeClr val="dk1"/>
          </a:fontRef>
        </p:style>
        <p:txBody>
          <a:bodyPr>
            <a:normAutofit fontScale="92500" lnSpcReduction="20000"/>
          </a:bodyPr>
          <a:lstStyle/>
          <a:p>
            <a:r>
              <a:rPr lang="en-US" dirty="0" smtClean="0"/>
              <a:t>The </a:t>
            </a:r>
            <a:r>
              <a:rPr lang="en-US" dirty="0"/>
              <a:t>agreed New Urban Agenda is the product of intensive negotiations between member states of the United Nations, including South Africa, held over five separate sessions, and often resulting in consultations that lasted through the night</a:t>
            </a:r>
            <a:r>
              <a:rPr lang="en-US" dirty="0" smtClean="0"/>
              <a:t>.</a:t>
            </a:r>
          </a:p>
          <a:p>
            <a:r>
              <a:rPr lang="en-US" dirty="0"/>
              <a:t>In an extraordinary consultation session in September, agreement was finally reached after 40 hours of continuous negotiations. </a:t>
            </a:r>
            <a:endParaRPr lang="en-US" dirty="0" smtClean="0"/>
          </a:p>
          <a:p>
            <a:r>
              <a:rPr lang="en-US" dirty="0" smtClean="0"/>
              <a:t>This paved the way for member states at the </a:t>
            </a:r>
            <a:r>
              <a:rPr lang="en-US" dirty="0"/>
              <a:t>Habitat III Conference </a:t>
            </a:r>
            <a:r>
              <a:rPr lang="en-US" dirty="0" smtClean="0"/>
              <a:t>to </a:t>
            </a:r>
            <a:r>
              <a:rPr lang="en-US" dirty="0"/>
              <a:t>adopt the New Urban Agenda as the conference </a:t>
            </a:r>
            <a:r>
              <a:rPr lang="en-US" dirty="0" smtClean="0"/>
              <a:t>outcome by consensus.</a:t>
            </a:r>
            <a:endParaRPr lang="en-US" dirty="0"/>
          </a:p>
          <a:p>
            <a:endParaRPr lang="en-GB" dirty="0"/>
          </a:p>
        </p:txBody>
      </p:sp>
    </p:spTree>
    <p:extLst>
      <p:ext uri="{BB962C8B-B14F-4D97-AF65-F5344CB8AC3E}">
        <p14:creationId xmlns:p14="http://schemas.microsoft.com/office/powerpoint/2010/main" val="34851797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endParaRPr lang="en-GB" sz="3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052736"/>
            <a:ext cx="8229600" cy="4662265"/>
          </a:xfrm>
        </p:spPr>
        <p:style>
          <a:lnRef idx="2">
            <a:schemeClr val="accent6"/>
          </a:lnRef>
          <a:fillRef idx="1">
            <a:schemeClr val="lt1"/>
          </a:fillRef>
          <a:effectRef idx="0">
            <a:schemeClr val="accent6"/>
          </a:effectRef>
          <a:fontRef idx="minor">
            <a:schemeClr val="dk1"/>
          </a:fontRef>
        </p:style>
        <p:txBody>
          <a:bodyPr>
            <a:normAutofit/>
          </a:bodyPr>
          <a:lstStyle/>
          <a:p>
            <a:r>
              <a:rPr lang="en-US" dirty="0" smtClean="0"/>
              <a:t>South Africa’s National Report and its proposals for the New Urban Agenda, and the Common African Position have been shared with the Portfolio Committee on previous occasions. </a:t>
            </a:r>
          </a:p>
          <a:p>
            <a:r>
              <a:rPr lang="en-US" dirty="0" smtClean="0"/>
              <a:t>These positions are well reflected in the outcome of Habitat III, the New Urban Agenda</a:t>
            </a:r>
          </a:p>
        </p:txBody>
      </p:sp>
    </p:spTree>
    <p:extLst>
      <p:ext uri="{BB962C8B-B14F-4D97-AF65-F5344CB8AC3E}">
        <p14:creationId xmlns:p14="http://schemas.microsoft.com/office/powerpoint/2010/main" val="35815977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4704"/>
          </a:xfrm>
        </p:spPr>
        <p:txBody>
          <a:bodyPr>
            <a:normAutofit/>
          </a:bodyPr>
          <a:lstStyle/>
          <a:p>
            <a:r>
              <a:rPr lang="en-US" sz="3200" b="1" dirty="0" smtClean="0">
                <a:effectLst>
                  <a:outerShdw blurRad="38100" dist="38100" dir="2700000" algn="tl">
                    <a:srgbClr val="000000">
                      <a:alpha val="43137"/>
                    </a:srgbClr>
                  </a:outerShdw>
                </a:effectLst>
              </a:rPr>
              <a:t>South Africa’s Participation in Habitat III</a:t>
            </a:r>
            <a:endParaRPr lang="en-GB" sz="3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764704"/>
            <a:ext cx="8229600" cy="5976664"/>
          </a:xfrm>
        </p:spPr>
        <p:style>
          <a:lnRef idx="2">
            <a:schemeClr val="accent6"/>
          </a:lnRef>
          <a:fillRef idx="1">
            <a:schemeClr val="lt1"/>
          </a:fillRef>
          <a:effectRef idx="0">
            <a:schemeClr val="accent6"/>
          </a:effectRef>
          <a:fontRef idx="minor">
            <a:schemeClr val="dk1"/>
          </a:fontRef>
        </p:style>
        <p:txBody>
          <a:bodyPr>
            <a:noAutofit/>
          </a:bodyPr>
          <a:lstStyle/>
          <a:p>
            <a:pPr marL="0" indent="0">
              <a:buNone/>
            </a:pPr>
            <a:r>
              <a:rPr lang="en-US" sz="2400" dirty="0"/>
              <a:t>The Minister of Human Settlements led the South African delegation to Habitat III. “Team South Africa” was comprised of </a:t>
            </a:r>
          </a:p>
          <a:p>
            <a:pPr marL="0" indent="0">
              <a:buNone/>
            </a:pPr>
            <a:r>
              <a:rPr lang="en-US" sz="2400" dirty="0"/>
              <a:t>•	The Minister of Co-operative Governance and Traditional </a:t>
            </a:r>
            <a:r>
              <a:rPr lang="en-US" sz="2400" dirty="0" smtClean="0"/>
              <a:t>	Affairs</a:t>
            </a:r>
            <a:r>
              <a:rPr lang="en-US" sz="2400" dirty="0"/>
              <a:t>, </a:t>
            </a:r>
          </a:p>
          <a:p>
            <a:pPr marL="0" indent="0">
              <a:buNone/>
            </a:pPr>
            <a:r>
              <a:rPr lang="en-US" sz="2400" dirty="0"/>
              <a:t>•	Member of the Executive Council for Human Settlements of </a:t>
            </a:r>
            <a:r>
              <a:rPr lang="en-US" sz="2400" dirty="0" smtClean="0"/>
              <a:t>	Mpumalanga</a:t>
            </a:r>
            <a:r>
              <a:rPr lang="en-US" sz="2400" dirty="0"/>
              <a:t>,</a:t>
            </a:r>
          </a:p>
          <a:p>
            <a:pPr marL="0" indent="0">
              <a:buNone/>
            </a:pPr>
            <a:r>
              <a:rPr lang="en-US" sz="2400" dirty="0"/>
              <a:t>•	Chair and Members of the Executive Council of the South </a:t>
            </a:r>
            <a:r>
              <a:rPr lang="en-US" sz="2400" dirty="0" smtClean="0"/>
              <a:t>	African </a:t>
            </a:r>
            <a:r>
              <a:rPr lang="en-US" sz="2400" dirty="0"/>
              <a:t>Local Government Association, </a:t>
            </a:r>
          </a:p>
          <a:p>
            <a:pPr marL="0" indent="0">
              <a:buNone/>
            </a:pPr>
            <a:r>
              <a:rPr lang="en-US" sz="2400" dirty="0"/>
              <a:t>•	Member of the Mayoral Committee of </a:t>
            </a:r>
            <a:r>
              <a:rPr lang="en-US" sz="2400" dirty="0" err="1"/>
              <a:t>Ethekwini</a:t>
            </a:r>
            <a:r>
              <a:rPr lang="en-US" sz="2400" dirty="0"/>
              <a:t>, </a:t>
            </a:r>
          </a:p>
          <a:p>
            <a:pPr marL="0" indent="0">
              <a:buNone/>
            </a:pPr>
            <a:r>
              <a:rPr lang="en-US" sz="2400" dirty="0"/>
              <a:t>•	Officials from national departments, namely</a:t>
            </a:r>
          </a:p>
          <a:p>
            <a:pPr marL="400050" lvl="1" indent="0">
              <a:buNone/>
            </a:pPr>
            <a:r>
              <a:rPr lang="en-US" sz="2000" dirty="0"/>
              <a:t>o	Department of International Relations and Cooperation, </a:t>
            </a:r>
          </a:p>
          <a:p>
            <a:pPr marL="400050" lvl="1" indent="0">
              <a:buNone/>
            </a:pPr>
            <a:r>
              <a:rPr lang="en-US" sz="2000" dirty="0"/>
              <a:t>o	Department of Co-operative Governance, </a:t>
            </a:r>
          </a:p>
          <a:p>
            <a:pPr marL="400050" lvl="1" indent="0">
              <a:buNone/>
            </a:pPr>
            <a:r>
              <a:rPr lang="en-US" sz="2000" dirty="0"/>
              <a:t>o	Department of Planning, Monitoring and Evaluation, </a:t>
            </a:r>
          </a:p>
          <a:p>
            <a:pPr marL="400050" lvl="1" indent="0">
              <a:buNone/>
            </a:pPr>
            <a:r>
              <a:rPr lang="en-US" sz="2000" dirty="0"/>
              <a:t>o	Department of Water and Sanitation, and </a:t>
            </a:r>
          </a:p>
          <a:p>
            <a:pPr marL="400050" lvl="1" indent="0">
              <a:buNone/>
            </a:pPr>
            <a:r>
              <a:rPr lang="en-US" sz="2000" dirty="0"/>
              <a:t>o	Department of Human </a:t>
            </a:r>
            <a:r>
              <a:rPr lang="en-US" sz="2000" dirty="0" smtClean="0"/>
              <a:t>Settlements</a:t>
            </a:r>
            <a:endParaRPr lang="en-US" sz="2000" dirty="0"/>
          </a:p>
        </p:txBody>
      </p:sp>
    </p:spTree>
    <p:extLst>
      <p:ext uri="{BB962C8B-B14F-4D97-AF65-F5344CB8AC3E}">
        <p14:creationId xmlns:p14="http://schemas.microsoft.com/office/powerpoint/2010/main" val="5879664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4704"/>
          </a:xfrm>
        </p:spPr>
        <p:txBody>
          <a:bodyPr>
            <a:normAutofit/>
          </a:bodyPr>
          <a:lstStyle/>
          <a:p>
            <a:r>
              <a:rPr lang="en-US" sz="3200" b="1" dirty="0" smtClean="0">
                <a:effectLst>
                  <a:outerShdw blurRad="38100" dist="38100" dir="2700000" algn="tl">
                    <a:srgbClr val="000000">
                      <a:alpha val="43137"/>
                    </a:srgbClr>
                  </a:outerShdw>
                </a:effectLst>
              </a:rPr>
              <a:t>South Africa’ Participation in Habitat III</a:t>
            </a:r>
            <a:endParaRPr lang="en-GB" sz="3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764704"/>
            <a:ext cx="8229600" cy="5976664"/>
          </a:xfrm>
        </p:spPr>
        <p:style>
          <a:lnRef idx="2">
            <a:schemeClr val="accent6"/>
          </a:lnRef>
          <a:fillRef idx="1">
            <a:schemeClr val="lt1"/>
          </a:fillRef>
          <a:effectRef idx="0">
            <a:schemeClr val="accent6"/>
          </a:effectRef>
          <a:fontRef idx="minor">
            <a:schemeClr val="dk1"/>
          </a:fontRef>
        </p:style>
        <p:txBody>
          <a:bodyPr>
            <a:noAutofit/>
          </a:bodyPr>
          <a:lstStyle/>
          <a:p>
            <a:pPr marL="0" indent="0">
              <a:buNone/>
            </a:pPr>
            <a:r>
              <a:rPr lang="en-US" sz="2400" dirty="0" smtClean="0"/>
              <a:t>Team SA (Cont.):</a:t>
            </a:r>
          </a:p>
          <a:p>
            <a:pPr>
              <a:buFont typeface="Arial" pitchFamily="34" charset="0"/>
              <a:buChar char="•"/>
            </a:pPr>
            <a:r>
              <a:rPr lang="en-US" sz="2400" dirty="0" smtClean="0"/>
              <a:t>The </a:t>
            </a:r>
            <a:r>
              <a:rPr lang="en-US" sz="2400" dirty="0"/>
              <a:t>Chief Executive Officer and officials from the South </a:t>
            </a:r>
            <a:r>
              <a:rPr lang="en-US" sz="2400" dirty="0" smtClean="0"/>
              <a:t>	African </a:t>
            </a:r>
            <a:r>
              <a:rPr lang="en-US" sz="2400" dirty="0"/>
              <a:t>Local Government Association </a:t>
            </a:r>
            <a:r>
              <a:rPr lang="en-US" sz="2400" dirty="0" smtClean="0"/>
              <a:t>(</a:t>
            </a:r>
            <a:r>
              <a:rPr lang="en-US" sz="2400" dirty="0" err="1"/>
              <a:t>SALGA</a:t>
            </a:r>
            <a:r>
              <a:rPr lang="en-US" sz="2400" dirty="0"/>
              <a:t>)</a:t>
            </a:r>
          </a:p>
          <a:p>
            <a:pPr marL="0" indent="0">
              <a:buNone/>
            </a:pPr>
            <a:r>
              <a:rPr lang="en-US" sz="2400" dirty="0"/>
              <a:t>•	The Chief Executive Officer and officials from the Housing </a:t>
            </a:r>
            <a:r>
              <a:rPr lang="en-US" sz="2400" dirty="0" smtClean="0"/>
              <a:t>	Development </a:t>
            </a:r>
            <a:r>
              <a:rPr lang="en-US" sz="2400" dirty="0"/>
              <a:t>Agency</a:t>
            </a:r>
          </a:p>
          <a:p>
            <a:pPr marL="0" indent="0">
              <a:buNone/>
            </a:pPr>
            <a:r>
              <a:rPr lang="en-US" sz="2400" dirty="0"/>
              <a:t>•	Officials from provincial departments, namely</a:t>
            </a:r>
          </a:p>
          <a:p>
            <a:pPr marL="400050" lvl="1" indent="0">
              <a:buNone/>
            </a:pPr>
            <a:r>
              <a:rPr lang="en-US" sz="2000" dirty="0"/>
              <a:t>o	Gauteng,</a:t>
            </a:r>
          </a:p>
          <a:p>
            <a:pPr marL="400050" lvl="1" indent="0">
              <a:buNone/>
            </a:pPr>
            <a:r>
              <a:rPr lang="en-US" sz="2000" dirty="0"/>
              <a:t>o	Mpumalanga, and</a:t>
            </a:r>
          </a:p>
          <a:p>
            <a:pPr marL="400050" lvl="1" indent="0">
              <a:buNone/>
            </a:pPr>
            <a:r>
              <a:rPr lang="en-US" sz="2000" dirty="0"/>
              <a:t>o	Western Cape</a:t>
            </a:r>
          </a:p>
          <a:p>
            <a:pPr marL="0" indent="0">
              <a:buNone/>
            </a:pPr>
            <a:r>
              <a:rPr lang="en-US" sz="2400" dirty="0"/>
              <a:t>•	</a:t>
            </a:r>
            <a:r>
              <a:rPr lang="en-US" sz="2400" dirty="0" err="1" smtClean="0"/>
              <a:t>Councillors</a:t>
            </a:r>
            <a:r>
              <a:rPr lang="en-US" sz="2400" dirty="0" smtClean="0"/>
              <a:t> and officials </a:t>
            </a:r>
            <a:r>
              <a:rPr lang="en-US" sz="2400" dirty="0"/>
              <a:t>from local government, namely</a:t>
            </a:r>
          </a:p>
          <a:p>
            <a:pPr marL="400050" lvl="1" indent="0">
              <a:buNone/>
            </a:pPr>
            <a:r>
              <a:rPr lang="en-US" sz="2000" dirty="0"/>
              <a:t>o	</a:t>
            </a:r>
            <a:r>
              <a:rPr lang="en-US" sz="2000" dirty="0" err="1"/>
              <a:t>Ethekwini</a:t>
            </a:r>
            <a:r>
              <a:rPr lang="en-US" sz="2000" dirty="0"/>
              <a:t>, and</a:t>
            </a:r>
          </a:p>
          <a:p>
            <a:pPr marL="400050" lvl="1" indent="0">
              <a:buNone/>
            </a:pPr>
            <a:r>
              <a:rPr lang="en-US" sz="2000" dirty="0"/>
              <a:t>o	Johannesburg</a:t>
            </a:r>
          </a:p>
        </p:txBody>
      </p:sp>
    </p:spTree>
    <p:extLst>
      <p:ext uri="{BB962C8B-B14F-4D97-AF65-F5344CB8AC3E}">
        <p14:creationId xmlns:p14="http://schemas.microsoft.com/office/powerpoint/2010/main" val="31942463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435280" cy="720080"/>
          </a:xfrm>
        </p:spPr>
        <p:txBody>
          <a:bodyPr>
            <a:normAutofit/>
          </a:bodyPr>
          <a:lstStyle/>
          <a:p>
            <a:r>
              <a:rPr lang="en-US" sz="3600" b="1" dirty="0">
                <a:effectLst>
                  <a:outerShdw blurRad="38100" dist="38100" dir="2700000" algn="tl">
                    <a:srgbClr val="000000">
                      <a:alpha val="43137"/>
                    </a:srgbClr>
                  </a:outerShdw>
                </a:effectLst>
              </a:rPr>
              <a:t>South Africa’ Participation in Habitat III</a:t>
            </a:r>
            <a:endParaRPr lang="en-GB" sz="3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1520" y="836712"/>
            <a:ext cx="8712968" cy="5904656"/>
          </a:xfrm>
        </p:spPr>
        <p:style>
          <a:lnRef idx="2">
            <a:schemeClr val="accent6"/>
          </a:lnRef>
          <a:fillRef idx="1">
            <a:schemeClr val="lt1"/>
          </a:fillRef>
          <a:effectRef idx="0">
            <a:schemeClr val="accent6"/>
          </a:effectRef>
          <a:fontRef idx="minor">
            <a:schemeClr val="dk1"/>
          </a:fontRef>
        </p:style>
        <p:txBody>
          <a:bodyPr>
            <a:noAutofit/>
          </a:bodyPr>
          <a:lstStyle/>
          <a:p>
            <a:r>
              <a:rPr lang="en-US" sz="2400" dirty="0"/>
              <a:t>Habitat III was the most important global UN meeting on human settlements and urban development in 20 years. </a:t>
            </a:r>
            <a:endParaRPr lang="en-US" sz="2400" dirty="0" smtClean="0"/>
          </a:p>
          <a:p>
            <a:r>
              <a:rPr lang="en-US" sz="2400" dirty="0" smtClean="0"/>
              <a:t>It </a:t>
            </a:r>
            <a:r>
              <a:rPr lang="en-US" sz="2400" dirty="0"/>
              <a:t>was a very intensive meeting, with many parallel events deliberating on the future of human settlements and urbanization for the next twenty years. </a:t>
            </a:r>
            <a:endParaRPr lang="en-US" sz="2400" dirty="0" smtClean="0"/>
          </a:p>
          <a:p>
            <a:r>
              <a:rPr lang="en-US" sz="2400" dirty="0" smtClean="0"/>
              <a:t>The </a:t>
            </a:r>
            <a:r>
              <a:rPr lang="en-US" sz="2400" dirty="0"/>
              <a:t>Conference ended with member states adopting The New Urban Agenda, comprising the Quito Declaration and the Quito Implementation Plan, to guide us in terms of policy and practice until at least 2036. </a:t>
            </a:r>
            <a:endParaRPr lang="en-US" sz="2400" dirty="0" smtClean="0"/>
          </a:p>
          <a:p>
            <a:r>
              <a:rPr lang="en-US" sz="2400" dirty="0" smtClean="0"/>
              <a:t>Team South </a:t>
            </a:r>
            <a:r>
              <a:rPr lang="en-US" sz="2400" dirty="0"/>
              <a:t>Africa actively </a:t>
            </a:r>
            <a:r>
              <a:rPr lang="en-US" sz="2400" dirty="0" smtClean="0"/>
              <a:t>participated </a:t>
            </a:r>
            <a:r>
              <a:rPr lang="en-US" sz="2400" dirty="0"/>
              <a:t>in many </a:t>
            </a:r>
            <a:r>
              <a:rPr lang="en-US" sz="2400" dirty="0" smtClean="0"/>
              <a:t>sessions, promoting the country’s position as well as our achievements and approaches </a:t>
            </a:r>
          </a:p>
          <a:p>
            <a:r>
              <a:rPr lang="en-US" sz="2400" dirty="0" smtClean="0"/>
              <a:t>South Africa also had a very popular exhibition stand which saw the team engage with approximately 2000 visitors during the course of the conference</a:t>
            </a:r>
          </a:p>
          <a:p>
            <a:endParaRPr lang="en-US" sz="1400" dirty="0"/>
          </a:p>
        </p:txBody>
      </p:sp>
    </p:spTree>
    <p:extLst>
      <p:ext uri="{BB962C8B-B14F-4D97-AF65-F5344CB8AC3E}">
        <p14:creationId xmlns:p14="http://schemas.microsoft.com/office/powerpoint/2010/main" val="28527701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5229</TotalTime>
  <Words>2275</Words>
  <Application>Microsoft Office PowerPoint</Application>
  <PresentationFormat>On-screen Show (4:3)</PresentationFormat>
  <Paragraphs>209</Paragraphs>
  <Slides>38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38</vt:i4>
      </vt:variant>
    </vt:vector>
  </HeadingPairs>
  <TitlesOfParts>
    <vt:vector size="47" baseType="lpstr">
      <vt:lpstr>ＭＳ Ｐゴシック</vt:lpstr>
      <vt:lpstr>Arial</vt:lpstr>
      <vt:lpstr>Arial Bold</vt:lpstr>
      <vt:lpstr>Arial Narrow</vt:lpstr>
      <vt:lpstr>Bookman Old Style</vt:lpstr>
      <vt:lpstr>Calibri</vt:lpstr>
      <vt:lpstr>Times New Roman</vt:lpstr>
      <vt:lpstr>Wingdings</vt:lpstr>
      <vt:lpstr>Office Theme</vt:lpstr>
      <vt:lpstr>PowerPoint Presentation</vt:lpstr>
      <vt:lpstr>Purpose</vt:lpstr>
      <vt:lpstr>Background and Context: The Habitat III Process</vt:lpstr>
      <vt:lpstr>PowerPoint Presentation</vt:lpstr>
      <vt:lpstr>The Habitat III Process</vt:lpstr>
      <vt:lpstr>PowerPoint Presentation</vt:lpstr>
      <vt:lpstr>South Africa’s Participation in Habitat III</vt:lpstr>
      <vt:lpstr>South Africa’ Participation in Habitat III</vt:lpstr>
      <vt:lpstr>South Africa’ Participation in Habitat III</vt:lpstr>
      <vt:lpstr>South Africa’ Participation in Habitat III</vt:lpstr>
      <vt:lpstr>South Africa’ Participation in Habitat III</vt:lpstr>
      <vt:lpstr>South Africa’ Participation in Habitat III</vt:lpstr>
      <vt:lpstr>South Africa’ Participation in Habitat III</vt:lpstr>
      <vt:lpstr>OUTCOME OF HABITAT III:</vt:lpstr>
      <vt:lpstr>THE NEW URBAN AGENDA</vt:lpstr>
      <vt:lpstr>QUITO DECLARATION</vt:lpstr>
      <vt:lpstr>The Quito implementation Plan for the New Urban Agenda</vt:lpstr>
      <vt:lpstr>The transformative Commitments for Sustainable Urban Development</vt:lpstr>
      <vt:lpstr>Effective implementation  </vt:lpstr>
      <vt:lpstr>B1 Building the Urban Governance Structure: Establishing a supportive framework</vt:lpstr>
      <vt:lpstr>B2 Planning and managing urban spatial development </vt:lpstr>
      <vt:lpstr>B3 Means of Implementation </vt:lpstr>
      <vt:lpstr>C The Follow-up and Review</vt:lpstr>
      <vt:lpstr>South Africa’s Contribution to the New Urban Agenda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WAY FORWARD </vt:lpstr>
      <vt:lpstr> </vt:lpstr>
      <vt:lpstr> </vt:lpstr>
      <vt:lpstr> </vt:lpstr>
      <vt:lpstr>Recommendation</vt:lpstr>
      <vt:lpstr>THE END</vt:lpstr>
    </vt:vector>
  </TitlesOfParts>
  <Company>Department of Housing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DOH 3</dc:creator>
  <cp:lastModifiedBy>Koliswa Pasiya</cp:lastModifiedBy>
  <cp:revision>801</cp:revision>
  <dcterms:created xsi:type="dcterms:W3CDTF">2013-08-12T09:46:59Z</dcterms:created>
  <dcterms:modified xsi:type="dcterms:W3CDTF">2016-11-29T07:50:28Z</dcterms:modified>
</cp:coreProperties>
</file>