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6"/>
  </p:notesMasterIdLst>
  <p:sldIdLst>
    <p:sldId id="256" r:id="rId2"/>
    <p:sldId id="257" r:id="rId3"/>
    <p:sldId id="258" r:id="rId4"/>
    <p:sldId id="259"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4" r:id="rId24"/>
    <p:sldId id="283" r:id="rId2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94664" autoAdjust="0"/>
  </p:normalViewPr>
  <p:slideViewPr>
    <p:cSldViewPr snapToGrid="0">
      <p:cViewPr varScale="1">
        <p:scale>
          <a:sx n="110" d="100"/>
          <a:sy n="110" d="100"/>
        </p:scale>
        <p:origin x="-348" y="-90"/>
      </p:cViewPr>
      <p:guideLst>
        <p:guide orient="horz" pos="2160"/>
        <p:guide pos="3840"/>
      </p:guideLst>
    </p:cSldViewPr>
  </p:slideViewPr>
  <p:outlineViewPr>
    <p:cViewPr>
      <p:scale>
        <a:sx n="33" d="100"/>
        <a:sy n="33" d="100"/>
      </p:scale>
      <p:origin x="0" y="-5586"/>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45E7CEB-20FE-4C61-98E1-6AC17CEBFDF1}" type="datetimeFigureOut">
              <a:rPr lang="en-ZA" smtClean="0"/>
              <a:pPr/>
              <a:t>2016/11/28</a:t>
            </a:fld>
            <a:endParaRPr lang="en-ZA"/>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0CC08EC-E73C-4129-A478-1EDE39D7FB9A}" type="slidenum">
              <a:rPr lang="en-ZA" smtClean="0"/>
              <a:pPr/>
              <a:t>‹#›</a:t>
            </a:fld>
            <a:endParaRPr lang="en-ZA"/>
          </a:p>
        </p:txBody>
      </p:sp>
    </p:spTree>
    <p:extLst>
      <p:ext uri="{BB962C8B-B14F-4D97-AF65-F5344CB8AC3E}">
        <p14:creationId xmlns:p14="http://schemas.microsoft.com/office/powerpoint/2010/main" xmlns="" val="304533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2A79ABE-BDD4-4487-A7EC-346144361BB4}" type="datetime1">
              <a:rPr lang="en-US" smtClean="0"/>
              <a:pPr/>
              <a:t>11/28/2016</a:t>
            </a:fld>
            <a:endParaRPr lang="en-US" dirty="0"/>
          </a:p>
        </p:txBody>
      </p:sp>
      <p:sp>
        <p:nvSpPr>
          <p:cNvPr id="5" name="Footer Placeholder 4"/>
          <p:cNvSpPr>
            <a:spLocks noGrp="1"/>
          </p:cNvSpPr>
          <p:nvPr>
            <p:ph type="ftr" sz="quarter" idx="11"/>
          </p:nvPr>
        </p:nvSpPr>
        <p:spPr/>
        <p:txBody>
          <a:bodyPr/>
          <a:lstStyle/>
          <a:p>
            <a:r>
              <a:rPr lang="en-ZA" smtClean="0"/>
              <a:t>2015 Public Submissions to the Constitutional review Committee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977C8D-3BCE-4CA1-B9CF-AA6D4A08C5B5}" type="datetime1">
              <a:rPr lang="en-US" smtClean="0"/>
              <a:pPr/>
              <a:t>11/28/2016</a:t>
            </a:fld>
            <a:endParaRPr lang="en-US" dirty="0"/>
          </a:p>
        </p:txBody>
      </p:sp>
      <p:sp>
        <p:nvSpPr>
          <p:cNvPr id="5" name="Footer Placeholder 4"/>
          <p:cNvSpPr>
            <a:spLocks noGrp="1"/>
          </p:cNvSpPr>
          <p:nvPr>
            <p:ph type="ftr" sz="quarter" idx="11"/>
          </p:nvPr>
        </p:nvSpPr>
        <p:spPr/>
        <p:txBody>
          <a:bodyPr/>
          <a:lstStyle/>
          <a:p>
            <a:r>
              <a:rPr lang="en-ZA" smtClean="0"/>
              <a:t>2015 Public Submissions to the Constitutional review Committee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50197F-B68D-4DB9-82A0-091BDCD73F80}" type="datetime1">
              <a:rPr lang="en-US" smtClean="0"/>
              <a:pPr/>
              <a:t>11/28/2016</a:t>
            </a:fld>
            <a:endParaRPr lang="en-US" dirty="0"/>
          </a:p>
        </p:txBody>
      </p:sp>
      <p:sp>
        <p:nvSpPr>
          <p:cNvPr id="5" name="Footer Placeholder 4"/>
          <p:cNvSpPr>
            <a:spLocks noGrp="1"/>
          </p:cNvSpPr>
          <p:nvPr>
            <p:ph type="ftr" sz="quarter" idx="11"/>
          </p:nvPr>
        </p:nvSpPr>
        <p:spPr/>
        <p:txBody>
          <a:bodyPr/>
          <a:lstStyle/>
          <a:p>
            <a:r>
              <a:rPr lang="en-ZA" smtClean="0"/>
              <a:t>2015 Public Submissions to the Constitutional review Committee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395E09-B20D-492E-8CC2-1E7CD1DE0614}" type="datetime1">
              <a:rPr lang="en-US" smtClean="0"/>
              <a:pPr/>
              <a:t>11/28/2016</a:t>
            </a:fld>
            <a:endParaRPr lang="en-US" dirty="0"/>
          </a:p>
        </p:txBody>
      </p:sp>
      <p:sp>
        <p:nvSpPr>
          <p:cNvPr id="5" name="Footer Placeholder 4"/>
          <p:cNvSpPr>
            <a:spLocks noGrp="1"/>
          </p:cNvSpPr>
          <p:nvPr>
            <p:ph type="ftr" sz="quarter" idx="11"/>
          </p:nvPr>
        </p:nvSpPr>
        <p:spPr/>
        <p:txBody>
          <a:bodyPr/>
          <a:lstStyle/>
          <a:p>
            <a:r>
              <a:rPr lang="en-ZA" smtClean="0"/>
              <a:t>2015 Public Submissions to the Constitutional review Committee</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D05F52-CAAE-4C93-9493-C93420F6CD0C}" type="datetime1">
              <a:rPr lang="en-US" smtClean="0"/>
              <a:pPr/>
              <a:t>11/28/2016</a:t>
            </a:fld>
            <a:endParaRPr lang="en-US" dirty="0"/>
          </a:p>
        </p:txBody>
      </p:sp>
      <p:sp>
        <p:nvSpPr>
          <p:cNvPr id="5" name="Footer Placeholder 4"/>
          <p:cNvSpPr>
            <a:spLocks noGrp="1"/>
          </p:cNvSpPr>
          <p:nvPr>
            <p:ph type="ftr" sz="quarter" idx="11"/>
          </p:nvPr>
        </p:nvSpPr>
        <p:spPr/>
        <p:txBody>
          <a:bodyPr/>
          <a:lstStyle/>
          <a:p>
            <a:r>
              <a:rPr lang="en-ZA" smtClean="0"/>
              <a:t>2015 Public Submissions to the Constitutional review Committee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6B569F-860A-4366-9294-FFB9AFE2B3FB}" type="datetime1">
              <a:rPr lang="en-US" smtClean="0"/>
              <a:pPr/>
              <a:t>11/28/2016</a:t>
            </a:fld>
            <a:endParaRPr lang="en-US" dirty="0"/>
          </a:p>
        </p:txBody>
      </p:sp>
      <p:sp>
        <p:nvSpPr>
          <p:cNvPr id="6" name="Footer Placeholder 5"/>
          <p:cNvSpPr>
            <a:spLocks noGrp="1"/>
          </p:cNvSpPr>
          <p:nvPr>
            <p:ph type="ftr" sz="quarter" idx="11"/>
          </p:nvPr>
        </p:nvSpPr>
        <p:spPr/>
        <p:txBody>
          <a:bodyPr/>
          <a:lstStyle/>
          <a:p>
            <a:r>
              <a:rPr lang="en-ZA" smtClean="0"/>
              <a:t>2015 Public Submissions to the Constitutional review Committee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E341E3-1468-4EBB-A70E-2807B20E7376}" type="datetime1">
              <a:rPr lang="en-US" smtClean="0"/>
              <a:pPr/>
              <a:t>11/28/2016</a:t>
            </a:fld>
            <a:endParaRPr lang="en-US" dirty="0"/>
          </a:p>
        </p:txBody>
      </p:sp>
      <p:sp>
        <p:nvSpPr>
          <p:cNvPr id="8" name="Footer Placeholder 7"/>
          <p:cNvSpPr>
            <a:spLocks noGrp="1"/>
          </p:cNvSpPr>
          <p:nvPr>
            <p:ph type="ftr" sz="quarter" idx="11"/>
          </p:nvPr>
        </p:nvSpPr>
        <p:spPr/>
        <p:txBody>
          <a:bodyPr/>
          <a:lstStyle/>
          <a:p>
            <a:r>
              <a:rPr lang="en-ZA" smtClean="0"/>
              <a:t>2015 Public Submissions to the Constitutional review Committee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39C81A3-4706-4624-BE55-E37F8A1386E6}" type="datetime1">
              <a:rPr lang="en-US" smtClean="0"/>
              <a:pPr/>
              <a:t>11/28/2016</a:t>
            </a:fld>
            <a:endParaRPr lang="en-US"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3AF294E-61D8-449C-80D5-6F7494DE400C}" type="datetime1">
              <a:rPr lang="en-US" smtClean="0"/>
              <a:pPr/>
              <a:t>11/28/2016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ZA" smtClean="0"/>
              <a:t>2015 Public Submissions to the Constitutional review Committee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91265BD-9E3F-4137-9C20-F2C2CBABC5F0}" type="datetime1">
              <a:rPr lang="en-US" smtClean="0"/>
              <a:pPr/>
              <a:t>11/28/2016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ZA" smtClean="0"/>
              <a:t>2015 Public Submissions to the Constitutional review Committee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E64E3A-1087-4EFE-B3A9-C1068CCE5FB4}" type="datetime1">
              <a:rPr lang="en-US" smtClean="0"/>
              <a:pPr/>
              <a:t>11/28/2016</a:t>
            </a:fld>
            <a:endParaRPr lang="en-US" dirty="0"/>
          </a:p>
        </p:txBody>
      </p:sp>
      <p:sp>
        <p:nvSpPr>
          <p:cNvPr id="6" name="Footer Placeholder 5"/>
          <p:cNvSpPr>
            <a:spLocks noGrp="1"/>
          </p:cNvSpPr>
          <p:nvPr>
            <p:ph type="ftr" sz="quarter" idx="11"/>
          </p:nvPr>
        </p:nvSpPr>
        <p:spPr/>
        <p:txBody>
          <a:bodyPr/>
          <a:lstStyle/>
          <a:p>
            <a:r>
              <a:rPr lang="en-ZA" smtClean="0"/>
              <a:t>2015 Public Submissions to the Constitutional review Committee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A85EBCA-CF1A-4944-973C-AAD3BD513B77}" type="datetime1">
              <a:rPr lang="en-US" smtClean="0"/>
              <a:pPr/>
              <a:t>11/28/2016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ZA" smtClean="0"/>
              <a:t>2015 Public Submissions to the Constitutional review Committee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jpe@print.pwv.gov.za"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ZA" sz="5400" b="1" dirty="0" smtClean="0"/>
              <a:t>2015 Submissions to the </a:t>
            </a:r>
            <a:r>
              <a:rPr lang="en-ZA" sz="5400" b="1" dirty="0"/>
              <a:t/>
            </a:r>
            <a:br>
              <a:rPr lang="en-ZA" sz="5400" b="1" dirty="0"/>
            </a:br>
            <a:r>
              <a:rPr lang="en-ZA" sz="5400" b="1" dirty="0"/>
              <a:t>Constitutional </a:t>
            </a:r>
            <a:r>
              <a:rPr lang="en-ZA" sz="5400" b="1" dirty="0" smtClean="0"/>
              <a:t>Review Committee</a:t>
            </a:r>
            <a:endParaRPr lang="en-ZA" sz="5400" b="1" dirty="0"/>
          </a:p>
        </p:txBody>
      </p:sp>
      <p:sp>
        <p:nvSpPr>
          <p:cNvPr id="3" name="Subtitle 2"/>
          <p:cNvSpPr>
            <a:spLocks noGrp="1"/>
          </p:cNvSpPr>
          <p:nvPr>
            <p:ph type="subTitle" idx="1"/>
          </p:nvPr>
        </p:nvSpPr>
        <p:spPr/>
        <p:txBody>
          <a:bodyPr>
            <a:normAutofit/>
          </a:bodyPr>
          <a:lstStyle/>
          <a:p>
            <a:r>
              <a:rPr lang="en-ZA" sz="1400" dirty="0" smtClean="0"/>
              <a:t>By Sisanda Sipamla</a:t>
            </a:r>
            <a:endParaRPr lang="en-ZA" sz="1400" dirty="0"/>
          </a:p>
        </p:txBody>
      </p:sp>
    </p:spTree>
    <p:extLst>
      <p:ext uri="{BB962C8B-B14F-4D97-AF65-F5344CB8AC3E}">
        <p14:creationId xmlns:p14="http://schemas.microsoft.com/office/powerpoint/2010/main" xmlns="" val="675828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t>Submission 1: Mr V </a:t>
            </a:r>
            <a:r>
              <a:rPr lang="en-ZA" sz="4400" b="1" dirty="0" err="1" smtClean="0"/>
              <a:t>Gcuma</a:t>
            </a:r>
            <a:r>
              <a:rPr lang="en-ZA" sz="4400" b="1" dirty="0" smtClean="0"/>
              <a:t>		</a:t>
            </a:r>
            <a:r>
              <a:rPr lang="en-ZA" sz="4400" b="1" dirty="0"/>
              <a:t> </a:t>
            </a:r>
            <a:r>
              <a:rPr lang="en-ZA" sz="4400" b="1" dirty="0" smtClean="0"/>
              <a:t> ref CR1/15</a:t>
            </a:r>
            <a:endParaRPr lang="en-ZA" sz="4400" b="1" dirty="0"/>
          </a:p>
        </p:txBody>
      </p:sp>
      <p:sp>
        <p:nvSpPr>
          <p:cNvPr id="3" name="Content Placeholder 2"/>
          <p:cNvSpPr>
            <a:spLocks noGrp="1"/>
          </p:cNvSpPr>
          <p:nvPr>
            <p:ph idx="1"/>
          </p:nvPr>
        </p:nvSpPr>
        <p:spPr/>
        <p:txBody>
          <a:bodyPr>
            <a:normAutofit lnSpcReduction="10000"/>
          </a:bodyPr>
          <a:lstStyle/>
          <a:p>
            <a:pPr marL="0" lvl="0" indent="0" algn="just">
              <a:buNone/>
            </a:pPr>
            <a:r>
              <a:rPr lang="en-ZA" dirty="0"/>
              <a:t>Mr </a:t>
            </a:r>
            <a:r>
              <a:rPr lang="en-ZA" dirty="0" err="1"/>
              <a:t>Gcuma</a:t>
            </a:r>
            <a:r>
              <a:rPr lang="en-ZA" dirty="0"/>
              <a:t> suggests that the amount of compensation, as determined by the court, after expropriation of any property by the state must have no regard for the market value of that property. This leads to profit making, and must be avoided as it subjects the restitution process to the law of supply and demand.</a:t>
            </a:r>
          </a:p>
          <a:p>
            <a:pPr marL="0" indent="0" algn="just">
              <a:buNone/>
            </a:pPr>
            <a:r>
              <a:rPr lang="en-ZA" b="1" dirty="0" smtClean="0"/>
              <a:t>Other </a:t>
            </a:r>
            <a:r>
              <a:rPr lang="en-ZA" b="1" dirty="0"/>
              <a:t>suggested </a:t>
            </a:r>
            <a:r>
              <a:rPr lang="en-ZA" b="1" dirty="0" smtClean="0"/>
              <a:t>revisions</a:t>
            </a:r>
            <a:r>
              <a:rPr lang="en-ZA" dirty="0" smtClean="0"/>
              <a:t>:  Mr </a:t>
            </a:r>
            <a:r>
              <a:rPr lang="en-ZA" dirty="0" err="1"/>
              <a:t>Gcuma</a:t>
            </a:r>
            <a:r>
              <a:rPr lang="en-ZA" dirty="0"/>
              <a:t> requests that it be stipulated in the Constitution that mayors must not hold office for more than two </a:t>
            </a:r>
            <a:r>
              <a:rPr lang="en-ZA" dirty="0" smtClean="0"/>
              <a:t>terms.  Schedule </a:t>
            </a:r>
            <a:r>
              <a:rPr lang="en-ZA" dirty="0"/>
              <a:t>2 on Oaths and Solemn Affirmations must also provide for an oath and solemn affirmation by </a:t>
            </a:r>
            <a:r>
              <a:rPr lang="en-ZA" dirty="0" smtClean="0"/>
              <a:t>councillors not only mayors.</a:t>
            </a:r>
            <a:endParaRPr lang="en-ZA" dirty="0"/>
          </a:p>
          <a:p>
            <a:pPr marL="0" indent="0" algn="just">
              <a:buNone/>
            </a:pPr>
            <a:r>
              <a:rPr lang="en-ZA" b="1" dirty="0" smtClean="0"/>
              <a:t>Recommendation to the CRC</a:t>
            </a:r>
            <a:endParaRPr lang="en-ZA" b="1" dirty="0"/>
          </a:p>
          <a:p>
            <a:pPr marL="0" indent="0" algn="just">
              <a:buNone/>
            </a:pPr>
            <a:r>
              <a:rPr lang="en-ZA" b="1" dirty="0" smtClean="0"/>
              <a:t>Section 7(2): </a:t>
            </a:r>
            <a:r>
              <a:rPr lang="en-ZA" dirty="0" smtClean="0"/>
              <a:t>When </a:t>
            </a:r>
            <a:r>
              <a:rPr lang="en-ZA" dirty="0"/>
              <a:t>the whole of section 7 is read together, by implication it refers to all people in South Africa, and therefore covers Mr </a:t>
            </a:r>
            <a:r>
              <a:rPr lang="en-ZA" dirty="0" err="1"/>
              <a:t>GCuma’s</a:t>
            </a:r>
            <a:r>
              <a:rPr lang="en-ZA" dirty="0"/>
              <a:t> suggested revision of this section to explicitly stipulate that “Everyone and the state in particular” must respect, protect and promote fulfilment of the Bill of </a:t>
            </a:r>
            <a:r>
              <a:rPr lang="en-ZA" dirty="0" smtClean="0"/>
              <a:t>Rights,</a:t>
            </a:r>
            <a:endParaRPr lang="en-ZA" dirty="0"/>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10</a:t>
            </a:fld>
            <a:endParaRPr lang="en-US" dirty="0"/>
          </a:p>
        </p:txBody>
      </p:sp>
    </p:spTree>
    <p:extLst>
      <p:ext uri="{BB962C8B-B14F-4D97-AF65-F5344CB8AC3E}">
        <p14:creationId xmlns:p14="http://schemas.microsoft.com/office/powerpoint/2010/main" xmlns="" val="15395899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Submission 1				     ref: CR 1/15</a:t>
            </a:r>
            <a:endParaRPr lang="en-ZA" b="1" dirty="0"/>
          </a:p>
        </p:txBody>
      </p:sp>
      <p:sp>
        <p:nvSpPr>
          <p:cNvPr id="3" name="Content Placeholder 2"/>
          <p:cNvSpPr>
            <a:spLocks noGrp="1"/>
          </p:cNvSpPr>
          <p:nvPr>
            <p:ph idx="1"/>
          </p:nvPr>
        </p:nvSpPr>
        <p:spPr/>
        <p:txBody>
          <a:bodyPr>
            <a:normAutofit/>
          </a:bodyPr>
          <a:lstStyle/>
          <a:p>
            <a:pPr marL="0" indent="0" algn="just">
              <a:buNone/>
            </a:pPr>
            <a:r>
              <a:rPr lang="en-ZA" b="1" dirty="0" smtClean="0"/>
              <a:t>Recommendation continued</a:t>
            </a:r>
          </a:p>
          <a:p>
            <a:pPr marL="0" indent="0" algn="just">
              <a:buNone/>
            </a:pPr>
            <a:r>
              <a:rPr lang="en-ZA" b="1" dirty="0" smtClean="0"/>
              <a:t>Section 10 and 11: </a:t>
            </a:r>
            <a:r>
              <a:rPr lang="en-ZA" dirty="0" smtClean="0"/>
              <a:t>The </a:t>
            </a:r>
            <a:r>
              <a:rPr lang="en-ZA" dirty="0"/>
              <a:t>right to human dignity and the right to life are indeed protected entirely and where these rights are in conflict with any other right, the court, tribunal or forum adjudicating such a case will be guided by case law to ensure that these rights prevail and have no limitations</a:t>
            </a:r>
            <a:r>
              <a:rPr lang="en-ZA" dirty="0" smtClean="0"/>
              <a:t>.</a:t>
            </a:r>
          </a:p>
          <a:p>
            <a:pPr marL="0" indent="0" algn="just">
              <a:buNone/>
            </a:pPr>
            <a:r>
              <a:rPr lang="en-ZA" b="1" dirty="0"/>
              <a:t>Section 25 (3) (c</a:t>
            </a:r>
            <a:r>
              <a:rPr lang="en-ZA" b="1" dirty="0" smtClean="0"/>
              <a:t>)</a:t>
            </a:r>
            <a:r>
              <a:rPr lang="en-ZA" dirty="0" smtClean="0"/>
              <a:t>:</a:t>
            </a:r>
            <a:r>
              <a:rPr lang="en-ZA" dirty="0"/>
              <a:t> The element of profit making which Mr </a:t>
            </a:r>
            <a:r>
              <a:rPr lang="en-ZA" dirty="0" err="1"/>
              <a:t>Gcuma</a:t>
            </a:r>
            <a:r>
              <a:rPr lang="en-ZA" dirty="0"/>
              <a:t> refers to in section 25 (3) (c) is cured by the words …”the time and manner of payment must be just and equitable, </a:t>
            </a:r>
            <a:r>
              <a:rPr lang="en-ZA" dirty="0" smtClean="0"/>
              <a:t>thereby reflecting </a:t>
            </a:r>
            <a:r>
              <a:rPr lang="en-ZA" dirty="0"/>
              <a:t>an equitable balance of the public interest and the interests of those affected.”  </a:t>
            </a:r>
          </a:p>
          <a:p>
            <a:pPr marL="0" indent="0" algn="just">
              <a:buNone/>
            </a:pPr>
            <a:r>
              <a:rPr lang="en-ZA" b="1" dirty="0"/>
              <a:t>Other suggested </a:t>
            </a:r>
            <a:r>
              <a:rPr lang="en-ZA" b="1" dirty="0" smtClean="0"/>
              <a:t>revisions:</a:t>
            </a:r>
            <a:r>
              <a:rPr lang="en-ZA" dirty="0"/>
              <a:t> </a:t>
            </a:r>
            <a:r>
              <a:rPr lang="en-ZA" dirty="0" smtClean="0"/>
              <a:t>Subordinate </a:t>
            </a:r>
            <a:r>
              <a:rPr lang="en-ZA" dirty="0"/>
              <a:t>legislation speaks to the regulation of mayoral terms of office within the Local Government Municipal Structure Act 117 of 1998. Oaths and Solemn Affirmations by councillors is also covered in this legislation and does not necessitate </a:t>
            </a:r>
            <a:r>
              <a:rPr lang="en-ZA" dirty="0" smtClean="0"/>
              <a:t>an amendment </a:t>
            </a:r>
            <a:r>
              <a:rPr lang="en-ZA" dirty="0"/>
              <a:t>of the Constitution. </a:t>
            </a:r>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11</a:t>
            </a:fld>
            <a:endParaRPr lang="en-US" dirty="0"/>
          </a:p>
        </p:txBody>
      </p:sp>
    </p:spTree>
    <p:extLst>
      <p:ext uri="{BB962C8B-B14F-4D97-AF65-F5344CB8AC3E}">
        <p14:creationId xmlns:p14="http://schemas.microsoft.com/office/powerpoint/2010/main" xmlns="" val="1910777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Submission 2: Mr D </a:t>
            </a:r>
            <a:r>
              <a:rPr lang="en-ZA" sz="4000" b="1" dirty="0" err="1" smtClean="0"/>
              <a:t>McGillycuddy</a:t>
            </a:r>
            <a:r>
              <a:rPr lang="en-ZA" sz="4000" b="1" dirty="0" smtClean="0"/>
              <a:t>	</a:t>
            </a:r>
            <a:r>
              <a:rPr lang="en-ZA" sz="4000" b="1" dirty="0"/>
              <a:t> </a:t>
            </a:r>
            <a:r>
              <a:rPr lang="en-ZA" sz="4000" b="1" dirty="0" smtClean="0"/>
              <a:t>  ref CR 2/15</a:t>
            </a:r>
            <a:endParaRPr lang="en-ZA" sz="4000" b="1" dirty="0"/>
          </a:p>
        </p:txBody>
      </p:sp>
      <p:sp>
        <p:nvSpPr>
          <p:cNvPr id="3" name="Content Placeholder 2"/>
          <p:cNvSpPr>
            <a:spLocks noGrp="1"/>
          </p:cNvSpPr>
          <p:nvPr>
            <p:ph idx="1"/>
          </p:nvPr>
        </p:nvSpPr>
        <p:spPr/>
        <p:txBody>
          <a:bodyPr/>
          <a:lstStyle/>
          <a:p>
            <a:pPr marL="0" indent="0">
              <a:buNone/>
            </a:pPr>
            <a:r>
              <a:rPr lang="en-ZA" dirty="0"/>
              <a:t>Submitted by Mr </a:t>
            </a:r>
            <a:r>
              <a:rPr lang="en-ZA" dirty="0" smtClean="0"/>
              <a:t>D </a:t>
            </a:r>
            <a:r>
              <a:rPr lang="en-ZA" dirty="0" err="1"/>
              <a:t>McGillycuddy</a:t>
            </a:r>
            <a:r>
              <a:rPr lang="en-ZA" dirty="0"/>
              <a:t> and requests a review in Chapter 5 on the President and </a:t>
            </a:r>
            <a:r>
              <a:rPr lang="en-ZA" dirty="0" smtClean="0"/>
              <a:t>National </a:t>
            </a:r>
            <a:r>
              <a:rPr lang="en-ZA" dirty="0"/>
              <a:t>Executive, particularly sections 88 (2</a:t>
            </a:r>
            <a:r>
              <a:rPr lang="en-ZA" dirty="0" smtClean="0"/>
              <a:t>).</a:t>
            </a:r>
          </a:p>
          <a:p>
            <a:pPr marL="0" indent="0" algn="just">
              <a:buNone/>
            </a:pPr>
            <a:r>
              <a:rPr lang="en-ZA" b="1" dirty="0"/>
              <a:t>Section 88 (2</a:t>
            </a:r>
            <a:r>
              <a:rPr lang="en-ZA" b="1" dirty="0" smtClean="0"/>
              <a:t>) on the </a:t>
            </a:r>
            <a:r>
              <a:rPr lang="en-ZA" b="1" dirty="0"/>
              <a:t>Term of Office of </a:t>
            </a:r>
            <a:r>
              <a:rPr lang="en-ZA" b="1" dirty="0" smtClean="0"/>
              <a:t>the President</a:t>
            </a:r>
            <a:r>
              <a:rPr lang="en-ZA" dirty="0" smtClean="0"/>
              <a:t>:  This </a:t>
            </a:r>
            <a:r>
              <a:rPr lang="en-ZA" dirty="0"/>
              <a:t>section provides that “No person may hold office as President for more than two terms, but when a person is elected to fill a vacancy in the office of President, the period between that election and the next election of a President is not regarded as a term</a:t>
            </a:r>
            <a:r>
              <a:rPr lang="en-ZA" dirty="0" smtClean="0"/>
              <a:t>”;</a:t>
            </a:r>
            <a:endParaRPr lang="en-ZA" dirty="0"/>
          </a:p>
          <a:p>
            <a:pPr marL="0" lvl="0" indent="0">
              <a:buNone/>
            </a:pPr>
            <a:r>
              <a:rPr lang="en-ZA" dirty="0"/>
              <a:t>Mr </a:t>
            </a:r>
            <a:r>
              <a:rPr lang="en-ZA" dirty="0" err="1" smtClean="0"/>
              <a:t>McGillycuddy</a:t>
            </a:r>
            <a:r>
              <a:rPr lang="en-ZA" dirty="0" smtClean="0"/>
              <a:t> </a:t>
            </a:r>
            <a:r>
              <a:rPr lang="en-ZA" dirty="0"/>
              <a:t>is an Irishman who was in South Africa for a few months and submitted that the Committee considers limiting the presidential term of office to two five-year </a:t>
            </a:r>
            <a:r>
              <a:rPr lang="en-ZA" dirty="0" smtClean="0"/>
              <a:t>terms;</a:t>
            </a:r>
          </a:p>
          <a:p>
            <a:pPr marL="0" lvl="0" indent="0">
              <a:buNone/>
            </a:pPr>
            <a:r>
              <a:rPr lang="en-ZA" b="1" dirty="0" smtClean="0"/>
              <a:t>Recommendation to the CRC</a:t>
            </a:r>
            <a:endParaRPr lang="en-ZA" b="1" dirty="0"/>
          </a:p>
          <a:p>
            <a:pPr marL="0" indent="0">
              <a:buNone/>
            </a:pPr>
            <a:r>
              <a:rPr lang="en-ZA" dirty="0"/>
              <a:t>W</a:t>
            </a:r>
            <a:r>
              <a:rPr lang="en-ZA" dirty="0" smtClean="0"/>
              <a:t>hat </a:t>
            </a:r>
            <a:r>
              <a:rPr lang="en-ZA" dirty="0"/>
              <a:t>is being requested by Mr </a:t>
            </a:r>
            <a:r>
              <a:rPr lang="en-ZA" dirty="0" err="1"/>
              <a:t>McGillyycuddy</a:t>
            </a:r>
            <a:r>
              <a:rPr lang="en-ZA" dirty="0"/>
              <a:t> is already provided for </a:t>
            </a:r>
            <a:r>
              <a:rPr lang="en-ZA" dirty="0" smtClean="0"/>
              <a:t>in the wording of section 88 (2) as quoted herein above.</a:t>
            </a:r>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12</a:t>
            </a:fld>
            <a:endParaRPr lang="en-US" dirty="0"/>
          </a:p>
        </p:txBody>
      </p:sp>
    </p:spTree>
    <p:extLst>
      <p:ext uri="{BB962C8B-B14F-4D97-AF65-F5344CB8AC3E}">
        <p14:creationId xmlns:p14="http://schemas.microsoft.com/office/powerpoint/2010/main" xmlns="" val="1347635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Submission 3: Mr A </a:t>
            </a:r>
            <a:r>
              <a:rPr lang="en-ZA" sz="4000" b="1" dirty="0" err="1" smtClean="0"/>
              <a:t>Mamagase</a:t>
            </a:r>
            <a:r>
              <a:rPr lang="en-ZA" sz="4000" b="1" dirty="0" smtClean="0"/>
              <a:t>	</a:t>
            </a:r>
            <a:r>
              <a:rPr lang="en-ZA" sz="4000" b="1" dirty="0"/>
              <a:t> </a:t>
            </a:r>
            <a:r>
              <a:rPr lang="en-ZA" sz="4000" b="1" dirty="0" smtClean="0"/>
              <a:t>         ref: CR 3/15</a:t>
            </a:r>
            <a:endParaRPr lang="en-ZA" sz="4000" b="1" dirty="0"/>
          </a:p>
        </p:txBody>
      </p:sp>
      <p:sp>
        <p:nvSpPr>
          <p:cNvPr id="3" name="Content Placeholder 2"/>
          <p:cNvSpPr>
            <a:spLocks noGrp="1"/>
          </p:cNvSpPr>
          <p:nvPr>
            <p:ph idx="1"/>
          </p:nvPr>
        </p:nvSpPr>
        <p:spPr/>
        <p:txBody>
          <a:bodyPr>
            <a:normAutofit lnSpcReduction="10000"/>
          </a:bodyPr>
          <a:lstStyle/>
          <a:p>
            <a:pPr marL="0" indent="0">
              <a:buNone/>
            </a:pPr>
            <a:r>
              <a:rPr lang="en-ZA" dirty="0" smtClean="0"/>
              <a:t>Requesting </a:t>
            </a:r>
            <a:r>
              <a:rPr lang="en-ZA" dirty="0"/>
              <a:t>the Committee to assist with the provision of copies of the Constitution to the Sekhukhune Magistrate Court in </a:t>
            </a:r>
            <a:r>
              <a:rPr lang="en-ZA" dirty="0" err="1" smtClean="0"/>
              <a:t>Lydenburg</a:t>
            </a:r>
            <a:r>
              <a:rPr lang="en-ZA" dirty="0" smtClean="0"/>
              <a:t>.</a:t>
            </a:r>
          </a:p>
          <a:p>
            <a:pPr marL="0" indent="0">
              <a:buNone/>
            </a:pPr>
            <a:r>
              <a:rPr lang="en-ZA" b="1" dirty="0" smtClean="0"/>
              <a:t>Recommendation to the CRC</a:t>
            </a:r>
          </a:p>
          <a:p>
            <a:pPr marL="0" indent="0" algn="just">
              <a:buNone/>
            </a:pPr>
            <a:r>
              <a:rPr lang="en-ZA" dirty="0" smtClean="0"/>
              <a:t>Printed </a:t>
            </a:r>
            <a:r>
              <a:rPr lang="en-ZA" dirty="0"/>
              <a:t>copies of the South African Constitution are available from the Government Printing Works at minimal cost: E-mail: </a:t>
            </a:r>
            <a:r>
              <a:rPr lang="en-ZA" u="sng" dirty="0">
                <a:hlinkClick r:id="rId2"/>
              </a:rPr>
              <a:t>jpe@print.pwv.gov.za</a:t>
            </a:r>
            <a:r>
              <a:rPr lang="en-ZA" dirty="0"/>
              <a:t>; Tel: +27 (0)12 334 4508/9; Fax: +27 (0)12 323 </a:t>
            </a:r>
            <a:r>
              <a:rPr lang="en-ZA" dirty="0" smtClean="0"/>
              <a:t>0009</a:t>
            </a:r>
            <a:r>
              <a:rPr lang="en-ZA" dirty="0"/>
              <a:t>;</a:t>
            </a:r>
            <a:endParaRPr lang="en-ZA" dirty="0" smtClean="0"/>
          </a:p>
          <a:p>
            <a:pPr marL="0" indent="0" algn="just">
              <a:buNone/>
            </a:pPr>
            <a:r>
              <a:rPr lang="en-ZA" dirty="0"/>
              <a:t>Printed copies are also available from the Department of Justice and Constitutional </a:t>
            </a:r>
            <a:r>
              <a:rPr lang="en-ZA" dirty="0" smtClean="0"/>
              <a:t>Development (</a:t>
            </a:r>
            <a:r>
              <a:rPr lang="en-ZA" dirty="0" err="1" smtClean="0"/>
              <a:t>doj&amp;cd</a:t>
            </a:r>
            <a:r>
              <a:rPr lang="en-ZA" dirty="0" smtClean="0"/>
              <a:t>): </a:t>
            </a:r>
            <a:r>
              <a:rPr lang="en-ZA" dirty="0"/>
              <a:t>Contact person: Joyce </a:t>
            </a:r>
            <a:r>
              <a:rPr lang="en-ZA" dirty="0" err="1"/>
              <a:t>Leotwane</a:t>
            </a:r>
            <a:r>
              <a:rPr lang="en-ZA" dirty="0"/>
              <a:t>; Tel: +27 (0)12 315 </a:t>
            </a:r>
            <a:r>
              <a:rPr lang="en-ZA" dirty="0" smtClean="0"/>
              <a:t>1065;</a:t>
            </a:r>
          </a:p>
          <a:p>
            <a:pPr marL="0" indent="0" algn="just">
              <a:buNone/>
            </a:pPr>
            <a:r>
              <a:rPr lang="en-ZA" dirty="0"/>
              <a:t>It is therefore recommended that this submission be responded to by giving Mr </a:t>
            </a:r>
            <a:r>
              <a:rPr lang="en-ZA" dirty="0" err="1"/>
              <a:t>Mamagase</a:t>
            </a:r>
            <a:r>
              <a:rPr lang="en-ZA" dirty="0"/>
              <a:t> the options of contacting Government Printing </a:t>
            </a:r>
            <a:r>
              <a:rPr lang="en-ZA" dirty="0" smtClean="0"/>
              <a:t>Works and the </a:t>
            </a:r>
            <a:r>
              <a:rPr lang="en-ZA" dirty="0" err="1" smtClean="0"/>
              <a:t>doj&amp;cd</a:t>
            </a:r>
            <a:r>
              <a:rPr lang="en-ZA" dirty="0" smtClean="0"/>
              <a:t> nearest to him. </a:t>
            </a:r>
          </a:p>
          <a:p>
            <a:pPr marL="0" indent="0" algn="just">
              <a:buNone/>
            </a:pPr>
            <a:r>
              <a:rPr lang="en-ZA" b="1" dirty="0" smtClean="0"/>
              <a:t>This </a:t>
            </a:r>
            <a:r>
              <a:rPr lang="en-ZA" b="1" dirty="0"/>
              <a:t>submission therefore falls under category 3 submissions, which </a:t>
            </a:r>
            <a:r>
              <a:rPr lang="en-ZA" b="1" dirty="0" smtClean="0"/>
              <a:t>does not necessitate a review of the Constitution by the CRC.</a:t>
            </a:r>
            <a:endParaRPr lang="en-ZA" dirty="0"/>
          </a:p>
          <a:p>
            <a:pPr marL="0" indent="0" algn="just">
              <a:buNone/>
            </a:pPr>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13</a:t>
            </a:fld>
            <a:endParaRPr lang="en-US" dirty="0"/>
          </a:p>
        </p:txBody>
      </p:sp>
    </p:spTree>
    <p:extLst>
      <p:ext uri="{BB962C8B-B14F-4D97-AF65-F5344CB8AC3E}">
        <p14:creationId xmlns:p14="http://schemas.microsoft.com/office/powerpoint/2010/main" xmlns="" val="113886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Submission 5: Mr C </a:t>
            </a:r>
            <a:r>
              <a:rPr lang="en-ZA" sz="4000" b="1" dirty="0" err="1" smtClean="0"/>
              <a:t>Renze</a:t>
            </a:r>
            <a:r>
              <a:rPr lang="en-ZA" sz="4000" b="1" dirty="0" smtClean="0"/>
              <a:t>			</a:t>
            </a:r>
            <a:r>
              <a:rPr lang="en-ZA" sz="4000" b="1" dirty="0"/>
              <a:t> </a:t>
            </a:r>
            <a:r>
              <a:rPr lang="en-ZA" sz="4000" b="1" dirty="0" smtClean="0"/>
              <a:t> ref: CR 5/15</a:t>
            </a:r>
            <a:endParaRPr lang="en-ZA" sz="4000" b="1" dirty="0"/>
          </a:p>
        </p:txBody>
      </p:sp>
      <p:sp>
        <p:nvSpPr>
          <p:cNvPr id="3" name="Content Placeholder 2"/>
          <p:cNvSpPr>
            <a:spLocks noGrp="1"/>
          </p:cNvSpPr>
          <p:nvPr>
            <p:ph idx="1"/>
          </p:nvPr>
        </p:nvSpPr>
        <p:spPr/>
        <p:txBody>
          <a:bodyPr>
            <a:normAutofit fontScale="92500" lnSpcReduction="10000"/>
          </a:bodyPr>
          <a:lstStyle/>
          <a:p>
            <a:pPr algn="just"/>
            <a:r>
              <a:rPr lang="en-ZA" dirty="0"/>
              <a:t>Submitted by Mr C </a:t>
            </a:r>
            <a:r>
              <a:rPr lang="en-ZA" dirty="0" err="1"/>
              <a:t>Renze</a:t>
            </a:r>
            <a:r>
              <a:rPr lang="en-ZA" dirty="0"/>
              <a:t>, pertaining to a violation of his Constitutional rights by institutions intended to uphold the protection of human rights. Mr </a:t>
            </a:r>
            <a:r>
              <a:rPr lang="en-ZA" dirty="0" err="1"/>
              <a:t>Renze</a:t>
            </a:r>
            <a:r>
              <a:rPr lang="en-ZA" dirty="0"/>
              <a:t> has written to various institutions regarding the violation of his rights, namely the Human Rights Commission, Old Mutual and other Insurance </a:t>
            </a:r>
            <a:r>
              <a:rPr lang="en-ZA" dirty="0" smtClean="0"/>
              <a:t>Companies;</a:t>
            </a:r>
          </a:p>
          <a:p>
            <a:pPr algn="just"/>
            <a:r>
              <a:rPr lang="en-ZA" dirty="0"/>
              <a:t>This submission speaks to the redress of unfair discrimination by the state and private institutions and is essentially a request for a referral of this submission to the correct institution or persons whom are able to hear the submitter’s side of the story in order for the rule of law to </a:t>
            </a:r>
            <a:r>
              <a:rPr lang="en-ZA" dirty="0" smtClean="0"/>
              <a:t>prevail;</a:t>
            </a:r>
          </a:p>
          <a:p>
            <a:pPr algn="just"/>
            <a:r>
              <a:rPr lang="en-ZA" b="1" dirty="0" smtClean="0"/>
              <a:t>Recommendation to the CRC</a:t>
            </a:r>
          </a:p>
          <a:p>
            <a:pPr algn="just"/>
            <a:r>
              <a:rPr lang="en-ZA" dirty="0"/>
              <a:t>It </a:t>
            </a:r>
            <a:r>
              <a:rPr lang="en-ZA" dirty="0" smtClean="0"/>
              <a:t>is recommended </a:t>
            </a:r>
            <a:r>
              <a:rPr lang="en-ZA" dirty="0"/>
              <a:t>that this submission be referred to the Select Committee on Petitions and Executive Undertakings, and </a:t>
            </a:r>
            <a:r>
              <a:rPr lang="en-ZA" dirty="0" smtClean="0"/>
              <a:t>be processed </a:t>
            </a:r>
            <a:r>
              <a:rPr lang="en-ZA" dirty="0"/>
              <a:t>as a petition, as it does not fall within the ambit of </a:t>
            </a:r>
            <a:r>
              <a:rPr lang="en-ZA" dirty="0" smtClean="0"/>
              <a:t>the mandate of the CRC. </a:t>
            </a:r>
          </a:p>
          <a:p>
            <a:pPr algn="just"/>
            <a:r>
              <a:rPr lang="en-ZA" b="1" dirty="0" smtClean="0"/>
              <a:t>This </a:t>
            </a:r>
            <a:r>
              <a:rPr lang="en-ZA" b="1" dirty="0"/>
              <a:t>submission therefore falls under category 3 submissions, which do not fall within </a:t>
            </a:r>
            <a:r>
              <a:rPr lang="en-ZA" b="1" dirty="0" smtClean="0"/>
              <a:t>the mandate of the Committee.</a:t>
            </a:r>
            <a:endParaRPr lang="en-ZA" b="1"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14</a:t>
            </a:fld>
            <a:endParaRPr lang="en-US" dirty="0"/>
          </a:p>
        </p:txBody>
      </p:sp>
    </p:spTree>
    <p:extLst>
      <p:ext uri="{BB962C8B-B14F-4D97-AF65-F5344CB8AC3E}">
        <p14:creationId xmlns:p14="http://schemas.microsoft.com/office/powerpoint/2010/main" xmlns="" val="13256484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t>Submission 6: Mr C Benson	</a:t>
            </a:r>
            <a:r>
              <a:rPr lang="en-ZA" sz="4400" b="1" dirty="0"/>
              <a:t> </a:t>
            </a:r>
            <a:r>
              <a:rPr lang="en-ZA" sz="4400" b="1" dirty="0" smtClean="0"/>
              <a:t>      ref: CR 6/15</a:t>
            </a:r>
            <a:endParaRPr lang="en-ZA" sz="4400" b="1" dirty="0"/>
          </a:p>
        </p:txBody>
      </p:sp>
      <p:sp>
        <p:nvSpPr>
          <p:cNvPr id="3" name="Content Placeholder 2"/>
          <p:cNvSpPr>
            <a:spLocks noGrp="1"/>
          </p:cNvSpPr>
          <p:nvPr>
            <p:ph idx="1"/>
          </p:nvPr>
        </p:nvSpPr>
        <p:spPr/>
        <p:txBody>
          <a:bodyPr>
            <a:normAutofit fontScale="92500" lnSpcReduction="10000"/>
          </a:bodyPr>
          <a:lstStyle/>
          <a:p>
            <a:pPr marL="0" indent="0" algn="just">
              <a:buNone/>
            </a:pPr>
            <a:endParaRPr lang="en-ZA" dirty="0" smtClean="0"/>
          </a:p>
          <a:p>
            <a:pPr marL="0" indent="0" algn="just">
              <a:buNone/>
            </a:pPr>
            <a:r>
              <a:rPr lang="en-ZA" dirty="0" smtClean="0"/>
              <a:t>Submitted </a:t>
            </a:r>
            <a:r>
              <a:rPr lang="en-ZA" dirty="0"/>
              <a:t>by Mr C Benson, and pertains to newspaper articles which he wrote to the Cape Argus, Weekend Argus, Cape Times, De Rebus respectively spanning from 1993 to 2015, speaking </a:t>
            </a:r>
            <a:r>
              <a:rPr lang="en-ZA" dirty="0" smtClean="0"/>
              <a:t>to various issues, namely the creation of a Legal Services Ombudsman, the establishment </a:t>
            </a:r>
            <a:r>
              <a:rPr lang="en-ZA" dirty="0"/>
              <a:t>of a Crime Action Campaign and a Road Safety Action Campaign </a:t>
            </a:r>
            <a:r>
              <a:rPr lang="en-ZA" dirty="0" smtClean="0"/>
              <a:t>in order to oblige </a:t>
            </a:r>
            <a:r>
              <a:rPr lang="en-ZA" dirty="0"/>
              <a:t>government to act against the increasing loss of </a:t>
            </a:r>
            <a:r>
              <a:rPr lang="en-ZA" dirty="0" smtClean="0"/>
              <a:t>lives on the roads, and a proposal to increase the budget of the Public Protector.</a:t>
            </a:r>
          </a:p>
          <a:p>
            <a:pPr marL="0" indent="0" algn="just">
              <a:buNone/>
            </a:pPr>
            <a:r>
              <a:rPr lang="en-ZA" b="1" dirty="0" smtClean="0"/>
              <a:t>Recommendation to the CRC</a:t>
            </a:r>
          </a:p>
          <a:p>
            <a:pPr marL="0" indent="0" algn="just">
              <a:buNone/>
            </a:pPr>
            <a:r>
              <a:rPr lang="en-ZA" dirty="0" smtClean="0"/>
              <a:t>Although </a:t>
            </a:r>
            <a:r>
              <a:rPr lang="en-ZA" dirty="0"/>
              <a:t>Mr Benson’s submission’s speaks to a number of matters </a:t>
            </a:r>
            <a:r>
              <a:rPr lang="en-ZA" dirty="0" smtClean="0"/>
              <a:t>for which </a:t>
            </a:r>
            <a:r>
              <a:rPr lang="en-ZA" dirty="0"/>
              <a:t>the Constitution makes </a:t>
            </a:r>
            <a:r>
              <a:rPr lang="en-ZA" dirty="0" smtClean="0"/>
              <a:t>provision, however due </a:t>
            </a:r>
            <a:r>
              <a:rPr lang="en-ZA" dirty="0"/>
              <a:t>to there being no clear proposal as to which specific provisions of the Constitution </a:t>
            </a:r>
            <a:r>
              <a:rPr lang="en-ZA" dirty="0" smtClean="0"/>
              <a:t>requires consideration for review </a:t>
            </a:r>
            <a:r>
              <a:rPr lang="en-ZA" dirty="0"/>
              <a:t>or </a:t>
            </a:r>
            <a:r>
              <a:rPr lang="en-ZA" dirty="0" smtClean="0"/>
              <a:t>amendment, makes it difficult for the Committee to consider this submission in terms of its powers and functions.</a:t>
            </a:r>
          </a:p>
          <a:p>
            <a:pPr marL="0" indent="0" algn="just">
              <a:buNone/>
            </a:pPr>
            <a:r>
              <a:rPr lang="en-ZA" dirty="0" smtClean="0"/>
              <a:t>It </a:t>
            </a:r>
            <a:r>
              <a:rPr lang="en-ZA" dirty="0"/>
              <a:t>is </a:t>
            </a:r>
            <a:r>
              <a:rPr lang="en-ZA" dirty="0" smtClean="0"/>
              <a:t>therefore recommended </a:t>
            </a:r>
            <a:r>
              <a:rPr lang="en-ZA" dirty="0"/>
              <a:t>that </a:t>
            </a:r>
            <a:r>
              <a:rPr lang="en-ZA" b="1" dirty="0"/>
              <a:t>this submission </a:t>
            </a:r>
            <a:r>
              <a:rPr lang="en-ZA" b="1" dirty="0" smtClean="0"/>
              <a:t>is a </a:t>
            </a:r>
            <a:r>
              <a:rPr lang="en-ZA" b="1" dirty="0"/>
              <a:t>category 3 submission</a:t>
            </a:r>
            <a:r>
              <a:rPr lang="en-ZA" dirty="0"/>
              <a:t>, which falls outside of the Committee’s ambit of priority, in terms of the Committee’s mandate of reviewing the Constitution.</a:t>
            </a:r>
          </a:p>
          <a:p>
            <a:pPr algn="just"/>
            <a:endParaRPr lang="en-ZA" b="1"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15</a:t>
            </a:fld>
            <a:endParaRPr lang="en-US" dirty="0"/>
          </a:p>
        </p:txBody>
      </p:sp>
    </p:spTree>
    <p:extLst>
      <p:ext uri="{BB962C8B-B14F-4D97-AF65-F5344CB8AC3E}">
        <p14:creationId xmlns:p14="http://schemas.microsoft.com/office/powerpoint/2010/main" xmlns="" val="2707936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342900"/>
            <a:ext cx="10058400" cy="1266092"/>
          </a:xfrm>
        </p:spPr>
        <p:txBody>
          <a:bodyPr>
            <a:normAutofit fontScale="90000"/>
          </a:bodyPr>
          <a:lstStyle/>
          <a:p>
            <a:r>
              <a:rPr lang="en-ZA" b="1" dirty="0" smtClean="0"/>
              <a:t>Submission 7: Mr M </a:t>
            </a:r>
            <a:r>
              <a:rPr lang="en-ZA" b="1" dirty="0" err="1" smtClean="0"/>
              <a:t>Nkosi</a:t>
            </a:r>
            <a:r>
              <a:rPr lang="en-ZA" b="1" dirty="0" smtClean="0"/>
              <a:t>		    ref:  CR 7/15</a:t>
            </a:r>
            <a:endParaRPr lang="en-ZA" b="1" dirty="0"/>
          </a:p>
        </p:txBody>
      </p:sp>
      <p:sp>
        <p:nvSpPr>
          <p:cNvPr id="3" name="Content Placeholder 2"/>
          <p:cNvSpPr>
            <a:spLocks noGrp="1"/>
          </p:cNvSpPr>
          <p:nvPr>
            <p:ph idx="1"/>
          </p:nvPr>
        </p:nvSpPr>
        <p:spPr>
          <a:xfrm>
            <a:off x="1097280" y="1737361"/>
            <a:ext cx="10058400" cy="4804116"/>
          </a:xfrm>
        </p:spPr>
        <p:txBody>
          <a:bodyPr>
            <a:normAutofit fontScale="25000" lnSpcReduction="20000"/>
          </a:bodyPr>
          <a:lstStyle/>
          <a:p>
            <a:pPr marL="0" indent="0" algn="just">
              <a:lnSpc>
                <a:spcPct val="100000"/>
              </a:lnSpc>
              <a:buNone/>
            </a:pPr>
            <a:r>
              <a:rPr lang="en-ZA" sz="6400" dirty="0"/>
              <a:t>R</a:t>
            </a:r>
            <a:r>
              <a:rPr lang="en-ZA" sz="6400" dirty="0" smtClean="0"/>
              <a:t>equests a review of the Constitution in order to include sections which deal with gender inequality in state institutions, and make a proposal that equal gender representation should be constitutionally guaranteed and not left to the policies of political parties.</a:t>
            </a:r>
          </a:p>
          <a:p>
            <a:pPr marL="0" indent="0" algn="just">
              <a:lnSpc>
                <a:spcPct val="100000"/>
              </a:lnSpc>
              <a:buNone/>
            </a:pPr>
            <a:r>
              <a:rPr lang="en-ZA" sz="6400" b="1" dirty="0" smtClean="0"/>
              <a:t>Recommendation to the CRC</a:t>
            </a:r>
          </a:p>
          <a:p>
            <a:pPr marL="0" indent="0" algn="just">
              <a:lnSpc>
                <a:spcPct val="100000"/>
              </a:lnSpc>
              <a:buNone/>
            </a:pPr>
            <a:r>
              <a:rPr lang="en-ZA" sz="6400" dirty="0" smtClean="0"/>
              <a:t>There has been a marked increase in the number of women in Parliament since the first democratic term in 1994. At present 39.2 percent of Members of Parliament in the National Assembly are female. This is a 4.6 percent decrease from the number of women representatives in the 4th Parliament, where women’s representation was 43.8 percent. Out of the 54 permanent members of the National Council of Provinces, 19 delegates (35.1 percent) are women. Women also constitute 48.9 percent (24) of Chairpersons of Committees in Parliament.</a:t>
            </a:r>
          </a:p>
          <a:p>
            <a:pPr marL="0" indent="0" algn="just">
              <a:lnSpc>
                <a:spcPct val="100000"/>
              </a:lnSpc>
              <a:buNone/>
            </a:pPr>
            <a:r>
              <a:rPr lang="en-GB" sz="6400" dirty="0" smtClean="0"/>
              <a:t>At Cabinet level, women currently constitute 42.8 percent, with 15 of the 35 National Ministers being women. Out of 37 Deputy-Ministers, 17 are female, constituting 45.9 percent.  Women are Premiers in only 2 of the 9 provinces</a:t>
            </a:r>
            <a:r>
              <a:rPr lang="en-ZA" sz="6400" dirty="0" smtClean="0"/>
              <a:t> </a:t>
            </a:r>
            <a:r>
              <a:rPr lang="en-US" sz="6400" dirty="0" smtClean="0"/>
              <a:t>Following the 2009 national elections, 13 (38.2%) of the 34 National Ministers were women, and 15 (46.8%) of the 32 Deputy Ministers were women.</a:t>
            </a:r>
          </a:p>
          <a:p>
            <a:pPr marL="0" indent="0" algn="just">
              <a:lnSpc>
                <a:spcPct val="100000"/>
              </a:lnSpc>
              <a:buNone/>
            </a:pPr>
            <a:r>
              <a:rPr lang="en-GB" sz="6400" dirty="0" smtClean="0"/>
              <a:t>Therefore there is progress towards addressing gender inequalities within state institutions.  It is also evident that the existing Constitutional Equality Clause contained in section 9 (3) of the Constitution, which addresses to some extent the proposal made by Mr </a:t>
            </a:r>
            <a:r>
              <a:rPr lang="en-GB" sz="6400" dirty="0" err="1" smtClean="0"/>
              <a:t>Nkosi</a:t>
            </a:r>
            <a:r>
              <a:rPr lang="en-GB" sz="6400" dirty="0" smtClean="0"/>
              <a:t>.  Section 9(3) provides that ‘The state may not unfairly discriminate directly or indirectly against anyone on one or more grounds, including sex and gender among other listed grounds.</a:t>
            </a:r>
            <a:r>
              <a:rPr lang="en-GB" sz="6400" b="1" dirty="0"/>
              <a:t> </a:t>
            </a:r>
          </a:p>
          <a:p>
            <a:pPr marL="0" indent="0" algn="just">
              <a:lnSpc>
                <a:spcPct val="100000"/>
              </a:lnSpc>
              <a:buNone/>
            </a:pPr>
            <a:r>
              <a:rPr lang="en-GB" sz="6400" b="1" dirty="0" smtClean="0"/>
              <a:t>Therefore </a:t>
            </a:r>
            <a:r>
              <a:rPr lang="en-GB" sz="6400" b="1" dirty="0"/>
              <a:t>the movement towards 50 percent representation of women in state institutions ought to gradually be </a:t>
            </a:r>
            <a:r>
              <a:rPr lang="en-GB" sz="6400" b="1" dirty="0" smtClean="0"/>
              <a:t>possible, without necessitating a review of the Constitution in this regard. </a:t>
            </a:r>
            <a:r>
              <a:rPr lang="en-GB" sz="6400" b="1" dirty="0"/>
              <a:t>This submission therefore falls under category </a:t>
            </a:r>
            <a:r>
              <a:rPr lang="en-GB" sz="6400" b="1" dirty="0" smtClean="0"/>
              <a:t>1.</a:t>
            </a:r>
            <a:endParaRPr lang="en-ZA" sz="6400" dirty="0"/>
          </a:p>
          <a:p>
            <a:pPr marL="0" indent="0">
              <a:lnSpc>
                <a:spcPct val="100000"/>
              </a:lnSpc>
              <a:buNone/>
            </a:pPr>
            <a:endParaRPr lang="en-GB" dirty="0" smtClean="0"/>
          </a:p>
          <a:p>
            <a:pPr marL="0" indent="0">
              <a:buNone/>
            </a:pPr>
            <a:endParaRPr lang="en-GB" dirty="0" smtClean="0"/>
          </a:p>
          <a:p>
            <a:pPr marL="0" indent="0">
              <a:buNone/>
            </a:pPr>
            <a:endParaRPr lang="en-US" dirty="0" smtClean="0"/>
          </a:p>
          <a:p>
            <a:pPr marL="0" indent="0">
              <a:buNone/>
            </a:pPr>
            <a:endParaRPr lang="en-ZA" dirty="0" smtClean="0"/>
          </a:p>
          <a:p>
            <a:pPr marL="0" indent="0">
              <a:buNone/>
            </a:pPr>
            <a:endParaRPr lang="en-ZA" b="1" dirty="0"/>
          </a:p>
        </p:txBody>
      </p:sp>
      <p:sp>
        <p:nvSpPr>
          <p:cNvPr id="4" name="Footer Placeholder 3"/>
          <p:cNvSpPr>
            <a:spLocks noGrp="1"/>
          </p:cNvSpPr>
          <p:nvPr>
            <p:ph type="ftr" sz="quarter" idx="11"/>
          </p:nvPr>
        </p:nvSpPr>
        <p:spPr/>
        <p:txBody>
          <a:bodyPr/>
          <a:lstStyle/>
          <a:p>
            <a:r>
              <a:rPr lang="en-US" dirty="0"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16</a:t>
            </a:fld>
            <a:endParaRPr lang="en-US" dirty="0"/>
          </a:p>
        </p:txBody>
      </p:sp>
    </p:spTree>
    <p:extLst>
      <p:ext uri="{BB962C8B-B14F-4D97-AF65-F5344CB8AC3E}">
        <p14:creationId xmlns:p14="http://schemas.microsoft.com/office/powerpoint/2010/main" xmlns="" val="19646760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Submission 11: Mr A </a:t>
            </a:r>
            <a:r>
              <a:rPr lang="en-ZA" sz="4000" b="1" dirty="0" err="1" smtClean="0"/>
              <a:t>Mamagase</a:t>
            </a:r>
            <a:r>
              <a:rPr lang="en-ZA" sz="4000" b="1" dirty="0" smtClean="0"/>
              <a:t>          ref: CR 11/15</a:t>
            </a:r>
            <a:endParaRPr lang="en-ZA" sz="4000" b="1" dirty="0"/>
          </a:p>
        </p:txBody>
      </p:sp>
      <p:sp>
        <p:nvSpPr>
          <p:cNvPr id="3" name="Content Placeholder 2"/>
          <p:cNvSpPr>
            <a:spLocks noGrp="1"/>
          </p:cNvSpPr>
          <p:nvPr>
            <p:ph idx="1"/>
          </p:nvPr>
        </p:nvSpPr>
        <p:spPr/>
        <p:txBody>
          <a:bodyPr>
            <a:normAutofit fontScale="32500" lnSpcReduction="20000"/>
          </a:bodyPr>
          <a:lstStyle/>
          <a:p>
            <a:pPr algn="just"/>
            <a:r>
              <a:rPr lang="en-ZA" sz="6000" dirty="0"/>
              <a:t>P</a:t>
            </a:r>
            <a:r>
              <a:rPr lang="en-ZA" sz="6000" dirty="0" smtClean="0"/>
              <a:t>roposes </a:t>
            </a:r>
            <a:r>
              <a:rPr lang="en-ZA" sz="6000" dirty="0"/>
              <a:t>that the Committee ought to firstly verify whether the current </a:t>
            </a:r>
            <a:r>
              <a:rPr lang="en-ZA" sz="6000" dirty="0" smtClean="0"/>
              <a:t>Constitution, government </a:t>
            </a:r>
            <a:r>
              <a:rPr lang="en-ZA" sz="6000" dirty="0"/>
              <a:t>departments and independent constitutional bodies such as the judicial institutions and all other organisations owned by the state </a:t>
            </a:r>
            <a:r>
              <a:rPr lang="en-ZA" sz="6000" dirty="0" smtClean="0"/>
              <a:t>are working.</a:t>
            </a:r>
            <a:r>
              <a:rPr lang="en-ZA" sz="6000" dirty="0"/>
              <a:t> </a:t>
            </a:r>
            <a:endParaRPr lang="en-ZA" sz="6000" dirty="0" smtClean="0"/>
          </a:p>
          <a:p>
            <a:pPr algn="just"/>
            <a:r>
              <a:rPr lang="en-ZA" sz="6000" dirty="0" smtClean="0"/>
              <a:t>Once </a:t>
            </a:r>
            <a:r>
              <a:rPr lang="en-ZA" sz="6000" dirty="0"/>
              <a:t>the process of monitoring functionality is verified, only then should the Committee engage in a process of reviewing the Constitution. </a:t>
            </a:r>
            <a:endParaRPr lang="en-ZA" sz="6000" dirty="0" smtClean="0"/>
          </a:p>
          <a:p>
            <a:pPr algn="just"/>
            <a:r>
              <a:rPr lang="en-ZA" sz="6000" b="1" dirty="0" smtClean="0"/>
              <a:t>Recommendation to the CRC</a:t>
            </a:r>
          </a:p>
          <a:p>
            <a:pPr algn="just"/>
            <a:r>
              <a:rPr lang="en-ZA" sz="6000" dirty="0" smtClean="0"/>
              <a:t>This </a:t>
            </a:r>
            <a:r>
              <a:rPr lang="en-ZA" sz="6000" dirty="0"/>
              <a:t>proposal falls outside of the scope of the mandate of the </a:t>
            </a:r>
            <a:r>
              <a:rPr lang="en-ZA" sz="6000" dirty="0" smtClean="0"/>
              <a:t>CRC.  </a:t>
            </a:r>
          </a:p>
          <a:p>
            <a:pPr algn="just"/>
            <a:r>
              <a:rPr lang="en-ZA" sz="6000" dirty="0" smtClean="0"/>
              <a:t>This proposal falls within the Constitutional Development mandate </a:t>
            </a:r>
            <a:r>
              <a:rPr lang="en-ZA" sz="6000" dirty="0"/>
              <a:t>of the </a:t>
            </a:r>
            <a:r>
              <a:rPr lang="en-ZA" sz="6000" dirty="0" smtClean="0"/>
              <a:t>Justice </a:t>
            </a:r>
            <a:r>
              <a:rPr lang="en-ZA" sz="6000" dirty="0"/>
              <a:t>Department .</a:t>
            </a:r>
            <a:endParaRPr lang="en-ZA" sz="6000" dirty="0" smtClean="0"/>
          </a:p>
          <a:p>
            <a:pPr algn="just"/>
            <a:r>
              <a:rPr lang="en-ZA" sz="6000" b="1" dirty="0"/>
              <a:t>T</a:t>
            </a:r>
            <a:r>
              <a:rPr lang="en-ZA" sz="6000" b="1" dirty="0" smtClean="0"/>
              <a:t>his </a:t>
            </a:r>
            <a:r>
              <a:rPr lang="en-ZA" sz="6000" b="1" dirty="0"/>
              <a:t>submission falls under Category 3: </a:t>
            </a:r>
            <a:r>
              <a:rPr lang="en-ZA" sz="6000" b="1" dirty="0" smtClean="0"/>
              <a:t>which denotes </a:t>
            </a:r>
            <a:r>
              <a:rPr lang="en-ZA" sz="6000" b="1" dirty="0"/>
              <a:t>submissions that may be considered </a:t>
            </a:r>
            <a:r>
              <a:rPr lang="en-ZA" sz="6000" b="1" dirty="0" smtClean="0"/>
              <a:t>not to be </a:t>
            </a:r>
            <a:r>
              <a:rPr lang="en-ZA" sz="6000" b="1" dirty="0"/>
              <a:t>within the ambit of priority in terms of the Committee’s mandate.</a:t>
            </a:r>
          </a:p>
          <a:p>
            <a:pPr algn="just"/>
            <a:endParaRPr lang="en-ZA" b="1" dirty="0" smtClean="0"/>
          </a:p>
          <a:p>
            <a:pPr algn="just"/>
            <a:endParaRPr lang="en-ZA" dirty="0"/>
          </a:p>
          <a:p>
            <a:r>
              <a:rPr lang="en-ZA" dirty="0"/>
              <a:t> </a:t>
            </a:r>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17</a:t>
            </a:fld>
            <a:endParaRPr lang="en-US" dirty="0"/>
          </a:p>
        </p:txBody>
      </p:sp>
    </p:spTree>
    <p:extLst>
      <p:ext uri="{BB962C8B-B14F-4D97-AF65-F5344CB8AC3E}">
        <p14:creationId xmlns:p14="http://schemas.microsoft.com/office/powerpoint/2010/main" xmlns="" val="42225320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4000" b="1" dirty="0" smtClean="0"/>
              <a:t>Submission CR 12&amp;13/15: </a:t>
            </a:r>
            <a:br>
              <a:rPr lang="en-ZA" sz="4000" b="1" dirty="0" smtClean="0"/>
            </a:br>
            <a:r>
              <a:rPr lang="en-ZA" sz="4000" b="1" dirty="0" smtClean="0"/>
              <a:t>Support </a:t>
            </a:r>
            <a:r>
              <a:rPr lang="en-ZA" sz="4000" b="1" dirty="0"/>
              <a:t>Public Broadcasting Coalition (S.O.S)	</a:t>
            </a:r>
            <a:r>
              <a:rPr lang="en-ZA" sz="4400" b="1" dirty="0"/>
              <a:t>	</a:t>
            </a:r>
            <a:r>
              <a:rPr lang="en-ZA" sz="4400" b="1" dirty="0" smtClean="0"/>
              <a:t>     </a:t>
            </a:r>
            <a:endParaRPr lang="en-ZA" sz="4400" b="1"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ZA" dirty="0"/>
              <a:t>By the Support Public Broadcasting Coalition (“the Coalition” or “SOS”) representing a broad range of civil society stakeholders and makes proposals for review and amendment of certain sections of Chapter 9 of the Constitution, dealing with State Institutions Supporting Democracy;</a:t>
            </a:r>
          </a:p>
          <a:p>
            <a:pPr marL="0" indent="0" algn="just">
              <a:buNone/>
            </a:pPr>
            <a:r>
              <a:rPr lang="en-ZA" dirty="0"/>
              <a:t>The SOS Coalition calls for the transformation of the SABC into a Chapter 9 Institution as a way of protecting the SABC’s independence;</a:t>
            </a:r>
          </a:p>
          <a:p>
            <a:pPr marL="0" indent="0" algn="just">
              <a:buNone/>
            </a:pPr>
            <a:r>
              <a:rPr lang="en-ZA" dirty="0"/>
              <a:t>Amendments Relating to the Independent Communication Authorities of South Africa (ICASA).  In 2000, ICASA was created in terms of the Independent Communications Authority of South Africa Act 13 of 2000 (the ICASA Act);</a:t>
            </a:r>
          </a:p>
          <a:p>
            <a:pPr marL="0" indent="0" algn="just">
              <a:buNone/>
            </a:pPr>
            <a:r>
              <a:rPr lang="en-ZA" b="1" dirty="0"/>
              <a:t>The SOS Coalitions proposes amendments to the following sections of Chapter 9 of the Constitution: </a:t>
            </a:r>
          </a:p>
          <a:p>
            <a:pPr marL="0" indent="0" algn="just">
              <a:buNone/>
            </a:pPr>
            <a:r>
              <a:rPr lang="en-ZA" b="1" dirty="0"/>
              <a:t>Section 181 (1): </a:t>
            </a:r>
            <a:r>
              <a:rPr lang="en-ZA" dirty="0"/>
              <a:t>the insertion of subsection (g) and (h) namely The Independent Authority to Regulate Communications, and The Public Broadcaster, respectively under the list of state institutions strengthening constitutional democracy in the Republic; </a:t>
            </a:r>
          </a:p>
          <a:p>
            <a:pPr marL="0" indent="0" algn="just">
              <a:buNone/>
            </a:pPr>
            <a:r>
              <a:rPr lang="en-ZA" b="1" dirty="0"/>
              <a:t>Section 192: </a:t>
            </a:r>
            <a:r>
              <a:rPr lang="en-ZA" dirty="0"/>
              <a:t>the insertion of section </a:t>
            </a:r>
            <a:r>
              <a:rPr lang="en-ZA" b="1" dirty="0"/>
              <a:t>192A </a:t>
            </a:r>
            <a:r>
              <a:rPr lang="en-ZA" dirty="0"/>
              <a:t>stating: “Public Broadcaster. – National Legislation must establish an independent national public broadcaster to provide broadcasting services in the public interest and in accordance with its national public broadcasting mandate set out in such legislation.”</a:t>
            </a:r>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18</a:t>
            </a:fld>
            <a:endParaRPr lang="en-US" dirty="0"/>
          </a:p>
        </p:txBody>
      </p:sp>
    </p:spTree>
    <p:extLst>
      <p:ext uri="{BB962C8B-B14F-4D97-AF65-F5344CB8AC3E}">
        <p14:creationId xmlns:p14="http://schemas.microsoft.com/office/powerpoint/2010/main" xmlns="" val="36082998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sz="4400" b="1" dirty="0" smtClean="0"/>
              <a:t>Submission 12&amp;13: </a:t>
            </a:r>
            <a:r>
              <a:rPr lang="en-ZA" sz="4400" b="1" dirty="0"/>
              <a:t>Support Public Broadcasting Coalition (S.O.S)		</a:t>
            </a:r>
            <a:r>
              <a:rPr lang="en-ZA" sz="4400" b="1" dirty="0" smtClean="0"/>
              <a:t>      ref</a:t>
            </a:r>
            <a:r>
              <a:rPr lang="en-ZA" sz="4400" b="1" dirty="0"/>
              <a:t>: CR </a:t>
            </a:r>
            <a:r>
              <a:rPr lang="en-ZA" sz="4400" b="1" dirty="0" smtClean="0"/>
              <a:t>12/15&amp;CR </a:t>
            </a:r>
            <a:r>
              <a:rPr lang="en-ZA" sz="4400" b="1" dirty="0"/>
              <a:t>13/15</a:t>
            </a:r>
            <a:endParaRPr lang="en-ZA" sz="44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ZA" b="1" dirty="0"/>
              <a:t>Section 193 (1), (2), (4) (d) and (e): </a:t>
            </a:r>
            <a:r>
              <a:rPr lang="en-ZA" dirty="0"/>
              <a:t>the insertion of “and of the Communications Authority and the Non-Executive Board members of the Public Broadcaster.”</a:t>
            </a:r>
          </a:p>
          <a:p>
            <a:pPr marL="0" indent="0" algn="just">
              <a:buNone/>
            </a:pPr>
            <a:r>
              <a:rPr lang="en-ZA" b="1" dirty="0"/>
              <a:t>Section 194: </a:t>
            </a:r>
            <a:r>
              <a:rPr lang="en-ZA" dirty="0"/>
              <a:t>Removal from office.- (1) The Public Protector, Auditor-General, or a member of a Commission…and the insertion of “or of the Communications Authority, or a Non-Executive Board member of the Public Broadcaster”…established by this Chapter may be removed from office…”</a:t>
            </a:r>
          </a:p>
          <a:p>
            <a:pPr marL="0" indent="0" algn="just">
              <a:buNone/>
            </a:pPr>
            <a:r>
              <a:rPr lang="en-ZA" b="1" dirty="0"/>
              <a:t>Recommendation to the </a:t>
            </a:r>
            <a:r>
              <a:rPr lang="en-ZA" b="1" dirty="0" smtClean="0"/>
              <a:t>CRC </a:t>
            </a:r>
          </a:p>
          <a:p>
            <a:pPr marL="0" indent="0" algn="just">
              <a:buNone/>
            </a:pPr>
            <a:r>
              <a:rPr lang="en-ZA" b="1" dirty="0" smtClean="0"/>
              <a:t>(refer to page  12 of the Updated 2015 Executive Summary of Submissions)</a:t>
            </a:r>
            <a:endParaRPr lang="en-ZA" b="1" dirty="0"/>
          </a:p>
          <a:p>
            <a:pPr marL="0" indent="0" algn="just">
              <a:buNone/>
            </a:pPr>
            <a:r>
              <a:rPr lang="en-ZA" dirty="0"/>
              <a:t>There are existing laws regulating the work of the Communications Authority namely: Independent Communications Authority of South Africa Act No.13 of 2000;  and Electronic Communications Act No. 36 of 2005; </a:t>
            </a:r>
          </a:p>
          <a:p>
            <a:pPr marL="0" indent="0" algn="just">
              <a:buNone/>
            </a:pPr>
            <a:r>
              <a:rPr lang="en-ZA" dirty="0"/>
              <a:t>The amendments proposed by the SOS Coalition can be accommodated in existing legislation relating to communications in the Republic;</a:t>
            </a:r>
          </a:p>
          <a:p>
            <a:pPr marL="0" indent="0" algn="just">
              <a:buNone/>
            </a:pPr>
            <a:r>
              <a:rPr lang="en-ZA" dirty="0"/>
              <a:t>The importance </a:t>
            </a:r>
            <a:r>
              <a:rPr lang="en-ZA" dirty="0" smtClean="0"/>
              <a:t>highlighted </a:t>
            </a:r>
            <a:r>
              <a:rPr lang="en-ZA" dirty="0"/>
              <a:t>in the amendments proposed by the SOS Coalition to the CRC can be accommodated in existing communications legislation, in order to achieve the objectives proposed in this submission.  </a:t>
            </a:r>
            <a:endParaRPr lang="en-ZA" dirty="0" smtClean="0"/>
          </a:p>
          <a:p>
            <a:pPr marL="0" indent="0" algn="just">
              <a:buNone/>
            </a:pPr>
            <a:r>
              <a:rPr lang="en-ZA" b="1" dirty="0" smtClean="0"/>
              <a:t>The </a:t>
            </a:r>
            <a:r>
              <a:rPr lang="en-ZA" b="1" dirty="0"/>
              <a:t>submission therefore falls under category 1, denoting a submission that is ready for consideration by the Committee.</a:t>
            </a:r>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19</a:t>
            </a:fld>
            <a:endParaRPr lang="en-US" dirty="0"/>
          </a:p>
        </p:txBody>
      </p:sp>
    </p:spTree>
    <p:extLst>
      <p:ext uri="{BB962C8B-B14F-4D97-AF65-F5344CB8AC3E}">
        <p14:creationId xmlns:p14="http://schemas.microsoft.com/office/powerpoint/2010/main" xmlns="" val="125732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Introduction</a:t>
            </a:r>
            <a:r>
              <a:rPr lang="en-ZA" dirty="0" smtClean="0"/>
              <a:t> </a:t>
            </a:r>
            <a:endParaRPr lang="en-ZA" dirty="0"/>
          </a:p>
        </p:txBody>
      </p:sp>
      <p:sp>
        <p:nvSpPr>
          <p:cNvPr id="3" name="Content Placeholder 2"/>
          <p:cNvSpPr>
            <a:spLocks noGrp="1"/>
          </p:cNvSpPr>
          <p:nvPr>
            <p:ph idx="1"/>
          </p:nvPr>
        </p:nvSpPr>
        <p:spPr>
          <a:xfrm>
            <a:off x="1097279" y="1845734"/>
            <a:ext cx="10115203" cy="5170528"/>
          </a:xfrm>
        </p:spPr>
        <p:txBody>
          <a:bodyPr>
            <a:normAutofit fontScale="32500" lnSpcReduction="20000"/>
          </a:bodyPr>
          <a:lstStyle/>
          <a:p>
            <a:pPr marL="0" indent="0" algn="just">
              <a:lnSpc>
                <a:spcPct val="120000"/>
              </a:lnSpc>
              <a:buNone/>
            </a:pPr>
            <a:r>
              <a:rPr lang="en-ZA" sz="4900" dirty="0" smtClean="0">
                <a:solidFill>
                  <a:schemeClr val="tx1"/>
                </a:solidFill>
                <a:cs typeface="Arial" panose="020B0604020202020204" pitchFamily="34" charset="0"/>
              </a:rPr>
              <a:t>The Joint Rules of Parliament provide for the establishment of a joint committee to review the Constitution at least annually, in terms of Joint Rules 102 (2), which provides that the Committee must:</a:t>
            </a:r>
          </a:p>
          <a:p>
            <a:pPr marL="201168" lvl="1" indent="0" algn="just">
              <a:lnSpc>
                <a:spcPct val="120000"/>
              </a:lnSpc>
              <a:buNone/>
            </a:pPr>
            <a:endParaRPr lang="en-ZA" sz="4900" dirty="0">
              <a:solidFill>
                <a:schemeClr val="tx1"/>
              </a:solidFill>
              <a:cs typeface="Arial" panose="020B0604020202020204" pitchFamily="34" charset="0"/>
            </a:endParaRPr>
          </a:p>
          <a:p>
            <a:pPr marL="201168" lvl="1" indent="0" algn="just">
              <a:lnSpc>
                <a:spcPct val="120000"/>
              </a:lnSpc>
              <a:buNone/>
            </a:pPr>
            <a:r>
              <a:rPr lang="en-ZA" sz="4900" dirty="0">
                <a:solidFill>
                  <a:schemeClr val="tx1"/>
                </a:solidFill>
                <a:cs typeface="Arial" panose="020B0604020202020204" pitchFamily="34" charset="0"/>
              </a:rPr>
              <a:t>(</a:t>
            </a:r>
            <a:r>
              <a:rPr lang="en-ZA" sz="4900" dirty="0" smtClean="0">
                <a:solidFill>
                  <a:schemeClr val="tx1"/>
                </a:solidFill>
                <a:cs typeface="Arial" panose="020B0604020202020204" pitchFamily="34" charset="0"/>
              </a:rPr>
              <a:t>a)  before </a:t>
            </a:r>
            <a:r>
              <a:rPr lang="en-ZA" sz="4900" dirty="0">
                <a:solidFill>
                  <a:schemeClr val="tx1"/>
                </a:solidFill>
                <a:cs typeface="Arial" panose="020B0604020202020204" pitchFamily="34" charset="0"/>
              </a:rPr>
              <a:t>the 1st May, by notice in the public media, invite the public to submit to the Committee, within </a:t>
            </a:r>
            <a:r>
              <a:rPr lang="en-ZA" sz="4900" dirty="0" smtClean="0">
                <a:solidFill>
                  <a:schemeClr val="tx1"/>
                </a:solidFill>
                <a:cs typeface="Arial" panose="020B0604020202020204" pitchFamily="34" charset="0"/>
              </a:rPr>
              <a:t>30 </a:t>
            </a:r>
            <a:r>
              <a:rPr lang="en-ZA" sz="4900" dirty="0">
                <a:solidFill>
                  <a:schemeClr val="tx1"/>
                </a:solidFill>
                <a:cs typeface="Arial" panose="020B0604020202020204" pitchFamily="34" charset="0"/>
              </a:rPr>
              <a:t>days, </a:t>
            </a:r>
            <a:r>
              <a:rPr lang="en-ZA" sz="4900" dirty="0" smtClean="0">
                <a:solidFill>
                  <a:schemeClr val="tx1"/>
                </a:solidFill>
                <a:cs typeface="Arial" panose="020B0604020202020204" pitchFamily="34" charset="0"/>
              </a:rPr>
              <a:t>written representations </a:t>
            </a:r>
            <a:r>
              <a:rPr lang="en-ZA" sz="4900" dirty="0">
                <a:solidFill>
                  <a:schemeClr val="tx1"/>
                </a:solidFill>
                <a:cs typeface="Arial" panose="020B0604020202020204" pitchFamily="34" charset="0"/>
              </a:rPr>
              <a:t>on any </a:t>
            </a:r>
            <a:r>
              <a:rPr lang="en-ZA" sz="4900" dirty="0" smtClean="0">
                <a:solidFill>
                  <a:schemeClr val="tx1"/>
                </a:solidFill>
                <a:cs typeface="Arial" panose="020B0604020202020204" pitchFamily="34" charset="0"/>
              </a:rPr>
              <a:t>constitutional </a:t>
            </a:r>
            <a:r>
              <a:rPr lang="en-ZA" sz="4900" dirty="0">
                <a:solidFill>
                  <a:schemeClr val="tx1"/>
                </a:solidFill>
                <a:cs typeface="Arial" panose="020B0604020202020204" pitchFamily="34" charset="0"/>
              </a:rPr>
              <a:t>matter</a:t>
            </a:r>
            <a:r>
              <a:rPr lang="en-ZA" sz="4900" dirty="0" smtClean="0">
                <a:solidFill>
                  <a:schemeClr val="tx1"/>
                </a:solidFill>
                <a:cs typeface="Arial" panose="020B0604020202020204" pitchFamily="34" charset="0"/>
              </a:rPr>
              <a:t>;</a:t>
            </a:r>
            <a:endParaRPr lang="en-ZA" sz="4900" dirty="0">
              <a:solidFill>
                <a:schemeClr val="tx1"/>
              </a:solidFill>
              <a:cs typeface="Arial" panose="020B0604020202020204" pitchFamily="34" charset="0"/>
            </a:endParaRPr>
          </a:p>
          <a:p>
            <a:pPr marL="201168" lvl="1" indent="0" algn="just">
              <a:lnSpc>
                <a:spcPct val="120000"/>
              </a:lnSpc>
              <a:buNone/>
            </a:pPr>
            <a:r>
              <a:rPr lang="en-ZA" sz="4900" dirty="0" smtClean="0">
                <a:solidFill>
                  <a:schemeClr val="tx1"/>
                </a:solidFill>
                <a:cs typeface="Arial" panose="020B0604020202020204" pitchFamily="34" charset="0"/>
              </a:rPr>
              <a:t>(b)  after </a:t>
            </a:r>
            <a:r>
              <a:rPr lang="en-ZA" sz="4900" dirty="0">
                <a:solidFill>
                  <a:schemeClr val="tx1"/>
                </a:solidFill>
                <a:cs typeface="Arial" panose="020B0604020202020204" pitchFamily="34" charset="0"/>
              </a:rPr>
              <a:t>the closing date, the Committee identify those constitutional matters that it intends to review, </a:t>
            </a:r>
            <a:r>
              <a:rPr lang="en-ZA" sz="4900" dirty="0" smtClean="0">
                <a:solidFill>
                  <a:schemeClr val="tx1"/>
                </a:solidFill>
                <a:cs typeface="Arial" panose="020B0604020202020204" pitchFamily="34" charset="0"/>
              </a:rPr>
              <a:t>taking </a:t>
            </a:r>
            <a:r>
              <a:rPr lang="en-ZA" sz="4900" dirty="0">
                <a:solidFill>
                  <a:schemeClr val="tx1"/>
                </a:solidFill>
                <a:cs typeface="Arial" panose="020B0604020202020204" pitchFamily="34" charset="0"/>
              </a:rPr>
              <a:t>into </a:t>
            </a:r>
            <a:r>
              <a:rPr lang="en-ZA" sz="4900" dirty="0" smtClean="0">
                <a:solidFill>
                  <a:schemeClr val="tx1"/>
                </a:solidFill>
                <a:cs typeface="Arial" panose="020B0604020202020204" pitchFamily="34" charset="0"/>
              </a:rPr>
              <a:t>account representations received</a:t>
            </a:r>
            <a:r>
              <a:rPr lang="en-ZA" sz="4900" dirty="0">
                <a:solidFill>
                  <a:schemeClr val="tx1"/>
                </a:solidFill>
                <a:cs typeface="Arial" panose="020B0604020202020204" pitchFamily="34" charset="0"/>
              </a:rPr>
              <a:t>;  </a:t>
            </a:r>
            <a:r>
              <a:rPr lang="en-ZA" sz="4900" dirty="0" smtClean="0">
                <a:solidFill>
                  <a:schemeClr val="tx1"/>
                </a:solidFill>
                <a:cs typeface="Arial" panose="020B0604020202020204" pitchFamily="34" charset="0"/>
              </a:rPr>
              <a:t>and</a:t>
            </a:r>
            <a:endParaRPr lang="en-ZA" sz="4900" dirty="0">
              <a:solidFill>
                <a:schemeClr val="tx1"/>
              </a:solidFill>
              <a:cs typeface="Arial" panose="020B0604020202020204" pitchFamily="34" charset="0"/>
            </a:endParaRPr>
          </a:p>
          <a:p>
            <a:pPr marL="201168" lvl="1" indent="0" algn="just">
              <a:lnSpc>
                <a:spcPct val="120000"/>
              </a:lnSpc>
              <a:buNone/>
            </a:pPr>
            <a:r>
              <a:rPr lang="en-ZA" sz="4900" dirty="0">
                <a:solidFill>
                  <a:schemeClr val="tx1"/>
                </a:solidFill>
                <a:cs typeface="Arial" panose="020B0604020202020204" pitchFamily="34" charset="0"/>
              </a:rPr>
              <a:t>(c)	at the start of the 3rd parliamentary term, or in terms of a time frame determined by resolution </a:t>
            </a:r>
            <a:r>
              <a:rPr lang="en-ZA" sz="4900" dirty="0" smtClean="0">
                <a:solidFill>
                  <a:schemeClr val="tx1"/>
                </a:solidFill>
                <a:cs typeface="Arial" panose="020B0604020202020204" pitchFamily="34" charset="0"/>
              </a:rPr>
              <a:t>adopted </a:t>
            </a:r>
            <a:r>
              <a:rPr lang="en-ZA" sz="4900" dirty="0">
                <a:solidFill>
                  <a:schemeClr val="tx1"/>
                </a:solidFill>
                <a:cs typeface="Arial" panose="020B0604020202020204" pitchFamily="34" charset="0"/>
              </a:rPr>
              <a:t>in </a:t>
            </a:r>
            <a:r>
              <a:rPr lang="en-ZA" sz="4900" dirty="0" smtClean="0">
                <a:solidFill>
                  <a:schemeClr val="tx1"/>
                </a:solidFill>
                <a:cs typeface="Arial" panose="020B0604020202020204" pitchFamily="34" charset="0"/>
              </a:rPr>
              <a:t>the   NA </a:t>
            </a:r>
            <a:r>
              <a:rPr lang="en-ZA" sz="4900" dirty="0">
                <a:solidFill>
                  <a:schemeClr val="tx1"/>
                </a:solidFill>
                <a:cs typeface="Arial" panose="020B0604020202020204" pitchFamily="34" charset="0"/>
              </a:rPr>
              <a:t>or </a:t>
            </a:r>
            <a:r>
              <a:rPr lang="en-ZA" sz="4900" dirty="0" smtClean="0">
                <a:solidFill>
                  <a:schemeClr val="tx1"/>
                </a:solidFill>
                <a:cs typeface="Arial" panose="020B0604020202020204" pitchFamily="34" charset="0"/>
              </a:rPr>
              <a:t>NCOP</a:t>
            </a:r>
            <a:r>
              <a:rPr lang="en-ZA" sz="4900" dirty="0">
                <a:solidFill>
                  <a:schemeClr val="tx1"/>
                </a:solidFill>
                <a:cs typeface="Arial" panose="020B0604020202020204" pitchFamily="34" charset="0"/>
              </a:rPr>
              <a:t>, </a:t>
            </a:r>
            <a:r>
              <a:rPr lang="en-ZA" sz="4900" dirty="0" smtClean="0">
                <a:solidFill>
                  <a:schemeClr val="tx1"/>
                </a:solidFill>
                <a:cs typeface="Arial" panose="020B0604020202020204" pitchFamily="34" charset="0"/>
              </a:rPr>
              <a:t>consider all representation </a:t>
            </a:r>
            <a:r>
              <a:rPr lang="en-ZA" sz="4900" dirty="0">
                <a:solidFill>
                  <a:schemeClr val="tx1"/>
                </a:solidFill>
                <a:cs typeface="Arial" panose="020B0604020202020204" pitchFamily="34" charset="0"/>
              </a:rPr>
              <a:t>concerning matters identified by the </a:t>
            </a:r>
            <a:r>
              <a:rPr lang="en-ZA" sz="4900" dirty="0" smtClean="0">
                <a:solidFill>
                  <a:schemeClr val="tx1"/>
                </a:solidFill>
                <a:cs typeface="Arial" panose="020B0604020202020204" pitchFamily="34" charset="0"/>
              </a:rPr>
              <a:t>Committee </a:t>
            </a:r>
            <a:r>
              <a:rPr lang="en-ZA" sz="4900" dirty="0">
                <a:solidFill>
                  <a:schemeClr val="tx1"/>
                </a:solidFill>
                <a:cs typeface="Arial" panose="020B0604020202020204" pitchFamily="34" charset="0"/>
              </a:rPr>
              <a:t>in (b) in response </a:t>
            </a:r>
            <a:r>
              <a:rPr lang="en-ZA" sz="4900" dirty="0" smtClean="0">
                <a:solidFill>
                  <a:schemeClr val="tx1"/>
                </a:solidFill>
                <a:cs typeface="Arial" panose="020B0604020202020204" pitchFamily="34" charset="0"/>
              </a:rPr>
              <a:t>to  the </a:t>
            </a:r>
            <a:r>
              <a:rPr lang="en-ZA" sz="4900" dirty="0">
                <a:solidFill>
                  <a:schemeClr val="tx1"/>
                </a:solidFill>
                <a:cs typeface="Arial" panose="020B0604020202020204" pitchFamily="34" charset="0"/>
              </a:rPr>
              <a:t>invitation </a:t>
            </a:r>
            <a:r>
              <a:rPr lang="en-ZA" sz="4900" dirty="0" smtClean="0">
                <a:solidFill>
                  <a:schemeClr val="tx1"/>
                </a:solidFill>
                <a:cs typeface="Arial" panose="020B0604020202020204" pitchFamily="34" charset="0"/>
              </a:rPr>
              <a:t>from </a:t>
            </a:r>
            <a:r>
              <a:rPr lang="en-ZA" sz="4900" dirty="0">
                <a:solidFill>
                  <a:schemeClr val="tx1"/>
                </a:solidFill>
                <a:cs typeface="Arial" panose="020B0604020202020204" pitchFamily="34" charset="0"/>
              </a:rPr>
              <a:t>– </a:t>
            </a:r>
          </a:p>
          <a:p>
            <a:pPr marL="201168" lvl="1" indent="0" algn="just">
              <a:lnSpc>
                <a:spcPct val="120000"/>
              </a:lnSpc>
              <a:buNone/>
            </a:pPr>
            <a:r>
              <a:rPr lang="en-ZA" sz="4900" dirty="0" smtClean="0">
                <a:solidFill>
                  <a:schemeClr val="tx1"/>
                </a:solidFill>
                <a:cs typeface="Arial" panose="020B0604020202020204" pitchFamily="34" charset="0"/>
              </a:rPr>
              <a:t>(</a:t>
            </a:r>
            <a:r>
              <a:rPr lang="en-ZA" sz="4900" dirty="0" err="1" smtClean="0">
                <a:solidFill>
                  <a:schemeClr val="tx1"/>
                </a:solidFill>
                <a:cs typeface="Arial" panose="020B0604020202020204" pitchFamily="34" charset="0"/>
              </a:rPr>
              <a:t>i</a:t>
            </a:r>
            <a:r>
              <a:rPr lang="en-ZA" sz="4900" dirty="0" smtClean="0">
                <a:solidFill>
                  <a:schemeClr val="tx1"/>
                </a:solidFill>
                <a:cs typeface="Arial" panose="020B0604020202020204" pitchFamily="34" charset="0"/>
              </a:rPr>
              <a:t>)	public;</a:t>
            </a:r>
          </a:p>
          <a:p>
            <a:pPr marL="201168" lvl="1" indent="0" algn="just">
              <a:lnSpc>
                <a:spcPct val="120000"/>
              </a:lnSpc>
              <a:buNone/>
            </a:pPr>
            <a:r>
              <a:rPr lang="en-ZA" sz="4900" dirty="0" smtClean="0">
                <a:solidFill>
                  <a:schemeClr val="tx1"/>
                </a:solidFill>
                <a:cs typeface="Arial" panose="020B0604020202020204" pitchFamily="34" charset="0"/>
              </a:rPr>
              <a:t>(ii)           any </a:t>
            </a:r>
            <a:r>
              <a:rPr lang="en-ZA" sz="4900" dirty="0">
                <a:solidFill>
                  <a:schemeClr val="tx1"/>
                </a:solidFill>
                <a:cs typeface="Arial" panose="020B0604020202020204" pitchFamily="34" charset="0"/>
              </a:rPr>
              <a:t>NA and NCOP Committees, members, joint committees;  and </a:t>
            </a:r>
            <a:endParaRPr lang="en-ZA" sz="4900" dirty="0" smtClean="0">
              <a:solidFill>
                <a:schemeClr val="tx1"/>
              </a:solidFill>
              <a:cs typeface="Arial" panose="020B0604020202020204" pitchFamily="34" charset="0"/>
            </a:endParaRPr>
          </a:p>
          <a:p>
            <a:pPr marL="201168" lvl="1" indent="0" algn="just">
              <a:lnSpc>
                <a:spcPct val="120000"/>
              </a:lnSpc>
              <a:buNone/>
            </a:pPr>
            <a:r>
              <a:rPr lang="en-ZA" sz="4900" dirty="0" smtClean="0">
                <a:solidFill>
                  <a:schemeClr val="tx1"/>
                </a:solidFill>
                <a:cs typeface="Arial" panose="020B0604020202020204" pitchFamily="34" charset="0"/>
              </a:rPr>
              <a:t>(iii)          Organ </a:t>
            </a:r>
            <a:r>
              <a:rPr lang="en-ZA" sz="4900" dirty="0">
                <a:solidFill>
                  <a:schemeClr val="tx1"/>
                </a:solidFill>
                <a:cs typeface="Arial" panose="020B0604020202020204" pitchFamily="34" charset="0"/>
              </a:rPr>
              <a:t>of state. </a:t>
            </a:r>
            <a:endParaRPr lang="en-ZA" sz="4900" dirty="0" smtClean="0">
              <a:solidFill>
                <a:schemeClr val="tx1"/>
              </a:solidFill>
              <a:cs typeface="Arial" panose="020B0604020202020204" pitchFamily="34" charset="0"/>
            </a:endParaRPr>
          </a:p>
          <a:p>
            <a:pPr marL="201168" lvl="1" indent="0" algn="just">
              <a:lnSpc>
                <a:spcPct val="120000"/>
              </a:lnSpc>
              <a:buNone/>
            </a:pPr>
            <a:r>
              <a:rPr lang="en-ZA" sz="4900" dirty="0">
                <a:solidFill>
                  <a:schemeClr val="tx1"/>
                </a:solidFill>
                <a:cs typeface="Arial" panose="020B0604020202020204" pitchFamily="34" charset="0"/>
              </a:rPr>
              <a:t>Although the official closing date for receipt of submissions was 31 May 2015, by 30 June 2015, the Committee </a:t>
            </a:r>
            <a:r>
              <a:rPr lang="en-ZA" sz="4900" dirty="0" smtClean="0">
                <a:solidFill>
                  <a:schemeClr val="tx1"/>
                </a:solidFill>
                <a:cs typeface="Arial" panose="020B0604020202020204" pitchFamily="34" charset="0"/>
              </a:rPr>
              <a:t>received 22 submissions for the 2015 year, </a:t>
            </a:r>
            <a:r>
              <a:rPr lang="en-ZA" sz="4900" dirty="0">
                <a:solidFill>
                  <a:schemeClr val="tx1"/>
                </a:solidFill>
                <a:cs typeface="Arial" panose="020B0604020202020204" pitchFamily="34" charset="0"/>
              </a:rPr>
              <a:t>some being </a:t>
            </a:r>
            <a:r>
              <a:rPr lang="en-ZA" sz="4900" dirty="0" smtClean="0">
                <a:solidFill>
                  <a:schemeClr val="tx1"/>
                </a:solidFill>
                <a:cs typeface="Arial" panose="020B0604020202020204" pitchFamily="34" charset="0"/>
              </a:rPr>
              <a:t>re-submissions and layovers stemming from the </a:t>
            </a:r>
            <a:r>
              <a:rPr lang="en-ZA" sz="4900" dirty="0">
                <a:solidFill>
                  <a:schemeClr val="tx1"/>
                </a:solidFill>
                <a:cs typeface="Arial" panose="020B0604020202020204" pitchFamily="34" charset="0"/>
              </a:rPr>
              <a:t>2013 submission period.</a:t>
            </a:r>
          </a:p>
          <a:p>
            <a:pPr marL="201168" lvl="1" indent="0">
              <a:buNone/>
            </a:pPr>
            <a:endParaRPr lang="en-ZA" sz="4800" dirty="0">
              <a:solidFill>
                <a:schemeClr val="tx1"/>
              </a:solidFill>
              <a:latin typeface="Arial" panose="020B0604020202020204" pitchFamily="34" charset="0"/>
              <a:cs typeface="Arial" panose="020B0604020202020204" pitchFamily="34" charset="0"/>
            </a:endParaRPr>
          </a:p>
          <a:p>
            <a:pPr marL="201168" lvl="1" indent="0">
              <a:buNone/>
            </a:pPr>
            <a:endParaRPr lang="en-ZA" dirty="0">
              <a:solidFill>
                <a:schemeClr val="tx1"/>
              </a:solidFill>
            </a:endParaRPr>
          </a:p>
          <a:p>
            <a:pPr marL="201168" lvl="1" indent="0">
              <a:buNone/>
            </a:pPr>
            <a:endParaRPr lang="en-ZA" dirty="0">
              <a:solidFill>
                <a:schemeClr val="tx1"/>
              </a:solidFill>
            </a:endParaRPr>
          </a:p>
          <a:p>
            <a:pPr marL="201168" lvl="1" indent="0">
              <a:buNone/>
            </a:pPr>
            <a:endParaRPr lang="en-ZA" dirty="0">
              <a:solidFill>
                <a:schemeClr val="tx1"/>
              </a:solidFill>
            </a:endParaRPr>
          </a:p>
        </p:txBody>
      </p:sp>
      <p:sp>
        <p:nvSpPr>
          <p:cNvPr id="4" name="Footer Placeholder 3"/>
          <p:cNvSpPr>
            <a:spLocks noGrp="1"/>
          </p:cNvSpPr>
          <p:nvPr>
            <p:ph type="ftr" sz="quarter" idx="11"/>
          </p:nvPr>
        </p:nvSpPr>
        <p:spPr/>
        <p:txBody>
          <a:bodyPr/>
          <a:lstStyle/>
          <a:p>
            <a:r>
              <a:rPr lang="en-ZA" dirty="0"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2</a:t>
            </a:fld>
            <a:endParaRPr lang="en-US" dirty="0"/>
          </a:p>
        </p:txBody>
      </p:sp>
    </p:spTree>
    <p:extLst>
      <p:ext uri="{BB962C8B-B14F-4D97-AF65-F5344CB8AC3E}">
        <p14:creationId xmlns:p14="http://schemas.microsoft.com/office/powerpoint/2010/main" xmlns="" val="3954624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t>Submission 15: Mr F </a:t>
            </a:r>
            <a:r>
              <a:rPr lang="en-ZA" sz="4400" b="1" dirty="0" err="1" smtClean="0"/>
              <a:t>Nkgoeng</a:t>
            </a:r>
            <a:r>
              <a:rPr lang="en-ZA" sz="4400" b="1" dirty="0" smtClean="0"/>
              <a:t>    ref: CR 15/15</a:t>
            </a:r>
            <a:endParaRPr lang="en-ZA" sz="4400" b="1" dirty="0"/>
          </a:p>
        </p:txBody>
      </p:sp>
      <p:sp>
        <p:nvSpPr>
          <p:cNvPr id="3" name="Content Placeholder 2"/>
          <p:cNvSpPr>
            <a:spLocks noGrp="1"/>
          </p:cNvSpPr>
          <p:nvPr>
            <p:ph idx="1"/>
          </p:nvPr>
        </p:nvSpPr>
        <p:spPr/>
        <p:txBody>
          <a:bodyPr/>
          <a:lstStyle/>
          <a:p>
            <a:pPr marL="0" lvl="0" indent="0" algn="just">
              <a:buNone/>
            </a:pPr>
            <a:r>
              <a:rPr lang="en-ZA" dirty="0"/>
              <a:t>The submission recommends that the Committee </a:t>
            </a:r>
            <a:r>
              <a:rPr lang="en-ZA" dirty="0" smtClean="0"/>
              <a:t>reconciles </a:t>
            </a:r>
            <a:r>
              <a:rPr lang="en-ZA" dirty="0"/>
              <a:t>and fears God’s law before amending the Constitution, as society seems to be challenging God by laws permitting abortions,  same, sex marriages and women wearing transparent </a:t>
            </a:r>
            <a:r>
              <a:rPr lang="en-ZA" dirty="0" smtClean="0"/>
              <a:t>clothes.  The </a:t>
            </a:r>
            <a:r>
              <a:rPr lang="en-ZA" dirty="0"/>
              <a:t>submission recommends that the Committee ought to be mindful of the biological, chemical, spiritual and holy wars currently taking </a:t>
            </a:r>
            <a:r>
              <a:rPr lang="en-ZA" dirty="0" smtClean="0"/>
              <a:t>place globally.</a:t>
            </a:r>
            <a:endParaRPr lang="en-ZA" dirty="0"/>
          </a:p>
          <a:p>
            <a:pPr marL="0" indent="0" algn="just">
              <a:buNone/>
            </a:pPr>
            <a:r>
              <a:rPr lang="en-ZA" b="1" dirty="0" smtClean="0"/>
              <a:t>Recommendation to the CRC</a:t>
            </a:r>
          </a:p>
          <a:p>
            <a:pPr marL="0" indent="0" algn="just">
              <a:buNone/>
            </a:pPr>
            <a:r>
              <a:rPr lang="en-ZA" dirty="0" smtClean="0"/>
              <a:t>This submission does not make specific reference to which sections of Constitution it proposes be changed, nor does it clearly set out where the proposed sections need to be inserted. The manner in which the submission is set out makes it difficult to understand which parts of the Constitution require review, but rather sets out the personal convictions of Mr F </a:t>
            </a:r>
            <a:r>
              <a:rPr lang="en-ZA" dirty="0" err="1" smtClean="0"/>
              <a:t>Nkogeng</a:t>
            </a:r>
            <a:r>
              <a:rPr lang="en-ZA" dirty="0" smtClean="0"/>
              <a:t>.</a:t>
            </a:r>
          </a:p>
          <a:p>
            <a:pPr marL="0" indent="0" algn="just">
              <a:buNone/>
            </a:pPr>
            <a:r>
              <a:rPr lang="en-ZA" dirty="0"/>
              <a:t>T</a:t>
            </a:r>
            <a:r>
              <a:rPr lang="en-ZA" dirty="0" smtClean="0"/>
              <a:t>his </a:t>
            </a:r>
            <a:r>
              <a:rPr lang="en-ZA" dirty="0"/>
              <a:t>submission falls under </a:t>
            </a:r>
            <a:r>
              <a:rPr lang="en-ZA" b="1" dirty="0"/>
              <a:t>Category 3: submissions, which denotes submissions that may be considered to not be within the ambit of priority in terms of the Committee’s mandate</a:t>
            </a:r>
            <a:r>
              <a:rPr lang="en-ZA" dirty="0"/>
              <a:t>.</a:t>
            </a:r>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20</a:t>
            </a:fld>
            <a:endParaRPr lang="en-US" dirty="0"/>
          </a:p>
        </p:txBody>
      </p:sp>
    </p:spTree>
    <p:extLst>
      <p:ext uri="{BB962C8B-B14F-4D97-AF65-F5344CB8AC3E}">
        <p14:creationId xmlns:p14="http://schemas.microsoft.com/office/powerpoint/2010/main" xmlns="" val="841949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400" b="1" dirty="0" smtClean="0"/>
              <a:t>Submission 16: Mr D Williams     ref: CR 15/15</a:t>
            </a:r>
            <a:endParaRPr lang="en-ZA" sz="4400" b="1" dirty="0"/>
          </a:p>
        </p:txBody>
      </p:sp>
      <p:sp>
        <p:nvSpPr>
          <p:cNvPr id="3" name="Content Placeholder 2"/>
          <p:cNvSpPr>
            <a:spLocks noGrp="1"/>
          </p:cNvSpPr>
          <p:nvPr>
            <p:ph idx="1"/>
          </p:nvPr>
        </p:nvSpPr>
        <p:spPr/>
        <p:txBody>
          <a:bodyPr>
            <a:noAutofit/>
          </a:bodyPr>
          <a:lstStyle/>
          <a:p>
            <a:pPr marL="0" indent="0" algn="just">
              <a:buNone/>
            </a:pPr>
            <a:r>
              <a:rPr lang="en-ZA" sz="2400" dirty="0" smtClean="0">
                <a:solidFill>
                  <a:schemeClr val="dk1"/>
                </a:solidFill>
              </a:rPr>
              <a:t>Mr </a:t>
            </a:r>
            <a:r>
              <a:rPr lang="en-ZA" sz="2400" dirty="0">
                <a:solidFill>
                  <a:schemeClr val="dk1"/>
                </a:solidFill>
              </a:rPr>
              <a:t>D Williams a DSC </a:t>
            </a:r>
            <a:r>
              <a:rPr lang="en-ZA" sz="2400" dirty="0" smtClean="0">
                <a:solidFill>
                  <a:schemeClr val="dk1"/>
                </a:solidFill>
              </a:rPr>
              <a:t>Official </a:t>
            </a:r>
            <a:r>
              <a:rPr lang="en-ZA" sz="2400" dirty="0">
                <a:solidFill>
                  <a:schemeClr val="dk1"/>
                </a:solidFill>
              </a:rPr>
              <a:t>wrote poems on issues faced by the Country and </a:t>
            </a:r>
            <a:r>
              <a:rPr lang="en-ZA" sz="2400" dirty="0" smtClean="0">
                <a:solidFill>
                  <a:schemeClr val="dk1"/>
                </a:solidFill>
              </a:rPr>
              <a:t>his achievements </a:t>
            </a:r>
            <a:r>
              <a:rPr lang="en-ZA" sz="2400" dirty="0">
                <a:solidFill>
                  <a:schemeClr val="dk1"/>
                </a:solidFill>
              </a:rPr>
              <a:t>for work done for </a:t>
            </a:r>
            <a:r>
              <a:rPr lang="en-ZA" sz="2400" dirty="0" smtClean="0">
                <a:solidFill>
                  <a:schemeClr val="dk1"/>
                </a:solidFill>
              </a:rPr>
              <a:t>marginalised members of his community.</a:t>
            </a:r>
            <a:endParaRPr lang="en-ZA" sz="2400" dirty="0">
              <a:solidFill>
                <a:schemeClr val="dk1"/>
              </a:solidFill>
            </a:endParaRPr>
          </a:p>
          <a:p>
            <a:pPr marL="0" indent="0" algn="just">
              <a:buNone/>
            </a:pPr>
            <a:r>
              <a:rPr lang="en-ZA" sz="2400" b="1" dirty="0" smtClean="0"/>
              <a:t>Recommendation to the CRC</a:t>
            </a:r>
          </a:p>
          <a:p>
            <a:pPr marL="0" indent="0" algn="just">
              <a:buNone/>
            </a:pPr>
            <a:r>
              <a:rPr lang="en-ZA" sz="2400" dirty="0"/>
              <a:t>The manner in which </a:t>
            </a:r>
            <a:r>
              <a:rPr lang="en-ZA" sz="2400" dirty="0" smtClean="0"/>
              <a:t>this </a:t>
            </a:r>
            <a:r>
              <a:rPr lang="en-ZA" sz="2400" dirty="0"/>
              <a:t>submission is set out does not give clarity as to which parts of the Constitution require review, but rather sets out the personal achievements of Mr Williams as an outstanding citizen who has gone </a:t>
            </a:r>
            <a:r>
              <a:rPr lang="en-ZA" sz="2400" dirty="0" smtClean="0"/>
              <a:t>beyond the call of duty to </a:t>
            </a:r>
            <a:r>
              <a:rPr lang="en-ZA" sz="2400" dirty="0"/>
              <a:t>assisting </a:t>
            </a:r>
            <a:r>
              <a:rPr lang="en-ZA" sz="2400" dirty="0" smtClean="0"/>
              <a:t>marginalised members </a:t>
            </a:r>
            <a:r>
              <a:rPr lang="en-ZA" sz="2400" dirty="0"/>
              <a:t>of society as a corrections </a:t>
            </a:r>
            <a:r>
              <a:rPr lang="en-ZA" sz="2400" dirty="0" smtClean="0"/>
              <a:t>official.</a:t>
            </a:r>
            <a:endParaRPr lang="en-ZA" sz="2400" b="1" dirty="0"/>
          </a:p>
          <a:p>
            <a:pPr marL="0" indent="0" algn="just">
              <a:buNone/>
            </a:pPr>
            <a:r>
              <a:rPr lang="en-ZA" sz="2400" dirty="0" smtClean="0"/>
              <a:t>The </a:t>
            </a:r>
            <a:r>
              <a:rPr lang="en-ZA" sz="2400" dirty="0"/>
              <a:t>proposal falls outside of the scope of the mandate of the CRC and it is recommended that </a:t>
            </a:r>
            <a:r>
              <a:rPr lang="en-ZA" sz="2400" b="1" dirty="0"/>
              <a:t>this submission falls under Category 3: submissions</a:t>
            </a:r>
            <a:r>
              <a:rPr lang="en-ZA" sz="2400" dirty="0"/>
              <a:t>, which denotes submissions </a:t>
            </a:r>
            <a:r>
              <a:rPr lang="en-ZA" sz="2400" dirty="0" smtClean="0"/>
              <a:t>which the Committee is unable to consider in terms of its mandate.</a:t>
            </a:r>
            <a:endParaRPr lang="en-ZA" sz="2400"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21</a:t>
            </a:fld>
            <a:endParaRPr lang="en-US" dirty="0"/>
          </a:p>
        </p:txBody>
      </p:sp>
    </p:spTree>
    <p:extLst>
      <p:ext uri="{BB962C8B-B14F-4D97-AF65-F5344CB8AC3E}">
        <p14:creationId xmlns:p14="http://schemas.microsoft.com/office/powerpoint/2010/main" xmlns="" val="39566021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4000" b="1" dirty="0" smtClean="0"/>
              <a:t>Category 2 Submissions referred for legal advice</a:t>
            </a:r>
            <a:endParaRPr lang="en-ZA" sz="4000" b="1" dirty="0"/>
          </a:p>
        </p:txBody>
      </p:sp>
      <p:sp>
        <p:nvSpPr>
          <p:cNvPr id="3" name="Content Placeholder 2"/>
          <p:cNvSpPr>
            <a:spLocks noGrp="1"/>
          </p:cNvSpPr>
          <p:nvPr>
            <p:ph idx="1"/>
          </p:nvPr>
        </p:nvSpPr>
        <p:spPr>
          <a:xfrm>
            <a:off x="1097280" y="1845734"/>
            <a:ext cx="10058400" cy="4444230"/>
          </a:xfrm>
        </p:spPr>
        <p:txBody>
          <a:bodyPr>
            <a:noAutofit/>
          </a:bodyPr>
          <a:lstStyle/>
          <a:p>
            <a:r>
              <a:rPr lang="en-ZA" sz="2400" dirty="0"/>
              <a:t>Of the </a:t>
            </a:r>
            <a:r>
              <a:rPr lang="en-ZA" sz="2400" dirty="0" smtClean="0"/>
              <a:t>22 </a:t>
            </a:r>
            <a:r>
              <a:rPr lang="en-ZA" sz="2400" dirty="0"/>
              <a:t>submissions received in 2015, </a:t>
            </a:r>
            <a:r>
              <a:rPr lang="en-ZA" sz="2400" dirty="0" smtClean="0"/>
              <a:t>10 </a:t>
            </a:r>
            <a:r>
              <a:rPr lang="en-ZA" sz="2400" dirty="0"/>
              <a:t>submissions fall into category </a:t>
            </a:r>
            <a:r>
              <a:rPr lang="en-ZA" sz="2400" dirty="0" smtClean="0"/>
              <a:t>2.  The </a:t>
            </a:r>
            <a:r>
              <a:rPr lang="en-ZA" sz="2400" dirty="0"/>
              <a:t>following submissions were referred to the Parliamentary Legal Services for legal opinions</a:t>
            </a:r>
            <a:r>
              <a:rPr lang="en-ZA" sz="2400" dirty="0" smtClean="0"/>
              <a:t>:</a:t>
            </a:r>
          </a:p>
          <a:p>
            <a:pPr marL="342900" lvl="0" indent="-342900">
              <a:spcAft>
                <a:spcPts val="0"/>
              </a:spcAft>
              <a:buFont typeface="+mj-lt"/>
              <a:buAutoNum type="arabicPeriod"/>
            </a:pP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CR 4/15 by Kingdom Governance Movement (chapters 4, 5, 7, 9, 10 dealt with by 3 legal advisors due to length of the submission)</a:t>
            </a: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CR 8/15 by Mr B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Mbindwane</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(s 167 to s170)</a:t>
            </a: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CR 9/15 by Mr L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Magongwa</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(submitted 3 submissions, s 6(1), language submission, 2013 resubmission);</a:t>
            </a: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CR10/15 by Mr L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Magongwa</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(s 6(1), language submission on behalf of Deaf Federation of South Africa;</a:t>
            </a: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mj-lt"/>
              <a:buAutoNum type="arabicPeriod"/>
            </a:pP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CR14/15 by Mr L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Magongwa</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(s 6(1), language submission on behalf of UNISA);</a:t>
            </a: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endParaRPr lang="en-ZA" dirty="0" smtClean="0"/>
          </a:p>
          <a:p>
            <a:r>
              <a:rPr lang="en-ZA" dirty="0"/>
              <a:t> </a:t>
            </a:r>
          </a:p>
          <a:p>
            <a:pPr lvl="0"/>
            <a:endParaRPr lang="en-ZA" dirty="0"/>
          </a:p>
          <a:p>
            <a:r>
              <a:rPr lang="en-ZA" dirty="0"/>
              <a:t> </a:t>
            </a:r>
          </a:p>
          <a:p>
            <a:pPr marL="0" indent="0">
              <a:buNone/>
            </a:pPr>
            <a:endParaRPr lang="en-ZA" dirty="0"/>
          </a:p>
          <a:p>
            <a:endParaRPr lang="en-ZA" dirty="0"/>
          </a:p>
          <a:p>
            <a:endParaRPr lang="en-ZA" dirty="0" smtClean="0"/>
          </a:p>
          <a:p>
            <a:endParaRPr lang="en-ZA" dirty="0"/>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22</a:t>
            </a:fld>
            <a:endParaRPr lang="en-US" dirty="0"/>
          </a:p>
        </p:txBody>
      </p:sp>
    </p:spTree>
    <p:extLst>
      <p:ext uri="{BB962C8B-B14F-4D97-AF65-F5344CB8AC3E}">
        <p14:creationId xmlns:p14="http://schemas.microsoft.com/office/powerpoint/2010/main" xmlns="" val="31738499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000" b="1" dirty="0">
                <a:solidFill>
                  <a:srgbClr val="000000">
                    <a:lumMod val="75000"/>
                    <a:lumOff val="25000"/>
                  </a:srgbClr>
                </a:solidFill>
              </a:rPr>
              <a:t>Category 2 Submissions referred for legal advice</a:t>
            </a:r>
            <a:endParaRPr lang="en-ZA" dirty="0"/>
          </a:p>
        </p:txBody>
      </p:sp>
      <p:sp>
        <p:nvSpPr>
          <p:cNvPr id="3" name="Content Placeholder 2"/>
          <p:cNvSpPr>
            <a:spLocks noGrp="1"/>
          </p:cNvSpPr>
          <p:nvPr>
            <p:ph idx="1"/>
          </p:nvPr>
        </p:nvSpPr>
        <p:spPr/>
        <p:txBody>
          <a:bodyPr>
            <a:normAutofit fontScale="92500" lnSpcReduction="10000"/>
          </a:bodyPr>
          <a:lstStyle/>
          <a:p>
            <a:pPr marL="0" lvl="0" indent="0">
              <a:spcAft>
                <a:spcPts val="0"/>
              </a:spcAft>
              <a:buNone/>
            </a:pPr>
            <a:r>
              <a:rPr lang="en-ZA" sz="2400"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Submissions </a:t>
            </a:r>
            <a:r>
              <a:rPr lang="en-ZA" sz="24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referred </a:t>
            </a:r>
            <a:r>
              <a:rPr lang="en-ZA" sz="2400"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for Parliamentary </a:t>
            </a:r>
            <a:r>
              <a:rPr lang="en-ZA" sz="24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legal </a:t>
            </a:r>
            <a:r>
              <a:rPr lang="en-ZA" sz="2400"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opinions continued:</a:t>
            </a:r>
          </a:p>
          <a:p>
            <a:pPr marL="0" lvl="0" indent="0">
              <a:spcAft>
                <a:spcPts val="0"/>
              </a:spcAft>
              <a:buNone/>
            </a:pPr>
            <a:endPar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457200" lvl="0" indent="-457200">
              <a:spcAft>
                <a:spcPts val="0"/>
              </a:spcAft>
              <a:buAutoNum type="arabicPeriod" startAt="6"/>
            </a:pP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CR17/15 by SALGA (late 2013 resubmission, s 67, s139, </a:t>
            </a: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s163)</a:t>
            </a:r>
          </a:p>
          <a:p>
            <a:pPr marL="457200" lvl="0" indent="-457200">
              <a:spcAft>
                <a:spcPts val="0"/>
              </a:spcAft>
              <a:buAutoNum type="arabicPeriod" startAt="6"/>
            </a:pPr>
            <a:endPar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457200" lvl="0" indent="-457200">
              <a:spcAft>
                <a:spcPts val="0"/>
              </a:spcAft>
              <a:buAutoNum type="arabicPeriod" startAt="6"/>
            </a:pP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CR18/15 by Mr G Travers (s 165</a:t>
            </a: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a:t>
            </a:r>
          </a:p>
          <a:p>
            <a:pPr marL="457200" lvl="0" indent="-457200">
              <a:spcAft>
                <a:spcPts val="0"/>
              </a:spcAft>
              <a:buAutoNum type="arabicPeriod" startAt="6"/>
            </a:pP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457200" lvl="0" indent="-457200">
              <a:spcAft>
                <a:spcPts val="0"/>
              </a:spcAft>
              <a:buAutoNum type="arabicPeriod" startAt="6"/>
            </a:pP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CR19/15 by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Vuka</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Africa (preamble, s1, s7(2), s11, s36, s39</a:t>
            </a: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a:t>
            </a:r>
          </a:p>
          <a:p>
            <a:pPr marL="457200" lvl="0" indent="-457200">
              <a:spcAft>
                <a:spcPts val="0"/>
              </a:spcAft>
              <a:buAutoNum type="arabicPeriod" startAt="6"/>
            </a:pP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457200" lvl="0" indent="-457200">
              <a:spcAft>
                <a:spcPts val="0"/>
              </a:spcAft>
              <a:buAutoNum type="arabicPeriod" startAt="6"/>
            </a:pP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CR20/15 by Mr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Mashile</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(preamble, s42(2), </a:t>
            </a: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s73)</a:t>
            </a:r>
          </a:p>
          <a:p>
            <a:pPr marL="457200" lvl="0" indent="-457200">
              <a:spcAft>
                <a:spcPts val="0"/>
              </a:spcAft>
              <a:buAutoNum type="arabicPeriod" startAt="6"/>
            </a:pP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pPr marL="457200" lvl="0" indent="-457200">
              <a:spcAft>
                <a:spcPts val="0"/>
              </a:spcAft>
              <a:buAutoNum type="arabicPeriod" startAt="6"/>
            </a:pPr>
            <a:r>
              <a:rPr lang="en-ZA" spc="30" dirty="0" smtClean="0">
                <a:solidFill>
                  <a:srgbClr val="001F00"/>
                </a:solidFill>
                <a:latin typeface="Arial" panose="020B0604020202020204" pitchFamily="34" charset="0"/>
                <a:ea typeface="Times New Roman" panose="02020603050405020304" pitchFamily="18" charset="0"/>
                <a:cs typeface="Times New Roman" panose="02020603050405020304" pitchFamily="18" charset="0"/>
              </a:rPr>
              <a:t>Submission </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CR22/15 by Mr </a:t>
            </a:r>
            <a:r>
              <a:rPr lang="en-ZA" spc="30" dirty="0" err="1">
                <a:solidFill>
                  <a:srgbClr val="001F00"/>
                </a:solidFill>
                <a:latin typeface="Arial" panose="020B0604020202020204" pitchFamily="34" charset="0"/>
                <a:ea typeface="Times New Roman" panose="02020603050405020304" pitchFamily="18" charset="0"/>
                <a:cs typeface="Times New Roman" panose="02020603050405020304" pitchFamily="18" charset="0"/>
              </a:rPr>
              <a:t>Maclennan</a:t>
            </a:r>
            <a:r>
              <a:rPr lang="en-ZA"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rPr>
              <a:t> (preamble)</a:t>
            </a:r>
            <a:endParaRPr lang="en-ZA" sz="1200" spc="30" dirty="0">
              <a:solidFill>
                <a:srgbClr val="001F00"/>
              </a:solidFill>
              <a:latin typeface="Arial" panose="020B0604020202020204" pitchFamily="34" charset="0"/>
              <a:ea typeface="Times New Roman" panose="02020603050405020304" pitchFamily="18" charset="0"/>
              <a:cs typeface="Times New Roman" panose="02020603050405020304" pitchFamily="18" charset="0"/>
            </a:endParaRPr>
          </a:p>
          <a:p>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23</a:t>
            </a:fld>
            <a:endParaRPr lang="en-US" dirty="0"/>
          </a:p>
        </p:txBody>
      </p:sp>
    </p:spTree>
    <p:extLst>
      <p:ext uri="{BB962C8B-B14F-4D97-AF65-F5344CB8AC3E}">
        <p14:creationId xmlns:p14="http://schemas.microsoft.com/office/powerpoint/2010/main" xmlns="" val="33200161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Conclusion</a:t>
            </a:r>
            <a:endParaRPr lang="en-ZA" b="1" dirty="0"/>
          </a:p>
        </p:txBody>
      </p:sp>
      <p:sp>
        <p:nvSpPr>
          <p:cNvPr id="3" name="Content Placeholder 2"/>
          <p:cNvSpPr>
            <a:spLocks noGrp="1"/>
          </p:cNvSpPr>
          <p:nvPr>
            <p:ph idx="1"/>
          </p:nvPr>
        </p:nvSpPr>
        <p:spPr/>
        <p:txBody>
          <a:bodyPr>
            <a:normAutofit/>
          </a:bodyPr>
          <a:lstStyle/>
          <a:p>
            <a:pPr marL="0" indent="0">
              <a:buNone/>
            </a:pPr>
            <a:r>
              <a:rPr lang="en-ZA" dirty="0" smtClean="0"/>
              <a:t>Of the 22 Submissions  in 2015, the number of submissions of have been categorised as follows:</a:t>
            </a:r>
          </a:p>
          <a:p>
            <a:pPr marL="0" indent="0">
              <a:buNone/>
            </a:pPr>
            <a:endParaRPr lang="en-ZA" dirty="0"/>
          </a:p>
          <a:p>
            <a:pPr marL="0" indent="0">
              <a:buNone/>
            </a:pPr>
            <a:r>
              <a:rPr lang="en-ZA" b="1" dirty="0" smtClean="0"/>
              <a:t>Category 1</a:t>
            </a:r>
            <a:r>
              <a:rPr lang="en-ZA" dirty="0" smtClean="0"/>
              <a:t>: 	</a:t>
            </a:r>
            <a:r>
              <a:rPr lang="en-ZA" dirty="0"/>
              <a:t>5</a:t>
            </a:r>
            <a:r>
              <a:rPr lang="en-ZA" dirty="0" smtClean="0"/>
              <a:t> Submissions are ready for consideration by the Committee</a:t>
            </a:r>
          </a:p>
          <a:p>
            <a:pPr marL="0" indent="0">
              <a:buNone/>
            </a:pPr>
            <a:r>
              <a:rPr lang="en-ZA" b="1" dirty="0" smtClean="0"/>
              <a:t>Category 2:  </a:t>
            </a:r>
            <a:r>
              <a:rPr lang="en-ZA" dirty="0" smtClean="0"/>
              <a:t>	10 </a:t>
            </a:r>
            <a:r>
              <a:rPr lang="en-ZA" dirty="0"/>
              <a:t>S</a:t>
            </a:r>
            <a:r>
              <a:rPr lang="en-ZA" dirty="0" smtClean="0"/>
              <a:t>ubmissions have been referred for legal opinions, and the Committee 			will be briefed on same.</a:t>
            </a:r>
          </a:p>
          <a:p>
            <a:pPr marL="0" indent="0">
              <a:buNone/>
            </a:pPr>
            <a:r>
              <a:rPr lang="en-ZA" b="1" dirty="0" smtClean="0"/>
              <a:t>Category 3:</a:t>
            </a:r>
            <a:r>
              <a:rPr lang="en-ZA" dirty="0" smtClean="0"/>
              <a:t>	</a:t>
            </a:r>
            <a:r>
              <a:rPr lang="en-ZA" dirty="0"/>
              <a:t>7</a:t>
            </a:r>
            <a:r>
              <a:rPr lang="en-ZA" dirty="0" smtClean="0"/>
              <a:t> </a:t>
            </a:r>
            <a:r>
              <a:rPr lang="en-ZA" dirty="0"/>
              <a:t>S</a:t>
            </a:r>
            <a:r>
              <a:rPr lang="en-ZA" dirty="0" smtClean="0"/>
              <a:t>ubmissions fall outside of the mandate of the Committee to review the      			Constitution. </a:t>
            </a:r>
          </a:p>
          <a:p>
            <a:pPr marL="0" indent="0">
              <a:buNone/>
            </a:pPr>
            <a:r>
              <a:rPr lang="en-ZA" b="1" dirty="0" smtClean="0"/>
              <a:t>Resubmissions:</a:t>
            </a:r>
            <a:r>
              <a:rPr lang="en-ZA" dirty="0" smtClean="0"/>
              <a:t>	4 </a:t>
            </a:r>
            <a:r>
              <a:rPr lang="en-ZA" dirty="0"/>
              <a:t>S</a:t>
            </a:r>
            <a:r>
              <a:rPr lang="en-ZA" dirty="0" smtClean="0"/>
              <a:t>ubmissions are updated resubmissions from 2013, some of which are</a:t>
            </a:r>
            <a:endParaRPr lang="en-ZA" dirty="0"/>
          </a:p>
          <a:p>
            <a:pPr marL="0" indent="0">
              <a:buNone/>
            </a:pPr>
            <a:r>
              <a:rPr lang="en-ZA" dirty="0" smtClean="0"/>
              <a:t>                                </a:t>
            </a:r>
            <a:r>
              <a:rPr lang="en-ZA" dirty="0"/>
              <a:t>included in the 10 </a:t>
            </a:r>
            <a:r>
              <a:rPr lang="en-ZA" dirty="0" smtClean="0"/>
              <a:t>category 2 Submissions</a:t>
            </a:r>
            <a:r>
              <a:rPr lang="en-ZA" dirty="0"/>
              <a:t>.</a:t>
            </a:r>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24</a:t>
            </a:fld>
            <a:endParaRPr lang="en-US" dirty="0"/>
          </a:p>
        </p:txBody>
      </p:sp>
    </p:spTree>
    <p:extLst>
      <p:ext uri="{BB962C8B-B14F-4D97-AF65-F5344CB8AC3E}">
        <p14:creationId xmlns:p14="http://schemas.microsoft.com/office/powerpoint/2010/main" xmlns="" val="1722369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Categorisation of submissions</a:t>
            </a:r>
            <a:endParaRPr lang="en-ZA" b="1" dirty="0"/>
          </a:p>
        </p:txBody>
      </p:sp>
      <p:sp>
        <p:nvSpPr>
          <p:cNvPr id="3" name="Content Placeholder 2"/>
          <p:cNvSpPr>
            <a:spLocks noGrp="1"/>
          </p:cNvSpPr>
          <p:nvPr>
            <p:ph idx="1"/>
          </p:nvPr>
        </p:nvSpPr>
        <p:spPr/>
        <p:txBody>
          <a:bodyPr>
            <a:normAutofit/>
          </a:bodyPr>
          <a:lstStyle/>
          <a:p>
            <a:pPr marL="0" indent="0" algn="just">
              <a:buNone/>
            </a:pPr>
            <a:r>
              <a:rPr lang="en-ZA" dirty="0" smtClean="0"/>
              <a:t>The submissions received in response to the public invitation in the media, calling for submission on matters requiring constitutional review have been categorised into 3 categories:</a:t>
            </a:r>
          </a:p>
          <a:p>
            <a:pPr marL="0" indent="0" algn="just">
              <a:buNone/>
            </a:pPr>
            <a:endParaRPr lang="en-ZA" dirty="0"/>
          </a:p>
          <a:p>
            <a:pPr algn="just"/>
            <a:r>
              <a:rPr lang="en-ZA" dirty="0"/>
              <a:t>•	</a:t>
            </a:r>
            <a:r>
              <a:rPr lang="en-ZA" b="1" dirty="0"/>
              <a:t>CATEGORY 1:</a:t>
            </a:r>
            <a:r>
              <a:rPr lang="en-ZA" dirty="0"/>
              <a:t> submissions that are ready for consideration by the Committee; </a:t>
            </a:r>
          </a:p>
          <a:p>
            <a:pPr algn="just"/>
            <a:r>
              <a:rPr lang="en-ZA" dirty="0"/>
              <a:t>•	</a:t>
            </a:r>
            <a:r>
              <a:rPr lang="en-ZA" b="1" dirty="0"/>
              <a:t>CATEGORY 2: </a:t>
            </a:r>
            <a:r>
              <a:rPr lang="en-ZA" dirty="0"/>
              <a:t>submissions that require a specialist or legal </a:t>
            </a:r>
            <a:r>
              <a:rPr lang="en-ZA" dirty="0" smtClean="0"/>
              <a:t>opinion; &amp;                                       </a:t>
            </a:r>
            <a:endParaRPr lang="en-ZA" dirty="0"/>
          </a:p>
          <a:p>
            <a:pPr algn="just"/>
            <a:r>
              <a:rPr lang="en-ZA" dirty="0"/>
              <a:t>•	</a:t>
            </a:r>
            <a:r>
              <a:rPr lang="en-ZA" b="1" dirty="0"/>
              <a:t>CATEGORY </a:t>
            </a:r>
            <a:r>
              <a:rPr lang="en-ZA" b="1" dirty="0" smtClean="0"/>
              <a:t>3:</a:t>
            </a:r>
            <a:r>
              <a:rPr lang="en-ZA" dirty="0"/>
              <a:t>submissions that are </a:t>
            </a:r>
            <a:r>
              <a:rPr lang="en-ZA" dirty="0" smtClean="0"/>
              <a:t>not within the Committee’s mandate, and do </a:t>
            </a:r>
            <a:r>
              <a:rPr lang="en-ZA" dirty="0"/>
              <a:t>not </a:t>
            </a:r>
            <a:endParaRPr lang="en-ZA" dirty="0" smtClean="0"/>
          </a:p>
          <a:p>
            <a:pPr algn="just"/>
            <a:r>
              <a:rPr lang="en-ZA" dirty="0" smtClean="0"/>
              <a:t>               speak </a:t>
            </a:r>
            <a:r>
              <a:rPr lang="en-ZA" dirty="0"/>
              <a:t>to the section of the Constitution which </a:t>
            </a:r>
            <a:r>
              <a:rPr lang="en-ZA" dirty="0" smtClean="0"/>
              <a:t>the </a:t>
            </a:r>
            <a:r>
              <a:rPr lang="en-ZA" dirty="0"/>
              <a:t>Committee is required to </a:t>
            </a:r>
            <a:r>
              <a:rPr lang="en-ZA" dirty="0" smtClean="0"/>
              <a:t>review.</a:t>
            </a:r>
            <a:endParaRPr lang="en-ZA" dirty="0"/>
          </a:p>
          <a:p>
            <a:pPr algn="just"/>
            <a:r>
              <a:rPr lang="en-ZA" dirty="0" smtClean="0"/>
              <a:t>This categorisation is merely a recommendation of process which the committee may approve or alter as a method of approach in addressing all submissions.  A 4</a:t>
            </a:r>
            <a:r>
              <a:rPr lang="en-ZA" baseline="30000" dirty="0" smtClean="0"/>
              <a:t>th</a:t>
            </a:r>
            <a:r>
              <a:rPr lang="en-ZA" dirty="0" smtClean="0"/>
              <a:t> category of submissions may develop on account of layover submissions from previous years.</a:t>
            </a:r>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3</a:t>
            </a:fld>
            <a:endParaRPr lang="en-US" dirty="0"/>
          </a:p>
        </p:txBody>
      </p:sp>
    </p:spTree>
    <p:extLst>
      <p:ext uri="{BB962C8B-B14F-4D97-AF65-F5344CB8AC3E}">
        <p14:creationId xmlns:p14="http://schemas.microsoft.com/office/powerpoint/2010/main" xmlns="" val="28757897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R</a:t>
            </a:r>
            <a:r>
              <a:rPr lang="en-ZA" b="1" dirty="0" smtClean="0"/>
              <a:t>e-submitted </a:t>
            </a:r>
            <a:r>
              <a:rPr lang="en-ZA" b="1" dirty="0"/>
              <a:t>S</a:t>
            </a:r>
            <a:r>
              <a:rPr lang="en-ZA" b="1" dirty="0" smtClean="0"/>
              <a:t>ubmissions </a:t>
            </a:r>
            <a:endParaRPr lang="en-ZA" b="1" dirty="0"/>
          </a:p>
        </p:txBody>
      </p:sp>
      <p:sp>
        <p:nvSpPr>
          <p:cNvPr id="3" name="Content Placeholder 2"/>
          <p:cNvSpPr>
            <a:spLocks noGrp="1"/>
          </p:cNvSpPr>
          <p:nvPr>
            <p:ph idx="1"/>
          </p:nvPr>
        </p:nvSpPr>
        <p:spPr>
          <a:xfrm>
            <a:off x="1097280" y="1845734"/>
            <a:ext cx="10058400" cy="4440766"/>
          </a:xfrm>
        </p:spPr>
        <p:txBody>
          <a:bodyPr>
            <a:normAutofit fontScale="77500" lnSpcReduction="20000"/>
          </a:bodyPr>
          <a:lstStyle/>
          <a:p>
            <a:pPr marL="0" indent="0" algn="just">
              <a:buNone/>
            </a:pPr>
            <a:endParaRPr lang="en-ZA" dirty="0" smtClean="0"/>
          </a:p>
          <a:p>
            <a:pPr marL="0" indent="0" algn="just">
              <a:buNone/>
            </a:pPr>
            <a:r>
              <a:rPr lang="en-ZA" sz="2600" dirty="0" smtClean="0"/>
              <a:t>From the 2015 Submissions, </a:t>
            </a:r>
            <a:r>
              <a:rPr lang="en-ZA" sz="2600" dirty="0"/>
              <a:t>there have been 3 re-submissions from 2013.  The following submission were </a:t>
            </a:r>
            <a:r>
              <a:rPr lang="en-ZA" sz="2600" b="1" dirty="0"/>
              <a:t>resubmitted </a:t>
            </a:r>
            <a:r>
              <a:rPr lang="en-ZA" sz="2600" dirty="0"/>
              <a:t>in 2015</a:t>
            </a:r>
            <a:r>
              <a:rPr lang="en-ZA" sz="2600" dirty="0" smtClean="0"/>
              <a:t>:</a:t>
            </a:r>
            <a:endParaRPr lang="en-ZA" sz="2600" dirty="0"/>
          </a:p>
          <a:p>
            <a:pPr algn="just"/>
            <a:r>
              <a:rPr lang="en-ZA" sz="2600" dirty="0"/>
              <a:t>3.1	Submission 13 from Support Public Broadcasting (SOS); </a:t>
            </a:r>
          </a:p>
          <a:p>
            <a:pPr algn="just"/>
            <a:r>
              <a:rPr lang="en-ZA" sz="2600" dirty="0"/>
              <a:t>3.2	Submission 14 from Deaf </a:t>
            </a:r>
            <a:r>
              <a:rPr lang="en-ZA" sz="2600" dirty="0" smtClean="0"/>
              <a:t>Federation of South </a:t>
            </a:r>
            <a:r>
              <a:rPr lang="en-ZA" sz="2600" dirty="0"/>
              <a:t>Africa; </a:t>
            </a:r>
            <a:r>
              <a:rPr lang="en-ZA" sz="2600" dirty="0" smtClean="0"/>
              <a:t>and</a:t>
            </a:r>
            <a:endParaRPr lang="en-ZA" sz="2600" dirty="0"/>
          </a:p>
          <a:p>
            <a:pPr algn="just"/>
            <a:r>
              <a:rPr lang="en-ZA" sz="2600" dirty="0"/>
              <a:t>3.3	Submission 17 from the South African Local Government Association (SALGA</a:t>
            </a:r>
            <a:r>
              <a:rPr lang="en-ZA" sz="2600" dirty="0" smtClean="0"/>
              <a:t>)</a:t>
            </a:r>
          </a:p>
          <a:p>
            <a:pPr algn="just"/>
            <a:r>
              <a:rPr lang="en-ZA" sz="2600" dirty="0" smtClean="0"/>
              <a:t>3.4	Submission 22 by Mr B </a:t>
            </a:r>
            <a:r>
              <a:rPr lang="en-ZA" sz="2600" dirty="0" err="1" smtClean="0"/>
              <a:t>Maclennan</a:t>
            </a:r>
            <a:endParaRPr lang="en-ZA" sz="2600" dirty="0"/>
          </a:p>
          <a:p>
            <a:pPr marL="0" indent="0" algn="just">
              <a:buNone/>
            </a:pPr>
            <a:r>
              <a:rPr lang="en-ZA" sz="2600" b="1" dirty="0" smtClean="0"/>
              <a:t>Recommendation to the CRC</a:t>
            </a:r>
          </a:p>
          <a:p>
            <a:pPr marL="0" indent="0" algn="just">
              <a:buNone/>
            </a:pPr>
            <a:r>
              <a:rPr lang="en-ZA" sz="2600" dirty="0" smtClean="0"/>
              <a:t>It is recommended that since the above 4 are re-submissions, that they be prioritised for deliberation by the Committee.</a:t>
            </a:r>
          </a:p>
          <a:p>
            <a:pPr marL="0" indent="0" algn="just">
              <a:buNone/>
            </a:pPr>
            <a:r>
              <a:rPr lang="en-ZA" sz="2600" dirty="0" smtClean="0"/>
              <a:t>These submissions have also been referred for legal opinions, which upon presentation by the legal advisor(s) and persons submitting them (should the committee deem it necessary) will assist the committee in reaching its decision on the desirability to review the Constitution.</a:t>
            </a:r>
            <a:endParaRPr lang="en-ZA" sz="2600"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4</a:t>
            </a:fld>
            <a:endParaRPr lang="en-US" dirty="0"/>
          </a:p>
        </p:txBody>
      </p:sp>
    </p:spTree>
    <p:extLst>
      <p:ext uri="{BB962C8B-B14F-4D97-AF65-F5344CB8AC3E}">
        <p14:creationId xmlns:p14="http://schemas.microsoft.com/office/powerpoint/2010/main" xmlns="" val="2974108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xmlns="" val="3528099489"/>
              </p:ext>
            </p:extLst>
          </p:nvPr>
        </p:nvGraphicFramePr>
        <p:xfrm>
          <a:off x="103187" y="67407"/>
          <a:ext cx="11988800" cy="6675120"/>
        </p:xfrm>
        <a:graphic>
          <a:graphicData uri="http://schemas.openxmlformats.org/drawingml/2006/table">
            <a:tbl>
              <a:tblPr firstRow="1" bandRow="1">
                <a:tableStyleId>{5C22544A-7EE6-4342-B048-85BDC9FD1C3A}</a:tableStyleId>
              </a:tblPr>
              <a:tblGrid>
                <a:gridCol w="208280">
                  <a:extLst>
                    <a:ext uri="{9D8B030D-6E8A-4147-A177-3AD203B41FA5}">
                      <a16:colId xmlns="" xmlns:a16="http://schemas.microsoft.com/office/drawing/2014/main" val="20000"/>
                    </a:ext>
                  </a:extLst>
                </a:gridCol>
                <a:gridCol w="4160520">
                  <a:extLst>
                    <a:ext uri="{9D8B030D-6E8A-4147-A177-3AD203B41FA5}">
                      <a16:colId xmlns="" xmlns:a16="http://schemas.microsoft.com/office/drawing/2014/main" val="20001"/>
                    </a:ext>
                  </a:extLst>
                </a:gridCol>
                <a:gridCol w="2824480">
                  <a:extLst>
                    <a:ext uri="{9D8B030D-6E8A-4147-A177-3AD203B41FA5}">
                      <a16:colId xmlns="" xmlns:a16="http://schemas.microsoft.com/office/drawing/2014/main" val="20002"/>
                    </a:ext>
                  </a:extLst>
                </a:gridCol>
                <a:gridCol w="2636520">
                  <a:extLst>
                    <a:ext uri="{9D8B030D-6E8A-4147-A177-3AD203B41FA5}">
                      <a16:colId xmlns="" xmlns:a16="http://schemas.microsoft.com/office/drawing/2014/main" val="20003"/>
                    </a:ext>
                  </a:extLst>
                </a:gridCol>
                <a:gridCol w="2159000">
                  <a:extLst>
                    <a:ext uri="{9D8B030D-6E8A-4147-A177-3AD203B41FA5}">
                      <a16:colId xmlns="" xmlns:a16="http://schemas.microsoft.com/office/drawing/2014/main" val="20004"/>
                    </a:ext>
                  </a:extLst>
                </a:gridCol>
              </a:tblGrid>
              <a:tr h="1155700">
                <a:tc>
                  <a:txBody>
                    <a:bodyPr/>
                    <a:lstStyle/>
                    <a:p>
                      <a:endParaRPr lang="en-ZA" dirty="0"/>
                    </a:p>
                  </a:txBody>
                  <a:tcPr/>
                </a:tc>
                <a:tc>
                  <a:txBody>
                    <a:bodyPr/>
                    <a:lstStyle/>
                    <a:p>
                      <a:r>
                        <a:rPr lang="en-ZA" dirty="0" smtClean="0"/>
                        <a:t>CATEGORY 1: </a:t>
                      </a:r>
                    </a:p>
                    <a:p>
                      <a:r>
                        <a:rPr lang="en-ZA" dirty="0" smtClean="0"/>
                        <a:t>submissions that are ready for consideration by the Committee</a:t>
                      </a:r>
                    </a:p>
                  </a:txBody>
                  <a:tcPr/>
                </a:tc>
                <a:tc>
                  <a:txBody>
                    <a:bodyPr/>
                    <a:lstStyle/>
                    <a:p>
                      <a:r>
                        <a:rPr lang="en-ZA" dirty="0" smtClean="0"/>
                        <a:t>CATEGORY 2: </a:t>
                      </a:r>
                    </a:p>
                    <a:p>
                      <a:r>
                        <a:rPr lang="en-ZA" dirty="0" smtClean="0"/>
                        <a:t>submissions that require a specialist or legal opinion by a legal advisor</a:t>
                      </a:r>
                      <a:endParaRPr lang="en-ZA" dirty="0"/>
                    </a:p>
                  </a:txBody>
                  <a:tcPr/>
                </a:tc>
                <a:tc>
                  <a:txBody>
                    <a:bodyPr/>
                    <a:lstStyle/>
                    <a:p>
                      <a:r>
                        <a:rPr lang="en-ZA" dirty="0" smtClean="0"/>
                        <a:t>CATEGORY 3: </a:t>
                      </a:r>
                    </a:p>
                    <a:p>
                      <a:r>
                        <a:rPr lang="en-ZA" dirty="0" smtClean="0"/>
                        <a:t>submissions that are not within the Committee’s mandate</a:t>
                      </a:r>
                    </a:p>
                  </a:txBody>
                  <a:tcPr/>
                </a:tc>
                <a:tc>
                  <a:txBody>
                    <a:bodyPr/>
                    <a:lstStyle/>
                    <a:p>
                      <a:r>
                        <a:rPr lang="en-ZA" dirty="0" smtClean="0"/>
                        <a:t>Resubmitted submissions from 2013</a:t>
                      </a:r>
                      <a:endParaRPr lang="en-ZA" dirty="0"/>
                    </a:p>
                  </a:txBody>
                  <a:tcPr/>
                </a:tc>
                <a:extLst>
                  <a:ext uri="{0D108BD9-81ED-4DB2-BD59-A6C34878D82A}">
                    <a16:rowId xmlns="" xmlns:a16="http://schemas.microsoft.com/office/drawing/2014/main" val="10000"/>
                  </a:ext>
                </a:extLst>
              </a:tr>
              <a:tr h="1689100">
                <a:tc>
                  <a:txBody>
                    <a:bodyPr/>
                    <a:lstStyle/>
                    <a:p>
                      <a:r>
                        <a:rPr lang="en-ZA" b="1" dirty="0" smtClean="0"/>
                        <a:t>1</a:t>
                      </a:r>
                      <a:endParaRPr lang="en-ZA" b="1" dirty="0"/>
                    </a:p>
                  </a:txBody>
                  <a:tcPr/>
                </a:tc>
                <a:tc>
                  <a:txBody>
                    <a:bodyPr/>
                    <a:lstStyle/>
                    <a:p>
                      <a:r>
                        <a:rPr lang="en-ZA" b="1" dirty="0" smtClean="0"/>
                        <a:t>Submission CR 1/15 </a:t>
                      </a:r>
                    </a:p>
                    <a:p>
                      <a:endParaRPr lang="en-ZA" dirty="0" smtClean="0"/>
                    </a:p>
                    <a:p>
                      <a:r>
                        <a:rPr lang="en-ZA" dirty="0" smtClean="0"/>
                        <a:t>by Mr V </a:t>
                      </a:r>
                      <a:r>
                        <a:rPr lang="en-ZA" dirty="0" err="1" smtClean="0"/>
                        <a:t>Gcuma</a:t>
                      </a:r>
                      <a:r>
                        <a:rPr lang="en-ZA" dirty="0" smtClean="0"/>
                        <a:t>, requests a review of sections 7 (2), 10, 11 and 25 (3) (c).</a:t>
                      </a:r>
                      <a:endParaRPr lang="en-ZA" dirty="0"/>
                    </a:p>
                  </a:txBody>
                  <a:tcPr/>
                </a:tc>
                <a:tc>
                  <a:txBody>
                    <a:bodyPr/>
                    <a:lstStyle/>
                    <a:p>
                      <a:r>
                        <a:rPr lang="en-ZA" b="1" dirty="0" smtClean="0"/>
                        <a:t>4) Submission    CR 4/15</a:t>
                      </a:r>
                    </a:p>
                    <a:p>
                      <a:endParaRPr lang="en-ZA" b="0" dirty="0" smtClean="0"/>
                    </a:p>
                    <a:p>
                      <a:r>
                        <a:rPr lang="en-ZA" b="0" dirty="0" smtClean="0"/>
                        <a:t>by the Kingdom Governance Movement on various sections of the Constitution.</a:t>
                      </a:r>
                    </a:p>
                    <a:p>
                      <a:endParaRPr lang="en-ZA" b="1" dirty="0" smtClean="0"/>
                    </a:p>
                  </a:txBody>
                  <a:tcPr/>
                </a:tc>
                <a:tc>
                  <a:txBody>
                    <a:bodyPr/>
                    <a:lstStyle/>
                    <a:p>
                      <a:endParaRPr lang="en-ZA"/>
                    </a:p>
                  </a:txBody>
                  <a:tcPr/>
                </a:tc>
                <a:tc>
                  <a:txBody>
                    <a:bodyPr/>
                    <a:lstStyle/>
                    <a:p>
                      <a:endParaRPr lang="en-ZA"/>
                    </a:p>
                  </a:txBody>
                  <a:tcPr/>
                </a:tc>
                <a:extLst>
                  <a:ext uri="{0D108BD9-81ED-4DB2-BD59-A6C34878D82A}">
                    <a16:rowId xmlns="" xmlns:a16="http://schemas.microsoft.com/office/drawing/2014/main" val="10001"/>
                  </a:ext>
                </a:extLst>
              </a:tr>
              <a:tr h="1689100">
                <a:tc>
                  <a:txBody>
                    <a:bodyPr/>
                    <a:lstStyle/>
                    <a:p>
                      <a:r>
                        <a:rPr lang="en-ZA" b="1" dirty="0" smtClean="0"/>
                        <a:t>2</a:t>
                      </a:r>
                      <a:endParaRPr lang="en-ZA" b="1" dirty="0"/>
                    </a:p>
                  </a:txBody>
                  <a:tcPr/>
                </a:tc>
                <a:tc>
                  <a:txBody>
                    <a:bodyPr/>
                    <a:lstStyle/>
                    <a:p>
                      <a:r>
                        <a:rPr lang="en-ZA" b="1" dirty="0" smtClean="0"/>
                        <a:t>Submission </a:t>
                      </a:r>
                      <a:r>
                        <a:rPr lang="en-ZA" b="1" baseline="0" dirty="0" smtClean="0"/>
                        <a:t> </a:t>
                      </a:r>
                      <a:r>
                        <a:rPr lang="en-ZA" b="1" dirty="0" smtClean="0"/>
                        <a:t>CR 2/15 </a:t>
                      </a:r>
                    </a:p>
                    <a:p>
                      <a:endParaRPr lang="en-ZA" dirty="0" smtClean="0"/>
                    </a:p>
                    <a:p>
                      <a:r>
                        <a:rPr lang="en-ZA" dirty="0" smtClean="0"/>
                        <a:t>by Mr D </a:t>
                      </a:r>
                      <a:r>
                        <a:rPr lang="en-ZA" dirty="0" err="1" smtClean="0"/>
                        <a:t>McGillycuddy</a:t>
                      </a:r>
                      <a:r>
                        <a:rPr lang="en-ZA" dirty="0" smtClean="0"/>
                        <a:t>, requests a review of</a:t>
                      </a:r>
                      <a:r>
                        <a:rPr lang="en-ZA" baseline="0" dirty="0" smtClean="0"/>
                        <a:t> </a:t>
                      </a:r>
                      <a:r>
                        <a:rPr lang="en-ZA" dirty="0" smtClean="0"/>
                        <a:t>sections 88 (2).</a:t>
                      </a:r>
                    </a:p>
                    <a:p>
                      <a:endParaRPr lang="en-ZA" dirty="0"/>
                    </a:p>
                  </a:txBody>
                  <a:tcPr/>
                </a:tc>
                <a:tc>
                  <a:txBody>
                    <a:bodyPr/>
                    <a:lstStyle/>
                    <a:p>
                      <a:endParaRPr lang="en-ZA"/>
                    </a:p>
                  </a:txBody>
                  <a:tcPr/>
                </a:tc>
                <a:tc>
                  <a:txBody>
                    <a:bodyPr/>
                    <a:lstStyle/>
                    <a:p>
                      <a:r>
                        <a:rPr lang="en-ZA" b="1" dirty="0" smtClean="0"/>
                        <a:t>5) Submission      CR 5/15</a:t>
                      </a:r>
                    </a:p>
                    <a:p>
                      <a:endParaRPr lang="en-ZA" dirty="0" smtClean="0"/>
                    </a:p>
                    <a:p>
                      <a:r>
                        <a:rPr lang="en-ZA" dirty="0" smtClean="0"/>
                        <a:t>by Mr C </a:t>
                      </a:r>
                      <a:r>
                        <a:rPr lang="en-ZA" dirty="0" err="1" smtClean="0"/>
                        <a:t>Renze</a:t>
                      </a:r>
                      <a:r>
                        <a:rPr lang="en-ZA" dirty="0" smtClean="0"/>
                        <a:t>, pertaining to a violation of his Constitutional rights.</a:t>
                      </a:r>
                    </a:p>
                    <a:p>
                      <a:endParaRPr lang="en-ZA" dirty="0"/>
                    </a:p>
                  </a:txBody>
                  <a:tcPr/>
                </a:tc>
                <a:tc>
                  <a:txBody>
                    <a:bodyPr/>
                    <a:lstStyle/>
                    <a:p>
                      <a:endParaRPr lang="en-ZA"/>
                    </a:p>
                  </a:txBody>
                  <a:tcPr/>
                </a:tc>
                <a:extLst>
                  <a:ext uri="{0D108BD9-81ED-4DB2-BD59-A6C34878D82A}">
                    <a16:rowId xmlns="" xmlns:a16="http://schemas.microsoft.com/office/drawing/2014/main" val="10002"/>
                  </a:ext>
                </a:extLst>
              </a:tr>
              <a:tr h="1955800">
                <a:tc>
                  <a:txBody>
                    <a:bodyPr/>
                    <a:lstStyle/>
                    <a:p>
                      <a:r>
                        <a:rPr lang="en-ZA" b="1" dirty="0" smtClean="0"/>
                        <a:t>3</a:t>
                      </a:r>
                      <a:endParaRPr lang="en-ZA" b="1" dirty="0"/>
                    </a:p>
                  </a:txBody>
                  <a:tcPr/>
                </a:tc>
                <a:tc>
                  <a:txBody>
                    <a:bodyPr/>
                    <a:lstStyle/>
                    <a:p>
                      <a:r>
                        <a:rPr lang="en-ZA" b="1" dirty="0" smtClean="0"/>
                        <a:t>Submission </a:t>
                      </a:r>
                      <a:r>
                        <a:rPr lang="en-ZA" b="1" baseline="0" dirty="0" smtClean="0"/>
                        <a:t> </a:t>
                      </a:r>
                      <a:r>
                        <a:rPr lang="en-ZA" b="1" dirty="0" smtClean="0"/>
                        <a:t>CR 3/15</a:t>
                      </a:r>
                    </a:p>
                    <a:p>
                      <a:endParaRPr lang="en-ZA" dirty="0" smtClean="0"/>
                    </a:p>
                    <a:p>
                      <a:r>
                        <a:rPr lang="en-ZA" dirty="0" smtClean="0"/>
                        <a:t>by Mr A </a:t>
                      </a:r>
                      <a:r>
                        <a:rPr lang="en-ZA" dirty="0" err="1" smtClean="0"/>
                        <a:t>Mamagase</a:t>
                      </a:r>
                      <a:r>
                        <a:rPr lang="en-ZA" dirty="0" smtClean="0"/>
                        <a:t>,</a:t>
                      </a:r>
                      <a:r>
                        <a:rPr lang="en-ZA" baseline="0" dirty="0" smtClean="0"/>
                        <a:t> </a:t>
                      </a:r>
                      <a:r>
                        <a:rPr lang="en-ZA" dirty="0" smtClean="0"/>
                        <a:t>requests for the Committee to assist with the provision of copies of the Constitution.</a:t>
                      </a:r>
                    </a:p>
                    <a:p>
                      <a:endParaRPr lang="en-ZA" dirty="0"/>
                    </a:p>
                  </a:txBody>
                  <a:tcPr/>
                </a:tc>
                <a:tc>
                  <a:txBody>
                    <a:bodyPr/>
                    <a:lstStyle/>
                    <a:p>
                      <a:endParaRPr lang="en-ZA" dirty="0"/>
                    </a:p>
                  </a:txBody>
                  <a:tcPr/>
                </a:tc>
                <a:tc>
                  <a:txBody>
                    <a:bodyPr/>
                    <a:lstStyle/>
                    <a:p>
                      <a:r>
                        <a:rPr lang="en-ZA" b="1" dirty="0" smtClean="0"/>
                        <a:t>6) Submission    CR 6/15 </a:t>
                      </a:r>
                    </a:p>
                    <a:p>
                      <a:endParaRPr lang="en-ZA" dirty="0" smtClean="0"/>
                    </a:p>
                    <a:p>
                      <a:r>
                        <a:rPr lang="en-ZA" dirty="0" smtClean="0"/>
                        <a:t>by</a:t>
                      </a:r>
                      <a:r>
                        <a:rPr lang="en-ZA" baseline="0" dirty="0" smtClean="0"/>
                        <a:t> </a:t>
                      </a:r>
                      <a:r>
                        <a:rPr lang="en-ZA" dirty="0" smtClean="0"/>
                        <a:t>Mr C Benson,</a:t>
                      </a:r>
                      <a:r>
                        <a:rPr lang="en-ZA" baseline="0" dirty="0" smtClean="0"/>
                        <a:t> </a:t>
                      </a:r>
                      <a:r>
                        <a:rPr lang="en-ZA" dirty="0" smtClean="0"/>
                        <a:t> on newspaper articles he wrote pertaining various constitutional matters.</a:t>
                      </a:r>
                    </a:p>
                    <a:p>
                      <a:endParaRPr lang="en-ZA" dirty="0"/>
                    </a:p>
                  </a:txBody>
                  <a:tcPr/>
                </a:tc>
                <a:tc>
                  <a:txBody>
                    <a:bodyPr/>
                    <a:lstStyle/>
                    <a:p>
                      <a:endParaRPr lang="en-ZA" dirty="0"/>
                    </a:p>
                  </a:txBody>
                  <a:tcPr/>
                </a:tc>
                <a:extLst>
                  <a:ext uri="{0D108BD9-81ED-4DB2-BD59-A6C34878D82A}">
                    <a16:rowId xmlns=""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r>
              <a:rPr lang="en-ZA" smtClean="0"/>
              <a:t>2015 Public Submissions to the Constitutional review Committee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xmlns="" val="3127878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p:cNvGraphicFramePr>
          <p:nvPr>
            <p:extLst>
              <p:ext uri="{D42A27DB-BD31-4B8C-83A1-F6EECF244321}">
                <p14:modId xmlns:p14="http://schemas.microsoft.com/office/powerpoint/2010/main" xmlns="" val="3400529799"/>
              </p:ext>
            </p:extLst>
          </p:nvPr>
        </p:nvGraphicFramePr>
        <p:xfrm>
          <a:off x="114300" y="88899"/>
          <a:ext cx="11988800" cy="6695508"/>
        </p:xfrm>
        <a:graphic>
          <a:graphicData uri="http://schemas.openxmlformats.org/drawingml/2006/table">
            <a:tbl>
              <a:tblPr firstRow="1" bandRow="1">
                <a:tableStyleId>{5C22544A-7EE6-4342-B048-85BDC9FD1C3A}</a:tableStyleId>
              </a:tblPr>
              <a:tblGrid>
                <a:gridCol w="292100">
                  <a:extLst>
                    <a:ext uri="{9D8B030D-6E8A-4147-A177-3AD203B41FA5}">
                      <a16:colId xmlns="" xmlns:a16="http://schemas.microsoft.com/office/drawing/2014/main" val="20000"/>
                    </a:ext>
                  </a:extLst>
                </a:gridCol>
                <a:gridCol w="3187700">
                  <a:extLst>
                    <a:ext uri="{9D8B030D-6E8A-4147-A177-3AD203B41FA5}">
                      <a16:colId xmlns="" xmlns:a16="http://schemas.microsoft.com/office/drawing/2014/main" val="20001"/>
                    </a:ext>
                  </a:extLst>
                </a:gridCol>
                <a:gridCol w="3594100">
                  <a:extLst>
                    <a:ext uri="{9D8B030D-6E8A-4147-A177-3AD203B41FA5}">
                      <a16:colId xmlns="" xmlns:a16="http://schemas.microsoft.com/office/drawing/2014/main" val="20002"/>
                    </a:ext>
                  </a:extLst>
                </a:gridCol>
                <a:gridCol w="2654300">
                  <a:extLst>
                    <a:ext uri="{9D8B030D-6E8A-4147-A177-3AD203B41FA5}">
                      <a16:colId xmlns="" xmlns:a16="http://schemas.microsoft.com/office/drawing/2014/main" val="20003"/>
                    </a:ext>
                  </a:extLst>
                </a:gridCol>
                <a:gridCol w="2260600">
                  <a:extLst>
                    <a:ext uri="{9D8B030D-6E8A-4147-A177-3AD203B41FA5}">
                      <a16:colId xmlns="" xmlns:a16="http://schemas.microsoft.com/office/drawing/2014/main" val="20004"/>
                    </a:ext>
                  </a:extLst>
                </a:gridCol>
              </a:tblGrid>
              <a:tr h="1167377">
                <a:tc>
                  <a:txBody>
                    <a:bodyPr/>
                    <a:lstStyle/>
                    <a:p>
                      <a:endParaRPr lang="en-ZA" dirty="0"/>
                    </a:p>
                  </a:txBody>
                  <a:tcPr/>
                </a:tc>
                <a:tc>
                  <a:txBody>
                    <a:bodyPr/>
                    <a:lstStyle/>
                    <a:p>
                      <a:r>
                        <a:rPr lang="en-ZA" dirty="0" smtClean="0"/>
                        <a:t>CATEGORY 1: </a:t>
                      </a:r>
                    </a:p>
                    <a:p>
                      <a:r>
                        <a:rPr lang="en-ZA" dirty="0" smtClean="0"/>
                        <a:t>submissions that are ready for consideration by the Committee</a:t>
                      </a:r>
                    </a:p>
                  </a:txBody>
                  <a:tcPr/>
                </a:tc>
                <a:tc>
                  <a:txBody>
                    <a:bodyPr/>
                    <a:lstStyle/>
                    <a:p>
                      <a:r>
                        <a:rPr lang="en-ZA" dirty="0" smtClean="0"/>
                        <a:t>CATEGORY 2: </a:t>
                      </a:r>
                    </a:p>
                    <a:p>
                      <a:r>
                        <a:rPr lang="en-ZA" dirty="0" smtClean="0"/>
                        <a:t>submissions that require a specialist or legal opinion by a legal advisor</a:t>
                      </a:r>
                      <a:endParaRPr lang="en-ZA" dirty="0"/>
                    </a:p>
                  </a:txBody>
                  <a:tcPr/>
                </a:tc>
                <a:tc>
                  <a:txBody>
                    <a:bodyPr/>
                    <a:lstStyle/>
                    <a:p>
                      <a:r>
                        <a:rPr lang="en-ZA" dirty="0" smtClean="0"/>
                        <a:t>CATEGORY 3: </a:t>
                      </a:r>
                    </a:p>
                    <a:p>
                      <a:r>
                        <a:rPr lang="en-ZA" dirty="0" smtClean="0"/>
                        <a:t>submissions that are not within the Committee’s mandate</a:t>
                      </a:r>
                    </a:p>
                  </a:txBody>
                  <a:tcPr/>
                </a:tc>
                <a:tc>
                  <a:txBody>
                    <a:bodyPr/>
                    <a:lstStyle/>
                    <a:p>
                      <a:r>
                        <a:rPr lang="en-ZA" dirty="0" smtClean="0"/>
                        <a:t>Resubmitted submissions from 2013</a:t>
                      </a:r>
                      <a:endParaRPr lang="en-ZA" dirty="0"/>
                    </a:p>
                  </a:txBody>
                  <a:tcPr/>
                </a:tc>
                <a:extLst>
                  <a:ext uri="{0D108BD9-81ED-4DB2-BD59-A6C34878D82A}">
                    <a16:rowId xmlns="" xmlns:a16="http://schemas.microsoft.com/office/drawing/2014/main" val="10000"/>
                  </a:ext>
                </a:extLst>
              </a:tr>
              <a:tr h="2306388">
                <a:tc>
                  <a:txBody>
                    <a:bodyPr/>
                    <a:lstStyle/>
                    <a:p>
                      <a:r>
                        <a:rPr lang="en-ZA" b="1" dirty="0" smtClean="0"/>
                        <a:t>7</a:t>
                      </a:r>
                      <a:endParaRPr lang="en-ZA" b="1" dirty="0"/>
                    </a:p>
                  </a:txBody>
                  <a:tcPr/>
                </a:tc>
                <a:tc>
                  <a:txBody>
                    <a:bodyPr/>
                    <a:lstStyle/>
                    <a:p>
                      <a:endParaRPr lang="en-ZA" dirty="0"/>
                    </a:p>
                  </a:txBody>
                  <a:tcPr/>
                </a:tc>
                <a:tc>
                  <a:txBody>
                    <a:bodyPr/>
                    <a:lstStyle/>
                    <a:p>
                      <a:endParaRPr lang="en-ZA" dirty="0" smtClean="0"/>
                    </a:p>
                  </a:txBody>
                  <a:tcPr/>
                </a:tc>
                <a:tc>
                  <a:txBody>
                    <a:bodyPr/>
                    <a:lstStyle/>
                    <a:p>
                      <a:r>
                        <a:rPr lang="en-ZA" sz="1800" b="1" kern="1200" dirty="0" smtClean="0">
                          <a:solidFill>
                            <a:schemeClr val="dk1"/>
                          </a:solidFill>
                          <a:effectLst/>
                          <a:latin typeface="+mn-lt"/>
                          <a:ea typeface="+mn-ea"/>
                          <a:cs typeface="+mn-cs"/>
                        </a:rPr>
                        <a:t>7) Submission        CR 7/15</a:t>
                      </a:r>
                      <a:endParaRPr lang="en-ZA" sz="1800" b="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by Mr M </a:t>
                      </a:r>
                      <a:r>
                        <a:rPr lang="en-ZA" sz="1800" kern="1200" dirty="0" err="1" smtClean="0">
                          <a:solidFill>
                            <a:schemeClr val="dk1"/>
                          </a:solidFill>
                          <a:effectLst/>
                          <a:latin typeface="+mn-lt"/>
                          <a:ea typeface="+mn-ea"/>
                          <a:cs typeface="+mn-cs"/>
                        </a:rPr>
                        <a:t>Nkosi</a:t>
                      </a:r>
                      <a:r>
                        <a:rPr lang="en-ZA" sz="1800" kern="1200" dirty="0" smtClean="0">
                          <a:solidFill>
                            <a:schemeClr val="dk1"/>
                          </a:solidFill>
                          <a:effectLst/>
                          <a:latin typeface="+mn-lt"/>
                          <a:ea typeface="+mn-ea"/>
                          <a:cs typeface="+mn-cs"/>
                        </a:rPr>
                        <a:t>, and requests a review of the Constitution in order to include sections which deal with gender inequality in state institutions.</a:t>
                      </a:r>
                      <a:endParaRPr lang="en-ZA" sz="1200" b="1" spc="30" dirty="0" smtClean="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endParaRPr lang="en-ZA"/>
                    </a:p>
                  </a:txBody>
                  <a:tcPr/>
                </a:tc>
                <a:extLst>
                  <a:ext uri="{0D108BD9-81ED-4DB2-BD59-A6C34878D82A}">
                    <a16:rowId xmlns="" xmlns:a16="http://schemas.microsoft.com/office/drawing/2014/main" val="10001"/>
                  </a:ext>
                </a:extLst>
              </a:tr>
              <a:tr h="1851593">
                <a:tc>
                  <a:txBody>
                    <a:bodyPr/>
                    <a:lstStyle/>
                    <a:p>
                      <a:r>
                        <a:rPr lang="en-ZA" b="1" dirty="0" smtClean="0"/>
                        <a:t>8</a:t>
                      </a:r>
                      <a:endParaRPr lang="en-ZA" b="1" dirty="0"/>
                    </a:p>
                  </a:txBody>
                  <a:tcPr/>
                </a:tc>
                <a:tc>
                  <a:txBody>
                    <a:bodyPr/>
                    <a:lstStyle/>
                    <a:p>
                      <a:endParaRPr lang="en-ZA" dirty="0"/>
                    </a:p>
                  </a:txBody>
                  <a:tcPr/>
                </a:tc>
                <a:tc>
                  <a:txBody>
                    <a:bodyPr/>
                    <a:lstStyle/>
                    <a:p>
                      <a:r>
                        <a:rPr lang="en-ZA" b="1" dirty="0" smtClean="0"/>
                        <a:t>8) Submission                         CR 8/15 </a:t>
                      </a:r>
                    </a:p>
                    <a:p>
                      <a:endParaRPr lang="en-ZA" dirty="0" smtClean="0"/>
                    </a:p>
                    <a:p>
                      <a:r>
                        <a:rPr lang="en-ZA" dirty="0" smtClean="0"/>
                        <a:t>by Mr B </a:t>
                      </a:r>
                      <a:r>
                        <a:rPr lang="en-ZA" dirty="0" err="1" smtClean="0"/>
                        <a:t>Mbindwane</a:t>
                      </a:r>
                      <a:r>
                        <a:rPr lang="en-ZA" dirty="0" smtClean="0"/>
                        <a:t> requesting the review and amendment of following: </a:t>
                      </a:r>
                      <a:r>
                        <a:rPr lang="en-ZA" baseline="0" dirty="0" smtClean="0"/>
                        <a:t> </a:t>
                      </a:r>
                      <a:r>
                        <a:rPr lang="en-ZA" dirty="0" smtClean="0"/>
                        <a:t>sections: 167 to section 170; and</a:t>
                      </a:r>
                      <a:r>
                        <a:rPr lang="en-ZA" baseline="0" dirty="0" smtClean="0"/>
                        <a:t> </a:t>
                      </a:r>
                      <a:r>
                        <a:rPr lang="en-ZA" dirty="0" smtClean="0"/>
                        <a:t> 181 – 184 (b) (c) and (4).</a:t>
                      </a:r>
                    </a:p>
                    <a:p>
                      <a:endParaRPr lang="en-ZA" dirty="0"/>
                    </a:p>
                  </a:txBody>
                  <a:tcPr/>
                </a:tc>
                <a:tc>
                  <a:txBody>
                    <a:bodyPr/>
                    <a:lstStyle/>
                    <a:p>
                      <a:pPr algn="just">
                        <a:lnSpc>
                          <a:spcPts val="1400"/>
                        </a:lnSpc>
                        <a:spcAft>
                          <a:spcPts val="0"/>
                        </a:spcAft>
                      </a:pPr>
                      <a:r>
                        <a:rPr lang="en-ZA" sz="1100" b="1"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ZA"/>
                    </a:p>
                  </a:txBody>
                  <a:tcPr/>
                </a:tc>
                <a:extLst>
                  <a:ext uri="{0D108BD9-81ED-4DB2-BD59-A6C34878D82A}">
                    <a16:rowId xmlns="" xmlns:a16="http://schemas.microsoft.com/office/drawing/2014/main" val="10002"/>
                  </a:ext>
                </a:extLst>
              </a:tr>
              <a:tr h="1167377">
                <a:tc>
                  <a:txBody>
                    <a:bodyPr/>
                    <a:lstStyle/>
                    <a:p>
                      <a:r>
                        <a:rPr lang="en-ZA" b="1" dirty="0" smtClean="0"/>
                        <a:t>9</a:t>
                      </a:r>
                      <a:endParaRPr lang="en-ZA" b="1" dirty="0"/>
                    </a:p>
                  </a:txBody>
                  <a:tcPr/>
                </a:tc>
                <a:tc>
                  <a:txBody>
                    <a:bodyPr/>
                    <a:lstStyle/>
                    <a:p>
                      <a:endParaRPr lang="en-ZA" dirty="0"/>
                    </a:p>
                  </a:txBody>
                  <a:tcPr/>
                </a:tc>
                <a:tc>
                  <a:txBody>
                    <a:bodyPr/>
                    <a:lstStyle/>
                    <a:p>
                      <a:r>
                        <a:rPr lang="en-ZA" sz="1800" b="1" kern="1200" dirty="0" smtClean="0">
                          <a:solidFill>
                            <a:schemeClr val="dk1"/>
                          </a:solidFill>
                          <a:effectLst/>
                          <a:latin typeface="+mn-lt"/>
                          <a:ea typeface="+mn-ea"/>
                          <a:cs typeface="+mn-cs"/>
                        </a:rPr>
                        <a:t>9) Submission </a:t>
                      </a:r>
                      <a:r>
                        <a:rPr lang="en-ZA" sz="1800" b="0" kern="1200" baseline="0" dirty="0" smtClean="0">
                          <a:solidFill>
                            <a:schemeClr val="dk1"/>
                          </a:solidFill>
                          <a:effectLst/>
                          <a:latin typeface="+mn-lt"/>
                          <a:ea typeface="+mn-ea"/>
                          <a:cs typeface="+mn-cs"/>
                        </a:rPr>
                        <a:t>                        </a:t>
                      </a:r>
                      <a:r>
                        <a:rPr lang="en-ZA" sz="1800" b="1" kern="1200" dirty="0" smtClean="0">
                          <a:solidFill>
                            <a:schemeClr val="dk1"/>
                          </a:solidFill>
                          <a:effectLst/>
                          <a:latin typeface="+mn-lt"/>
                          <a:ea typeface="+mn-ea"/>
                          <a:cs typeface="+mn-cs"/>
                        </a:rPr>
                        <a:t>CR 9/15</a:t>
                      </a:r>
                      <a:endParaRPr lang="en-ZA" sz="18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by the Mr L </a:t>
                      </a:r>
                      <a:r>
                        <a:rPr lang="en-ZA" sz="1800" kern="1200" dirty="0" err="1" smtClean="0">
                          <a:solidFill>
                            <a:schemeClr val="dk1"/>
                          </a:solidFill>
                          <a:effectLst/>
                          <a:latin typeface="+mn-lt"/>
                          <a:ea typeface="+mn-ea"/>
                          <a:cs typeface="+mn-cs"/>
                        </a:rPr>
                        <a:t>Magongwa</a:t>
                      </a:r>
                      <a:r>
                        <a:rPr lang="en-ZA" sz="1800" kern="1200" dirty="0" smtClean="0">
                          <a:solidFill>
                            <a:schemeClr val="dk1"/>
                          </a:solidFill>
                          <a:effectLst/>
                          <a:latin typeface="+mn-lt"/>
                          <a:ea typeface="+mn-ea"/>
                          <a:cs typeface="+mn-cs"/>
                        </a:rPr>
                        <a:t> requesting the review of the following </a:t>
                      </a:r>
                    </a:p>
                    <a:p>
                      <a:r>
                        <a:rPr lang="en-ZA" sz="1800" kern="1200" dirty="0" smtClean="0">
                          <a:solidFill>
                            <a:schemeClr val="dk1"/>
                          </a:solidFill>
                          <a:effectLst/>
                          <a:latin typeface="+mn-lt"/>
                          <a:ea typeface="+mn-ea"/>
                          <a:cs typeface="+mn-cs"/>
                        </a:rPr>
                        <a:t>sections: 6 (1) and 6 (5) (a).</a:t>
                      </a:r>
                      <a:endParaRPr lang="en-ZA" dirty="0"/>
                    </a:p>
                  </a:txBody>
                  <a:tcPr/>
                </a:tc>
                <a:tc>
                  <a:txBody>
                    <a:bodyPr/>
                    <a:lstStyle/>
                    <a:p>
                      <a:endParaRPr lang="en-ZA" dirty="0" smtClean="0"/>
                    </a:p>
                  </a:txBody>
                  <a:tcPr/>
                </a:tc>
                <a:tc>
                  <a:txBody>
                    <a:bodyPr/>
                    <a:lstStyle/>
                    <a:p>
                      <a:r>
                        <a:rPr lang="en-ZA" sz="1800" b="1" kern="1200" dirty="0" smtClean="0">
                          <a:solidFill>
                            <a:schemeClr val="dk1"/>
                          </a:solidFill>
                          <a:effectLst/>
                          <a:latin typeface="+mn-lt"/>
                          <a:ea typeface="+mn-ea"/>
                          <a:cs typeface="+mn-cs"/>
                        </a:rPr>
                        <a:t>9)Submission CR 9/15 </a:t>
                      </a:r>
                      <a:endParaRPr lang="en-ZA" sz="1800" kern="1200" dirty="0" smtClean="0">
                        <a:solidFill>
                          <a:schemeClr val="dk1"/>
                        </a:solidFill>
                        <a:effectLst/>
                        <a:latin typeface="+mn-lt"/>
                        <a:ea typeface="+mn-ea"/>
                        <a:cs typeface="+mn-cs"/>
                      </a:endParaRPr>
                    </a:p>
                    <a:p>
                      <a:r>
                        <a:rPr lang="en-ZA" sz="1800" b="1" kern="1200" dirty="0" smtClean="0">
                          <a:solidFill>
                            <a:schemeClr val="dk1"/>
                          </a:solidFill>
                          <a:effectLst/>
                          <a:latin typeface="+mn-lt"/>
                          <a:ea typeface="+mn-ea"/>
                          <a:cs typeface="+mn-cs"/>
                        </a:rPr>
                        <a:t>Is a resubmission from 2013</a:t>
                      </a:r>
                    </a:p>
                    <a:p>
                      <a:endParaRPr lang="en-ZA" dirty="0"/>
                    </a:p>
                  </a:txBody>
                  <a:tcPr/>
                </a:tc>
                <a:extLst>
                  <a:ext uri="{0D108BD9-81ED-4DB2-BD59-A6C34878D82A}">
                    <a16:rowId xmlns="" xmlns:a16="http://schemas.microsoft.com/office/drawing/2014/main" val="10003"/>
                  </a:ext>
                </a:extLst>
              </a:tr>
            </a:tbl>
          </a:graphicData>
        </a:graphic>
      </p:graphicFrame>
      <p:sp>
        <p:nvSpPr>
          <p:cNvPr id="2" name="Footer Placeholder 1"/>
          <p:cNvSpPr>
            <a:spLocks noGrp="1"/>
          </p:cNvSpPr>
          <p:nvPr>
            <p:ph type="ftr" sz="quarter" idx="11"/>
          </p:nvPr>
        </p:nvSpPr>
        <p:spPr/>
        <p:txBody>
          <a:bodyPr/>
          <a:lstStyle/>
          <a:p>
            <a:r>
              <a:rPr lang="en-ZA" smtClean="0"/>
              <a:t>2015 Public Submissions to the Constitutional review Committee</a:t>
            </a:r>
            <a:endParaRPr lang="en-US" dirty="0"/>
          </a:p>
        </p:txBody>
      </p:sp>
      <p:sp>
        <p:nvSpPr>
          <p:cNvPr id="3" name="Slide Number Placeholder 2"/>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xmlns="" val="19934650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xmlns="" val="3093712092"/>
              </p:ext>
            </p:extLst>
          </p:nvPr>
        </p:nvGraphicFramePr>
        <p:xfrm>
          <a:off x="0" y="114300"/>
          <a:ext cx="12064998" cy="6565900"/>
        </p:xfrm>
        <a:graphic>
          <a:graphicData uri="http://schemas.openxmlformats.org/drawingml/2006/table">
            <a:tbl>
              <a:tblPr firstRow="1" bandRow="1">
                <a:tableStyleId>{5C22544A-7EE6-4342-B048-85BDC9FD1C3A}</a:tableStyleId>
              </a:tblPr>
              <a:tblGrid>
                <a:gridCol w="639035">
                  <a:extLst>
                    <a:ext uri="{9D8B030D-6E8A-4147-A177-3AD203B41FA5}">
                      <a16:colId xmlns="" xmlns:a16="http://schemas.microsoft.com/office/drawing/2014/main" val="20000"/>
                    </a:ext>
                  </a:extLst>
                </a:gridCol>
                <a:gridCol w="2862881">
                  <a:extLst>
                    <a:ext uri="{9D8B030D-6E8A-4147-A177-3AD203B41FA5}">
                      <a16:colId xmlns="" xmlns:a16="http://schemas.microsoft.com/office/drawing/2014/main" val="20001"/>
                    </a:ext>
                  </a:extLst>
                </a:gridCol>
                <a:gridCol w="3616944">
                  <a:extLst>
                    <a:ext uri="{9D8B030D-6E8A-4147-A177-3AD203B41FA5}">
                      <a16:colId xmlns="" xmlns:a16="http://schemas.microsoft.com/office/drawing/2014/main" val="20002"/>
                    </a:ext>
                  </a:extLst>
                </a:gridCol>
                <a:gridCol w="2671171">
                  <a:extLst>
                    <a:ext uri="{9D8B030D-6E8A-4147-A177-3AD203B41FA5}">
                      <a16:colId xmlns="" xmlns:a16="http://schemas.microsoft.com/office/drawing/2014/main" val="20003"/>
                    </a:ext>
                  </a:extLst>
                </a:gridCol>
                <a:gridCol w="2274967">
                  <a:extLst>
                    <a:ext uri="{9D8B030D-6E8A-4147-A177-3AD203B41FA5}">
                      <a16:colId xmlns="" xmlns:a16="http://schemas.microsoft.com/office/drawing/2014/main" val="20004"/>
                    </a:ext>
                  </a:extLst>
                </a:gridCol>
              </a:tblGrid>
              <a:tr h="1252918">
                <a:tc>
                  <a:txBody>
                    <a:bodyPr/>
                    <a:lstStyle/>
                    <a:p>
                      <a:endParaRPr lang="en-ZA" dirty="0"/>
                    </a:p>
                  </a:txBody>
                  <a:tcPr/>
                </a:tc>
                <a:tc>
                  <a:txBody>
                    <a:bodyPr/>
                    <a:lstStyle/>
                    <a:p>
                      <a:r>
                        <a:rPr lang="en-ZA" dirty="0" smtClean="0"/>
                        <a:t>CATEGORY 1: </a:t>
                      </a:r>
                    </a:p>
                    <a:p>
                      <a:r>
                        <a:rPr lang="en-ZA" dirty="0" smtClean="0"/>
                        <a:t>submissions that are ready for consideration by the Committee</a:t>
                      </a:r>
                    </a:p>
                  </a:txBody>
                  <a:tcPr/>
                </a:tc>
                <a:tc>
                  <a:txBody>
                    <a:bodyPr/>
                    <a:lstStyle/>
                    <a:p>
                      <a:r>
                        <a:rPr lang="en-ZA" dirty="0" smtClean="0"/>
                        <a:t>CATEGORY 2: </a:t>
                      </a:r>
                    </a:p>
                    <a:p>
                      <a:r>
                        <a:rPr lang="en-ZA" dirty="0" smtClean="0"/>
                        <a:t>submissions that require a specialist or legal opinion by a legal advisor</a:t>
                      </a:r>
                      <a:endParaRPr lang="en-ZA" dirty="0"/>
                    </a:p>
                  </a:txBody>
                  <a:tcPr/>
                </a:tc>
                <a:tc>
                  <a:txBody>
                    <a:bodyPr/>
                    <a:lstStyle/>
                    <a:p>
                      <a:r>
                        <a:rPr lang="en-ZA" dirty="0" smtClean="0"/>
                        <a:t>CATEGORY 3: </a:t>
                      </a:r>
                    </a:p>
                    <a:p>
                      <a:r>
                        <a:rPr lang="en-ZA" dirty="0" smtClean="0"/>
                        <a:t>submissions that are not within the Committee’s mandate</a:t>
                      </a:r>
                    </a:p>
                  </a:txBody>
                  <a:tcPr/>
                </a:tc>
                <a:tc>
                  <a:txBody>
                    <a:bodyPr/>
                    <a:lstStyle/>
                    <a:p>
                      <a:r>
                        <a:rPr lang="en-ZA" dirty="0" smtClean="0"/>
                        <a:t>Resubmitted submissions from 2013</a:t>
                      </a:r>
                      <a:endParaRPr lang="en-ZA" dirty="0"/>
                    </a:p>
                  </a:txBody>
                  <a:tcPr/>
                </a:tc>
                <a:extLst>
                  <a:ext uri="{0D108BD9-81ED-4DB2-BD59-A6C34878D82A}">
                    <a16:rowId xmlns="" xmlns:a16="http://schemas.microsoft.com/office/drawing/2014/main" val="10000"/>
                  </a:ext>
                </a:extLst>
              </a:tr>
              <a:tr h="1434461">
                <a:tc>
                  <a:txBody>
                    <a:bodyPr/>
                    <a:lstStyle/>
                    <a:p>
                      <a:r>
                        <a:rPr lang="en-ZA" b="1" dirty="0" smtClean="0"/>
                        <a:t>10</a:t>
                      </a:r>
                      <a:endParaRPr lang="en-ZA" b="1" dirty="0"/>
                    </a:p>
                  </a:txBody>
                  <a:tcPr/>
                </a:tc>
                <a:tc>
                  <a:txBody>
                    <a:bodyPr/>
                    <a:lstStyle/>
                    <a:p>
                      <a:endParaRPr lang="en-ZA" dirty="0"/>
                    </a:p>
                  </a:txBody>
                  <a:tcPr/>
                </a:tc>
                <a:tc>
                  <a:txBody>
                    <a:bodyPr/>
                    <a:lstStyle/>
                    <a:p>
                      <a:r>
                        <a:rPr lang="en-ZA" sz="1800" b="1" kern="1200" dirty="0" smtClean="0">
                          <a:solidFill>
                            <a:schemeClr val="dk1"/>
                          </a:solidFill>
                          <a:effectLst/>
                          <a:latin typeface="+mn-lt"/>
                          <a:ea typeface="+mn-ea"/>
                          <a:cs typeface="+mn-cs"/>
                        </a:rPr>
                        <a:t>Submission                            CR 10/15</a:t>
                      </a:r>
                      <a:r>
                        <a:rPr lang="en-ZA" sz="1800" kern="1200" dirty="0" smtClean="0">
                          <a:solidFill>
                            <a:schemeClr val="dk1"/>
                          </a:solidFill>
                          <a:effectLst/>
                          <a:latin typeface="+mn-lt"/>
                          <a:ea typeface="+mn-ea"/>
                          <a:cs typeface="+mn-cs"/>
                        </a:rPr>
                        <a:t> </a:t>
                      </a:r>
                    </a:p>
                    <a:p>
                      <a:endParaRPr lang="en-ZA" sz="18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by</a:t>
                      </a:r>
                      <a:r>
                        <a:rPr lang="en-ZA" sz="1800" kern="1200" baseline="0" dirty="0" smtClean="0">
                          <a:solidFill>
                            <a:schemeClr val="dk1"/>
                          </a:solidFill>
                          <a:effectLst/>
                          <a:latin typeface="+mn-lt"/>
                          <a:ea typeface="+mn-ea"/>
                          <a:cs typeface="+mn-cs"/>
                        </a:rPr>
                        <a:t> Mr L </a:t>
                      </a:r>
                      <a:r>
                        <a:rPr lang="en-ZA" sz="1800" kern="1200" baseline="0" dirty="0" err="1" smtClean="0">
                          <a:solidFill>
                            <a:schemeClr val="dk1"/>
                          </a:solidFill>
                          <a:effectLst/>
                          <a:latin typeface="+mn-lt"/>
                          <a:ea typeface="+mn-ea"/>
                          <a:cs typeface="+mn-cs"/>
                        </a:rPr>
                        <a:t>Mogongwa</a:t>
                      </a:r>
                      <a:r>
                        <a:rPr lang="en-ZA" sz="1800" kern="1200" baseline="0" dirty="0" smtClean="0">
                          <a:solidFill>
                            <a:schemeClr val="dk1"/>
                          </a:solidFill>
                          <a:effectLst/>
                          <a:latin typeface="+mn-lt"/>
                          <a:ea typeface="+mn-ea"/>
                          <a:cs typeface="+mn-cs"/>
                        </a:rPr>
                        <a:t> on behalf of </a:t>
                      </a:r>
                      <a:r>
                        <a:rPr lang="en-ZA" sz="1800" kern="1200" baseline="0" dirty="0" err="1" smtClean="0">
                          <a:solidFill>
                            <a:schemeClr val="dk1"/>
                          </a:solidFill>
                          <a:effectLst/>
                          <a:latin typeface="+mn-lt"/>
                          <a:ea typeface="+mn-ea"/>
                          <a:cs typeface="+mn-cs"/>
                        </a:rPr>
                        <a:t>DeafSA</a:t>
                      </a:r>
                      <a:r>
                        <a:rPr lang="en-ZA" sz="1800" kern="1200" baseline="0" dirty="0" smtClean="0">
                          <a:solidFill>
                            <a:schemeClr val="dk1"/>
                          </a:solidFill>
                          <a:effectLst/>
                          <a:latin typeface="+mn-lt"/>
                          <a:ea typeface="+mn-ea"/>
                          <a:cs typeface="+mn-cs"/>
                        </a:rPr>
                        <a:t>, r</a:t>
                      </a:r>
                      <a:r>
                        <a:rPr lang="en-ZA" sz="1800" kern="1200" dirty="0" smtClean="0">
                          <a:solidFill>
                            <a:schemeClr val="dk1"/>
                          </a:solidFill>
                          <a:effectLst/>
                          <a:latin typeface="+mn-lt"/>
                          <a:ea typeface="+mn-ea"/>
                          <a:cs typeface="+mn-cs"/>
                        </a:rPr>
                        <a:t>equests the review of sections:      6 (1) and 6 (5) (a).</a:t>
                      </a:r>
                      <a:endParaRPr lang="en-ZA" dirty="0" smtClean="0"/>
                    </a:p>
                  </a:txBody>
                  <a:tcPr/>
                </a:tc>
                <a:tc>
                  <a:txBody>
                    <a:bodyPr/>
                    <a:lstStyle/>
                    <a:p>
                      <a:endParaRPr lang="en-ZA" sz="1200" b="1" spc="30" dirty="0" smtClean="0">
                        <a:solidFill>
                          <a:srgbClr val="000000"/>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r>
                        <a:rPr lang="en-ZA" sz="1800" b="1" kern="1200" dirty="0" smtClean="0">
                          <a:solidFill>
                            <a:schemeClr val="dk1"/>
                          </a:solidFill>
                          <a:effectLst/>
                          <a:latin typeface="+mn-lt"/>
                          <a:ea typeface="+mn-ea"/>
                          <a:cs typeface="+mn-cs"/>
                        </a:rPr>
                        <a:t>Submission  CR 10/15 </a:t>
                      </a:r>
                      <a:endParaRPr lang="en-ZA" sz="1800" kern="1200" dirty="0" smtClean="0">
                        <a:solidFill>
                          <a:schemeClr val="dk1"/>
                        </a:solidFill>
                        <a:effectLst/>
                        <a:latin typeface="+mn-lt"/>
                        <a:ea typeface="+mn-ea"/>
                        <a:cs typeface="+mn-cs"/>
                      </a:endParaRPr>
                    </a:p>
                    <a:p>
                      <a:r>
                        <a:rPr lang="en-ZA" sz="1800" b="1" kern="1200" dirty="0" smtClean="0">
                          <a:solidFill>
                            <a:schemeClr val="dk1"/>
                          </a:solidFill>
                          <a:effectLst/>
                          <a:latin typeface="+mn-lt"/>
                          <a:ea typeface="+mn-ea"/>
                          <a:cs typeface="+mn-cs"/>
                        </a:rPr>
                        <a:t> </a:t>
                      </a:r>
                      <a:endParaRPr lang="en-ZA" sz="1800" b="0" kern="1200" dirty="0" smtClean="0">
                        <a:solidFill>
                          <a:schemeClr val="dk1"/>
                        </a:solidFill>
                        <a:effectLst/>
                        <a:latin typeface="+mn-lt"/>
                        <a:ea typeface="+mn-ea"/>
                        <a:cs typeface="+mn-cs"/>
                      </a:endParaRPr>
                    </a:p>
                    <a:p>
                      <a:r>
                        <a:rPr lang="en-ZA" sz="1800" b="1" kern="1200" dirty="0" smtClean="0">
                          <a:solidFill>
                            <a:schemeClr val="dk1"/>
                          </a:solidFill>
                          <a:effectLst/>
                          <a:latin typeface="+mn-lt"/>
                          <a:ea typeface="+mn-ea"/>
                          <a:cs typeface="+mn-cs"/>
                        </a:rPr>
                        <a:t>Is a resubmission from 2013</a:t>
                      </a:r>
                      <a:endParaRPr lang="en-ZA" b="1" dirty="0"/>
                    </a:p>
                  </a:txBody>
                  <a:tcPr/>
                </a:tc>
                <a:extLst>
                  <a:ext uri="{0D108BD9-81ED-4DB2-BD59-A6C34878D82A}">
                    <a16:rowId xmlns="" xmlns:a16="http://schemas.microsoft.com/office/drawing/2014/main" val="10001"/>
                  </a:ext>
                </a:extLst>
              </a:tr>
              <a:tr h="2057056">
                <a:tc>
                  <a:txBody>
                    <a:bodyPr/>
                    <a:lstStyle/>
                    <a:p>
                      <a:r>
                        <a:rPr lang="en-ZA" b="1" dirty="0" smtClean="0"/>
                        <a:t>11</a:t>
                      </a:r>
                      <a:endParaRPr lang="en-ZA" b="1" dirty="0"/>
                    </a:p>
                  </a:txBody>
                  <a:tcPr/>
                </a:tc>
                <a:tc>
                  <a:txBody>
                    <a:bodyPr/>
                    <a:lstStyle/>
                    <a:p>
                      <a:endParaRPr lang="en-ZA" dirty="0"/>
                    </a:p>
                  </a:txBody>
                  <a:tcPr/>
                </a:tc>
                <a:tc>
                  <a:txBody>
                    <a:bodyPr/>
                    <a:lstStyle/>
                    <a:p>
                      <a:endParaRPr lang="en-ZA"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b="1" dirty="0" smtClean="0"/>
                        <a:t>11</a:t>
                      </a:r>
                      <a:r>
                        <a:rPr lang="en-ZA" b="1" baseline="0" dirty="0" smtClean="0"/>
                        <a:t>) </a:t>
                      </a:r>
                      <a:r>
                        <a:rPr lang="en-ZA" sz="1800" b="1" kern="1200" dirty="0" smtClean="0">
                          <a:solidFill>
                            <a:schemeClr val="dk1"/>
                          </a:solidFill>
                          <a:effectLst/>
                          <a:latin typeface="+mn-lt"/>
                          <a:ea typeface="+mn-ea"/>
                          <a:cs typeface="+mn-cs"/>
                        </a:rPr>
                        <a:t>Submission    CR 11/15 </a:t>
                      </a:r>
                      <a:endParaRPr lang="en-ZA" sz="18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a:t>
                      </a:r>
                    </a:p>
                    <a:p>
                      <a:r>
                        <a:rPr lang="en-ZA" sz="1800" kern="1200" dirty="0" smtClean="0">
                          <a:solidFill>
                            <a:schemeClr val="dk1"/>
                          </a:solidFill>
                          <a:effectLst/>
                          <a:latin typeface="+mn-lt"/>
                          <a:ea typeface="+mn-ea"/>
                          <a:cs typeface="+mn-cs"/>
                        </a:rPr>
                        <a:t>by Mr A </a:t>
                      </a:r>
                      <a:r>
                        <a:rPr lang="en-ZA" sz="1800" kern="1200" dirty="0" err="1" smtClean="0">
                          <a:solidFill>
                            <a:schemeClr val="dk1"/>
                          </a:solidFill>
                          <a:effectLst/>
                          <a:latin typeface="+mn-lt"/>
                          <a:ea typeface="+mn-ea"/>
                          <a:cs typeface="+mn-cs"/>
                        </a:rPr>
                        <a:t>Mamagase</a:t>
                      </a:r>
                      <a:r>
                        <a:rPr lang="en-ZA" sz="1800" kern="1200" dirty="0" smtClean="0">
                          <a:solidFill>
                            <a:schemeClr val="dk1"/>
                          </a:solidFill>
                          <a:effectLst/>
                          <a:latin typeface="+mn-lt"/>
                          <a:ea typeface="+mn-ea"/>
                          <a:cs typeface="+mn-cs"/>
                        </a:rPr>
                        <a:t>, and proposes that the Committee ought to verify whether the Constitution is working.</a:t>
                      </a:r>
                    </a:p>
                    <a:p>
                      <a:pPr algn="just">
                        <a:lnSpc>
                          <a:spcPts val="1400"/>
                        </a:lnSpc>
                        <a:spcAft>
                          <a:spcPts val="0"/>
                        </a:spcAft>
                      </a:pPr>
                      <a:endParaRPr lang="en-ZA" sz="9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endParaRPr lang="en-ZA"/>
                    </a:p>
                  </a:txBody>
                  <a:tcPr/>
                </a:tc>
                <a:extLst>
                  <a:ext uri="{0D108BD9-81ED-4DB2-BD59-A6C34878D82A}">
                    <a16:rowId xmlns="" xmlns:a16="http://schemas.microsoft.com/office/drawing/2014/main" val="10002"/>
                  </a:ext>
                </a:extLst>
              </a:tr>
              <a:tr h="1751902">
                <a:tc>
                  <a:txBody>
                    <a:bodyPr/>
                    <a:lstStyle/>
                    <a:p>
                      <a:r>
                        <a:rPr lang="en-ZA" b="1" dirty="0" smtClean="0"/>
                        <a:t>12&amp;13</a:t>
                      </a:r>
                      <a:endParaRPr lang="en-ZA" b="1" dirty="0"/>
                    </a:p>
                  </a:txBody>
                  <a:tcPr/>
                </a:tc>
                <a:tc>
                  <a:txBody>
                    <a:bodyPr/>
                    <a:lstStyle/>
                    <a:p>
                      <a:r>
                        <a:rPr lang="en-ZA" sz="1800" b="1" kern="1200" dirty="0" smtClean="0">
                          <a:solidFill>
                            <a:schemeClr val="dk1"/>
                          </a:solidFill>
                          <a:effectLst/>
                          <a:latin typeface="+mn-lt"/>
                          <a:ea typeface="+mn-ea"/>
                          <a:cs typeface="+mn-cs"/>
                        </a:rPr>
                        <a:t>Submission  CR12/15&amp;CR13/15</a:t>
                      </a:r>
                      <a:endParaRPr lang="en-ZA" sz="18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The SOS Coalition requests</a:t>
                      </a:r>
                      <a:r>
                        <a:rPr lang="en-ZA" sz="1800" kern="1200" baseline="0" dirty="0" smtClean="0">
                          <a:solidFill>
                            <a:schemeClr val="dk1"/>
                          </a:solidFill>
                          <a:effectLst/>
                          <a:latin typeface="+mn-lt"/>
                          <a:ea typeface="+mn-ea"/>
                          <a:cs typeface="+mn-cs"/>
                        </a:rPr>
                        <a:t> </a:t>
                      </a:r>
                      <a:r>
                        <a:rPr lang="en-ZA" sz="1800" kern="1200" dirty="0" smtClean="0">
                          <a:solidFill>
                            <a:schemeClr val="dk1"/>
                          </a:solidFill>
                          <a:effectLst/>
                          <a:latin typeface="+mn-lt"/>
                          <a:ea typeface="+mn-ea"/>
                          <a:cs typeface="+mn-cs"/>
                        </a:rPr>
                        <a:t>review of certain sections of Chapter 9 of the Constitution.</a:t>
                      </a:r>
                      <a:endParaRPr lang="en-ZA" b="1" dirty="0" smtClean="0"/>
                    </a:p>
                  </a:txBody>
                  <a:tcPr/>
                </a:tc>
                <a:tc>
                  <a:txBody>
                    <a:bodyPr/>
                    <a:lstStyle/>
                    <a:p>
                      <a:endParaRPr lang="en-ZA" dirty="0"/>
                    </a:p>
                  </a:txBody>
                  <a:tcPr/>
                </a:tc>
                <a:tc>
                  <a:txBody>
                    <a:bodyPr/>
                    <a:lstStyle/>
                    <a:p>
                      <a:endParaRPr lang="en-ZA" dirty="0" smtClean="0"/>
                    </a:p>
                  </a:txBody>
                  <a:tcPr/>
                </a:tc>
                <a:tc>
                  <a:txBody>
                    <a:bodyPr/>
                    <a:lstStyle/>
                    <a:p>
                      <a:r>
                        <a:rPr lang="en-ZA" sz="1800" b="1" kern="1200" dirty="0" smtClean="0">
                          <a:solidFill>
                            <a:schemeClr val="dk1"/>
                          </a:solidFill>
                          <a:effectLst/>
                          <a:latin typeface="+mn-lt"/>
                          <a:ea typeface="+mn-ea"/>
                          <a:cs typeface="+mn-cs"/>
                        </a:rPr>
                        <a:t>Submission   CR 12/15 and CR 13/15</a:t>
                      </a:r>
                      <a:endParaRPr lang="en-ZA" sz="1800" kern="1200" dirty="0" smtClean="0">
                        <a:solidFill>
                          <a:schemeClr val="dk1"/>
                        </a:solidFill>
                        <a:effectLst/>
                        <a:latin typeface="+mn-lt"/>
                        <a:ea typeface="+mn-ea"/>
                        <a:cs typeface="+mn-cs"/>
                      </a:endParaRPr>
                    </a:p>
                    <a:p>
                      <a:r>
                        <a:rPr lang="en-ZA" sz="1800" kern="1200" dirty="0" smtClean="0">
                          <a:solidFill>
                            <a:schemeClr val="dk1"/>
                          </a:solidFill>
                          <a:effectLst/>
                          <a:latin typeface="+mn-lt"/>
                          <a:ea typeface="+mn-ea"/>
                          <a:cs typeface="+mn-cs"/>
                        </a:rPr>
                        <a:t> </a:t>
                      </a:r>
                    </a:p>
                    <a:p>
                      <a:r>
                        <a:rPr lang="en-ZA" sz="1800" b="1" kern="1200" dirty="0" smtClean="0">
                          <a:solidFill>
                            <a:schemeClr val="dk1"/>
                          </a:solidFill>
                          <a:effectLst/>
                          <a:latin typeface="+mn-lt"/>
                          <a:ea typeface="+mn-ea"/>
                          <a:cs typeface="+mn-cs"/>
                        </a:rPr>
                        <a:t>is a resubmission from 2013</a:t>
                      </a:r>
                      <a:endParaRPr lang="en-ZA" b="1" dirty="0"/>
                    </a:p>
                  </a:txBody>
                  <a:tcPr/>
                </a:tc>
                <a:extLst>
                  <a:ext uri="{0D108BD9-81ED-4DB2-BD59-A6C34878D82A}">
                    <a16:rowId xmlns="" xmlns:a16="http://schemas.microsoft.com/office/drawing/2014/main" val="10003"/>
                  </a:ext>
                </a:extLst>
              </a:tr>
            </a:tbl>
          </a:graphicData>
        </a:graphic>
      </p:graphicFrame>
      <p:sp>
        <p:nvSpPr>
          <p:cNvPr id="3" name="Footer Placeholder 2"/>
          <p:cNvSpPr>
            <a:spLocks noGrp="1"/>
          </p:cNvSpPr>
          <p:nvPr>
            <p:ph type="ftr" sz="quarter" idx="11"/>
          </p:nvPr>
        </p:nvSpPr>
        <p:spPr/>
        <p:txBody>
          <a:bodyPr/>
          <a:lstStyle/>
          <a:p>
            <a:r>
              <a:rPr lang="en-ZA" smtClean="0"/>
              <a:t>2015 Public Submissions to the Constitutional review Committee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xmlns="" val="35222851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p:cNvGraphicFramePr>
            <a:graphicFrameLocks/>
          </p:cNvGraphicFramePr>
          <p:nvPr>
            <p:extLst>
              <p:ext uri="{D42A27DB-BD31-4B8C-83A1-F6EECF244321}">
                <p14:modId xmlns:p14="http://schemas.microsoft.com/office/powerpoint/2010/main" xmlns="" val="3241775171"/>
              </p:ext>
            </p:extLst>
          </p:nvPr>
        </p:nvGraphicFramePr>
        <p:xfrm>
          <a:off x="114300" y="33251"/>
          <a:ext cx="11950698" cy="6741676"/>
        </p:xfrm>
        <a:graphic>
          <a:graphicData uri="http://schemas.openxmlformats.org/drawingml/2006/table">
            <a:tbl>
              <a:tblPr firstRow="1" bandRow="1">
                <a:tableStyleId>{5C22544A-7EE6-4342-B048-85BDC9FD1C3A}</a:tableStyleId>
              </a:tblPr>
              <a:tblGrid>
                <a:gridCol w="632981">
                  <a:extLst>
                    <a:ext uri="{9D8B030D-6E8A-4147-A177-3AD203B41FA5}">
                      <a16:colId xmlns="" xmlns:a16="http://schemas.microsoft.com/office/drawing/2014/main" val="20000"/>
                    </a:ext>
                  </a:extLst>
                </a:gridCol>
                <a:gridCol w="2835759">
                  <a:extLst>
                    <a:ext uri="{9D8B030D-6E8A-4147-A177-3AD203B41FA5}">
                      <a16:colId xmlns="" xmlns:a16="http://schemas.microsoft.com/office/drawing/2014/main" val="20001"/>
                    </a:ext>
                  </a:extLst>
                </a:gridCol>
                <a:gridCol w="3582678">
                  <a:extLst>
                    <a:ext uri="{9D8B030D-6E8A-4147-A177-3AD203B41FA5}">
                      <a16:colId xmlns="" xmlns:a16="http://schemas.microsoft.com/office/drawing/2014/main" val="20002"/>
                    </a:ext>
                  </a:extLst>
                </a:gridCol>
                <a:gridCol w="2645865">
                  <a:extLst>
                    <a:ext uri="{9D8B030D-6E8A-4147-A177-3AD203B41FA5}">
                      <a16:colId xmlns="" xmlns:a16="http://schemas.microsoft.com/office/drawing/2014/main" val="20003"/>
                    </a:ext>
                  </a:extLst>
                </a:gridCol>
                <a:gridCol w="2253415">
                  <a:extLst>
                    <a:ext uri="{9D8B030D-6E8A-4147-A177-3AD203B41FA5}">
                      <a16:colId xmlns="" xmlns:a16="http://schemas.microsoft.com/office/drawing/2014/main" val="20004"/>
                    </a:ext>
                  </a:extLst>
                </a:gridCol>
              </a:tblGrid>
              <a:tr h="1074580">
                <a:tc>
                  <a:txBody>
                    <a:bodyPr/>
                    <a:lstStyle/>
                    <a:p>
                      <a:endParaRPr lang="en-ZA" dirty="0"/>
                    </a:p>
                  </a:txBody>
                  <a:tcPr/>
                </a:tc>
                <a:tc>
                  <a:txBody>
                    <a:bodyPr/>
                    <a:lstStyle/>
                    <a:p>
                      <a:r>
                        <a:rPr lang="en-ZA" sz="1600" dirty="0" smtClean="0"/>
                        <a:t>CATEGORY 1: </a:t>
                      </a:r>
                    </a:p>
                    <a:p>
                      <a:r>
                        <a:rPr lang="en-ZA" sz="1600" dirty="0" smtClean="0"/>
                        <a:t>submissions that are ready for consideration by the Committee</a:t>
                      </a:r>
                    </a:p>
                  </a:txBody>
                  <a:tcPr/>
                </a:tc>
                <a:tc>
                  <a:txBody>
                    <a:bodyPr/>
                    <a:lstStyle/>
                    <a:p>
                      <a:r>
                        <a:rPr lang="en-ZA" sz="1600" dirty="0" smtClean="0"/>
                        <a:t>CATEGORY 2: </a:t>
                      </a:r>
                    </a:p>
                    <a:p>
                      <a:r>
                        <a:rPr lang="en-ZA" sz="1600" dirty="0" smtClean="0"/>
                        <a:t>submissions that require a specialist or legal opinion by a legal advisor</a:t>
                      </a:r>
                      <a:endParaRPr lang="en-ZA" sz="1600" dirty="0"/>
                    </a:p>
                  </a:txBody>
                  <a:tcPr/>
                </a:tc>
                <a:tc>
                  <a:txBody>
                    <a:bodyPr/>
                    <a:lstStyle/>
                    <a:p>
                      <a:r>
                        <a:rPr lang="en-ZA" sz="1600" dirty="0" smtClean="0"/>
                        <a:t>CATEGORY 3: </a:t>
                      </a:r>
                    </a:p>
                    <a:p>
                      <a:r>
                        <a:rPr lang="en-ZA" sz="1600" dirty="0" smtClean="0"/>
                        <a:t>submissions</a:t>
                      </a:r>
                      <a:r>
                        <a:rPr lang="en-ZA" sz="1600" baseline="0" dirty="0" smtClean="0"/>
                        <a:t> that are not within the Committee’s mandate</a:t>
                      </a:r>
                      <a:endParaRPr lang="en-ZA" sz="1600" dirty="0" smtClean="0"/>
                    </a:p>
                  </a:txBody>
                  <a:tcPr/>
                </a:tc>
                <a:tc>
                  <a:txBody>
                    <a:bodyPr/>
                    <a:lstStyle/>
                    <a:p>
                      <a:r>
                        <a:rPr lang="en-ZA" sz="1600" dirty="0" smtClean="0"/>
                        <a:t>Resubmitted submissions from 2013</a:t>
                      </a:r>
                      <a:endParaRPr lang="en-ZA" sz="1600" dirty="0"/>
                    </a:p>
                  </a:txBody>
                  <a:tcPr/>
                </a:tc>
                <a:extLst>
                  <a:ext uri="{0D108BD9-81ED-4DB2-BD59-A6C34878D82A}">
                    <a16:rowId xmlns="" xmlns:a16="http://schemas.microsoft.com/office/drawing/2014/main" val="10000"/>
                  </a:ext>
                </a:extLst>
              </a:tr>
              <a:tr h="1220905">
                <a:tc>
                  <a:txBody>
                    <a:bodyPr/>
                    <a:lstStyle/>
                    <a:p>
                      <a:r>
                        <a:rPr lang="en-ZA" b="1" dirty="0" smtClean="0"/>
                        <a:t>14</a:t>
                      </a:r>
                    </a:p>
                    <a:p>
                      <a:endParaRPr lang="en-ZA" b="1" dirty="0" smtClean="0"/>
                    </a:p>
                    <a:p>
                      <a:r>
                        <a:rPr lang="en-ZA" b="1" dirty="0" smtClean="0"/>
                        <a:t>&amp;</a:t>
                      </a:r>
                    </a:p>
                    <a:p>
                      <a:r>
                        <a:rPr lang="en-ZA" b="1" dirty="0" smtClean="0"/>
                        <a:t>15</a:t>
                      </a:r>
                      <a:endParaRPr lang="en-ZA" b="1" dirty="0"/>
                    </a:p>
                  </a:txBody>
                  <a:tcPr/>
                </a:tc>
                <a:tc>
                  <a:txBody>
                    <a:bodyPr/>
                    <a:lstStyle/>
                    <a:p>
                      <a:endParaRPr lang="en-ZA" sz="1600" dirty="0"/>
                    </a:p>
                  </a:txBody>
                  <a:tcPr/>
                </a:tc>
                <a:tc>
                  <a:txBody>
                    <a:bodyPr/>
                    <a:lstStyle/>
                    <a:p>
                      <a:r>
                        <a:rPr lang="en-ZA" sz="1600" b="1" kern="1200" dirty="0" smtClean="0">
                          <a:solidFill>
                            <a:schemeClr val="dk1"/>
                          </a:solidFill>
                          <a:effectLst/>
                          <a:latin typeface="+mn-lt"/>
                          <a:ea typeface="+mn-ea"/>
                          <a:cs typeface="+mn-cs"/>
                        </a:rPr>
                        <a:t>14) Submission                   </a:t>
                      </a:r>
                      <a:r>
                        <a:rPr lang="en-ZA" sz="1600" b="1" kern="1200" baseline="0" dirty="0" smtClean="0">
                          <a:solidFill>
                            <a:schemeClr val="dk1"/>
                          </a:solidFill>
                          <a:effectLst/>
                          <a:latin typeface="+mn-lt"/>
                          <a:ea typeface="+mn-ea"/>
                          <a:cs typeface="+mn-cs"/>
                        </a:rPr>
                        <a:t>      </a:t>
                      </a:r>
                      <a:r>
                        <a:rPr lang="en-ZA" sz="1600" b="1" kern="1200" dirty="0" smtClean="0">
                          <a:solidFill>
                            <a:schemeClr val="dk1"/>
                          </a:solidFill>
                          <a:effectLst/>
                          <a:latin typeface="+mn-lt"/>
                          <a:ea typeface="+mn-ea"/>
                          <a:cs typeface="+mn-cs"/>
                        </a:rPr>
                        <a:t>    CR 14/15</a:t>
                      </a:r>
                    </a:p>
                    <a:p>
                      <a:r>
                        <a:rPr lang="en-ZA" sz="1600" b="1" kern="1200" dirty="0" smtClean="0">
                          <a:solidFill>
                            <a:schemeClr val="dk1"/>
                          </a:solidFill>
                          <a:effectLst/>
                          <a:latin typeface="+mn-lt"/>
                          <a:ea typeface="+mn-ea"/>
                          <a:cs typeface="+mn-cs"/>
                        </a:rPr>
                        <a:t>Same</a:t>
                      </a:r>
                      <a:r>
                        <a:rPr lang="en-ZA" sz="1600" b="1" kern="1200" baseline="0" dirty="0" smtClean="0">
                          <a:solidFill>
                            <a:schemeClr val="dk1"/>
                          </a:solidFill>
                          <a:effectLst/>
                          <a:latin typeface="+mn-lt"/>
                          <a:ea typeface="+mn-ea"/>
                          <a:cs typeface="+mn-cs"/>
                        </a:rPr>
                        <a:t> as CR 9/15 and CR10/15</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requesting the review of the following sections:</a:t>
                      </a:r>
                    </a:p>
                    <a:p>
                      <a:r>
                        <a:rPr lang="en-ZA" sz="1600" kern="1200" dirty="0" smtClean="0">
                          <a:solidFill>
                            <a:schemeClr val="dk1"/>
                          </a:solidFill>
                          <a:effectLst/>
                          <a:latin typeface="+mn-lt"/>
                          <a:ea typeface="+mn-ea"/>
                          <a:cs typeface="+mn-cs"/>
                        </a:rPr>
                        <a:t>6 (1) and 6 (5) (a)</a:t>
                      </a:r>
                      <a:endParaRPr lang="en-ZA" sz="1600" dirty="0" smtClean="0"/>
                    </a:p>
                  </a:txBody>
                  <a:tcPr/>
                </a:tc>
                <a:tc>
                  <a:txBody>
                    <a:bodyPr/>
                    <a:lstStyle/>
                    <a:p>
                      <a:r>
                        <a:rPr lang="en-ZA" sz="1600" b="1" kern="1200" dirty="0" smtClean="0">
                          <a:solidFill>
                            <a:schemeClr val="dk1"/>
                          </a:solidFill>
                          <a:effectLst/>
                          <a:latin typeface="+mn-lt"/>
                          <a:ea typeface="+mn-ea"/>
                          <a:cs typeface="+mn-cs"/>
                        </a:rPr>
                        <a:t>15) Submission    CR 15/15</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by Mr F </a:t>
                      </a:r>
                      <a:r>
                        <a:rPr lang="en-ZA" sz="1600" kern="1200" dirty="0" err="1" smtClean="0">
                          <a:solidFill>
                            <a:schemeClr val="dk1"/>
                          </a:solidFill>
                          <a:effectLst/>
                          <a:latin typeface="+mn-lt"/>
                          <a:ea typeface="+mn-ea"/>
                          <a:cs typeface="+mn-cs"/>
                        </a:rPr>
                        <a:t>Nkgoeng</a:t>
                      </a:r>
                      <a:r>
                        <a:rPr lang="en-ZA" sz="1600" kern="1200" dirty="0" smtClean="0">
                          <a:solidFill>
                            <a:schemeClr val="dk1"/>
                          </a:solidFill>
                          <a:effectLst/>
                          <a:latin typeface="+mn-lt"/>
                          <a:ea typeface="+mn-ea"/>
                          <a:cs typeface="+mn-cs"/>
                        </a:rPr>
                        <a:t>, and makes proposals for</a:t>
                      </a:r>
                      <a:r>
                        <a:rPr lang="en-ZA" sz="1600" kern="1200" baseline="0" dirty="0" smtClean="0">
                          <a:solidFill>
                            <a:schemeClr val="dk1"/>
                          </a:solidFill>
                          <a:effectLst/>
                          <a:latin typeface="+mn-lt"/>
                          <a:ea typeface="+mn-ea"/>
                          <a:cs typeface="+mn-cs"/>
                        </a:rPr>
                        <a:t> amendments </a:t>
                      </a:r>
                      <a:r>
                        <a:rPr lang="en-ZA" sz="1600" kern="1200" dirty="0" smtClean="0">
                          <a:solidFill>
                            <a:schemeClr val="dk1"/>
                          </a:solidFill>
                          <a:effectLst/>
                          <a:latin typeface="+mn-lt"/>
                          <a:ea typeface="+mn-ea"/>
                          <a:cs typeface="+mn-cs"/>
                        </a:rPr>
                        <a:t>based on his personal beliefs.</a:t>
                      </a:r>
                    </a:p>
                  </a:txBody>
                  <a:tcPr marL="68580" marR="68580" marT="0" marB="0"/>
                </a:tc>
                <a:tc>
                  <a:txBody>
                    <a:bodyPr/>
                    <a:lstStyle/>
                    <a:p>
                      <a:r>
                        <a:rPr lang="en-ZA" sz="1600" b="1" kern="1200" dirty="0" smtClean="0">
                          <a:solidFill>
                            <a:schemeClr val="dk1"/>
                          </a:solidFill>
                          <a:effectLst/>
                          <a:latin typeface="+mn-lt"/>
                          <a:ea typeface="+mn-ea"/>
                          <a:cs typeface="+mn-cs"/>
                        </a:rPr>
                        <a:t>Submission  CR 14/15         </a:t>
                      </a:r>
                      <a:endParaRPr lang="en-ZA" sz="1600" kern="1200" dirty="0" smtClean="0">
                        <a:solidFill>
                          <a:schemeClr val="dk1"/>
                        </a:solidFill>
                        <a:effectLst/>
                        <a:latin typeface="+mn-lt"/>
                        <a:ea typeface="+mn-ea"/>
                        <a:cs typeface="+mn-cs"/>
                      </a:endParaRPr>
                    </a:p>
                    <a:p>
                      <a:r>
                        <a:rPr lang="en-ZA" sz="1600" b="1"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is a resubmission from 2013</a:t>
                      </a:r>
                      <a:endParaRPr lang="en-ZA" sz="1600" dirty="0"/>
                    </a:p>
                  </a:txBody>
                  <a:tcPr/>
                </a:tc>
                <a:extLst>
                  <a:ext uri="{0D108BD9-81ED-4DB2-BD59-A6C34878D82A}">
                    <a16:rowId xmlns="" xmlns:a16="http://schemas.microsoft.com/office/drawing/2014/main" val="10001"/>
                  </a:ext>
                </a:extLst>
              </a:tr>
              <a:tr h="1247496">
                <a:tc rowSpan="2">
                  <a:txBody>
                    <a:bodyPr/>
                    <a:lstStyle/>
                    <a:p>
                      <a:r>
                        <a:rPr lang="en-ZA" b="1" dirty="0" smtClean="0"/>
                        <a:t>16</a:t>
                      </a:r>
                    </a:p>
                    <a:p>
                      <a:endParaRPr lang="en-ZA" b="1" dirty="0" smtClean="0"/>
                    </a:p>
                    <a:p>
                      <a:r>
                        <a:rPr lang="en-ZA" b="1" dirty="0" smtClean="0"/>
                        <a:t>&amp; </a:t>
                      </a:r>
                    </a:p>
                    <a:p>
                      <a:endParaRPr lang="en-ZA" b="1" dirty="0" smtClean="0"/>
                    </a:p>
                    <a:p>
                      <a:r>
                        <a:rPr lang="en-ZA" b="1" dirty="0" smtClean="0"/>
                        <a:t>17</a:t>
                      </a:r>
                      <a:endParaRPr lang="en-ZA" b="1" dirty="0"/>
                    </a:p>
                  </a:txBody>
                  <a:tcPr/>
                </a:tc>
                <a:tc rowSpan="2">
                  <a:txBody>
                    <a:bodyPr/>
                    <a:lstStyle/>
                    <a:p>
                      <a:endParaRPr lang="en-ZA" sz="1600" dirty="0"/>
                    </a:p>
                  </a:txBody>
                  <a:tcPr/>
                </a:tc>
                <a:tc>
                  <a:txBody>
                    <a:bodyPr/>
                    <a:lstStyle/>
                    <a:p>
                      <a:r>
                        <a:rPr lang="en-ZA" sz="1600" b="1" kern="1200" dirty="0" smtClean="0">
                          <a:solidFill>
                            <a:schemeClr val="dk1"/>
                          </a:solidFill>
                          <a:effectLst/>
                          <a:latin typeface="+mn-lt"/>
                          <a:ea typeface="+mn-ea"/>
                          <a:cs typeface="+mn-cs"/>
                        </a:rPr>
                        <a:t>17) Submission </a:t>
                      </a:r>
                      <a:r>
                        <a:rPr lang="en-ZA" sz="1600" b="0" kern="1200" baseline="0" dirty="0" smtClean="0">
                          <a:solidFill>
                            <a:schemeClr val="dk1"/>
                          </a:solidFill>
                          <a:effectLst/>
                          <a:latin typeface="+mn-lt"/>
                          <a:ea typeface="+mn-ea"/>
                          <a:cs typeface="+mn-cs"/>
                        </a:rPr>
                        <a:t>                            </a:t>
                      </a:r>
                      <a:r>
                        <a:rPr lang="en-ZA" sz="1600" b="1" kern="1200" dirty="0" smtClean="0">
                          <a:solidFill>
                            <a:schemeClr val="dk1"/>
                          </a:solidFill>
                          <a:effectLst/>
                          <a:latin typeface="+mn-lt"/>
                          <a:ea typeface="+mn-ea"/>
                          <a:cs typeface="+mn-cs"/>
                        </a:rPr>
                        <a:t>CR 17/15</a:t>
                      </a:r>
                      <a:endParaRPr lang="en-ZA" sz="1600" b="0" kern="1200" dirty="0" smtClean="0">
                        <a:solidFill>
                          <a:schemeClr val="dk1"/>
                        </a:solidFill>
                        <a:effectLst/>
                        <a:latin typeface="+mn-lt"/>
                        <a:ea typeface="+mn-ea"/>
                        <a:cs typeface="+mn-cs"/>
                      </a:endParaRPr>
                    </a:p>
                    <a:p>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by the SALGA, requesting the review of the following sections: 67; 139 and 163.</a:t>
                      </a:r>
                      <a:endParaRPr lang="en-ZA" sz="1600" dirty="0" smtClean="0"/>
                    </a:p>
                  </a:txBody>
                  <a:tcPr/>
                </a:tc>
                <a:tc rowSpan="2">
                  <a:txBody>
                    <a:bodyPr/>
                    <a:lstStyle/>
                    <a:p>
                      <a:r>
                        <a:rPr lang="en-ZA" sz="1600" b="1" kern="1200" dirty="0" smtClean="0">
                          <a:solidFill>
                            <a:schemeClr val="dk1"/>
                          </a:solidFill>
                          <a:effectLst/>
                          <a:latin typeface="+mn-lt"/>
                          <a:ea typeface="+mn-ea"/>
                          <a:cs typeface="+mn-cs"/>
                        </a:rPr>
                        <a:t>16) Submission    CR 16/15</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by Mr D Williams a DSC</a:t>
                      </a:r>
                      <a:r>
                        <a:rPr lang="en-ZA" sz="1600" kern="1200" baseline="0" dirty="0" smtClean="0">
                          <a:solidFill>
                            <a:schemeClr val="dk1"/>
                          </a:solidFill>
                          <a:effectLst/>
                          <a:latin typeface="+mn-lt"/>
                          <a:ea typeface="+mn-ea"/>
                          <a:cs typeface="+mn-cs"/>
                        </a:rPr>
                        <a:t> official</a:t>
                      </a:r>
                      <a:r>
                        <a:rPr lang="en-ZA" sz="1600" kern="1200" dirty="0" smtClean="0">
                          <a:solidFill>
                            <a:schemeClr val="dk1"/>
                          </a:solidFill>
                          <a:effectLst/>
                          <a:latin typeface="+mn-lt"/>
                          <a:ea typeface="+mn-ea"/>
                          <a:cs typeface="+mn-cs"/>
                        </a:rPr>
                        <a:t> wrote poems on issues faced by the Country and his achievements for work done for the less advantaged.</a:t>
                      </a:r>
                    </a:p>
                  </a:txBody>
                  <a:tcPr marL="68580" marR="68580" marT="0" marB="0"/>
                </a:tc>
                <a:tc rowSpan="2">
                  <a:txBody>
                    <a:bodyPr/>
                    <a:lstStyle/>
                    <a:p>
                      <a:r>
                        <a:rPr lang="en-ZA" sz="1600" b="1" kern="1200" dirty="0" smtClean="0">
                          <a:solidFill>
                            <a:schemeClr val="dk1"/>
                          </a:solidFill>
                          <a:effectLst/>
                          <a:latin typeface="+mn-lt"/>
                          <a:ea typeface="+mn-ea"/>
                          <a:cs typeface="+mn-cs"/>
                        </a:rPr>
                        <a:t>Submission </a:t>
                      </a:r>
                      <a:r>
                        <a:rPr lang="en-ZA" sz="1600" b="0" kern="1200" baseline="0" dirty="0" smtClean="0">
                          <a:solidFill>
                            <a:schemeClr val="dk1"/>
                          </a:solidFill>
                          <a:effectLst/>
                          <a:latin typeface="+mn-lt"/>
                          <a:ea typeface="+mn-ea"/>
                          <a:cs typeface="+mn-cs"/>
                        </a:rPr>
                        <a:t> </a:t>
                      </a:r>
                      <a:r>
                        <a:rPr lang="en-ZA" sz="1600" b="1" kern="1200" dirty="0" smtClean="0">
                          <a:solidFill>
                            <a:schemeClr val="dk1"/>
                          </a:solidFill>
                          <a:effectLst/>
                          <a:latin typeface="+mn-lt"/>
                          <a:ea typeface="+mn-ea"/>
                          <a:cs typeface="+mn-cs"/>
                        </a:rPr>
                        <a:t>CR 17/15  </a:t>
                      </a:r>
                      <a:endParaRPr lang="en-ZA" sz="1600" kern="1200" dirty="0" smtClean="0">
                        <a:solidFill>
                          <a:schemeClr val="dk1"/>
                        </a:solidFill>
                        <a:effectLst/>
                        <a:latin typeface="+mn-lt"/>
                        <a:ea typeface="+mn-ea"/>
                        <a:cs typeface="+mn-cs"/>
                      </a:endParaRPr>
                    </a:p>
                    <a:p>
                      <a:r>
                        <a:rPr lang="en-ZA" sz="1600" b="1" kern="1200" dirty="0" smtClean="0">
                          <a:solidFill>
                            <a:schemeClr val="dk1"/>
                          </a:solidFill>
                          <a:effectLst/>
                          <a:latin typeface="+mn-lt"/>
                          <a:ea typeface="+mn-ea"/>
                          <a:cs typeface="+mn-cs"/>
                        </a:rPr>
                        <a:t> </a:t>
                      </a:r>
                      <a:endParaRPr lang="en-ZA" sz="1600" kern="1200" dirty="0" smtClean="0">
                        <a:solidFill>
                          <a:schemeClr val="dk1"/>
                        </a:solidFill>
                        <a:effectLst/>
                        <a:latin typeface="+mn-lt"/>
                        <a:ea typeface="+mn-ea"/>
                        <a:cs typeface="+mn-cs"/>
                      </a:endParaRPr>
                    </a:p>
                    <a:p>
                      <a:r>
                        <a:rPr lang="en-ZA" sz="1600" kern="1200" dirty="0" smtClean="0">
                          <a:solidFill>
                            <a:schemeClr val="dk1"/>
                          </a:solidFill>
                          <a:effectLst/>
                          <a:latin typeface="+mn-lt"/>
                          <a:ea typeface="+mn-ea"/>
                          <a:cs typeface="+mn-cs"/>
                        </a:rPr>
                        <a:t>Is a resubmission from 2013</a:t>
                      </a:r>
                      <a:endParaRPr lang="en-ZA" sz="1600" dirty="0" smtClean="0"/>
                    </a:p>
                    <a:p>
                      <a:endParaRPr lang="en-ZA" sz="1600" dirty="0"/>
                    </a:p>
                  </a:txBody>
                  <a:tcPr/>
                </a:tc>
                <a:extLst>
                  <a:ext uri="{0D108BD9-81ED-4DB2-BD59-A6C34878D82A}">
                    <a16:rowId xmlns="" xmlns:a16="http://schemas.microsoft.com/office/drawing/2014/main" val="10002"/>
                  </a:ext>
                </a:extLst>
              </a:tr>
              <a:tr h="767217">
                <a:tc vMerge="1">
                  <a:txBody>
                    <a:bodyPr/>
                    <a:lstStyle/>
                    <a:p>
                      <a:endParaRPr lang="en-ZA"/>
                    </a:p>
                  </a:txBody>
                  <a:tcPr/>
                </a:tc>
                <a:tc vMerge="1">
                  <a:txBody>
                    <a:bodyPr/>
                    <a:lstStyle/>
                    <a:p>
                      <a:endParaRPr lang="en-ZA"/>
                    </a:p>
                  </a:txBody>
                  <a:tcPr/>
                </a:tc>
                <a:tc>
                  <a:txBody>
                    <a:bodyPr/>
                    <a:lstStyle/>
                    <a:p>
                      <a:r>
                        <a:rPr lang="en-ZA" sz="1600" b="1" dirty="0" smtClean="0"/>
                        <a:t>18)</a:t>
                      </a:r>
                      <a:r>
                        <a:rPr lang="en-ZA" sz="1600" b="1" baseline="0" dirty="0" smtClean="0"/>
                        <a:t> </a:t>
                      </a:r>
                      <a:r>
                        <a:rPr lang="en-ZA" sz="1600" b="1" dirty="0" smtClean="0"/>
                        <a:t>Submission                             CR 18/15</a:t>
                      </a:r>
                      <a:r>
                        <a:rPr lang="en-ZA" sz="1600" b="1" baseline="0" dirty="0" smtClean="0"/>
                        <a:t> </a:t>
                      </a:r>
                      <a:r>
                        <a:rPr lang="en-ZA" sz="1600" b="1" dirty="0" smtClean="0"/>
                        <a:t> </a:t>
                      </a:r>
                    </a:p>
                    <a:p>
                      <a:r>
                        <a:rPr lang="en-ZA" sz="1600" dirty="0" smtClean="0"/>
                        <a:t>submitted by Mr G Travers, requesting the review of the following section: 165.</a:t>
                      </a:r>
                    </a:p>
                    <a:p>
                      <a:endParaRPr lang="en-ZA" sz="1600" dirty="0"/>
                    </a:p>
                  </a:txBody>
                  <a:tcPr/>
                </a:tc>
                <a:tc v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3433726198"/>
                  </a:ext>
                </a:extLst>
              </a:tr>
              <a:tr h="1095684">
                <a:tc rowSpan="2">
                  <a:txBody>
                    <a:bodyPr/>
                    <a:lstStyle/>
                    <a:p>
                      <a:r>
                        <a:rPr lang="en-ZA" b="1" dirty="0" smtClean="0"/>
                        <a:t>18</a:t>
                      </a:r>
                      <a:endParaRPr lang="en-ZA" b="1" dirty="0"/>
                    </a:p>
                  </a:txBody>
                  <a:tcPr/>
                </a:tc>
                <a:tc rowSpan="2">
                  <a:txBody>
                    <a:bodyPr/>
                    <a:lstStyle/>
                    <a:p>
                      <a:endParaRPr lang="en-ZA" sz="1600" b="1" dirty="0" smtClean="0"/>
                    </a:p>
                  </a:txBody>
                  <a:tcPr/>
                </a:tc>
                <a:tc>
                  <a:txBody>
                    <a:bodyPr/>
                    <a:lstStyle/>
                    <a:p>
                      <a:r>
                        <a:rPr lang="en-ZA" sz="1600" b="1" dirty="0" smtClean="0"/>
                        <a:t>19) Submission                             CR 19/15</a:t>
                      </a:r>
                    </a:p>
                    <a:p>
                      <a:r>
                        <a:rPr lang="en-ZA" sz="1600" dirty="0" smtClean="0"/>
                        <a:t>by </a:t>
                      </a:r>
                      <a:r>
                        <a:rPr lang="en-ZA" sz="1600" dirty="0" err="1" smtClean="0"/>
                        <a:t>Vuka</a:t>
                      </a:r>
                      <a:r>
                        <a:rPr lang="en-ZA" sz="1600" dirty="0" smtClean="0"/>
                        <a:t> Africa Foundation </a:t>
                      </a:r>
                    </a:p>
                    <a:p>
                      <a:r>
                        <a:rPr lang="en-ZA" sz="1600" dirty="0" smtClean="0"/>
                        <a:t>review of  the preamble, section: 1; 7(2); 11; 36; 39</a:t>
                      </a:r>
                    </a:p>
                  </a:txBody>
                  <a:tcPr/>
                </a:tc>
                <a:tc rowSpan="2">
                  <a:txBody>
                    <a:bodyPr/>
                    <a:lstStyle/>
                    <a:p>
                      <a:r>
                        <a:rPr lang="en-ZA" sz="1600" b="1" dirty="0" smtClean="0"/>
                        <a:t>21) Submission         CR10/13</a:t>
                      </a:r>
                    </a:p>
                    <a:p>
                      <a:r>
                        <a:rPr lang="en-ZA" sz="1600" b="0" dirty="0" smtClean="0"/>
                        <a:t>(2013</a:t>
                      </a:r>
                      <a:r>
                        <a:rPr lang="en-ZA" sz="1600" b="0" baseline="0" dirty="0" smtClean="0"/>
                        <a:t> layover)</a:t>
                      </a:r>
                      <a:endParaRPr lang="en-ZA" sz="1600" b="0" dirty="0" smtClean="0"/>
                    </a:p>
                    <a:p>
                      <a:r>
                        <a:rPr lang="en-ZA" sz="1600" b="0" dirty="0" smtClean="0"/>
                        <a:t>Mr</a:t>
                      </a:r>
                      <a:r>
                        <a:rPr lang="en-ZA" sz="1600" b="0" baseline="0" dirty="0" smtClean="0"/>
                        <a:t> B </a:t>
                      </a:r>
                      <a:r>
                        <a:rPr lang="en-ZA" sz="1600" b="0" baseline="0" dirty="0" err="1" smtClean="0"/>
                        <a:t>Ngobese</a:t>
                      </a:r>
                      <a:r>
                        <a:rPr lang="en-ZA" sz="1600" b="0" baseline="0" dirty="0" smtClean="0"/>
                        <a:t>, disagrees with legislation and Constitutional Court judgments but does not make a request for review of the Constitution.</a:t>
                      </a:r>
                    </a:p>
                    <a:p>
                      <a:endParaRPr lang="en-ZA" sz="1600" b="0" dirty="0" smtClean="0"/>
                    </a:p>
                  </a:txBody>
                  <a:tcPr/>
                </a:tc>
                <a:tc rowSpan="2">
                  <a:txBody>
                    <a:bodyPr/>
                    <a:lstStyle/>
                    <a:p>
                      <a:r>
                        <a:rPr lang="en-ZA" sz="1600" b="1" dirty="0" smtClean="0"/>
                        <a:t>22) Submission </a:t>
                      </a:r>
                      <a:r>
                        <a:rPr lang="en-ZA" sz="1600" b="1" baseline="0" dirty="0" smtClean="0"/>
                        <a:t> CR22/15</a:t>
                      </a:r>
                    </a:p>
                    <a:p>
                      <a:endParaRPr lang="en-ZA" sz="1600" b="1" baseline="0" dirty="0" smtClean="0"/>
                    </a:p>
                    <a:p>
                      <a:r>
                        <a:rPr lang="en-ZA" sz="1600" b="0" baseline="0" dirty="0" smtClean="0"/>
                        <a:t>Category 2 resubmission requesting review of the preamble.</a:t>
                      </a:r>
                      <a:endParaRPr lang="en-ZA" sz="1600" b="0" dirty="0"/>
                    </a:p>
                  </a:txBody>
                  <a:tcPr/>
                </a:tc>
                <a:extLst>
                  <a:ext uri="{0D108BD9-81ED-4DB2-BD59-A6C34878D82A}">
                    <a16:rowId xmlns="" xmlns:a16="http://schemas.microsoft.com/office/drawing/2014/main" val="10003"/>
                  </a:ext>
                </a:extLst>
              </a:tr>
              <a:tr h="668474">
                <a:tc vMerge="1">
                  <a:txBody>
                    <a:bodyPr/>
                    <a:lstStyle/>
                    <a:p>
                      <a:endParaRPr lang="en-ZA"/>
                    </a:p>
                  </a:txBody>
                  <a:tcPr/>
                </a:tc>
                <a:tc vMerge="1">
                  <a:txBody>
                    <a:bodyPr/>
                    <a:lstStyle/>
                    <a:p>
                      <a:endParaRPr lang="en-ZA"/>
                    </a:p>
                  </a:txBody>
                  <a:tcPr/>
                </a:tc>
                <a:tc>
                  <a:txBody>
                    <a:bodyPr/>
                    <a:lstStyle/>
                    <a:p>
                      <a:r>
                        <a:rPr lang="en-ZA" sz="1600" b="1" dirty="0" smtClean="0"/>
                        <a:t>20) Submission</a:t>
                      </a:r>
                      <a:r>
                        <a:rPr lang="en-ZA" sz="1600" b="1" baseline="0" dirty="0" smtClean="0"/>
                        <a:t>                             CR 20/15</a:t>
                      </a:r>
                    </a:p>
                    <a:p>
                      <a:r>
                        <a:rPr lang="en-ZA" sz="1600" b="0" dirty="0" smtClean="0"/>
                        <a:t>by Bishop </a:t>
                      </a:r>
                      <a:r>
                        <a:rPr lang="en-ZA" sz="1600" b="0" dirty="0" err="1" smtClean="0"/>
                        <a:t>Mashile</a:t>
                      </a:r>
                      <a:r>
                        <a:rPr lang="en-ZA" sz="1600" b="0" baseline="0" dirty="0" smtClean="0"/>
                        <a:t>, requests review of the preamble, sections: 42(2); 73.</a:t>
                      </a:r>
                      <a:endParaRPr lang="en-ZA" sz="1600" b="0" dirty="0" smtClean="0"/>
                    </a:p>
                  </a:txBody>
                  <a:tcPr/>
                </a:tc>
                <a:tc vMerge="1">
                  <a:txBody>
                    <a:bodyPr/>
                    <a:lstStyle/>
                    <a:p>
                      <a:endParaRPr lang="en-ZA" dirty="0"/>
                    </a:p>
                  </a:txBody>
                  <a:tcPr/>
                </a:tc>
                <a:tc vMerge="1">
                  <a:txBody>
                    <a:bodyPr/>
                    <a:lstStyle/>
                    <a:p>
                      <a:endParaRPr lang="en-ZA"/>
                    </a:p>
                  </a:txBody>
                  <a:tcPr/>
                </a:tc>
                <a:extLst>
                  <a:ext uri="{0D108BD9-81ED-4DB2-BD59-A6C34878D82A}">
                    <a16:rowId xmlns="" xmlns:a16="http://schemas.microsoft.com/office/drawing/2014/main" val="669499110"/>
                  </a:ext>
                </a:extLst>
              </a:tr>
            </a:tbl>
          </a:graphicData>
        </a:graphic>
      </p:graphicFrame>
      <p:sp>
        <p:nvSpPr>
          <p:cNvPr id="3" name="Footer Placeholder 2"/>
          <p:cNvSpPr>
            <a:spLocks noGrp="1"/>
          </p:cNvSpPr>
          <p:nvPr>
            <p:ph type="ftr" sz="quarter" idx="11"/>
          </p:nvPr>
        </p:nvSpPr>
        <p:spPr/>
        <p:txBody>
          <a:bodyPr/>
          <a:lstStyle/>
          <a:p>
            <a:r>
              <a:rPr lang="en-ZA" smtClean="0"/>
              <a:t>2015 Public Submissions to the Constitutional review Committee</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xmlns="" val="1036482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Category 1 Submissions		ref CR1/15</a:t>
            </a:r>
          </a:p>
        </p:txBody>
      </p:sp>
      <p:sp>
        <p:nvSpPr>
          <p:cNvPr id="3" name="Content Placeholder 2"/>
          <p:cNvSpPr>
            <a:spLocks noGrp="1"/>
          </p:cNvSpPr>
          <p:nvPr>
            <p:ph idx="1"/>
          </p:nvPr>
        </p:nvSpPr>
        <p:spPr/>
        <p:txBody>
          <a:bodyPr>
            <a:normAutofit fontScale="92500" lnSpcReduction="10000"/>
          </a:bodyPr>
          <a:lstStyle/>
          <a:p>
            <a:pPr algn="just"/>
            <a:r>
              <a:rPr lang="en-ZA" dirty="0"/>
              <a:t>Submitted by Mr V </a:t>
            </a:r>
            <a:r>
              <a:rPr lang="en-ZA" dirty="0" err="1"/>
              <a:t>Gcuma</a:t>
            </a:r>
            <a:r>
              <a:rPr lang="en-ZA" dirty="0"/>
              <a:t>, and requests a review in Chapter 2 on the Bill of Rights, particularly sections 7 (2), 10, 11 and 25 (3) (c).</a:t>
            </a:r>
          </a:p>
          <a:p>
            <a:pPr algn="just"/>
            <a:r>
              <a:rPr lang="en-ZA" b="1" dirty="0"/>
              <a:t>Section 7(2): The Bill of </a:t>
            </a:r>
            <a:r>
              <a:rPr lang="en-ZA" b="1" dirty="0" smtClean="0"/>
              <a:t>Rights</a:t>
            </a:r>
            <a:r>
              <a:rPr lang="en-ZA" dirty="0" smtClean="0"/>
              <a:t>: Mr </a:t>
            </a:r>
            <a:r>
              <a:rPr lang="en-ZA" dirty="0" err="1"/>
              <a:t>Gcuma</a:t>
            </a:r>
            <a:r>
              <a:rPr lang="en-ZA" dirty="0"/>
              <a:t> requests that the wording of section 7 (2) be revised from: “the state must respect, protect and promote and fulfil the rights in the Bill of Rights.” He suggests that the section be amended to read as follows: “</a:t>
            </a:r>
            <a:r>
              <a:rPr lang="en-ZA" u="sng" dirty="0"/>
              <a:t>Everyone, the state in particular</a:t>
            </a:r>
            <a:r>
              <a:rPr lang="en-ZA" dirty="0"/>
              <a:t>, must </a:t>
            </a:r>
            <a:r>
              <a:rPr lang="en-ZA" dirty="0" smtClean="0"/>
              <a:t>respect</a:t>
            </a:r>
            <a:r>
              <a:rPr lang="en-ZA" dirty="0"/>
              <a:t>, promote, and fulfil the Rights in the Bill of Rights</a:t>
            </a:r>
            <a:r>
              <a:rPr lang="en-ZA" dirty="0" smtClean="0"/>
              <a:t>”;</a:t>
            </a:r>
          </a:p>
          <a:p>
            <a:pPr algn="just"/>
            <a:r>
              <a:rPr lang="en-ZA" b="1" dirty="0"/>
              <a:t>Section 10:  Right to Human Dignity and Section 11: Right to </a:t>
            </a:r>
            <a:r>
              <a:rPr lang="en-ZA" b="1" dirty="0" smtClean="0"/>
              <a:t>Life</a:t>
            </a:r>
            <a:r>
              <a:rPr lang="en-ZA" dirty="0" smtClean="0"/>
              <a:t>: Mr </a:t>
            </a:r>
            <a:r>
              <a:rPr lang="en-ZA" dirty="0" err="1"/>
              <a:t>Gcuma</a:t>
            </a:r>
            <a:r>
              <a:rPr lang="en-ZA" dirty="0"/>
              <a:t> states that the extent to which these rights are protected is </a:t>
            </a:r>
            <a:r>
              <a:rPr lang="en-ZA" dirty="0" smtClean="0"/>
              <a:t>ENTIRELY (without limitation) </a:t>
            </a:r>
            <a:r>
              <a:rPr lang="en-ZA" dirty="0"/>
              <a:t>and it must be clarified in layman’s terms that if these two rights come into conflict with any other right they prevail and that they have no </a:t>
            </a:r>
            <a:r>
              <a:rPr lang="en-ZA" dirty="0" smtClean="0"/>
              <a:t>limitation;</a:t>
            </a:r>
            <a:endParaRPr lang="en-ZA" dirty="0"/>
          </a:p>
          <a:p>
            <a:r>
              <a:rPr lang="en-ZA" b="1" dirty="0"/>
              <a:t>Section 25 (3) (c)</a:t>
            </a:r>
            <a:r>
              <a:rPr lang="en-ZA" dirty="0"/>
              <a:t>: </a:t>
            </a:r>
            <a:r>
              <a:rPr lang="en-ZA" b="1" dirty="0"/>
              <a:t>The Right to </a:t>
            </a:r>
            <a:r>
              <a:rPr lang="en-ZA" b="1" dirty="0" smtClean="0"/>
              <a:t>Property:  </a:t>
            </a:r>
            <a:r>
              <a:rPr lang="en-ZA" dirty="0" smtClean="0"/>
              <a:t>states </a:t>
            </a:r>
            <a:r>
              <a:rPr lang="en-ZA" dirty="0"/>
              <a:t>that “the amount of compensation and the time and manner of payment must be just and equitable, reflecting an equitable balance between  the public interest and interests of those affected, having regard to all the relevant circumstances, including (c) the market value of the </a:t>
            </a:r>
            <a:r>
              <a:rPr lang="en-ZA" dirty="0" smtClean="0"/>
              <a:t>property;</a:t>
            </a:r>
            <a:endParaRPr lang="en-ZA" dirty="0"/>
          </a:p>
        </p:txBody>
      </p:sp>
      <p:sp>
        <p:nvSpPr>
          <p:cNvPr id="4" name="Footer Placeholder 3"/>
          <p:cNvSpPr>
            <a:spLocks noGrp="1"/>
          </p:cNvSpPr>
          <p:nvPr>
            <p:ph type="ftr" sz="quarter" idx="11"/>
          </p:nvPr>
        </p:nvSpPr>
        <p:spPr/>
        <p:txBody>
          <a:bodyPr/>
          <a:lstStyle/>
          <a:p>
            <a:r>
              <a:rPr lang="en-ZA" smtClean="0"/>
              <a:t>2015 Public Submissions to the Constitutional review Committee</a:t>
            </a:r>
            <a:endParaRPr lang="en-US" dirty="0"/>
          </a:p>
        </p:txBody>
      </p:sp>
      <p:sp>
        <p:nvSpPr>
          <p:cNvPr id="5" name="Slide Number Placeholder 4"/>
          <p:cNvSpPr>
            <a:spLocks noGrp="1"/>
          </p:cNvSpPr>
          <p:nvPr>
            <p:ph type="sldNum" sz="quarter" idx="12"/>
          </p:nvPr>
        </p:nvSpPr>
        <p:spPr/>
        <p:txBody>
          <a:bodyPr/>
          <a:lstStyle/>
          <a:p>
            <a:fld id="{6113E31D-E2AB-40D1-8B51-AFA5AFEF393A}" type="slidenum">
              <a:rPr lang="en-US" smtClean="0"/>
              <a:pPr/>
              <a:t>9</a:t>
            </a:fld>
            <a:endParaRPr lang="en-US" dirty="0"/>
          </a:p>
        </p:txBody>
      </p:sp>
    </p:spTree>
    <p:extLst>
      <p:ext uri="{BB962C8B-B14F-4D97-AF65-F5344CB8AC3E}">
        <p14:creationId xmlns:p14="http://schemas.microsoft.com/office/powerpoint/2010/main" xmlns="" val="3725442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2884</TotalTime>
  <Words>3787</Words>
  <Application>Microsoft Office PowerPoint</Application>
  <PresentationFormat>Custom</PresentationFormat>
  <Paragraphs>318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Retrospect</vt:lpstr>
      <vt:lpstr>2015 Submissions to the  Constitutional Review Committee</vt:lpstr>
      <vt:lpstr>Introduction </vt:lpstr>
      <vt:lpstr>Categorisation of submissions</vt:lpstr>
      <vt:lpstr>Re-submitted Submissions </vt:lpstr>
      <vt:lpstr>Slide 5</vt:lpstr>
      <vt:lpstr>Slide 6</vt:lpstr>
      <vt:lpstr>Slide 7</vt:lpstr>
      <vt:lpstr>Slide 8</vt:lpstr>
      <vt:lpstr>Category 1 Submissions  ref CR1/15</vt:lpstr>
      <vt:lpstr>Submission 1: Mr V Gcuma    ref CR1/15</vt:lpstr>
      <vt:lpstr>Submission 1         ref: CR 1/15</vt:lpstr>
      <vt:lpstr>Submission 2: Mr D McGillycuddy    ref CR 2/15</vt:lpstr>
      <vt:lpstr>Submission 3: Mr A Mamagase           ref: CR 3/15</vt:lpstr>
      <vt:lpstr>Submission 5: Mr C Renze     ref: CR 5/15</vt:lpstr>
      <vt:lpstr>Submission 6: Mr C Benson        ref: CR 6/15</vt:lpstr>
      <vt:lpstr>Submission 7: Mr M Nkosi      ref:  CR 7/15</vt:lpstr>
      <vt:lpstr>Submission 11: Mr A Mamagase          ref: CR 11/15</vt:lpstr>
      <vt:lpstr>Submission CR 12&amp;13/15:  Support Public Broadcasting Coalition (S.O.S)       </vt:lpstr>
      <vt:lpstr>Submission 12&amp;13: Support Public Broadcasting Coalition (S.O.S)        ref: CR 12/15&amp;CR 13/15</vt:lpstr>
      <vt:lpstr>Submission 15: Mr F Nkgoeng    ref: CR 15/15</vt:lpstr>
      <vt:lpstr>Submission 16: Mr D Williams     ref: CR 15/15</vt:lpstr>
      <vt:lpstr>Category 2 Submissions referred for legal advice</vt:lpstr>
      <vt:lpstr>Category 2 Submissions referred for legal advice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Submission to the Joint Committee on Constitutional Review</dc:title>
  <dc:creator>Sisanda  Sipamla</dc:creator>
  <cp:lastModifiedBy>PUMZA</cp:lastModifiedBy>
  <cp:revision>78</cp:revision>
  <cp:lastPrinted>2016-08-25T13:22:13Z</cp:lastPrinted>
  <dcterms:created xsi:type="dcterms:W3CDTF">2015-08-26T07:24:38Z</dcterms:created>
  <dcterms:modified xsi:type="dcterms:W3CDTF">2016-11-28T09:04:28Z</dcterms:modified>
</cp:coreProperties>
</file>