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2"/>
  </p:handoutMasterIdLst>
  <p:sldIdLst>
    <p:sldId id="256" r:id="rId2"/>
    <p:sldId id="257" r:id="rId3"/>
    <p:sldId id="258" r:id="rId4"/>
    <p:sldId id="261" r:id="rId5"/>
    <p:sldId id="262" r:id="rId6"/>
    <p:sldId id="263" r:id="rId7"/>
    <p:sldId id="264" r:id="rId8"/>
    <p:sldId id="265" r:id="rId9"/>
    <p:sldId id="266" r:id="rId10"/>
    <p:sldId id="267" r:id="rId11"/>
    <p:sldId id="268" r:id="rId12"/>
    <p:sldId id="269" r:id="rId13"/>
    <p:sldId id="270" r:id="rId14"/>
    <p:sldId id="271" r:id="rId15"/>
    <p:sldId id="259" r:id="rId16"/>
    <p:sldId id="274" r:id="rId17"/>
    <p:sldId id="273" r:id="rId18"/>
    <p:sldId id="275" r:id="rId19"/>
    <p:sldId id="272" r:id="rId20"/>
    <p:sldId id="260" r:id="rId21"/>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0" d="100"/>
          <a:sy n="110" d="100"/>
        </p:scale>
        <p:origin x="-1350" y="-90"/>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E963371-C41B-4F1E-BA83-E7F7361AC00F}" type="datetimeFigureOut">
              <a:rPr lang="en-ZA" smtClean="0"/>
              <a:pPr/>
              <a:t>2016/11/03</a:t>
            </a:fld>
            <a:endParaRPr lang="en-ZA"/>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4A7F3EEB-AF3A-4188-8989-1DF50374F8BB}" type="slidenum">
              <a:rPr lang="en-ZA" smtClean="0"/>
              <a:pPr/>
              <a:t>‹#›</a:t>
            </a:fld>
            <a:endParaRPr lang="en-ZA"/>
          </a:p>
        </p:txBody>
      </p:sp>
    </p:spTree>
    <p:extLst>
      <p:ext uri="{BB962C8B-B14F-4D97-AF65-F5344CB8AC3E}">
        <p14:creationId xmlns:p14="http://schemas.microsoft.com/office/powerpoint/2010/main" xmlns="" val="332680661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7BFA61-1889-3947-A10B-49F6EC056FC8}" type="datetimeFigureOut">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3347074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7BFA61-1889-3947-A10B-49F6EC056FC8}" type="datetimeFigureOut">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2898789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7BFA61-1889-3947-A10B-49F6EC056FC8}" type="datetimeFigureOut">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2984037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7BFA61-1889-3947-A10B-49F6EC056FC8}" type="datetimeFigureOut">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3971536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7BFA61-1889-3947-A10B-49F6EC056FC8}" type="datetimeFigureOut">
              <a:rPr lang="en-US" smtClean="0"/>
              <a:pPr/>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65166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7BFA61-1889-3947-A10B-49F6EC056FC8}" type="datetimeFigureOut">
              <a:rPr lang="en-US" smtClean="0"/>
              <a:pPr/>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2051605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7BFA61-1889-3947-A10B-49F6EC056FC8}" type="datetimeFigureOut">
              <a:rPr lang="en-US" smtClean="0"/>
              <a:pPr/>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2322157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7BFA61-1889-3947-A10B-49F6EC056FC8}" type="datetimeFigureOut">
              <a:rPr lang="en-US" smtClean="0"/>
              <a:pPr/>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1603712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7BFA61-1889-3947-A10B-49F6EC056FC8}" type="datetimeFigureOut">
              <a:rPr lang="en-US" smtClean="0"/>
              <a:pPr/>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3861627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7BFA61-1889-3947-A10B-49F6EC056FC8}" type="datetimeFigureOut">
              <a:rPr lang="en-US" smtClean="0"/>
              <a:pPr/>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812970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7BFA61-1889-3947-A10B-49F6EC056FC8}" type="datetimeFigureOut">
              <a:rPr lang="en-US" smtClean="0"/>
              <a:pPr/>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178464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7BFA61-1889-3947-A10B-49F6EC056FC8}" type="datetimeFigureOut">
              <a:rPr lang="en-US" smtClean="0"/>
              <a:pPr/>
              <a:t>11/3/2016</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FC67B8-CC4D-F143-A441-7A1B88FDA60D}" type="slidenum">
              <a:rPr lang="en-US" smtClean="0"/>
              <a:pPr/>
              <a:t>‹#›</a:t>
            </a:fld>
            <a:endParaRPr lang="en-US"/>
          </a:p>
        </p:txBody>
      </p:sp>
    </p:spTree>
    <p:extLst>
      <p:ext uri="{BB962C8B-B14F-4D97-AF65-F5344CB8AC3E}">
        <p14:creationId xmlns:p14="http://schemas.microsoft.com/office/powerpoint/2010/main" xmlns="" val="1940635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471886" y="1378857"/>
            <a:ext cx="4297822" cy="3657599"/>
          </a:xfrm>
        </p:spPr>
        <p:txBody>
          <a:bodyPr>
            <a:noAutofit/>
          </a:bodyPr>
          <a:lstStyle/>
          <a:p>
            <a:r>
              <a:rPr lang="en-GB" sz="2400" b="1" dirty="0"/>
              <a:t>Presentation to the PC on </a:t>
            </a:r>
            <a:r>
              <a:rPr lang="en-GB" sz="2400" b="1" dirty="0" smtClean="0"/>
              <a:t>Labour </a:t>
            </a:r>
            <a:r>
              <a:rPr lang="en-GB" sz="2400" b="1" dirty="0"/>
              <a:t/>
            </a:r>
            <a:br>
              <a:rPr lang="en-GB" sz="2400" b="1" dirty="0"/>
            </a:br>
            <a:r>
              <a:rPr lang="en-GB" sz="2400" b="1" dirty="0"/>
              <a:t/>
            </a:r>
            <a:br>
              <a:rPr lang="en-GB" sz="2400" b="1" dirty="0"/>
            </a:br>
            <a:r>
              <a:rPr lang="en-GB" sz="2400" b="1" dirty="0" smtClean="0"/>
              <a:t>Comments on the Public Submission and Amendment Proposals on the Labour Laws AB, 2015, (PMB5-2015]</a:t>
            </a:r>
            <a:endParaRPr lang="en-US" sz="2400" dirty="0">
              <a:solidFill>
                <a:schemeClr val="bg1"/>
              </a:solidFill>
            </a:endParaRPr>
          </a:p>
        </p:txBody>
      </p:sp>
      <p:sp>
        <p:nvSpPr>
          <p:cNvPr id="3" name="Subtitle 2"/>
          <p:cNvSpPr>
            <a:spLocks noGrp="1"/>
          </p:cNvSpPr>
          <p:nvPr>
            <p:ph type="subTitle" idx="1"/>
          </p:nvPr>
        </p:nvSpPr>
        <p:spPr>
          <a:xfrm>
            <a:off x="6367655" y="6124497"/>
            <a:ext cx="2813516" cy="673410"/>
          </a:xfrm>
        </p:spPr>
        <p:txBody>
          <a:bodyPr>
            <a:normAutofit fontScale="40000" lnSpcReduction="20000"/>
          </a:bodyPr>
          <a:lstStyle/>
          <a:p>
            <a:r>
              <a:rPr lang="en-US" dirty="0" smtClean="0"/>
              <a:t>2 </a:t>
            </a:r>
            <a:r>
              <a:rPr lang="en-US" dirty="0"/>
              <a:t>November </a:t>
            </a:r>
            <a:r>
              <a:rPr lang="en-US" dirty="0" smtClean="0"/>
              <a:t>2016:</a:t>
            </a:r>
            <a:endParaRPr lang="en-US" dirty="0"/>
          </a:p>
          <a:p>
            <a:r>
              <a:rPr lang="en-US" dirty="0"/>
              <a:t>Desiree Swartz – Parliamentary Legal Adviser </a:t>
            </a:r>
          </a:p>
        </p:txBody>
      </p:sp>
    </p:spTree>
    <p:extLst>
      <p:ext uri="{BB962C8B-B14F-4D97-AF65-F5344CB8AC3E}">
        <p14:creationId xmlns:p14="http://schemas.microsoft.com/office/powerpoint/2010/main" xmlns="" val="6344625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Comments on adoption leave</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614142251"/>
              </p:ext>
            </p:extLst>
          </p:nvPr>
        </p:nvGraphicFramePr>
        <p:xfrm>
          <a:off x="147484" y="1116945"/>
          <a:ext cx="9438968" cy="5608320"/>
        </p:xfrm>
        <a:graphic>
          <a:graphicData uri="http://schemas.openxmlformats.org/drawingml/2006/table">
            <a:tbl>
              <a:tblPr firstRow="1" bandRow="1">
                <a:tableStyleId>{5C22544A-7EE6-4342-B048-85BDC9FD1C3A}</a:tableStyleId>
              </a:tblPr>
              <a:tblGrid>
                <a:gridCol w="5034376"/>
                <a:gridCol w="4404592"/>
              </a:tblGrid>
              <a:tr h="35350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b="1" i="1" kern="1200" dirty="0" err="1" smtClean="0">
                          <a:solidFill>
                            <a:schemeClr val="lt1"/>
                          </a:solidFill>
                          <a:effectLst/>
                          <a:latin typeface="+mn-lt"/>
                          <a:ea typeface="+mn-ea"/>
                          <a:cs typeface="+mn-cs"/>
                        </a:rPr>
                        <a:t>Sonke</a:t>
                      </a:r>
                      <a:r>
                        <a:rPr lang="en-ZA" sz="1800" b="1" i="1" kern="1200" dirty="0" smtClean="0">
                          <a:solidFill>
                            <a:schemeClr val="lt1"/>
                          </a:solidFill>
                          <a:effectLst/>
                          <a:latin typeface="+mn-lt"/>
                          <a:ea typeface="+mn-ea"/>
                          <a:cs typeface="+mn-cs"/>
                        </a:rPr>
                        <a:t> Gender Justice</a:t>
                      </a:r>
                      <a:endParaRPr lang="en-ZA" sz="1800" b="1" kern="1200" dirty="0" smtClean="0">
                        <a:solidFill>
                          <a:schemeClr val="lt1"/>
                        </a:solidFill>
                        <a:effectLst/>
                        <a:latin typeface="+mn-lt"/>
                        <a:ea typeface="+mn-ea"/>
                        <a:cs typeface="+mn-cs"/>
                      </a:endParaRPr>
                    </a:p>
                  </a:txBody>
                  <a:tcPr/>
                </a:tc>
                <a:tc>
                  <a:txBody>
                    <a:bodyPr/>
                    <a:lstStyle/>
                    <a:p>
                      <a:r>
                        <a:rPr lang="en-ZA" dirty="0" smtClean="0"/>
                        <a:t>Legal adviser’s comments </a:t>
                      </a:r>
                      <a:endParaRPr lang="en-ZA" dirty="0"/>
                    </a:p>
                  </a:txBody>
                  <a:tcPr/>
                </a:tc>
              </a:tr>
              <a:tr h="2474514">
                <a:tc>
                  <a:txBody>
                    <a:bodyPr/>
                    <a:lstStyle/>
                    <a:p>
                      <a:pPr lvl="0"/>
                      <a:r>
                        <a:rPr lang="en-ZA" sz="1800" kern="1200" dirty="0" smtClean="0">
                          <a:solidFill>
                            <a:schemeClr val="dk1"/>
                          </a:solidFill>
                          <a:effectLst/>
                          <a:latin typeface="+mn-lt"/>
                          <a:ea typeface="+mn-ea"/>
                          <a:cs typeface="+mn-cs"/>
                        </a:rPr>
                        <a:t>10 weeks of adoption leave provided by the Bill is insufficient</a:t>
                      </a:r>
                    </a:p>
                    <a:p>
                      <a:pPr marL="285750" lvl="0" indent="-285750">
                        <a:buFont typeface="Wingdings" panose="05000000000000000000" pitchFamily="2" charset="2"/>
                        <a:buChar char="§"/>
                      </a:pPr>
                      <a:r>
                        <a:rPr lang="en-ZA" sz="1800" kern="1200" dirty="0" smtClean="0">
                          <a:solidFill>
                            <a:schemeClr val="dk1"/>
                          </a:solidFill>
                          <a:effectLst/>
                          <a:latin typeface="+mn-lt"/>
                          <a:ea typeface="+mn-ea"/>
                          <a:cs typeface="+mn-cs"/>
                        </a:rPr>
                        <a:t>Propose 10  working days for one adoptive parent after the child is physically placed with the adoptive parents </a:t>
                      </a:r>
                    </a:p>
                    <a:p>
                      <a:pPr marL="285750" lvl="0" indent="-285750">
                        <a:buFont typeface="Wingdings" panose="05000000000000000000" pitchFamily="2" charset="2"/>
                        <a:buChar char="§"/>
                      </a:pPr>
                      <a:r>
                        <a:rPr lang="en-ZA" sz="1800" kern="1200" dirty="0" smtClean="0">
                          <a:solidFill>
                            <a:schemeClr val="dk1"/>
                          </a:solidFill>
                          <a:effectLst/>
                          <a:latin typeface="+mn-lt"/>
                          <a:ea typeface="+mn-ea"/>
                          <a:cs typeface="+mn-cs"/>
                        </a:rPr>
                        <a:t>6 consecutive months for the other adoptive parent within the first 3 years that the child that is to be adopted is physically placed with the adoptive parent.</a:t>
                      </a:r>
                      <a:endParaRPr lang="en-ZA" sz="1600" kern="1200" dirty="0">
                        <a:solidFill>
                          <a:schemeClr val="dk1"/>
                        </a:solidFill>
                        <a:effectLst/>
                        <a:latin typeface="+mn-lt"/>
                        <a:ea typeface="+mn-ea"/>
                        <a:cs typeface="+mn-cs"/>
                      </a:endParaRPr>
                    </a:p>
                  </a:txBody>
                  <a:tcPr/>
                </a:tc>
                <a:tc rowSpan="4">
                  <a:txBody>
                    <a:bodyPr/>
                    <a:lstStyle/>
                    <a:p>
                      <a:pPr marL="285750" lvl="0" indent="-285750">
                        <a:buFont typeface="Wingdings" panose="05000000000000000000" pitchFamily="2" charset="2"/>
                        <a:buChar char="§"/>
                      </a:pPr>
                      <a:r>
                        <a:rPr lang="en-ZA" sz="1800" kern="1200" dirty="0" smtClean="0">
                          <a:solidFill>
                            <a:schemeClr val="dk1"/>
                          </a:solidFill>
                          <a:effectLst/>
                          <a:latin typeface="+mn-lt"/>
                          <a:ea typeface="+mn-ea"/>
                          <a:cs typeface="+mn-cs"/>
                        </a:rPr>
                        <a:t>The rationale for giving 10 weeks, as opposed to 4 months which is applicable to maternity leave, is that the adoptive parent does not need not recover from giving birth. </a:t>
                      </a:r>
                    </a:p>
                    <a:p>
                      <a:pPr marL="285750" lvl="0" indent="-285750">
                        <a:buFont typeface="Wingdings" panose="05000000000000000000" pitchFamily="2" charset="2"/>
                        <a:buChar char="§"/>
                      </a:pPr>
                      <a:r>
                        <a:rPr lang="en-ZA" sz="1800" kern="1200" dirty="0" smtClean="0">
                          <a:solidFill>
                            <a:schemeClr val="dk1"/>
                          </a:solidFill>
                          <a:effectLst/>
                          <a:latin typeface="+mn-lt"/>
                          <a:ea typeface="+mn-ea"/>
                          <a:cs typeface="+mn-cs"/>
                        </a:rPr>
                        <a:t>Section 25(4) of the BCEA provides that a person who miscarriage during the third trimester or who bears a stillborn child is entitled to six weeks maternity leave which commences after the miscarriage or stillbirth. </a:t>
                      </a:r>
                    </a:p>
                    <a:p>
                      <a:pPr marL="285750" lvl="0" indent="-285750">
                        <a:buFont typeface="Wingdings" panose="05000000000000000000" pitchFamily="2" charset="2"/>
                        <a:buChar char="§"/>
                      </a:pPr>
                      <a:r>
                        <a:rPr lang="en-ZA" sz="1800" kern="1200" dirty="0" smtClean="0">
                          <a:solidFill>
                            <a:schemeClr val="dk1"/>
                          </a:solidFill>
                          <a:effectLst/>
                          <a:latin typeface="+mn-lt"/>
                          <a:ea typeface="+mn-ea"/>
                          <a:cs typeface="+mn-cs"/>
                        </a:rPr>
                        <a:t>The period for adoption leave was therefore shortened to exclude the period that catered for the recovery after birth.</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800" b="1" i="1" kern="1200" dirty="0" smtClean="0">
                          <a:solidFill>
                            <a:schemeClr val="dk1"/>
                          </a:solidFill>
                          <a:effectLst/>
                          <a:latin typeface="+mn-lt"/>
                          <a:ea typeface="+mn-ea"/>
                          <a:cs typeface="+mn-cs"/>
                        </a:rPr>
                        <a:t>This is a policy decision that the committee must decide on whether to extend the adoption leave period to 4 months</a:t>
                      </a:r>
                      <a:r>
                        <a:rPr lang="en-ZA" sz="1800" kern="1200" dirty="0" smtClean="0">
                          <a:solidFill>
                            <a:schemeClr val="dk1"/>
                          </a:solidFill>
                          <a:effectLst/>
                          <a:latin typeface="+mn-lt"/>
                          <a:ea typeface="+mn-ea"/>
                          <a:cs typeface="+mn-cs"/>
                        </a:rPr>
                        <a:t>. </a:t>
                      </a:r>
                      <a:endParaRPr lang="en-ZA" sz="1800" kern="1200" dirty="0">
                        <a:solidFill>
                          <a:schemeClr val="dk1"/>
                        </a:solidFill>
                        <a:effectLst/>
                        <a:latin typeface="+mn-lt"/>
                        <a:ea typeface="+mn-ea"/>
                        <a:cs typeface="+mn-cs"/>
                      </a:endParaRPr>
                    </a:p>
                  </a:txBody>
                  <a:tcPr/>
                </a:tc>
              </a:tr>
              <a:tr h="32404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ZA" sz="1600" b="1" kern="1200" dirty="0" smtClean="0">
                        <a:solidFill>
                          <a:schemeClr val="lt1"/>
                        </a:solidFill>
                        <a:effectLst/>
                        <a:latin typeface="+mn-lt"/>
                        <a:ea typeface="+mn-ea"/>
                        <a:cs typeface="+mn-cs"/>
                      </a:endParaRPr>
                    </a:p>
                  </a:txBody>
                  <a:tcPr/>
                </a:tc>
                <a:tc vMerge="1">
                  <a:txBody>
                    <a:bodyPr/>
                    <a:lstStyle/>
                    <a:p>
                      <a:pPr marL="742950" lvl="1" indent="-285750">
                        <a:buFont typeface="Wingdings" panose="05000000000000000000" pitchFamily="2" charset="2"/>
                        <a:buChar char="§"/>
                      </a:pPr>
                      <a:endParaRPr lang="en-ZA" sz="1600" kern="1200" dirty="0" smtClean="0">
                        <a:solidFill>
                          <a:schemeClr val="dk1"/>
                        </a:solidFill>
                        <a:effectLst/>
                        <a:latin typeface="+mn-lt"/>
                        <a:ea typeface="+mn-ea"/>
                        <a:cs typeface="+mn-cs"/>
                      </a:endParaRPr>
                    </a:p>
                  </a:txBody>
                  <a:tcPr/>
                </a:tc>
              </a:tr>
              <a:tr h="32404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b="1" i="1" kern="1200" dirty="0" smtClean="0">
                          <a:solidFill>
                            <a:schemeClr val="tx1"/>
                          </a:solidFill>
                          <a:effectLst/>
                          <a:latin typeface="+mn-lt"/>
                          <a:ea typeface="+mn-ea"/>
                          <a:cs typeface="+mn-cs"/>
                        </a:rPr>
                        <a:t>COSATU</a:t>
                      </a:r>
                      <a:endParaRPr lang="en-ZA" sz="1600" b="1" kern="1200" dirty="0" smtClean="0">
                        <a:solidFill>
                          <a:schemeClr val="tx1"/>
                        </a:solidFill>
                        <a:effectLst/>
                        <a:latin typeface="+mn-lt"/>
                        <a:ea typeface="+mn-ea"/>
                        <a:cs typeface="+mn-cs"/>
                      </a:endParaRPr>
                    </a:p>
                  </a:txBody>
                  <a:tcPr/>
                </a:tc>
                <a:tc vMerge="1">
                  <a:txBody>
                    <a:bodyPr/>
                    <a:lstStyle/>
                    <a:p>
                      <a:pPr marL="742950" lvl="1" indent="-285750">
                        <a:buFont typeface="Wingdings" panose="05000000000000000000" pitchFamily="2" charset="2"/>
                        <a:buChar char="§"/>
                      </a:pPr>
                      <a:endParaRPr lang="en-ZA" sz="1600" kern="1200" dirty="0" smtClean="0">
                        <a:solidFill>
                          <a:schemeClr val="dk1"/>
                        </a:solidFill>
                        <a:effectLst/>
                        <a:latin typeface="+mn-lt"/>
                        <a:ea typeface="+mn-ea"/>
                        <a:cs typeface="+mn-cs"/>
                      </a:endParaRPr>
                    </a:p>
                  </a:txBody>
                  <a:tcPr/>
                </a:tc>
              </a:tr>
              <a:tr h="1992879">
                <a:tc>
                  <a:txBody>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800" kern="1200" dirty="0" smtClean="0">
                          <a:solidFill>
                            <a:schemeClr val="dk1"/>
                          </a:solidFill>
                          <a:effectLst/>
                          <a:latin typeface="+mn-lt"/>
                          <a:ea typeface="+mn-ea"/>
                          <a:cs typeface="+mn-cs"/>
                        </a:rPr>
                        <a:t>Proposal for 10 weeks adoption leave be amended to reflect the same 4 to 6 months provisions of maternity leave. As adopted parents do not need to recover from having given birth, provision should be made for the adopted parents to sub-divide this 4 to 6 months adoption leave.</a:t>
                      </a:r>
                      <a:endParaRPr lang="en-ZA" sz="1600" kern="1200" dirty="0">
                        <a:solidFill>
                          <a:schemeClr val="dk1"/>
                        </a:solidFill>
                        <a:effectLst/>
                        <a:latin typeface="+mn-lt"/>
                        <a:ea typeface="+mn-ea"/>
                        <a:cs typeface="+mn-cs"/>
                      </a:endParaRPr>
                    </a:p>
                  </a:txBody>
                  <a:tcPr/>
                </a:tc>
                <a:tc vMerge="1">
                  <a:txBody>
                    <a:bodyPr/>
                    <a:lstStyle/>
                    <a:p>
                      <a:pPr marL="742950" lvl="1" indent="-285750">
                        <a:buFont typeface="Wingdings" panose="05000000000000000000" pitchFamily="2" charset="2"/>
                        <a:buChar char="§"/>
                      </a:pPr>
                      <a:endParaRPr lang="en-ZA" sz="16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xmlns="" val="18116985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Comments on </a:t>
            </a:r>
            <a:r>
              <a:rPr lang="en-ZA" b="1" dirty="0" smtClean="0"/>
              <a:t>adoption </a:t>
            </a:r>
            <a:r>
              <a:rPr lang="en-ZA" b="1" dirty="0"/>
              <a:t>leave</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994725140"/>
              </p:ext>
            </p:extLst>
          </p:nvPr>
        </p:nvGraphicFramePr>
        <p:xfrm>
          <a:off x="495300" y="1600200"/>
          <a:ext cx="8915400" cy="4302760"/>
        </p:xfrm>
        <a:graphic>
          <a:graphicData uri="http://schemas.openxmlformats.org/drawingml/2006/table">
            <a:tbl>
              <a:tblPr firstRow="1" bandRow="1">
                <a:tableStyleId>{5C22544A-7EE6-4342-B048-85BDC9FD1C3A}</a:tableStyleId>
              </a:tblPr>
              <a:tblGrid>
                <a:gridCol w="3147552"/>
                <a:gridCol w="5767848"/>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b="1" i="1" kern="1200" dirty="0" err="1" smtClean="0">
                          <a:solidFill>
                            <a:schemeClr val="lt1"/>
                          </a:solidFill>
                          <a:effectLst/>
                          <a:latin typeface="+mn-lt"/>
                          <a:ea typeface="+mn-ea"/>
                          <a:cs typeface="+mn-cs"/>
                        </a:rPr>
                        <a:t>Sonke</a:t>
                      </a:r>
                      <a:r>
                        <a:rPr lang="en-ZA" sz="1800" b="1" i="1" kern="1200" dirty="0" smtClean="0">
                          <a:solidFill>
                            <a:schemeClr val="lt1"/>
                          </a:solidFill>
                          <a:effectLst/>
                          <a:latin typeface="+mn-lt"/>
                          <a:ea typeface="+mn-ea"/>
                          <a:cs typeface="+mn-cs"/>
                        </a:rPr>
                        <a:t> Gender Justice</a:t>
                      </a:r>
                      <a:endParaRPr lang="en-ZA" sz="1800" b="1" kern="1200" dirty="0" smtClean="0">
                        <a:solidFill>
                          <a:schemeClr val="lt1"/>
                        </a:solidFill>
                        <a:effectLst/>
                        <a:latin typeface="+mn-lt"/>
                        <a:ea typeface="+mn-ea"/>
                        <a:cs typeface="+mn-cs"/>
                      </a:endParaRPr>
                    </a:p>
                  </a:txBody>
                  <a:tcPr/>
                </a:tc>
                <a:tc>
                  <a:txBody>
                    <a:bodyPr/>
                    <a:lstStyle/>
                    <a:p>
                      <a:r>
                        <a:rPr lang="en-ZA" dirty="0" smtClean="0"/>
                        <a:t>Legal adviser’s comments </a:t>
                      </a:r>
                      <a:endParaRPr lang="en-ZA" dirty="0"/>
                    </a:p>
                  </a:txBody>
                  <a:tcPr/>
                </a:tc>
              </a:tr>
              <a:tr h="370840">
                <a:tc>
                  <a:txBody>
                    <a:bodyPr/>
                    <a:lstStyle/>
                    <a:p>
                      <a:pPr lvl="0"/>
                      <a:r>
                        <a:rPr lang="en-US" sz="1800" kern="1200" dirty="0" smtClean="0">
                          <a:solidFill>
                            <a:schemeClr val="dk1"/>
                          </a:solidFill>
                          <a:effectLst/>
                          <a:latin typeface="+mn-lt"/>
                          <a:ea typeface="+mn-ea"/>
                          <a:cs typeface="+mn-cs"/>
                        </a:rPr>
                        <a:t>The wording of the clause should be amended so as to activate adoption leave from the moment when </a:t>
                      </a:r>
                      <a:r>
                        <a:rPr lang="en-US" sz="1800" b="1" kern="1200" dirty="0" smtClean="0">
                          <a:solidFill>
                            <a:schemeClr val="dk1"/>
                          </a:solidFill>
                          <a:effectLst/>
                          <a:latin typeface="+mn-lt"/>
                          <a:ea typeface="+mn-ea"/>
                          <a:cs typeface="+mn-cs"/>
                        </a:rPr>
                        <a:t>‘legal permanent alternative placement pending </a:t>
                      </a:r>
                      <a:r>
                        <a:rPr lang="en-US" sz="1800" b="1" kern="1200" dirty="0" err="1" smtClean="0">
                          <a:solidFill>
                            <a:schemeClr val="dk1"/>
                          </a:solidFill>
                          <a:effectLst/>
                          <a:latin typeface="+mn-lt"/>
                          <a:ea typeface="+mn-ea"/>
                          <a:cs typeface="+mn-cs"/>
                        </a:rPr>
                        <a:t>finalisation</a:t>
                      </a:r>
                      <a:r>
                        <a:rPr lang="en-US" sz="1800" b="1" kern="1200" dirty="0" smtClean="0">
                          <a:solidFill>
                            <a:schemeClr val="dk1"/>
                          </a:solidFill>
                          <a:effectLst/>
                          <a:latin typeface="+mn-lt"/>
                          <a:ea typeface="+mn-ea"/>
                          <a:cs typeface="+mn-cs"/>
                        </a:rPr>
                        <a:t> of adoption order</a:t>
                      </a:r>
                      <a:r>
                        <a:rPr lang="en-US" sz="1800" kern="1200" dirty="0" smtClean="0">
                          <a:solidFill>
                            <a:schemeClr val="dk1"/>
                          </a:solidFill>
                          <a:effectLst/>
                          <a:latin typeface="+mn-lt"/>
                          <a:ea typeface="+mn-ea"/>
                          <a:cs typeface="+mn-cs"/>
                        </a:rPr>
                        <a:t>’ has been granted, rather than the granting of the adoption order itself</a:t>
                      </a:r>
                      <a:endParaRPr lang="en-ZA" dirty="0"/>
                    </a:p>
                  </a:txBody>
                  <a:tcPr/>
                </a:tc>
                <a:tc>
                  <a:txBody>
                    <a:bodyPr/>
                    <a:lstStyle/>
                    <a:p>
                      <a:r>
                        <a:rPr lang="en-ZA" sz="1800" b="1" kern="1200" dirty="0" smtClean="0">
                          <a:solidFill>
                            <a:schemeClr val="dk1"/>
                          </a:solidFill>
                          <a:effectLst/>
                          <a:latin typeface="+mn-lt"/>
                          <a:ea typeface="+mn-ea"/>
                          <a:cs typeface="+mn-cs"/>
                        </a:rPr>
                        <a:t>Placement order pending an adoption </a:t>
                      </a:r>
                      <a:endParaRPr lang="en-ZA" sz="1600" kern="1200" dirty="0" smtClean="0">
                        <a:solidFill>
                          <a:schemeClr val="dk1"/>
                        </a:solidFill>
                        <a:effectLst/>
                        <a:latin typeface="+mn-lt"/>
                        <a:ea typeface="+mn-ea"/>
                        <a:cs typeface="+mn-cs"/>
                      </a:endParaRPr>
                    </a:p>
                    <a:p>
                      <a:r>
                        <a:rPr lang="en-ZA" sz="1800" kern="1200" dirty="0" smtClean="0">
                          <a:solidFill>
                            <a:schemeClr val="dk1"/>
                          </a:solidFill>
                          <a:effectLst/>
                          <a:latin typeface="+mn-lt"/>
                          <a:ea typeface="+mn-ea"/>
                          <a:cs typeface="+mn-cs"/>
                        </a:rPr>
                        <a:t>In terms of section 156 of the Children’s Act, 2005 (Act No. 38 of 2005) a placement order may be issued by the children’s court if a child has no parent or caregiver or has a parent or caregiver but that person is unable or unsuitable to care for the child. Such a child will be placed in:</a:t>
                      </a:r>
                      <a:endParaRPr lang="en-ZA" sz="1600" kern="1200" dirty="0" smtClean="0">
                        <a:solidFill>
                          <a:schemeClr val="dk1"/>
                        </a:solidFill>
                        <a:effectLst/>
                        <a:latin typeface="+mn-lt"/>
                        <a:ea typeface="+mn-ea"/>
                        <a:cs typeface="+mn-cs"/>
                      </a:endParaRPr>
                    </a:p>
                    <a:p>
                      <a:r>
                        <a:rPr lang="en-ZA" sz="1800" kern="1200" dirty="0" smtClean="0">
                          <a:solidFill>
                            <a:schemeClr val="dk1"/>
                          </a:solidFill>
                          <a:effectLst/>
                          <a:latin typeface="+mn-lt"/>
                          <a:ea typeface="+mn-ea"/>
                          <a:cs typeface="+mn-cs"/>
                        </a:rPr>
                        <a:t>- foster care </a:t>
                      </a:r>
                      <a:endParaRPr lang="en-ZA" sz="1600" kern="1200" dirty="0" smtClean="0">
                        <a:solidFill>
                          <a:schemeClr val="dk1"/>
                        </a:solidFill>
                        <a:effectLst/>
                        <a:latin typeface="+mn-lt"/>
                        <a:ea typeface="+mn-ea"/>
                        <a:cs typeface="+mn-cs"/>
                      </a:endParaRPr>
                    </a:p>
                    <a:p>
                      <a:r>
                        <a:rPr lang="en-ZA" sz="1800" kern="1200" dirty="0" smtClean="0">
                          <a:solidFill>
                            <a:schemeClr val="dk1"/>
                          </a:solidFill>
                          <a:effectLst/>
                          <a:latin typeface="+mn-lt"/>
                          <a:ea typeface="+mn-ea"/>
                          <a:cs typeface="+mn-cs"/>
                        </a:rPr>
                        <a:t>- temporary safe care</a:t>
                      </a:r>
                      <a:r>
                        <a:rPr lang="en-ZA" sz="1800" b="1" u="sng" kern="1200" dirty="0" smtClean="0">
                          <a:solidFill>
                            <a:schemeClr val="dk1"/>
                          </a:solidFill>
                          <a:effectLst/>
                          <a:latin typeface="+mn-lt"/>
                          <a:ea typeface="+mn-ea"/>
                          <a:cs typeface="+mn-cs"/>
                        </a:rPr>
                        <a:t>, pending an application for, and finalisation of, the adoption </a:t>
                      </a:r>
                      <a:r>
                        <a:rPr lang="en-ZA" sz="1800" kern="1200" dirty="0" smtClean="0">
                          <a:solidFill>
                            <a:schemeClr val="dk1"/>
                          </a:solidFill>
                          <a:effectLst/>
                          <a:latin typeface="+mn-lt"/>
                          <a:ea typeface="+mn-ea"/>
                          <a:cs typeface="+mn-cs"/>
                        </a:rPr>
                        <a:t>of the child;</a:t>
                      </a:r>
                      <a:endParaRPr lang="en-ZA" sz="1600" kern="1200" dirty="0" smtClean="0">
                        <a:solidFill>
                          <a:schemeClr val="dk1"/>
                        </a:solidFill>
                        <a:effectLst/>
                        <a:latin typeface="+mn-lt"/>
                        <a:ea typeface="+mn-ea"/>
                        <a:cs typeface="+mn-cs"/>
                      </a:endParaRPr>
                    </a:p>
                    <a:p>
                      <a:r>
                        <a:rPr lang="en-ZA" sz="1800" kern="1200" dirty="0" smtClean="0">
                          <a:solidFill>
                            <a:schemeClr val="dk1"/>
                          </a:solidFill>
                          <a:effectLst/>
                          <a:latin typeface="+mn-lt"/>
                          <a:ea typeface="+mn-ea"/>
                          <a:cs typeface="+mn-cs"/>
                        </a:rPr>
                        <a:t>- shared care where different caregivers or centres alternate in taking responsibility for the care of the child at different times or periods; or</a:t>
                      </a:r>
                      <a:endParaRPr lang="en-ZA" sz="1600" kern="1200" dirty="0" smtClean="0">
                        <a:solidFill>
                          <a:schemeClr val="dk1"/>
                        </a:solidFill>
                        <a:effectLst/>
                        <a:latin typeface="+mn-lt"/>
                        <a:ea typeface="+mn-ea"/>
                        <a:cs typeface="+mn-cs"/>
                      </a:endParaRPr>
                    </a:p>
                    <a:p>
                      <a:r>
                        <a:rPr lang="en-ZA" sz="1800" kern="1200" dirty="0" smtClean="0">
                          <a:solidFill>
                            <a:schemeClr val="dk1"/>
                          </a:solidFill>
                          <a:effectLst/>
                          <a:latin typeface="+mn-lt"/>
                          <a:ea typeface="+mn-ea"/>
                          <a:cs typeface="+mn-cs"/>
                        </a:rPr>
                        <a:t>- a child and youth care centre;</a:t>
                      </a:r>
                      <a:endParaRPr lang="en-ZA" sz="1600" kern="1200" dirty="0" smtClean="0">
                        <a:solidFill>
                          <a:schemeClr val="dk1"/>
                        </a:solidFill>
                        <a:effectLst/>
                        <a:latin typeface="+mn-lt"/>
                        <a:ea typeface="+mn-ea"/>
                        <a:cs typeface="+mn-cs"/>
                      </a:endParaRPr>
                    </a:p>
                    <a:p>
                      <a:r>
                        <a:rPr lang="en-ZA" sz="1800" kern="1200" dirty="0" smtClean="0">
                          <a:solidFill>
                            <a:schemeClr val="dk1"/>
                          </a:solidFill>
                          <a:effectLst/>
                          <a:latin typeface="+mn-lt"/>
                          <a:ea typeface="+mn-ea"/>
                          <a:cs typeface="+mn-cs"/>
                        </a:rPr>
                        <a:t> </a:t>
                      </a:r>
                      <a:endParaRPr lang="en-ZA" sz="16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xmlns="" val="38176136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Comments on </a:t>
            </a:r>
            <a:r>
              <a:rPr lang="en-ZA" b="1" dirty="0" smtClean="0"/>
              <a:t>adoption leave</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508804419"/>
              </p:ext>
            </p:extLst>
          </p:nvPr>
        </p:nvGraphicFramePr>
        <p:xfrm>
          <a:off x="495300" y="1600200"/>
          <a:ext cx="8915400" cy="3632200"/>
        </p:xfrm>
        <a:graphic>
          <a:graphicData uri="http://schemas.openxmlformats.org/drawingml/2006/table">
            <a:tbl>
              <a:tblPr firstRow="1" bandRow="1">
                <a:tableStyleId>{5C22544A-7EE6-4342-B048-85BDC9FD1C3A}</a:tableStyleId>
              </a:tblPr>
              <a:tblGrid>
                <a:gridCol w="3147552"/>
                <a:gridCol w="5767848"/>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b="1" i="1" kern="1200" dirty="0" err="1" smtClean="0">
                          <a:solidFill>
                            <a:schemeClr val="lt1"/>
                          </a:solidFill>
                          <a:effectLst/>
                          <a:latin typeface="+mn-lt"/>
                          <a:ea typeface="+mn-ea"/>
                          <a:cs typeface="+mn-cs"/>
                        </a:rPr>
                        <a:t>Sonke</a:t>
                      </a:r>
                      <a:r>
                        <a:rPr lang="en-ZA" sz="1800" b="1" i="1" kern="1200" dirty="0" smtClean="0">
                          <a:solidFill>
                            <a:schemeClr val="lt1"/>
                          </a:solidFill>
                          <a:effectLst/>
                          <a:latin typeface="+mn-lt"/>
                          <a:ea typeface="+mn-ea"/>
                          <a:cs typeface="+mn-cs"/>
                        </a:rPr>
                        <a:t> Gender Justice</a:t>
                      </a:r>
                      <a:endParaRPr lang="en-ZA" sz="1800" b="1" kern="1200" dirty="0" smtClean="0">
                        <a:solidFill>
                          <a:schemeClr val="lt1"/>
                        </a:solidFill>
                        <a:effectLst/>
                        <a:latin typeface="+mn-lt"/>
                        <a:ea typeface="+mn-ea"/>
                        <a:cs typeface="+mn-cs"/>
                      </a:endParaRPr>
                    </a:p>
                  </a:txBody>
                  <a:tcPr/>
                </a:tc>
                <a:tc>
                  <a:txBody>
                    <a:bodyPr/>
                    <a:lstStyle/>
                    <a:p>
                      <a:r>
                        <a:rPr lang="en-ZA" dirty="0" smtClean="0"/>
                        <a:t>Legal adviser’s comments </a:t>
                      </a:r>
                      <a:endParaRPr lang="en-ZA" dirty="0"/>
                    </a:p>
                  </a:txBody>
                  <a:tcPr/>
                </a:tc>
              </a:tr>
              <a:tr h="370840">
                <a:tc>
                  <a:txBody>
                    <a:bodyPr/>
                    <a:lstStyle/>
                    <a:p>
                      <a:pPr lvl="0"/>
                      <a:endParaRPr lang="en-ZA" dirty="0"/>
                    </a:p>
                  </a:txBody>
                  <a:tcPr/>
                </a:tc>
                <a:tc>
                  <a:txBody>
                    <a:bodyPr/>
                    <a:lstStyle/>
                    <a:p>
                      <a:r>
                        <a:rPr lang="en-ZA" sz="1800" b="1" kern="1200" dirty="0" smtClean="0">
                          <a:solidFill>
                            <a:schemeClr val="dk1"/>
                          </a:solidFill>
                          <a:effectLst/>
                          <a:latin typeface="+mn-lt"/>
                          <a:ea typeface="+mn-ea"/>
                          <a:cs typeface="+mn-cs"/>
                        </a:rPr>
                        <a:t>Section 244 </a:t>
                      </a:r>
                      <a:r>
                        <a:rPr lang="en-ZA" sz="1800" kern="1200" dirty="0" smtClean="0">
                          <a:solidFill>
                            <a:schemeClr val="dk1"/>
                          </a:solidFill>
                          <a:effectLst/>
                          <a:latin typeface="+mn-lt"/>
                          <a:ea typeface="+mn-ea"/>
                          <a:cs typeface="+mn-cs"/>
                        </a:rPr>
                        <a:t>provides that </a:t>
                      </a:r>
                      <a:r>
                        <a:rPr lang="en-ZA" sz="1800" b="0" kern="1200" dirty="0" smtClean="0">
                          <a:solidFill>
                            <a:schemeClr val="dk1"/>
                          </a:solidFill>
                          <a:effectLst/>
                          <a:latin typeface="+mn-lt"/>
                          <a:ea typeface="+mn-ea"/>
                          <a:cs typeface="+mn-cs"/>
                        </a:rPr>
                        <a:t>wh</a:t>
                      </a:r>
                      <a:r>
                        <a:rPr lang="en-ZA" sz="1800" kern="1200" dirty="0" smtClean="0">
                          <a:solidFill>
                            <a:schemeClr val="dk1"/>
                          </a:solidFill>
                          <a:effectLst/>
                          <a:latin typeface="+mn-lt"/>
                          <a:ea typeface="+mn-ea"/>
                          <a:cs typeface="+mn-cs"/>
                        </a:rPr>
                        <a:t>en an adoption order is rescinded the court may make an appropriate placement order in respect of the child concerned</a:t>
                      </a:r>
                      <a:endParaRPr lang="en-ZA" sz="1600" kern="1200" dirty="0" smtClean="0">
                        <a:solidFill>
                          <a:schemeClr val="dk1"/>
                        </a:solidFill>
                        <a:effectLst/>
                        <a:latin typeface="+mn-lt"/>
                        <a:ea typeface="+mn-ea"/>
                        <a:cs typeface="+mn-cs"/>
                      </a:endParaRPr>
                    </a:p>
                    <a:p>
                      <a:r>
                        <a:rPr lang="en-ZA" sz="1800" kern="1200" dirty="0" smtClean="0">
                          <a:solidFill>
                            <a:schemeClr val="dk1"/>
                          </a:solidFill>
                          <a:effectLst/>
                          <a:latin typeface="+mn-lt"/>
                          <a:ea typeface="+mn-ea"/>
                          <a:cs typeface="+mn-cs"/>
                        </a:rPr>
                        <a:t> </a:t>
                      </a:r>
                      <a:endParaRPr lang="en-ZA" sz="1600" kern="1200" dirty="0" smtClean="0">
                        <a:solidFill>
                          <a:schemeClr val="dk1"/>
                        </a:solidFill>
                        <a:effectLst/>
                        <a:latin typeface="+mn-lt"/>
                        <a:ea typeface="+mn-ea"/>
                        <a:cs typeface="+mn-cs"/>
                      </a:endParaRPr>
                    </a:p>
                    <a:p>
                      <a:pPr marL="285750" lvl="0" indent="-285750">
                        <a:buFont typeface="Wingdings" panose="05000000000000000000" pitchFamily="2" charset="2"/>
                        <a:buChar char="§"/>
                      </a:pPr>
                      <a:r>
                        <a:rPr lang="en-ZA" sz="1800" kern="1200" dirty="0" smtClean="0">
                          <a:solidFill>
                            <a:schemeClr val="dk1"/>
                          </a:solidFill>
                          <a:effectLst/>
                          <a:latin typeface="+mn-lt"/>
                          <a:ea typeface="+mn-ea"/>
                          <a:cs typeface="+mn-cs"/>
                        </a:rPr>
                        <a:t>The placement order is therefore a temporary order.  </a:t>
                      </a:r>
                    </a:p>
                    <a:p>
                      <a:pPr marL="0" lvl="0" indent="0">
                        <a:buFont typeface="Wingdings" panose="05000000000000000000" pitchFamily="2" charset="2"/>
                        <a:buNone/>
                      </a:pPr>
                      <a:endParaRPr lang="en-ZA" sz="1800" kern="1200" dirty="0" smtClean="0">
                        <a:solidFill>
                          <a:schemeClr val="dk1"/>
                        </a:solidFill>
                        <a:effectLst/>
                        <a:latin typeface="+mn-lt"/>
                        <a:ea typeface="+mn-ea"/>
                        <a:cs typeface="+mn-cs"/>
                      </a:endParaRPr>
                    </a:p>
                    <a:p>
                      <a:pPr marL="285750" lvl="0" indent="-285750">
                        <a:buFont typeface="Wingdings" panose="05000000000000000000" pitchFamily="2" charset="2"/>
                        <a:buChar char="§"/>
                      </a:pPr>
                      <a:r>
                        <a:rPr lang="en-ZA" sz="1800" b="1" i="1" kern="1200" dirty="0" smtClean="0">
                          <a:solidFill>
                            <a:schemeClr val="dk1"/>
                          </a:solidFill>
                          <a:effectLst/>
                          <a:latin typeface="+mn-lt"/>
                          <a:ea typeface="+mn-ea"/>
                          <a:cs typeface="+mn-cs"/>
                        </a:rPr>
                        <a:t>It is therefore recommended that the current provision be retained which provides that an employee is only entitled to take adoption leave and draw unemployment insurance once and adoption order is granted.</a:t>
                      </a:r>
                      <a:r>
                        <a:rPr lang="en-ZA" sz="2800" i="1" kern="1200" dirty="0" smtClean="0">
                          <a:solidFill>
                            <a:schemeClr val="dk1"/>
                          </a:solidFill>
                          <a:effectLst/>
                          <a:latin typeface="+mn-lt"/>
                          <a:ea typeface="+mn-ea"/>
                          <a:cs typeface="+mn-cs"/>
                        </a:rPr>
                        <a:t> </a:t>
                      </a:r>
                      <a:endParaRPr lang="en-ZA" sz="2400" i="1"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xmlns="" val="39570579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0310" y="274638"/>
            <a:ext cx="7670390" cy="1143000"/>
          </a:xfrm>
        </p:spPr>
        <p:txBody>
          <a:bodyPr>
            <a:normAutofit fontScale="90000"/>
          </a:bodyPr>
          <a:lstStyle/>
          <a:p>
            <a:r>
              <a:rPr lang="en-ZA" b="1" dirty="0"/>
              <a:t>Comments on </a:t>
            </a:r>
            <a:r>
              <a:rPr lang="en-ZA" b="1" dirty="0" smtClean="0"/>
              <a:t>commissioning parental leave</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952899298"/>
              </p:ext>
            </p:extLst>
          </p:nvPr>
        </p:nvGraphicFramePr>
        <p:xfrm>
          <a:off x="495300" y="1439761"/>
          <a:ext cx="8915400" cy="4937760"/>
        </p:xfrm>
        <a:graphic>
          <a:graphicData uri="http://schemas.openxmlformats.org/drawingml/2006/table">
            <a:tbl>
              <a:tblPr firstRow="1" bandRow="1">
                <a:tableStyleId>{5C22544A-7EE6-4342-B048-85BDC9FD1C3A}</a:tableStyleId>
              </a:tblPr>
              <a:tblGrid>
                <a:gridCol w="4784623"/>
                <a:gridCol w="4130777"/>
              </a:tblGrid>
              <a:tr h="33790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b="1" i="1" kern="1200" dirty="0" err="1" smtClean="0">
                          <a:solidFill>
                            <a:schemeClr val="lt1"/>
                          </a:solidFill>
                          <a:effectLst/>
                          <a:latin typeface="+mn-lt"/>
                          <a:ea typeface="+mn-ea"/>
                          <a:cs typeface="+mn-cs"/>
                        </a:rPr>
                        <a:t>Sonke</a:t>
                      </a:r>
                      <a:r>
                        <a:rPr lang="en-ZA" sz="1800" b="1" i="1" kern="1200" dirty="0" smtClean="0">
                          <a:solidFill>
                            <a:schemeClr val="lt1"/>
                          </a:solidFill>
                          <a:effectLst/>
                          <a:latin typeface="+mn-lt"/>
                          <a:ea typeface="+mn-ea"/>
                          <a:cs typeface="+mn-cs"/>
                        </a:rPr>
                        <a:t> Gender Justice</a:t>
                      </a:r>
                      <a:endParaRPr lang="en-ZA" sz="1800" b="1" kern="1200" dirty="0" smtClean="0">
                        <a:solidFill>
                          <a:schemeClr val="lt1"/>
                        </a:solidFill>
                        <a:effectLst/>
                        <a:latin typeface="+mn-lt"/>
                        <a:ea typeface="+mn-ea"/>
                        <a:cs typeface="+mn-cs"/>
                      </a:endParaRPr>
                    </a:p>
                  </a:txBody>
                  <a:tcPr/>
                </a:tc>
                <a:tc>
                  <a:txBody>
                    <a:bodyPr/>
                    <a:lstStyle/>
                    <a:p>
                      <a:r>
                        <a:rPr lang="en-ZA" dirty="0" smtClean="0"/>
                        <a:t>Legal adviser’s comments </a:t>
                      </a:r>
                      <a:endParaRPr lang="en-ZA" dirty="0"/>
                    </a:p>
                  </a:txBody>
                  <a:tcPr/>
                </a:tc>
              </a:tr>
              <a:tr h="2332924">
                <a:tc>
                  <a:txBody>
                    <a:bodyPr/>
                    <a:lstStyle/>
                    <a:p>
                      <a:pPr lvl="0"/>
                      <a:r>
                        <a:rPr lang="en-ZA" sz="1800" kern="1200" dirty="0" smtClean="0">
                          <a:solidFill>
                            <a:schemeClr val="dk1"/>
                          </a:solidFill>
                          <a:effectLst/>
                          <a:latin typeface="+mn-lt"/>
                          <a:ea typeface="+mn-ea"/>
                          <a:cs typeface="+mn-cs"/>
                        </a:rPr>
                        <a:t>10 weeks of commissioning parental</a:t>
                      </a:r>
                      <a:r>
                        <a:rPr lang="en-ZA" sz="1800" b="1" kern="1200" dirty="0" smtClean="0">
                          <a:solidFill>
                            <a:schemeClr val="dk1"/>
                          </a:solidFill>
                          <a:effectLst/>
                          <a:latin typeface="+mn-lt"/>
                          <a:ea typeface="+mn-ea"/>
                          <a:cs typeface="+mn-cs"/>
                        </a:rPr>
                        <a:t> </a:t>
                      </a:r>
                      <a:r>
                        <a:rPr lang="en-ZA" sz="1800" kern="1200" dirty="0" smtClean="0">
                          <a:solidFill>
                            <a:schemeClr val="dk1"/>
                          </a:solidFill>
                          <a:effectLst/>
                          <a:latin typeface="+mn-lt"/>
                          <a:ea typeface="+mn-ea"/>
                          <a:cs typeface="+mn-cs"/>
                        </a:rPr>
                        <a:t>leave provided by the Bill is insufficient.	</a:t>
                      </a:r>
                      <a:endParaRPr lang="en-ZA" sz="1600" kern="1200" dirty="0" smtClean="0">
                        <a:solidFill>
                          <a:schemeClr val="dk1"/>
                        </a:solidFill>
                        <a:effectLst/>
                        <a:latin typeface="+mn-lt"/>
                        <a:ea typeface="+mn-ea"/>
                        <a:cs typeface="+mn-cs"/>
                      </a:endParaRPr>
                    </a:p>
                    <a:p>
                      <a:pPr marL="742950" lvl="1" indent="-285750">
                        <a:buFont typeface="Wingdings" panose="05000000000000000000" pitchFamily="2" charset="2"/>
                        <a:buChar char="§"/>
                      </a:pPr>
                      <a:r>
                        <a:rPr lang="en-ZA" sz="1800" kern="1200" dirty="0" smtClean="0">
                          <a:solidFill>
                            <a:schemeClr val="dk1"/>
                          </a:solidFill>
                          <a:effectLst/>
                          <a:latin typeface="+mn-lt"/>
                          <a:ea typeface="+mn-ea"/>
                          <a:cs typeface="+mn-cs"/>
                        </a:rPr>
                        <a:t>Propose 10 working days before and 10 working days after the birth of the child within 20 days from the date of the birth of the child for one parent </a:t>
                      </a:r>
                    </a:p>
                    <a:p>
                      <a:pPr marL="742950" lvl="1" indent="-285750">
                        <a:buFont typeface="Wingdings" panose="05000000000000000000" pitchFamily="2" charset="2"/>
                        <a:buChar char="§"/>
                      </a:pPr>
                      <a:r>
                        <a:rPr lang="en-ZA" sz="1800" kern="1200" dirty="0" smtClean="0">
                          <a:solidFill>
                            <a:schemeClr val="dk1"/>
                          </a:solidFill>
                          <a:effectLst/>
                          <a:latin typeface="+mn-lt"/>
                          <a:ea typeface="+mn-ea"/>
                          <a:cs typeface="+mn-cs"/>
                        </a:rPr>
                        <a:t>Other parent gets the parental leave of 6 months </a:t>
                      </a:r>
                      <a:endParaRPr lang="en-ZA" sz="1600" kern="1200" dirty="0" smtClean="0">
                        <a:solidFill>
                          <a:schemeClr val="dk1"/>
                        </a:solidFill>
                        <a:effectLst/>
                        <a:latin typeface="+mn-lt"/>
                        <a:ea typeface="+mn-ea"/>
                        <a:cs typeface="+mn-cs"/>
                      </a:endParaRPr>
                    </a:p>
                    <a:p>
                      <a:pPr lvl="0"/>
                      <a:endParaRPr lang="en-ZA" dirty="0"/>
                    </a:p>
                  </a:txBody>
                  <a:tcPr/>
                </a:tc>
                <a:tc rowSpan="4">
                  <a:txBody>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800" kern="1200" dirty="0" smtClean="0">
                          <a:solidFill>
                            <a:schemeClr val="dk1"/>
                          </a:solidFill>
                          <a:effectLst/>
                          <a:latin typeface="+mn-lt"/>
                          <a:ea typeface="+mn-ea"/>
                          <a:cs typeface="+mn-cs"/>
                        </a:rPr>
                        <a:t>The rationale for giving 10 weeks, as opposed to 4 months which is applicable to maternity leave, is that the commissioning parent does not need not recover from giving birth. </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800" kern="1200" dirty="0" smtClean="0">
                          <a:solidFill>
                            <a:schemeClr val="dk1"/>
                          </a:solidFill>
                          <a:effectLst/>
                          <a:latin typeface="+mn-lt"/>
                          <a:ea typeface="+mn-ea"/>
                          <a:cs typeface="+mn-cs"/>
                        </a:rPr>
                        <a:t>Section 25(4) of the BCEA provides that a person who miscarriage during the third trimester or who bears a stillborn child is entitled to six weeks maternity leave which commences after the miscarriage or stillbirth. </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800" kern="1200" dirty="0" smtClean="0">
                          <a:solidFill>
                            <a:schemeClr val="dk1"/>
                          </a:solidFill>
                          <a:effectLst/>
                          <a:latin typeface="+mn-lt"/>
                          <a:ea typeface="+mn-ea"/>
                          <a:cs typeface="+mn-cs"/>
                        </a:rPr>
                        <a:t>The period for adoption leave was therefore shortened to exclude the period that catered for the recovery after birth.</a:t>
                      </a:r>
                    </a:p>
                    <a:p>
                      <a:endParaRPr lang="en-ZA" sz="2400" kern="1200" dirty="0" smtClean="0">
                        <a:solidFill>
                          <a:schemeClr val="dk1"/>
                        </a:solidFill>
                        <a:effectLst/>
                        <a:latin typeface="+mn-lt"/>
                        <a:ea typeface="+mn-ea"/>
                        <a:cs typeface="+mn-cs"/>
                      </a:endParaRPr>
                    </a:p>
                  </a:txBody>
                  <a:tcPr/>
                </a:tc>
              </a:tr>
              <a:tr h="337904">
                <a:tc>
                  <a:txBody>
                    <a:bodyPr/>
                    <a:lstStyle/>
                    <a:p>
                      <a:pPr marL="285750" lvl="0" indent="-285750">
                        <a:buFontTx/>
                        <a:buChar char="-"/>
                      </a:pPr>
                      <a:endParaRPr lang="en-ZA" dirty="0"/>
                    </a:p>
                  </a:txBody>
                  <a:tcPr/>
                </a:tc>
                <a:tc vMerge="1">
                  <a:txBody>
                    <a:bodyPr/>
                    <a:lstStyle/>
                    <a:p>
                      <a:endParaRPr lang="en-ZA" dirty="0"/>
                    </a:p>
                  </a:txBody>
                  <a:tcPr/>
                </a:tc>
              </a:tr>
              <a:tr h="337904">
                <a:tc>
                  <a:txBody>
                    <a:bodyPr/>
                    <a:lstStyle/>
                    <a:p>
                      <a:pPr marL="0" lvl="0" indent="0">
                        <a:buFontTx/>
                        <a:buNone/>
                      </a:pPr>
                      <a:r>
                        <a:rPr lang="en-ZA" b="1" i="1" dirty="0" smtClean="0"/>
                        <a:t>Mr</a:t>
                      </a:r>
                      <a:r>
                        <a:rPr lang="en-ZA" b="1" i="1" baseline="0" dirty="0" smtClean="0"/>
                        <a:t> Terblanche </a:t>
                      </a:r>
                      <a:endParaRPr lang="en-ZA" b="1" i="1" dirty="0"/>
                    </a:p>
                  </a:txBody>
                  <a:tcPr/>
                </a:tc>
                <a:tc vMerge="1">
                  <a:txBody>
                    <a:bodyPr/>
                    <a:lstStyle/>
                    <a:p>
                      <a:endParaRPr lang="en-ZA" dirty="0"/>
                    </a:p>
                  </a:txBody>
                  <a:tcPr/>
                </a:tc>
              </a:tr>
              <a:tr h="115720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kern="1200" dirty="0" smtClean="0">
                          <a:solidFill>
                            <a:schemeClr val="dk1"/>
                          </a:solidFill>
                          <a:effectLst/>
                          <a:latin typeface="+mn-lt"/>
                          <a:ea typeface="+mn-ea"/>
                          <a:cs typeface="+mn-cs"/>
                        </a:rPr>
                        <a:t>One commissioning parent to get 3 months and the other to get 10 days commissioning parental leave </a:t>
                      </a:r>
                    </a:p>
                    <a:p>
                      <a:pPr marL="285750" lvl="0" indent="-285750">
                        <a:buFontTx/>
                        <a:buChar char="-"/>
                      </a:pPr>
                      <a:endParaRPr lang="en-ZA" dirty="0"/>
                    </a:p>
                  </a:txBody>
                  <a:tcPr/>
                </a:tc>
                <a:tc vMerge="1">
                  <a:txBody>
                    <a:bodyPr/>
                    <a:lstStyle/>
                    <a:p>
                      <a:endParaRPr lang="en-ZA" dirty="0"/>
                    </a:p>
                  </a:txBody>
                  <a:tcPr/>
                </a:tc>
              </a:tr>
            </a:tbl>
          </a:graphicData>
        </a:graphic>
      </p:graphicFrame>
    </p:spTree>
    <p:extLst>
      <p:ext uri="{BB962C8B-B14F-4D97-AF65-F5344CB8AC3E}">
        <p14:creationId xmlns:p14="http://schemas.microsoft.com/office/powerpoint/2010/main" xmlns="" val="9432305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6348" y="274638"/>
            <a:ext cx="8024352" cy="1143000"/>
          </a:xfrm>
        </p:spPr>
        <p:txBody>
          <a:bodyPr>
            <a:normAutofit/>
          </a:bodyPr>
          <a:lstStyle/>
          <a:p>
            <a:r>
              <a:rPr lang="en-ZA" b="1" dirty="0" smtClean="0"/>
              <a:t>New leave proposal</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806970802"/>
              </p:ext>
            </p:extLst>
          </p:nvPr>
        </p:nvGraphicFramePr>
        <p:xfrm>
          <a:off x="495300" y="1600199"/>
          <a:ext cx="8915400" cy="1423219"/>
        </p:xfrm>
        <a:graphic>
          <a:graphicData uri="http://schemas.openxmlformats.org/drawingml/2006/table">
            <a:tbl>
              <a:tblPr firstRow="1" bandRow="1">
                <a:tableStyleId>{5C22544A-7EE6-4342-B048-85BDC9FD1C3A}</a:tableStyleId>
              </a:tblPr>
              <a:tblGrid>
                <a:gridCol w="3147552"/>
                <a:gridCol w="5767848"/>
              </a:tblGrid>
              <a:tr h="5220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b="1" i="1" kern="1200" dirty="0" smtClean="0">
                          <a:solidFill>
                            <a:schemeClr val="lt1"/>
                          </a:solidFill>
                          <a:effectLst/>
                          <a:latin typeface="+mn-lt"/>
                          <a:ea typeface="+mn-ea"/>
                          <a:cs typeface="+mn-cs"/>
                        </a:rPr>
                        <a:t>Mr Terblanche</a:t>
                      </a:r>
                    </a:p>
                  </a:txBody>
                  <a:tcPr/>
                </a:tc>
                <a:tc>
                  <a:txBody>
                    <a:bodyPr/>
                    <a:lstStyle/>
                    <a:p>
                      <a:r>
                        <a:rPr lang="en-ZA" dirty="0" smtClean="0"/>
                        <a:t>Legal adviser’s comments </a:t>
                      </a:r>
                      <a:endParaRPr lang="en-ZA" dirty="0"/>
                    </a:p>
                  </a:txBody>
                  <a:tcPr/>
                </a:tc>
              </a:tr>
              <a:tr h="90113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kern="1200" dirty="0" smtClean="0">
                          <a:solidFill>
                            <a:schemeClr val="dk1"/>
                          </a:solidFill>
                          <a:effectLst/>
                          <a:latin typeface="+mn-lt"/>
                          <a:ea typeface="+mn-ea"/>
                          <a:cs typeface="+mn-cs"/>
                        </a:rPr>
                        <a:t>Elderly care leave of 1 day  </a:t>
                      </a:r>
                    </a:p>
                    <a:p>
                      <a:pPr lvl="0"/>
                      <a:endParaRPr lang="en-ZA" dirty="0"/>
                    </a:p>
                  </a:txBody>
                  <a:tcPr/>
                </a:tc>
                <a:tc>
                  <a:txBody>
                    <a:bodyPr/>
                    <a:lstStyle/>
                    <a:p>
                      <a:r>
                        <a:rPr lang="en-ZA" sz="1800" b="1" i="1" kern="1200" dirty="0" smtClean="0">
                          <a:solidFill>
                            <a:schemeClr val="dk1"/>
                          </a:solidFill>
                          <a:effectLst/>
                          <a:latin typeface="+mn-lt"/>
                          <a:ea typeface="+mn-ea"/>
                          <a:cs typeface="+mn-cs"/>
                        </a:rPr>
                        <a:t>This is a policy decision that the committee must take a decision on whether to include.</a:t>
                      </a:r>
                    </a:p>
                  </a:txBody>
                  <a:tcPr/>
                </a:tc>
              </a:tr>
            </a:tbl>
          </a:graphicData>
        </a:graphic>
      </p:graphicFrame>
    </p:spTree>
    <p:extLst>
      <p:ext uri="{BB962C8B-B14F-4D97-AF65-F5344CB8AC3E}">
        <p14:creationId xmlns:p14="http://schemas.microsoft.com/office/powerpoint/2010/main" xmlns="" val="19407123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9084" y="132735"/>
            <a:ext cx="7891616" cy="1467465"/>
          </a:xfrm>
        </p:spPr>
        <p:txBody>
          <a:bodyPr>
            <a:normAutofit fontScale="90000"/>
          </a:bodyPr>
          <a:lstStyle/>
          <a:p>
            <a:r>
              <a:rPr lang="en-ZA" sz="3100" b="1" dirty="0" smtClean="0"/>
              <a:t/>
            </a:r>
            <a:br>
              <a:rPr lang="en-ZA" sz="3100" b="1" dirty="0" smtClean="0"/>
            </a:br>
            <a:r>
              <a:rPr lang="en-ZA" sz="3100" b="1" dirty="0"/>
              <a:t/>
            </a:r>
            <a:br>
              <a:rPr lang="en-ZA" sz="3100" b="1" dirty="0"/>
            </a:br>
            <a:r>
              <a:rPr lang="en-ZA" sz="3100" b="1" dirty="0" smtClean="0"/>
              <a:t>Proposals </a:t>
            </a:r>
            <a:r>
              <a:rPr lang="en-ZA" sz="3100" b="1" dirty="0"/>
              <a:t>for changes to streamline it with the Unemployment Insurance Amendment Bill </a:t>
            </a:r>
            <a:r>
              <a:rPr lang="en-ZA" sz="3100" b="1" dirty="0" smtClean="0"/>
              <a:t/>
            </a:r>
            <a:br>
              <a:rPr lang="en-ZA" sz="3100" b="1" dirty="0" smtClean="0"/>
            </a:br>
            <a:r>
              <a:rPr lang="en-ZA" sz="3100" b="1" dirty="0" smtClean="0"/>
              <a:t>[</a:t>
            </a:r>
            <a:r>
              <a:rPr lang="en-ZA" sz="3100" b="1" dirty="0"/>
              <a:t>B25D-2015</a:t>
            </a:r>
            <a:r>
              <a:rPr lang="en-ZA" sz="3100" b="1" dirty="0" smtClean="0"/>
              <a:t>]</a:t>
            </a:r>
            <a:r>
              <a:rPr lang="en-ZA" dirty="0"/>
              <a:t/>
            </a:r>
            <a:br>
              <a:rPr lang="en-ZA" dirty="0"/>
            </a:br>
            <a:endParaRPr lang="en-ZA" dirty="0"/>
          </a:p>
        </p:txBody>
      </p:sp>
      <p:sp>
        <p:nvSpPr>
          <p:cNvPr id="3" name="Content Placeholder 2"/>
          <p:cNvSpPr>
            <a:spLocks noGrp="1"/>
          </p:cNvSpPr>
          <p:nvPr>
            <p:ph idx="1"/>
          </p:nvPr>
        </p:nvSpPr>
        <p:spPr>
          <a:xfrm>
            <a:off x="495300" y="1725561"/>
            <a:ext cx="8915400" cy="4660491"/>
          </a:xfrm>
        </p:spPr>
        <p:txBody>
          <a:bodyPr>
            <a:noAutofit/>
          </a:bodyPr>
          <a:lstStyle/>
          <a:p>
            <a:pPr marL="0" indent="0">
              <a:buNone/>
            </a:pPr>
            <a:r>
              <a:rPr lang="en-ZA" sz="1800" b="1" i="1" dirty="0"/>
              <a:t>Clause 4 of the Unemployment Insurance Bill - </a:t>
            </a:r>
            <a:r>
              <a:rPr lang="en-ZA" sz="1800" dirty="0"/>
              <a:t>Right to benefits</a:t>
            </a:r>
          </a:p>
          <a:p>
            <a:r>
              <a:rPr lang="en-ZA" sz="1800" i="1" dirty="0"/>
              <a:t>Clause 4(b) stipulated the following: </a:t>
            </a:r>
            <a:endParaRPr lang="en-ZA" sz="1800" dirty="0"/>
          </a:p>
          <a:p>
            <a:pPr marL="800100" lvl="2" indent="0">
              <a:buNone/>
            </a:pPr>
            <a:r>
              <a:rPr lang="en-ZA" sz="1800" dirty="0"/>
              <a:t>“</a:t>
            </a:r>
            <a:r>
              <a:rPr lang="en-ZA" sz="1800" u="sng" dirty="0"/>
              <a:t>(c) For the purpose of Part D, maternity benefits must be paid at  a rate of 66% of the earning of the beneficiary at the date of the application, subject to the maximum income threshold set in terms of paragraph (a)</a:t>
            </a:r>
            <a:r>
              <a:rPr lang="en-ZA" sz="1800" dirty="0"/>
              <a:t>”</a:t>
            </a:r>
          </a:p>
          <a:p>
            <a:pPr marL="0" indent="0">
              <a:buNone/>
            </a:pPr>
            <a:endParaRPr lang="en-ZA" sz="1800" dirty="0"/>
          </a:p>
          <a:p>
            <a:r>
              <a:rPr lang="en-ZA" sz="1800" dirty="0"/>
              <a:t>The benefit as it is currently in the Labour Laws AB is that a benefit applicable to parental leave, adoption leave and commissioning parental will be paid out at the scale provided for in section 12(3)</a:t>
            </a:r>
            <a:r>
              <a:rPr lang="en-ZA" sz="1800" i="1" dirty="0"/>
              <a:t>(b), </a:t>
            </a:r>
            <a:r>
              <a:rPr lang="en-ZA" sz="1800" dirty="0" err="1"/>
              <a:t>ie</a:t>
            </a:r>
            <a:r>
              <a:rPr lang="en-ZA" sz="1800" dirty="0"/>
              <a:t>. a maximum of 60% of remuneration for lower income contributors and a lower rate of remuneration for higher income contributors.</a:t>
            </a:r>
          </a:p>
          <a:p>
            <a:pPr marL="0" indent="0">
              <a:buNone/>
            </a:pPr>
            <a:endParaRPr lang="en-ZA" sz="1800" dirty="0"/>
          </a:p>
          <a:p>
            <a:r>
              <a:rPr lang="en-ZA" sz="1800" i="1" u="sng" dirty="0"/>
              <a:t>Suggestion </a:t>
            </a:r>
            <a:endParaRPr lang="en-ZA" sz="1800" dirty="0"/>
          </a:p>
          <a:p>
            <a:pPr marL="0" indent="0">
              <a:buNone/>
            </a:pPr>
            <a:r>
              <a:rPr lang="en-ZA" sz="1800" dirty="0"/>
              <a:t>	</a:t>
            </a:r>
            <a:r>
              <a:rPr lang="en-ZA" sz="1800" b="1" i="1" dirty="0" smtClean="0"/>
              <a:t>It </a:t>
            </a:r>
            <a:r>
              <a:rPr lang="en-ZA" sz="1800" b="1" i="1" dirty="0"/>
              <a:t>is suggested that a similar provision be inserted to make this type of benefit </a:t>
            </a:r>
            <a:r>
              <a:rPr lang="en-ZA" sz="1800" b="1" i="1" dirty="0" smtClean="0"/>
              <a:t>	applicable to </a:t>
            </a:r>
            <a:r>
              <a:rPr lang="en-ZA" sz="1800" b="1" i="1" dirty="0"/>
              <a:t>parental leave, adoption leave and commissioning parental leave as all </a:t>
            </a:r>
            <a:r>
              <a:rPr lang="en-ZA" sz="1800" b="1" i="1" dirty="0" smtClean="0"/>
              <a:t>	relate the caregiving </a:t>
            </a:r>
            <a:r>
              <a:rPr lang="en-ZA" sz="1800" b="1" i="1" dirty="0"/>
              <a:t>of a child</a:t>
            </a:r>
          </a:p>
        </p:txBody>
      </p:sp>
    </p:spTree>
    <p:extLst>
      <p:ext uri="{BB962C8B-B14F-4D97-AF65-F5344CB8AC3E}">
        <p14:creationId xmlns:p14="http://schemas.microsoft.com/office/powerpoint/2010/main" xmlns="" val="17830617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9084" y="132735"/>
            <a:ext cx="7891616" cy="1467465"/>
          </a:xfrm>
        </p:spPr>
        <p:txBody>
          <a:bodyPr>
            <a:normAutofit fontScale="90000"/>
          </a:bodyPr>
          <a:lstStyle/>
          <a:p>
            <a:r>
              <a:rPr lang="en-ZA" sz="3100" b="1" dirty="0" smtClean="0"/>
              <a:t/>
            </a:r>
            <a:br>
              <a:rPr lang="en-ZA" sz="3100" b="1" dirty="0" smtClean="0"/>
            </a:br>
            <a:r>
              <a:rPr lang="en-ZA" sz="3100" b="1" dirty="0"/>
              <a:t/>
            </a:r>
            <a:br>
              <a:rPr lang="en-ZA" sz="3100" b="1" dirty="0"/>
            </a:br>
            <a:r>
              <a:rPr lang="en-ZA" sz="3100" b="1" dirty="0" smtClean="0"/>
              <a:t>Proposals </a:t>
            </a:r>
            <a:r>
              <a:rPr lang="en-ZA" sz="3100" b="1" dirty="0"/>
              <a:t>for changes to streamline it with the Unemployment Insurance Amendment Bill </a:t>
            </a:r>
            <a:r>
              <a:rPr lang="en-ZA" sz="3100" b="1" dirty="0" smtClean="0"/>
              <a:t/>
            </a:r>
            <a:br>
              <a:rPr lang="en-ZA" sz="3100" b="1" dirty="0" smtClean="0"/>
            </a:br>
            <a:r>
              <a:rPr lang="en-ZA" sz="3100" b="1" dirty="0" smtClean="0"/>
              <a:t>[</a:t>
            </a:r>
            <a:r>
              <a:rPr lang="en-ZA" sz="3100" b="1" dirty="0"/>
              <a:t>B25D-2015</a:t>
            </a:r>
            <a:r>
              <a:rPr lang="en-ZA" sz="3100" b="1" dirty="0" smtClean="0"/>
              <a:t>] – Cont.</a:t>
            </a:r>
            <a:r>
              <a:rPr lang="en-ZA" dirty="0"/>
              <a:t/>
            </a:r>
            <a:br>
              <a:rPr lang="en-ZA" dirty="0"/>
            </a:br>
            <a:endParaRPr lang="en-ZA" dirty="0"/>
          </a:p>
        </p:txBody>
      </p:sp>
      <p:sp>
        <p:nvSpPr>
          <p:cNvPr id="3" name="Content Placeholder 2"/>
          <p:cNvSpPr>
            <a:spLocks noGrp="1"/>
          </p:cNvSpPr>
          <p:nvPr>
            <p:ph idx="1"/>
          </p:nvPr>
        </p:nvSpPr>
        <p:spPr>
          <a:xfrm>
            <a:off x="495300" y="1725561"/>
            <a:ext cx="8915400" cy="4660491"/>
          </a:xfrm>
        </p:spPr>
        <p:txBody>
          <a:bodyPr>
            <a:noAutofit/>
          </a:bodyPr>
          <a:lstStyle/>
          <a:p>
            <a:pPr marL="0" indent="0">
              <a:buNone/>
            </a:pPr>
            <a:r>
              <a:rPr lang="en-ZA" sz="1800" b="1" i="1" dirty="0"/>
              <a:t>Clause 5 of the Unemployment Insurance Bill – </a:t>
            </a:r>
            <a:r>
              <a:rPr lang="en-ZA" sz="1800" dirty="0"/>
              <a:t>Calculation of</a:t>
            </a:r>
            <a:r>
              <a:rPr lang="en-ZA" sz="1800" b="1" i="1" dirty="0"/>
              <a:t> </a:t>
            </a:r>
            <a:r>
              <a:rPr lang="en-ZA" sz="1800" dirty="0" smtClean="0"/>
              <a:t>benefits</a:t>
            </a:r>
          </a:p>
          <a:p>
            <a:pPr marL="0" indent="0">
              <a:buNone/>
            </a:pPr>
            <a:endParaRPr lang="en-ZA" sz="1800" dirty="0"/>
          </a:p>
          <a:p>
            <a:r>
              <a:rPr lang="en-ZA" sz="1800" i="1" dirty="0"/>
              <a:t>Clause 5(b) stipulated the following: </a:t>
            </a:r>
            <a:endParaRPr lang="en-ZA" sz="1800" dirty="0"/>
          </a:p>
          <a:p>
            <a:pPr marL="0" indent="0">
              <a:buNone/>
            </a:pPr>
            <a:r>
              <a:rPr lang="en-ZA" sz="1800" dirty="0" smtClean="0"/>
              <a:t>		“</a:t>
            </a:r>
            <a:r>
              <a:rPr lang="en-ZA" sz="1800" dirty="0"/>
              <a:t>5(a) The days of benefits that a contributor is entitled to in terms of subsection (3) </a:t>
            </a:r>
            <a:r>
              <a:rPr lang="en-ZA" sz="1800" dirty="0" smtClean="0"/>
              <a:t>			may </a:t>
            </a:r>
            <a:r>
              <a:rPr lang="en-ZA" sz="1800" dirty="0"/>
              <a:t>not be reduced by the payments of maternity benefits in terms of Part D of this </a:t>
            </a:r>
            <a:r>
              <a:rPr lang="en-ZA" sz="1800" dirty="0" smtClean="0"/>
              <a:t>		Chapter</a:t>
            </a:r>
            <a:r>
              <a:rPr lang="en-ZA" sz="1800" dirty="0"/>
              <a:t>.</a:t>
            </a:r>
          </a:p>
          <a:p>
            <a:pPr marL="0" indent="0">
              <a:buNone/>
            </a:pPr>
            <a:r>
              <a:rPr lang="en-ZA" sz="1800" dirty="0" smtClean="0"/>
              <a:t>		(</a:t>
            </a:r>
            <a:r>
              <a:rPr lang="en-ZA" sz="1800" dirty="0"/>
              <a:t>b) The payment of maternity benefits may not affect the payment of </a:t>
            </a:r>
            <a:r>
              <a:rPr lang="en-ZA" sz="1800" dirty="0" smtClean="0"/>
              <a:t>					unemployment </a:t>
            </a:r>
            <a:r>
              <a:rPr lang="en-ZA" sz="1800" dirty="0"/>
              <a:t>benefits.”</a:t>
            </a:r>
          </a:p>
          <a:p>
            <a:endParaRPr lang="en-ZA" sz="1800" dirty="0"/>
          </a:p>
          <a:p>
            <a:r>
              <a:rPr lang="en-ZA" sz="1800" i="1" u="sng" dirty="0"/>
              <a:t>Suggestion </a:t>
            </a:r>
            <a:endParaRPr lang="en-ZA" sz="1800" dirty="0"/>
          </a:p>
          <a:p>
            <a:pPr marL="0" indent="0">
              <a:buNone/>
            </a:pPr>
            <a:r>
              <a:rPr lang="en-ZA" sz="1800" dirty="0" smtClean="0"/>
              <a:t>	</a:t>
            </a:r>
            <a:r>
              <a:rPr lang="en-ZA" sz="1800" b="1" i="1" dirty="0" smtClean="0"/>
              <a:t>It </a:t>
            </a:r>
            <a:r>
              <a:rPr lang="en-ZA" sz="1800" b="1" i="1" dirty="0"/>
              <a:t>is suggested that a similar provision be inserted to make this type of benefit </a:t>
            </a:r>
            <a:r>
              <a:rPr lang="en-ZA" sz="1800" b="1" i="1" dirty="0" smtClean="0"/>
              <a:t>	applicable to </a:t>
            </a:r>
            <a:r>
              <a:rPr lang="en-ZA" sz="1800" b="1" i="1" dirty="0"/>
              <a:t>parental leave, adoption leave and commissioning parental leave as all </a:t>
            </a:r>
            <a:r>
              <a:rPr lang="en-ZA" sz="1800" b="1" i="1" dirty="0" smtClean="0"/>
              <a:t>	relate the caregiving </a:t>
            </a:r>
            <a:r>
              <a:rPr lang="en-ZA" sz="1800" b="1" i="1" dirty="0"/>
              <a:t>of a child</a:t>
            </a:r>
          </a:p>
        </p:txBody>
      </p:sp>
    </p:spTree>
    <p:extLst>
      <p:ext uri="{BB962C8B-B14F-4D97-AF65-F5344CB8AC3E}">
        <p14:creationId xmlns:p14="http://schemas.microsoft.com/office/powerpoint/2010/main" xmlns="" val="5844349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9084" y="132735"/>
            <a:ext cx="7891616" cy="1467465"/>
          </a:xfrm>
        </p:spPr>
        <p:txBody>
          <a:bodyPr>
            <a:normAutofit fontScale="90000"/>
          </a:bodyPr>
          <a:lstStyle/>
          <a:p>
            <a:r>
              <a:rPr lang="en-ZA" sz="3100" b="1" dirty="0" smtClean="0"/>
              <a:t/>
            </a:r>
            <a:br>
              <a:rPr lang="en-ZA" sz="3100" b="1" dirty="0" smtClean="0"/>
            </a:br>
            <a:r>
              <a:rPr lang="en-ZA" sz="3100" b="1" dirty="0"/>
              <a:t/>
            </a:r>
            <a:br>
              <a:rPr lang="en-ZA" sz="3100" b="1" dirty="0"/>
            </a:br>
            <a:r>
              <a:rPr lang="en-ZA" sz="3100" b="1" dirty="0" smtClean="0"/>
              <a:t>Proposals </a:t>
            </a:r>
            <a:r>
              <a:rPr lang="en-ZA" sz="3100" b="1" dirty="0"/>
              <a:t>for changes to streamline it with the Unemployment Insurance Amendment Bill </a:t>
            </a:r>
            <a:r>
              <a:rPr lang="en-ZA" sz="3100" b="1" dirty="0" smtClean="0"/>
              <a:t/>
            </a:r>
            <a:br>
              <a:rPr lang="en-ZA" sz="3100" b="1" dirty="0" smtClean="0"/>
            </a:br>
            <a:r>
              <a:rPr lang="en-ZA" sz="3100" b="1" dirty="0" smtClean="0"/>
              <a:t>[</a:t>
            </a:r>
            <a:r>
              <a:rPr lang="en-ZA" sz="3100" b="1" dirty="0"/>
              <a:t>B25D-2015</a:t>
            </a:r>
            <a:r>
              <a:rPr lang="en-ZA" sz="3100" b="1" dirty="0" smtClean="0"/>
              <a:t>] – Cont.</a:t>
            </a:r>
            <a:r>
              <a:rPr lang="en-ZA" dirty="0"/>
              <a:t/>
            </a:r>
            <a:br>
              <a:rPr lang="en-ZA" dirty="0"/>
            </a:br>
            <a:endParaRPr lang="en-ZA" dirty="0"/>
          </a:p>
        </p:txBody>
      </p:sp>
      <p:sp>
        <p:nvSpPr>
          <p:cNvPr id="3" name="Content Placeholder 2"/>
          <p:cNvSpPr>
            <a:spLocks noGrp="1"/>
          </p:cNvSpPr>
          <p:nvPr>
            <p:ph idx="1"/>
          </p:nvPr>
        </p:nvSpPr>
        <p:spPr>
          <a:xfrm>
            <a:off x="495300" y="1725561"/>
            <a:ext cx="8915400" cy="4660491"/>
          </a:xfrm>
        </p:spPr>
        <p:txBody>
          <a:bodyPr>
            <a:noAutofit/>
          </a:bodyPr>
          <a:lstStyle/>
          <a:p>
            <a:pPr marL="0" indent="0">
              <a:buNone/>
            </a:pPr>
            <a:endParaRPr lang="en-ZA" sz="1800" b="1" i="1" dirty="0" smtClean="0"/>
          </a:p>
          <a:p>
            <a:pPr marL="0" indent="0">
              <a:buNone/>
            </a:pPr>
            <a:r>
              <a:rPr lang="en-ZA" sz="1800" b="1" i="1" dirty="0" smtClean="0"/>
              <a:t>Clause </a:t>
            </a:r>
            <a:r>
              <a:rPr lang="en-ZA" sz="1800" b="1" i="1" dirty="0"/>
              <a:t>9 of the Unemployment Insurance Bill – </a:t>
            </a:r>
            <a:r>
              <a:rPr lang="en-ZA" sz="1800" dirty="0"/>
              <a:t>Right to maternity </a:t>
            </a:r>
            <a:r>
              <a:rPr lang="en-ZA" sz="1800" dirty="0" smtClean="0"/>
              <a:t>benefits</a:t>
            </a:r>
          </a:p>
          <a:p>
            <a:pPr marL="0" indent="0">
              <a:buNone/>
            </a:pPr>
            <a:endParaRPr lang="en-ZA" sz="1800" dirty="0"/>
          </a:p>
          <a:p>
            <a:r>
              <a:rPr lang="en-ZA" sz="1800" i="1" dirty="0"/>
              <a:t>Clause 9(b) stipulated the following: </a:t>
            </a:r>
            <a:endParaRPr lang="en-ZA" sz="1800" dirty="0"/>
          </a:p>
          <a:p>
            <a:pPr marL="0" indent="0">
              <a:buNone/>
            </a:pPr>
            <a:r>
              <a:rPr lang="en-ZA" sz="1800" dirty="0" smtClean="0"/>
              <a:t>		“(</a:t>
            </a:r>
            <a:r>
              <a:rPr lang="en-ZA" sz="1800" dirty="0"/>
              <a:t>6) </a:t>
            </a:r>
            <a:r>
              <a:rPr lang="en-ZA" sz="1800" u="sng" dirty="0"/>
              <a:t>A contributor is not entitled to benefits unless she was in employment, </a:t>
            </a:r>
            <a:r>
              <a:rPr lang="en-ZA" sz="1800" dirty="0" smtClean="0"/>
              <a:t>				</a:t>
            </a:r>
            <a:r>
              <a:rPr lang="en-ZA" sz="1800" u="sng" dirty="0" smtClean="0"/>
              <a:t>whether </a:t>
            </a:r>
            <a:r>
              <a:rPr lang="en-ZA" sz="1800" u="sng" dirty="0"/>
              <a:t>as a contributor or not, for less than 13 weeks before the date of </a:t>
            </a:r>
            <a:r>
              <a:rPr lang="en-ZA" sz="1800" dirty="0" smtClean="0"/>
              <a:t>				</a:t>
            </a:r>
            <a:r>
              <a:rPr lang="en-ZA" sz="1800" u="sng" dirty="0" smtClean="0"/>
              <a:t>application </a:t>
            </a:r>
            <a:r>
              <a:rPr lang="en-ZA" sz="1800" u="sng" dirty="0"/>
              <a:t>for maternity benefits.” </a:t>
            </a:r>
          </a:p>
          <a:p>
            <a:pPr marL="0" indent="0">
              <a:buNone/>
            </a:pPr>
            <a:r>
              <a:rPr lang="en-ZA" sz="1800" i="1" dirty="0"/>
              <a:t> </a:t>
            </a:r>
            <a:endParaRPr lang="en-ZA" sz="1800" dirty="0"/>
          </a:p>
          <a:p>
            <a:r>
              <a:rPr lang="en-ZA" sz="1800" i="1" u="sng" dirty="0"/>
              <a:t>Suggestion </a:t>
            </a:r>
            <a:endParaRPr lang="en-ZA" sz="1800" dirty="0"/>
          </a:p>
          <a:p>
            <a:pPr marL="0" indent="0">
              <a:buNone/>
            </a:pPr>
            <a:r>
              <a:rPr lang="en-ZA" sz="1800" dirty="0" smtClean="0"/>
              <a:t>	</a:t>
            </a:r>
            <a:r>
              <a:rPr lang="en-ZA" sz="1800" b="1" i="1" dirty="0" smtClean="0"/>
              <a:t>It </a:t>
            </a:r>
            <a:r>
              <a:rPr lang="en-ZA" sz="1800" b="1" i="1" dirty="0"/>
              <a:t>is suggested that a similar provision be inserted to make this type of requirement to </a:t>
            </a:r>
            <a:r>
              <a:rPr lang="en-ZA" sz="1800" b="1" i="1" dirty="0" smtClean="0"/>
              <a:t>	parental </a:t>
            </a:r>
            <a:r>
              <a:rPr lang="en-ZA" sz="1800" b="1" i="1" dirty="0"/>
              <a:t>leave, adoption leave and commissioning parental leave as all relate the </a:t>
            </a:r>
            <a:r>
              <a:rPr lang="en-ZA" sz="1800" b="1" i="1" dirty="0" smtClean="0"/>
              <a:t>	caregiving </a:t>
            </a:r>
            <a:r>
              <a:rPr lang="en-ZA" sz="1800" b="1" i="1" dirty="0"/>
              <a:t>of a child</a:t>
            </a:r>
          </a:p>
        </p:txBody>
      </p:sp>
    </p:spTree>
    <p:extLst>
      <p:ext uri="{BB962C8B-B14F-4D97-AF65-F5344CB8AC3E}">
        <p14:creationId xmlns:p14="http://schemas.microsoft.com/office/powerpoint/2010/main" xmlns="" val="11534085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9084" y="132735"/>
            <a:ext cx="7891616" cy="1467465"/>
          </a:xfrm>
        </p:spPr>
        <p:txBody>
          <a:bodyPr>
            <a:normAutofit fontScale="90000"/>
          </a:bodyPr>
          <a:lstStyle/>
          <a:p>
            <a:r>
              <a:rPr lang="en-ZA" sz="3100" b="1" dirty="0" smtClean="0"/>
              <a:t/>
            </a:r>
            <a:br>
              <a:rPr lang="en-ZA" sz="3100" b="1" dirty="0" smtClean="0"/>
            </a:br>
            <a:r>
              <a:rPr lang="en-ZA" sz="3100" b="1" dirty="0"/>
              <a:t/>
            </a:r>
            <a:br>
              <a:rPr lang="en-ZA" sz="3100" b="1" dirty="0"/>
            </a:br>
            <a:r>
              <a:rPr lang="en-ZA" sz="3100" b="1" dirty="0" smtClean="0"/>
              <a:t>Proposals </a:t>
            </a:r>
            <a:r>
              <a:rPr lang="en-ZA" sz="3100" b="1" dirty="0"/>
              <a:t>for changes to streamline it with the Unemployment Insurance Amendment Bill </a:t>
            </a:r>
            <a:r>
              <a:rPr lang="en-ZA" sz="3100" b="1" dirty="0" smtClean="0"/>
              <a:t/>
            </a:r>
            <a:br>
              <a:rPr lang="en-ZA" sz="3100" b="1" dirty="0" smtClean="0"/>
            </a:br>
            <a:r>
              <a:rPr lang="en-ZA" sz="3100" b="1" dirty="0" smtClean="0"/>
              <a:t>[</a:t>
            </a:r>
            <a:r>
              <a:rPr lang="en-ZA" sz="3100" b="1" dirty="0"/>
              <a:t>B25D-2015</a:t>
            </a:r>
            <a:r>
              <a:rPr lang="en-ZA" sz="3100" b="1" dirty="0" smtClean="0"/>
              <a:t>] – Cont.</a:t>
            </a:r>
            <a:r>
              <a:rPr lang="en-ZA" dirty="0"/>
              <a:t/>
            </a:r>
            <a:br>
              <a:rPr lang="en-ZA" dirty="0"/>
            </a:br>
            <a:endParaRPr lang="en-ZA" dirty="0"/>
          </a:p>
        </p:txBody>
      </p:sp>
      <p:sp>
        <p:nvSpPr>
          <p:cNvPr id="3" name="Content Placeholder 2"/>
          <p:cNvSpPr>
            <a:spLocks noGrp="1"/>
          </p:cNvSpPr>
          <p:nvPr>
            <p:ph idx="1"/>
          </p:nvPr>
        </p:nvSpPr>
        <p:spPr>
          <a:xfrm>
            <a:off x="495300" y="1725561"/>
            <a:ext cx="8915400" cy="4660491"/>
          </a:xfrm>
        </p:spPr>
        <p:txBody>
          <a:bodyPr>
            <a:noAutofit/>
          </a:bodyPr>
          <a:lstStyle/>
          <a:p>
            <a:pPr marL="0" indent="0">
              <a:buNone/>
            </a:pPr>
            <a:r>
              <a:rPr lang="en-ZA" sz="1800" b="1" i="1" dirty="0" smtClean="0"/>
              <a:t>Clause </a:t>
            </a:r>
            <a:r>
              <a:rPr lang="en-ZA" sz="1800" b="1" i="1" dirty="0"/>
              <a:t>10 of the Unemployment Insurance Bill – </a:t>
            </a:r>
            <a:r>
              <a:rPr lang="en-ZA" sz="1800" dirty="0"/>
              <a:t>Application for maternity benefits</a:t>
            </a:r>
          </a:p>
          <a:p>
            <a:r>
              <a:rPr lang="en-ZA" sz="1500" i="1" dirty="0"/>
              <a:t>Clause 10(a) stipulated the following: </a:t>
            </a:r>
            <a:endParaRPr lang="en-ZA" sz="1500" dirty="0"/>
          </a:p>
          <a:p>
            <a:pPr marL="0" indent="0">
              <a:buNone/>
            </a:pPr>
            <a:r>
              <a:rPr lang="en-ZA" sz="1500" dirty="0" smtClean="0"/>
              <a:t>		“(</a:t>
            </a:r>
            <a:r>
              <a:rPr lang="en-ZA" sz="1500" dirty="0"/>
              <a:t>1) An application for maternity benefits must be made in the prescribed form </a:t>
            </a:r>
            <a:r>
              <a:rPr lang="en-ZA" sz="1500" dirty="0" smtClean="0"/>
              <a:t>at an </a:t>
            </a:r>
            <a:r>
              <a:rPr lang="en-ZA" sz="1500" dirty="0"/>
              <a:t>employment </a:t>
            </a:r>
            <a:r>
              <a:rPr lang="en-ZA" sz="1500" dirty="0" smtClean="0"/>
              <a:t>			office</a:t>
            </a:r>
            <a:r>
              <a:rPr lang="en-ZA" sz="1500" b="1" dirty="0" smtClean="0"/>
              <a:t> </a:t>
            </a:r>
            <a:r>
              <a:rPr lang="en-ZA" sz="1500" b="1" dirty="0"/>
              <a:t>[at least eight weeks before childbirth] </a:t>
            </a:r>
            <a:r>
              <a:rPr lang="en-ZA" sz="1500" u="sng" dirty="0"/>
              <a:t>at any time before or </a:t>
            </a:r>
            <a:r>
              <a:rPr lang="en-ZA" sz="1500" u="sng" dirty="0" smtClean="0"/>
              <a:t>after </a:t>
            </a:r>
            <a:r>
              <a:rPr lang="en-ZA" sz="1500" u="sng" dirty="0"/>
              <a:t>childbirth: Provided that</a:t>
            </a:r>
            <a:r>
              <a:rPr lang="en-ZA" sz="1500" dirty="0"/>
              <a:t> </a:t>
            </a:r>
            <a:r>
              <a:rPr lang="en-ZA" sz="1500" dirty="0" smtClean="0"/>
              <a:t>			</a:t>
            </a:r>
            <a:r>
              <a:rPr lang="en-ZA" sz="1500" u="sng" dirty="0" smtClean="0"/>
              <a:t>the </a:t>
            </a:r>
            <a:r>
              <a:rPr lang="en-ZA" sz="1500" u="sng" dirty="0"/>
              <a:t>application shall be made within a period of 12 </a:t>
            </a:r>
            <a:r>
              <a:rPr lang="en-ZA" sz="1500" u="sng" dirty="0" smtClean="0"/>
              <a:t>months </a:t>
            </a:r>
            <a:r>
              <a:rPr lang="en-ZA" sz="1500" u="sng" dirty="0"/>
              <a:t>after the date of childbirth</a:t>
            </a:r>
            <a:r>
              <a:rPr lang="en-ZA" sz="1500" dirty="0"/>
              <a:t>.”</a:t>
            </a:r>
          </a:p>
          <a:p>
            <a:pPr marL="0" indent="0">
              <a:buNone/>
            </a:pPr>
            <a:r>
              <a:rPr lang="en-ZA" sz="1500" dirty="0"/>
              <a:t> </a:t>
            </a:r>
          </a:p>
          <a:p>
            <a:r>
              <a:rPr lang="en-ZA" sz="1500" dirty="0"/>
              <a:t>In terms of the Unemployment Insurance</a:t>
            </a:r>
            <a:r>
              <a:rPr lang="en-ZA" sz="1500" b="1" i="1" dirty="0"/>
              <a:t> </a:t>
            </a:r>
            <a:r>
              <a:rPr lang="en-ZA" sz="1500" dirty="0"/>
              <a:t>Act </a:t>
            </a:r>
            <a:r>
              <a:rPr lang="en-ZA" sz="1500" i="1" dirty="0"/>
              <a:t>(the current position</a:t>
            </a:r>
            <a:r>
              <a:rPr lang="en-ZA" sz="1500" dirty="0"/>
              <a:t>), an application for </a:t>
            </a:r>
            <a:r>
              <a:rPr lang="en-ZA" sz="1500" b="1" dirty="0"/>
              <a:t>adoption benefits </a:t>
            </a:r>
            <a:r>
              <a:rPr lang="en-ZA" sz="1500" dirty="0"/>
              <a:t>must be made within six months after the date of the order for adoption, but the Commissioner may accept an application after the six-month period on good cause shown</a:t>
            </a:r>
            <a:r>
              <a:rPr lang="en-ZA" sz="1500" dirty="0" smtClean="0"/>
              <a:t>.</a:t>
            </a:r>
            <a:endParaRPr lang="en-ZA" sz="1500" dirty="0"/>
          </a:p>
          <a:p>
            <a:pPr marL="0" indent="0">
              <a:buNone/>
            </a:pPr>
            <a:endParaRPr lang="en-ZA" sz="1500" dirty="0" smtClean="0"/>
          </a:p>
          <a:p>
            <a:r>
              <a:rPr lang="en-ZA" sz="1500" dirty="0" smtClean="0"/>
              <a:t>The </a:t>
            </a:r>
            <a:r>
              <a:rPr lang="en-ZA" sz="1500" dirty="0"/>
              <a:t>benefit as it is currently in the Labour Laws AB </a:t>
            </a:r>
            <a:r>
              <a:rPr lang="en-ZA" sz="1500" dirty="0" smtClean="0"/>
              <a:t>is that an </a:t>
            </a:r>
            <a:r>
              <a:rPr lang="en-ZA" sz="1500" dirty="0"/>
              <a:t>application for </a:t>
            </a:r>
            <a:r>
              <a:rPr lang="en-ZA" sz="1500" b="1" dirty="0"/>
              <a:t>parental and commissioning parental benefits </a:t>
            </a:r>
            <a:r>
              <a:rPr lang="en-ZA" sz="1500" dirty="0"/>
              <a:t>must be made within six months after the date of the order for adoption, but the Commissioner may accept an application after the six-month period on good cause shown.</a:t>
            </a:r>
          </a:p>
          <a:p>
            <a:endParaRPr lang="en-ZA" sz="1500" dirty="0"/>
          </a:p>
          <a:p>
            <a:r>
              <a:rPr lang="en-ZA" sz="1500" i="1" u="sng" dirty="0"/>
              <a:t>Suggestion </a:t>
            </a:r>
            <a:endParaRPr lang="en-ZA" sz="1500" dirty="0"/>
          </a:p>
          <a:p>
            <a:pPr marL="0" indent="0">
              <a:buNone/>
            </a:pPr>
            <a:r>
              <a:rPr lang="en-ZA" sz="1500" dirty="0" smtClean="0"/>
              <a:t>	</a:t>
            </a:r>
            <a:r>
              <a:rPr lang="en-ZA" sz="1500" b="1" i="1" dirty="0" smtClean="0"/>
              <a:t>It </a:t>
            </a:r>
            <a:r>
              <a:rPr lang="en-ZA" sz="1500" b="1" i="1" dirty="0"/>
              <a:t>is suggested that a similar provision be inserted to make this type of requirement to </a:t>
            </a:r>
            <a:r>
              <a:rPr lang="en-ZA" sz="1500" b="1" i="1" dirty="0" smtClean="0"/>
              <a:t>parental </a:t>
            </a:r>
            <a:r>
              <a:rPr lang="en-ZA" sz="1500" b="1" i="1" dirty="0"/>
              <a:t>leave, </a:t>
            </a:r>
            <a:r>
              <a:rPr lang="en-ZA" sz="1500" b="1" i="1" dirty="0" smtClean="0"/>
              <a:t>	adoption </a:t>
            </a:r>
            <a:r>
              <a:rPr lang="en-ZA" sz="1500" b="1" i="1" dirty="0"/>
              <a:t>leave and commissioning parental leave as all relate </a:t>
            </a:r>
            <a:r>
              <a:rPr lang="en-ZA" sz="1500" b="1" i="1" dirty="0" smtClean="0"/>
              <a:t>the caregiving </a:t>
            </a:r>
            <a:r>
              <a:rPr lang="en-ZA" sz="1500" b="1" i="1" dirty="0"/>
              <a:t>of a child</a:t>
            </a:r>
          </a:p>
        </p:txBody>
      </p:sp>
    </p:spTree>
    <p:extLst>
      <p:ext uri="{BB962C8B-B14F-4D97-AF65-F5344CB8AC3E}">
        <p14:creationId xmlns:p14="http://schemas.microsoft.com/office/powerpoint/2010/main" xmlns="" val="24916810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i="1" dirty="0"/>
              <a:t>Technical amendment </a:t>
            </a:r>
            <a:endParaRPr lang="en-ZA" dirty="0"/>
          </a:p>
        </p:txBody>
      </p:sp>
      <p:sp>
        <p:nvSpPr>
          <p:cNvPr id="3" name="Content Placeholder 2"/>
          <p:cNvSpPr>
            <a:spLocks noGrp="1"/>
          </p:cNvSpPr>
          <p:nvPr>
            <p:ph idx="1"/>
          </p:nvPr>
        </p:nvSpPr>
        <p:spPr/>
        <p:txBody>
          <a:bodyPr/>
          <a:lstStyle/>
          <a:p>
            <a:pPr lvl="0"/>
            <a:r>
              <a:rPr lang="en-ZA" dirty="0"/>
              <a:t>To correct the reference in clause 9</a:t>
            </a:r>
            <a:r>
              <a:rPr lang="en-ZA" i="1" dirty="0"/>
              <a:t>(c) </a:t>
            </a:r>
            <a:r>
              <a:rPr lang="en-ZA" dirty="0"/>
              <a:t>to correctly reflect the section number that it substitutes. It should substitute subsection (4) and not (3) as indicated in the Bill </a:t>
            </a:r>
          </a:p>
          <a:p>
            <a:r>
              <a:rPr lang="en-ZA" dirty="0"/>
              <a:t>To correct the reference in clause 9</a:t>
            </a:r>
            <a:r>
              <a:rPr lang="en-ZA" i="1" dirty="0"/>
              <a:t>(b)</a:t>
            </a:r>
            <a:r>
              <a:rPr lang="en-ZA" dirty="0"/>
              <a:t> to correctly reflect the section number that it is adding. It should add subsection (5) and not (4) as indicated in the Bill </a:t>
            </a:r>
          </a:p>
        </p:txBody>
      </p:sp>
    </p:spTree>
    <p:extLst>
      <p:ext uri="{BB962C8B-B14F-4D97-AF65-F5344CB8AC3E}">
        <p14:creationId xmlns:p14="http://schemas.microsoft.com/office/powerpoint/2010/main" xmlns="" val="1166395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fontScale="92500" lnSpcReduction="10000"/>
          </a:bodyPr>
          <a:lstStyle/>
          <a:p>
            <a:r>
              <a:rPr lang="en-ZA" dirty="0" smtClean="0"/>
              <a:t>This </a:t>
            </a:r>
            <a:r>
              <a:rPr lang="en-ZA" dirty="0"/>
              <a:t>presentation responds to the public submissions (oral and written) made on the Bill. It addresses the following:</a:t>
            </a:r>
          </a:p>
          <a:p>
            <a:pPr lvl="1"/>
            <a:r>
              <a:rPr lang="en-ZA" dirty="0"/>
              <a:t>comments where there was proposals for amendments to the various clauses in the Bill;</a:t>
            </a:r>
          </a:p>
          <a:p>
            <a:pPr lvl="1"/>
            <a:r>
              <a:rPr lang="en-ZA" dirty="0"/>
              <a:t>comments where there was proposals for additions to the Bill </a:t>
            </a:r>
          </a:p>
          <a:p>
            <a:pPr lvl="1"/>
            <a:r>
              <a:rPr lang="en-ZA" dirty="0" smtClean="0"/>
              <a:t>proposals </a:t>
            </a:r>
            <a:r>
              <a:rPr lang="en-ZA" dirty="0"/>
              <a:t>by the legal adviser for amendments </a:t>
            </a:r>
            <a:r>
              <a:rPr lang="en-ZA" dirty="0" smtClean="0"/>
              <a:t>to the Bill to streamline it to the Unemployment </a:t>
            </a:r>
            <a:r>
              <a:rPr lang="en-ZA" dirty="0"/>
              <a:t>Insurance Amendment Bill [B25D-2015] (“Unemployment Insurance Bill</a:t>
            </a:r>
            <a:r>
              <a:rPr lang="en-ZA" dirty="0" smtClean="0"/>
              <a:t>”).</a:t>
            </a:r>
          </a:p>
          <a:p>
            <a:pPr lvl="1"/>
            <a:r>
              <a:rPr lang="en-ZA" dirty="0" smtClean="0"/>
              <a:t>technical </a:t>
            </a:r>
            <a:r>
              <a:rPr lang="en-ZA" dirty="0"/>
              <a:t>amendments </a:t>
            </a:r>
          </a:p>
          <a:p>
            <a:endParaRPr lang="en-US" dirty="0"/>
          </a:p>
        </p:txBody>
      </p:sp>
    </p:spTree>
    <p:extLst>
      <p:ext uri="{BB962C8B-B14F-4D97-AF65-F5344CB8AC3E}">
        <p14:creationId xmlns:p14="http://schemas.microsoft.com/office/powerpoint/2010/main" xmlns="" val="35490872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endParaRPr lang="en-ZA" dirty="0" smtClean="0"/>
          </a:p>
          <a:p>
            <a:endParaRPr lang="en-ZA" dirty="0"/>
          </a:p>
          <a:p>
            <a:pPr marL="0" indent="0" algn="ctr">
              <a:buNone/>
            </a:pPr>
            <a:r>
              <a:rPr lang="en-ZA" sz="6000" dirty="0" smtClean="0"/>
              <a:t>Thank you</a:t>
            </a:r>
            <a:endParaRPr lang="en-ZA" sz="6000" dirty="0"/>
          </a:p>
        </p:txBody>
      </p:sp>
    </p:spTree>
    <p:extLst>
      <p:ext uri="{BB962C8B-B14F-4D97-AF65-F5344CB8AC3E}">
        <p14:creationId xmlns:p14="http://schemas.microsoft.com/office/powerpoint/2010/main" xmlns="" val="2452891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Comments on parental leave</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968152240"/>
              </p:ext>
            </p:extLst>
          </p:nvPr>
        </p:nvGraphicFramePr>
        <p:xfrm>
          <a:off x="495300" y="1600200"/>
          <a:ext cx="8915400" cy="4851400"/>
        </p:xfrm>
        <a:graphic>
          <a:graphicData uri="http://schemas.openxmlformats.org/drawingml/2006/table">
            <a:tbl>
              <a:tblPr firstRow="1" bandRow="1">
                <a:tableStyleId>{5C22544A-7EE6-4342-B048-85BDC9FD1C3A}</a:tableStyleId>
              </a:tblPr>
              <a:tblGrid>
                <a:gridCol w="4457700"/>
                <a:gridCol w="4457700"/>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b="1" i="1" kern="1200" dirty="0" err="1" smtClean="0">
                          <a:solidFill>
                            <a:schemeClr val="lt1"/>
                          </a:solidFill>
                          <a:effectLst/>
                          <a:latin typeface="+mn-lt"/>
                          <a:ea typeface="+mn-ea"/>
                          <a:cs typeface="+mn-cs"/>
                        </a:rPr>
                        <a:t>Sonke</a:t>
                      </a:r>
                      <a:r>
                        <a:rPr lang="en-ZA" sz="1800" b="1" i="1" kern="1200" dirty="0" smtClean="0">
                          <a:solidFill>
                            <a:schemeClr val="lt1"/>
                          </a:solidFill>
                          <a:effectLst/>
                          <a:latin typeface="+mn-lt"/>
                          <a:ea typeface="+mn-ea"/>
                          <a:cs typeface="+mn-cs"/>
                        </a:rPr>
                        <a:t> Gender Justice</a:t>
                      </a:r>
                      <a:endParaRPr lang="en-ZA" sz="1800" b="1" kern="1200" dirty="0" smtClean="0">
                        <a:solidFill>
                          <a:schemeClr val="lt1"/>
                        </a:solidFill>
                        <a:effectLst/>
                        <a:latin typeface="+mn-lt"/>
                        <a:ea typeface="+mn-ea"/>
                        <a:cs typeface="+mn-cs"/>
                      </a:endParaRPr>
                    </a:p>
                  </a:txBody>
                  <a:tcPr/>
                </a:tc>
                <a:tc>
                  <a:txBody>
                    <a:bodyPr/>
                    <a:lstStyle/>
                    <a:p>
                      <a:r>
                        <a:rPr lang="en-ZA" dirty="0" smtClean="0"/>
                        <a:t>Legal adviser’s comments </a:t>
                      </a:r>
                      <a:endParaRPr lang="en-ZA" dirty="0"/>
                    </a:p>
                  </a:txBody>
                  <a:tcPr/>
                </a:tc>
              </a:tr>
              <a:tr h="370840">
                <a:tc>
                  <a:txBody>
                    <a:bodyPr/>
                    <a:lstStyle/>
                    <a:p>
                      <a:pPr lvl="0"/>
                      <a:r>
                        <a:rPr lang="en-ZA" sz="1800" kern="1200" dirty="0" smtClean="0">
                          <a:solidFill>
                            <a:schemeClr val="dk1"/>
                          </a:solidFill>
                          <a:effectLst/>
                          <a:latin typeface="+mn-lt"/>
                          <a:ea typeface="+mn-ea"/>
                          <a:cs typeface="+mn-cs"/>
                        </a:rPr>
                        <a:t>Inadequate provision for the period of time for parental leave.</a:t>
                      </a:r>
                      <a:endParaRPr lang="en-ZA" sz="1600" kern="1200" dirty="0" smtClean="0">
                        <a:solidFill>
                          <a:schemeClr val="dk1"/>
                        </a:solidFill>
                        <a:effectLst/>
                        <a:latin typeface="+mn-lt"/>
                        <a:ea typeface="+mn-ea"/>
                        <a:cs typeface="+mn-cs"/>
                      </a:endParaRPr>
                    </a:p>
                    <a:p>
                      <a:pPr marL="285750" lvl="0" indent="-285750">
                        <a:buFontTx/>
                        <a:buChar char="-"/>
                      </a:pPr>
                      <a:r>
                        <a:rPr lang="en-ZA" sz="1800" kern="1200" dirty="0" smtClean="0">
                          <a:solidFill>
                            <a:schemeClr val="dk1"/>
                          </a:solidFill>
                          <a:effectLst/>
                          <a:latin typeface="+mn-lt"/>
                          <a:ea typeface="+mn-ea"/>
                          <a:cs typeface="+mn-cs"/>
                        </a:rPr>
                        <a:t>Request </a:t>
                      </a:r>
                      <a:r>
                        <a:rPr lang="en-ZA" sz="1800" kern="1200" dirty="0" err="1" smtClean="0">
                          <a:solidFill>
                            <a:schemeClr val="dk1"/>
                          </a:solidFill>
                          <a:effectLst/>
                          <a:latin typeface="+mn-lt"/>
                          <a:ea typeface="+mn-ea"/>
                          <a:cs typeface="+mn-cs"/>
                        </a:rPr>
                        <a:t>peri</a:t>
                      </a:r>
                      <a:r>
                        <a:rPr lang="en-ZA" sz="1800" kern="1200" dirty="0" smtClean="0">
                          <a:solidFill>
                            <a:schemeClr val="dk1"/>
                          </a:solidFill>
                          <a:effectLst/>
                          <a:latin typeface="+mn-lt"/>
                          <a:ea typeface="+mn-ea"/>
                          <a:cs typeface="+mn-cs"/>
                        </a:rPr>
                        <a:t>-natal leave at 100% salary – minimum of 10 working days before the and maximum of 10 working days after the birth of the child</a:t>
                      </a:r>
                    </a:p>
                    <a:p>
                      <a:pPr marL="285750" lvl="0" indent="-285750">
                        <a:buFontTx/>
                        <a:buChar char="-"/>
                      </a:pPr>
                      <a:r>
                        <a:rPr lang="en-ZA" sz="1800" kern="1200" dirty="0" smtClean="0">
                          <a:solidFill>
                            <a:schemeClr val="dk1"/>
                          </a:solidFill>
                          <a:effectLst/>
                          <a:latin typeface="+mn-lt"/>
                          <a:ea typeface="+mn-ea"/>
                          <a:cs typeface="+mn-cs"/>
                        </a:rPr>
                        <a:t>Proposal for parental leave of 6 months at 75% salary for: </a:t>
                      </a:r>
                    </a:p>
                    <a:p>
                      <a:pPr marL="742950" lvl="1" indent="-285750">
                        <a:buFont typeface="Wingdings" panose="05000000000000000000" pitchFamily="2" charset="2"/>
                        <a:buChar char="§"/>
                      </a:pPr>
                      <a:r>
                        <a:rPr lang="en-ZA" sz="1800" kern="1200" dirty="0" smtClean="0">
                          <a:solidFill>
                            <a:schemeClr val="dk1"/>
                          </a:solidFill>
                          <a:effectLst/>
                          <a:latin typeface="+mn-lt"/>
                          <a:ea typeface="+mn-ea"/>
                          <a:cs typeface="+mn-cs"/>
                        </a:rPr>
                        <a:t>A mother that gives  birth </a:t>
                      </a:r>
                    </a:p>
                    <a:p>
                      <a:pPr marL="742950" lvl="1" indent="-285750">
                        <a:buFont typeface="Wingdings" panose="05000000000000000000" pitchFamily="2" charset="2"/>
                        <a:buChar char="§"/>
                      </a:pPr>
                      <a:r>
                        <a:rPr lang="en-ZA" sz="1800" kern="1200" dirty="0" smtClean="0">
                          <a:solidFill>
                            <a:schemeClr val="dk1"/>
                          </a:solidFill>
                          <a:effectLst/>
                          <a:latin typeface="+mn-lt"/>
                          <a:ea typeface="+mn-ea"/>
                          <a:cs typeface="+mn-cs"/>
                        </a:rPr>
                        <a:t>An adoptive parent </a:t>
                      </a:r>
                    </a:p>
                    <a:p>
                      <a:pPr marL="742950" lvl="1" indent="-285750">
                        <a:buFont typeface="Wingdings" panose="05000000000000000000" pitchFamily="2" charset="2"/>
                        <a:buChar char="§"/>
                      </a:pPr>
                      <a:r>
                        <a:rPr lang="en-ZA" sz="1800" kern="1200" dirty="0" smtClean="0">
                          <a:solidFill>
                            <a:schemeClr val="dk1"/>
                          </a:solidFill>
                          <a:effectLst/>
                          <a:latin typeface="+mn-lt"/>
                          <a:ea typeface="+mn-ea"/>
                          <a:cs typeface="+mn-cs"/>
                        </a:rPr>
                        <a:t>A commissioning parent </a:t>
                      </a:r>
                    </a:p>
                    <a:p>
                      <a:pPr marL="285750" lvl="0" indent="-285750">
                        <a:buFontTx/>
                        <a:buChar char="-"/>
                      </a:pPr>
                      <a:r>
                        <a:rPr lang="en-ZA" sz="1800" kern="1200" dirty="0" smtClean="0">
                          <a:solidFill>
                            <a:schemeClr val="dk1"/>
                          </a:solidFill>
                          <a:effectLst/>
                          <a:latin typeface="+mn-lt"/>
                          <a:ea typeface="+mn-ea"/>
                          <a:cs typeface="+mn-cs"/>
                        </a:rPr>
                        <a:t>Parental  leave should commence 1 month prior to the birth of child in the case of pregnancy or within 3 years of a child’s placement in the case of an adoption or surrogacy </a:t>
                      </a:r>
                      <a:endParaRPr lang="en-ZA" dirty="0"/>
                    </a:p>
                  </a:txBody>
                  <a:tcPr/>
                </a:tc>
                <a:tc>
                  <a:txBody>
                    <a:bodyPr/>
                    <a:lstStyle/>
                    <a:p>
                      <a:pPr marL="285750" indent="-285750">
                        <a:buFontTx/>
                        <a:buChar char="-"/>
                      </a:pPr>
                      <a:r>
                        <a:rPr lang="en-ZA" sz="1800" kern="1200" dirty="0" smtClean="0">
                          <a:solidFill>
                            <a:schemeClr val="dk1"/>
                          </a:solidFill>
                          <a:effectLst/>
                          <a:latin typeface="+mn-lt"/>
                          <a:ea typeface="+mn-ea"/>
                          <a:cs typeface="+mn-cs"/>
                        </a:rPr>
                        <a:t>The Bill does not make provision for </a:t>
                      </a:r>
                      <a:r>
                        <a:rPr lang="en-ZA" sz="1800" kern="1200" dirty="0" err="1" smtClean="0">
                          <a:solidFill>
                            <a:schemeClr val="dk1"/>
                          </a:solidFill>
                          <a:effectLst/>
                          <a:latin typeface="+mn-lt"/>
                          <a:ea typeface="+mn-ea"/>
                          <a:cs typeface="+mn-cs"/>
                        </a:rPr>
                        <a:t>peri</a:t>
                      </a:r>
                      <a:r>
                        <a:rPr lang="en-ZA" sz="1800" kern="1200" dirty="0" smtClean="0">
                          <a:solidFill>
                            <a:schemeClr val="dk1"/>
                          </a:solidFill>
                          <a:effectLst/>
                          <a:latin typeface="+mn-lt"/>
                          <a:ea typeface="+mn-ea"/>
                          <a:cs typeface="+mn-cs"/>
                        </a:rPr>
                        <a:t>-natal leave. </a:t>
                      </a:r>
                    </a:p>
                    <a:p>
                      <a:pPr marL="742950" lvl="1" indent="-285750">
                        <a:buFont typeface="Wingdings" panose="05000000000000000000" pitchFamily="2" charset="2"/>
                        <a:buChar char="§"/>
                      </a:pPr>
                      <a:r>
                        <a:rPr lang="en-ZA" sz="1800" b="1" i="1" kern="1200" dirty="0" smtClean="0">
                          <a:solidFill>
                            <a:schemeClr val="dk1"/>
                          </a:solidFill>
                          <a:effectLst/>
                          <a:latin typeface="+mn-lt"/>
                          <a:ea typeface="+mn-ea"/>
                          <a:cs typeface="+mn-cs"/>
                        </a:rPr>
                        <a:t>Whether to grant </a:t>
                      </a:r>
                      <a:r>
                        <a:rPr lang="en-ZA" sz="1800" b="1" i="1" kern="1200" dirty="0" err="1" smtClean="0">
                          <a:solidFill>
                            <a:schemeClr val="dk1"/>
                          </a:solidFill>
                          <a:effectLst/>
                          <a:latin typeface="+mn-lt"/>
                          <a:ea typeface="+mn-ea"/>
                          <a:cs typeface="+mn-cs"/>
                        </a:rPr>
                        <a:t>peri</a:t>
                      </a:r>
                      <a:r>
                        <a:rPr lang="en-ZA" sz="1800" b="1" i="1" kern="1200" dirty="0" smtClean="0">
                          <a:solidFill>
                            <a:schemeClr val="dk1"/>
                          </a:solidFill>
                          <a:effectLst/>
                          <a:latin typeface="+mn-lt"/>
                          <a:ea typeface="+mn-ea"/>
                          <a:cs typeface="+mn-cs"/>
                        </a:rPr>
                        <a:t>-natal leave is policy decision for the committee to decide</a:t>
                      </a:r>
                      <a:r>
                        <a:rPr lang="en-ZA" sz="1800" kern="1200" dirty="0" smtClean="0">
                          <a:solidFill>
                            <a:schemeClr val="dk1"/>
                          </a:solidFill>
                          <a:effectLst/>
                          <a:latin typeface="+mn-lt"/>
                          <a:ea typeface="+mn-ea"/>
                          <a:cs typeface="+mn-cs"/>
                        </a:rPr>
                        <a:t>.</a:t>
                      </a:r>
                      <a:endParaRPr lang="en-ZA" sz="1600" kern="1200" dirty="0" smtClean="0">
                        <a:solidFill>
                          <a:schemeClr val="dk1"/>
                        </a:solidFill>
                        <a:effectLst/>
                        <a:latin typeface="+mn-lt"/>
                        <a:ea typeface="+mn-ea"/>
                        <a:cs typeface="+mn-cs"/>
                      </a:endParaRPr>
                    </a:p>
                    <a:p>
                      <a:pPr marL="742950" lvl="1" indent="-285750">
                        <a:buFont typeface="Wingdings" panose="05000000000000000000" pitchFamily="2" charset="2"/>
                        <a:buChar char="§"/>
                      </a:pPr>
                      <a:r>
                        <a:rPr lang="en-ZA" sz="1800" kern="1200" dirty="0" smtClean="0">
                          <a:solidFill>
                            <a:schemeClr val="dk1"/>
                          </a:solidFill>
                          <a:effectLst/>
                          <a:latin typeface="+mn-lt"/>
                          <a:ea typeface="+mn-ea"/>
                          <a:cs typeface="+mn-cs"/>
                        </a:rPr>
                        <a:t>The policy position of the member when drafting the Bill was to prevent possible abuse of claims against the Unemployment Insurance Fund.</a:t>
                      </a:r>
                      <a:endParaRPr lang="en-ZA" sz="16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xmlns="" val="2066048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Comments on parental leave</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33354785"/>
              </p:ext>
            </p:extLst>
          </p:nvPr>
        </p:nvGraphicFramePr>
        <p:xfrm>
          <a:off x="495300" y="1600200"/>
          <a:ext cx="8915400" cy="5222240"/>
        </p:xfrm>
        <a:graphic>
          <a:graphicData uri="http://schemas.openxmlformats.org/drawingml/2006/table">
            <a:tbl>
              <a:tblPr firstRow="1" bandRow="1">
                <a:tableStyleId>{5C22544A-7EE6-4342-B048-85BDC9FD1C3A}</a:tableStyleId>
              </a:tblPr>
              <a:tblGrid>
                <a:gridCol w="4457700"/>
                <a:gridCol w="4457700"/>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b="1" i="1" kern="1200" dirty="0" err="1" smtClean="0">
                          <a:solidFill>
                            <a:schemeClr val="lt1"/>
                          </a:solidFill>
                          <a:effectLst/>
                          <a:latin typeface="+mn-lt"/>
                          <a:ea typeface="+mn-ea"/>
                          <a:cs typeface="+mn-cs"/>
                        </a:rPr>
                        <a:t>Sonke</a:t>
                      </a:r>
                      <a:r>
                        <a:rPr lang="en-ZA" sz="1800" b="1" i="1" kern="1200" dirty="0" smtClean="0">
                          <a:solidFill>
                            <a:schemeClr val="lt1"/>
                          </a:solidFill>
                          <a:effectLst/>
                          <a:latin typeface="+mn-lt"/>
                          <a:ea typeface="+mn-ea"/>
                          <a:cs typeface="+mn-cs"/>
                        </a:rPr>
                        <a:t> Gender Justice</a:t>
                      </a:r>
                      <a:endParaRPr lang="en-ZA" sz="1800" b="1" kern="1200" dirty="0" smtClean="0">
                        <a:solidFill>
                          <a:schemeClr val="lt1"/>
                        </a:solidFill>
                        <a:effectLst/>
                        <a:latin typeface="+mn-lt"/>
                        <a:ea typeface="+mn-ea"/>
                        <a:cs typeface="+mn-cs"/>
                      </a:endParaRPr>
                    </a:p>
                  </a:txBody>
                  <a:tcPr/>
                </a:tc>
                <a:tc>
                  <a:txBody>
                    <a:bodyPr/>
                    <a:lstStyle/>
                    <a:p>
                      <a:r>
                        <a:rPr lang="en-ZA" dirty="0" smtClean="0"/>
                        <a:t>Legal adviser’s comments </a:t>
                      </a:r>
                      <a:endParaRPr lang="en-ZA" dirty="0"/>
                    </a:p>
                  </a:txBody>
                  <a:tcPr/>
                </a:tc>
              </a:tr>
              <a:tr h="370840">
                <a:tc>
                  <a:txBody>
                    <a:bodyPr/>
                    <a:lstStyle/>
                    <a:p>
                      <a:pPr lvl="0"/>
                      <a:endParaRPr lang="en-ZA" dirty="0"/>
                    </a:p>
                  </a:txBody>
                  <a:tcPr/>
                </a:tc>
                <a:tc>
                  <a:txBody>
                    <a:bodyPr/>
                    <a:lstStyle/>
                    <a:p>
                      <a:pPr marL="742950" lvl="1" indent="-285750">
                        <a:buFont typeface="Wingdings" panose="05000000000000000000" pitchFamily="2" charset="2"/>
                        <a:buChar char="§"/>
                      </a:pPr>
                      <a:r>
                        <a:rPr lang="en-ZA" sz="1800" kern="1200" dirty="0" smtClean="0">
                          <a:solidFill>
                            <a:schemeClr val="dk1"/>
                          </a:solidFill>
                          <a:effectLst/>
                          <a:latin typeface="+mn-lt"/>
                          <a:ea typeface="+mn-ea"/>
                          <a:cs typeface="+mn-cs"/>
                        </a:rPr>
                        <a:t>She made a requirement that in order to claim from the Fund- </a:t>
                      </a:r>
                      <a:endParaRPr lang="en-ZA" sz="1600" kern="1200" dirty="0" smtClean="0">
                        <a:solidFill>
                          <a:schemeClr val="dk1"/>
                        </a:solidFill>
                        <a:effectLst/>
                        <a:latin typeface="+mn-lt"/>
                        <a:ea typeface="+mn-ea"/>
                        <a:cs typeface="+mn-cs"/>
                      </a:endParaRPr>
                    </a:p>
                    <a:p>
                      <a:pPr marL="1200150" lvl="2" indent="-285750">
                        <a:buFont typeface="Arial" panose="020B0604020202020204" pitchFamily="34" charset="0"/>
                        <a:buChar char="•"/>
                      </a:pPr>
                      <a:r>
                        <a:rPr lang="en-ZA" sz="1800" kern="1200" dirty="0" smtClean="0">
                          <a:solidFill>
                            <a:schemeClr val="dk1"/>
                          </a:solidFill>
                          <a:effectLst/>
                          <a:latin typeface="+mn-lt"/>
                          <a:ea typeface="+mn-ea"/>
                          <a:cs typeface="+mn-cs"/>
                        </a:rPr>
                        <a:t>a biological father must be registered as the father of the child in terms of the Births and Deaths Registration Act.</a:t>
                      </a:r>
                      <a:endParaRPr lang="en-ZA" sz="1600" kern="1200" dirty="0" smtClean="0">
                        <a:solidFill>
                          <a:schemeClr val="dk1"/>
                        </a:solidFill>
                        <a:effectLst/>
                        <a:latin typeface="+mn-lt"/>
                        <a:ea typeface="+mn-ea"/>
                        <a:cs typeface="+mn-cs"/>
                      </a:endParaRPr>
                    </a:p>
                    <a:p>
                      <a:pPr marL="1200150" lvl="2" indent="-285750">
                        <a:buFont typeface="Arial" panose="020B0604020202020204" pitchFamily="34" charset="0"/>
                        <a:buChar char="•"/>
                      </a:pPr>
                      <a:r>
                        <a:rPr lang="en-ZA" sz="1800" kern="1200" dirty="0" smtClean="0">
                          <a:solidFill>
                            <a:schemeClr val="dk1"/>
                          </a:solidFill>
                          <a:effectLst/>
                          <a:latin typeface="+mn-lt"/>
                          <a:ea typeface="+mn-ea"/>
                          <a:cs typeface="+mn-cs"/>
                        </a:rPr>
                        <a:t>the adoptive parent must be the adoptive parent in the adoption order. </a:t>
                      </a:r>
                      <a:endParaRPr lang="en-ZA" sz="1600" kern="1200" dirty="0" smtClean="0">
                        <a:solidFill>
                          <a:schemeClr val="dk1"/>
                        </a:solidFill>
                        <a:effectLst/>
                        <a:latin typeface="+mn-lt"/>
                        <a:ea typeface="+mn-ea"/>
                        <a:cs typeface="+mn-cs"/>
                      </a:endParaRPr>
                    </a:p>
                    <a:p>
                      <a:pPr marL="1200150" lvl="2" indent="-285750">
                        <a:buFont typeface="Arial" panose="020B0604020202020204" pitchFamily="34" charset="0"/>
                        <a:buChar char="•"/>
                      </a:pPr>
                      <a:r>
                        <a:rPr lang="en-ZA" sz="1800" kern="1200" dirty="0" smtClean="0">
                          <a:solidFill>
                            <a:schemeClr val="dk1"/>
                          </a:solidFill>
                          <a:effectLst/>
                          <a:latin typeface="+mn-lt"/>
                          <a:ea typeface="+mn-ea"/>
                          <a:cs typeface="+mn-cs"/>
                        </a:rPr>
                        <a:t>the commissioning parent must be the parent in the surrogate motherhood agreement.</a:t>
                      </a:r>
                      <a:endParaRPr lang="en-ZA" sz="1600" kern="1200" dirty="0" smtClean="0">
                        <a:solidFill>
                          <a:schemeClr val="dk1"/>
                        </a:solidFill>
                        <a:effectLst/>
                        <a:latin typeface="+mn-lt"/>
                        <a:ea typeface="+mn-ea"/>
                        <a:cs typeface="+mn-cs"/>
                      </a:endParaRPr>
                    </a:p>
                    <a:p>
                      <a:pPr marL="742950" lvl="1" indent="-285750">
                        <a:buFont typeface="Wingdings" panose="05000000000000000000" pitchFamily="2" charset="2"/>
                        <a:buChar char="§"/>
                      </a:pPr>
                      <a:r>
                        <a:rPr lang="en-ZA" sz="1800" kern="1200" dirty="0" smtClean="0">
                          <a:solidFill>
                            <a:schemeClr val="dk1"/>
                          </a:solidFill>
                          <a:effectLst/>
                          <a:latin typeface="+mn-lt"/>
                          <a:ea typeface="+mn-ea"/>
                          <a:cs typeface="+mn-cs"/>
                        </a:rPr>
                        <a:t>This is the reason why </a:t>
                      </a:r>
                      <a:r>
                        <a:rPr lang="en-ZA" sz="1800" kern="1200" dirty="0" err="1" smtClean="0">
                          <a:solidFill>
                            <a:schemeClr val="dk1"/>
                          </a:solidFill>
                          <a:effectLst/>
                          <a:latin typeface="+mn-lt"/>
                          <a:ea typeface="+mn-ea"/>
                          <a:cs typeface="+mn-cs"/>
                        </a:rPr>
                        <a:t>peri</a:t>
                      </a:r>
                      <a:r>
                        <a:rPr lang="en-ZA" sz="1800" kern="1200" dirty="0" smtClean="0">
                          <a:solidFill>
                            <a:schemeClr val="dk1"/>
                          </a:solidFill>
                          <a:effectLst/>
                          <a:latin typeface="+mn-lt"/>
                          <a:ea typeface="+mn-ea"/>
                          <a:cs typeface="+mn-cs"/>
                        </a:rPr>
                        <a:t>-natal  leave was not a consideration in the drafting</a:t>
                      </a:r>
                      <a:r>
                        <a:rPr lang="en-ZA" sz="1800" kern="1200" baseline="0" dirty="0" smtClean="0">
                          <a:solidFill>
                            <a:schemeClr val="dk1"/>
                          </a:solidFill>
                          <a:effectLst/>
                          <a:latin typeface="+mn-lt"/>
                          <a:ea typeface="+mn-ea"/>
                          <a:cs typeface="+mn-cs"/>
                        </a:rPr>
                        <a:t> of the Bill</a:t>
                      </a:r>
                      <a:endParaRPr lang="en-ZA" sz="1600" kern="1200" dirty="0" smtClean="0">
                        <a:solidFill>
                          <a:schemeClr val="dk1"/>
                        </a:solidFill>
                        <a:effectLst/>
                        <a:latin typeface="+mn-lt"/>
                        <a:ea typeface="+mn-ea"/>
                        <a:cs typeface="+mn-cs"/>
                      </a:endParaRPr>
                    </a:p>
                    <a:p>
                      <a:r>
                        <a:rPr lang="en-ZA" sz="1800" kern="1200" dirty="0" smtClean="0">
                          <a:solidFill>
                            <a:schemeClr val="dk1"/>
                          </a:solidFill>
                          <a:effectLst/>
                          <a:latin typeface="+mn-lt"/>
                          <a:ea typeface="+mn-ea"/>
                          <a:cs typeface="+mn-cs"/>
                        </a:rPr>
                        <a:t> </a:t>
                      </a:r>
                      <a:endParaRPr lang="en-ZA" sz="1600" kern="1200" dirty="0" smtClean="0">
                        <a:solidFill>
                          <a:schemeClr val="dk1"/>
                        </a:solidFill>
                        <a:effectLst/>
                        <a:latin typeface="+mn-lt"/>
                        <a:ea typeface="+mn-ea"/>
                        <a:cs typeface="+mn-cs"/>
                      </a:endParaRPr>
                    </a:p>
                  </a:txBody>
                  <a:tcPr/>
                </a:tc>
              </a:tr>
              <a:tr h="370840">
                <a:tc>
                  <a:txBody>
                    <a:bodyPr/>
                    <a:lstStyle/>
                    <a:p>
                      <a:pPr marL="285750" lvl="0" indent="-285750">
                        <a:buFontTx/>
                        <a:buChar char="-"/>
                      </a:pPr>
                      <a:endParaRPr lang="en-ZA" dirty="0"/>
                    </a:p>
                  </a:txBody>
                  <a:tcPr/>
                </a:tc>
                <a:tc>
                  <a:txBody>
                    <a:bodyPr/>
                    <a:lstStyle/>
                    <a:p>
                      <a:endParaRPr lang="en-ZA" dirty="0"/>
                    </a:p>
                  </a:txBody>
                  <a:tcPr/>
                </a:tc>
              </a:tr>
            </a:tbl>
          </a:graphicData>
        </a:graphic>
      </p:graphicFrame>
    </p:spTree>
    <p:extLst>
      <p:ext uri="{BB962C8B-B14F-4D97-AF65-F5344CB8AC3E}">
        <p14:creationId xmlns:p14="http://schemas.microsoft.com/office/powerpoint/2010/main" xmlns="" val="6947309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Comments on parental leave</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094650938"/>
              </p:ext>
            </p:extLst>
          </p:nvPr>
        </p:nvGraphicFramePr>
        <p:xfrm>
          <a:off x="350157" y="1417638"/>
          <a:ext cx="8915400" cy="4881880"/>
        </p:xfrm>
        <a:graphic>
          <a:graphicData uri="http://schemas.openxmlformats.org/drawingml/2006/table">
            <a:tbl>
              <a:tblPr firstRow="1" bandRow="1">
                <a:tableStyleId>{5C22544A-7EE6-4342-B048-85BDC9FD1C3A}</a:tableStyleId>
              </a:tblPr>
              <a:tblGrid>
                <a:gridCol w="4457700"/>
                <a:gridCol w="4457700"/>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b="1" i="1" kern="1200" dirty="0" err="1" smtClean="0">
                          <a:solidFill>
                            <a:schemeClr val="lt1"/>
                          </a:solidFill>
                          <a:effectLst/>
                          <a:latin typeface="+mn-lt"/>
                          <a:ea typeface="+mn-ea"/>
                          <a:cs typeface="+mn-cs"/>
                        </a:rPr>
                        <a:t>Sonke</a:t>
                      </a:r>
                      <a:r>
                        <a:rPr lang="en-ZA" sz="1800" b="1" i="1" kern="1200" dirty="0" smtClean="0">
                          <a:solidFill>
                            <a:schemeClr val="lt1"/>
                          </a:solidFill>
                          <a:effectLst/>
                          <a:latin typeface="+mn-lt"/>
                          <a:ea typeface="+mn-ea"/>
                          <a:cs typeface="+mn-cs"/>
                        </a:rPr>
                        <a:t> Gender Justice</a:t>
                      </a:r>
                      <a:endParaRPr lang="en-ZA" sz="1800" b="1" kern="1200" dirty="0" smtClean="0">
                        <a:solidFill>
                          <a:schemeClr val="lt1"/>
                        </a:solidFill>
                        <a:effectLst/>
                        <a:latin typeface="+mn-lt"/>
                        <a:ea typeface="+mn-ea"/>
                        <a:cs typeface="+mn-cs"/>
                      </a:endParaRPr>
                    </a:p>
                  </a:txBody>
                  <a:tcPr/>
                </a:tc>
                <a:tc>
                  <a:txBody>
                    <a:bodyPr/>
                    <a:lstStyle/>
                    <a:p>
                      <a:r>
                        <a:rPr lang="en-ZA" dirty="0" smtClean="0"/>
                        <a:t>Legal adviser’s comments </a:t>
                      </a:r>
                      <a:endParaRPr lang="en-ZA" dirty="0"/>
                    </a:p>
                  </a:txBody>
                  <a:tcPr/>
                </a:tc>
              </a:tr>
              <a:tr h="370840">
                <a:tc>
                  <a:txBody>
                    <a:bodyPr/>
                    <a:lstStyle/>
                    <a:p>
                      <a:pPr lvl="0"/>
                      <a:endParaRPr lang="en-ZA" dirty="0"/>
                    </a:p>
                  </a:txBody>
                  <a:tcPr/>
                </a:tc>
                <a:tc>
                  <a:txBody>
                    <a:bodyPr/>
                    <a:lstStyle/>
                    <a:p>
                      <a:pPr marL="285750" lvl="0" indent="-285750">
                        <a:buFont typeface="Wingdings" panose="05000000000000000000" pitchFamily="2" charset="2"/>
                        <a:buChar char="§"/>
                      </a:pPr>
                      <a:r>
                        <a:rPr lang="en-ZA" sz="1800" kern="1200" dirty="0" smtClean="0">
                          <a:solidFill>
                            <a:schemeClr val="dk1"/>
                          </a:solidFill>
                          <a:effectLst/>
                          <a:latin typeface="+mn-lt"/>
                          <a:ea typeface="+mn-ea"/>
                          <a:cs typeface="+mn-cs"/>
                        </a:rPr>
                        <a:t>The Bill does not amend the provisions that relate to maternity leave. The BCEA currently provides for 4 consecutive months.</a:t>
                      </a:r>
                    </a:p>
                    <a:p>
                      <a:pPr marL="0" lvl="0" indent="0">
                        <a:buFont typeface="Wingdings" panose="05000000000000000000" pitchFamily="2" charset="2"/>
                        <a:buNone/>
                      </a:pPr>
                      <a:endParaRPr lang="en-ZA" sz="1600" kern="1200" dirty="0" smtClean="0">
                        <a:solidFill>
                          <a:schemeClr val="dk1"/>
                        </a:solidFill>
                        <a:effectLst/>
                        <a:latin typeface="+mn-lt"/>
                        <a:ea typeface="+mn-ea"/>
                        <a:cs typeface="+mn-cs"/>
                      </a:endParaRPr>
                    </a:p>
                    <a:p>
                      <a:pPr marL="285750" lvl="0" indent="-285750">
                        <a:buFont typeface="Wingdings" panose="05000000000000000000" pitchFamily="2" charset="2"/>
                        <a:buChar char="§"/>
                      </a:pPr>
                      <a:r>
                        <a:rPr lang="en-ZA" sz="1800" kern="1200" dirty="0" smtClean="0">
                          <a:solidFill>
                            <a:schemeClr val="dk1"/>
                          </a:solidFill>
                          <a:effectLst/>
                          <a:latin typeface="+mn-lt"/>
                          <a:ea typeface="+mn-ea"/>
                          <a:cs typeface="+mn-cs"/>
                        </a:rPr>
                        <a:t>The Bill provides for adoption leave and commissioning parental leave of 10 weeks</a:t>
                      </a:r>
                      <a:r>
                        <a:rPr lang="en-ZA" sz="1600" kern="1200" dirty="0" smtClean="0">
                          <a:solidFill>
                            <a:schemeClr val="dk1"/>
                          </a:solidFill>
                          <a:effectLst/>
                          <a:latin typeface="+mn-lt"/>
                          <a:ea typeface="+mn-ea"/>
                          <a:cs typeface="+mn-cs"/>
                        </a:rPr>
                        <a:t>.</a:t>
                      </a:r>
                    </a:p>
                    <a:p>
                      <a:pPr marL="0" lvl="0" indent="0">
                        <a:buFont typeface="Wingdings" panose="05000000000000000000" pitchFamily="2" charset="2"/>
                        <a:buNone/>
                      </a:pPr>
                      <a:endParaRPr lang="en-ZA" sz="1600" kern="1200" dirty="0" smtClean="0">
                        <a:solidFill>
                          <a:schemeClr val="dk1"/>
                        </a:solidFill>
                        <a:effectLst/>
                        <a:latin typeface="+mn-lt"/>
                        <a:ea typeface="+mn-ea"/>
                        <a:cs typeface="+mn-cs"/>
                      </a:endParaRPr>
                    </a:p>
                    <a:p>
                      <a:pPr marL="285750" lvl="0" indent="-285750">
                        <a:buFont typeface="Wingdings" panose="05000000000000000000" pitchFamily="2" charset="2"/>
                        <a:buChar char="§"/>
                      </a:pPr>
                      <a:r>
                        <a:rPr lang="en-ZA" sz="1800" kern="1200" dirty="0" smtClean="0">
                          <a:solidFill>
                            <a:schemeClr val="dk1"/>
                          </a:solidFill>
                          <a:effectLst/>
                          <a:latin typeface="+mn-lt"/>
                          <a:ea typeface="+mn-ea"/>
                          <a:cs typeface="+mn-cs"/>
                        </a:rPr>
                        <a:t>The Unemployment Insurance Act already sets out the formula on the amount of money to be paid </a:t>
                      </a:r>
                      <a:endParaRPr lang="en-ZA" dirty="0" smtClean="0"/>
                    </a:p>
                    <a:p>
                      <a:r>
                        <a:rPr lang="en-ZA" sz="1800" kern="1200" dirty="0" smtClean="0">
                          <a:solidFill>
                            <a:schemeClr val="dk1"/>
                          </a:solidFill>
                          <a:effectLst/>
                          <a:latin typeface="+mn-lt"/>
                          <a:ea typeface="+mn-ea"/>
                          <a:cs typeface="+mn-cs"/>
                        </a:rPr>
                        <a:t> </a:t>
                      </a:r>
                      <a:endParaRPr lang="en-ZA" sz="1600" kern="1200" dirty="0" smtClean="0">
                        <a:solidFill>
                          <a:schemeClr val="dk1"/>
                        </a:solidFill>
                        <a:effectLst/>
                        <a:latin typeface="+mn-lt"/>
                        <a:ea typeface="+mn-ea"/>
                        <a:cs typeface="+mn-cs"/>
                      </a:endParaRPr>
                    </a:p>
                  </a:txBody>
                  <a:tcPr/>
                </a:tc>
              </a:tr>
              <a:tr h="370840">
                <a:tc>
                  <a:txBody>
                    <a:bodyPr/>
                    <a:lstStyle/>
                    <a:p>
                      <a:pPr lvl="0"/>
                      <a:r>
                        <a:rPr lang="en-ZA" sz="1800" kern="1200" dirty="0" smtClean="0">
                          <a:solidFill>
                            <a:schemeClr val="dk1"/>
                          </a:solidFill>
                          <a:effectLst/>
                          <a:latin typeface="+mn-lt"/>
                          <a:ea typeface="+mn-ea"/>
                          <a:cs typeface="+mn-cs"/>
                        </a:rPr>
                        <a:t>Propose that parent be defined - unclear whether it refers to biological parents only or whether it includes caregivers, step-parents, legal guardians.</a:t>
                      </a:r>
                      <a:endParaRPr lang="en-ZA"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kern="1200" dirty="0" smtClean="0">
                          <a:solidFill>
                            <a:schemeClr val="dk1"/>
                          </a:solidFill>
                          <a:effectLst/>
                          <a:latin typeface="+mn-lt"/>
                          <a:ea typeface="+mn-ea"/>
                          <a:cs typeface="+mn-cs"/>
                        </a:rPr>
                        <a:t>The Bill sets out who is entitled to parental leave, </a:t>
                      </a:r>
                      <a:r>
                        <a:rPr lang="en-ZA" sz="1800" kern="1200" dirty="0" err="1" smtClean="0">
                          <a:solidFill>
                            <a:schemeClr val="dk1"/>
                          </a:solidFill>
                          <a:effectLst/>
                          <a:latin typeface="+mn-lt"/>
                          <a:ea typeface="+mn-ea"/>
                          <a:cs typeface="+mn-cs"/>
                        </a:rPr>
                        <a:t>ie</a:t>
                      </a:r>
                      <a:r>
                        <a:rPr lang="en-ZA" sz="1800" kern="1200" dirty="0" smtClean="0">
                          <a:solidFill>
                            <a:schemeClr val="dk1"/>
                          </a:solidFill>
                          <a:effectLst/>
                          <a:latin typeface="+mn-lt"/>
                          <a:ea typeface="+mn-ea"/>
                          <a:cs typeface="+mn-cs"/>
                        </a:rPr>
                        <a:t> the father, the adoptive parent and the commissioning parent. </a:t>
                      </a:r>
                    </a:p>
                    <a:p>
                      <a:r>
                        <a:rPr lang="en-ZA" sz="1800" kern="1200" dirty="0" smtClean="0">
                          <a:solidFill>
                            <a:schemeClr val="dk1"/>
                          </a:solidFill>
                          <a:effectLst/>
                          <a:latin typeface="+mn-lt"/>
                          <a:ea typeface="+mn-ea"/>
                          <a:cs typeface="+mn-cs"/>
                        </a:rPr>
                        <a:t> </a:t>
                      </a:r>
                      <a:endParaRPr lang="en-ZA" sz="16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xmlns="" val="166265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Comments on parental leave</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985523656"/>
              </p:ext>
            </p:extLst>
          </p:nvPr>
        </p:nvGraphicFramePr>
        <p:xfrm>
          <a:off x="495300" y="1528996"/>
          <a:ext cx="8915400" cy="365760"/>
        </p:xfrm>
        <a:graphic>
          <a:graphicData uri="http://schemas.openxmlformats.org/drawingml/2006/table">
            <a:tbl>
              <a:tblPr firstRow="1" bandRow="1">
                <a:tableStyleId>{5C22544A-7EE6-4342-B048-85BDC9FD1C3A}</a:tableStyleId>
              </a:tblPr>
              <a:tblGrid>
                <a:gridCol w="4457700"/>
                <a:gridCol w="4457700"/>
              </a:tblGrid>
              <a:tr h="0">
                <a:tc>
                  <a:txBody>
                    <a:bodyPr/>
                    <a:lstStyle/>
                    <a:p>
                      <a:endParaRPr lang="en-ZA" dirty="0"/>
                    </a:p>
                  </a:txBody>
                  <a:tcPr/>
                </a:tc>
                <a:tc>
                  <a:txBody>
                    <a:bodyPr/>
                    <a:lstStyle/>
                    <a:p>
                      <a:endParaRPr lang="en-ZA"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2195088813"/>
              </p:ext>
            </p:extLst>
          </p:nvPr>
        </p:nvGraphicFramePr>
        <p:xfrm>
          <a:off x="495300" y="1511664"/>
          <a:ext cx="8915400" cy="4572000"/>
        </p:xfrm>
        <a:graphic>
          <a:graphicData uri="http://schemas.openxmlformats.org/drawingml/2006/table">
            <a:tbl>
              <a:tblPr firstRow="1" bandRow="1">
                <a:tableStyleId>{5C22544A-7EE6-4342-B048-85BDC9FD1C3A}</a:tableStyleId>
              </a:tblPr>
              <a:tblGrid>
                <a:gridCol w="4457700"/>
                <a:gridCol w="4457700"/>
              </a:tblGrid>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b="1" i="1" kern="1200" dirty="0" smtClean="0">
                          <a:solidFill>
                            <a:schemeClr val="lt1"/>
                          </a:solidFill>
                          <a:effectLst/>
                          <a:latin typeface="+mn-lt"/>
                          <a:ea typeface="+mn-ea"/>
                          <a:cs typeface="+mn-cs"/>
                        </a:rPr>
                        <a:t>Commission for Gender Equality</a:t>
                      </a:r>
                      <a:endParaRPr lang="en-ZA" sz="1800" b="1" kern="1200" dirty="0" smtClean="0">
                        <a:solidFill>
                          <a:schemeClr val="lt1"/>
                        </a:solidFill>
                        <a:effectLst/>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dirty="0" smtClean="0"/>
                        <a:t>Legal adviser’s comments </a:t>
                      </a:r>
                      <a:endParaRPr lang="en-ZA" dirty="0"/>
                    </a:p>
                  </a:txBody>
                  <a:tcPr/>
                </a:tc>
              </a:tr>
              <a:tr h="3799130">
                <a:tc>
                  <a:txBody>
                    <a:bodyPr/>
                    <a:lstStyle/>
                    <a:p>
                      <a:pPr lvl="0"/>
                      <a:r>
                        <a:rPr lang="en-ZA" sz="1800" kern="1200" dirty="0" smtClean="0">
                          <a:solidFill>
                            <a:schemeClr val="dk1"/>
                          </a:solidFill>
                          <a:effectLst/>
                          <a:latin typeface="+mn-lt"/>
                          <a:ea typeface="+mn-ea"/>
                          <a:cs typeface="+mn-cs"/>
                        </a:rPr>
                        <a:t>Recommended the revision of new insertion 25A (1) and (2) to read as follows:</a:t>
                      </a:r>
                    </a:p>
                    <a:p>
                      <a:pPr lvl="1"/>
                      <a:endParaRPr lang="en-ZA" sz="1800" kern="1200" dirty="0" smtClean="0">
                        <a:solidFill>
                          <a:schemeClr val="dk1"/>
                        </a:solidFill>
                        <a:effectLst/>
                        <a:latin typeface="+mn-lt"/>
                        <a:ea typeface="+mn-ea"/>
                        <a:cs typeface="+mn-cs"/>
                      </a:endParaRPr>
                    </a:p>
                    <a:p>
                      <a:pPr lvl="1"/>
                      <a:r>
                        <a:rPr lang="en-ZA" sz="1800" kern="1200" dirty="0" smtClean="0">
                          <a:solidFill>
                            <a:schemeClr val="dk1"/>
                          </a:solidFill>
                          <a:effectLst/>
                          <a:latin typeface="+mn-lt"/>
                          <a:ea typeface="+mn-ea"/>
                          <a:cs typeface="+mn-cs"/>
                        </a:rPr>
                        <a:t>An employee, who is a parent of a child and not entitled to maternity leave or who any person who is unable to exercise their right to maternity leave, is entitled to compulsory parental responsibility leave of at least ten consecutive working days as follows: </a:t>
                      </a:r>
                    </a:p>
                    <a:p>
                      <a:pPr lvl="1"/>
                      <a:r>
                        <a:rPr lang="en-ZA" sz="1800" kern="1200" dirty="0" smtClean="0">
                          <a:solidFill>
                            <a:schemeClr val="dk1"/>
                          </a:solidFill>
                          <a:effectLst/>
                          <a:latin typeface="+mn-lt"/>
                          <a:ea typeface="+mn-ea"/>
                          <a:cs typeface="+mn-cs"/>
                        </a:rPr>
                        <a:t>(a) The parental responsibility leave must commence on the date of the birth of the child; or</a:t>
                      </a:r>
                    </a:p>
                    <a:p>
                      <a:pPr lvl="1"/>
                      <a:r>
                        <a:rPr lang="en-ZA" sz="1800" kern="1200" dirty="0" smtClean="0">
                          <a:solidFill>
                            <a:schemeClr val="dk1"/>
                          </a:solidFill>
                          <a:effectLst/>
                          <a:latin typeface="+mn-lt"/>
                          <a:ea typeface="+mn-ea"/>
                          <a:cs typeface="+mn-cs"/>
                        </a:rPr>
                        <a:t>(b) On the date that adoption is granted.</a:t>
                      </a:r>
                    </a:p>
                    <a:p>
                      <a:endParaRPr lang="en-ZA" dirty="0"/>
                    </a:p>
                  </a:txBody>
                  <a:tcPr/>
                </a:tc>
                <a:tc>
                  <a:txBody>
                    <a:bodyPr/>
                    <a:lstStyle/>
                    <a:p>
                      <a:pPr marL="285750" lvl="0" indent="-285750">
                        <a:buFont typeface="Wingdings" panose="05000000000000000000" pitchFamily="2" charset="2"/>
                        <a:buChar char="§"/>
                      </a:pPr>
                      <a:r>
                        <a:rPr lang="en-ZA" sz="1800" kern="1200" dirty="0" smtClean="0">
                          <a:solidFill>
                            <a:schemeClr val="dk1"/>
                          </a:solidFill>
                          <a:effectLst/>
                          <a:latin typeface="+mn-lt"/>
                          <a:ea typeface="+mn-ea"/>
                          <a:cs typeface="+mn-cs"/>
                        </a:rPr>
                        <a:t>This is an amendment Bill and it was drafted to make it fit within the current Acts. </a:t>
                      </a:r>
                    </a:p>
                    <a:p>
                      <a:pPr marL="285750" lvl="0" indent="-285750">
                        <a:buFont typeface="Wingdings" panose="05000000000000000000" pitchFamily="2" charset="2"/>
                        <a:buChar char="§"/>
                      </a:pPr>
                      <a:r>
                        <a:rPr lang="en-ZA" sz="1800" kern="1200" dirty="0" smtClean="0">
                          <a:solidFill>
                            <a:schemeClr val="dk1"/>
                          </a:solidFill>
                          <a:effectLst/>
                          <a:latin typeface="+mn-lt"/>
                          <a:ea typeface="+mn-ea"/>
                          <a:cs typeface="+mn-cs"/>
                        </a:rPr>
                        <a:t>This wording does not make it clear when you are unable to exercise your right to maternity leave. </a:t>
                      </a:r>
                    </a:p>
                    <a:p>
                      <a:pPr marL="285750" lvl="0" indent="-285750">
                        <a:buFont typeface="Wingdings" panose="05000000000000000000" pitchFamily="2" charset="2"/>
                        <a:buChar char="§"/>
                      </a:pPr>
                      <a:r>
                        <a:rPr lang="en-ZA" sz="1800" kern="1200" dirty="0" smtClean="0">
                          <a:solidFill>
                            <a:schemeClr val="dk1"/>
                          </a:solidFill>
                          <a:effectLst/>
                          <a:latin typeface="+mn-lt"/>
                          <a:ea typeface="+mn-ea"/>
                          <a:cs typeface="+mn-cs"/>
                        </a:rPr>
                        <a:t>The reference to “compulsory parental leave”</a:t>
                      </a:r>
                      <a:r>
                        <a:rPr lang="en-ZA" sz="1800" kern="1200" baseline="0" dirty="0" smtClean="0">
                          <a:solidFill>
                            <a:schemeClr val="dk1"/>
                          </a:solidFill>
                          <a:effectLst/>
                          <a:latin typeface="+mn-lt"/>
                          <a:ea typeface="+mn-ea"/>
                          <a:cs typeface="+mn-cs"/>
                        </a:rPr>
                        <a:t> seem to suggest that an employee will not have a choice on whether to take the leave or not. </a:t>
                      </a:r>
                      <a:endParaRPr lang="en-ZA" sz="1800" kern="1200" dirty="0" smtClean="0">
                        <a:solidFill>
                          <a:schemeClr val="dk1"/>
                        </a:solidFill>
                        <a:effectLst/>
                        <a:latin typeface="+mn-lt"/>
                        <a:ea typeface="+mn-ea"/>
                        <a:cs typeface="+mn-cs"/>
                      </a:endParaRPr>
                    </a:p>
                    <a:p>
                      <a:pPr marL="285750" lvl="0" indent="-285750">
                        <a:buFont typeface="Wingdings" panose="05000000000000000000" pitchFamily="2" charset="2"/>
                        <a:buChar char="§"/>
                      </a:pPr>
                      <a:r>
                        <a:rPr lang="en-ZA" sz="1800" b="1" i="1" u="sng" kern="1200" dirty="0" smtClean="0">
                          <a:solidFill>
                            <a:schemeClr val="dk1"/>
                          </a:solidFill>
                          <a:effectLst/>
                          <a:latin typeface="+mn-lt"/>
                          <a:ea typeface="+mn-ea"/>
                          <a:cs typeface="+mn-cs"/>
                        </a:rPr>
                        <a:t>Recommend</a:t>
                      </a:r>
                      <a:r>
                        <a:rPr lang="en-ZA" sz="1800" kern="1200" dirty="0" smtClean="0">
                          <a:solidFill>
                            <a:schemeClr val="dk1"/>
                          </a:solidFill>
                          <a:effectLst/>
                          <a:latin typeface="+mn-lt"/>
                          <a:ea typeface="+mn-ea"/>
                          <a:cs typeface="+mn-cs"/>
                        </a:rPr>
                        <a:t> that the current wording be kept. </a:t>
                      </a:r>
                      <a:endParaRPr lang="en-ZA" dirty="0"/>
                    </a:p>
                  </a:txBody>
                  <a:tcPr/>
                </a:tc>
              </a:tr>
            </a:tbl>
          </a:graphicData>
        </a:graphic>
      </p:graphicFrame>
    </p:spTree>
    <p:extLst>
      <p:ext uri="{BB962C8B-B14F-4D97-AF65-F5344CB8AC3E}">
        <p14:creationId xmlns:p14="http://schemas.microsoft.com/office/powerpoint/2010/main" xmlns="" val="104029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Comments on parental leave</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985523656"/>
              </p:ext>
            </p:extLst>
          </p:nvPr>
        </p:nvGraphicFramePr>
        <p:xfrm>
          <a:off x="495300" y="1528996"/>
          <a:ext cx="8915400" cy="365760"/>
        </p:xfrm>
        <a:graphic>
          <a:graphicData uri="http://schemas.openxmlformats.org/drawingml/2006/table">
            <a:tbl>
              <a:tblPr firstRow="1" bandRow="1">
                <a:tableStyleId>{5C22544A-7EE6-4342-B048-85BDC9FD1C3A}</a:tableStyleId>
              </a:tblPr>
              <a:tblGrid>
                <a:gridCol w="4457700"/>
                <a:gridCol w="4457700"/>
              </a:tblGrid>
              <a:tr h="0">
                <a:tc>
                  <a:txBody>
                    <a:bodyPr/>
                    <a:lstStyle/>
                    <a:p>
                      <a:endParaRPr lang="en-ZA" dirty="0"/>
                    </a:p>
                  </a:txBody>
                  <a:tcPr/>
                </a:tc>
                <a:tc>
                  <a:txBody>
                    <a:bodyPr/>
                    <a:lstStyle/>
                    <a:p>
                      <a:endParaRPr lang="en-ZA"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128144549"/>
              </p:ext>
            </p:extLst>
          </p:nvPr>
        </p:nvGraphicFramePr>
        <p:xfrm>
          <a:off x="495300" y="1511664"/>
          <a:ext cx="8915400" cy="4164890"/>
        </p:xfrm>
        <a:graphic>
          <a:graphicData uri="http://schemas.openxmlformats.org/drawingml/2006/table">
            <a:tbl>
              <a:tblPr firstRow="1" bandRow="1">
                <a:tableStyleId>{5C22544A-7EE6-4342-B048-85BDC9FD1C3A}</a:tableStyleId>
              </a:tblPr>
              <a:tblGrid>
                <a:gridCol w="4457700"/>
                <a:gridCol w="4457700"/>
              </a:tblGrid>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b="1" i="1" kern="1200" dirty="0" smtClean="0">
                          <a:solidFill>
                            <a:schemeClr val="lt1"/>
                          </a:solidFill>
                          <a:effectLst/>
                          <a:latin typeface="+mn-lt"/>
                          <a:ea typeface="+mn-ea"/>
                          <a:cs typeface="+mn-cs"/>
                        </a:rPr>
                        <a:t>Commission for Gender Equality</a:t>
                      </a:r>
                      <a:endParaRPr lang="en-ZA" sz="1800" b="1" kern="1200" dirty="0" smtClean="0">
                        <a:solidFill>
                          <a:schemeClr val="lt1"/>
                        </a:solidFill>
                        <a:effectLst/>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dirty="0" smtClean="0"/>
                        <a:t>Legal adviser’s comments </a:t>
                      </a:r>
                      <a:endParaRPr lang="en-ZA" dirty="0"/>
                    </a:p>
                  </a:txBody>
                  <a:tcPr/>
                </a:tc>
              </a:tr>
              <a:tr h="3799130">
                <a:tc>
                  <a:txBody>
                    <a:bodyPr/>
                    <a:lstStyle/>
                    <a:p>
                      <a:pPr lvl="0"/>
                      <a:r>
                        <a:rPr lang="en-ZA" sz="1800" kern="1200" dirty="0" smtClean="0">
                          <a:solidFill>
                            <a:schemeClr val="dk1"/>
                          </a:solidFill>
                          <a:effectLst/>
                          <a:latin typeface="+mn-lt"/>
                          <a:ea typeface="+mn-ea"/>
                          <a:cs typeface="+mn-cs"/>
                        </a:rPr>
                        <a:t>Recommends a new insertion to 25A by way of a new sub clause (6) to read as follows:</a:t>
                      </a:r>
                    </a:p>
                    <a:p>
                      <a:r>
                        <a:rPr lang="en-ZA" sz="1800" kern="1200" dirty="0" smtClean="0">
                          <a:solidFill>
                            <a:schemeClr val="dk1"/>
                          </a:solidFill>
                          <a:effectLst/>
                          <a:latin typeface="+mn-lt"/>
                          <a:ea typeface="+mn-ea"/>
                          <a:cs typeface="+mn-cs"/>
                        </a:rPr>
                        <a:t> </a:t>
                      </a:r>
                    </a:p>
                    <a:p>
                      <a:pPr lvl="1"/>
                      <a:r>
                        <a:rPr lang="en-ZA" sz="1800" kern="1200" dirty="0" smtClean="0">
                          <a:solidFill>
                            <a:schemeClr val="dk1"/>
                          </a:solidFill>
                          <a:effectLst/>
                          <a:latin typeface="+mn-lt"/>
                          <a:ea typeface="+mn-ea"/>
                          <a:cs typeface="+mn-cs"/>
                        </a:rPr>
                        <a:t>“(6) The employer may not deny or set off parental responsibility leave against any other leave benefits that are due to the employee.”</a:t>
                      </a:r>
                    </a:p>
                    <a:p>
                      <a:r>
                        <a:rPr lang="en-ZA" sz="1800" kern="1200" dirty="0" smtClean="0">
                          <a:solidFill>
                            <a:schemeClr val="dk1"/>
                          </a:solidFill>
                          <a:effectLst/>
                          <a:latin typeface="+mn-lt"/>
                          <a:ea typeface="+mn-ea"/>
                          <a:cs typeface="+mn-cs"/>
                        </a:rPr>
                        <a:t> </a:t>
                      </a:r>
                    </a:p>
                    <a:p>
                      <a:r>
                        <a:rPr lang="en-ZA" sz="1800" kern="1200" dirty="0" smtClean="0">
                          <a:solidFill>
                            <a:schemeClr val="dk1"/>
                          </a:solidFill>
                          <a:effectLst/>
                          <a:latin typeface="+mn-lt"/>
                          <a:ea typeface="+mn-ea"/>
                          <a:cs typeface="+mn-cs"/>
                        </a:rPr>
                        <a:t>Similar insertions as the above are recommended for new insertions to the provisions that relate to adoption leave and commissioning parental leave.</a:t>
                      </a:r>
                      <a:endParaRPr lang="en-ZA" dirty="0"/>
                    </a:p>
                  </a:txBody>
                  <a:tcPr/>
                </a:tc>
                <a:tc>
                  <a:txBody>
                    <a:bodyPr/>
                    <a:lstStyle/>
                    <a:p>
                      <a:pPr marL="285750" lvl="0" indent="-285750">
                        <a:buFont typeface="Wingdings" panose="05000000000000000000" pitchFamily="2" charset="2"/>
                        <a:buChar char="§"/>
                      </a:pPr>
                      <a:r>
                        <a:rPr lang="en-ZA" sz="1800" kern="1200" dirty="0" smtClean="0">
                          <a:solidFill>
                            <a:schemeClr val="dk1"/>
                          </a:solidFill>
                          <a:effectLst/>
                          <a:latin typeface="+mn-lt"/>
                          <a:ea typeface="+mn-ea"/>
                          <a:cs typeface="+mn-cs"/>
                        </a:rPr>
                        <a:t>The inclusion of such a provision is unnecessary as the BCEA does not make provision for the set-off of one leave against another. </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800" b="1" i="1" u="sng" kern="1200" dirty="0" smtClean="0">
                          <a:solidFill>
                            <a:schemeClr val="dk1"/>
                          </a:solidFill>
                          <a:effectLst/>
                          <a:latin typeface="+mn-lt"/>
                          <a:ea typeface="+mn-ea"/>
                          <a:cs typeface="+mn-cs"/>
                        </a:rPr>
                        <a:t>Recommend</a:t>
                      </a:r>
                      <a:r>
                        <a:rPr lang="en-ZA" sz="1800" kern="1200" dirty="0" smtClean="0">
                          <a:solidFill>
                            <a:schemeClr val="dk1"/>
                          </a:solidFill>
                          <a:effectLst/>
                          <a:latin typeface="+mn-lt"/>
                          <a:ea typeface="+mn-ea"/>
                          <a:cs typeface="+mn-cs"/>
                        </a:rPr>
                        <a:t> that such</a:t>
                      </a:r>
                      <a:r>
                        <a:rPr lang="en-ZA" sz="1800" kern="1200" baseline="0" dirty="0" smtClean="0">
                          <a:solidFill>
                            <a:schemeClr val="dk1"/>
                          </a:solidFill>
                          <a:effectLst/>
                          <a:latin typeface="+mn-lt"/>
                          <a:ea typeface="+mn-ea"/>
                          <a:cs typeface="+mn-cs"/>
                        </a:rPr>
                        <a:t> and</a:t>
                      </a:r>
                      <a:r>
                        <a:rPr lang="en-ZA" sz="1800" kern="1200" dirty="0" smtClean="0">
                          <a:solidFill>
                            <a:schemeClr val="dk1"/>
                          </a:solidFill>
                          <a:effectLst/>
                          <a:latin typeface="+mn-lt"/>
                          <a:ea typeface="+mn-ea"/>
                          <a:cs typeface="+mn-cs"/>
                        </a:rPr>
                        <a:t> inclusion</a:t>
                      </a:r>
                      <a:r>
                        <a:rPr lang="en-ZA" sz="1800" kern="1200" baseline="0" dirty="0" smtClean="0">
                          <a:solidFill>
                            <a:schemeClr val="dk1"/>
                          </a:solidFill>
                          <a:effectLst/>
                          <a:latin typeface="+mn-lt"/>
                          <a:ea typeface="+mn-ea"/>
                          <a:cs typeface="+mn-cs"/>
                        </a:rPr>
                        <a:t> is unnecessary</a:t>
                      </a:r>
                      <a:r>
                        <a:rPr lang="en-ZA" sz="1800" kern="1200" dirty="0" smtClean="0">
                          <a:solidFill>
                            <a:schemeClr val="dk1"/>
                          </a:solidFill>
                          <a:effectLst/>
                          <a:latin typeface="+mn-lt"/>
                          <a:ea typeface="+mn-ea"/>
                          <a:cs typeface="+mn-cs"/>
                        </a:rPr>
                        <a:t>. </a:t>
                      </a:r>
                      <a:endParaRPr lang="en-ZA" dirty="0" smtClean="0"/>
                    </a:p>
                    <a:p>
                      <a:pPr marL="285750" lvl="0" indent="-285750">
                        <a:buFont typeface="Wingdings" panose="05000000000000000000" pitchFamily="2" charset="2"/>
                        <a:buChar char="§"/>
                      </a:pPr>
                      <a:endParaRPr lang="en-ZA" dirty="0"/>
                    </a:p>
                  </a:txBody>
                  <a:tcPr/>
                </a:tc>
              </a:tr>
            </a:tbl>
          </a:graphicData>
        </a:graphic>
      </p:graphicFrame>
    </p:spTree>
    <p:extLst>
      <p:ext uri="{BB962C8B-B14F-4D97-AF65-F5344CB8AC3E}">
        <p14:creationId xmlns:p14="http://schemas.microsoft.com/office/powerpoint/2010/main" xmlns="" val="3767716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Comments on parental leave</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985523656"/>
              </p:ext>
            </p:extLst>
          </p:nvPr>
        </p:nvGraphicFramePr>
        <p:xfrm>
          <a:off x="495300" y="1528996"/>
          <a:ext cx="8915400" cy="365760"/>
        </p:xfrm>
        <a:graphic>
          <a:graphicData uri="http://schemas.openxmlformats.org/drawingml/2006/table">
            <a:tbl>
              <a:tblPr firstRow="1" bandRow="1">
                <a:tableStyleId>{5C22544A-7EE6-4342-B048-85BDC9FD1C3A}</a:tableStyleId>
              </a:tblPr>
              <a:tblGrid>
                <a:gridCol w="4457700"/>
                <a:gridCol w="4457700"/>
              </a:tblGrid>
              <a:tr h="0">
                <a:tc>
                  <a:txBody>
                    <a:bodyPr/>
                    <a:lstStyle/>
                    <a:p>
                      <a:endParaRPr lang="en-ZA" dirty="0"/>
                    </a:p>
                  </a:txBody>
                  <a:tcPr/>
                </a:tc>
                <a:tc>
                  <a:txBody>
                    <a:bodyPr/>
                    <a:lstStyle/>
                    <a:p>
                      <a:endParaRPr lang="en-ZA"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687590970"/>
              </p:ext>
            </p:extLst>
          </p:nvPr>
        </p:nvGraphicFramePr>
        <p:xfrm>
          <a:off x="495300" y="1511664"/>
          <a:ext cx="8915400" cy="4572000"/>
        </p:xfrm>
        <a:graphic>
          <a:graphicData uri="http://schemas.openxmlformats.org/drawingml/2006/table">
            <a:tbl>
              <a:tblPr firstRow="1" bandRow="1">
                <a:tableStyleId>{5C22544A-7EE6-4342-B048-85BDC9FD1C3A}</a:tableStyleId>
              </a:tblPr>
              <a:tblGrid>
                <a:gridCol w="3486765"/>
                <a:gridCol w="5428635"/>
              </a:tblGrid>
              <a:tr h="31862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b="1" i="1" kern="1200" dirty="0" smtClean="0">
                          <a:solidFill>
                            <a:schemeClr val="lt1"/>
                          </a:solidFill>
                          <a:effectLst/>
                          <a:latin typeface="+mn-lt"/>
                          <a:ea typeface="+mn-ea"/>
                          <a:cs typeface="+mn-cs"/>
                        </a:rPr>
                        <a:t>Commission for Gender Equality</a:t>
                      </a:r>
                      <a:endParaRPr lang="en-ZA" sz="1800" b="1" kern="1200" dirty="0" smtClean="0">
                        <a:solidFill>
                          <a:schemeClr val="lt1"/>
                        </a:solidFill>
                        <a:effectLst/>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dirty="0" smtClean="0"/>
                        <a:t>Legal adviser’s comments </a:t>
                      </a:r>
                      <a:endParaRPr lang="en-ZA" dirty="0"/>
                    </a:p>
                  </a:txBody>
                  <a:tcPr/>
                </a:tc>
              </a:tr>
              <a:tr h="4128062">
                <a:tc>
                  <a:txBody>
                    <a:bodyPr/>
                    <a:lstStyle/>
                    <a:p>
                      <a:pPr lvl="0"/>
                      <a:r>
                        <a:rPr lang="en-ZA" sz="1800" kern="1200" dirty="0" smtClean="0">
                          <a:solidFill>
                            <a:schemeClr val="dk1"/>
                          </a:solidFill>
                          <a:effectLst/>
                          <a:latin typeface="+mn-lt"/>
                          <a:ea typeface="+mn-ea"/>
                          <a:cs typeface="+mn-cs"/>
                        </a:rPr>
                        <a:t>Recommends the use of the term Parental Responsibility Leave as a general term to refer to the various categories of leave such as commissioning parental leave, paternal leave and adoptive parental leave.</a:t>
                      </a:r>
                      <a:endParaRPr lang="en-ZA" dirty="0"/>
                    </a:p>
                  </a:txBody>
                  <a:tcPr/>
                </a:tc>
                <a:tc>
                  <a:txBody>
                    <a:bodyPr/>
                    <a:lstStyle/>
                    <a:p>
                      <a:pPr marL="285750" lvl="0" indent="-285750">
                        <a:buFont typeface="Wingdings" panose="05000000000000000000" pitchFamily="2" charset="2"/>
                        <a:buChar char="§"/>
                      </a:pPr>
                      <a:r>
                        <a:rPr lang="en-ZA" sz="1800" kern="1200" dirty="0" smtClean="0">
                          <a:solidFill>
                            <a:schemeClr val="dk1"/>
                          </a:solidFill>
                          <a:effectLst/>
                          <a:latin typeface="+mn-lt"/>
                          <a:ea typeface="+mn-ea"/>
                          <a:cs typeface="+mn-cs"/>
                        </a:rPr>
                        <a:t>This is an amendment Bill and it was drafted to make it fit within the current Acts. </a:t>
                      </a:r>
                    </a:p>
                    <a:p>
                      <a:pPr marL="285750" lvl="0" indent="-285750">
                        <a:buFont typeface="Wingdings" panose="05000000000000000000" pitchFamily="2" charset="2"/>
                        <a:buChar char="§"/>
                      </a:pPr>
                      <a:r>
                        <a:rPr lang="en-ZA" sz="1800" kern="1200" dirty="0" smtClean="0">
                          <a:solidFill>
                            <a:schemeClr val="dk1"/>
                          </a:solidFill>
                          <a:effectLst/>
                          <a:latin typeface="+mn-lt"/>
                          <a:ea typeface="+mn-ea"/>
                          <a:cs typeface="+mn-cs"/>
                        </a:rPr>
                        <a:t>The BCEA categorises various types of leave and the Unemployment Insurance Act have the corresponding provision that deals with the different payment of benefits for the different categories of leave. </a:t>
                      </a:r>
                    </a:p>
                    <a:p>
                      <a:pPr marL="285750" lvl="0" indent="-285750">
                        <a:buFont typeface="Wingdings" panose="05000000000000000000" pitchFamily="2" charset="2"/>
                        <a:buChar char="§"/>
                      </a:pPr>
                      <a:r>
                        <a:rPr lang="en-ZA" sz="1800" kern="1200" dirty="0" smtClean="0">
                          <a:solidFill>
                            <a:schemeClr val="dk1"/>
                          </a:solidFill>
                          <a:effectLst/>
                          <a:latin typeface="+mn-lt"/>
                          <a:ea typeface="+mn-ea"/>
                          <a:cs typeface="+mn-cs"/>
                        </a:rPr>
                        <a:t>It sets the requirements for the payment of corresponding benefits from the Unemployment Insurance Fund. </a:t>
                      </a:r>
                    </a:p>
                    <a:p>
                      <a:pPr marL="285750" lvl="0" indent="-285750">
                        <a:buFont typeface="Wingdings" panose="05000000000000000000" pitchFamily="2" charset="2"/>
                        <a:buChar char="§"/>
                      </a:pPr>
                      <a:r>
                        <a:rPr lang="en-ZA" sz="1800" kern="1200" dirty="0" smtClean="0">
                          <a:solidFill>
                            <a:schemeClr val="dk1"/>
                          </a:solidFill>
                          <a:effectLst/>
                          <a:latin typeface="+mn-lt"/>
                          <a:ea typeface="+mn-ea"/>
                          <a:cs typeface="+mn-cs"/>
                        </a:rPr>
                        <a:t>Providing for a general term to deal with the various provision would require a redraft of the bill that would repeal existing provisions in the BCEA and the Unemployment Insurance Act.</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ZA" sz="1800" b="1" i="1" u="sng" kern="1200" dirty="0" smtClean="0">
                          <a:solidFill>
                            <a:schemeClr val="dk1"/>
                          </a:solidFill>
                          <a:effectLst/>
                          <a:latin typeface="+mn-lt"/>
                          <a:ea typeface="+mn-ea"/>
                          <a:cs typeface="+mn-cs"/>
                        </a:rPr>
                        <a:t>Recommend</a:t>
                      </a:r>
                      <a:r>
                        <a:rPr lang="en-ZA" sz="1800" kern="1200" dirty="0" smtClean="0">
                          <a:solidFill>
                            <a:schemeClr val="dk1"/>
                          </a:solidFill>
                          <a:effectLst/>
                          <a:latin typeface="+mn-lt"/>
                          <a:ea typeface="+mn-ea"/>
                          <a:cs typeface="+mn-cs"/>
                        </a:rPr>
                        <a:t> that the current terms be kept. </a:t>
                      </a:r>
                      <a:endParaRPr lang="en-ZA" dirty="0" smtClean="0"/>
                    </a:p>
                  </a:txBody>
                  <a:tcPr/>
                </a:tc>
              </a:tr>
            </a:tbl>
          </a:graphicData>
        </a:graphic>
      </p:graphicFrame>
    </p:spTree>
    <p:extLst>
      <p:ext uri="{BB962C8B-B14F-4D97-AF65-F5344CB8AC3E}">
        <p14:creationId xmlns:p14="http://schemas.microsoft.com/office/powerpoint/2010/main" xmlns="" val="2642396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Comments on </a:t>
            </a:r>
            <a:r>
              <a:rPr lang="en-ZA" b="1" dirty="0" smtClean="0"/>
              <a:t>adoption leave</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985523656"/>
              </p:ext>
            </p:extLst>
          </p:nvPr>
        </p:nvGraphicFramePr>
        <p:xfrm>
          <a:off x="495300" y="1528996"/>
          <a:ext cx="8915400" cy="365760"/>
        </p:xfrm>
        <a:graphic>
          <a:graphicData uri="http://schemas.openxmlformats.org/drawingml/2006/table">
            <a:tbl>
              <a:tblPr firstRow="1" bandRow="1">
                <a:tableStyleId>{5C22544A-7EE6-4342-B048-85BDC9FD1C3A}</a:tableStyleId>
              </a:tblPr>
              <a:tblGrid>
                <a:gridCol w="4457700"/>
                <a:gridCol w="4457700"/>
              </a:tblGrid>
              <a:tr h="0">
                <a:tc>
                  <a:txBody>
                    <a:bodyPr/>
                    <a:lstStyle/>
                    <a:p>
                      <a:endParaRPr lang="en-ZA" dirty="0"/>
                    </a:p>
                  </a:txBody>
                  <a:tcPr/>
                </a:tc>
                <a:tc>
                  <a:txBody>
                    <a:bodyPr/>
                    <a:lstStyle/>
                    <a:p>
                      <a:endParaRPr lang="en-ZA"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3069021921"/>
              </p:ext>
            </p:extLst>
          </p:nvPr>
        </p:nvGraphicFramePr>
        <p:xfrm>
          <a:off x="495300" y="1536896"/>
          <a:ext cx="8915400" cy="4675620"/>
        </p:xfrm>
        <a:graphic>
          <a:graphicData uri="http://schemas.openxmlformats.org/drawingml/2006/table">
            <a:tbl>
              <a:tblPr firstRow="1" bandRow="1">
                <a:tableStyleId>{5C22544A-7EE6-4342-B048-85BDC9FD1C3A}</a:tableStyleId>
              </a:tblPr>
              <a:tblGrid>
                <a:gridCol w="2915557"/>
                <a:gridCol w="5999843"/>
              </a:tblGrid>
              <a:tr h="55259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b="1" i="1" kern="1200" dirty="0" smtClean="0">
                          <a:solidFill>
                            <a:schemeClr val="lt1"/>
                          </a:solidFill>
                          <a:effectLst/>
                          <a:latin typeface="+mn-lt"/>
                          <a:ea typeface="+mn-ea"/>
                          <a:cs typeface="+mn-cs"/>
                        </a:rPr>
                        <a:t>COSATU and </a:t>
                      </a:r>
                      <a:r>
                        <a:rPr lang="en-ZA" sz="1800" b="1" i="1" kern="1200" dirty="0" err="1" smtClean="0">
                          <a:solidFill>
                            <a:schemeClr val="lt1"/>
                          </a:solidFill>
                          <a:effectLst/>
                          <a:latin typeface="+mn-lt"/>
                          <a:ea typeface="+mn-ea"/>
                          <a:cs typeface="+mn-cs"/>
                        </a:rPr>
                        <a:t>Sonke</a:t>
                      </a:r>
                      <a:r>
                        <a:rPr lang="en-ZA" sz="1800" b="1" i="1" kern="1200" dirty="0" smtClean="0">
                          <a:solidFill>
                            <a:schemeClr val="lt1"/>
                          </a:solidFill>
                          <a:effectLst/>
                          <a:latin typeface="+mn-lt"/>
                          <a:ea typeface="+mn-ea"/>
                          <a:cs typeface="+mn-cs"/>
                        </a:rPr>
                        <a:t> Gender Justice</a:t>
                      </a:r>
                      <a:endParaRPr lang="en-ZA" sz="1800" b="1" kern="1200" dirty="0" smtClean="0">
                        <a:solidFill>
                          <a:schemeClr val="lt1"/>
                        </a:solidFill>
                        <a:effectLst/>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dirty="0" smtClean="0"/>
                        <a:t>Legal adviser’s comments </a:t>
                      </a:r>
                      <a:endParaRPr lang="en-ZA" dirty="0"/>
                    </a:p>
                  </a:txBody>
                  <a:tcPr/>
                </a:tc>
              </a:tr>
              <a:tr h="4035540">
                <a:tc>
                  <a:txBody>
                    <a:bodyPr/>
                    <a:lstStyle/>
                    <a:p>
                      <a:pPr lvl="0"/>
                      <a:r>
                        <a:rPr lang="en-ZA" sz="1800" kern="1200" dirty="0" smtClean="0">
                          <a:solidFill>
                            <a:schemeClr val="dk1"/>
                          </a:solidFill>
                          <a:effectLst/>
                          <a:latin typeface="+mn-lt"/>
                          <a:ea typeface="+mn-ea"/>
                          <a:cs typeface="+mn-cs"/>
                        </a:rPr>
                        <a:t>Restriction on adoption leave only in respect of a child who </a:t>
                      </a:r>
                      <a:r>
                        <a:rPr lang="en-ZA" sz="1800" b="1" kern="1200" dirty="0" smtClean="0">
                          <a:solidFill>
                            <a:schemeClr val="dk1"/>
                          </a:solidFill>
                          <a:effectLst/>
                          <a:latin typeface="+mn-lt"/>
                          <a:ea typeface="+mn-ea"/>
                          <a:cs typeface="+mn-cs"/>
                        </a:rPr>
                        <a:t>is below the age of </a:t>
                      </a:r>
                      <a:r>
                        <a:rPr lang="en-ZA" sz="1800" b="1" i="1" kern="1200" dirty="0" smtClean="0">
                          <a:solidFill>
                            <a:schemeClr val="dk1"/>
                          </a:solidFill>
                          <a:effectLst/>
                          <a:latin typeface="+mn-lt"/>
                          <a:ea typeface="+mn-ea"/>
                          <a:cs typeface="+mn-cs"/>
                        </a:rPr>
                        <a:t>two</a:t>
                      </a:r>
                      <a:r>
                        <a:rPr lang="en-ZA" sz="1800" b="1" kern="1200" dirty="0" smtClean="0">
                          <a:solidFill>
                            <a:schemeClr val="dk1"/>
                          </a:solidFill>
                          <a:effectLst/>
                          <a:latin typeface="+mn-lt"/>
                          <a:ea typeface="+mn-ea"/>
                          <a:cs typeface="+mn-cs"/>
                        </a:rPr>
                        <a:t> </a:t>
                      </a:r>
                      <a:r>
                        <a:rPr lang="en-ZA" sz="1800" kern="1200" dirty="0" smtClean="0">
                          <a:solidFill>
                            <a:schemeClr val="dk1"/>
                          </a:solidFill>
                          <a:effectLst/>
                          <a:latin typeface="+mn-lt"/>
                          <a:ea typeface="+mn-ea"/>
                          <a:cs typeface="+mn-cs"/>
                        </a:rPr>
                        <a:t>to be unjustifiably limiting.</a:t>
                      </a:r>
                      <a:endParaRPr lang="en-ZA" sz="1800" kern="1200" dirty="0">
                        <a:solidFill>
                          <a:schemeClr val="dk1"/>
                        </a:solidFill>
                        <a:effectLst/>
                        <a:latin typeface="+mn-lt"/>
                        <a:ea typeface="+mn-ea"/>
                        <a:cs typeface="+mn-cs"/>
                      </a:endParaRPr>
                    </a:p>
                  </a:txBody>
                  <a:tcPr/>
                </a:tc>
                <a:tc>
                  <a:txBody>
                    <a:bodyPr/>
                    <a:lstStyle/>
                    <a:p>
                      <a:pPr marL="285750" lvl="0" indent="-285750">
                        <a:buFont typeface="Wingdings" panose="05000000000000000000" pitchFamily="2" charset="2"/>
                        <a:buChar char="§"/>
                      </a:pPr>
                      <a:r>
                        <a:rPr lang="en-ZA" sz="1800" kern="1200" dirty="0" smtClean="0">
                          <a:solidFill>
                            <a:schemeClr val="dk1"/>
                          </a:solidFill>
                          <a:effectLst/>
                          <a:latin typeface="+mn-lt"/>
                          <a:ea typeface="+mn-ea"/>
                          <a:cs typeface="+mn-cs"/>
                        </a:rPr>
                        <a:t>Currently the Unemployment Insurance Act, (sections 27 to 29) makes provision for the right to adoption benefits, the application for adoption benefits and the payment of adoption benefits from the Fund.</a:t>
                      </a:r>
                    </a:p>
                    <a:p>
                      <a:pPr marL="285750" lvl="0" indent="-285750">
                        <a:buFont typeface="Wingdings" panose="05000000000000000000" pitchFamily="2" charset="2"/>
                        <a:buChar char="§"/>
                      </a:pPr>
                      <a:r>
                        <a:rPr lang="en-ZA" sz="1800" kern="1200" dirty="0" smtClean="0">
                          <a:solidFill>
                            <a:schemeClr val="dk1"/>
                          </a:solidFill>
                          <a:effectLst/>
                          <a:latin typeface="+mn-lt"/>
                          <a:ea typeface="+mn-ea"/>
                          <a:cs typeface="+mn-cs"/>
                        </a:rPr>
                        <a:t>The rationale was to align this to the current provisions in the Unemployment Insurance Act, that makes it a requirement adoption leave benefits only paid out in relation to a child which is below the age of two.</a:t>
                      </a:r>
                    </a:p>
                    <a:p>
                      <a:pPr marL="285750" lvl="0" indent="-285750">
                        <a:buFont typeface="Wingdings" panose="05000000000000000000" pitchFamily="2" charset="2"/>
                        <a:buChar char="§"/>
                      </a:pPr>
                      <a:r>
                        <a:rPr lang="en-ZA" sz="1800" b="1" i="1" kern="1200" dirty="0" smtClean="0">
                          <a:solidFill>
                            <a:schemeClr val="dk1"/>
                          </a:solidFill>
                          <a:effectLst/>
                          <a:latin typeface="+mn-lt"/>
                          <a:ea typeface="+mn-ea"/>
                          <a:cs typeface="+mn-cs"/>
                        </a:rPr>
                        <a:t>This is a policy decision that the committee must decide on whether to extend the adoption benefits to a child over the age of two</a:t>
                      </a:r>
                      <a:r>
                        <a:rPr lang="en-ZA" sz="1800" kern="1200" dirty="0" smtClean="0">
                          <a:solidFill>
                            <a:schemeClr val="dk1"/>
                          </a:solidFill>
                          <a:effectLst/>
                          <a:latin typeface="+mn-lt"/>
                          <a:ea typeface="+mn-ea"/>
                          <a:cs typeface="+mn-cs"/>
                        </a:rPr>
                        <a:t>. </a:t>
                      </a:r>
                    </a:p>
                    <a:p>
                      <a:pPr marL="285750" lvl="0" indent="-285750">
                        <a:buFont typeface="Wingdings" panose="05000000000000000000" pitchFamily="2" charset="2"/>
                        <a:buChar char="§"/>
                      </a:pPr>
                      <a:r>
                        <a:rPr lang="en-ZA" sz="1800" kern="1200" dirty="0" smtClean="0">
                          <a:solidFill>
                            <a:schemeClr val="dk1"/>
                          </a:solidFill>
                          <a:effectLst/>
                          <a:latin typeface="+mn-lt"/>
                          <a:ea typeface="+mn-ea"/>
                          <a:cs typeface="+mn-cs"/>
                        </a:rPr>
                        <a:t>If the committee decides have it in relation to a child over the age of two, an amendment also have to be brought so section 27 of the Unemployment Insurance Act.</a:t>
                      </a:r>
                      <a:endParaRPr lang="en-ZA" sz="1800" kern="1200" dirty="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xmlns="" val="2012431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TotalTime>
  <Words>1847</Words>
  <Application>Microsoft Office PowerPoint</Application>
  <PresentationFormat>A4 Paper (210x297 mm)</PresentationFormat>
  <Paragraphs>173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Presentation to the PC on Labour   Comments on the Public Submission and Amendment Proposals on the Labour Laws AB, 2015, (PMB5-2015]</vt:lpstr>
      <vt:lpstr>Overview</vt:lpstr>
      <vt:lpstr>Comments on parental leave</vt:lpstr>
      <vt:lpstr>Comments on parental leave</vt:lpstr>
      <vt:lpstr>Comments on parental leave</vt:lpstr>
      <vt:lpstr>Comments on parental leave</vt:lpstr>
      <vt:lpstr>Comments on parental leave</vt:lpstr>
      <vt:lpstr>Comments on parental leave</vt:lpstr>
      <vt:lpstr>Comments on adoption leave</vt:lpstr>
      <vt:lpstr>Comments on adoption leave</vt:lpstr>
      <vt:lpstr>Comments on adoption leave</vt:lpstr>
      <vt:lpstr>Comments on adoption leave</vt:lpstr>
      <vt:lpstr>Comments on commissioning parental leave</vt:lpstr>
      <vt:lpstr>New leave proposal</vt:lpstr>
      <vt:lpstr>  Proposals for changes to streamline it with the Unemployment Insurance Amendment Bill  [B25D-2015] </vt:lpstr>
      <vt:lpstr>  Proposals for changes to streamline it with the Unemployment Insurance Amendment Bill  [B25D-2015] – Cont. </vt:lpstr>
      <vt:lpstr>  Proposals for changes to streamline it with the Unemployment Insurance Amendment Bill  [B25D-2015] – Cont. </vt:lpstr>
      <vt:lpstr>  Proposals for changes to streamline it with the Unemployment Insurance Amendment Bill  [B25D-2015] – Cont. </vt:lpstr>
      <vt:lpstr>Technical amendment </vt:lpstr>
      <vt:lpstr>Slide 20</vt:lpstr>
    </vt:vector>
  </TitlesOfParts>
  <Company>Parliament RSA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Lazola  Zantsi</dc:creator>
  <cp:lastModifiedBy>PUMZA</cp:lastModifiedBy>
  <cp:revision>21</cp:revision>
  <cp:lastPrinted>2016-11-01T07:00:01Z</cp:lastPrinted>
  <dcterms:created xsi:type="dcterms:W3CDTF">2014-02-24T08:25:55Z</dcterms:created>
  <dcterms:modified xsi:type="dcterms:W3CDTF">2016-11-03T09:59:25Z</dcterms:modified>
</cp:coreProperties>
</file>