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69" r:id="rId2"/>
    <p:sldId id="350" r:id="rId3"/>
    <p:sldId id="380" r:id="rId4"/>
    <p:sldId id="456" r:id="rId5"/>
    <p:sldId id="353" r:id="rId6"/>
    <p:sldId id="435" r:id="rId7"/>
    <p:sldId id="457" r:id="rId8"/>
    <p:sldId id="440" r:id="rId9"/>
    <p:sldId id="419" r:id="rId10"/>
    <p:sldId id="458" r:id="rId11"/>
    <p:sldId id="436" r:id="rId12"/>
    <p:sldId id="408" r:id="rId13"/>
    <p:sldId id="459" r:id="rId14"/>
    <p:sldId id="431" r:id="rId15"/>
    <p:sldId id="437" r:id="rId16"/>
    <p:sldId id="406" r:id="rId17"/>
    <p:sldId id="407" r:id="rId18"/>
    <p:sldId id="460" r:id="rId19"/>
    <p:sldId id="438" r:id="rId20"/>
    <p:sldId id="461" r:id="rId21"/>
    <p:sldId id="439" r:id="rId22"/>
    <p:sldId id="462" r:id="rId23"/>
    <p:sldId id="434" r:id="rId24"/>
    <p:sldId id="416" r:id="rId25"/>
    <p:sldId id="447" r:id="rId26"/>
    <p:sldId id="466" r:id="rId27"/>
    <p:sldId id="448" r:id="rId28"/>
    <p:sldId id="449" r:id="rId29"/>
    <p:sldId id="352" r:id="rId30"/>
    <p:sldId id="467" r:id="rId31"/>
    <p:sldId id="432" r:id="rId32"/>
    <p:sldId id="450" r:id="rId33"/>
    <p:sldId id="465" r:id="rId34"/>
    <p:sldId id="451" r:id="rId35"/>
    <p:sldId id="452" r:id="rId36"/>
    <p:sldId id="453" r:id="rId37"/>
    <p:sldId id="464" r:id="rId38"/>
    <p:sldId id="454" r:id="rId39"/>
    <p:sldId id="455" r:id="rId40"/>
    <p:sldId id="463" r:id="rId41"/>
    <p:sldId id="378" r:id="rId4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  <a:srgbClr val="00682F"/>
    <a:srgbClr val="CCCC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96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1D37F-F6F1-43BE-AAE5-C21F549B3286}" type="datetimeFigureOut">
              <a:rPr lang="en-ZA" smtClean="0"/>
              <a:pPr/>
              <a:t>2016/11/24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CEC1-E925-426E-AEDE-6F4D5133F003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2100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436898-6D4C-4ED9-A803-8C76C72357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944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DE4E3-1E92-49F2-ADEE-83AF3CC53B72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511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1444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4335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033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9431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779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8232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3082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980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7771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54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0708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534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49369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14549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425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5243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59621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9475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4589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87642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436898-6D4C-4ED9-A803-8C76C723579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5600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04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882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8599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380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795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7657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65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887CD-B227-4934-B84C-B6F4F811D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A2F4-C4E4-400A-88CD-E78AB113C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52EF-B820-4501-8A87-27FE569EB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A0469-1697-409E-AF67-1B17EB11F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1663700"/>
            <a:ext cx="6821487" cy="1470025"/>
          </a:xfrm>
        </p:spPr>
        <p:txBody>
          <a:bodyPr/>
          <a:lstStyle>
            <a:lvl1pPr algn="ctr">
              <a:defRPr sz="4000">
                <a:solidFill>
                  <a:srgbClr val="293E00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452813" y="6451600"/>
            <a:ext cx="2895600" cy="152400"/>
          </a:xfrm>
        </p:spPr>
        <p:txBody>
          <a:bodyPr/>
          <a:lstStyle>
            <a:lvl1pPr algn="ctr">
              <a:defRPr sz="14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A9EB2-108A-4BEC-BB25-443CCE96D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C209-2789-401F-A579-7A8208EE2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6200-1183-4A74-931C-AAE770F81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DB1D3-746A-48DD-81E5-9D10190D4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27CC6-9250-409A-B218-92DBC7D7F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68BB-C55C-44F1-A22B-78402AAAE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606B-37BA-4BE9-ADBD-DD6F0F4A0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E24A-AA8A-44C3-82DF-95D437ED7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0C9243C-6572-4657-BCB5-8B3415B16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2" r="67960"/>
          <a:stretch>
            <a:fillRect/>
          </a:stretch>
        </p:blipFill>
        <p:spPr bwMode="auto">
          <a:xfrm>
            <a:off x="7318375" y="4495800"/>
            <a:ext cx="1825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685800"/>
            <a:ext cx="8077200" cy="57150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Department of Higher Education and Training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100" kern="0" dirty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400" b="1" kern="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4213" y="2362200"/>
            <a:ext cx="7704137" cy="1219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b="1" kern="0" baseline="30000" dirty="0" smtClean="0">
                <a:solidFill>
                  <a:srgbClr val="FF0000"/>
                </a:solidFill>
                <a:latin typeface="+mj-lt"/>
              </a:rPr>
              <a:t>nd</a:t>
            </a:r>
            <a:r>
              <a:rPr lang="en-US" b="1" kern="0" dirty="0" smtClean="0">
                <a:solidFill>
                  <a:srgbClr val="FF0000"/>
                </a:solidFill>
                <a:latin typeface="+mj-lt"/>
              </a:rPr>
              <a:t> Quarter (2016/17</a:t>
            </a:r>
            <a:r>
              <a:rPr lang="en-US" b="1" kern="0" dirty="0">
                <a:solidFill>
                  <a:srgbClr val="FF0000"/>
                </a:solidFill>
                <a:latin typeface="+mj-lt"/>
              </a:rPr>
              <a:t>) Performance Report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762000" y="3733800"/>
            <a:ext cx="7696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ctr"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Presentation to the Portfolio Committee on Higher Education and Training </a:t>
            </a:r>
          </a:p>
          <a:p>
            <a:pPr marL="342900" indent="-342900" algn="ctr"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23 November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2016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49051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4</a:t>
            </a:r>
            <a:r>
              <a:rPr lang="en-US" dirty="0" smtClean="0"/>
              <a:t>: TVET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000" y="1300447"/>
            <a:ext cx="802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All three outputs were </a:t>
            </a:r>
            <a:r>
              <a:rPr lang="en-ZA" sz="2400" dirty="0"/>
              <a:t>achieved as follows</a:t>
            </a:r>
            <a:r>
              <a:rPr lang="en-ZA" sz="2400" dirty="0" smtClean="0"/>
              <a:t>:</a:t>
            </a:r>
          </a:p>
          <a:p>
            <a:r>
              <a:rPr lang="en-US" sz="2400" dirty="0"/>
              <a:t> </a:t>
            </a:r>
            <a:endParaRPr lang="en-ZA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Monitoring and Evaluation report on TVET institutions was approved by the DG on 22 September 2016; </a:t>
            </a:r>
            <a:endParaRPr lang="en-ZA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Teaching </a:t>
            </a:r>
            <a:r>
              <a:rPr lang="en-US" sz="2400" dirty="0"/>
              <a:t>and learning support plans for TVET Colleges was approved by the DG on </a:t>
            </a:r>
            <a:r>
              <a:rPr lang="en-US" sz="2400" dirty="0" smtClean="0"/>
              <a:t>                         22 </a:t>
            </a:r>
            <a:r>
              <a:rPr lang="en-US" sz="2400" dirty="0"/>
              <a:t>September 2016; </a:t>
            </a:r>
            <a:r>
              <a:rPr lang="en-US" sz="2400" dirty="0" smtClean="0"/>
              <a:t>and</a:t>
            </a:r>
            <a:endParaRPr lang="en-ZA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Student </a:t>
            </a:r>
            <a:r>
              <a:rPr lang="en-US" sz="2400" dirty="0"/>
              <a:t>support services plan was approved by the DG on 30 September 2016</a:t>
            </a:r>
            <a:r>
              <a:rPr lang="en-US" sz="2400" dirty="0" smtClean="0"/>
              <a:t>.</a:t>
            </a:r>
          </a:p>
          <a:p>
            <a:pPr lvl="1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3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68704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4</a:t>
            </a:r>
            <a:r>
              <a:rPr lang="en-US" dirty="0" smtClean="0"/>
              <a:t>: TVET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6260" y="1281113"/>
            <a:ext cx="8311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Branch is tracking progress towards the achievement of delivery outputs that are due at the end of the financial year</a:t>
            </a:r>
            <a:endParaRPr lang="en-ZA" sz="2400" kern="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</a:t>
            </a:r>
            <a:r>
              <a:rPr lang="en-GB" sz="2400" dirty="0"/>
              <a:t>are no challenges in most </a:t>
            </a:r>
            <a:r>
              <a:rPr lang="en-GB" sz="2400" dirty="0" smtClean="0"/>
              <a:t>of the delivery outputs  </a:t>
            </a:r>
            <a:r>
              <a:rPr lang="en-GB" sz="2400" dirty="0"/>
              <a:t>except for </a:t>
            </a:r>
            <a:r>
              <a:rPr lang="en-GB" sz="2400" dirty="0" smtClean="0"/>
              <a:t>the following:</a:t>
            </a:r>
          </a:p>
          <a:p>
            <a:pPr marL="914400" lvl="1" indent="-457200">
              <a:buAutoNum type="arabicPeriod"/>
            </a:pPr>
            <a:r>
              <a:rPr lang="en-ZA" sz="2400" dirty="0" smtClean="0"/>
              <a:t>The </a:t>
            </a:r>
            <a:r>
              <a:rPr lang="en-ZA" sz="2400" dirty="0"/>
              <a:t>National admission and promotion guidelines for NC (V) policy is currently being reviewed by Umalusi. The process is not in </a:t>
            </a:r>
            <a:r>
              <a:rPr lang="en-ZA" sz="2400" dirty="0" smtClean="0"/>
              <a:t>the control </a:t>
            </a:r>
            <a:r>
              <a:rPr lang="en-ZA" sz="2400" dirty="0"/>
              <a:t>of </a:t>
            </a:r>
            <a:r>
              <a:rPr lang="en-ZA" sz="2400" dirty="0" smtClean="0"/>
              <a:t>the Department</a:t>
            </a:r>
            <a:r>
              <a:rPr lang="en-ZA" sz="2400" dirty="0"/>
              <a:t>.</a:t>
            </a:r>
            <a:r>
              <a:rPr lang="en-US" sz="2400" dirty="0"/>
              <a:t> </a:t>
            </a:r>
            <a:endParaRPr lang="en-ZA" sz="2400" dirty="0"/>
          </a:p>
          <a:p>
            <a:pPr marL="914400" lvl="1" indent="-457200">
              <a:buAutoNum type="arabicPeriod"/>
            </a:pPr>
            <a:r>
              <a:rPr lang="en-ZA" sz="2400" dirty="0" smtClean="0"/>
              <a:t>The </a:t>
            </a:r>
            <a:r>
              <a:rPr lang="en-ZA" sz="2400" dirty="0"/>
              <a:t>review of </a:t>
            </a:r>
            <a:r>
              <a:rPr lang="en-ZA" sz="2400" dirty="0" smtClean="0"/>
              <a:t>the conduct </a:t>
            </a:r>
            <a:r>
              <a:rPr lang="en-ZA" sz="2400" dirty="0"/>
              <a:t>policy is dependent on the finalised review of the qualifications policy by Umalusi</a:t>
            </a:r>
            <a:r>
              <a:rPr lang="en-ZA" sz="2400" dirty="0" smtClean="0"/>
              <a:t>.</a:t>
            </a:r>
            <a:r>
              <a:rPr lang="en-ZA" sz="2400" dirty="0"/>
              <a:t> </a:t>
            </a:r>
            <a:r>
              <a:rPr lang="en-ZA" sz="2400" dirty="0" smtClean="0"/>
              <a:t>The delays </a:t>
            </a:r>
            <a:r>
              <a:rPr lang="en-ZA" sz="2400" dirty="0"/>
              <a:t>in the finalisation of NC (V) review by </a:t>
            </a:r>
            <a:r>
              <a:rPr lang="en-ZA" sz="2400" dirty="0" smtClean="0"/>
              <a:t>Umalusi may negatively impact on this process. </a:t>
            </a:r>
          </a:p>
          <a:p>
            <a:pPr marL="914400" lvl="1" indent="-457200">
              <a:buAutoNum type="arabicPeriod"/>
            </a:pPr>
            <a:endParaRPr lang="en-Z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2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5442" y="54693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6: </a:t>
            </a:r>
            <a:r>
              <a:rPr lang="en-US" dirty="0"/>
              <a:t>C</a:t>
            </a:r>
            <a:r>
              <a:rPr lang="en-US" dirty="0" smtClean="0"/>
              <a:t>ET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103898"/>
            <a:ext cx="844483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MyriadPro-Light"/>
              </a:rPr>
              <a:t>The </a:t>
            </a:r>
            <a:r>
              <a:rPr lang="en-ZA" sz="2400" b="1" dirty="0" smtClean="0">
                <a:latin typeface="MyriadPro-Light"/>
              </a:rPr>
              <a:t>purpose</a:t>
            </a:r>
            <a:r>
              <a:rPr lang="en-ZA" sz="2400" dirty="0" smtClean="0">
                <a:latin typeface="MyriadPro-Light"/>
              </a:rPr>
              <a:t> of the programme is to p</a:t>
            </a:r>
            <a:r>
              <a:rPr lang="en-ZA" sz="2400" dirty="0" smtClean="0"/>
              <a:t>lan</a:t>
            </a:r>
            <a:r>
              <a:rPr lang="en-ZA" sz="2400" dirty="0"/>
              <a:t>, develop, implement, monitor, maintain and evaluate national policy, programme </a:t>
            </a:r>
            <a:r>
              <a:rPr lang="en-ZA" sz="2400" dirty="0" smtClean="0"/>
              <a:t>assessment practices </a:t>
            </a:r>
            <a:r>
              <a:rPr lang="en-ZA" sz="2400" dirty="0"/>
              <a:t>and systems for community education and training</a:t>
            </a:r>
            <a:r>
              <a:rPr lang="en-ZA" sz="24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Programme </a:t>
            </a:r>
            <a:r>
              <a:rPr lang="en-GB" sz="2400" dirty="0"/>
              <a:t>6: Community Education and Training </a:t>
            </a:r>
            <a:r>
              <a:rPr lang="en-GB" sz="2400" dirty="0" smtClean="0"/>
              <a:t>has undertaken to </a:t>
            </a:r>
            <a:r>
              <a:rPr lang="en-GB" sz="2400" dirty="0"/>
              <a:t>deliver a total of </a:t>
            </a:r>
            <a:r>
              <a:rPr lang="en-GB" sz="2400" dirty="0" smtClean="0"/>
              <a:t>7 delivery outputs for 2016/17. Reporting on these is from second quarter to the fourth quarter.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/>
              <a:t>One delivery output was due during </a:t>
            </a:r>
            <a:r>
              <a:rPr lang="en-ZA" sz="2400" dirty="0"/>
              <a:t>the quarter under </a:t>
            </a:r>
            <a:r>
              <a:rPr lang="en-ZA" sz="2400" dirty="0" smtClean="0"/>
              <a:t>review, namely</a:t>
            </a:r>
            <a:r>
              <a:rPr lang="en-ZA" sz="2400" dirty="0"/>
              <a:t>, A</a:t>
            </a:r>
            <a:r>
              <a:rPr lang="en-ZA" sz="2400" dirty="0" smtClean="0"/>
              <a:t>n approved </a:t>
            </a:r>
            <a:r>
              <a:rPr lang="en-US" sz="2400" dirty="0" smtClean="0"/>
              <a:t>Monitoring </a:t>
            </a:r>
            <a:r>
              <a:rPr lang="en-US" sz="2400" dirty="0"/>
              <a:t>and </a:t>
            </a:r>
            <a:r>
              <a:rPr lang="en-US" sz="2400" dirty="0" smtClean="0"/>
              <a:t>Evaluation </a:t>
            </a:r>
            <a:r>
              <a:rPr lang="en-US" sz="2400" dirty="0"/>
              <a:t>P</a:t>
            </a:r>
            <a:r>
              <a:rPr lang="en-US" sz="2400" dirty="0" smtClean="0"/>
              <a:t>olicy </a:t>
            </a:r>
            <a:r>
              <a:rPr lang="en-US" sz="2400" dirty="0"/>
              <a:t>for Community Colleges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This policy was approved </a:t>
            </a:r>
            <a:r>
              <a:rPr lang="en-US" sz="2400" dirty="0"/>
              <a:t>by the Minister on </a:t>
            </a:r>
            <a:r>
              <a:rPr lang="en-US" sz="2400" dirty="0" smtClean="0"/>
              <a:t>                            28 </a:t>
            </a:r>
            <a:r>
              <a:rPr lang="en-US" sz="2400" dirty="0"/>
              <a:t>September </a:t>
            </a:r>
            <a:r>
              <a:rPr lang="en-US" sz="2400" dirty="0" smtClean="0"/>
              <a:t>2016 for implementation.</a:t>
            </a:r>
            <a:endParaRPr lang="en-Z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8384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35067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6: </a:t>
            </a:r>
            <a:r>
              <a:rPr lang="en-US" dirty="0"/>
              <a:t>C</a:t>
            </a:r>
            <a:r>
              <a:rPr lang="en-US" dirty="0" smtClean="0"/>
              <a:t>ET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000" y="1111067"/>
            <a:ext cx="802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400" dirty="0"/>
              <a:t>P</a:t>
            </a:r>
            <a:r>
              <a:rPr lang="en-GB" sz="2400" dirty="0" smtClean="0"/>
              <a:t>rogress on other targets due in </a:t>
            </a:r>
            <a:r>
              <a:rPr lang="en-GB" sz="2400" dirty="0"/>
              <a:t>the subsequent quarters </a:t>
            </a:r>
            <a:r>
              <a:rPr lang="en-GB" sz="2400" dirty="0" smtClean="0"/>
              <a:t>is as follows: </a:t>
            </a:r>
          </a:p>
          <a:p>
            <a:pPr lvl="1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Regulations </a:t>
            </a:r>
            <a:r>
              <a:rPr lang="en-US" sz="2400" dirty="0">
                <a:latin typeface="+mn-lt"/>
              </a:rPr>
              <a:t>for the establishment of the satellite Community Learning Centres (CLCs) </a:t>
            </a:r>
            <a:r>
              <a:rPr lang="en-US" sz="2400" dirty="0" smtClean="0">
                <a:latin typeface="+mn-lt"/>
              </a:rPr>
              <a:t>due </a:t>
            </a:r>
            <a:r>
              <a:rPr lang="en-US" sz="2400" dirty="0">
                <a:latin typeface="+mn-lt"/>
              </a:rPr>
              <a:t>by </a:t>
            </a:r>
            <a:r>
              <a:rPr lang="en-US" sz="2400" dirty="0" smtClean="0">
                <a:latin typeface="+mn-lt"/>
              </a:rPr>
              <a:t>                    31 </a:t>
            </a:r>
            <a:r>
              <a:rPr lang="en-US" sz="2400" dirty="0">
                <a:latin typeface="+mn-lt"/>
              </a:rPr>
              <a:t>December </a:t>
            </a:r>
            <a:r>
              <a:rPr lang="en-US" sz="2400" dirty="0" smtClean="0">
                <a:latin typeface="+mn-lt"/>
              </a:rPr>
              <a:t>2016 - </a:t>
            </a:r>
            <a:r>
              <a:rPr lang="en-ZA" sz="2400" dirty="0" smtClean="0">
                <a:latin typeface="+mn-lt"/>
              </a:rPr>
              <a:t>The </a:t>
            </a:r>
            <a:r>
              <a:rPr lang="en-ZA" sz="2400" dirty="0">
                <a:latin typeface="+mn-lt"/>
              </a:rPr>
              <a:t>draft </a:t>
            </a:r>
            <a:r>
              <a:rPr lang="en-ZA" sz="2400" dirty="0" smtClean="0">
                <a:latin typeface="+mn-lt"/>
              </a:rPr>
              <a:t>regulations have</a:t>
            </a:r>
            <a:r>
              <a:rPr lang="en-US" sz="2400" dirty="0">
                <a:latin typeface="+mn-lt"/>
              </a:rPr>
              <a:t> </a:t>
            </a:r>
            <a:r>
              <a:rPr lang="en-ZA" sz="2400" dirty="0" smtClean="0">
                <a:latin typeface="+mn-lt"/>
              </a:rPr>
              <a:t>been </a:t>
            </a:r>
            <a:r>
              <a:rPr lang="en-ZA" sz="2400" dirty="0">
                <a:latin typeface="+mn-lt"/>
              </a:rPr>
              <a:t>developed and </a:t>
            </a:r>
            <a:r>
              <a:rPr lang="en-ZA" sz="2400" dirty="0" smtClean="0">
                <a:latin typeface="+mn-lt"/>
              </a:rPr>
              <a:t>awaits approval</a:t>
            </a:r>
            <a:r>
              <a:rPr lang="en-ZA" sz="2400" dirty="0">
                <a:latin typeface="+mn-lt"/>
              </a:rPr>
              <a:t>. </a:t>
            </a:r>
            <a:endParaRPr lang="en-ZA" sz="2400" dirty="0" smtClean="0">
              <a:latin typeface="+mn-lt"/>
            </a:endParaRPr>
          </a:p>
          <a:p>
            <a:pPr lvl="1" indent="-457200">
              <a:buFont typeface="+mj-lt"/>
              <a:buAutoNum type="arabicPeriod"/>
            </a:pPr>
            <a:r>
              <a:rPr lang="en-US" sz="2400" dirty="0" smtClean="0"/>
              <a:t>National </a:t>
            </a:r>
            <a:r>
              <a:rPr lang="en-US" sz="2400" dirty="0"/>
              <a:t>Curriculum Policy for Community Colleges </a:t>
            </a:r>
            <a:r>
              <a:rPr lang="en-US" sz="2400" dirty="0" smtClean="0"/>
              <a:t>due by  31 </a:t>
            </a:r>
            <a:r>
              <a:rPr lang="en-US" sz="2400" dirty="0"/>
              <a:t>March </a:t>
            </a:r>
            <a:r>
              <a:rPr lang="en-US" sz="2400" dirty="0" smtClean="0"/>
              <a:t>2017 - </a:t>
            </a:r>
            <a:r>
              <a:rPr lang="en-ZA" sz="2400" dirty="0" smtClean="0"/>
              <a:t>The </a:t>
            </a:r>
            <a:r>
              <a:rPr lang="en-ZA" sz="2400" dirty="0"/>
              <a:t>draft </a:t>
            </a:r>
            <a:r>
              <a:rPr lang="en-US" sz="2400" dirty="0" smtClean="0"/>
              <a:t>Policy </a:t>
            </a:r>
            <a:r>
              <a:rPr lang="en-ZA" sz="2400" dirty="0" smtClean="0"/>
              <a:t>has </a:t>
            </a:r>
            <a:r>
              <a:rPr lang="en-ZA" sz="2400" dirty="0"/>
              <a:t>been developed and </a:t>
            </a:r>
            <a:r>
              <a:rPr lang="en-ZA" sz="2400" dirty="0" smtClean="0"/>
              <a:t>awaiting approval.</a:t>
            </a:r>
          </a:p>
          <a:p>
            <a:pPr lvl="1" indent="-457200">
              <a:buFont typeface="+mj-lt"/>
              <a:buAutoNum type="arabicPeriod"/>
            </a:pPr>
            <a:r>
              <a:rPr lang="en-US" sz="2400" dirty="0" smtClean="0"/>
              <a:t>Conduct </a:t>
            </a:r>
            <a:r>
              <a:rPr lang="en-US" sz="2400" dirty="0"/>
              <a:t>policy for General Education and Training Certificate for adults </a:t>
            </a:r>
            <a:r>
              <a:rPr lang="en-US" sz="2400" dirty="0" smtClean="0"/>
              <a:t>due </a:t>
            </a:r>
            <a:r>
              <a:rPr lang="en-US" sz="2400" dirty="0"/>
              <a:t>by 31 March </a:t>
            </a:r>
            <a:r>
              <a:rPr lang="en-US" sz="2400" dirty="0" smtClean="0"/>
              <a:t>2017 - </a:t>
            </a:r>
            <a:r>
              <a:rPr lang="en-ZA" sz="2400" dirty="0" smtClean="0"/>
              <a:t>The </a:t>
            </a:r>
            <a:r>
              <a:rPr lang="en-ZA" sz="2400" dirty="0"/>
              <a:t>draft </a:t>
            </a:r>
            <a:r>
              <a:rPr lang="en-ZA" sz="2400" dirty="0" smtClean="0"/>
              <a:t>has </a:t>
            </a:r>
            <a:r>
              <a:rPr lang="en-ZA" sz="2400" dirty="0"/>
              <a:t>been developed </a:t>
            </a:r>
            <a:r>
              <a:rPr lang="en-ZA" sz="2400" dirty="0" smtClean="0"/>
              <a:t>and </a:t>
            </a:r>
            <a:r>
              <a:rPr lang="en-ZA" sz="2400" dirty="0"/>
              <a:t>awaits approval. </a:t>
            </a:r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034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35067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6: </a:t>
            </a:r>
            <a:r>
              <a:rPr lang="en-US" dirty="0"/>
              <a:t>C</a:t>
            </a:r>
            <a:r>
              <a:rPr lang="en-US" dirty="0" smtClean="0"/>
              <a:t>ET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000" y="1111067"/>
            <a:ext cx="802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1" indent="-536575"/>
            <a:r>
              <a:rPr lang="en-ZA" sz="2400" dirty="0" smtClean="0"/>
              <a:t>4.	Annual </a:t>
            </a:r>
            <a:r>
              <a:rPr lang="en-ZA" sz="2400" dirty="0"/>
              <a:t>plan for education, training and development improvement plan for CET </a:t>
            </a:r>
            <a:r>
              <a:rPr lang="en-ZA" sz="2400" dirty="0" smtClean="0"/>
              <a:t>colleges is due </a:t>
            </a:r>
            <a:r>
              <a:rPr lang="en-ZA" sz="2400" dirty="0"/>
              <a:t>by </a:t>
            </a:r>
            <a:r>
              <a:rPr lang="en-ZA" sz="2400" dirty="0" smtClean="0"/>
              <a:t>                 31 </a:t>
            </a:r>
            <a:r>
              <a:rPr lang="en-ZA" sz="2400" dirty="0"/>
              <a:t>March </a:t>
            </a:r>
            <a:r>
              <a:rPr lang="en-ZA" sz="2400" dirty="0" smtClean="0"/>
              <a:t>2017 - </a:t>
            </a:r>
            <a:r>
              <a:rPr lang="en-ZA" sz="2400" dirty="0"/>
              <a:t>A draft framework </a:t>
            </a:r>
            <a:r>
              <a:rPr lang="en-ZA" sz="2400" dirty="0" smtClean="0"/>
              <a:t>has </a:t>
            </a:r>
            <a:r>
              <a:rPr lang="en-ZA" sz="2400" dirty="0"/>
              <a:t>been completed and </a:t>
            </a:r>
            <a:r>
              <a:rPr lang="en-ZA" sz="2400" dirty="0" smtClean="0"/>
              <a:t>is being processed for approval.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3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3432" y="579096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6: </a:t>
            </a:r>
            <a:r>
              <a:rPr lang="en-US" dirty="0"/>
              <a:t>C</a:t>
            </a:r>
            <a:r>
              <a:rPr lang="en-US" dirty="0" smtClean="0"/>
              <a:t>ET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1286" y="1281113"/>
            <a:ext cx="796014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+mj-lt"/>
              <a:buAutoNum type="arabicPeriod"/>
            </a:pPr>
            <a:r>
              <a:rPr lang="en-US" sz="2400" dirty="0" smtClean="0"/>
              <a:t>An approved CET College infrastructure/facilities maintenance report due by 31 March 2017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Reports have been consolidated and being discussed at branch level with view of developing updates and recommendations. </a:t>
            </a:r>
          </a:p>
          <a:p>
            <a:pPr lvl="1" indent="-457200">
              <a:buFont typeface="+mj-lt"/>
              <a:buAutoNum type="arabicPeriod"/>
            </a:pPr>
            <a:r>
              <a:rPr lang="en-US" sz="2400" dirty="0" smtClean="0"/>
              <a:t>An approved strategy </a:t>
            </a:r>
            <a:r>
              <a:rPr lang="en-US" sz="2400" dirty="0"/>
              <a:t>on strategic partnerships </a:t>
            </a:r>
            <a:r>
              <a:rPr lang="en-US" sz="2400" dirty="0" smtClean="0"/>
              <a:t>is due by 31 </a:t>
            </a:r>
            <a:r>
              <a:rPr lang="en-US" sz="2400" dirty="0"/>
              <a:t>March </a:t>
            </a:r>
            <a:r>
              <a:rPr lang="en-US" sz="2400" dirty="0" smtClean="0"/>
              <a:t>2017 - </a:t>
            </a:r>
            <a:r>
              <a:rPr lang="en-ZA" sz="2400" dirty="0"/>
              <a:t>t</a:t>
            </a:r>
            <a:r>
              <a:rPr lang="en-ZA" sz="2400" dirty="0" smtClean="0"/>
              <a:t>he </a:t>
            </a:r>
            <a:r>
              <a:rPr lang="en-ZA" sz="2400" dirty="0"/>
              <a:t>Draft </a:t>
            </a:r>
            <a:r>
              <a:rPr lang="en-ZA" sz="2400" dirty="0" smtClean="0"/>
              <a:t>Strategy has </a:t>
            </a:r>
            <a:r>
              <a:rPr lang="en-ZA" sz="2400" dirty="0"/>
              <a:t>been </a:t>
            </a:r>
            <a:r>
              <a:rPr lang="en-ZA" sz="2400" dirty="0" smtClean="0"/>
              <a:t>developed and is at a consultation stage internally. </a:t>
            </a:r>
            <a:endParaRPr lang="en-ZA" sz="2400" dirty="0">
              <a:latin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>
              <a:latin typeface="Calibri" panose="020F0502020204030204" pitchFamily="34" charset="0"/>
            </a:endParaRPr>
          </a:p>
          <a:p>
            <a:pPr marL="0" lvl="1"/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>
              <a:latin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>
              <a:latin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ZA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3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4000" y="519447"/>
            <a:ext cx="8136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5: Skills Development 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7906" y="1118771"/>
            <a:ext cx="81081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MyriadPro-Light"/>
              </a:rPr>
              <a:t>The purpose of the programme is to </a:t>
            </a:r>
            <a:r>
              <a:rPr lang="en-ZA" sz="2400" dirty="0"/>
              <a:t>p</a:t>
            </a:r>
            <a:r>
              <a:rPr lang="en-ZA" sz="2400" dirty="0" smtClean="0"/>
              <a:t>romote </a:t>
            </a:r>
            <a:r>
              <a:rPr lang="en-ZA" sz="2400" dirty="0"/>
              <a:t>and monitor the national skills development </a:t>
            </a:r>
            <a:r>
              <a:rPr lang="en-ZA" sz="2400" dirty="0" smtClean="0"/>
              <a:t>strategy and to develop </a:t>
            </a:r>
            <a:r>
              <a:rPr lang="en-ZA" sz="2400" dirty="0"/>
              <a:t>a skills development </a:t>
            </a:r>
            <a:r>
              <a:rPr lang="en-ZA" sz="2400" dirty="0" smtClean="0"/>
              <a:t>policy and </a:t>
            </a:r>
            <a:r>
              <a:rPr lang="en-ZA" sz="2400" dirty="0"/>
              <a:t>regulatory framework for an effective skills development system</a:t>
            </a:r>
            <a:r>
              <a:rPr lang="en-ZA" sz="24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/>
              <a:t>For </a:t>
            </a:r>
            <a:r>
              <a:rPr lang="en-ZA" sz="2400" dirty="0"/>
              <a:t>the quarter under review </a:t>
            </a:r>
            <a:r>
              <a:rPr lang="en-ZA" sz="2400" b="1" dirty="0"/>
              <a:t>Programme </a:t>
            </a:r>
            <a:r>
              <a:rPr lang="en-ZA" sz="2400" b="1" dirty="0" smtClean="0"/>
              <a:t>5 </a:t>
            </a:r>
            <a:r>
              <a:rPr lang="en-ZA" sz="2400" dirty="0" smtClean="0"/>
              <a:t>had 3 delivery targets</a:t>
            </a:r>
            <a:r>
              <a:rPr lang="en-ZA" sz="2400" dirty="0"/>
              <a:t>. </a:t>
            </a:r>
            <a:endParaRPr lang="en-Z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/>
              <a:t>Only one target </a:t>
            </a:r>
            <a:r>
              <a:rPr lang="en-ZA" sz="2400" dirty="0"/>
              <a:t>was </a:t>
            </a:r>
            <a:r>
              <a:rPr lang="en-ZA" sz="2400" dirty="0" smtClean="0"/>
              <a:t>achieved as planned, </a:t>
            </a:r>
            <a:r>
              <a:rPr lang="en-ZA" sz="2400" dirty="0"/>
              <a:t>namely; </a:t>
            </a:r>
            <a:r>
              <a:rPr lang="en-ZA" sz="2400" dirty="0" smtClean="0"/>
              <a:t>an approved </a:t>
            </a:r>
            <a:r>
              <a:rPr lang="en-US" sz="2400" dirty="0" smtClean="0"/>
              <a:t>SETA </a:t>
            </a:r>
            <a:r>
              <a:rPr lang="en-US" sz="2400" dirty="0"/>
              <a:t>monitoring report on skills </a:t>
            </a:r>
            <a:r>
              <a:rPr lang="en-US" sz="2400" dirty="0" smtClean="0"/>
              <a:t>development.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other two targets were </a:t>
            </a:r>
            <a:r>
              <a:rPr lang="en-US" sz="2400" dirty="0"/>
              <a:t>not achieved:</a:t>
            </a:r>
            <a:endParaRPr lang="en-ZA" sz="2400" dirty="0"/>
          </a:p>
          <a:p>
            <a:pPr marL="812800" lvl="1" indent="-355600"/>
            <a:r>
              <a:rPr lang="en-US" sz="2400" dirty="0"/>
              <a:t> </a:t>
            </a:r>
            <a:r>
              <a:rPr lang="en-US" sz="2400" dirty="0" smtClean="0"/>
              <a:t>1.	</a:t>
            </a:r>
            <a:r>
              <a:rPr lang="en-ZA" sz="2400" b="1" dirty="0" smtClean="0"/>
              <a:t>Trade </a:t>
            </a:r>
            <a:r>
              <a:rPr lang="en-ZA" sz="2400" b="1" dirty="0"/>
              <a:t>test pass rate</a:t>
            </a:r>
            <a:r>
              <a:rPr lang="en-ZA" sz="2400" dirty="0"/>
              <a:t> at INDLELA </a:t>
            </a:r>
            <a:r>
              <a:rPr lang="en-ZA" sz="2400" dirty="0" smtClean="0"/>
              <a:t>was below target at </a:t>
            </a:r>
            <a:r>
              <a:rPr lang="en-ZA" sz="2400" dirty="0"/>
              <a:t>50% instead of the planned 52%. </a:t>
            </a:r>
            <a:endParaRPr lang="en-ZA" sz="2400" dirty="0" smtClean="0"/>
          </a:p>
          <a:p>
            <a:pPr marL="812800" lvl="1" indent="-355600"/>
            <a:r>
              <a:rPr lang="en-US" sz="2400" dirty="0" smtClean="0"/>
              <a:t>2.	Average </a:t>
            </a:r>
            <a:r>
              <a:rPr lang="en-US" sz="2400" b="1" dirty="0"/>
              <a:t>lead time</a:t>
            </a:r>
            <a:r>
              <a:rPr lang="en-US" sz="2400" dirty="0"/>
              <a:t> from trade test application received until trade test conducted at </a:t>
            </a:r>
            <a:r>
              <a:rPr lang="en-ZA" sz="2400" dirty="0"/>
              <a:t>INDLELA </a:t>
            </a:r>
            <a:r>
              <a:rPr lang="en-US" sz="2400" dirty="0"/>
              <a:t>is 124 days</a:t>
            </a:r>
            <a:r>
              <a:rPr lang="en-ZA" sz="2400" dirty="0"/>
              <a:t> instead of the planned 120 days. </a:t>
            </a:r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96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1813" y="530034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5: Skills Development 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813" y="1106034"/>
            <a:ext cx="8028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>
                <a:latin typeface="+mn-lt"/>
                <a:cs typeface="Arial" pitchFamily="34" charset="0"/>
              </a:rPr>
              <a:t>P</a:t>
            </a:r>
            <a:r>
              <a:rPr lang="en-ZA" sz="2400" dirty="0" smtClean="0">
                <a:latin typeface="+mn-lt"/>
                <a:cs typeface="Arial" pitchFamily="34" charset="0"/>
              </a:rPr>
              <a:t>rogress on delivery outputs that are due in the subsequent quarters is </a:t>
            </a:r>
            <a:r>
              <a:rPr lang="en-ZA" sz="2400" dirty="0">
                <a:latin typeface="+mn-lt"/>
                <a:cs typeface="Arial" pitchFamily="34" charset="0"/>
              </a:rPr>
              <a:t>as </a:t>
            </a:r>
            <a:r>
              <a:rPr lang="en-ZA" sz="2400" dirty="0" smtClean="0">
                <a:latin typeface="+mn-lt"/>
                <a:cs typeface="Arial" pitchFamily="34" charset="0"/>
              </a:rPr>
              <a:t>follows</a:t>
            </a:r>
            <a:r>
              <a:rPr lang="en-ZA" sz="2400" kern="0" dirty="0" smtClean="0">
                <a:latin typeface="+mn-lt"/>
                <a:cs typeface="Arial" pitchFamily="34" charset="0"/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Approval of the Workplace </a:t>
            </a:r>
            <a:r>
              <a:rPr lang="en-US" sz="2400" dirty="0">
                <a:latin typeface="+mn-lt"/>
              </a:rPr>
              <a:t>based learning programme regulations </a:t>
            </a:r>
            <a:r>
              <a:rPr lang="en-US" sz="2400" dirty="0" smtClean="0">
                <a:latin typeface="+mn-lt"/>
              </a:rPr>
              <a:t>by </a:t>
            </a:r>
            <a:r>
              <a:rPr lang="en-US" sz="2400" dirty="0">
                <a:latin typeface="+mn-lt"/>
              </a:rPr>
              <a:t>the Minister </a:t>
            </a:r>
            <a:r>
              <a:rPr lang="en-US" sz="2400" dirty="0" smtClean="0">
                <a:latin typeface="+mn-lt"/>
              </a:rPr>
              <a:t>is </a:t>
            </a:r>
            <a:r>
              <a:rPr lang="en-US" sz="2400" b="1" dirty="0" smtClean="0">
                <a:latin typeface="+mn-lt"/>
              </a:rPr>
              <a:t>due       31 </a:t>
            </a:r>
            <a:r>
              <a:rPr lang="en-US" sz="2400" b="1" dirty="0">
                <a:latin typeface="+mn-lt"/>
              </a:rPr>
              <a:t>December </a:t>
            </a:r>
            <a:r>
              <a:rPr lang="en-US" sz="2400" b="1" dirty="0" smtClean="0">
                <a:latin typeface="+mn-lt"/>
              </a:rPr>
              <a:t>2016 </a:t>
            </a:r>
            <a:r>
              <a:rPr lang="en-US" sz="2400" dirty="0" smtClean="0">
                <a:latin typeface="+mn-lt"/>
              </a:rPr>
              <a:t>- </a:t>
            </a:r>
            <a:r>
              <a:rPr lang="en-ZA" sz="2400" dirty="0" smtClean="0">
                <a:latin typeface="+mn-lt"/>
              </a:rPr>
              <a:t>Draft </a:t>
            </a:r>
            <a:r>
              <a:rPr lang="en-ZA" sz="2400" dirty="0">
                <a:latin typeface="+mn-lt"/>
              </a:rPr>
              <a:t>Regulations are in place and still under </a:t>
            </a:r>
            <a:r>
              <a:rPr lang="en-ZA" sz="2400" dirty="0" smtClean="0">
                <a:latin typeface="+mn-lt"/>
              </a:rPr>
              <a:t>discussion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n-lt"/>
                <a:ea typeface="MS Mincho" panose="02020609040205080304" pitchFamily="49" charset="-128"/>
                <a:cs typeface="MyriadPro-Light"/>
              </a:rPr>
              <a:t>Approval of the revised National </a:t>
            </a:r>
            <a:r>
              <a:rPr lang="en-US" sz="2400" dirty="0">
                <a:latin typeface="+mn-lt"/>
                <a:ea typeface="MS Mincho" panose="02020609040205080304" pitchFamily="49" charset="-128"/>
                <a:cs typeface="MyriadPro-Light"/>
              </a:rPr>
              <a:t>Skills Development Strategy </a:t>
            </a:r>
            <a:r>
              <a:rPr lang="en-US" sz="2400" dirty="0" smtClean="0">
                <a:latin typeface="+mn-lt"/>
                <a:ea typeface="MS Mincho" panose="02020609040205080304" pitchFamily="49" charset="-128"/>
                <a:cs typeface="MyriadPro-Light"/>
              </a:rPr>
              <a:t>by </a:t>
            </a:r>
            <a:r>
              <a:rPr lang="en-US" sz="2400" dirty="0">
                <a:latin typeface="+mn-lt"/>
                <a:ea typeface="MS Mincho" panose="02020609040205080304" pitchFamily="49" charset="-128"/>
                <a:cs typeface="MyriadPro-Light"/>
              </a:rPr>
              <a:t>the Minister </a:t>
            </a:r>
            <a:r>
              <a:rPr lang="en-US" sz="2400" dirty="0" smtClean="0">
                <a:latin typeface="+mn-lt"/>
                <a:ea typeface="MS Mincho" panose="02020609040205080304" pitchFamily="49" charset="-128"/>
                <a:cs typeface="MyriadPro-Light"/>
              </a:rPr>
              <a:t>is </a:t>
            </a:r>
            <a:r>
              <a:rPr lang="en-US" sz="2400" b="1" dirty="0" smtClean="0">
                <a:latin typeface="+mn-lt"/>
                <a:ea typeface="MS Mincho" panose="02020609040205080304" pitchFamily="49" charset="-128"/>
                <a:cs typeface="MyriadPro-Light"/>
              </a:rPr>
              <a:t>due by  31 </a:t>
            </a:r>
            <a:r>
              <a:rPr lang="en-US" sz="2400" b="1" dirty="0">
                <a:latin typeface="+mn-lt"/>
                <a:ea typeface="MS Mincho" panose="02020609040205080304" pitchFamily="49" charset="-128"/>
                <a:cs typeface="MyriadPro-Light"/>
              </a:rPr>
              <a:t>March </a:t>
            </a:r>
            <a:r>
              <a:rPr lang="en-US" sz="2400" b="1" dirty="0" smtClean="0">
                <a:latin typeface="+mn-lt"/>
                <a:ea typeface="MS Mincho" panose="02020609040205080304" pitchFamily="49" charset="-128"/>
                <a:cs typeface="MyriadPro-Light"/>
              </a:rPr>
              <a:t>2017 </a:t>
            </a:r>
            <a:r>
              <a:rPr lang="en-US" sz="2400" dirty="0" smtClean="0">
                <a:latin typeface="+mn-lt"/>
                <a:ea typeface="MS Mincho" panose="02020609040205080304" pitchFamily="49" charset="-128"/>
                <a:cs typeface="MyriadPro-Light"/>
              </a:rPr>
              <a:t>- </a:t>
            </a:r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Consultation </a:t>
            </a:r>
            <a:r>
              <a:rPr lang="en-ZA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stakeholders is being </a:t>
            </a:r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finalised following a </a:t>
            </a:r>
            <a:r>
              <a:rPr lang="en-ZA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gazette </a:t>
            </a:r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the proposal </a:t>
            </a:r>
            <a:r>
              <a:rPr lang="en-ZA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the new National Skills Development Strategy (NSDS) and SETA landscape </a:t>
            </a:r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public comment in November 2015. </a:t>
            </a:r>
          </a:p>
          <a:p>
            <a:endParaRPr lang="en-ZA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kern="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9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1813" y="530034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5: Skills Development 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813" y="1155096"/>
            <a:ext cx="8028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3.	Approval of the </a:t>
            </a:r>
            <a:r>
              <a:rPr lang="en-US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SETA </a:t>
            </a: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landscape </a:t>
            </a:r>
            <a:r>
              <a:rPr lang="en-US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Minister </a:t>
            </a:r>
            <a:r>
              <a:rPr lang="en-US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 	</a:t>
            </a:r>
            <a:r>
              <a:rPr lang="en-US" sz="2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due by 31 </a:t>
            </a: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March </a:t>
            </a:r>
            <a:r>
              <a:rPr lang="en-US" sz="2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2017 </a:t>
            </a:r>
            <a:r>
              <a:rPr lang="en-US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Consultation </a:t>
            </a:r>
            <a:r>
              <a:rPr lang="en-ZA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stakeholders </a:t>
            </a:r>
            <a:r>
              <a:rPr lang="en-ZA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 being finalised </a:t>
            </a:r>
            <a:r>
              <a:rPr lang="en-ZA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the revised 	landscape should be approved by </a:t>
            </a:r>
            <a:r>
              <a:rPr lang="en-ZA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March 2017.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kern="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4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21880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System Performance 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813" y="1139225"/>
            <a:ext cx="80541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>
                <a:cs typeface="Arial" pitchFamily="34" charset="0"/>
              </a:rPr>
              <a:t>DHET has also been monitoring the performance of the system in terms of the sub-outcomes of Outcome 5: </a:t>
            </a:r>
            <a:r>
              <a:rPr lang="en-ZA" sz="2400" i="1" dirty="0" smtClean="0">
                <a:cs typeface="Arial" pitchFamily="34" charset="0"/>
              </a:rPr>
              <a:t>A skilled and capable workforce to support an inclusive growth path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>
                <a:cs typeface="Arial" pitchFamily="34" charset="0"/>
              </a:rPr>
              <a:t>For the quarter under review three key performance indicators were tracked in relation to:</a:t>
            </a:r>
          </a:p>
          <a:p>
            <a:pPr marL="914400" lvl="1" indent="-457200">
              <a:buAutoNum type="arabicParenR"/>
            </a:pP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Sub-outcome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 Increase access and success in programmes leading to intermediate and high level </a:t>
            </a: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learning: </a:t>
            </a:r>
            <a:r>
              <a:rPr lang="en-ZA" sz="2400" b="1" dirty="0"/>
              <a:t>Lead time to issue certificates to qualifying candidates (months</a:t>
            </a:r>
            <a:r>
              <a:rPr lang="en-ZA" sz="2400" b="1" dirty="0" smtClean="0"/>
              <a:t>) -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SITA </a:t>
            </a:r>
            <a:r>
              <a:rPr lang="en-ZA" sz="2400" dirty="0"/>
              <a:t>capacity to address data processing errors in results on the system remains a challenge as certificates cannot be released unless the resulting data is correct. </a:t>
            </a:r>
            <a:endParaRPr lang="en-Z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5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8000" y="508391"/>
            <a:ext cx="8028000" cy="576000"/>
          </a:xfrm>
          <a:prstGeom prst="rect">
            <a:avLst/>
          </a:prstGeom>
          <a:solidFill>
            <a:srgbClr val="3399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cs typeface="Arial" pitchFamily="34" charset="0"/>
              </a:rPr>
              <a:t>Presentation Outline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558000" y="1447800"/>
            <a:ext cx="776523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9215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900113" indent="-2079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630238" indent="-395288" eaLnBrk="1" fontAlgn="ctr" hangingPunct="1">
              <a:spcAft>
                <a:spcPts val="0"/>
              </a:spcAft>
              <a:defRPr/>
            </a:pPr>
            <a:r>
              <a:rPr lang="en-US" altLang="en-US" sz="2400" b="1" dirty="0" smtClean="0">
                <a:cs typeface="Arial" charset="0"/>
              </a:rPr>
              <a:t>1. 	Background </a:t>
            </a:r>
          </a:p>
          <a:p>
            <a:pPr marL="234950" indent="0" eaLnBrk="1" fontAlgn="ctr" hangingPunct="1">
              <a:spcAft>
                <a:spcPts val="0"/>
              </a:spcAft>
              <a:defRPr/>
            </a:pPr>
            <a:endParaRPr lang="en-US" altLang="en-US" sz="1000" b="1" dirty="0" smtClean="0">
              <a:cs typeface="Arial" charset="0"/>
            </a:endParaRPr>
          </a:p>
          <a:p>
            <a:pPr marL="630238" indent="-395288" eaLnBrk="1" fontAlgn="ctr" hangingPunct="1">
              <a:spcAft>
                <a:spcPts val="0"/>
              </a:spcAft>
              <a:buFontTx/>
              <a:buAutoNum type="arabicPeriod" startAt="2"/>
              <a:defRPr/>
            </a:pPr>
            <a:r>
              <a:rPr lang="en-US" altLang="en-US" sz="2400" b="1" dirty="0" smtClean="0">
                <a:cs typeface="Arial" charset="0"/>
              </a:rPr>
              <a:t>Performance per Programme</a:t>
            </a:r>
          </a:p>
          <a:p>
            <a:pPr marL="234950" indent="0" eaLnBrk="1" fontAlgn="ctr" hangingPunct="1">
              <a:spcAft>
                <a:spcPts val="0"/>
              </a:spcAft>
              <a:defRPr/>
            </a:pPr>
            <a:endParaRPr lang="en-US" altLang="en-US" sz="1000" dirty="0" smtClean="0">
              <a:cs typeface="Arial" charset="0"/>
            </a:endParaRPr>
          </a:p>
          <a:p>
            <a:pPr lvl="1" eaLnBrk="1" fontAlgn="ctr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ZA" altLang="en-US" sz="2400" dirty="0" smtClean="0">
                <a:cs typeface="Arial" charset="0"/>
              </a:rPr>
              <a:t>University Education</a:t>
            </a:r>
          </a:p>
          <a:p>
            <a:pPr lvl="1" eaLnBrk="1" fontAlgn="ctr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ZA" altLang="en-US" sz="2400" dirty="0" smtClean="0">
                <a:cs typeface="Arial" charset="0"/>
              </a:rPr>
              <a:t>Technical and Vocational Education and Training</a:t>
            </a:r>
          </a:p>
          <a:p>
            <a:pPr lvl="1" eaLnBrk="1" fontAlgn="ctr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ZA" altLang="en-US" sz="2400" dirty="0">
                <a:cs typeface="Arial" charset="0"/>
              </a:rPr>
              <a:t>Community Education and Training </a:t>
            </a:r>
            <a:endParaRPr lang="en-ZA" altLang="en-US" sz="2400" dirty="0" smtClean="0">
              <a:cs typeface="Arial" charset="0"/>
            </a:endParaRPr>
          </a:p>
          <a:p>
            <a:pPr lvl="1" eaLnBrk="1" fontAlgn="ctr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ZA" altLang="en-US" sz="2400" dirty="0" smtClean="0">
                <a:cs typeface="Arial" charset="0"/>
              </a:rPr>
              <a:t>Skills Development</a:t>
            </a:r>
          </a:p>
          <a:p>
            <a:pPr lvl="1" eaLnBrk="1" fontAlgn="ctr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ZA" altLang="en-US" sz="2400" dirty="0" smtClean="0">
                <a:cs typeface="Arial" charset="0"/>
              </a:rPr>
              <a:t>Planning</a:t>
            </a:r>
            <a:r>
              <a:rPr lang="en-ZA" altLang="en-US" sz="2400" dirty="0">
                <a:cs typeface="Arial" charset="0"/>
              </a:rPr>
              <a:t>, Policy and Strategy </a:t>
            </a:r>
          </a:p>
          <a:p>
            <a:pPr lvl="1" eaLnBrk="1" fontAlgn="ctr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ZA" altLang="en-US" sz="2400" dirty="0">
                <a:cs typeface="Arial" charset="0"/>
              </a:rPr>
              <a:t>Administration </a:t>
            </a:r>
          </a:p>
          <a:p>
            <a:pPr lvl="1" eaLnBrk="1" fontAlgn="ctr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ZA" altLang="en-US" sz="2400" dirty="0" smtClean="0">
              <a:cs typeface="Arial" charset="0"/>
            </a:endParaRPr>
          </a:p>
          <a:p>
            <a:pPr marL="630238" indent="-395288" eaLnBrk="1" hangingPunct="1">
              <a:spcAft>
                <a:spcPts val="0"/>
              </a:spcAft>
              <a:defRPr/>
            </a:pPr>
            <a:r>
              <a:rPr lang="en-US" altLang="en-US" sz="2400" b="1" dirty="0" smtClean="0">
                <a:cs typeface="Arial" charset="0"/>
              </a:rPr>
              <a:t>3. 	Budget Performance </a:t>
            </a:r>
            <a:endParaRPr lang="en-US" altLang="en-US" sz="2400" dirty="0" smtClean="0">
              <a:cs typeface="Arial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2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28168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79096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System Performance 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813" y="1412547"/>
            <a:ext cx="805418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The </a:t>
            </a:r>
            <a:r>
              <a:rPr lang="en-ZA" sz="2400" dirty="0"/>
              <a:t>release of certificates for the NC (V) supplementary and Report 190/1 Trimester 1 examinations scheduled for this quarter did not take </a:t>
            </a:r>
            <a:r>
              <a:rPr lang="en-ZA" sz="2400" dirty="0" smtClean="0"/>
              <a:t>place.</a:t>
            </a:r>
            <a:endParaRPr lang="en-GB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Correction </a:t>
            </a:r>
            <a:r>
              <a:rPr lang="en-ZA" sz="2400" dirty="0"/>
              <a:t>of data processing errors has been </a:t>
            </a:r>
            <a:r>
              <a:rPr lang="en-ZA" sz="2400" dirty="0" smtClean="0"/>
              <a:t>prioritised.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Challenges </a:t>
            </a:r>
            <a:r>
              <a:rPr lang="en-ZA" sz="2400" dirty="0"/>
              <a:t>with SITA capacity is repeatedly escalated within SITA.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3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4141" y="530846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System Performance 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140" y="1158904"/>
            <a:ext cx="80280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>
                <a:cs typeface="Arial" pitchFamily="34" charset="0"/>
              </a:rPr>
              <a:t>DHET has also been monitoring the performance of system in terms of the sub-outcomes of Outcome 5: </a:t>
            </a:r>
            <a:r>
              <a:rPr lang="en-ZA" sz="2400" i="1" dirty="0" smtClean="0">
                <a:cs typeface="Arial" pitchFamily="34" charset="0"/>
              </a:rPr>
              <a:t>A skilled and capable workforce to support an inclusive growth path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400" dirty="0" smtClean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>
                <a:cs typeface="Arial" pitchFamily="34" charset="0"/>
              </a:rPr>
              <a:t>For the quarter under review two key performance indicators were tracked in relation to:</a:t>
            </a:r>
          </a:p>
          <a:p>
            <a:pPr marL="914400" lvl="1" indent="-457200">
              <a:buAutoNum type="arabicParenR"/>
            </a:pPr>
            <a:r>
              <a:rPr lang="en-GB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Sub-outcome 4:</a:t>
            </a:r>
            <a:r>
              <a:rPr lang="en-GB" sz="2400" dirty="0" smtClean="0"/>
              <a:t> </a:t>
            </a:r>
            <a:r>
              <a:rPr lang="en-GB" sz="2400" dirty="0"/>
              <a:t>Increase access to occupationally-directed programmes in needed areas and thereby expand the availability on intermediate level skills, with a special focus on </a:t>
            </a:r>
            <a:r>
              <a:rPr lang="en-GB" sz="2400" dirty="0" smtClean="0"/>
              <a:t>artisans.</a:t>
            </a:r>
            <a:r>
              <a:rPr lang="en-GB" sz="2400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4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7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4141" y="530846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System Performance 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4778253"/>
              </p:ext>
            </p:extLst>
          </p:nvPr>
        </p:nvGraphicFramePr>
        <p:xfrm>
          <a:off x="684869" y="1529284"/>
          <a:ext cx="7907272" cy="2383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47771"/>
                <a:gridCol w="1811628"/>
                <a:gridCol w="2547873"/>
              </a:tblGrid>
              <a:tr h="806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</a:rPr>
                        <a:t>Annual Target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</a:rPr>
                        <a:t>Status</a:t>
                      </a:r>
                      <a:r>
                        <a:rPr lang="en-ZA" sz="1800" b="1" baseline="0" dirty="0" smtClean="0">
                          <a:effectLst/>
                        </a:rPr>
                        <a:t> as at                 30 September 2016</a:t>
                      </a:r>
                      <a:r>
                        <a:rPr lang="en-ZA" sz="1800" b="1" dirty="0" smtClean="0">
                          <a:effectLst/>
                        </a:rPr>
                        <a:t> 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</a:tr>
              <a:tr h="28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New artisans qualified per </a:t>
                      </a:r>
                      <a:r>
                        <a:rPr lang="en-ZA" sz="1800" b="1" dirty="0" smtClean="0">
                          <a:effectLst/>
                        </a:rPr>
                        <a:t>annum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21 110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</a:t>
                      </a:r>
                      <a:r>
                        <a:rPr lang="en-US" sz="1800" dirty="0" smtClean="0">
                          <a:effectLst/>
                        </a:rPr>
                        <a:t>735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</a:tr>
              <a:tr h="447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New artisans learners registered nationally per annum 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30 750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 </a:t>
                      </a:r>
                      <a:r>
                        <a:rPr lang="en-US" sz="1800" dirty="0" smtClean="0">
                          <a:effectLst/>
                        </a:rPr>
                        <a:t>972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03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1813" y="510436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2: </a:t>
            </a:r>
            <a:r>
              <a:rPr lang="en-US" dirty="0" smtClean="0"/>
              <a:t>Planning, Policy and Strategy</a:t>
            </a:r>
            <a:endParaRPr lang="en-ZA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58000" y="1000360"/>
            <a:ext cx="8028000" cy="245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 smtClean="0"/>
              <a:t>The</a:t>
            </a:r>
            <a:r>
              <a:rPr lang="en-US" sz="2400" b="1" kern="0" dirty="0" smtClean="0"/>
              <a:t> purpose </a:t>
            </a:r>
            <a:r>
              <a:rPr lang="en-US" sz="2400" kern="0" dirty="0" smtClean="0"/>
              <a:t>of the programme is to </a:t>
            </a:r>
            <a:r>
              <a:rPr lang="en-GB" sz="2400" dirty="0" smtClean="0"/>
              <a:t>provide </a:t>
            </a:r>
            <a:r>
              <a:rPr lang="en-GB" sz="2400" dirty="0"/>
              <a:t>strategic direction in the development, implementation and monitoring of Departmental policies and the human resource development strategy for South Africa</a:t>
            </a:r>
            <a:r>
              <a:rPr lang="en-GB" sz="2400" dirty="0" smtClean="0"/>
              <a:t>.</a:t>
            </a:r>
          </a:p>
          <a:p>
            <a:pPr eaLnBrk="1" hangingPunct="1"/>
            <a:r>
              <a:rPr lang="en-ZA" sz="2400" dirty="0">
                <a:cs typeface="Arial" pitchFamily="34" charset="0"/>
              </a:rPr>
              <a:t>For 2016/17 there are </a:t>
            </a:r>
            <a:r>
              <a:rPr lang="en-ZA" sz="2400" dirty="0" smtClean="0">
                <a:cs typeface="Arial" pitchFamily="34" charset="0"/>
              </a:rPr>
              <a:t>9 </a:t>
            </a:r>
            <a:r>
              <a:rPr lang="en-ZA" sz="2400" dirty="0">
                <a:cs typeface="Arial" pitchFamily="34" charset="0"/>
              </a:rPr>
              <a:t>annual </a:t>
            </a:r>
            <a:r>
              <a:rPr lang="en-ZA" sz="2400" dirty="0" smtClean="0">
                <a:cs typeface="Arial" pitchFamily="34" charset="0"/>
              </a:rPr>
              <a:t>targets.  As </a:t>
            </a:r>
            <a:r>
              <a:rPr lang="en-ZA" sz="2400" dirty="0">
                <a:cs typeface="Arial" pitchFamily="34" charset="0"/>
              </a:rPr>
              <a:t>at </a:t>
            </a:r>
            <a:r>
              <a:rPr lang="en-ZA" sz="2400" dirty="0" smtClean="0">
                <a:cs typeface="Arial" pitchFamily="34" charset="0"/>
              </a:rPr>
              <a:t>            30 </a:t>
            </a:r>
            <a:r>
              <a:rPr lang="en-ZA" sz="2400" dirty="0">
                <a:cs typeface="Arial" pitchFamily="34" charset="0"/>
              </a:rPr>
              <a:t>September 2016, progress towards the achievement of these targets is as follows</a:t>
            </a:r>
            <a:r>
              <a:rPr lang="en-ZA" sz="2400" dirty="0" smtClean="0">
                <a:cs typeface="Arial" pitchFamily="34" charset="0"/>
              </a:rPr>
              <a:t>:</a:t>
            </a:r>
          </a:p>
          <a:p>
            <a:pPr eaLnBrk="1" hangingPunct="1"/>
            <a:r>
              <a:rPr lang="en-ZA" sz="2400" dirty="0"/>
              <a:t>Approved National Policy on Career Development Services across all spheres of Government (due by </a:t>
            </a:r>
            <a:r>
              <a:rPr lang="en-ZA" sz="2400" dirty="0" smtClean="0"/>
              <a:t>       31 </a:t>
            </a:r>
            <a:r>
              <a:rPr lang="en-ZA" sz="2400" dirty="0"/>
              <a:t>March 2017)</a:t>
            </a:r>
            <a:r>
              <a:rPr lang="en-ZA" sz="2400" dirty="0">
                <a:cs typeface="Times New Roman" panose="02020603050405020304" pitchFamily="18" charset="0"/>
              </a:rPr>
              <a:t> </a:t>
            </a:r>
          </a:p>
          <a:p>
            <a:pPr lvl="1" indent="-342900" eaLnBrk="1" hangingPunct="1"/>
            <a:r>
              <a:rPr lang="en-ZA" sz="2400" dirty="0"/>
              <a:t>The Career Development Services across all spheres of Government Policy has gone through the cluster process and is on track to receive Cabinet approval for publication. </a:t>
            </a:r>
          </a:p>
          <a:p>
            <a:pPr eaLnBrk="1" hangingPunct="1"/>
            <a:endParaRPr lang="en-US" sz="2400" dirty="0"/>
          </a:p>
          <a:p>
            <a:pPr marL="0" indent="0" eaLnBrk="1" hangingPunct="1">
              <a:buNone/>
            </a:pPr>
            <a:endParaRPr lang="en-GB" sz="2400" dirty="0" smtClean="0"/>
          </a:p>
          <a:p>
            <a:pPr eaLnBrk="1" hangingPunct="1"/>
            <a:endParaRPr lang="en-ZA" altLang="en-US" sz="2400" b="1" kern="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ZA" sz="2400" kern="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4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1813" y="511348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2: </a:t>
            </a:r>
            <a:r>
              <a:rPr lang="en-US" dirty="0" smtClean="0"/>
              <a:t>Planning, Policy and Strategy</a:t>
            </a:r>
            <a:endParaRPr lang="en-Z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1813" y="1087348"/>
            <a:ext cx="8028000" cy="516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ZA" sz="2400" dirty="0" smtClean="0"/>
              <a:t>Approved Policy </a:t>
            </a:r>
            <a:r>
              <a:rPr lang="en-ZA" sz="2400" dirty="0"/>
              <a:t>for Open Learning and Distance Education (due by 31 March 2017</a:t>
            </a:r>
            <a:r>
              <a:rPr lang="en-ZA" sz="2400" dirty="0" smtClean="0"/>
              <a:t>)</a:t>
            </a:r>
            <a:r>
              <a:rPr lang="en-ZA" sz="2400" dirty="0"/>
              <a:t> </a:t>
            </a:r>
            <a:endParaRPr lang="en-ZA" sz="2400" dirty="0" smtClean="0"/>
          </a:p>
          <a:p>
            <a:pPr lvl="1" eaLnBrk="1" hangingPunct="1"/>
            <a:r>
              <a:rPr lang="en-ZA" sz="2400" dirty="0" smtClean="0"/>
              <a:t>The </a:t>
            </a:r>
            <a:r>
              <a:rPr lang="en-ZA" sz="2400" dirty="0"/>
              <a:t>first draft of the Open Learning and Distance Education Policy Framework has been developed and </a:t>
            </a:r>
            <a:r>
              <a:rPr lang="en-ZA" sz="2400" dirty="0" smtClean="0"/>
              <a:t>consultation is underway for finalisation. </a:t>
            </a:r>
            <a:endParaRPr lang="en-ZA" sz="2400" dirty="0"/>
          </a:p>
          <a:p>
            <a:pPr eaLnBrk="1" hangingPunct="1"/>
            <a:r>
              <a:rPr lang="en-US" sz="2400" dirty="0" smtClean="0"/>
              <a:t>Approved M&amp;E </a:t>
            </a:r>
            <a:r>
              <a:rPr lang="en-US" sz="2400" dirty="0"/>
              <a:t>framework for PSET system </a:t>
            </a:r>
            <a:r>
              <a:rPr lang="en-ZA" sz="2400" dirty="0"/>
              <a:t>(due by </a:t>
            </a:r>
            <a:r>
              <a:rPr lang="en-ZA" sz="2400" dirty="0" smtClean="0"/>
              <a:t>  31 </a:t>
            </a:r>
            <a:r>
              <a:rPr lang="en-ZA" sz="2400" dirty="0"/>
              <a:t>March 2017</a:t>
            </a:r>
            <a:r>
              <a:rPr lang="en-ZA" sz="2400" dirty="0" smtClean="0"/>
              <a:t>)</a:t>
            </a:r>
            <a:r>
              <a:rPr lang="en-ZA" sz="2400" dirty="0"/>
              <a:t> </a:t>
            </a:r>
            <a:endParaRPr lang="en-ZA" sz="2400" dirty="0" smtClean="0"/>
          </a:p>
          <a:p>
            <a:pPr lvl="1" eaLnBrk="1" hangingPunct="1"/>
            <a:r>
              <a:rPr lang="en-ZA" sz="2400" dirty="0" smtClean="0"/>
              <a:t>First </a:t>
            </a:r>
            <a:r>
              <a:rPr lang="en-ZA" sz="2400" dirty="0"/>
              <a:t>version of M&amp;E Framework for PSET system has been developed. Compendium of indicators for system monitoring has been developed</a:t>
            </a:r>
            <a:r>
              <a:rPr lang="en-ZA" sz="2400" dirty="0" smtClean="0"/>
              <a:t>. On track to achieve by target date. </a:t>
            </a:r>
            <a:endParaRPr lang="en-Z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sz="2000" dirty="0"/>
          </a:p>
          <a:p>
            <a:pPr eaLnBrk="1" hangingPunct="1"/>
            <a:endParaRPr lang="en-GB" sz="2000" dirty="0" smtClean="0"/>
          </a:p>
          <a:p>
            <a:pPr eaLnBrk="1" hangingPunct="1"/>
            <a:endParaRPr lang="en-ZA" altLang="en-US" sz="2000" b="1" kern="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ZA" sz="2000" kern="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4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3366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2: </a:t>
            </a:r>
            <a:r>
              <a:rPr lang="en-US" dirty="0" smtClean="0"/>
              <a:t>Planning, Policy and Strategy</a:t>
            </a:r>
            <a:endParaRPr lang="en-Z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4819" y="1222973"/>
            <a:ext cx="8310584" cy="516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ZA" sz="2400" dirty="0" smtClean="0"/>
              <a:t>A </a:t>
            </a:r>
            <a:r>
              <a:rPr lang="en-ZA" sz="2400" dirty="0"/>
              <a:t>monitoring Report on international relations (due by </a:t>
            </a:r>
            <a:r>
              <a:rPr lang="en-ZA" sz="2400" dirty="0" smtClean="0"/>
              <a:t>      31 </a:t>
            </a:r>
            <a:r>
              <a:rPr lang="en-ZA" sz="2400" dirty="0"/>
              <a:t>March 2017</a:t>
            </a:r>
            <a:r>
              <a:rPr lang="en-ZA" sz="2400" dirty="0" smtClean="0"/>
              <a:t>)</a:t>
            </a:r>
          </a:p>
          <a:p>
            <a:pPr lvl="1" eaLnBrk="1" hangingPunct="1"/>
            <a:r>
              <a:rPr lang="en-ZA" sz="2400" dirty="0"/>
              <a:t>An outline of International Relations monitoring report has been developed and source documents identified and gathered. Drafting of the content is in progress. </a:t>
            </a:r>
            <a:endParaRPr lang="en-Z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ZA" sz="2400" dirty="0" smtClean="0"/>
              <a:t>Macro </a:t>
            </a:r>
            <a:r>
              <a:rPr lang="en-ZA" sz="2400" dirty="0"/>
              <a:t>Indicator trend report on PSET (due by </a:t>
            </a:r>
            <a:r>
              <a:rPr lang="en-ZA" sz="2400" dirty="0" smtClean="0"/>
              <a:t>                  31 </a:t>
            </a:r>
            <a:r>
              <a:rPr lang="en-ZA" sz="2400" dirty="0"/>
              <a:t>March 2017)</a:t>
            </a:r>
            <a:endParaRPr lang="en-Z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ZA" sz="2400" dirty="0"/>
              <a:t>Funding for the commissioning of the Macro Indicator trend report on PSET has been approved. The second draft version of the ToR has been </a:t>
            </a:r>
            <a:r>
              <a:rPr lang="en-ZA" sz="2400" dirty="0" smtClean="0"/>
              <a:t>developed. </a:t>
            </a:r>
          </a:p>
          <a:p>
            <a:pPr marL="0" indent="0" eaLnBrk="1" hangingPunct="1">
              <a:buNone/>
            </a:pP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sz="2000" dirty="0"/>
          </a:p>
          <a:p>
            <a:pPr eaLnBrk="1" hangingPunct="1"/>
            <a:endParaRPr lang="en-GB" sz="2000" dirty="0" smtClean="0"/>
          </a:p>
          <a:p>
            <a:pPr eaLnBrk="1" hangingPunct="1"/>
            <a:endParaRPr lang="en-ZA" altLang="en-US" sz="2000" b="1" kern="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ZA" sz="2000" kern="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6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3366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2: </a:t>
            </a:r>
            <a:r>
              <a:rPr lang="en-US" dirty="0" smtClean="0"/>
              <a:t>Planning, Policy and Strategy</a:t>
            </a:r>
            <a:endParaRPr lang="en-Z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4819" y="1222973"/>
            <a:ext cx="8310584" cy="516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Developing materials for </a:t>
            </a:r>
            <a:r>
              <a:rPr lang="en-US" sz="2400" dirty="0"/>
              <a:t>the identified 2 Programmes to be piloted in 2017/18 </a:t>
            </a:r>
            <a:r>
              <a:rPr lang="en-ZA" sz="2400" dirty="0"/>
              <a:t>(due by 31 March 2017)</a:t>
            </a:r>
            <a:endParaRPr lang="en-Z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ZA" sz="2400" dirty="0"/>
              <a:t>Tender specifications for the development of specifications for the Occupational Qualification: Electrician was developed. BSC/BAC were set up and submitted for </a:t>
            </a:r>
            <a:r>
              <a:rPr lang="en-ZA" sz="2400" dirty="0" smtClean="0"/>
              <a:t>approval. Content </a:t>
            </a:r>
            <a:r>
              <a:rPr lang="en-ZA" sz="2400" dirty="0"/>
              <a:t>framework has been developed.</a:t>
            </a:r>
            <a:endParaRPr lang="en-Z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ZA" sz="2400" dirty="0"/>
              <a:t>Develop a report on the implementation of the strategy on open learning and distance (due by 31 March 2017)</a:t>
            </a:r>
          </a:p>
          <a:p>
            <a:pPr marL="0" indent="0" eaLnBrk="1" hangingPunct="1">
              <a:buNone/>
            </a:pPr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sz="2000" dirty="0"/>
          </a:p>
          <a:p>
            <a:pPr eaLnBrk="1" hangingPunct="1"/>
            <a:endParaRPr lang="en-GB" sz="2000" dirty="0" smtClean="0"/>
          </a:p>
          <a:p>
            <a:pPr eaLnBrk="1" hangingPunct="1"/>
            <a:endParaRPr lang="en-ZA" altLang="en-US" sz="2000" b="1" kern="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ZA" sz="2000" kern="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0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5897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2: </a:t>
            </a:r>
            <a:r>
              <a:rPr lang="en-US" dirty="0" smtClean="0"/>
              <a:t>Planning, Policy and Strategy</a:t>
            </a:r>
            <a:endParaRPr lang="en-Z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1813" y="1134973"/>
            <a:ext cx="8054187" cy="516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3538" lvl="1" indent="-276225"/>
            <a:r>
              <a:rPr lang="en-ZA" sz="2400" dirty="0" smtClean="0"/>
              <a:t>Information </a:t>
            </a:r>
            <a:r>
              <a:rPr lang="en-ZA" sz="2400" dirty="0"/>
              <a:t>needed for the report on the implementation of the strategy on open learning and distance education is being collected and includes: </a:t>
            </a:r>
          </a:p>
          <a:p>
            <a:pPr marL="623888" lvl="2" indent="-260350">
              <a:buFont typeface="Arial" panose="020B0604020202020204" pitchFamily="34" charset="0"/>
              <a:buChar char="•"/>
            </a:pPr>
            <a:r>
              <a:rPr lang="en-ZA" dirty="0"/>
              <a:t>The development of the policy framework for open learning;</a:t>
            </a:r>
          </a:p>
          <a:p>
            <a:pPr marL="623888" lvl="2" indent="-260350">
              <a:buFont typeface="Arial" panose="020B0604020202020204" pitchFamily="34" charset="0"/>
              <a:buChar char="•"/>
            </a:pPr>
            <a:r>
              <a:rPr lang="en-ZA" dirty="0"/>
              <a:t>Survey on Distance Education in TVET Colleges;</a:t>
            </a:r>
          </a:p>
          <a:p>
            <a:pPr marL="623888" lvl="2" indent="-260350">
              <a:buFont typeface="Arial" panose="020B0604020202020204" pitchFamily="34" charset="0"/>
              <a:buChar char="•"/>
            </a:pPr>
            <a:r>
              <a:rPr lang="en-ZA" dirty="0"/>
              <a:t>Position paper on online programmes and course offerings; and</a:t>
            </a:r>
          </a:p>
          <a:p>
            <a:pPr marL="623888" lvl="2" indent="-260350">
              <a:buFont typeface="Arial" panose="020B0604020202020204" pitchFamily="34" charset="0"/>
              <a:buChar char="•"/>
            </a:pPr>
            <a:r>
              <a:rPr lang="en-ZA" dirty="0"/>
              <a:t>Course development and uploads to the NOLS; and </a:t>
            </a:r>
          </a:p>
          <a:p>
            <a:pPr marL="623888" lvl="2" indent="-260350">
              <a:buFont typeface="Arial" panose="020B0604020202020204" pitchFamily="34" charset="0"/>
              <a:buChar char="•"/>
            </a:pPr>
            <a:r>
              <a:rPr lang="en-ZA" dirty="0"/>
              <a:t>the development of TVET College lecturers through open learning. </a:t>
            </a:r>
          </a:p>
          <a:p>
            <a:pPr marL="363538" lvl="1" indent="-276225">
              <a:buNone/>
            </a:pPr>
            <a:r>
              <a:rPr lang="en-ZA" sz="2400" dirty="0" smtClean="0"/>
              <a:t>- It </a:t>
            </a:r>
            <a:r>
              <a:rPr lang="en-ZA" sz="2400" dirty="0"/>
              <a:t>is envisaged that the report will be completed by  </a:t>
            </a:r>
            <a:r>
              <a:rPr lang="en-ZA" sz="2400" dirty="0" smtClean="0"/>
              <a:t>        31 March </a:t>
            </a:r>
            <a:r>
              <a:rPr lang="en-ZA" sz="2400" dirty="0"/>
              <a:t>2017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sz="2000" dirty="0"/>
          </a:p>
          <a:p>
            <a:pPr eaLnBrk="1" hangingPunct="1"/>
            <a:endParaRPr lang="en-GB" sz="2000" dirty="0" smtClean="0"/>
          </a:p>
          <a:p>
            <a:pPr eaLnBrk="1" hangingPunct="1"/>
            <a:endParaRPr lang="en-ZA" altLang="en-US" sz="2000" b="1" kern="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ZA" sz="2000" kern="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5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3366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2: </a:t>
            </a:r>
            <a:r>
              <a:rPr lang="en-US" dirty="0" smtClean="0"/>
              <a:t>Planning, Policy and Strategy</a:t>
            </a:r>
            <a:endParaRPr lang="en-Z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9003" y="1220698"/>
            <a:ext cx="8310584" cy="516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ZA" sz="2400" dirty="0" smtClean="0"/>
              <a:t>Annual </a:t>
            </a:r>
            <a:r>
              <a:rPr lang="en-ZA" sz="2400" dirty="0"/>
              <a:t>report on skills supply and demand published by 31 March 2017 (due by 31 March 2017</a:t>
            </a:r>
            <a:r>
              <a:rPr lang="en-ZA" sz="2400" dirty="0" smtClean="0"/>
              <a:t>)</a:t>
            </a:r>
          </a:p>
          <a:p>
            <a:pPr lvl="1" eaLnBrk="1" hangingPunct="1"/>
            <a:r>
              <a:rPr lang="en-ZA" sz="2400" dirty="0"/>
              <a:t>The 2015 report on skills supply and demand was only </a:t>
            </a:r>
            <a:r>
              <a:rPr lang="en-ZA" sz="2400" dirty="0" smtClean="0"/>
              <a:t>finalised </a:t>
            </a:r>
            <a:r>
              <a:rPr lang="en-ZA" sz="2400" dirty="0"/>
              <a:t>in September </a:t>
            </a:r>
            <a:r>
              <a:rPr lang="en-ZA" sz="2400" dirty="0" smtClean="0"/>
              <a:t>2016 and is being updated with the 2016 available information. </a:t>
            </a:r>
          </a:p>
          <a:p>
            <a:pPr lvl="1" eaLnBrk="1" hangingPunct="1"/>
            <a:r>
              <a:rPr lang="en-ZA" sz="2400" dirty="0" smtClean="0"/>
              <a:t>However, this </a:t>
            </a:r>
            <a:r>
              <a:rPr lang="en-ZA" sz="2400" dirty="0"/>
              <a:t>report </a:t>
            </a:r>
            <a:r>
              <a:rPr lang="en-ZA" sz="2400" dirty="0" smtClean="0"/>
              <a:t>will in future be </a:t>
            </a:r>
            <a:r>
              <a:rPr lang="en-ZA" sz="2400" dirty="0"/>
              <a:t>published </a:t>
            </a:r>
            <a:r>
              <a:rPr lang="en-ZA" sz="2400" dirty="0" smtClean="0"/>
              <a:t>every </a:t>
            </a:r>
            <a:r>
              <a:rPr lang="en-ZA" sz="2400" dirty="0"/>
              <a:t>two </a:t>
            </a:r>
            <a:r>
              <a:rPr lang="en-ZA" sz="2400" dirty="0" smtClean="0"/>
              <a:t>years.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ZA" sz="2400" dirty="0"/>
              <a:t>Annual statistics on Post-School Education and Training report published by 31 March </a:t>
            </a:r>
            <a:r>
              <a:rPr lang="en-ZA" sz="2400" dirty="0" smtClean="0"/>
              <a:t>2017</a:t>
            </a:r>
          </a:p>
          <a:p>
            <a:pPr lvl="1" eaLnBrk="1" hangingPunct="1"/>
            <a:r>
              <a:rPr lang="en-ZA" sz="2400" dirty="0"/>
              <a:t>The process is underway and at </a:t>
            </a:r>
            <a:r>
              <a:rPr lang="en-ZA" sz="2400" dirty="0" smtClean="0"/>
              <a:t>an </a:t>
            </a:r>
            <a:r>
              <a:rPr lang="en-ZA" sz="2400" dirty="0"/>
              <a:t>advanced stage. Inputs for the publication of 2015 Statistics have been provided and confirmed by </a:t>
            </a:r>
            <a:r>
              <a:rPr lang="en-ZA" sz="2400" dirty="0" smtClean="0"/>
              <a:t>branches </a:t>
            </a:r>
            <a:endParaRPr lang="en-ZA" sz="2400" dirty="0"/>
          </a:p>
          <a:p>
            <a:pPr lvl="1" eaLnBrk="1" hangingPunct="1"/>
            <a:endParaRPr lang="en-ZA" sz="2400" dirty="0" smtClean="0"/>
          </a:p>
          <a:p>
            <a:pPr eaLnBrk="1" hangingPunct="1"/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ZA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sz="2400" dirty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ZA" altLang="en-US" sz="2400" b="1" kern="0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en-ZA" sz="2400" kern="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1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82600" y="1281113"/>
            <a:ext cx="8028000" cy="122941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</a:t>
            </a:r>
            <a:r>
              <a:rPr lang="en-US" sz="2400" b="1" dirty="0" smtClean="0"/>
              <a:t> </a:t>
            </a:r>
            <a:r>
              <a:rPr lang="en-US" sz="2400" b="1" dirty="0"/>
              <a:t>purpose </a:t>
            </a:r>
            <a:r>
              <a:rPr lang="en-US" sz="2400" dirty="0"/>
              <a:t>of the programme is to provide overall management and administration of the Department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ZA" sz="2400" dirty="0" smtClean="0">
                <a:cs typeface="Arial" pitchFamily="34" charset="0"/>
              </a:rPr>
              <a:t>For 2016/17 there are 5 annual targets. </a:t>
            </a:r>
          </a:p>
          <a:p>
            <a:pPr eaLnBrk="1" hangingPunct="1"/>
            <a:r>
              <a:rPr lang="en-ZA" sz="2400" dirty="0" smtClean="0">
                <a:cs typeface="Arial" pitchFamily="34" charset="0"/>
              </a:rPr>
              <a:t>As at 30 September 2016, </a:t>
            </a:r>
            <a:r>
              <a:rPr lang="en-ZA" sz="2400" dirty="0">
                <a:cs typeface="Arial" pitchFamily="34" charset="0"/>
              </a:rPr>
              <a:t>progress </a:t>
            </a:r>
            <a:r>
              <a:rPr lang="en-ZA" sz="2400" dirty="0" smtClean="0">
                <a:cs typeface="Arial" pitchFamily="34" charset="0"/>
              </a:rPr>
              <a:t>towards the achievement of these targets is as follows:</a:t>
            </a:r>
            <a:endParaRPr lang="en-US" sz="24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ZA" sz="1800" dirty="0"/>
          </a:p>
          <a:p>
            <a:pPr marL="0" indent="0" eaLnBrk="1" hangingPunct="1">
              <a:buNone/>
            </a:pPr>
            <a:endParaRPr lang="en-ZA" altLang="en-US" sz="1800" b="1" dirty="0" smtClean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ZA" sz="1800" dirty="0" smtClean="0">
              <a:cs typeface="Arial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2600" y="512070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1: Administration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565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86" y="0"/>
            <a:ext cx="9144000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286" y="520083"/>
            <a:ext cx="8028000" cy="576000"/>
          </a:xfrm>
          <a:prstGeom prst="rect">
            <a:avLst/>
          </a:prstGeom>
          <a:solidFill>
            <a:srgbClr val="3399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cs typeface="Arial" pitchFamily="34" charset="0"/>
              </a:rPr>
              <a:t>Background 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594287" y="1096083"/>
            <a:ext cx="802799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9215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900113" indent="-2079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630238" indent="-395288" eaLnBrk="1" fontAlgn="ctr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cs typeface="Arial" charset="0"/>
              </a:rPr>
              <a:t>For the </a:t>
            </a:r>
            <a:r>
              <a:rPr lang="en-US" altLang="en-US" sz="2400" dirty="0">
                <a:cs typeface="Arial" charset="0"/>
              </a:rPr>
              <a:t>2016/17 financial year we have 38 performance indicators encompassing 70 outputs (targets</a:t>
            </a:r>
            <a:r>
              <a:rPr lang="en-US" altLang="en-US" sz="2400" dirty="0" smtClean="0">
                <a:cs typeface="Arial" charset="0"/>
              </a:rPr>
              <a:t>).</a:t>
            </a:r>
          </a:p>
          <a:p>
            <a:pPr marL="630238" indent="-395288" eaLnBrk="1" fontAlgn="ctr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/>
              <a:t>For </a:t>
            </a:r>
            <a:r>
              <a:rPr lang="en-ZA" sz="2400" dirty="0"/>
              <a:t>the quarter under review, the </a:t>
            </a:r>
            <a:r>
              <a:rPr lang="en-ZA" sz="2400" dirty="0" smtClean="0"/>
              <a:t>Department had planned to deliver 12 </a:t>
            </a:r>
            <a:r>
              <a:rPr lang="en-ZA" sz="2400" dirty="0"/>
              <a:t>key </a:t>
            </a:r>
            <a:r>
              <a:rPr lang="en-ZA" sz="2400" dirty="0" smtClean="0"/>
              <a:t>outputs through its core delivery programmes (University </a:t>
            </a:r>
            <a:r>
              <a:rPr lang="en-ZA" sz="2400" dirty="0"/>
              <a:t>Education, TVET, CET and </a:t>
            </a:r>
            <a:r>
              <a:rPr lang="en-ZA" sz="2400" dirty="0" smtClean="0"/>
              <a:t>the Skills </a:t>
            </a:r>
            <a:r>
              <a:rPr lang="en-ZA" sz="2400" dirty="0"/>
              <a:t>Development branch) </a:t>
            </a:r>
            <a:endParaRPr lang="en-ZA" sz="2400" dirty="0" smtClean="0"/>
          </a:p>
          <a:p>
            <a:pPr marL="630238" lvl="0" indent="-395288" eaLnBrk="1" fontAlgn="ctr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/>
              <a:t>Support programmes (Planning and Corporate Services) had </a:t>
            </a:r>
            <a:r>
              <a:rPr lang="en-ZA" sz="2400" dirty="0"/>
              <a:t>no </a:t>
            </a:r>
            <a:r>
              <a:rPr lang="en-ZA" sz="2400" dirty="0" smtClean="0"/>
              <a:t>target due for this quarter. For these programmes, we will report progress </a:t>
            </a:r>
            <a:r>
              <a:rPr lang="en-ZA" sz="2400" dirty="0"/>
              <a:t>towards the attainment of </a:t>
            </a:r>
            <a:r>
              <a:rPr lang="en-ZA" sz="2400" dirty="0" smtClean="0"/>
              <a:t>annual targets. 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3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15303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0933836"/>
              </p:ext>
            </p:extLst>
          </p:nvPr>
        </p:nvGraphicFramePr>
        <p:xfrm>
          <a:off x="582600" y="1436751"/>
          <a:ext cx="8028000" cy="41010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03190"/>
                <a:gridCol w="1262807"/>
                <a:gridCol w="4262003"/>
              </a:tblGrid>
              <a:tr h="13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Performance indicator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Targets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Progress </a:t>
                      </a:r>
                      <a:r>
                        <a:rPr lang="en-US" sz="1800" b="1" dirty="0" smtClean="0">
                          <a:effectLst/>
                        </a:rPr>
                        <a:t>as at 30 September 2016 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</a:tr>
              <a:tr h="27697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Approved funded positions filled (%)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90%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 funded positions filled are at 92.5 % with a vacancy rate of 7.45%. </a:t>
                      </a:r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Challenge:</a:t>
                      </a:r>
                      <a:r>
                        <a:rPr lang="en-ZA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igh volumes of applications received and lack of capacity in the Recruitment Unit to respond to the demand.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1" marR="40251" marT="0" marB="0"/>
                </a:tc>
              </a:tr>
              <a:tr h="56316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Disciplinary cases resolved within 90 days (%)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disciplinary cases reported </a:t>
                      </a: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Four (25%) cases were finalised within 90 days. </a:t>
                      </a:r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Challenge:</a:t>
                      </a:r>
                      <a:r>
                        <a:rPr lang="en-ZA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 were postponed due to the unavailability of the employees.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51" marR="40251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2600" y="55906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1: Administration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364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026527"/>
              </p:ext>
            </p:extLst>
          </p:nvPr>
        </p:nvGraphicFramePr>
        <p:xfrm>
          <a:off x="531813" y="1370520"/>
          <a:ext cx="8054187" cy="41010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1354"/>
                <a:gridCol w="1266927"/>
                <a:gridCol w="4275906"/>
              </a:tblGrid>
              <a:tr h="13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Performance indicator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Targets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Progress </a:t>
                      </a:r>
                      <a:r>
                        <a:rPr lang="en-US" sz="1800" b="1" dirty="0" smtClean="0">
                          <a:effectLst/>
                        </a:rPr>
                        <a:t>as at 30 September 2016 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</a:tr>
              <a:tr h="946404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Average lead time from recruitment requisition received until appointment</a:t>
                      </a:r>
                      <a:endParaRPr lang="en-ZA" sz="1800" dirty="0">
                        <a:effectLst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recommendation</a:t>
                      </a:r>
                      <a:endParaRPr lang="en-ZA" sz="1800" dirty="0">
                        <a:effectLst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made (days)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180 days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average the Recruitment Unit has processed appointments within 187 days. </a:t>
                      </a:r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Challenge: </a:t>
                      </a:r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</a:t>
                      </a:r>
                      <a:r>
                        <a:rPr lang="en-Z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 volumes of applications received and lack of capacity in the Recruitment Unit to respond to the demand.</a:t>
                      </a:r>
                      <a:r>
                        <a:rPr lang="en-ZA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</a:tr>
              <a:tr h="47320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Creditor payment age (days)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 days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takes an average of 29.4 days to settle valid invoices.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</a:tr>
              <a:tr h="47320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Approved ICT procurement plans per annum (1)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Approved </a:t>
                      </a:r>
                      <a:r>
                        <a:rPr lang="en-GB" sz="1800" dirty="0" smtClean="0">
                          <a:effectLst/>
                        </a:rPr>
                        <a:t>ICT procurement plan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  <a:tc>
                  <a:txBody>
                    <a:bodyPr/>
                    <a:lstStyle/>
                    <a:p>
                      <a:pPr marL="2159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draft 2017/18 ICT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procurement plan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been completed.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1" marR="40251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8000" y="53366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</a:t>
            </a:r>
            <a:r>
              <a:rPr lang="en-US" dirty="0" smtClean="0"/>
              <a:t>1: Administration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999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3" y="558799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2016/17: </a:t>
            </a:r>
            <a:r>
              <a:rPr lang="en-ZA" sz="2800" b="1" dirty="0">
                <a:latin typeface="+mj-lt"/>
              </a:rPr>
              <a:t>Second</a:t>
            </a:r>
            <a:r>
              <a:rPr lang="en-ZA" sz="2800" b="1" dirty="0" smtClean="0">
                <a:cs typeface="Arial" pitchFamily="34" charset="0"/>
              </a:rPr>
              <a:t> Quarter Report: Summary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C647411B-AB77-409F-B9F6-2D0EDA52287E}" type="slidenum">
              <a:rPr lang="en-US" b="1" smtClean="0"/>
              <a:pPr/>
              <a:t>32</a:t>
            </a:fld>
            <a:endParaRPr lang="en-US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2913" y="1219200"/>
            <a:ext cx="78628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kern="0" dirty="0" smtClean="0">
              <a:cs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The overall spending rate for the second quarter is 39.1% (including Direct Charges)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The high spending trend is mainly due to transfers made to universities and TVET colleges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ZA" sz="2400" dirty="0" smtClean="0"/>
              <a:t>The average spending for normal operational activities, including compensation of employees, was 47.5%</a:t>
            </a:r>
            <a:endParaRPr lang="en-US" sz="2400" kern="0" dirty="0" smtClean="0">
              <a:cs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The spending rate on compensation of employees is 47.0% and indicated as follows: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/>
            </a:pPr>
            <a:endParaRPr lang="en-US" kern="0" dirty="0" smtClean="0"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defRPr/>
            </a:pPr>
            <a:endParaRPr lang="en-US" kern="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2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3" y="558799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2016/17: </a:t>
            </a:r>
            <a:r>
              <a:rPr lang="en-ZA" sz="2800" b="1" dirty="0">
                <a:latin typeface="+mj-lt"/>
              </a:rPr>
              <a:t>Second</a:t>
            </a:r>
            <a:r>
              <a:rPr lang="en-ZA" sz="2800" b="1" dirty="0" smtClean="0">
                <a:cs typeface="Arial" pitchFamily="34" charset="0"/>
              </a:rPr>
              <a:t> Quarter Report: Summary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C647411B-AB77-409F-B9F6-2D0EDA52287E}" type="slidenum">
              <a:rPr lang="en-US" b="1" smtClean="0"/>
              <a:pPr/>
              <a:t>33</a:t>
            </a:fld>
            <a:endParaRPr lang="en-US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2913" y="1219200"/>
            <a:ext cx="78628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kern="0" dirty="0" smtClean="0"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defRPr/>
            </a:pPr>
            <a:endParaRPr lang="en-US" kern="0" dirty="0" smtClean="0"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defRPr/>
            </a:pPr>
            <a:endParaRPr lang="en-US" kern="0" dirty="0" smtClean="0"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4682961"/>
              </p:ext>
            </p:extLst>
          </p:nvPr>
        </p:nvGraphicFramePr>
        <p:xfrm>
          <a:off x="576943" y="1686560"/>
          <a:ext cx="7696200" cy="223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752600"/>
                <a:gridCol w="1632857"/>
                <a:gridCol w="1491343"/>
              </a:tblGrid>
              <a:tr h="807720"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(R’000)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Expenditure (R’000)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r>
                        <a:rPr lang="en-ZA" sz="1800" b="1" baseline="0" dirty="0" smtClean="0">
                          <a:solidFill>
                            <a:schemeClr val="tx1"/>
                          </a:solidFill>
                        </a:rPr>
                        <a:t> spent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Personnel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7 755 438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3 593 531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46.3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Examiners and Moderators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84 448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95 022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0" dirty="0" smtClean="0">
                          <a:solidFill>
                            <a:schemeClr val="tx1"/>
                          </a:solidFill>
                        </a:rPr>
                        <a:t>112.5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7 839</a:t>
                      </a:r>
                      <a:r>
                        <a:rPr lang="en-ZA" sz="1800" b="1" baseline="0" dirty="0" smtClean="0">
                          <a:solidFill>
                            <a:schemeClr val="tx1"/>
                          </a:solidFill>
                        </a:rPr>
                        <a:t> 886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3 688 553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47.0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24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7037" y="54507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2016/17: Second Quarter Report: Summary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C647411B-AB77-409F-B9F6-2D0EDA52287E}" type="slidenum">
              <a:rPr lang="en-US" b="1" smtClean="0"/>
              <a:pPr/>
              <a:t>34</a:t>
            </a:fld>
            <a:endParaRPr lang="en-US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2913" y="1121073"/>
            <a:ext cx="8064500" cy="513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Transfer payments and subsidies were processed as planned and in accordance with payment schedules.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Expenditure trends are monitored closely by the Department as various components are at risk of overspending. Cost saving measures implemented during 2014/15 are still in place.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Details regarding the status of the various programmes and the spending per economic classification, is reflected in the next two slides.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The highest spending trends are experienced by Programmes 1 and 3 due to incorrect PERSAL interfaces against Programme 1 that were corrected in October 2016 and the subsidy payments to Universities and NSFAS.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cs typeface="Arial" charset="0"/>
              </a:rPr>
              <a:t>Consequently transfer payments comprises the spending item that reflects the highest trend.</a:t>
            </a:r>
          </a:p>
        </p:txBody>
      </p:sp>
    </p:spTree>
    <p:extLst>
      <p:ext uri="{BB962C8B-B14F-4D97-AF65-F5344CB8AC3E}">
        <p14:creationId xmlns:p14="http://schemas.microsoft.com/office/powerpoint/2010/main" xmlns="" val="37180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0829" y="104063"/>
            <a:ext cx="8028000" cy="93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 Second Quarter: Spending per Programme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717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29085839-C06D-4475-A807-7AF5B7383720}" type="slidenum">
              <a:rPr lang="en-US" b="1" smtClean="0"/>
              <a:pPr/>
              <a:t>35</a:t>
            </a:fld>
            <a:endParaRPr lang="en-US" b="1" dirty="0" smtClean="0"/>
          </a:p>
        </p:txBody>
      </p:sp>
      <p:graphicFrame>
        <p:nvGraphicFramePr>
          <p:cNvPr id="8" name="Group 2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9609256"/>
              </p:ext>
            </p:extLst>
          </p:nvPr>
        </p:nvGraphicFramePr>
        <p:xfrm>
          <a:off x="457200" y="1290827"/>
          <a:ext cx="8028000" cy="5348159"/>
        </p:xfrm>
        <a:graphic>
          <a:graphicData uri="http://schemas.openxmlformats.org/drawingml/2006/table">
            <a:tbl>
              <a:tblPr/>
              <a:tblGrid>
                <a:gridCol w="2895600"/>
                <a:gridCol w="1219200"/>
                <a:gridCol w="1608866"/>
                <a:gridCol w="1263667"/>
                <a:gridCol w="1040667"/>
              </a:tblGrid>
              <a:tr h="991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Programme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R’000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Expenditure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R’000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R’000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Spent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9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 Administration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373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667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 336 477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37 190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90.05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2: Planning, Policy and  Strategy</a:t>
                      </a:r>
                    </a:p>
                  </a:txBody>
                  <a:tcPr marL="9144" marR="9144" marT="9144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71 545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27 982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43 563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39.11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 University Education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39 531 603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28 915 521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10 616 082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73.15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 Technical and Vocational Education and Training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6 917 191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3 279 676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3 637 515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47.41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 Skills Development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224 534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90 178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134 356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40.16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6: Community Education and Training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2 069 739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858 395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1 211 344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41.47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Direct Charges (SETAs and NSF)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17 639 595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7 127 910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10 511 685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40.41</a:t>
                      </a:r>
                      <a:endParaRPr lang="en-US" sz="18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827 874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40 636 139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26 191 735</a:t>
                      </a:r>
                      <a:endParaRPr lang="en-US" sz="18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60.81</a:t>
                      </a:r>
                      <a:endParaRPr lang="en-US" sz="18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66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57950"/>
            <a:ext cx="2133600" cy="476250"/>
          </a:xfrm>
          <a:noFill/>
        </p:spPr>
        <p:txBody>
          <a:bodyPr/>
          <a:lstStyle/>
          <a:p>
            <a:fld id="{9A1AAE75-46A0-4C6D-AD76-30D59903F5DC}" type="slidenum">
              <a:rPr lang="en-US" smtClean="0"/>
              <a:pPr/>
              <a:t>36</a:t>
            </a:fld>
            <a:endParaRPr lang="en-US" dirty="0" smtClean="0"/>
          </a:p>
        </p:txBody>
      </p:sp>
      <p:graphicFrame>
        <p:nvGraphicFramePr>
          <p:cNvPr id="21613" name="Group 1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7174382"/>
              </p:ext>
            </p:extLst>
          </p:nvPr>
        </p:nvGraphicFramePr>
        <p:xfrm>
          <a:off x="533400" y="1337031"/>
          <a:ext cx="7951800" cy="5266606"/>
        </p:xfrm>
        <a:graphic>
          <a:graphicData uri="http://schemas.openxmlformats.org/drawingml/2006/table">
            <a:tbl>
              <a:tblPr/>
              <a:tblGrid>
                <a:gridCol w="3755017"/>
                <a:gridCol w="1030789"/>
                <a:gridCol w="1178044"/>
                <a:gridCol w="1030789"/>
                <a:gridCol w="957161"/>
              </a:tblGrid>
              <a:tr h="708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Economic Classification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R’000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Expenditure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R’000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R’000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Spent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747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Compensation of Employees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Personnel Expenditure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Examiners and Moderators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7 755 438</a:t>
                      </a: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84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448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3 593 531</a:t>
                      </a: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95 022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4 161 907</a:t>
                      </a:r>
                      <a:endParaRPr lang="en-US" sz="1300" b="0" i="0" u="none" strike="noStrike" baseline="0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(10 574)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46.3%</a:t>
                      </a: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112.5%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Goods and Services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375 270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168 792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206 478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45.0%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Transfer Payments</a:t>
                      </a:r>
                    </a:p>
                  </a:txBody>
                  <a:tcPr marR="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58 605 013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36 773 901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21 831 112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62.7%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Universities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27 964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818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20 466 723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7 498 095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73.2%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Public Entities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NSFAS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Other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11 392 674</a:t>
                      </a: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223 381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8 368 963</a:t>
                      </a: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102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891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3 023 711</a:t>
                      </a: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120 491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73.5%</a:t>
                      </a:r>
                    </a:p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46.1%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Commonwealth of Learning/IBSA/HESA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11 495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7 670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3 825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66.7%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TVET Colleges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1 274 848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646 772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628 076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50.7%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CET Colleges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98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202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42 031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56 171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42.8%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Skills levy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17 639 595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7 127 910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10 511 685</a:t>
                      </a:r>
                      <a:endParaRPr lang="en-US" sz="13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         40.4%</a:t>
                      </a:r>
                      <a:endParaRPr lang="en-US" sz="13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Households and Claims against the State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                      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10 941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(10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941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)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Capital Expenditure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7 705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4 893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2 812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63.5%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66 827 874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40 636 139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26 191 735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60.8%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8028000" cy="93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 Second Quarter: Spending per </a:t>
            </a:r>
            <a:r>
              <a:rPr lang="en-ZA" sz="2800" b="1" dirty="0">
                <a:cs typeface="Arial" pitchFamily="34" charset="0"/>
              </a:rPr>
              <a:t>Economic Classification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60232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3" y="559127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 Adjusted Estimates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C647411B-AB77-409F-B9F6-2D0EDA52287E}" type="slidenum">
              <a:rPr lang="en-US" b="1" smtClean="0"/>
              <a:pPr/>
              <a:t>37</a:t>
            </a:fld>
            <a:endParaRPr lang="en-US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2913" y="1236382"/>
            <a:ext cx="8064500" cy="513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total original allocation for the Department of Higher Education and Training amounts to R66.828 </a:t>
            </a:r>
            <a:r>
              <a:rPr lang="en-US" sz="2400" dirty="0" smtClean="0"/>
              <a:t>billion, as indicated in the previous slides.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allocation includes a direct charge against the National Revenue (R17.640 billion), which </a:t>
            </a:r>
            <a:r>
              <a:rPr lang="en-US" sz="2400" dirty="0" smtClean="0"/>
              <a:t>comprises </a:t>
            </a:r>
            <a:r>
              <a:rPr lang="en-US" sz="2400" dirty="0"/>
              <a:t>the National Skills Levy payable to the Sector Education and Training Authorities (SETAs) and the National Skills Fund (NSF</a:t>
            </a:r>
            <a:r>
              <a:rPr lang="en-US" sz="24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total allocation for 2016/17 decreased to R64.650 billion in the Adjusted </a:t>
            </a:r>
            <a:r>
              <a:rPr lang="en-US" sz="2400" dirty="0" smtClean="0"/>
              <a:t>Estimates.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revised allocation will be reflected during the third quarter report.</a:t>
            </a:r>
          </a:p>
        </p:txBody>
      </p:sp>
    </p:spTree>
    <p:extLst>
      <p:ext uri="{BB962C8B-B14F-4D97-AF65-F5344CB8AC3E}">
        <p14:creationId xmlns:p14="http://schemas.microsoft.com/office/powerpoint/2010/main" xmlns="" val="11997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3" y="559127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 Adjusted Estimates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C647411B-AB77-409F-B9F6-2D0EDA52287E}" type="slidenum">
              <a:rPr lang="en-US" b="1" smtClean="0"/>
              <a:pPr/>
              <a:t>38</a:t>
            </a:fld>
            <a:endParaRPr lang="en-US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2913" y="1236382"/>
            <a:ext cx="8064500" cy="513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represents a</a:t>
            </a:r>
            <a:r>
              <a:rPr lang="en-US" sz="2400" i="1" dirty="0" smtClean="0"/>
              <a:t> </a:t>
            </a:r>
            <a:r>
              <a:rPr lang="en-US" sz="2400" i="1" dirty="0"/>
              <a:t>decrease </a:t>
            </a:r>
            <a:r>
              <a:rPr lang="en-US" sz="2400" i="1" dirty="0" smtClean="0"/>
              <a:t>of R2.177</a:t>
            </a:r>
            <a:r>
              <a:rPr lang="en-US" sz="2400" i="1" dirty="0"/>
              <a:t> </a:t>
            </a:r>
            <a:r>
              <a:rPr lang="en-US" sz="2400" i="1" dirty="0" smtClean="0"/>
              <a:t>billion.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decrease is due to the annual review by National Treasury on the collection of the Skills </a:t>
            </a:r>
            <a:r>
              <a:rPr lang="en-US" sz="2400" dirty="0"/>
              <a:t>Levy </a:t>
            </a:r>
            <a:r>
              <a:rPr lang="en-US" sz="2400" dirty="0" smtClean="0"/>
              <a:t>during </a:t>
            </a:r>
            <a:r>
              <a:rPr lang="en-US" sz="2400" dirty="0"/>
              <a:t>the financial year. </a:t>
            </a:r>
            <a:r>
              <a:rPr lang="en-US" sz="2400" dirty="0" smtClean="0"/>
              <a:t>For </a:t>
            </a:r>
            <a:r>
              <a:rPr lang="en-US" sz="2400" dirty="0"/>
              <a:t>this year, the collection </a:t>
            </a:r>
            <a:r>
              <a:rPr lang="en-US" sz="2400" dirty="0" smtClean="0"/>
              <a:t>has been </a:t>
            </a:r>
            <a:r>
              <a:rPr lang="en-US" sz="2400" dirty="0"/>
              <a:t>adjusted </a:t>
            </a:r>
            <a:r>
              <a:rPr lang="en-US" sz="2400" dirty="0" smtClean="0"/>
              <a:t>downwards based on current collection data.</a:t>
            </a:r>
            <a:endParaRPr lang="en-US" sz="2400" kern="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6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3" y="559127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 Adjusted Estimates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C647411B-AB77-409F-B9F6-2D0EDA52287E}" type="slidenum">
              <a:rPr lang="en-US" b="1" smtClean="0"/>
              <a:pPr/>
              <a:t>39</a:t>
            </a:fld>
            <a:endParaRPr lang="en-US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2913" y="1239437"/>
            <a:ext cx="8028000" cy="513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/>
              <a:t>Virement applied (Internal shifting of funds with zero net effect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Funds </a:t>
            </a:r>
            <a:r>
              <a:rPr lang="en-US" sz="2400" dirty="0"/>
              <a:t>were </a:t>
            </a:r>
            <a:r>
              <a:rPr lang="en-US" sz="2400" dirty="0" smtClean="0"/>
              <a:t>shifted internally between Programmes to address specific operational needs and to provide for shortfalls </a:t>
            </a:r>
            <a:r>
              <a:rPr lang="en-US" sz="2400" dirty="0"/>
              <a:t>on the </a:t>
            </a:r>
            <a:r>
              <a:rPr lang="en-US" sz="2400" dirty="0" smtClean="0"/>
              <a:t>cost </a:t>
            </a:r>
            <a:r>
              <a:rPr lang="en-US" sz="2400" dirty="0"/>
              <a:t>of living </a:t>
            </a:r>
            <a:r>
              <a:rPr lang="en-US" sz="2400" dirty="0" smtClean="0"/>
              <a:t>adjustments.</a:t>
            </a:r>
          </a:p>
          <a:p>
            <a:pPr lvl="0"/>
            <a:endParaRPr lang="en-ZA" sz="2400" b="1" dirty="0" smtClean="0"/>
          </a:p>
          <a:p>
            <a:pPr lvl="0"/>
            <a:r>
              <a:rPr lang="en-ZA" sz="2400" b="1" dirty="0" smtClean="0"/>
              <a:t>Shifting </a:t>
            </a:r>
            <a:r>
              <a:rPr lang="en-ZA" sz="2400" b="1" dirty="0"/>
              <a:t>of funds for the TVET Colleges</a:t>
            </a:r>
            <a:endParaRPr lang="en-ZA" sz="2400" dirty="0"/>
          </a:p>
          <a:p>
            <a:r>
              <a:rPr lang="en-ZA" sz="2400" dirty="0" smtClean="0"/>
              <a:t>With </a:t>
            </a:r>
            <a:r>
              <a:rPr lang="en-ZA" sz="2400" dirty="0"/>
              <a:t>the migration of the TVET function to the Department, approximately 81% of the total 2016/17 allocation for the TVET Colleges was earmarked for Compensation of Employees to provide for the uncertainty of the actual cost. </a:t>
            </a:r>
          </a:p>
        </p:txBody>
      </p:sp>
    </p:spTree>
    <p:extLst>
      <p:ext uri="{BB962C8B-B14F-4D97-AF65-F5344CB8AC3E}">
        <p14:creationId xmlns:p14="http://schemas.microsoft.com/office/powerpoint/2010/main" xmlns="" val="23493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661" y="0"/>
            <a:ext cx="9144000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3572" y="596927"/>
            <a:ext cx="8028000" cy="576000"/>
          </a:xfrm>
          <a:prstGeom prst="rect">
            <a:avLst/>
          </a:prstGeom>
          <a:solidFill>
            <a:srgbClr val="3399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cs typeface="Arial" pitchFamily="34" charset="0"/>
              </a:rPr>
              <a:t>Background 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553572" y="1242768"/>
            <a:ext cx="8028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9215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900113" indent="-2079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630238" indent="-395288" eaLnBrk="1" fontAlgn="ctr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We have structured the presentation to begin with core delivery programmes followed by support programmes. </a:t>
            </a:r>
          </a:p>
          <a:p>
            <a:pPr marL="630238" lvl="0" indent="-395288" eaLnBrk="1" fontAlgn="ctr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Of the 12  delivery targets, the </a:t>
            </a:r>
            <a:r>
              <a:rPr lang="en-GB" sz="2400" dirty="0"/>
              <a:t>Department has managed to achieve 10 (83</a:t>
            </a:r>
            <a:r>
              <a:rPr lang="en-GB" sz="2400" dirty="0" smtClean="0"/>
              <a:t>%). The details will be presented in the slides that follow.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4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22724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963" y="-17463"/>
            <a:ext cx="9144001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3" y="559127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ZA" sz="2800" b="1" dirty="0" smtClean="0">
                <a:cs typeface="Arial" pitchFamily="34" charset="0"/>
              </a:rPr>
              <a:t>2016/17 Adjusted Estimates</a:t>
            </a:r>
            <a:endParaRPr lang="en-ZA" sz="2800" b="1" dirty="0">
              <a:cs typeface="Arial" pitchFamily="34" charset="0"/>
            </a:endParaRP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29438" y="6524625"/>
            <a:ext cx="2133600" cy="365125"/>
          </a:xfrm>
          <a:noFill/>
        </p:spPr>
        <p:txBody>
          <a:bodyPr/>
          <a:lstStyle/>
          <a:p>
            <a:fld id="{C647411B-AB77-409F-B9F6-2D0EDA52287E}" type="slidenum">
              <a:rPr lang="en-US" b="1" smtClean="0"/>
              <a:pPr/>
              <a:t>40</a:t>
            </a:fld>
            <a:endParaRPr lang="en-US" b="1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2913" y="1239437"/>
            <a:ext cx="8028000" cy="513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During </a:t>
            </a:r>
            <a:r>
              <a:rPr lang="en-ZA" sz="2400" dirty="0"/>
              <a:t>2015/16, this contributed to a saving on Compensation of </a:t>
            </a:r>
            <a:r>
              <a:rPr lang="en-ZA" sz="2400" dirty="0" smtClean="0"/>
              <a:t>Employees, </a:t>
            </a:r>
            <a:r>
              <a:rPr lang="en-ZA" sz="2400" dirty="0"/>
              <a:t>as only 19% of the total budget was allocated for subsidies. </a:t>
            </a:r>
            <a:endParaRPr lang="en-Z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The </a:t>
            </a:r>
            <a:r>
              <a:rPr lang="en-ZA" sz="2400" dirty="0"/>
              <a:t>expenditure trend to date reflects that a similar saving may occur for the 2016/17 financial year. </a:t>
            </a:r>
            <a:endParaRPr lang="en-Z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Compensation </a:t>
            </a:r>
            <a:r>
              <a:rPr lang="en-ZA" sz="2400" dirty="0"/>
              <a:t>of Employee funds were therefore shifted to subsidy </a:t>
            </a:r>
            <a:r>
              <a:rPr lang="en-ZA" sz="2400" dirty="0" smtClean="0"/>
              <a:t>payments.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An </a:t>
            </a:r>
            <a:r>
              <a:rPr lang="en-ZA" sz="2400" dirty="0"/>
              <a:t>amount of R260 million </a:t>
            </a:r>
            <a:r>
              <a:rPr lang="en-ZA" sz="2400" dirty="0" smtClean="0"/>
              <a:t>was </a:t>
            </a:r>
            <a:r>
              <a:rPr lang="en-ZA" sz="2400" dirty="0"/>
              <a:t>shifted from Compensation of Employees to TVET College </a:t>
            </a:r>
            <a:r>
              <a:rPr lang="en-ZA" sz="2400" dirty="0" smtClean="0"/>
              <a:t>subsidies.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21024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LIDE LAYOU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5775" y="1557338"/>
            <a:ext cx="56959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2484438" y="4005263"/>
            <a:ext cx="4103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 dirty="0">
                <a:latin typeface="Calibri" pitchFamily="34" charset="0"/>
              </a:rPr>
              <a:t>Thank You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34150"/>
            <a:ext cx="2133600" cy="476250"/>
          </a:xfrm>
          <a:noFill/>
        </p:spPr>
        <p:txBody>
          <a:bodyPr/>
          <a:lstStyle/>
          <a:p>
            <a:fld id="{B5BC65C7-0663-470E-9C48-4998BA0C60EC}" type="slidenum">
              <a:rPr lang="en-US" smtClean="0"/>
              <a:pPr/>
              <a:t>41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442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7213" y="533663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3: University Education</a:t>
            </a:r>
            <a:endParaRPr lang="en-Z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1812" y="1349078"/>
            <a:ext cx="8209459" cy="482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fontAlgn="ctr"/>
            <a:r>
              <a:rPr lang="en-US" sz="2400" dirty="0"/>
              <a:t>The </a:t>
            </a:r>
            <a:r>
              <a:rPr lang="en-US" sz="2400" b="1" dirty="0"/>
              <a:t>purpose </a:t>
            </a:r>
            <a:r>
              <a:rPr lang="en-US" sz="2400" dirty="0"/>
              <a:t>of the programme is to </a:t>
            </a:r>
            <a:r>
              <a:rPr lang="en-GB" sz="2400" dirty="0"/>
              <a:t>develop and coordinate policy and regulatory frameworks for an effective and efficient university education system and it provides financial support to universities, the NSFAS and the NIHE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programme has </a:t>
            </a:r>
            <a:r>
              <a:rPr lang="en-GB" sz="2400" dirty="0"/>
              <a:t>undertaken to deliver a total of 29 </a:t>
            </a:r>
            <a:r>
              <a:rPr lang="en-GB" sz="2400" dirty="0" smtClean="0"/>
              <a:t>delivery outputs in the 2016/17 financial year.</a:t>
            </a:r>
          </a:p>
          <a:p>
            <a:r>
              <a:rPr lang="en-ZA" sz="2400" dirty="0" smtClean="0"/>
              <a:t>For </a:t>
            </a:r>
            <a:r>
              <a:rPr lang="en-ZA" sz="2400" dirty="0"/>
              <a:t>the quarter under review, </a:t>
            </a:r>
            <a:r>
              <a:rPr lang="en-ZA" sz="2400" dirty="0" smtClean="0"/>
              <a:t>there were 5 delivery outputs of </a:t>
            </a:r>
            <a:r>
              <a:rPr lang="en-ZA" sz="2400" dirty="0"/>
              <a:t>which all (100%) targets were achieved as follows: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31073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8000" y="499054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3: University Education</a:t>
            </a:r>
            <a:endParaRPr lang="en-Z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1812" y="1207609"/>
            <a:ext cx="8054187" cy="4518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Achievements: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 </a:t>
            </a:r>
            <a:r>
              <a:rPr lang="en-US" sz="2400" dirty="0" smtClean="0"/>
              <a:t>A </a:t>
            </a:r>
            <a:r>
              <a:rPr lang="en-US" sz="2400" dirty="0"/>
              <a:t>report on the Higher Education HIV/AIDS Programme for the 2015/16 financial year was approved by the DG on 30 September 2016;</a:t>
            </a:r>
            <a:endParaRPr lang="en-ZA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Teaching and Learning Development Capacity Improvement Programme (TLDCIP) project plan for Early Childhood Development teacher education was approved by the DG on 15 September 2016;</a:t>
            </a:r>
            <a:endParaRPr lang="en-ZA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TLDCIP project plan for Primary teacher education was approved by the DG on 27 September </a:t>
            </a:r>
            <a:r>
              <a:rPr lang="en-US" sz="2400" dirty="0" smtClean="0"/>
              <a:t>2016;</a:t>
            </a:r>
            <a:endParaRPr lang="en-ZA" sz="2400" dirty="0" smtClean="0"/>
          </a:p>
          <a:p>
            <a:pPr marL="0" lvl="0" indent="0">
              <a:buNone/>
            </a:pPr>
            <a:endParaRPr lang="en-ZA" sz="2000" dirty="0"/>
          </a:p>
          <a:p>
            <a:pPr marL="0" indent="0" fontAlgn="ctr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5156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8000" y="499054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3: University Education</a:t>
            </a:r>
            <a:endParaRPr lang="en-Z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1812" y="1207609"/>
            <a:ext cx="8054187" cy="4518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6575" lvl="0" indent="-536575">
              <a:buNone/>
            </a:pPr>
            <a:r>
              <a:rPr lang="en-US" sz="2400" dirty="0" smtClean="0"/>
              <a:t>4.	TLDCIP </a:t>
            </a:r>
            <a:r>
              <a:rPr lang="en-US" sz="2400" dirty="0"/>
              <a:t>project plan for TVET and Community </a:t>
            </a:r>
            <a:r>
              <a:rPr lang="en-US" sz="2400" dirty="0" smtClean="0"/>
              <a:t>College </a:t>
            </a:r>
            <a:r>
              <a:rPr lang="en-US" sz="2400" dirty="0"/>
              <a:t>lecturer education was approved by the </a:t>
            </a:r>
            <a:r>
              <a:rPr lang="en-US" sz="2400" dirty="0" smtClean="0"/>
              <a:t>DG </a:t>
            </a:r>
            <a:r>
              <a:rPr lang="en-US" sz="2400" dirty="0"/>
              <a:t>on 05 September 2016; and</a:t>
            </a:r>
            <a:endParaRPr lang="en-ZA" sz="2400" dirty="0"/>
          </a:p>
          <a:p>
            <a:pPr marL="536575" lvl="0" indent="-536575">
              <a:buNone/>
            </a:pPr>
            <a:r>
              <a:rPr lang="en-US" sz="2400" dirty="0" smtClean="0"/>
              <a:t>5.	TLDCIP </a:t>
            </a:r>
            <a:r>
              <a:rPr lang="en-US" sz="2400" dirty="0"/>
              <a:t>project plan for special needs teacher education was approved by the DG on </a:t>
            </a:r>
            <a:r>
              <a:rPr lang="en-US" sz="2400" dirty="0" smtClean="0"/>
              <a:t>                          26 </a:t>
            </a:r>
            <a:r>
              <a:rPr lang="en-US" sz="2400" dirty="0"/>
              <a:t>September 2016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ZA" sz="2000" dirty="0"/>
          </a:p>
          <a:p>
            <a:pPr marL="0" indent="0" fontAlgn="ctr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1853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070" y="536417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3: University Education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813" y="1401642"/>
            <a:ext cx="79263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Branch is also tracking progress towards the achievement of delivery outputs that are due </a:t>
            </a:r>
            <a:r>
              <a:rPr lang="en-GB" sz="2400" dirty="0" smtClean="0"/>
              <a:t>in the subsequent quarter or at </a:t>
            </a:r>
            <a:r>
              <a:rPr lang="en-GB" sz="2400" dirty="0"/>
              <a:t>the end of the financial year</a:t>
            </a:r>
            <a:endParaRPr lang="en-ZA" sz="2400" kern="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</a:t>
            </a:r>
            <a:r>
              <a:rPr lang="en-GB" sz="2400" dirty="0"/>
              <a:t>are no challenges in most of the delivery outputs  except for the following: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A revised </a:t>
            </a:r>
            <a:r>
              <a:rPr lang="en-US" sz="2400" dirty="0"/>
              <a:t>funding framework for Higher  Education Institutions published in the Government Gazette </a:t>
            </a:r>
            <a:r>
              <a:rPr lang="en-US" sz="2400" dirty="0" smtClean="0"/>
              <a:t>is due by </a:t>
            </a:r>
            <a:r>
              <a:rPr lang="en-US" sz="2400" dirty="0"/>
              <a:t>31 December </a:t>
            </a:r>
            <a:r>
              <a:rPr lang="en-US" sz="2400" dirty="0" smtClean="0"/>
              <a:t>2016 </a:t>
            </a:r>
          </a:p>
          <a:p>
            <a:pPr marL="1257300" lvl="2" indent="-342900">
              <a:buFontTx/>
              <a:buChar char="-"/>
            </a:pPr>
            <a:r>
              <a:rPr lang="en-US" sz="2400" dirty="0" smtClean="0"/>
              <a:t>the revised funding framework has proceeded through </a:t>
            </a:r>
            <a:r>
              <a:rPr lang="en-ZA" sz="2400" dirty="0" smtClean="0"/>
              <a:t>SEIAS stage, was approved and is in Cabinet for processing. Cabinet </a:t>
            </a:r>
            <a:r>
              <a:rPr lang="en-ZA" sz="2400" dirty="0"/>
              <a:t>processes are not in the control of the </a:t>
            </a:r>
            <a:r>
              <a:rPr lang="en-ZA" sz="2400" dirty="0" smtClean="0"/>
              <a:t>department.</a:t>
            </a:r>
            <a:endParaRPr lang="en-ZA" sz="2400" dirty="0"/>
          </a:p>
          <a:p>
            <a:pPr lvl="2"/>
            <a:endParaRPr lang="en-ZA" sz="2000" dirty="0" smtClean="0"/>
          </a:p>
          <a:p>
            <a:pPr marL="914400" lvl="1" indent="-457200">
              <a:buAutoNum type="arabicPeriod"/>
            </a:pPr>
            <a:endParaRPr lang="en-US" sz="2000" dirty="0" smtClean="0"/>
          </a:p>
          <a:p>
            <a:pPr lvl="1"/>
            <a:endParaRPr lang="en-Z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5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00" y="549051"/>
            <a:ext cx="8028000" cy="576000"/>
          </a:xfrm>
          <a:prstGeom prst="rect">
            <a:avLst/>
          </a:prstGeom>
          <a:solidFill>
            <a:srgbClr val="339933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eaLnBrk="1" hangingPunct="1">
              <a:defRPr/>
            </a:pPr>
            <a:r>
              <a:rPr lang="en-US" dirty="0"/>
              <a:t>Programme 4</a:t>
            </a:r>
            <a:r>
              <a:rPr lang="en-US" dirty="0" smtClean="0"/>
              <a:t>: TVET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457200" y="949655"/>
            <a:ext cx="82296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lnSpc>
                <a:spcPct val="115000"/>
              </a:lnSpc>
              <a:spcBef>
                <a:spcPts val="2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000" y="1300447"/>
            <a:ext cx="802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MyriadPro-Light"/>
              </a:rPr>
              <a:t>The </a:t>
            </a:r>
            <a:r>
              <a:rPr lang="en-ZA" sz="2400" b="1" dirty="0">
                <a:latin typeface="MyriadPro-Light"/>
              </a:rPr>
              <a:t>purpose</a:t>
            </a:r>
            <a:r>
              <a:rPr lang="en-ZA" sz="2400" dirty="0">
                <a:latin typeface="MyriadPro-Light"/>
              </a:rPr>
              <a:t> of the programme is to plan, develop, implement, monitor, maintain and evaluate national policy, Programmes, assessment practices and systems for TVET</a:t>
            </a:r>
            <a:r>
              <a:rPr lang="en-ZA" sz="2400" dirty="0" smtClean="0">
                <a:latin typeface="MyriadPro-Ligh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</a:t>
            </a:r>
            <a:r>
              <a:rPr lang="en-GB" sz="2400" b="1" dirty="0" smtClean="0"/>
              <a:t> Programme </a:t>
            </a:r>
            <a:r>
              <a:rPr lang="en-GB" sz="2400" dirty="0" smtClean="0"/>
              <a:t>has </a:t>
            </a:r>
            <a:r>
              <a:rPr lang="en-GB" sz="2400" dirty="0"/>
              <a:t>undertaken to deliver a total of 11 direct deliverable targets </a:t>
            </a:r>
            <a:r>
              <a:rPr lang="en-GB" sz="2400" dirty="0" smtClean="0"/>
              <a:t>from the </a:t>
            </a:r>
            <a:r>
              <a:rPr lang="en-GB" sz="2400" dirty="0"/>
              <a:t>second </a:t>
            </a:r>
            <a:r>
              <a:rPr lang="en-GB" sz="2400" dirty="0" smtClean="0"/>
              <a:t>to the fourth </a:t>
            </a:r>
            <a:r>
              <a:rPr lang="en-GB" sz="2400" dirty="0"/>
              <a:t>quarters. 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 smtClean="0"/>
              <a:t>For </a:t>
            </a:r>
            <a:r>
              <a:rPr lang="en-ZA" sz="2400" dirty="0"/>
              <a:t>the quarter under review, the Programme </a:t>
            </a:r>
            <a:r>
              <a:rPr lang="en-ZA" sz="2400" dirty="0" smtClean="0"/>
              <a:t>planned </a:t>
            </a:r>
            <a:r>
              <a:rPr lang="en-ZA" sz="2400" dirty="0"/>
              <a:t>to </a:t>
            </a:r>
            <a:r>
              <a:rPr lang="en-ZA" sz="2400" dirty="0" smtClean="0"/>
              <a:t>achieve 3 delivery outputs. </a:t>
            </a:r>
            <a:endParaRPr lang="en-ZA" sz="20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0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5640</TotalTime>
  <Words>2816</Words>
  <Application>Microsoft Office PowerPoint</Application>
  <PresentationFormat>On-screen Show (4:3)</PresentationFormat>
  <Paragraphs>467</Paragraphs>
  <Slides>41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Dept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BASIC EDUCATION</dc:title>
  <dc:creator>molalekoa.n</dc:creator>
  <cp:lastModifiedBy>PUMZA</cp:lastModifiedBy>
  <cp:revision>361</cp:revision>
  <cp:lastPrinted>2016-08-29T05:41:50Z</cp:lastPrinted>
  <dcterms:created xsi:type="dcterms:W3CDTF">2010-10-01T19:49:50Z</dcterms:created>
  <dcterms:modified xsi:type="dcterms:W3CDTF">2016-11-24T08:12:51Z</dcterms:modified>
</cp:coreProperties>
</file>