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60" r:id="rId2"/>
    <p:sldId id="497" r:id="rId3"/>
    <p:sldId id="498" r:id="rId4"/>
    <p:sldId id="439" r:id="rId5"/>
    <p:sldId id="496" r:id="rId6"/>
    <p:sldId id="509" r:id="rId7"/>
    <p:sldId id="510" r:id="rId8"/>
    <p:sldId id="511" r:id="rId9"/>
    <p:sldId id="440" r:id="rId10"/>
    <p:sldId id="502" r:id="rId11"/>
    <p:sldId id="506" r:id="rId12"/>
    <p:sldId id="503" r:id="rId13"/>
    <p:sldId id="504" r:id="rId14"/>
    <p:sldId id="507" r:id="rId15"/>
    <p:sldId id="505" r:id="rId16"/>
    <p:sldId id="445" r:id="rId17"/>
    <p:sldId id="508" r:id="rId18"/>
    <p:sldId id="455" r:id="rId19"/>
    <p:sldId id="512" r:id="rId20"/>
    <p:sldId id="513" r:id="rId21"/>
    <p:sldId id="516" r:id="rId22"/>
    <p:sldId id="517"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469" r:id="rId37"/>
    <p:sldId id="474" r:id="rId38"/>
    <p:sldId id="476" r:id="rId39"/>
    <p:sldId id="475" r:id="rId40"/>
    <p:sldId id="482" r:id="rId41"/>
    <p:sldId id="500" r:id="rId42"/>
    <p:sldId id="485" r:id="rId43"/>
    <p:sldId id="487" r:id="rId44"/>
    <p:sldId id="491" r:id="rId45"/>
    <p:sldId id="501" r:id="rId46"/>
    <p:sldId id="438" r:id="rId47"/>
    <p:sldId id="532" r:id="rId48"/>
    <p:sldId id="533" r:id="rId49"/>
    <p:sldId id="394" r:id="rId50"/>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orient="horz"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2B01E"/>
    <a:srgbClr val="2C51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81900" autoAdjust="0"/>
  </p:normalViewPr>
  <p:slideViewPr>
    <p:cSldViewPr snapToGrid="0" snapToObjects="1">
      <p:cViewPr>
        <p:scale>
          <a:sx n="75" d="100"/>
          <a:sy n="75" d="100"/>
        </p:scale>
        <p:origin x="-2460" y="-99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276" y="-96"/>
      </p:cViewPr>
      <p:guideLst>
        <p:guide orient="horz" pos="3127"/>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D0BEC4F1-952F-41C7-AC03-09D2738F5582}" type="datetimeFigureOut">
              <a:rPr lang="en-US" smtClean="0"/>
              <a:pPr/>
              <a:t>11/25/2016</a:t>
            </a:fld>
            <a:endParaRPr lang="en-US" dirty="0"/>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5D7BFB70-909D-4F45-BE95-CEAA40B29198}" type="slidenum">
              <a:rPr lang="en-US" smtClean="0"/>
              <a:pPr/>
              <a:t>‹#›</a:t>
            </a:fld>
            <a:endParaRPr lang="en-US" dirty="0"/>
          </a:p>
        </p:txBody>
      </p:sp>
    </p:spTree>
    <p:extLst>
      <p:ext uri="{BB962C8B-B14F-4D97-AF65-F5344CB8AC3E}">
        <p14:creationId xmlns:p14="http://schemas.microsoft.com/office/powerpoint/2010/main" xmlns="" val="269985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9828E759-7FB0-4B45-BFC4-0D45ED365F90}" type="datetimeFigureOut">
              <a:rPr lang="en-US" smtClean="0"/>
              <a:pPr/>
              <a:t>11/25/2016</a:t>
            </a:fld>
            <a:endParaRPr lang="en-US"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BA6E79CC-0C8D-8445-B899-832E514306EA}" type="slidenum">
              <a:rPr lang="en-US" smtClean="0"/>
              <a:pPr/>
              <a:t>‹#›</a:t>
            </a:fld>
            <a:endParaRPr lang="en-US" dirty="0"/>
          </a:p>
        </p:txBody>
      </p:sp>
    </p:spTree>
    <p:extLst>
      <p:ext uri="{BB962C8B-B14F-4D97-AF65-F5344CB8AC3E}">
        <p14:creationId xmlns:p14="http://schemas.microsoft.com/office/powerpoint/2010/main" xmlns="" val="4249785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Arial" charset="0"/>
              <a:cs typeface="Arial" charset="0"/>
            </a:endParaRPr>
          </a:p>
        </p:txBody>
      </p:sp>
      <p:sp>
        <p:nvSpPr>
          <p:cNvPr id="74755" name="Slide Number Placeholder 3"/>
          <p:cNvSpPr>
            <a:spLocks noGrp="1"/>
          </p:cNvSpPr>
          <p:nvPr>
            <p:ph type="sldNum" sz="quarter" idx="5"/>
          </p:nvPr>
        </p:nvSpPr>
        <p:spPr bwMode="auto">
          <a:xfrm>
            <a:off x="3850444" y="9430092"/>
            <a:ext cx="2945659" cy="49641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B701-89C7-564E-B6D4-AE85C0F06D12}" type="slidenum">
              <a:rPr lang="en-ZA" sz="1200">
                <a:solidFill>
                  <a:prstClr val="black"/>
                </a:solidFill>
                <a:latin typeface="Calibri" charset="0"/>
              </a:rPr>
              <a:pPr eaLnBrk="1" hangingPunct="1"/>
              <a:t>49</a:t>
            </a:fld>
            <a:endParaRPr lang="en-ZA" sz="1200" dirty="0">
              <a:solidFill>
                <a:prstClr val="black"/>
              </a:solidFill>
              <a:latin typeface="Calibri" charset="0"/>
            </a:endParaRPr>
          </a:p>
        </p:txBody>
      </p:sp>
    </p:spTree>
    <p:extLst>
      <p:ext uri="{BB962C8B-B14F-4D97-AF65-F5344CB8AC3E}">
        <p14:creationId xmlns:p14="http://schemas.microsoft.com/office/powerpoint/2010/main" xmlns="" val="372166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9E761-5AF5-4490-BD6B-DA5F242961C3}" type="datetime1">
              <a:rPr lang="en-ZA" smtClean="0"/>
              <a:pPr/>
              <a:t>2016/11/25</a:t>
            </a:fld>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Tree>
    <p:extLst>
      <p:ext uri="{BB962C8B-B14F-4D97-AF65-F5344CB8AC3E}">
        <p14:creationId xmlns:p14="http://schemas.microsoft.com/office/powerpoint/2010/main" xmlns="" val="5222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934"/>
            <a:ext cx="8915400" cy="91533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DB673-B42C-4F38-8BCA-6D8AEE64C23C}" type="datetime1">
              <a:rPr lang="en-ZA" smtClean="0"/>
              <a:pPr/>
              <a:t>2016/11/25</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533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1D48B-DB93-42B7-9423-D05D0304101A}" type="datetime1">
              <a:rPr lang="en-ZA" smtClean="0"/>
              <a:pPr/>
              <a:t>2016/11/25</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250520" y="-934"/>
            <a:ext cx="9344417" cy="915335"/>
          </a:xfrm>
          <a:prstGeom prst="rect">
            <a:avLst/>
          </a:prstGeom>
        </p:spPr>
      </p:pic>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3185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2"/>
          </a:xfrm>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1"/>
            <a:ext cx="8915400" cy="4048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F6EDC-87E7-40D1-BBD8-A07A17F3A6CB}" type="datetime1">
              <a:rPr lang="en-ZA" smtClean="0"/>
              <a:pPr/>
              <a:t>2016/11/25</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284342" y="6356351"/>
            <a:ext cx="2311400" cy="365125"/>
          </a:xfrm>
        </p:spPr>
        <p:txBody>
          <a:bodyPr/>
          <a:lstStyle/>
          <a:p>
            <a:fld id="{39AC5568-C467-DA4E-A229-6C912B895CA4}" type="slidenum">
              <a:rPr lang="en-US" smtClean="0"/>
              <a:pPr/>
              <a:t>‹#›</a:t>
            </a:fld>
            <a:endParaRPr lang="en-US" dirty="0"/>
          </a:p>
        </p:txBody>
      </p:sp>
      <p:cxnSp>
        <p:nvCxnSpPr>
          <p:cNvPr id="10" name="Straight Connector 9"/>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7694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7FAD8-A083-4524-BE29-69B523CF59A0}" type="datetime1">
              <a:rPr lang="en-ZA" smtClean="0"/>
              <a:pPr/>
              <a:t>2016/11/25</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3" name="Straight Connector 12"/>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4349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F10F3-8FB4-40C9-B6E9-B1F4604C37D1}" type="datetime1">
              <a:rPr lang="en-ZA" smtClean="0"/>
              <a:pPr/>
              <a:t>2016/11/25</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048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1" y="0"/>
            <a:ext cx="8915400" cy="91440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CF0C4-06A8-409F-95C9-E2E5E94E3186}" type="datetime1">
              <a:rPr lang="en-ZA" smtClean="0"/>
              <a:pPr/>
              <a:t>2016/11/25</a:t>
            </a:fld>
            <a:endParaRPr lang="en-US" dirty="0"/>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714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197"/>
            <a:ext cx="8915400" cy="91220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C0C643-84FD-4AAC-88B6-F36F19F9B6C0}" type="datetime1">
              <a:rPr lang="en-ZA" smtClean="0"/>
              <a:pPr/>
              <a:t>2016/11/25</a:t>
            </a:fld>
            <a:endParaRPr lang="en-US" dirty="0"/>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89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50520" y="-934"/>
            <a:ext cx="9344417" cy="915335"/>
          </a:xfrm>
          <a:prstGeom prst="rect">
            <a:avLst/>
          </a:prstGeom>
        </p:spPr>
      </p:pic>
      <p:sp>
        <p:nvSpPr>
          <p:cNvPr id="2" name="Date Placeholder 1"/>
          <p:cNvSpPr>
            <a:spLocks noGrp="1"/>
          </p:cNvSpPr>
          <p:nvPr>
            <p:ph type="dt" sz="half" idx="10"/>
          </p:nvPr>
        </p:nvSpPr>
        <p:spPr/>
        <p:txBody>
          <a:bodyPr/>
          <a:lstStyle/>
          <a:p>
            <a:fld id="{24E43E3D-DFA6-45A5-95BC-8B15659F9CC7}" type="datetime1">
              <a:rPr lang="en-ZA" smtClean="0"/>
              <a:pPr/>
              <a:t>2016/11/25</a:t>
            </a:fld>
            <a:endParaRPr lang="en-US" dirty="0"/>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9" name="Straight Connector 8"/>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096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20469-42E1-4C23-8C9C-4974DEF05F4E}" type="datetime1">
              <a:rPr lang="en-ZA" smtClean="0"/>
              <a:pPr/>
              <a:t>2016/11/25</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003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A871A-07A4-4716-8B90-A81257696257}" type="datetime1">
              <a:rPr lang="en-ZA" smtClean="0"/>
              <a:pPr/>
              <a:t>2016/11/25</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85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486B-3FE5-4AAA-9701-054FD8A810EC}" type="datetime1">
              <a:rPr lang="en-ZA" smtClean="0"/>
              <a:pPr/>
              <a:t>2016/11/25</a:t>
            </a:fld>
            <a:endParaRPr lang="en-US" dirty="0"/>
          </a:p>
        </p:txBody>
      </p:sp>
      <p:sp>
        <p:nvSpPr>
          <p:cNvPr id="6" name="Slide Number Placeholder 5"/>
          <p:cNvSpPr>
            <a:spLocks noGrp="1"/>
          </p:cNvSpPr>
          <p:nvPr>
            <p:ph type="sldNum" sz="quarter" idx="4"/>
          </p:nvPr>
        </p:nvSpPr>
        <p:spPr>
          <a:xfrm>
            <a:off x="3105146" y="6356351"/>
            <a:ext cx="2311400" cy="365125"/>
          </a:xfrm>
          <a:prstGeom prst="rect">
            <a:avLst/>
          </a:prstGeom>
        </p:spPr>
        <p:txBody>
          <a:bodyPr vert="horz" lIns="91440" tIns="45720" rIns="91440" bIns="45720" rtlCol="0" anchor="ctr"/>
          <a:lstStyle>
            <a:lvl1pPr algn="r">
              <a:defRPr sz="1200">
                <a:solidFill>
                  <a:schemeClr val="tx1"/>
                </a:solidFill>
              </a:defRPr>
            </a:lvl1pPr>
          </a:lstStyle>
          <a:p>
            <a:fld id="{39AC5568-C467-DA4E-A229-6C912B895CA4}"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250520" y="-934"/>
            <a:ext cx="9344417" cy="915335"/>
          </a:xfrm>
          <a:prstGeom prst="rect">
            <a:avLst/>
          </a:prstGeom>
        </p:spPr>
      </p:pic>
      <p:pic>
        <p:nvPicPr>
          <p:cNvPr id="8" name="Picture 7"/>
          <p:cNvPicPr>
            <a:picLocks noChangeAspect="1"/>
          </p:cNvPicPr>
          <p:nvPr userDrawn="1"/>
        </p:nvPicPr>
        <p:blipFill>
          <a:blip r:embed="rId14"/>
          <a:stretch>
            <a:fillRect/>
          </a:stretch>
        </p:blipFill>
        <p:spPr>
          <a:xfrm>
            <a:off x="7968292" y="5953636"/>
            <a:ext cx="1413371" cy="663063"/>
          </a:xfrm>
          <a:prstGeom prst="rect">
            <a:avLst/>
          </a:prstGeom>
        </p:spPr>
      </p:pic>
      <p:pic>
        <p:nvPicPr>
          <p:cNvPr id="9" name="Picture 8" descr="New Logo.jp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482600" y="5987947"/>
            <a:ext cx="2686485" cy="628752"/>
          </a:xfrm>
          <a:prstGeom prst="rect">
            <a:avLst/>
          </a:prstGeom>
        </p:spPr>
      </p:pic>
      <p:cxnSp>
        <p:nvCxnSpPr>
          <p:cNvPr id="10" name="Straight Connector 9"/>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4020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19811" y="5708415"/>
            <a:ext cx="2057400" cy="965200"/>
          </a:xfrm>
          <a:prstGeom prst="rect">
            <a:avLst/>
          </a:prstGeom>
        </p:spPr>
      </p:pic>
      <p:sp>
        <p:nvSpPr>
          <p:cNvPr id="7" name="TextBox 6"/>
          <p:cNvSpPr txBox="1"/>
          <p:nvPr/>
        </p:nvSpPr>
        <p:spPr>
          <a:xfrm>
            <a:off x="272344" y="3294315"/>
            <a:ext cx="9361312" cy="2677656"/>
          </a:xfrm>
          <a:prstGeom prst="rect">
            <a:avLst/>
          </a:prstGeom>
          <a:noFill/>
        </p:spPr>
        <p:txBody>
          <a:bodyPr wrap="square" rtlCol="0">
            <a:spAutoFit/>
          </a:bodyPr>
          <a:lstStyle/>
          <a:p>
            <a:pPr lvl="0" algn="ctr">
              <a:spcBef>
                <a:spcPct val="0"/>
              </a:spcBef>
            </a:pPr>
            <a:r>
              <a:rPr lang="en-ZA" altLang="en-US" sz="2800" b="1" dirty="0" smtClean="0">
                <a:latin typeface="Arial" pitchFamily="34" charset="0"/>
                <a:cs typeface="Arial" pitchFamily="34" charset="0"/>
              </a:rPr>
              <a:t>SECTION 47 REPORT 2013/14 (SUMMARY)</a:t>
            </a:r>
          </a:p>
          <a:p>
            <a:pPr lvl="0" algn="ctr">
              <a:spcBef>
                <a:spcPct val="0"/>
              </a:spcBef>
            </a:pPr>
            <a:r>
              <a:rPr lang="en-ZA" altLang="en-US" sz="2800" b="1" dirty="0" smtClean="0">
                <a:latin typeface="Arial" pitchFamily="34" charset="0"/>
                <a:cs typeface="Arial" pitchFamily="34" charset="0"/>
              </a:rPr>
              <a:t>PRESENTATION TO THE PORTFOLIO COMMITTEE</a:t>
            </a:r>
          </a:p>
          <a:p>
            <a:pPr lvl="0" algn="ctr">
              <a:spcBef>
                <a:spcPct val="0"/>
              </a:spcBef>
            </a:pPr>
            <a:r>
              <a:rPr lang="en-ZA" altLang="en-US" sz="2800" b="1" dirty="0" smtClean="0">
                <a:latin typeface="Arial" pitchFamily="34" charset="0"/>
                <a:cs typeface="Arial" pitchFamily="34" charset="0"/>
              </a:rPr>
              <a:t>22 NOVEMBER 2016</a:t>
            </a:r>
          </a:p>
          <a:p>
            <a:pPr lvl="0" algn="r">
              <a:spcBef>
                <a:spcPct val="0"/>
              </a:spcBef>
            </a:pPr>
            <a:endParaRPr lang="en-ZA" altLang="en-US" sz="2800" b="1" dirty="0" smtClean="0">
              <a:latin typeface="Arial" pitchFamily="34" charset="0"/>
              <a:cs typeface="Arial" pitchFamily="34" charset="0"/>
            </a:endParaRPr>
          </a:p>
          <a:p>
            <a:pPr lvl="0" algn="r">
              <a:spcBef>
                <a:spcPct val="0"/>
              </a:spcBef>
            </a:pPr>
            <a:endParaRPr lang="en-ZA" altLang="en-US" sz="2800" b="1" dirty="0" smtClean="0">
              <a:latin typeface="Arial" pitchFamily="34" charset="0"/>
              <a:cs typeface="Arial" pitchFamily="34" charset="0"/>
            </a:endParaRPr>
          </a:p>
          <a:p>
            <a:pPr lvl="0" algn="r">
              <a:spcBef>
                <a:spcPct val="0"/>
              </a:spcBef>
            </a:pPr>
            <a:endParaRPr lang="en-ZA" altLang="en-US" sz="2800" b="1" dirty="0">
              <a:latin typeface="Arial" pitchFamily="34" charset="0"/>
              <a:cs typeface="Arial" pitchFamily="34" charset="0"/>
            </a:endParaRPr>
          </a:p>
        </p:txBody>
      </p:sp>
      <p:pic>
        <p:nvPicPr>
          <p:cNvPr id="2" name="Picture 1" descr="MPG POWERPOINT LR.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906000" cy="2984500"/>
          </a:xfrm>
          <a:prstGeom prst="rect">
            <a:avLst/>
          </a:prstGeom>
        </p:spPr>
      </p:pic>
      <p:grpSp>
        <p:nvGrpSpPr>
          <p:cNvPr id="11" name="Group 10"/>
          <p:cNvGrpSpPr/>
          <p:nvPr/>
        </p:nvGrpSpPr>
        <p:grpSpPr>
          <a:xfrm>
            <a:off x="5782732" y="2156774"/>
            <a:ext cx="3616679" cy="863755"/>
            <a:chOff x="5782732" y="2055173"/>
            <a:chExt cx="3894668" cy="930146"/>
          </a:xfrm>
        </p:grpSpPr>
        <p:sp>
          <p:nvSpPr>
            <p:cNvPr id="9" name="TextBox 8"/>
            <p:cNvSpPr txBox="1"/>
            <p:nvPr/>
          </p:nvSpPr>
          <p:spPr>
            <a:xfrm>
              <a:off x="6779713" y="2055173"/>
              <a:ext cx="2197730" cy="574484"/>
            </a:xfrm>
            <a:prstGeom prst="rect">
              <a:avLst/>
            </a:prstGeom>
            <a:noFill/>
          </p:spPr>
          <p:txBody>
            <a:bodyPr wrap="square" rtlCol="0">
              <a:spAutoFit/>
            </a:bodyPr>
            <a:lstStyle/>
            <a:p>
              <a:r>
                <a:rPr lang="en-GB" sz="1600" cap="all" baseline="30000" dirty="0">
                  <a:solidFill>
                    <a:srgbClr val="F2B01E"/>
                  </a:solidFill>
                  <a:latin typeface="Arial"/>
                  <a:cs typeface="Arial"/>
                </a:rPr>
                <a:t>when the sun rises</a:t>
              </a:r>
            </a:p>
            <a:p>
              <a:endParaRPr lang="en-US" dirty="0">
                <a:solidFill>
                  <a:srgbClr val="F2B01E"/>
                </a:solidFill>
              </a:endParaRPr>
            </a:p>
          </p:txBody>
        </p:sp>
        <p:sp>
          <p:nvSpPr>
            <p:cNvPr id="10" name="TextBox 9"/>
            <p:cNvSpPr txBox="1"/>
            <p:nvPr/>
          </p:nvSpPr>
          <p:spPr>
            <a:xfrm>
              <a:off x="5782732" y="2308211"/>
              <a:ext cx="3894668" cy="677108"/>
            </a:xfrm>
            <a:prstGeom prst="rect">
              <a:avLst/>
            </a:prstGeom>
            <a:noFill/>
          </p:spPr>
          <p:txBody>
            <a:bodyPr wrap="square" rtlCol="0">
              <a:spAutoFit/>
            </a:bodyPr>
            <a:lstStyle/>
            <a:p>
              <a:pPr algn="ctr"/>
              <a:r>
                <a:rPr lang="en-GB" sz="2400" cap="all" baseline="30000" dirty="0">
                  <a:solidFill>
                    <a:schemeClr val="bg1"/>
                  </a:solidFill>
                  <a:latin typeface="Arial"/>
                  <a:cs typeface="Arial"/>
                </a:rPr>
                <a:t>we work hard to deliver</a:t>
              </a:r>
            </a:p>
            <a:p>
              <a:endParaRPr lang="en-US" dirty="0">
                <a:solidFill>
                  <a:schemeClr val="bg1"/>
                </a:solidFill>
              </a:endParaRPr>
            </a:p>
          </p:txBody>
        </p:sp>
      </p:grpSp>
      <p:pic>
        <p:nvPicPr>
          <p:cNvPr id="3" name="Picture 2" descr="New 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5899" y="5715000"/>
            <a:ext cx="4158765" cy="973328"/>
          </a:xfrm>
          <a:prstGeom prst="rect">
            <a:avLst/>
          </a:prstGeom>
        </p:spPr>
      </p:pic>
    </p:spTree>
    <p:extLst>
      <p:ext uri="{BB962C8B-B14F-4D97-AF65-F5344CB8AC3E}">
        <p14:creationId xmlns:p14="http://schemas.microsoft.com/office/powerpoint/2010/main" xmlns="" val="4153768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       </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41523" y="914402"/>
            <a:ext cx="9254169" cy="4987489"/>
          </a:xfrm>
        </p:spPr>
        <p:txBody>
          <a:bodyPr>
            <a:normAutofit/>
          </a:bodyPr>
          <a:lstStyle/>
          <a:p>
            <a:pPr marL="0" indent="0" algn="just">
              <a:buNone/>
            </a:pPr>
            <a:r>
              <a:rPr lang="en-ZA" sz="2400" b="1" dirty="0" smtClean="0">
                <a:latin typeface="Arial" pitchFamily="34" charset="0"/>
                <a:cs typeface="Arial" pitchFamily="34" charset="0"/>
              </a:rPr>
              <a:t>EHLANZENI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Functionality of Council Committees </a:t>
            </a:r>
          </a:p>
          <a:p>
            <a:pPr algn="just"/>
            <a:r>
              <a:rPr lang="en-ZA" sz="2400" dirty="0">
                <a:latin typeface="Arial" pitchFamily="34" charset="0"/>
                <a:cs typeface="Arial" pitchFamily="34" charset="0"/>
              </a:rPr>
              <a:t>All council oversight structures </a:t>
            </a:r>
            <a:r>
              <a:rPr lang="en-ZA" sz="2400" dirty="0" smtClean="0">
                <a:latin typeface="Arial" pitchFamily="34" charset="0"/>
                <a:cs typeface="Arial" pitchFamily="34" charset="0"/>
              </a:rPr>
              <a:t>were established;</a:t>
            </a:r>
            <a:endParaRPr lang="en-ZA" sz="2400" b="1" dirty="0" smtClean="0">
              <a:latin typeface="Arial" pitchFamily="34" charset="0"/>
              <a:cs typeface="Arial" pitchFamily="34" charset="0"/>
            </a:endParaRPr>
          </a:p>
          <a:p>
            <a:pPr algn="just">
              <a:buFont typeface="Arial" pitchFamily="34" charset="0"/>
              <a:buChar char="•"/>
            </a:pPr>
            <a:r>
              <a:rPr lang="en-ZA" sz="2400" dirty="0" smtClean="0">
                <a:latin typeface="Arial" pitchFamily="34" charset="0"/>
                <a:cs typeface="Arial" pitchFamily="34" charset="0"/>
              </a:rPr>
              <a:t>All council oversight structures were functional and 	holding meetings as required; </a:t>
            </a:r>
          </a:p>
          <a:p>
            <a:pPr marL="0" indent="0" algn="just">
              <a:buNone/>
            </a:pP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10</a:t>
            </a:fld>
            <a:endParaRPr lang="en-US" dirty="0"/>
          </a:p>
        </p:txBody>
      </p:sp>
    </p:spTree>
    <p:extLst>
      <p:ext uri="{BB962C8B-B14F-4D97-AF65-F5344CB8AC3E}">
        <p14:creationId xmlns:p14="http://schemas.microsoft.com/office/powerpoint/2010/main" xmlns="" val="4008941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          </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EHLANZENI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Effectiveness of Council Committees</a:t>
            </a:r>
          </a:p>
          <a:p>
            <a:pPr algn="just"/>
            <a:r>
              <a:rPr lang="en-ZA" sz="2400" dirty="0" smtClean="0">
                <a:latin typeface="Arial" pitchFamily="34" charset="0"/>
                <a:cs typeface="Arial" pitchFamily="34" charset="0"/>
              </a:rPr>
              <a:t>All municipalities had established and functional, section 79 &amp; 80 (portfolio) committees; and</a:t>
            </a:r>
          </a:p>
          <a:p>
            <a:pPr marL="0" indent="0" algn="just">
              <a:buNone/>
            </a:pPr>
            <a:endParaRPr lang="en-ZA" sz="2400" dirty="0" smtClean="0">
              <a:latin typeface="Arial" pitchFamily="34" charset="0"/>
              <a:cs typeface="Arial" pitchFamily="34" charset="0"/>
            </a:endParaRPr>
          </a:p>
          <a:p>
            <a:pPr algn="just">
              <a:buFont typeface="Arial" pitchFamily="34" charset="0"/>
              <a:buChar char="•"/>
            </a:pPr>
            <a:r>
              <a:rPr lang="en-ZA" sz="2400" dirty="0">
                <a:latin typeface="Arial" pitchFamily="34" charset="0"/>
                <a:cs typeface="Arial" pitchFamily="34" charset="0"/>
              </a:rPr>
              <a:t>All municipalities had established and </a:t>
            </a:r>
            <a:r>
              <a:rPr lang="en-ZA" sz="2400" dirty="0" smtClean="0">
                <a:latin typeface="Arial" pitchFamily="34" charset="0"/>
                <a:cs typeface="Arial" pitchFamily="34" charset="0"/>
              </a:rPr>
              <a:t>functional MPAC committees except Thaba Chweu LM where the MPAC did not convene meetings as scheduled; </a:t>
            </a: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11</a:t>
            </a:fld>
            <a:endParaRPr lang="en-US" dirty="0"/>
          </a:p>
        </p:txBody>
      </p:sp>
    </p:spTree>
    <p:extLst>
      <p:ext uri="{BB962C8B-B14F-4D97-AF65-F5344CB8AC3E}">
        <p14:creationId xmlns:p14="http://schemas.microsoft.com/office/powerpoint/2010/main" xmlns="" val="61800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495300" y="1143001"/>
            <a:ext cx="9182100" cy="4505502"/>
          </a:xfrm>
        </p:spPr>
        <p:txBody>
          <a:bodyPr>
            <a:normAutofit/>
          </a:bodyPr>
          <a:lstStyle/>
          <a:p>
            <a:pPr marL="0" indent="0" algn="just">
              <a:buNone/>
            </a:pPr>
            <a:r>
              <a:rPr lang="en-ZA" sz="2400" b="1" dirty="0" smtClean="0">
                <a:latin typeface="Arial" pitchFamily="34" charset="0"/>
                <a:cs typeface="Arial" pitchFamily="34" charset="0"/>
              </a:rPr>
              <a:t>GERT SIBANDE DISTRICT</a:t>
            </a:r>
          </a:p>
          <a:p>
            <a:pPr marL="0" indent="0" algn="just">
              <a:buNone/>
            </a:pPr>
            <a:r>
              <a:rPr lang="en-ZA" sz="2400" b="1" dirty="0" smtClean="0">
                <a:latin typeface="Arial" pitchFamily="34" charset="0"/>
                <a:cs typeface="Arial" pitchFamily="34" charset="0"/>
              </a:rPr>
              <a:t>Functionality of Troika and Council</a:t>
            </a:r>
          </a:p>
          <a:p>
            <a:pPr algn="just"/>
            <a:r>
              <a:rPr lang="en-ZA" sz="2400" dirty="0" smtClean="0">
                <a:latin typeface="Arial" pitchFamily="34" charset="0"/>
                <a:cs typeface="Arial" pitchFamily="34" charset="0"/>
              </a:rPr>
              <a:t>Troika and Councils were functional and holding meetings as scheduled in all municipalities;</a:t>
            </a:r>
          </a:p>
          <a:p>
            <a:pPr marL="0" indent="0" algn="just">
              <a:buNone/>
            </a:pPr>
            <a:endParaRPr lang="en-ZA" sz="2400"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Political Stability- Protest Actions</a:t>
            </a:r>
          </a:p>
          <a:p>
            <a:pPr algn="just"/>
            <a:r>
              <a:rPr lang="en-ZA" sz="2400" dirty="0" smtClean="0">
                <a:latin typeface="Arial" pitchFamily="34" charset="0"/>
                <a:cs typeface="Arial" pitchFamily="34" charset="0"/>
              </a:rPr>
              <a:t>Areas of instability recorded as 22 incidents of community protests were recoded: Chief </a:t>
            </a:r>
            <a:r>
              <a:rPr lang="en-ZA" sz="2400" dirty="0">
                <a:latin typeface="Arial" pitchFamily="34" charset="0"/>
                <a:cs typeface="Arial" pitchFamily="34" charset="0"/>
              </a:rPr>
              <a:t>Albert Luthuli </a:t>
            </a:r>
            <a:r>
              <a:rPr lang="en-ZA" sz="2400" dirty="0" smtClean="0">
                <a:latin typeface="Arial" pitchFamily="34" charset="0"/>
                <a:cs typeface="Arial" pitchFamily="34" charset="0"/>
              </a:rPr>
              <a:t>5, </a:t>
            </a:r>
            <a:r>
              <a:rPr lang="en-ZA" sz="2400" dirty="0">
                <a:latin typeface="Arial" pitchFamily="34" charset="0"/>
                <a:cs typeface="Arial" pitchFamily="34" charset="0"/>
              </a:rPr>
              <a:t>Mkhondo </a:t>
            </a:r>
            <a:r>
              <a:rPr lang="en-ZA" sz="2400" dirty="0" smtClean="0">
                <a:latin typeface="Arial" pitchFamily="34" charset="0"/>
                <a:cs typeface="Arial" pitchFamily="34" charset="0"/>
              </a:rPr>
              <a:t>0, </a:t>
            </a:r>
            <a:r>
              <a:rPr lang="en-ZA" sz="2400" dirty="0">
                <a:latin typeface="Arial" pitchFamily="34" charset="0"/>
                <a:cs typeface="Arial" pitchFamily="34" charset="0"/>
              </a:rPr>
              <a:t>Dipaleseng </a:t>
            </a:r>
            <a:r>
              <a:rPr lang="en-ZA" sz="2400" dirty="0" smtClean="0">
                <a:latin typeface="Arial" pitchFamily="34" charset="0"/>
                <a:cs typeface="Arial" pitchFamily="34" charset="0"/>
              </a:rPr>
              <a:t>1, Lekwa </a:t>
            </a:r>
            <a:r>
              <a:rPr lang="en-ZA" sz="2400" dirty="0">
                <a:latin typeface="Arial" pitchFamily="34" charset="0"/>
                <a:cs typeface="Arial" pitchFamily="34" charset="0"/>
              </a:rPr>
              <a:t>1</a:t>
            </a:r>
            <a:r>
              <a:rPr lang="en-ZA" sz="2400" dirty="0" smtClean="0">
                <a:latin typeface="Arial" pitchFamily="34" charset="0"/>
                <a:cs typeface="Arial" pitchFamily="34" charset="0"/>
              </a:rPr>
              <a:t>, </a:t>
            </a:r>
            <a:r>
              <a:rPr lang="en-ZA" sz="2400" dirty="0">
                <a:latin typeface="Arial" pitchFamily="34" charset="0"/>
                <a:cs typeface="Arial" pitchFamily="34" charset="0"/>
              </a:rPr>
              <a:t>Govan Mbeki </a:t>
            </a:r>
            <a:r>
              <a:rPr lang="en-ZA" sz="2400" dirty="0" smtClean="0">
                <a:latin typeface="Arial" pitchFamily="34" charset="0"/>
                <a:cs typeface="Arial" pitchFamily="34" charset="0"/>
              </a:rPr>
              <a:t>4, </a:t>
            </a:r>
            <a:r>
              <a:rPr lang="en-ZA" sz="2400" dirty="0">
                <a:latin typeface="Arial" pitchFamily="34" charset="0"/>
                <a:cs typeface="Arial" pitchFamily="34" charset="0"/>
              </a:rPr>
              <a:t>Dr Pixley ka Isaka Seme </a:t>
            </a:r>
            <a:r>
              <a:rPr lang="en-ZA" sz="2400" dirty="0" smtClean="0">
                <a:latin typeface="Arial" pitchFamily="34" charset="0"/>
                <a:cs typeface="Arial" pitchFamily="34" charset="0"/>
              </a:rPr>
              <a:t>0 and Gert Sibande District Municipality 11</a:t>
            </a:r>
            <a:endParaRPr lang="en-ZA" sz="2400" b="1" dirty="0">
              <a:latin typeface="Arial" pitchFamily="34" charset="0"/>
              <a:cs typeface="Arial" pitchFamily="34" charset="0"/>
            </a:endParaRPr>
          </a:p>
          <a:p>
            <a:pPr algn="just">
              <a:buFont typeface="Wingdings" panose="05000000000000000000" pitchFamily="2" charset="2"/>
              <a:buChar char="q"/>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12</a:t>
            </a:fld>
            <a:endParaRPr lang="en-US" dirty="0"/>
          </a:p>
        </p:txBody>
      </p:sp>
    </p:spTree>
    <p:extLst>
      <p:ext uri="{BB962C8B-B14F-4D97-AF65-F5344CB8AC3E}">
        <p14:creationId xmlns:p14="http://schemas.microsoft.com/office/powerpoint/2010/main" xmlns="" val="841975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       </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41523" y="914402"/>
            <a:ext cx="9254169" cy="4987489"/>
          </a:xfrm>
        </p:spPr>
        <p:txBody>
          <a:bodyPr>
            <a:normAutofit/>
          </a:bodyPr>
          <a:lstStyle/>
          <a:p>
            <a:pPr marL="0" indent="0" algn="just">
              <a:buNone/>
            </a:pPr>
            <a:r>
              <a:rPr lang="en-ZA" sz="2400" b="1" dirty="0" smtClean="0">
                <a:latin typeface="Arial" pitchFamily="34" charset="0"/>
                <a:cs typeface="Arial" pitchFamily="34" charset="0"/>
              </a:rPr>
              <a:t>GERT SIBANDE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Functionality of Council Committees</a:t>
            </a:r>
          </a:p>
          <a:p>
            <a:pPr algn="just"/>
            <a:r>
              <a:rPr lang="en-ZA" sz="2400" dirty="0" smtClean="0">
                <a:latin typeface="Arial" pitchFamily="34" charset="0"/>
                <a:cs typeface="Arial" pitchFamily="34" charset="0"/>
              </a:rPr>
              <a:t>All council oversight structures were functional and holding meetings as required;</a:t>
            </a:r>
          </a:p>
          <a:p>
            <a:pPr algn="just"/>
            <a:r>
              <a:rPr lang="en-ZA" sz="2400" dirty="0" smtClean="0">
                <a:latin typeface="Arial" pitchFamily="34" charset="0"/>
                <a:cs typeface="Arial" pitchFamily="34" charset="0"/>
              </a:rPr>
              <a:t>The Audit Committee for Msukaligwa Local Municipality was not functional; </a:t>
            </a: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13</a:t>
            </a:fld>
            <a:endParaRPr lang="en-US" dirty="0"/>
          </a:p>
        </p:txBody>
      </p:sp>
    </p:spTree>
    <p:extLst>
      <p:ext uri="{BB962C8B-B14F-4D97-AF65-F5344CB8AC3E}">
        <p14:creationId xmlns:p14="http://schemas.microsoft.com/office/powerpoint/2010/main" xmlns="" val="379137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         </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GERT SIBANDE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Effectiveness of Council Committees</a:t>
            </a:r>
          </a:p>
          <a:p>
            <a:pPr algn="just"/>
            <a:r>
              <a:rPr lang="en-ZA" sz="2400" dirty="0" smtClean="0">
                <a:latin typeface="Arial" pitchFamily="34" charset="0"/>
                <a:cs typeface="Arial" pitchFamily="34" charset="0"/>
              </a:rPr>
              <a:t>All municipalities convened portfolio meetings as planned;</a:t>
            </a:r>
          </a:p>
          <a:p>
            <a:pPr algn="just"/>
            <a:r>
              <a:rPr lang="en-ZA" sz="2400" dirty="0" smtClean="0">
                <a:latin typeface="Arial" pitchFamily="34" charset="0"/>
                <a:cs typeface="Arial" pitchFamily="34" charset="0"/>
              </a:rPr>
              <a:t>All municipalities except Mkhondo LM had defined 	the roles of committees and political office bearers;</a:t>
            </a:r>
          </a:p>
          <a:p>
            <a:pPr algn="just"/>
            <a:r>
              <a:rPr lang="en-ZA" sz="2400" dirty="0" smtClean="0">
                <a:latin typeface="Arial" pitchFamily="34" charset="0"/>
                <a:cs typeface="Arial" pitchFamily="34" charset="0"/>
              </a:rPr>
              <a:t>All </a:t>
            </a:r>
            <a:r>
              <a:rPr lang="en-ZA" sz="2400" dirty="0">
                <a:latin typeface="Arial" pitchFamily="34" charset="0"/>
                <a:cs typeface="Arial" pitchFamily="34" charset="0"/>
              </a:rPr>
              <a:t>municipal councils except Mkhondo LM </a:t>
            </a:r>
            <a:r>
              <a:rPr lang="en-ZA" sz="2400" dirty="0" smtClean="0">
                <a:latin typeface="Arial" pitchFamily="34" charset="0"/>
                <a:cs typeface="Arial" pitchFamily="34" charset="0"/>
              </a:rPr>
              <a:t>adopted code of conduct for both councillors and staff; </a:t>
            </a: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14</a:t>
            </a:fld>
            <a:endParaRPr lang="en-US" dirty="0"/>
          </a:p>
        </p:txBody>
      </p:sp>
    </p:spTree>
    <p:extLst>
      <p:ext uri="{BB962C8B-B14F-4D97-AF65-F5344CB8AC3E}">
        <p14:creationId xmlns:p14="http://schemas.microsoft.com/office/powerpoint/2010/main" xmlns="" val="1993767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495300" y="1143001"/>
            <a:ext cx="9086850" cy="4505502"/>
          </a:xfrm>
        </p:spPr>
        <p:txBody>
          <a:bodyPr>
            <a:normAutofit lnSpcReduction="10000"/>
          </a:bodyPr>
          <a:lstStyle/>
          <a:p>
            <a:pPr marL="0" indent="0" algn="just">
              <a:buNone/>
            </a:pPr>
            <a:r>
              <a:rPr lang="en-ZA" sz="2400" b="1" dirty="0" smtClean="0">
                <a:latin typeface="Arial" pitchFamily="34" charset="0"/>
                <a:cs typeface="Arial" pitchFamily="34" charset="0"/>
              </a:rPr>
              <a:t>NKANGALA DISTRICT</a:t>
            </a:r>
          </a:p>
          <a:p>
            <a:pPr marL="0" indent="0" algn="just">
              <a:buNone/>
            </a:pPr>
            <a:r>
              <a:rPr lang="en-ZA" sz="2400" b="1" dirty="0" smtClean="0">
                <a:latin typeface="Arial" pitchFamily="34" charset="0"/>
                <a:cs typeface="Arial" pitchFamily="34" charset="0"/>
              </a:rPr>
              <a:t>Functionality of Troika and Council</a:t>
            </a:r>
          </a:p>
          <a:p>
            <a:pPr algn="just"/>
            <a:r>
              <a:rPr lang="en-ZA" sz="2400" dirty="0" smtClean="0">
                <a:latin typeface="Arial" pitchFamily="34" charset="0"/>
                <a:cs typeface="Arial" pitchFamily="34" charset="0"/>
              </a:rPr>
              <a:t>Troika and Councils were functional and holding meetings as scheduled in all municipalities;</a:t>
            </a:r>
          </a:p>
          <a:p>
            <a:pPr algn="just"/>
            <a:r>
              <a:rPr lang="en-ZA" sz="2400" dirty="0" smtClean="0">
                <a:latin typeface="Arial" pitchFamily="34" charset="0"/>
                <a:cs typeface="Arial" pitchFamily="34" charset="0"/>
              </a:rPr>
              <a:t>No formal Troika meeting was held at Emalahleni Local Municipality;</a:t>
            </a:r>
          </a:p>
          <a:p>
            <a:pPr marL="0" indent="0" algn="just">
              <a:buNone/>
            </a:pPr>
            <a:endParaRPr lang="en-ZA" sz="2400"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Political Stability- Protest Actions</a:t>
            </a:r>
          </a:p>
          <a:p>
            <a:pPr algn="just"/>
            <a:r>
              <a:rPr lang="en-ZA" sz="2400" dirty="0" smtClean="0">
                <a:latin typeface="Arial" pitchFamily="34" charset="0"/>
                <a:cs typeface="Arial" pitchFamily="34" charset="0"/>
              </a:rPr>
              <a:t>Areas of instability recorded as 12 incidents of community protests were </a:t>
            </a:r>
            <a:r>
              <a:rPr lang="en-ZA" sz="2400" dirty="0">
                <a:latin typeface="Arial" pitchFamily="34" charset="0"/>
                <a:cs typeface="Arial" pitchFamily="34" charset="0"/>
              </a:rPr>
              <a:t>recorded</a:t>
            </a:r>
            <a:r>
              <a:rPr lang="en-ZA" sz="2400" dirty="0" smtClean="0">
                <a:latin typeface="Arial" pitchFamily="34" charset="0"/>
                <a:cs typeface="Arial" pitchFamily="34" charset="0"/>
              </a:rPr>
              <a:t>: Emalahleni </a:t>
            </a:r>
            <a:r>
              <a:rPr lang="en-ZA" sz="2400" dirty="0">
                <a:latin typeface="Arial" pitchFamily="34" charset="0"/>
                <a:cs typeface="Arial" pitchFamily="34" charset="0"/>
              </a:rPr>
              <a:t>8, Victor Khanye 2 and Dr JS Moroka 2.</a:t>
            </a:r>
            <a:endParaRPr lang="en-ZA" sz="2400" b="1" dirty="0">
              <a:latin typeface="Arial" pitchFamily="34" charset="0"/>
              <a:cs typeface="Arial" pitchFamily="34" charset="0"/>
            </a:endParaRPr>
          </a:p>
          <a:p>
            <a:pPr algn="just">
              <a:buFont typeface="Wingdings" panose="05000000000000000000" pitchFamily="2" charset="2"/>
              <a:buChar char="q"/>
            </a:pP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15</a:t>
            </a:fld>
            <a:endParaRPr lang="en-US" dirty="0"/>
          </a:p>
        </p:txBody>
      </p:sp>
    </p:spTree>
    <p:extLst>
      <p:ext uri="{BB962C8B-B14F-4D97-AF65-F5344CB8AC3E}">
        <p14:creationId xmlns:p14="http://schemas.microsoft.com/office/powerpoint/2010/main" xmlns="" val="421975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 ( Cont.…)</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41523" y="914402"/>
            <a:ext cx="9254169" cy="4987489"/>
          </a:xfrm>
        </p:spPr>
        <p:txBody>
          <a:bodyPr>
            <a:normAutofit/>
          </a:bodyPr>
          <a:lstStyle/>
          <a:p>
            <a:pPr marL="0" indent="0" algn="just">
              <a:buNone/>
            </a:pPr>
            <a:r>
              <a:rPr lang="en-ZA" sz="2400" b="1" dirty="0" smtClean="0">
                <a:latin typeface="Arial" pitchFamily="34" charset="0"/>
                <a:cs typeface="Arial" pitchFamily="34" charset="0"/>
              </a:rPr>
              <a:t>NKANGALA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Functionality of Council Committees  </a:t>
            </a:r>
            <a:endParaRPr lang="en-ZA" sz="2400" b="1" dirty="0">
              <a:latin typeface="Arial" pitchFamily="34" charset="0"/>
              <a:cs typeface="Arial" pitchFamily="34" charset="0"/>
            </a:endParaRPr>
          </a:p>
          <a:p>
            <a:pPr algn="just"/>
            <a:r>
              <a:rPr lang="en-ZA" sz="2400" dirty="0" smtClean="0">
                <a:latin typeface="Arial" pitchFamily="34" charset="0"/>
                <a:cs typeface="Arial" pitchFamily="34" charset="0"/>
              </a:rPr>
              <a:t>All council oversight structures were functional and holding meetings as required;</a:t>
            </a:r>
          </a:p>
          <a:p>
            <a:pPr algn="just"/>
            <a:r>
              <a:rPr lang="en-ZA" sz="2400" dirty="0" smtClean="0">
                <a:latin typeface="Arial" pitchFamily="34" charset="0"/>
                <a:cs typeface="Arial" pitchFamily="34" charset="0"/>
              </a:rPr>
              <a:t>Nkangala District Municipality is sharing its Audit Committee with it’s constituent local municipalities 	except for Emalahleni LM;</a:t>
            </a: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16</a:t>
            </a:fld>
            <a:endParaRPr lang="en-US" dirty="0"/>
          </a:p>
        </p:txBody>
      </p:sp>
    </p:spTree>
    <p:extLst>
      <p:ext uri="{BB962C8B-B14F-4D97-AF65-F5344CB8AC3E}">
        <p14:creationId xmlns:p14="http://schemas.microsoft.com/office/powerpoint/2010/main" xmlns="" val="1608272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 (Cont.….)</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NKANGALA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Effectiveness of Council Committees</a:t>
            </a:r>
          </a:p>
          <a:p>
            <a:pPr algn="just"/>
            <a:r>
              <a:rPr lang="en-ZA" sz="2400" dirty="0" smtClean="0">
                <a:latin typeface="Arial" pitchFamily="34" charset="0"/>
                <a:cs typeface="Arial" pitchFamily="34" charset="0"/>
              </a:rPr>
              <a:t>All municipalities held portfolio meetings as 	planned;</a:t>
            </a:r>
          </a:p>
          <a:p>
            <a:pPr algn="just"/>
            <a:r>
              <a:rPr lang="en-ZA" sz="2400" dirty="0" smtClean="0">
                <a:latin typeface="Arial" pitchFamily="34" charset="0"/>
                <a:cs typeface="Arial" pitchFamily="34" charset="0"/>
              </a:rPr>
              <a:t>All municipalities had defined the roles of committees and political office bearers; and</a:t>
            </a:r>
          </a:p>
          <a:p>
            <a:pPr algn="just"/>
            <a:r>
              <a:rPr lang="en-ZA" sz="2400" dirty="0" smtClean="0">
                <a:latin typeface="Arial" pitchFamily="34" charset="0"/>
                <a:cs typeface="Arial" pitchFamily="34" charset="0"/>
              </a:rPr>
              <a:t>All </a:t>
            </a:r>
            <a:r>
              <a:rPr lang="en-ZA" sz="2400" dirty="0">
                <a:latin typeface="Arial" pitchFamily="34" charset="0"/>
                <a:cs typeface="Arial" pitchFamily="34" charset="0"/>
              </a:rPr>
              <a:t>municipal </a:t>
            </a:r>
            <a:r>
              <a:rPr lang="en-ZA" sz="2400" dirty="0" smtClean="0">
                <a:latin typeface="Arial" pitchFamily="34" charset="0"/>
                <a:cs typeface="Arial" pitchFamily="34" charset="0"/>
              </a:rPr>
              <a:t>councils, except </a:t>
            </a:r>
            <a:r>
              <a:rPr lang="en-ZA" sz="2400" dirty="0">
                <a:latin typeface="Arial" pitchFamily="34" charset="0"/>
                <a:cs typeface="Arial" pitchFamily="34" charset="0"/>
              </a:rPr>
              <a:t>Thembisile Hani </a:t>
            </a:r>
            <a:r>
              <a:rPr lang="en-ZA" sz="2400" dirty="0" smtClean="0">
                <a:latin typeface="Arial" pitchFamily="34" charset="0"/>
                <a:cs typeface="Arial" pitchFamily="34" charset="0"/>
              </a:rPr>
              <a:t>LM, had adopted code of conduct for both councillors and staff; </a:t>
            </a: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17</a:t>
            </a:fld>
            <a:endParaRPr lang="en-US" dirty="0"/>
          </a:p>
        </p:txBody>
      </p:sp>
    </p:spTree>
    <p:extLst>
      <p:ext uri="{BB962C8B-B14F-4D97-AF65-F5344CB8AC3E}">
        <p14:creationId xmlns:p14="http://schemas.microsoft.com/office/powerpoint/2010/main" xmlns="" val="3876799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EHLANZENI DISTRICT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Potable </a:t>
            </a:r>
            <a:r>
              <a:rPr lang="en-ZA" sz="2400" b="1" dirty="0">
                <a:latin typeface="Arial" pitchFamily="34" charset="0"/>
                <a:cs typeface="Arial" pitchFamily="34" charset="0"/>
              </a:rPr>
              <a:t>W</a:t>
            </a:r>
            <a:r>
              <a:rPr lang="en-ZA" sz="2400" b="1" dirty="0" smtClean="0">
                <a:latin typeface="Arial" pitchFamily="34" charset="0"/>
                <a:cs typeface="Arial" pitchFamily="34" charset="0"/>
              </a:rPr>
              <a:t>ater</a:t>
            </a:r>
          </a:p>
          <a:p>
            <a:pPr algn="just"/>
            <a:r>
              <a:rPr lang="en-ZA" sz="2400" dirty="0" smtClean="0">
                <a:latin typeface="Arial" pitchFamily="34" charset="0"/>
                <a:cs typeface="Arial" pitchFamily="34" charset="0"/>
              </a:rPr>
              <a:t>In 2013/14 financial year Ehlanzeni District had 464 624    households compared to 445 087 in 2012/13 financial year;</a:t>
            </a:r>
          </a:p>
          <a:p>
            <a:pPr marL="0" indent="0" algn="just">
              <a:buNone/>
            </a:pPr>
            <a:r>
              <a:rPr lang="en-ZA" sz="2400" dirty="0" smtClean="0">
                <a:latin typeface="Arial" pitchFamily="34" charset="0"/>
                <a:cs typeface="Arial" pitchFamily="34" charset="0"/>
              </a:rPr>
              <a:t>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Out of 464 624 households 368 638(82.8%) had access to potable water;  There was a slight increase of 1.9 % in the number of households with access to potable water compared to the 2012/13 financial year where 80.9%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18</a:t>
            </a:fld>
            <a:endParaRPr lang="en-US" dirty="0"/>
          </a:p>
        </p:txBody>
      </p:sp>
    </p:spTree>
    <p:extLst>
      <p:ext uri="{BB962C8B-B14F-4D97-AF65-F5344CB8AC3E}">
        <p14:creationId xmlns:p14="http://schemas.microsoft.com/office/powerpoint/2010/main" xmlns="" val="49404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EHLANZENI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Water:</a:t>
            </a:r>
          </a:p>
          <a:p>
            <a:pPr algn="just"/>
            <a:r>
              <a:rPr lang="en-ZA" sz="2400" dirty="0" smtClean="0">
                <a:latin typeface="Arial" pitchFamily="34" charset="0"/>
                <a:cs typeface="Arial" pitchFamily="34" charset="0"/>
              </a:rPr>
              <a:t>In 2013/14 financial year Ehlanzeni District had 34 936 indigents compared to 119 538 indigents  in the 2013/14 financial year; </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29 824 indigents out of a total of 34 936   (62.2%) had access to 	Free Basic Water. There was a decrease of 30.7%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Water compared to the 2012/13 financial year where 92.9%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19</a:t>
            </a:fld>
            <a:endParaRPr lang="en-US" dirty="0"/>
          </a:p>
        </p:txBody>
      </p:sp>
    </p:spTree>
    <p:extLst>
      <p:ext uri="{BB962C8B-B14F-4D97-AF65-F5344CB8AC3E}">
        <p14:creationId xmlns:p14="http://schemas.microsoft.com/office/powerpoint/2010/main" xmlns="" val="2081679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latin typeface="Arial" pitchFamily="34" charset="0"/>
                <a:cs typeface="Arial" pitchFamily="34" charset="0"/>
              </a:rPr>
              <a:t>OUTLINE OF THE PRESENTATION</a:t>
            </a:r>
          </a:p>
        </p:txBody>
      </p:sp>
      <p:sp>
        <p:nvSpPr>
          <p:cNvPr id="3" name="Content Placeholder 2"/>
          <p:cNvSpPr>
            <a:spLocks noGrp="1"/>
          </p:cNvSpPr>
          <p:nvPr>
            <p:ph idx="1"/>
          </p:nvPr>
        </p:nvSpPr>
        <p:spPr>
          <a:xfrm>
            <a:off x="330200" y="1206500"/>
            <a:ext cx="9194800" cy="5149851"/>
          </a:xfrm>
        </p:spPr>
        <p:txBody>
          <a:bodyPr>
            <a:normAutofit/>
          </a:bodyPr>
          <a:lstStyle/>
          <a:p>
            <a:pPr algn="just">
              <a:buFont typeface="Arial" pitchFamily="34" charset="0"/>
              <a:buChar char="•"/>
            </a:pPr>
            <a:r>
              <a:rPr lang="en-ZA" sz="2400" dirty="0" smtClean="0">
                <a:latin typeface="Arial" pitchFamily="34" charset="0"/>
                <a:cs typeface="Arial" pitchFamily="34" charset="0"/>
              </a:rPr>
              <a:t>Purpose </a:t>
            </a:r>
          </a:p>
          <a:p>
            <a:pPr algn="just">
              <a:buFont typeface="Arial" pitchFamily="34" charset="0"/>
              <a:buChar char="•"/>
            </a:pPr>
            <a:r>
              <a:rPr lang="en-ZA" sz="2400" dirty="0" smtClean="0">
                <a:latin typeface="Arial" pitchFamily="34" charset="0"/>
                <a:cs typeface="Arial" pitchFamily="34" charset="0"/>
              </a:rPr>
              <a:t>Legislative Background;</a:t>
            </a:r>
          </a:p>
          <a:p>
            <a:pPr algn="just">
              <a:buFont typeface="Arial" pitchFamily="34" charset="0"/>
              <a:buChar char="•"/>
            </a:pPr>
            <a:r>
              <a:rPr lang="en-ZA" sz="2400" dirty="0" smtClean="0">
                <a:latin typeface="Arial" pitchFamily="34" charset="0"/>
                <a:cs typeface="Arial" pitchFamily="34" charset="0"/>
              </a:rPr>
              <a:t>Overview of the demographics per district;</a:t>
            </a:r>
          </a:p>
          <a:p>
            <a:pPr algn="just">
              <a:buFont typeface="Arial" pitchFamily="34" charset="0"/>
              <a:buChar char="•"/>
            </a:pPr>
            <a:r>
              <a:rPr lang="en-ZA" sz="2400" dirty="0" smtClean="0">
                <a:latin typeface="Arial" pitchFamily="34" charset="0"/>
                <a:cs typeface="Arial" pitchFamily="34" charset="0"/>
              </a:rPr>
              <a:t>Summary per Key Performance Area (KPA);</a:t>
            </a:r>
          </a:p>
          <a:p>
            <a:pPr algn="just">
              <a:buFont typeface="Arial" pitchFamily="34" charset="0"/>
              <a:buChar char="•"/>
            </a:pPr>
            <a:r>
              <a:rPr lang="en-ZA" sz="2400" dirty="0" smtClean="0">
                <a:latin typeface="Arial" pitchFamily="34" charset="0"/>
                <a:cs typeface="Arial" pitchFamily="34" charset="0"/>
              </a:rPr>
              <a:t>Recommendations;</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a:t>
            </a:fld>
            <a:endParaRPr lang="en-US" dirty="0"/>
          </a:p>
        </p:txBody>
      </p:sp>
    </p:spTree>
    <p:extLst>
      <p:ext uri="{BB962C8B-B14F-4D97-AF65-F5344CB8AC3E}">
        <p14:creationId xmlns:p14="http://schemas.microsoft.com/office/powerpoint/2010/main" xmlns="" val="3948481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EHLANZENI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Sanitation:</a:t>
            </a:r>
          </a:p>
          <a:p>
            <a:pPr algn="just"/>
            <a:r>
              <a:rPr lang="en-ZA" sz="2400" dirty="0" smtClean="0">
                <a:latin typeface="Arial" pitchFamily="34" charset="0"/>
                <a:cs typeface="Arial" pitchFamily="34" charset="0"/>
              </a:rPr>
              <a:t>In 2013/14 financial year Ehlanzeni District 390 657  households out of 464 624 (84%) had access to sanitation; </a:t>
            </a:r>
          </a:p>
          <a:p>
            <a:pPr algn="just"/>
            <a:r>
              <a:rPr lang="en-ZA" sz="2400" dirty="0" smtClean="0">
                <a:latin typeface="Arial" pitchFamily="34" charset="0"/>
                <a:cs typeface="Arial" pitchFamily="34" charset="0"/>
              </a:rPr>
              <a:t>There was a decrease of 5% in the number of households that had access to sanitation compared to the 2012/13 financial year where 89% households had access </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20</a:t>
            </a:fld>
            <a:endParaRPr lang="en-US" dirty="0"/>
          </a:p>
        </p:txBody>
      </p:sp>
    </p:spTree>
    <p:extLst>
      <p:ext uri="{BB962C8B-B14F-4D97-AF65-F5344CB8AC3E}">
        <p14:creationId xmlns:p14="http://schemas.microsoft.com/office/powerpoint/2010/main" xmlns="" val="151749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EHLANZENI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Sanitation:</a:t>
            </a:r>
          </a:p>
          <a:p>
            <a:pPr algn="just"/>
            <a:r>
              <a:rPr lang="en-ZA" sz="2400" dirty="0" smtClean="0">
                <a:latin typeface="Arial" pitchFamily="34" charset="0"/>
                <a:cs typeface="Arial" pitchFamily="34" charset="0"/>
              </a:rPr>
              <a:t>In 2013/14 financial year Ehlanzeni District </a:t>
            </a:r>
            <a:r>
              <a:rPr lang="en-ZA" sz="2400" dirty="0">
                <a:latin typeface="Arial" pitchFamily="34" charset="0"/>
                <a:cs typeface="Arial" pitchFamily="34" charset="0"/>
              </a:rPr>
              <a:t>had 35 823 </a:t>
            </a:r>
            <a:r>
              <a:rPr lang="en-ZA" sz="2400" dirty="0" smtClean="0">
                <a:latin typeface="Arial" pitchFamily="34" charset="0"/>
                <a:cs typeface="Arial" pitchFamily="34" charset="0"/>
              </a:rPr>
              <a:t>indigents compared to 119 538 in 2012/13 financial year; </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13 020 indigents out of a total 	of  35 823 (60%) had access to Free Basic Sanitation. 	There was an increase of 25%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Sanitation compared to 	the 2012/13 financial year where 35%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21</a:t>
            </a:fld>
            <a:endParaRPr lang="en-US" dirty="0"/>
          </a:p>
        </p:txBody>
      </p:sp>
    </p:spTree>
    <p:extLst>
      <p:ext uri="{BB962C8B-B14F-4D97-AF65-F5344CB8AC3E}">
        <p14:creationId xmlns:p14="http://schemas.microsoft.com/office/powerpoint/2010/main" xmlns="" val="3073522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EHLANZENI DISTRICT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Electricity</a:t>
            </a:r>
          </a:p>
          <a:p>
            <a:pPr algn="just"/>
            <a:r>
              <a:rPr lang="en-ZA" sz="2400" dirty="0" smtClean="0">
                <a:latin typeface="Arial" pitchFamily="34" charset="0"/>
                <a:cs typeface="Arial" pitchFamily="34" charset="0"/>
              </a:rPr>
              <a:t>In 2013/14 financial year Ehlanzeni District had 464 624  households compared to 445 087 in 2012/13 financial year;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Out of 464 624 households 420 354(94.44%) had access to electricity;  There was an increase of 0.84% in the number of households with access to electricity compared to the 2012/13 financial year where 93.6%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22</a:t>
            </a:fld>
            <a:endParaRPr lang="en-US" dirty="0"/>
          </a:p>
        </p:txBody>
      </p:sp>
    </p:spTree>
    <p:extLst>
      <p:ext uri="{BB962C8B-B14F-4D97-AF65-F5344CB8AC3E}">
        <p14:creationId xmlns:p14="http://schemas.microsoft.com/office/powerpoint/2010/main" xmlns="" val="1637961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EHLANZENI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Electricity:</a:t>
            </a:r>
          </a:p>
          <a:p>
            <a:pPr algn="just"/>
            <a:r>
              <a:rPr lang="en-ZA" sz="2400" dirty="0" smtClean="0">
                <a:latin typeface="Arial" pitchFamily="34" charset="0"/>
                <a:cs typeface="Arial" pitchFamily="34" charset="0"/>
              </a:rPr>
              <a:t>In 2013/14 financial year Ehlanzeni District had 37 675 	indigents compared to 119 538 in 2012/13 financial year;</a:t>
            </a:r>
          </a:p>
          <a:p>
            <a:pPr marL="0" indent="0" algn="just">
              <a:buNone/>
            </a:pPr>
            <a:r>
              <a:rPr lang="en-ZA" sz="2400" dirty="0" smtClean="0">
                <a:latin typeface="Arial" pitchFamily="34" charset="0"/>
                <a:cs typeface="Arial" pitchFamily="34" charset="0"/>
              </a:rPr>
              <a:t>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34 860 indigents out of a total of 37 675 (96%) had access to Free Basic Electricity. 	There was an increase of 69.4%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Electricity compared to the 2012/13 financial year where 26%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23</a:t>
            </a:fld>
            <a:endParaRPr lang="en-US" dirty="0"/>
          </a:p>
        </p:txBody>
      </p:sp>
    </p:spTree>
    <p:extLst>
      <p:ext uri="{BB962C8B-B14F-4D97-AF65-F5344CB8AC3E}">
        <p14:creationId xmlns:p14="http://schemas.microsoft.com/office/powerpoint/2010/main" xmlns="" val="1907842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GERT SIBANDE DISTRICT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Potable </a:t>
            </a:r>
            <a:r>
              <a:rPr lang="en-ZA" sz="2400" b="1" dirty="0">
                <a:latin typeface="Arial" pitchFamily="34" charset="0"/>
                <a:cs typeface="Arial" pitchFamily="34" charset="0"/>
              </a:rPr>
              <a:t>W</a:t>
            </a:r>
            <a:r>
              <a:rPr lang="en-ZA" sz="2400" b="1" dirty="0" smtClean="0">
                <a:latin typeface="Arial" pitchFamily="34" charset="0"/>
                <a:cs typeface="Arial" pitchFamily="34" charset="0"/>
              </a:rPr>
              <a:t>ater</a:t>
            </a:r>
          </a:p>
          <a:p>
            <a:pPr algn="just"/>
            <a:r>
              <a:rPr lang="en-ZA" sz="2400" dirty="0" smtClean="0">
                <a:latin typeface="Arial" pitchFamily="34" charset="0"/>
                <a:cs typeface="Arial" pitchFamily="34" charset="0"/>
              </a:rPr>
              <a:t>In 2013/14 financial year Gert Sibande District had 277 807 households compared to 273 490 in 2012/13 financial year;</a:t>
            </a:r>
          </a:p>
          <a:p>
            <a:pPr marL="0" indent="0" algn="just">
              <a:buNone/>
            </a:pPr>
            <a:r>
              <a:rPr lang="en-ZA" sz="2400" dirty="0" smtClean="0">
                <a:latin typeface="Arial" pitchFamily="34" charset="0"/>
                <a:cs typeface="Arial" pitchFamily="34" charset="0"/>
              </a:rPr>
              <a:t>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Out of 277 807 households 266 057(97.3%) had access to potable water;  There was an increase of 2.8% in the number of households with access to potable water compared to the 2012/13 financial year where 91.1%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24</a:t>
            </a:fld>
            <a:endParaRPr lang="en-US" dirty="0"/>
          </a:p>
        </p:txBody>
      </p:sp>
    </p:spTree>
    <p:extLst>
      <p:ext uri="{BB962C8B-B14F-4D97-AF65-F5344CB8AC3E}">
        <p14:creationId xmlns:p14="http://schemas.microsoft.com/office/powerpoint/2010/main" xmlns="" val="2622160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GERT SIBANDE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Water:</a:t>
            </a:r>
          </a:p>
          <a:p>
            <a:pPr algn="just"/>
            <a:r>
              <a:rPr lang="en-ZA" sz="2400" dirty="0" smtClean="0">
                <a:latin typeface="Arial" pitchFamily="34" charset="0"/>
                <a:cs typeface="Arial" pitchFamily="34" charset="0"/>
              </a:rPr>
              <a:t>In 2013/14 financial year Gert Sibande District had 46 006 indigents compared to 40 930 in 2012/13 financial year; </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46 006 indigents out of a total of  46 006 (91%) had access to Free Basic Water. There was an increase of 6%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Water compared to the 2013/14 financial year where only 91%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25</a:t>
            </a:fld>
            <a:endParaRPr lang="en-US" dirty="0"/>
          </a:p>
        </p:txBody>
      </p:sp>
    </p:spTree>
    <p:extLst>
      <p:ext uri="{BB962C8B-B14F-4D97-AF65-F5344CB8AC3E}">
        <p14:creationId xmlns:p14="http://schemas.microsoft.com/office/powerpoint/2010/main" xmlns="" val="305037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GERT SIBANDE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Sanitation</a:t>
            </a:r>
          </a:p>
          <a:p>
            <a:pPr algn="just"/>
            <a:r>
              <a:rPr lang="en-ZA" sz="2400" dirty="0" smtClean="0">
                <a:latin typeface="Arial" pitchFamily="34" charset="0"/>
                <a:cs typeface="Arial" pitchFamily="34" charset="0"/>
              </a:rPr>
              <a:t>In 2013/14 financial year Gert Sibande District 234 128 households out of 273 490 (85.6%) had access to sanitation; </a:t>
            </a:r>
          </a:p>
          <a:p>
            <a:pPr marL="0" indent="0" algn="just">
              <a:buNone/>
            </a:pPr>
            <a:endParaRPr lang="en-ZA" sz="2400" dirty="0" smtClean="0">
              <a:latin typeface="Arial" pitchFamily="34" charset="0"/>
              <a:cs typeface="Arial" pitchFamily="34" charset="0"/>
            </a:endParaRPr>
          </a:p>
          <a:p>
            <a:pPr algn="just"/>
            <a:r>
              <a:rPr lang="en-ZA" sz="2400" dirty="0" smtClean="0">
                <a:latin typeface="Arial" pitchFamily="34" charset="0"/>
                <a:cs typeface="Arial" pitchFamily="34" charset="0"/>
              </a:rPr>
              <a:t>There was a decrease 9.4% in the number of households that had access to sanitation compared to the 2012/13 financial year where 95% households had access. </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26</a:t>
            </a:fld>
            <a:endParaRPr lang="en-US" dirty="0"/>
          </a:p>
        </p:txBody>
      </p:sp>
    </p:spTree>
    <p:extLst>
      <p:ext uri="{BB962C8B-B14F-4D97-AF65-F5344CB8AC3E}">
        <p14:creationId xmlns:p14="http://schemas.microsoft.com/office/powerpoint/2010/main" xmlns="" val="981313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GERT SIBANDE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Sanitation</a:t>
            </a:r>
          </a:p>
          <a:p>
            <a:pPr algn="just"/>
            <a:r>
              <a:rPr lang="en-ZA" sz="2400" dirty="0" smtClean="0">
                <a:latin typeface="Arial" pitchFamily="34" charset="0"/>
                <a:cs typeface="Arial" pitchFamily="34" charset="0"/>
              </a:rPr>
              <a:t>In 2013/14 financial year Gert Sibande District had 50 998 	indigents compared to 40 930 in 2012/13 financial year; </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41 182 indigents out of a total of 50 998  (83%) had access to Free Basic Sanitation. 	There was an increase of 1.8%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Sanitation compared to 	the 2012/13 financial year where 81.2%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27</a:t>
            </a:fld>
            <a:endParaRPr lang="en-US" dirty="0"/>
          </a:p>
        </p:txBody>
      </p:sp>
    </p:spTree>
    <p:extLst>
      <p:ext uri="{BB962C8B-B14F-4D97-AF65-F5344CB8AC3E}">
        <p14:creationId xmlns:p14="http://schemas.microsoft.com/office/powerpoint/2010/main" xmlns="" val="3176233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GERT SIBANDE DISTRICT</a:t>
            </a: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electricity</a:t>
            </a:r>
          </a:p>
          <a:p>
            <a:pPr algn="just"/>
            <a:r>
              <a:rPr lang="en-ZA" sz="2400" dirty="0" smtClean="0">
                <a:latin typeface="Arial" pitchFamily="34" charset="0"/>
                <a:cs typeface="Arial" pitchFamily="34" charset="0"/>
              </a:rPr>
              <a:t>In 2013/14 financial year Gert Sibande District had 273 490 households compared to 277 807  in 2012/13 financial year; </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Out of 273 490 households 233 821(85.5%) had access to electricity; There was an increase of 0.9% in the number of households with access to electricity compared to the 2012/13 financial year where 84.6%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28</a:t>
            </a:fld>
            <a:endParaRPr lang="en-US" dirty="0"/>
          </a:p>
        </p:txBody>
      </p:sp>
    </p:spTree>
    <p:extLst>
      <p:ext uri="{BB962C8B-B14F-4D97-AF65-F5344CB8AC3E}">
        <p14:creationId xmlns:p14="http://schemas.microsoft.com/office/powerpoint/2010/main" xmlns="" val="69216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GERT SIBANDE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Electricity</a:t>
            </a:r>
          </a:p>
          <a:p>
            <a:pPr algn="just"/>
            <a:r>
              <a:rPr lang="en-ZA" sz="2400" dirty="0" smtClean="0">
                <a:latin typeface="Arial" pitchFamily="34" charset="0"/>
                <a:cs typeface="Arial" pitchFamily="34" charset="0"/>
              </a:rPr>
              <a:t>In 2013/14 financial year Gert Sibande District </a:t>
            </a:r>
            <a:r>
              <a:rPr lang="en-ZA" sz="2400" dirty="0">
                <a:latin typeface="Arial" pitchFamily="34" charset="0"/>
                <a:cs typeface="Arial" pitchFamily="34" charset="0"/>
              </a:rPr>
              <a:t>had 50 998 </a:t>
            </a:r>
            <a:r>
              <a:rPr lang="en-ZA" sz="2400" dirty="0" smtClean="0">
                <a:latin typeface="Arial" pitchFamily="34" charset="0"/>
                <a:cs typeface="Arial" pitchFamily="34" charset="0"/>
              </a:rPr>
              <a:t> indigents compared to 40 930 in 2012/13 financial 	year; </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44 278 indigents out of a total of </a:t>
            </a:r>
            <a:r>
              <a:rPr lang="en-ZA" sz="2400" dirty="0">
                <a:latin typeface="Arial" pitchFamily="34" charset="0"/>
                <a:cs typeface="Arial" pitchFamily="34" charset="0"/>
              </a:rPr>
              <a:t>50 </a:t>
            </a:r>
            <a:r>
              <a:rPr lang="en-ZA" sz="2400" dirty="0" smtClean="0">
                <a:latin typeface="Arial" pitchFamily="34" charset="0"/>
                <a:cs typeface="Arial" pitchFamily="34" charset="0"/>
              </a:rPr>
              <a:t>998(89.3%) had access to Free Basic Electricity. 	There was a decrease of 6.4%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Electricity compared to the 2012/13 financial year where 95.7%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29</a:t>
            </a:fld>
            <a:endParaRPr lang="en-US" dirty="0"/>
          </a:p>
        </p:txBody>
      </p:sp>
    </p:spTree>
    <p:extLst>
      <p:ext uri="{BB962C8B-B14F-4D97-AF65-F5344CB8AC3E}">
        <p14:creationId xmlns:p14="http://schemas.microsoft.com/office/powerpoint/2010/main" xmlns="" val="477631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ZA" sz="2800" b="1" dirty="0" smtClean="0">
                <a:latin typeface="Arial" pitchFamily="34" charset="0"/>
                <a:cs typeface="Arial" panose="020B0604020202020204" pitchFamily="34" charset="0"/>
              </a:rPr>
              <a:t>PURPOSE</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088285"/>
            <a:ext cx="9044486" cy="4652115"/>
          </a:xfrm>
        </p:spPr>
        <p:txBody>
          <a:bodyPr>
            <a:noAutofit/>
          </a:bodyPr>
          <a:lstStyle/>
          <a:p>
            <a:pPr algn="just"/>
            <a:endParaRPr lang="en-ZA" sz="2400" dirty="0" smtClean="0">
              <a:solidFill>
                <a:srgbClr val="FF0000"/>
              </a:solidFill>
              <a:latin typeface="Arial" pitchFamily="34" charset="0"/>
              <a:cs typeface="Arial" panose="020B0604020202020204" pitchFamily="34" charset="0"/>
            </a:endParaRPr>
          </a:p>
          <a:p>
            <a:pPr algn="just"/>
            <a:r>
              <a:rPr lang="en-ZA" sz="2400" dirty="0" smtClean="0">
                <a:latin typeface="Arial" panose="020B0604020202020204" pitchFamily="34" charset="0"/>
                <a:cs typeface="Arial" panose="020B0604020202020204" pitchFamily="34" charset="0"/>
              </a:rPr>
              <a:t>To present to the Portfolio Committee a summary of the S47 report for the 2013/14 financial year for Mpumalanga Province;</a:t>
            </a:r>
          </a:p>
          <a:p>
            <a:pPr algn="just"/>
            <a:endParaRPr lang="en-ZA" sz="2400" dirty="0" smtClean="0">
              <a:latin typeface="Arial" panose="020B0604020202020204" pitchFamily="34" charset="0"/>
              <a:cs typeface="Arial" panose="020B0604020202020204" pitchFamily="34" charset="0"/>
            </a:endParaRPr>
          </a:p>
          <a:p>
            <a:pPr algn="just"/>
            <a:r>
              <a:rPr lang="en-ZA" sz="2400" dirty="0" smtClean="0">
                <a:latin typeface="Arial" panose="020B0604020202020204" pitchFamily="34" charset="0"/>
                <a:cs typeface="Arial" panose="020B0604020202020204" pitchFamily="34" charset="0"/>
              </a:rPr>
              <a:t>To highlight key challenges and proposed interventions presented in the 2013/14 Section 47 Report; and </a:t>
            </a:r>
          </a:p>
          <a:p>
            <a:pPr marL="0" indent="0" algn="just">
              <a:buNone/>
            </a:pPr>
            <a:endParaRPr lang="en-ZA" sz="2400" dirty="0" smtClean="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T</a:t>
            </a:r>
            <a:r>
              <a:rPr lang="en-ZA" sz="2400" dirty="0" smtClean="0">
                <a:latin typeface="Arial" panose="020B0604020202020204" pitchFamily="34" charset="0"/>
                <a:cs typeface="Arial" panose="020B0604020202020204" pitchFamily="34" charset="0"/>
              </a:rPr>
              <a:t>o make the necessary recommendations;</a:t>
            </a:r>
          </a:p>
          <a:p>
            <a:pPr marL="0" indent="0" algn="just">
              <a:buNone/>
            </a:pPr>
            <a:endParaRPr lang="en-ZA" sz="2400" dirty="0" smtClean="0">
              <a:solidFill>
                <a:srgbClr val="FF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0E29EF68-15BC-49B0-B11B-A75BDED3D8FD}" type="slidenum">
              <a:rPr lang="en-US" smtClean="0"/>
              <a:pPr/>
              <a:t>3</a:t>
            </a:fld>
            <a:endParaRPr lang="en-US" dirty="0"/>
          </a:p>
        </p:txBody>
      </p:sp>
    </p:spTree>
    <p:extLst>
      <p:ext uri="{BB962C8B-B14F-4D97-AF65-F5344CB8AC3E}">
        <p14:creationId xmlns:p14="http://schemas.microsoft.com/office/powerpoint/2010/main" xmlns="" val="3503794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NKANGALA DISTRICT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 with access to Potable </a:t>
            </a:r>
            <a:r>
              <a:rPr lang="en-ZA" sz="2400" b="1" dirty="0">
                <a:latin typeface="Arial" pitchFamily="34" charset="0"/>
                <a:cs typeface="Arial" pitchFamily="34" charset="0"/>
              </a:rPr>
              <a:t>W</a:t>
            </a:r>
            <a:r>
              <a:rPr lang="en-ZA" sz="2400" b="1" dirty="0" smtClean="0">
                <a:latin typeface="Arial" pitchFamily="34" charset="0"/>
                <a:cs typeface="Arial" pitchFamily="34" charset="0"/>
              </a:rPr>
              <a:t>ater</a:t>
            </a:r>
          </a:p>
          <a:p>
            <a:pPr algn="just"/>
            <a:r>
              <a:rPr lang="en-ZA" sz="2400" dirty="0" smtClean="0">
                <a:latin typeface="Arial" pitchFamily="34" charset="0"/>
                <a:cs typeface="Arial" pitchFamily="34" charset="0"/>
              </a:rPr>
              <a:t>In 2013/14 financial year Nkangala District </a:t>
            </a:r>
            <a:r>
              <a:rPr lang="en-ZA" sz="2400" dirty="0">
                <a:latin typeface="Arial" pitchFamily="34" charset="0"/>
                <a:cs typeface="Arial" pitchFamily="34" charset="0"/>
              </a:rPr>
              <a:t>had </a:t>
            </a:r>
            <a:r>
              <a:rPr lang="en-ZA" sz="2400" dirty="0" smtClean="0">
                <a:latin typeface="Arial" pitchFamily="34" charset="0"/>
                <a:cs typeface="Arial" pitchFamily="34" charset="0"/>
              </a:rPr>
              <a:t>389 </a:t>
            </a:r>
            <a:r>
              <a:rPr lang="en-ZA" sz="2400" dirty="0">
                <a:latin typeface="Arial" pitchFamily="34" charset="0"/>
                <a:cs typeface="Arial" pitchFamily="34" charset="0"/>
              </a:rPr>
              <a:t>224 </a:t>
            </a:r>
            <a:r>
              <a:rPr lang="en-ZA" sz="2400" dirty="0" smtClean="0">
                <a:latin typeface="Arial" pitchFamily="34" charset="0"/>
                <a:cs typeface="Arial" pitchFamily="34" charset="0"/>
              </a:rPr>
              <a:t>households compared to 356 911 in 2012/13 financial year;</a:t>
            </a:r>
          </a:p>
          <a:p>
            <a:pPr marL="0" indent="0" algn="just">
              <a:buNone/>
            </a:pPr>
            <a:r>
              <a:rPr lang="en-ZA" sz="2400" dirty="0" smtClean="0">
                <a:latin typeface="Arial" pitchFamily="34" charset="0"/>
                <a:cs typeface="Arial" pitchFamily="34" charset="0"/>
              </a:rPr>
              <a:t>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out of 389 224 households 371 807 (95.9%) had access to potable water;  There was an increase of 2.8% in the number of households with access to potable water compared to the 2012/13 financial year where 92.7%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30</a:t>
            </a:fld>
            <a:endParaRPr lang="en-US" dirty="0"/>
          </a:p>
        </p:txBody>
      </p:sp>
    </p:spTree>
    <p:extLst>
      <p:ext uri="{BB962C8B-B14F-4D97-AF65-F5344CB8AC3E}">
        <p14:creationId xmlns:p14="http://schemas.microsoft.com/office/powerpoint/2010/main" xmlns="" val="847464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NKANGALA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Water</a:t>
            </a:r>
          </a:p>
          <a:p>
            <a:pPr algn="just"/>
            <a:r>
              <a:rPr lang="en-ZA" sz="2400" dirty="0" smtClean="0">
                <a:latin typeface="Arial" pitchFamily="34" charset="0"/>
                <a:cs typeface="Arial" pitchFamily="34" charset="0"/>
              </a:rPr>
              <a:t>In 2013/14 financial year Nkangala District had 38 766 indigents compared to 74 264 in 2012/13 financial year; </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out of 38 766  indigents a total of 31 583 (68%) had access to Free Basic Water. There was a decrease of 24.7%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Water compared to the 2013/14 financial year where only 92.7%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31</a:t>
            </a:fld>
            <a:endParaRPr lang="en-US" dirty="0"/>
          </a:p>
        </p:txBody>
      </p:sp>
    </p:spTree>
    <p:extLst>
      <p:ext uri="{BB962C8B-B14F-4D97-AF65-F5344CB8AC3E}">
        <p14:creationId xmlns:p14="http://schemas.microsoft.com/office/powerpoint/2010/main" xmlns="" val="2368553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NKANGALA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Sanitation</a:t>
            </a:r>
          </a:p>
          <a:p>
            <a:pPr algn="just"/>
            <a:r>
              <a:rPr lang="en-ZA" sz="2400" dirty="0" smtClean="0">
                <a:latin typeface="Arial" pitchFamily="34" charset="0"/>
                <a:cs typeface="Arial" pitchFamily="34" charset="0"/>
              </a:rPr>
              <a:t>In 2013/14 financial year out of 415 346 households in Nkangala District 272 153 (76.3%) households had access to sanitation;</a:t>
            </a:r>
          </a:p>
          <a:p>
            <a:pPr marL="0" indent="0" algn="just">
              <a:buNone/>
            </a:pPr>
            <a:r>
              <a:rPr lang="en-ZA" sz="2400" dirty="0" smtClean="0">
                <a:latin typeface="Arial" pitchFamily="34" charset="0"/>
                <a:cs typeface="Arial" pitchFamily="34" charset="0"/>
              </a:rPr>
              <a:t> </a:t>
            </a:r>
          </a:p>
          <a:p>
            <a:pPr algn="just"/>
            <a:r>
              <a:rPr lang="en-ZA" sz="2400" dirty="0" smtClean="0">
                <a:latin typeface="Arial" pitchFamily="34" charset="0"/>
                <a:cs typeface="Arial" pitchFamily="34" charset="0"/>
              </a:rPr>
              <a:t>There was a decrease of 21.2% in the number of households that had access to sanitation compared to the 2012/13 financial year where 97.5% households had access. </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32</a:t>
            </a:fld>
            <a:endParaRPr lang="en-US" dirty="0"/>
          </a:p>
        </p:txBody>
      </p:sp>
    </p:spTree>
    <p:extLst>
      <p:ext uri="{BB962C8B-B14F-4D97-AF65-F5344CB8AC3E}">
        <p14:creationId xmlns:p14="http://schemas.microsoft.com/office/powerpoint/2010/main" xmlns="" val="3413492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NKANGALA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Sanitation</a:t>
            </a:r>
          </a:p>
          <a:p>
            <a:pPr algn="just"/>
            <a:r>
              <a:rPr lang="en-ZA" sz="2400" dirty="0" smtClean="0">
                <a:latin typeface="Arial" pitchFamily="34" charset="0"/>
                <a:cs typeface="Arial" pitchFamily="34" charset="0"/>
              </a:rPr>
              <a:t>In 2013/14 financial year Nkangala District had 37 571	indigents compared to 74 264 in 2012/13 financial year;</a:t>
            </a:r>
          </a:p>
          <a:p>
            <a:pPr marL="0" indent="0" algn="just">
              <a:buNone/>
            </a:pPr>
            <a:r>
              <a:rPr lang="en-ZA" sz="2400" dirty="0" smtClean="0">
                <a:latin typeface="Arial" pitchFamily="34" charset="0"/>
                <a:cs typeface="Arial" pitchFamily="34" charset="0"/>
              </a:rPr>
              <a:t>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31 255 indigents out of a total of 37 571 (54%) had access to Free Basic Sanitation. 	There was a decrease of 38%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Sanitation compared to the 2013/14 financial year where 92%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33</a:t>
            </a:fld>
            <a:endParaRPr lang="en-US" dirty="0"/>
          </a:p>
        </p:txBody>
      </p:sp>
    </p:spTree>
    <p:extLst>
      <p:ext uri="{BB962C8B-B14F-4D97-AF65-F5344CB8AC3E}">
        <p14:creationId xmlns:p14="http://schemas.microsoft.com/office/powerpoint/2010/main" xmlns="" val="3008185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NKANGALA DISTRICT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electricity</a:t>
            </a:r>
          </a:p>
          <a:p>
            <a:pPr algn="just"/>
            <a:r>
              <a:rPr lang="en-ZA" sz="2400" dirty="0" smtClean="0">
                <a:latin typeface="Arial" pitchFamily="34" charset="0"/>
                <a:cs typeface="Arial" pitchFamily="34" charset="0"/>
              </a:rPr>
              <a:t>In 2013/14 financial year Nkangala District had 356 911 households compared to 356 911 in 2012/13 financial year;</a:t>
            </a:r>
          </a:p>
          <a:p>
            <a:pPr marL="0" indent="0" algn="just">
              <a:buNone/>
            </a:pPr>
            <a:r>
              <a:rPr lang="en-ZA" sz="2400" dirty="0" smtClean="0">
                <a:latin typeface="Arial" pitchFamily="34" charset="0"/>
                <a:cs typeface="Arial" pitchFamily="34" charset="0"/>
              </a:rPr>
              <a:t>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Out of 356 911 households 311 424 (87.26%) had access to electricity; There was an increase of 0.86% in the number of households with access to electricity compared to the 2012/13 financial year where 86.4%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34</a:t>
            </a:fld>
            <a:endParaRPr lang="en-US" dirty="0"/>
          </a:p>
        </p:txBody>
      </p:sp>
    </p:spTree>
    <p:extLst>
      <p:ext uri="{BB962C8B-B14F-4D97-AF65-F5344CB8AC3E}">
        <p14:creationId xmlns:p14="http://schemas.microsoft.com/office/powerpoint/2010/main" xmlns="" val="891798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42371" y="914402"/>
            <a:ext cx="9353321" cy="4987489"/>
          </a:xfrm>
        </p:spPr>
        <p:txBody>
          <a:bodyPr>
            <a:normAutofit/>
          </a:bodyPr>
          <a:lstStyle/>
          <a:p>
            <a:pPr marL="0" indent="0" algn="just">
              <a:buNone/>
            </a:pPr>
            <a:r>
              <a:rPr lang="en-ZA" sz="2400" b="1" dirty="0" smtClean="0">
                <a:latin typeface="Arial" pitchFamily="34" charset="0"/>
                <a:cs typeface="Arial" pitchFamily="34" charset="0"/>
              </a:rPr>
              <a:t>NKANGALA DISTRICT (Cont…)</a:t>
            </a:r>
          </a:p>
          <a:p>
            <a:pPr marL="0" indent="0" algn="just">
              <a:buNone/>
            </a:pPr>
            <a:endParaRPr lang="en-ZA" sz="2400" b="1" dirty="0" smtClean="0">
              <a:latin typeface="Arial" pitchFamily="34" charset="0"/>
              <a:cs typeface="Arial" pitchFamily="34" charset="0"/>
            </a:endParaRPr>
          </a:p>
          <a:p>
            <a:pPr marL="0" indent="0" algn="just">
              <a:buNone/>
            </a:pPr>
            <a:r>
              <a:rPr lang="en-ZA" sz="2400" b="1" dirty="0" smtClean="0">
                <a:latin typeface="Arial" pitchFamily="34" charset="0"/>
                <a:cs typeface="Arial" pitchFamily="34" charset="0"/>
              </a:rPr>
              <a:t>Service Delivery and Infrastructure Development</a:t>
            </a:r>
          </a:p>
          <a:p>
            <a:pPr marL="0" indent="0" algn="just">
              <a:buNone/>
            </a:pPr>
            <a:r>
              <a:rPr lang="en-ZA" sz="2400" b="1" dirty="0" smtClean="0">
                <a:latin typeface="Arial" pitchFamily="34" charset="0"/>
                <a:cs typeface="Arial" pitchFamily="34" charset="0"/>
              </a:rPr>
              <a:t>Households with access to Free Basic Electricity</a:t>
            </a:r>
          </a:p>
          <a:p>
            <a:pPr algn="just"/>
            <a:r>
              <a:rPr lang="en-ZA" sz="2400" dirty="0" smtClean="0">
                <a:latin typeface="Arial" pitchFamily="34" charset="0"/>
                <a:cs typeface="Arial" pitchFamily="34" charset="0"/>
              </a:rPr>
              <a:t>In 2013/14 financial year Nkangala District had 37 571 	indigents compared to 74 264 in 2012/13 financial year;</a:t>
            </a:r>
          </a:p>
          <a:p>
            <a:pPr marL="0" indent="0" algn="just">
              <a:buNone/>
            </a:pPr>
            <a:r>
              <a:rPr lang="en-ZA" sz="2400" dirty="0" smtClean="0">
                <a:latin typeface="Arial" pitchFamily="34" charset="0"/>
                <a:cs typeface="Arial" pitchFamily="34" charset="0"/>
              </a:rPr>
              <a:t> </a:t>
            </a: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In 2013/14 financial year 35 741 indigents out of a total of  37 571 (83%) had access to Free Basic Electricity. 	There was an increase of 30% in respect of indigents 	that had access to Free </a:t>
            </a:r>
            <a:r>
              <a:rPr lang="en-ZA" sz="2400" dirty="0">
                <a:latin typeface="Arial" pitchFamily="34" charset="0"/>
                <a:cs typeface="Arial" pitchFamily="34" charset="0"/>
              </a:rPr>
              <a:t>B</a:t>
            </a:r>
            <a:r>
              <a:rPr lang="en-ZA" sz="2400" dirty="0" smtClean="0">
                <a:latin typeface="Arial" pitchFamily="34" charset="0"/>
                <a:cs typeface="Arial" pitchFamily="34" charset="0"/>
              </a:rPr>
              <a:t>asic Electricity compared to the 2012/13 financial year where 53.7% indigents had 	access.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35</a:t>
            </a:fld>
            <a:endParaRPr lang="en-US" dirty="0"/>
          </a:p>
        </p:txBody>
      </p:sp>
    </p:spTree>
    <p:extLst>
      <p:ext uri="{BB962C8B-B14F-4D97-AF65-F5344CB8AC3E}">
        <p14:creationId xmlns:p14="http://schemas.microsoft.com/office/powerpoint/2010/main" xmlns="" val="633815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a:bodyPr>
          <a:lstStyle/>
          <a:p>
            <a:pPr marL="0" indent="0" algn="just">
              <a:buNone/>
            </a:pPr>
            <a:r>
              <a:rPr lang="en-ZA" sz="2400" b="1" dirty="0" smtClean="0">
                <a:latin typeface="Arial" pitchFamily="34" charset="0"/>
                <a:cs typeface="Arial" pitchFamily="34" charset="0"/>
              </a:rPr>
              <a:t>Spatial Rationale:</a:t>
            </a:r>
          </a:p>
          <a:p>
            <a:pPr algn="just"/>
            <a:r>
              <a:rPr lang="en-ZA" sz="2400" dirty="0" smtClean="0">
                <a:latin typeface="Arial" pitchFamily="34" charset="0"/>
                <a:cs typeface="Arial" pitchFamily="34" charset="0"/>
              </a:rPr>
              <a:t>All municipalities in the province have an approved 	Spatial Development Framework (SDF); and</a:t>
            </a:r>
          </a:p>
          <a:p>
            <a:pPr marL="0" indent="0" algn="just">
              <a:buNone/>
            </a:pPr>
            <a:endParaRPr lang="en-ZA" sz="2400" dirty="0" smtClean="0">
              <a:latin typeface="Arial" pitchFamily="34" charset="0"/>
              <a:cs typeface="Arial" pitchFamily="34" charset="0"/>
            </a:endParaRPr>
          </a:p>
          <a:p>
            <a:pPr algn="just"/>
            <a:r>
              <a:rPr lang="en-ZA" sz="2400" dirty="0" smtClean="0">
                <a:latin typeface="Arial" pitchFamily="34" charset="0"/>
                <a:cs typeface="Arial" pitchFamily="34" charset="0"/>
              </a:rPr>
              <a:t>In most municipalities the SDF was not aligned to the projects implemented in terms of the IDP;</a:t>
            </a:r>
          </a:p>
          <a:p>
            <a:pPr marL="0" indent="0" algn="just">
              <a:buNone/>
            </a:pP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36</a:t>
            </a:fld>
            <a:endParaRPr lang="en-US" dirty="0"/>
          </a:p>
        </p:txBody>
      </p:sp>
    </p:spTree>
    <p:extLst>
      <p:ext uri="{BB962C8B-B14F-4D97-AF65-F5344CB8AC3E}">
        <p14:creationId xmlns:p14="http://schemas.microsoft.com/office/powerpoint/2010/main" xmlns="" val="2216066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a:bodyPr>
          <a:lstStyle/>
          <a:p>
            <a:pPr marL="0" indent="0" algn="just">
              <a:buNone/>
            </a:pPr>
            <a:r>
              <a:rPr lang="en-ZA" sz="2400" b="1" dirty="0" smtClean="0">
                <a:latin typeface="Arial" pitchFamily="34" charset="0"/>
                <a:cs typeface="Arial" pitchFamily="34" charset="0"/>
              </a:rPr>
              <a:t>Integrated Development Planning:</a:t>
            </a:r>
          </a:p>
          <a:p>
            <a:pPr algn="just"/>
            <a:r>
              <a:rPr lang="en-ZA" sz="2400" dirty="0" smtClean="0">
                <a:latin typeface="Arial" pitchFamily="34" charset="0"/>
                <a:cs typeface="Arial" pitchFamily="34" charset="0"/>
              </a:rPr>
              <a:t>All municipalities had reviewed their IDP’s;</a:t>
            </a:r>
          </a:p>
          <a:p>
            <a:pPr algn="just"/>
            <a:r>
              <a:rPr lang="en-ZA" sz="2400" dirty="0" smtClean="0">
                <a:latin typeface="Arial" pitchFamily="34" charset="0"/>
                <a:cs typeface="Arial" pitchFamily="34" charset="0"/>
              </a:rPr>
              <a:t>Municipalities had improved in the achievement of their developmental objectives;</a:t>
            </a:r>
          </a:p>
          <a:p>
            <a:pPr algn="just"/>
            <a:r>
              <a:rPr lang="en-ZA" sz="2400" dirty="0" smtClean="0">
                <a:latin typeface="Arial" pitchFamily="34" charset="0"/>
                <a:cs typeface="Arial" pitchFamily="34" charset="0"/>
              </a:rPr>
              <a:t>Most municipalities faced the challenges of non-alignment of the IDP, budget and the SDF;</a:t>
            </a:r>
          </a:p>
          <a:p>
            <a:pPr algn="just">
              <a:buFont typeface="Wingdings" panose="05000000000000000000" pitchFamily="2" charset="2"/>
              <a:buChar char="q"/>
            </a:pPr>
            <a:endParaRPr lang="en-ZA" sz="2400"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37</a:t>
            </a:fld>
            <a:endParaRPr lang="en-US" dirty="0"/>
          </a:p>
        </p:txBody>
      </p:sp>
    </p:spTree>
    <p:extLst>
      <p:ext uri="{BB962C8B-B14F-4D97-AF65-F5344CB8AC3E}">
        <p14:creationId xmlns:p14="http://schemas.microsoft.com/office/powerpoint/2010/main" xmlns="" val="2339150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BASIC SERVICES</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a:bodyPr>
          <a:lstStyle/>
          <a:p>
            <a:pPr marL="0" indent="0" algn="just">
              <a:buNone/>
            </a:pPr>
            <a:r>
              <a:rPr lang="en-ZA" sz="2400" b="1" dirty="0" smtClean="0">
                <a:latin typeface="Arial" pitchFamily="34" charset="0"/>
                <a:cs typeface="Arial" pitchFamily="34" charset="0"/>
              </a:rPr>
              <a:t>Disaster </a:t>
            </a:r>
            <a:r>
              <a:rPr lang="en-ZA" sz="2400" b="1" dirty="0">
                <a:latin typeface="Arial" pitchFamily="34" charset="0"/>
                <a:cs typeface="Arial" pitchFamily="34" charset="0"/>
              </a:rPr>
              <a:t>M</a:t>
            </a:r>
            <a:r>
              <a:rPr lang="en-ZA" sz="2400" b="1" dirty="0" smtClean="0">
                <a:latin typeface="Arial" pitchFamily="34" charset="0"/>
                <a:cs typeface="Arial" pitchFamily="34" charset="0"/>
              </a:rPr>
              <a:t>anagement </a:t>
            </a:r>
            <a:r>
              <a:rPr lang="en-ZA" sz="2400" b="1" dirty="0">
                <a:latin typeface="Arial" pitchFamily="34" charset="0"/>
                <a:cs typeface="Arial" pitchFamily="34" charset="0"/>
              </a:rPr>
              <a:t>P</a:t>
            </a:r>
            <a:r>
              <a:rPr lang="en-ZA" sz="2400" b="1" dirty="0" smtClean="0">
                <a:latin typeface="Arial" pitchFamily="34" charset="0"/>
                <a:cs typeface="Arial" pitchFamily="34" charset="0"/>
              </a:rPr>
              <a:t>olicy Framework:</a:t>
            </a:r>
          </a:p>
          <a:p>
            <a:pPr marL="0" indent="0" algn="just">
              <a:buNone/>
            </a:pPr>
            <a:endParaRPr lang="en-ZA" sz="2400" b="1" dirty="0" smtClean="0">
              <a:latin typeface="Arial" pitchFamily="34" charset="0"/>
              <a:cs typeface="Arial" pitchFamily="34" charset="0"/>
            </a:endParaRPr>
          </a:p>
          <a:p>
            <a:pPr algn="just"/>
            <a:r>
              <a:rPr lang="en-ZA" sz="2400" dirty="0" smtClean="0">
                <a:latin typeface="Arial" pitchFamily="34" charset="0"/>
                <a:cs typeface="Arial" pitchFamily="34" charset="0"/>
              </a:rPr>
              <a:t>15 out of 21 municipalities had disaster  management centres established; </a:t>
            </a:r>
          </a:p>
          <a:p>
            <a:pPr algn="just"/>
            <a:r>
              <a:rPr lang="en-ZA" sz="2400" dirty="0" smtClean="0">
                <a:latin typeface="Arial" pitchFamily="34" charset="0"/>
                <a:cs typeface="Arial" pitchFamily="34" charset="0"/>
              </a:rPr>
              <a:t>All 21 municipalities had finalised their disaster management plans; </a:t>
            </a:r>
          </a:p>
          <a:p>
            <a:pPr algn="just"/>
            <a:r>
              <a:rPr lang="en-ZA" sz="2400" dirty="0" smtClean="0">
                <a:latin typeface="Arial" pitchFamily="34" charset="0"/>
                <a:cs typeface="Arial" pitchFamily="34" charset="0"/>
              </a:rPr>
              <a:t>Only the 3 district municipalities had a disaster management framework, local municipalities did not have as they regarded this to be a function of the district municipality; </a:t>
            </a:r>
          </a:p>
          <a:p>
            <a:pPr marL="0" indent="0" algn="just">
              <a:buNone/>
            </a:pPr>
            <a:endParaRPr lang="en-ZA" sz="2400"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38</a:t>
            </a:fld>
            <a:endParaRPr lang="en-US" dirty="0"/>
          </a:p>
        </p:txBody>
      </p:sp>
    </p:spTree>
    <p:extLst>
      <p:ext uri="{BB962C8B-B14F-4D97-AF65-F5344CB8AC3E}">
        <p14:creationId xmlns:p14="http://schemas.microsoft.com/office/powerpoint/2010/main" xmlns="" val="2778534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LOCAL ECONOMIC DEVELOPMENT</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lnSpcReduction="10000"/>
          </a:bodyPr>
          <a:lstStyle/>
          <a:p>
            <a:pPr marL="0" indent="0" algn="just">
              <a:buNone/>
            </a:pPr>
            <a:r>
              <a:rPr lang="en-ZA" sz="2400" b="1" dirty="0">
                <a:latin typeface="Arial" pitchFamily="34" charset="0"/>
                <a:cs typeface="Arial" pitchFamily="34" charset="0"/>
              </a:rPr>
              <a:t>Analysis of LED and </a:t>
            </a:r>
            <a:r>
              <a:rPr lang="en-ZA" sz="2400" b="1" dirty="0" smtClean="0">
                <a:latin typeface="Arial" pitchFamily="34" charset="0"/>
                <a:cs typeface="Arial" pitchFamily="34" charset="0"/>
              </a:rPr>
              <a:t>EPWP</a:t>
            </a:r>
            <a:endParaRPr lang="en-ZA" sz="2400" dirty="0" smtClean="0">
              <a:latin typeface="Arial" pitchFamily="34" charset="0"/>
              <a:cs typeface="Arial" pitchFamily="34" charset="0"/>
            </a:endParaRPr>
          </a:p>
          <a:p>
            <a:pPr algn="just"/>
            <a:r>
              <a:rPr lang="en-ZA" sz="2400" dirty="0" smtClean="0">
                <a:latin typeface="Arial" pitchFamily="34" charset="0"/>
                <a:cs typeface="Arial" pitchFamily="34" charset="0"/>
              </a:rPr>
              <a:t>Only 18 out of 21 municipalities in the province had LED strategies;</a:t>
            </a:r>
          </a:p>
          <a:p>
            <a:pPr algn="just"/>
            <a:r>
              <a:rPr lang="en-ZA" sz="2400" dirty="0" smtClean="0">
                <a:latin typeface="Arial" pitchFamily="34" charset="0"/>
                <a:cs typeface="Arial" pitchFamily="34" charset="0"/>
              </a:rPr>
              <a:t>The 3 municipalities which had no LED strategy in place were Mkhondo, Dr Pixley ka Isaka Seme and Thembisile Hani;</a:t>
            </a:r>
          </a:p>
          <a:p>
            <a:pPr algn="just"/>
            <a:r>
              <a:rPr lang="en-ZA" sz="2400" dirty="0" smtClean="0">
                <a:latin typeface="Arial" pitchFamily="34" charset="0"/>
                <a:cs typeface="Arial" pitchFamily="34" charset="0"/>
              </a:rPr>
              <a:t>Umjindi and Dipaleseng had not implemented their LED strategies;  </a:t>
            </a:r>
          </a:p>
          <a:p>
            <a:pPr algn="just"/>
            <a:r>
              <a:rPr lang="en-ZA" sz="2400" dirty="0" smtClean="0">
                <a:latin typeface="Arial" pitchFamily="34" charset="0"/>
                <a:cs typeface="Arial" pitchFamily="34" charset="0"/>
              </a:rPr>
              <a:t>All municipalities had institutionalised the implementation of the EPWP program; </a:t>
            </a:r>
          </a:p>
          <a:p>
            <a:pPr algn="just"/>
            <a:r>
              <a:rPr lang="en-ZA" sz="2400" dirty="0" smtClean="0">
                <a:latin typeface="Arial" pitchFamily="34" charset="0"/>
                <a:cs typeface="Arial" pitchFamily="34" charset="0"/>
              </a:rPr>
              <a:t>There was under a challenge with </a:t>
            </a:r>
            <a:r>
              <a:rPr lang="en-ZA" sz="2400" dirty="0">
                <a:latin typeface="Arial" pitchFamily="34" charset="0"/>
                <a:cs typeface="Arial" pitchFamily="34" charset="0"/>
              </a:rPr>
              <a:t>some </a:t>
            </a:r>
            <a:r>
              <a:rPr lang="en-ZA" sz="2400" dirty="0" smtClean="0">
                <a:latin typeface="Arial" pitchFamily="34" charset="0"/>
                <a:cs typeface="Arial" pitchFamily="34" charset="0"/>
              </a:rPr>
              <a:t>municipalities under reporting on jobs created under EPWP; and</a:t>
            </a:r>
          </a:p>
          <a:p>
            <a:pPr algn="just"/>
            <a:r>
              <a:rPr lang="en-ZA" sz="2400" dirty="0" smtClean="0">
                <a:latin typeface="Arial" pitchFamily="34" charset="0"/>
                <a:cs typeface="Arial" pitchFamily="34" charset="0"/>
              </a:rPr>
              <a:t>There were also issues of inadequate municipal budget to support EPWP objectives </a:t>
            </a:r>
          </a:p>
          <a:p>
            <a:pPr marL="0" indent="0" algn="just">
              <a:buNone/>
            </a:pPr>
            <a:endParaRPr lang="en-ZA" sz="2400" b="1"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buFont typeface="Wingdings" panose="05000000000000000000" pitchFamily="2" charset="2"/>
              <a:buChar char="q"/>
            </a:pPr>
            <a:endParaRPr lang="en-ZA"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39</a:t>
            </a:fld>
            <a:endParaRPr lang="en-US" dirty="0"/>
          </a:p>
        </p:txBody>
      </p:sp>
    </p:spTree>
    <p:extLst>
      <p:ext uri="{BB962C8B-B14F-4D97-AF65-F5344CB8AC3E}">
        <p14:creationId xmlns:p14="http://schemas.microsoft.com/office/powerpoint/2010/main" xmlns="" val="118732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Arial" pitchFamily="34" charset="0"/>
                <a:cs typeface="Arial" pitchFamily="34" charset="0"/>
              </a:rPr>
              <a:t>LEGISLATIVE BACKGROUND</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95111" y="1016000"/>
            <a:ext cx="9015590" cy="4914901"/>
          </a:xfrm>
        </p:spPr>
        <p:txBody>
          <a:bodyPr>
            <a:normAutofit fontScale="70000" lnSpcReduction="20000"/>
          </a:bodyPr>
          <a:lstStyle/>
          <a:p>
            <a:pPr algn="just">
              <a:buFont typeface="Arial" pitchFamily="34" charset="0"/>
              <a:buChar char="•"/>
            </a:pPr>
            <a:r>
              <a:rPr lang="en-ZA" sz="2400" b="1" dirty="0" smtClean="0">
                <a:latin typeface="Arial" pitchFamily="34" charset="0"/>
                <a:cs typeface="Arial" pitchFamily="34" charset="0"/>
              </a:rPr>
              <a:t>	The RSA Constitution:	</a:t>
            </a:r>
          </a:p>
          <a:p>
            <a:pPr marL="0" indent="0" algn="just">
              <a:buNone/>
            </a:pPr>
            <a:r>
              <a:rPr lang="en-ZA" sz="2400" b="1" dirty="0">
                <a:latin typeface="Arial" pitchFamily="34" charset="0"/>
                <a:cs typeface="Arial" pitchFamily="34" charset="0"/>
              </a:rPr>
              <a:t> </a:t>
            </a:r>
            <a:r>
              <a:rPr lang="en-ZA" sz="2400" b="1" dirty="0" smtClean="0">
                <a:latin typeface="Arial" pitchFamily="34" charset="0"/>
                <a:cs typeface="Arial" pitchFamily="34" charset="0"/>
              </a:rPr>
              <a:t>  	-Section 152(1</a:t>
            </a:r>
            <a:r>
              <a:rPr lang="en-ZA" sz="2400" dirty="0" smtClean="0">
                <a:latin typeface="Arial" pitchFamily="34" charset="0"/>
                <a:cs typeface="Arial" pitchFamily="34" charset="0"/>
              </a:rPr>
              <a:t>):	Objects of local government-</a:t>
            </a:r>
          </a:p>
          <a:p>
            <a:pPr marL="0" indent="0" algn="just">
              <a:buNone/>
            </a:pPr>
            <a:r>
              <a:rPr lang="en-ZA" sz="2400" dirty="0">
                <a:latin typeface="Arial" pitchFamily="34" charset="0"/>
                <a:cs typeface="Arial" pitchFamily="34" charset="0"/>
              </a:rPr>
              <a:t>	</a:t>
            </a:r>
            <a:r>
              <a:rPr lang="en-ZA" sz="2400" dirty="0" smtClean="0">
                <a:latin typeface="Arial" pitchFamily="34" charset="0"/>
                <a:cs typeface="Arial" pitchFamily="34" charset="0"/>
              </a:rPr>
              <a:t>(a) to provide democratic and accountable local government 							     for communities;</a:t>
            </a:r>
          </a:p>
          <a:p>
            <a:pPr marL="0" indent="0" algn="just">
              <a:buNone/>
            </a:pPr>
            <a:r>
              <a:rPr lang="en-ZA" sz="2400" dirty="0" smtClean="0">
                <a:latin typeface="Arial" pitchFamily="34" charset="0"/>
                <a:cs typeface="Arial" pitchFamily="34" charset="0"/>
              </a:rPr>
              <a:t>	(b) to ensure the provision of services to communities in a 							      sustainable 	manner;</a:t>
            </a:r>
          </a:p>
          <a:p>
            <a:pPr marL="0" indent="0" algn="just">
              <a:buNone/>
            </a:pPr>
            <a:r>
              <a:rPr lang="en-ZA" sz="2400" dirty="0">
                <a:latin typeface="Arial" pitchFamily="34" charset="0"/>
                <a:cs typeface="Arial" pitchFamily="34" charset="0"/>
              </a:rPr>
              <a:t>	</a:t>
            </a:r>
            <a:r>
              <a:rPr lang="en-ZA" sz="2400" dirty="0" smtClean="0">
                <a:latin typeface="Arial" pitchFamily="34" charset="0"/>
                <a:cs typeface="Arial" pitchFamily="34" charset="0"/>
              </a:rPr>
              <a:t>(c) to promote social and economic development</a:t>
            </a:r>
          </a:p>
          <a:p>
            <a:pPr marL="0" indent="0" algn="just">
              <a:buNone/>
            </a:pPr>
            <a:r>
              <a:rPr lang="en-ZA" sz="2400" dirty="0">
                <a:latin typeface="Arial" pitchFamily="34" charset="0"/>
                <a:cs typeface="Arial" pitchFamily="34" charset="0"/>
              </a:rPr>
              <a:t>	</a:t>
            </a:r>
            <a:r>
              <a:rPr lang="en-ZA" sz="2400" dirty="0" smtClean="0">
                <a:latin typeface="Arial" pitchFamily="34" charset="0"/>
                <a:cs typeface="Arial" pitchFamily="34" charset="0"/>
              </a:rPr>
              <a:t>(d) to promote safe and healthy environment; and</a:t>
            </a:r>
          </a:p>
          <a:p>
            <a:pPr marL="0" indent="0" algn="just">
              <a:buNone/>
            </a:pPr>
            <a:r>
              <a:rPr lang="en-ZA" sz="2400" dirty="0">
                <a:latin typeface="Arial" pitchFamily="34" charset="0"/>
                <a:cs typeface="Arial" pitchFamily="34" charset="0"/>
              </a:rPr>
              <a:t>	</a:t>
            </a:r>
            <a:r>
              <a:rPr lang="en-ZA" sz="2400" dirty="0" smtClean="0">
                <a:latin typeface="Arial" pitchFamily="34" charset="0"/>
                <a:cs typeface="Arial" pitchFamily="34" charset="0"/>
              </a:rPr>
              <a:t>(e) to encourage the involvement of communities and community organisations in 		      matters of local government</a:t>
            </a:r>
          </a:p>
          <a:p>
            <a:pPr marL="0" indent="0" algn="just">
              <a:buNone/>
            </a:pPr>
            <a:endParaRPr lang="en-ZA" sz="2400"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algn="just"/>
            <a:r>
              <a:rPr lang="en-ZA" sz="2400" b="1" dirty="0" smtClean="0">
                <a:latin typeface="Arial" pitchFamily="34" charset="0"/>
                <a:cs typeface="Arial" pitchFamily="34" charset="0"/>
              </a:rPr>
              <a:t>The Local Government</a:t>
            </a:r>
            <a:r>
              <a:rPr lang="en-ZA" sz="2400" dirty="0" smtClean="0">
                <a:latin typeface="Arial" pitchFamily="34" charset="0"/>
                <a:cs typeface="Arial" pitchFamily="34" charset="0"/>
              </a:rPr>
              <a:t>: </a:t>
            </a:r>
            <a:r>
              <a:rPr lang="en-ZA" sz="2400" b="1" dirty="0" smtClean="0">
                <a:latin typeface="Arial" pitchFamily="34" charset="0"/>
                <a:cs typeface="Arial" pitchFamily="34" charset="0"/>
              </a:rPr>
              <a:t>Municipal Systems Act (Act 32 of 2000): </a:t>
            </a:r>
          </a:p>
          <a:p>
            <a:pPr marL="0" indent="0" algn="just">
              <a:buNone/>
            </a:pPr>
            <a:r>
              <a:rPr lang="en-ZA" sz="2400" b="1" dirty="0" smtClean="0">
                <a:latin typeface="Arial" pitchFamily="34" charset="0"/>
                <a:cs typeface="Arial" pitchFamily="34" charset="0"/>
              </a:rPr>
              <a:t>	-Section 46(1):	</a:t>
            </a:r>
            <a:r>
              <a:rPr lang="en-ZA" sz="2400" dirty="0" smtClean="0">
                <a:latin typeface="Arial" pitchFamily="34" charset="0"/>
                <a:cs typeface="Arial" pitchFamily="34" charset="0"/>
              </a:rPr>
              <a:t>Preparation of annual 	performance 												report by municipalities;</a:t>
            </a:r>
          </a:p>
          <a:p>
            <a:pPr marL="0" indent="0" algn="just">
              <a:buNone/>
            </a:pPr>
            <a:endParaRPr lang="en-ZA" sz="2400" dirty="0" smtClean="0">
              <a:latin typeface="Arial" pitchFamily="34" charset="0"/>
              <a:cs typeface="Arial" pitchFamily="34" charset="0"/>
            </a:endParaRPr>
          </a:p>
          <a:p>
            <a:pPr marL="0" indent="0" algn="just">
              <a:buNone/>
            </a:pPr>
            <a:r>
              <a:rPr lang="en-ZA" sz="2400" dirty="0" smtClean="0">
                <a:latin typeface="Arial" pitchFamily="34" charset="0"/>
                <a:cs typeface="Arial" pitchFamily="34" charset="0"/>
              </a:rPr>
              <a:t>	</a:t>
            </a:r>
            <a:r>
              <a:rPr lang="en-ZA" sz="2400" b="1" dirty="0" smtClean="0">
                <a:latin typeface="Arial" pitchFamily="34" charset="0"/>
                <a:cs typeface="Arial" pitchFamily="34" charset="0"/>
              </a:rPr>
              <a:t>- Section 47:		</a:t>
            </a:r>
            <a:r>
              <a:rPr lang="en-ZA" sz="2400" dirty="0" smtClean="0">
                <a:latin typeface="Arial" pitchFamily="34" charset="0"/>
                <a:cs typeface="Arial" pitchFamily="34" charset="0"/>
              </a:rPr>
              <a:t>Preparation and submission of a report 											by  the MEC to the provincial  	legislature, 										the Minister; 	The 	National Council of 											Province (NCOP). </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4</a:t>
            </a:fld>
            <a:endParaRPr lang="en-US" dirty="0"/>
          </a:p>
        </p:txBody>
      </p:sp>
    </p:spTree>
    <p:extLst>
      <p:ext uri="{BB962C8B-B14F-4D97-AF65-F5344CB8AC3E}">
        <p14:creationId xmlns:p14="http://schemas.microsoft.com/office/powerpoint/2010/main" xmlns="" val="1793390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smtClean="0">
                <a:latin typeface="Arial" pitchFamily="34" charset="0"/>
                <a:cs typeface="Arial" pitchFamily="34" charset="0"/>
              </a:rPr>
              <a:t>MUNICIPAL </a:t>
            </a:r>
            <a:r>
              <a:rPr lang="en-ZA" sz="2800" b="1" dirty="0">
                <a:latin typeface="Arial" pitchFamily="34" charset="0"/>
                <a:cs typeface="Arial" pitchFamily="34" charset="0"/>
              </a:rPr>
              <a:t>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FINANCIAL MANAGEMENT  AND VIABILITY</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a:bodyPr>
          <a:lstStyle/>
          <a:p>
            <a:pPr marL="0" indent="0" algn="just">
              <a:buNone/>
            </a:pPr>
            <a:r>
              <a:rPr lang="en-ZA" sz="2400" b="1" dirty="0" smtClean="0">
                <a:latin typeface="Arial" pitchFamily="34" charset="0"/>
                <a:cs typeface="Arial" pitchFamily="34" charset="0"/>
              </a:rPr>
              <a:t>Detailed analysis of the audit outcomes:</a:t>
            </a:r>
          </a:p>
          <a:p>
            <a:pPr algn="just"/>
            <a:r>
              <a:rPr lang="en-ZA" sz="2400" dirty="0">
                <a:latin typeface="Arial" pitchFamily="34" charset="0"/>
                <a:cs typeface="Arial" pitchFamily="34" charset="0"/>
              </a:rPr>
              <a:t>4</a:t>
            </a:r>
            <a:r>
              <a:rPr lang="en-ZA" sz="2400" dirty="0" smtClean="0">
                <a:latin typeface="Arial" pitchFamily="34" charset="0"/>
                <a:cs typeface="Arial" pitchFamily="34" charset="0"/>
              </a:rPr>
              <a:t> municipalities improved their audit outcomes; </a:t>
            </a:r>
          </a:p>
          <a:p>
            <a:pPr algn="just"/>
            <a:r>
              <a:rPr lang="en-ZA" sz="2400" dirty="0" smtClean="0">
                <a:latin typeface="Arial" pitchFamily="34" charset="0"/>
                <a:cs typeface="Arial" pitchFamily="34" charset="0"/>
              </a:rPr>
              <a:t>Ehlanzeni District and Steve Thswete Local municipalities  retained their clean audit to opinion;</a:t>
            </a:r>
          </a:p>
          <a:p>
            <a:pPr algn="just"/>
            <a:r>
              <a:rPr lang="en-ZA" sz="2400" dirty="0" smtClean="0">
                <a:latin typeface="Arial" pitchFamily="34" charset="0"/>
                <a:cs typeface="Arial" pitchFamily="34" charset="0"/>
              </a:rPr>
              <a:t>Gert Sibande District and Emakhazeni had regressed in their audit outcomes;</a:t>
            </a:r>
          </a:p>
          <a:p>
            <a:pPr algn="just"/>
            <a:r>
              <a:rPr lang="en-ZA" sz="2400" dirty="0" smtClean="0">
                <a:latin typeface="Arial" pitchFamily="34" charset="0"/>
                <a:cs typeface="Arial" pitchFamily="34" charset="0"/>
              </a:rPr>
              <a:t>Chief Albert Luthuli, Victor Khanye, Umjindi, Thembisile Hani, Dr Pixley ka Isaka Seme, Nkomazi, Nkangala; </a:t>
            </a:r>
            <a:r>
              <a:rPr lang="en-ZA" sz="2400" b="1" dirty="0" smtClean="0">
                <a:latin typeface="Arial" pitchFamily="34" charset="0"/>
                <a:cs typeface="Arial" pitchFamily="34" charset="0"/>
              </a:rPr>
              <a:t> </a:t>
            </a:r>
            <a:r>
              <a:rPr lang="en-ZA" sz="2400" dirty="0" smtClean="0">
                <a:latin typeface="Arial" pitchFamily="34" charset="0"/>
                <a:cs typeface="Arial" pitchFamily="34" charset="0"/>
              </a:rPr>
              <a:t>Mbombela and Dr JS Moroka remained unchanged in their audit opinions</a:t>
            </a:r>
          </a:p>
          <a:p>
            <a:pPr marL="0" indent="0" algn="just">
              <a:buNone/>
            </a:pPr>
            <a:endParaRPr lang="en-ZA" sz="2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40</a:t>
            </a:fld>
            <a:endParaRPr lang="en-US" dirty="0"/>
          </a:p>
        </p:txBody>
      </p:sp>
    </p:spTree>
    <p:extLst>
      <p:ext uri="{BB962C8B-B14F-4D97-AF65-F5344CB8AC3E}">
        <p14:creationId xmlns:p14="http://schemas.microsoft.com/office/powerpoint/2010/main" xmlns="" val="4074896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smtClean="0">
                <a:latin typeface="Arial" pitchFamily="34" charset="0"/>
                <a:cs typeface="Arial" pitchFamily="34" charset="0"/>
              </a:rPr>
              <a:t>MUNICIPAL </a:t>
            </a:r>
            <a:r>
              <a:rPr lang="en-ZA" sz="2800" b="1" dirty="0">
                <a:latin typeface="Arial" pitchFamily="34" charset="0"/>
                <a:cs typeface="Arial" pitchFamily="34" charset="0"/>
              </a:rPr>
              <a:t>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FINANCIAL MANAGEMENT  AND VIABILITY</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a:bodyPr>
          <a:lstStyle/>
          <a:p>
            <a:pPr marL="0" indent="0" algn="just">
              <a:buNone/>
            </a:pPr>
            <a:r>
              <a:rPr lang="en-ZA" sz="2400" b="1" dirty="0" smtClean="0">
                <a:latin typeface="Arial" pitchFamily="34" charset="0"/>
                <a:cs typeface="Arial" pitchFamily="34" charset="0"/>
              </a:rPr>
              <a:t>Annual Financial Statements</a:t>
            </a:r>
          </a:p>
          <a:p>
            <a:pPr algn="just"/>
            <a:r>
              <a:rPr lang="en-ZA" sz="2400" dirty="0" smtClean="0">
                <a:latin typeface="Arial" pitchFamily="34" charset="0"/>
                <a:cs typeface="Arial" pitchFamily="34" charset="0"/>
              </a:rPr>
              <a:t>All municipalities, except Msukaligwa, submitted their </a:t>
            </a:r>
            <a:r>
              <a:rPr lang="en-ZA" sz="2400" dirty="0">
                <a:latin typeface="Arial" pitchFamily="34" charset="0"/>
                <a:cs typeface="Arial" pitchFamily="34" charset="0"/>
              </a:rPr>
              <a:t>unaudited </a:t>
            </a:r>
            <a:r>
              <a:rPr lang="en-ZA" sz="2400" dirty="0" smtClean="0">
                <a:latin typeface="Arial" pitchFamily="34" charset="0"/>
                <a:cs typeface="Arial" pitchFamily="34" charset="0"/>
              </a:rPr>
              <a:t>2013/14 Annual Report together with Annual Financial statements by the statutory deadline of 31  August 2015 </a:t>
            </a:r>
            <a:r>
              <a:rPr lang="en-ZA" sz="2400" dirty="0">
                <a:latin typeface="Arial" pitchFamily="34" charset="0"/>
                <a:cs typeface="Arial" pitchFamily="34" charset="0"/>
              </a:rPr>
              <a:t>to the Auditor </a:t>
            </a:r>
            <a:r>
              <a:rPr lang="en-ZA" sz="2400" dirty="0" smtClean="0">
                <a:latin typeface="Arial" pitchFamily="34" charset="0"/>
                <a:cs typeface="Arial" pitchFamily="34" charset="0"/>
              </a:rPr>
              <a:t>General;</a:t>
            </a:r>
          </a:p>
          <a:p>
            <a:pPr algn="just"/>
            <a:r>
              <a:rPr lang="en-ZA" sz="2400" dirty="0" smtClean="0">
                <a:latin typeface="Arial" pitchFamily="34" charset="0"/>
                <a:cs typeface="Arial" pitchFamily="34" charset="0"/>
              </a:rPr>
              <a:t>10 out of 21 municipalities used consultants in the 	preparation of Annual Financial statements;</a:t>
            </a:r>
          </a:p>
          <a:p>
            <a:pPr marL="0" indent="0" algn="just">
              <a:buNone/>
            </a:pPr>
            <a:endParaRPr lang="en-ZA" sz="2400" dirty="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a:p>
            <a:pPr algn="just">
              <a:buFont typeface="Wingdings" panose="05000000000000000000" pitchFamily="2" charset="2"/>
              <a:buChar char="q"/>
            </a:pPr>
            <a:endParaRPr lang="en-ZA" sz="2400" b="1"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41</a:t>
            </a:fld>
            <a:endParaRPr lang="en-US" dirty="0"/>
          </a:p>
        </p:txBody>
      </p:sp>
    </p:spTree>
    <p:extLst>
      <p:ext uri="{BB962C8B-B14F-4D97-AF65-F5344CB8AC3E}">
        <p14:creationId xmlns:p14="http://schemas.microsoft.com/office/powerpoint/2010/main" xmlns="" val="3975497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smtClean="0">
                <a:latin typeface="Arial" pitchFamily="34" charset="0"/>
                <a:cs typeface="Arial" pitchFamily="34" charset="0"/>
              </a:rPr>
              <a:t>MUNICIPAL </a:t>
            </a:r>
            <a:r>
              <a:rPr lang="en-ZA" sz="2800" b="1" dirty="0">
                <a:latin typeface="Arial" pitchFamily="34" charset="0"/>
                <a:cs typeface="Arial" pitchFamily="34" charset="0"/>
              </a:rPr>
              <a:t>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FINANCIAL MANAGEMENT  AND VIABILITY</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3"/>
            <a:ext cx="9262205" cy="5294485"/>
          </a:xfrm>
        </p:spPr>
        <p:txBody>
          <a:bodyPr>
            <a:noAutofit/>
          </a:bodyPr>
          <a:lstStyle/>
          <a:p>
            <a:pPr marL="0" indent="0" algn="just">
              <a:buNone/>
            </a:pPr>
            <a:r>
              <a:rPr lang="en-ZA" sz="2400" b="1" dirty="0" smtClean="0">
                <a:latin typeface="Arial" pitchFamily="34" charset="0"/>
                <a:cs typeface="Arial" pitchFamily="34" charset="0"/>
              </a:rPr>
              <a:t>Provincial Analysis </a:t>
            </a:r>
          </a:p>
          <a:p>
            <a:pPr algn="just"/>
            <a:r>
              <a:rPr lang="en-ZA" sz="2400" dirty="0" smtClean="0">
                <a:latin typeface="Arial" pitchFamily="34" charset="0"/>
                <a:cs typeface="Arial" pitchFamily="34" charset="0"/>
              </a:rPr>
              <a:t>Poor spending of capital budget with regard to municipal capital budget spending;</a:t>
            </a:r>
          </a:p>
          <a:p>
            <a:pPr algn="just"/>
            <a:r>
              <a:rPr lang="en-ZA" sz="2400" dirty="0" smtClean="0">
                <a:latin typeface="Arial" pitchFamily="34" charset="0"/>
                <a:cs typeface="Arial" pitchFamily="34" charset="0"/>
              </a:rPr>
              <a:t>Utilisation of grant funding for operational expenditure due to cash flow challenges;</a:t>
            </a:r>
          </a:p>
          <a:p>
            <a:pPr algn="just"/>
            <a:r>
              <a:rPr lang="en-ZA" sz="2400" dirty="0" smtClean="0">
                <a:latin typeface="Arial" pitchFamily="34" charset="0"/>
                <a:cs typeface="Arial" pitchFamily="34" charset="0"/>
              </a:rPr>
              <a:t>The overall cumulative revenue generated by municipalities within the province as at June 2013 amounted to R10 762 billion (96%), against the adjustment budget of 	R11.161billion respectively for the period under review; </a:t>
            </a:r>
          </a:p>
          <a:p>
            <a:pPr algn="just"/>
            <a:r>
              <a:rPr lang="en-ZA" sz="2400" dirty="0" smtClean="0">
                <a:latin typeface="Arial" pitchFamily="34" charset="0"/>
                <a:cs typeface="Arial" pitchFamily="34" charset="0"/>
              </a:rPr>
              <a:t>In June 2012 the overall cumulative revenue recovered by municipalities within the province amounted to R8,797billion or 85% against adjustment budget of R10.3 billion respectively; this indicated a positive spending rate</a:t>
            </a:r>
          </a:p>
          <a:p>
            <a:pPr algn="just">
              <a:buFont typeface="Wingdings" panose="05000000000000000000" pitchFamily="2" charset="2"/>
              <a:buChar char="q"/>
            </a:pPr>
            <a:endParaRPr lang="en-ZA" sz="2400" b="1"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42</a:t>
            </a:fld>
            <a:endParaRPr lang="en-US" dirty="0"/>
          </a:p>
        </p:txBody>
      </p:sp>
    </p:spTree>
    <p:extLst>
      <p:ext uri="{BB962C8B-B14F-4D97-AF65-F5344CB8AC3E}">
        <p14:creationId xmlns:p14="http://schemas.microsoft.com/office/powerpoint/2010/main" xmlns="" val="3146149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smtClean="0">
                <a:latin typeface="Arial" pitchFamily="34" charset="0"/>
                <a:cs typeface="Arial" pitchFamily="34" charset="0"/>
              </a:rPr>
              <a:t>MUNICIPAL </a:t>
            </a:r>
            <a:r>
              <a:rPr lang="en-ZA" sz="2800" b="1" dirty="0">
                <a:latin typeface="Arial" pitchFamily="34" charset="0"/>
                <a:cs typeface="Arial" pitchFamily="34" charset="0"/>
              </a:rPr>
              <a:t>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PUBLIC PARTICIPATION</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a:bodyPr>
          <a:lstStyle/>
          <a:p>
            <a:pPr marL="0" indent="0" algn="just">
              <a:buNone/>
            </a:pPr>
            <a:r>
              <a:rPr lang="en-ZA" sz="2400" b="1" dirty="0" smtClean="0">
                <a:latin typeface="Arial" pitchFamily="34" charset="0"/>
                <a:cs typeface="Arial" pitchFamily="34" charset="0"/>
              </a:rPr>
              <a:t>Functionality of Ward Committees:</a:t>
            </a:r>
          </a:p>
          <a:p>
            <a:pPr algn="just"/>
            <a:r>
              <a:rPr lang="en-ZA" sz="2400" dirty="0" smtClean="0">
                <a:latin typeface="Arial" pitchFamily="34" charset="0"/>
                <a:cs typeface="Arial" pitchFamily="34" charset="0"/>
              </a:rPr>
              <a:t>In the 2013/14 financial year, 289 (72%) ward committees were functional;</a:t>
            </a:r>
            <a:endParaRPr lang="en-ZA" sz="2400" b="1"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43</a:t>
            </a:fld>
            <a:endParaRPr lang="en-US" dirty="0"/>
          </a:p>
        </p:txBody>
      </p:sp>
    </p:spTree>
    <p:extLst>
      <p:ext uri="{BB962C8B-B14F-4D97-AF65-F5344CB8AC3E}">
        <p14:creationId xmlns:p14="http://schemas.microsoft.com/office/powerpoint/2010/main" xmlns="" val="1013047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smtClean="0">
                <a:latin typeface="Arial" pitchFamily="34" charset="0"/>
                <a:cs typeface="Arial" pitchFamily="34" charset="0"/>
              </a:rPr>
              <a:t>MUNICIPAL </a:t>
            </a:r>
            <a:r>
              <a:rPr lang="en-ZA" sz="2800" b="1" dirty="0">
                <a:latin typeface="Arial" pitchFamily="34" charset="0"/>
                <a:cs typeface="Arial" pitchFamily="34" charset="0"/>
              </a:rPr>
              <a:t>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ADMINISTRATIVE AND INSTITUTIONAL CAPACITY</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4959272"/>
          </a:xfrm>
        </p:spPr>
        <p:txBody>
          <a:bodyPr>
            <a:normAutofit lnSpcReduction="10000"/>
          </a:bodyPr>
          <a:lstStyle/>
          <a:p>
            <a:pPr marL="0" indent="0" algn="just">
              <a:buNone/>
            </a:pPr>
            <a:r>
              <a:rPr lang="en-ZA" sz="2400" b="1" dirty="0" smtClean="0">
                <a:latin typeface="Arial" pitchFamily="34" charset="0"/>
                <a:cs typeface="Arial" pitchFamily="34" charset="0"/>
              </a:rPr>
              <a:t>Analysis on the vacancy rate in senior management posts</a:t>
            </a:r>
          </a:p>
          <a:p>
            <a:pPr algn="just"/>
            <a:r>
              <a:rPr lang="en-ZA" sz="2400" dirty="0" smtClean="0">
                <a:latin typeface="Arial" pitchFamily="34" charset="0"/>
                <a:cs typeface="Arial" pitchFamily="34" charset="0"/>
              </a:rPr>
              <a:t>The vacancy rate for senior management posts in municipalities was at 20% in 2013/14 financial year;</a:t>
            </a:r>
          </a:p>
          <a:p>
            <a:pPr algn="just"/>
            <a:r>
              <a:rPr lang="en-ZA" sz="2400" dirty="0" smtClean="0">
                <a:latin typeface="Arial" pitchFamily="34" charset="0"/>
                <a:cs typeface="Arial" pitchFamily="34" charset="0"/>
              </a:rPr>
              <a:t>The following posts were vacant: Municipal Manager posts in the following municipalities: Mbombela and Thaba Chweu;</a:t>
            </a:r>
          </a:p>
          <a:p>
            <a:pPr algn="just"/>
            <a:r>
              <a:rPr lang="en-ZA" sz="2400" dirty="0">
                <a:latin typeface="Arial" pitchFamily="34" charset="0"/>
                <a:cs typeface="Arial" pitchFamily="34" charset="0"/>
              </a:rPr>
              <a:t>2</a:t>
            </a:r>
            <a:r>
              <a:rPr lang="en-ZA" sz="2400" dirty="0" smtClean="0">
                <a:latin typeface="Arial" pitchFamily="34" charset="0"/>
                <a:cs typeface="Arial" pitchFamily="34" charset="0"/>
              </a:rPr>
              <a:t> CFO posts were vacant in Mbombela and Thaba Chweu municipalities;</a:t>
            </a:r>
          </a:p>
          <a:p>
            <a:pPr algn="just"/>
            <a:r>
              <a:rPr lang="en-ZA" sz="2400" dirty="0" smtClean="0">
                <a:latin typeface="Arial" pitchFamily="34" charset="0"/>
                <a:cs typeface="Arial" pitchFamily="34" charset="0"/>
              </a:rPr>
              <a:t>3 Technical Services posts in Umjindi, Ehlanzeni and Thaba Chweu municipalities;</a:t>
            </a:r>
          </a:p>
          <a:p>
            <a:pPr algn="just"/>
            <a:r>
              <a:rPr lang="en-ZA" sz="2400" dirty="0" smtClean="0">
                <a:latin typeface="Arial" pitchFamily="34" charset="0"/>
                <a:cs typeface="Arial" pitchFamily="34" charset="0"/>
              </a:rPr>
              <a:t>1 Corporate services post in Bushbuckridge LM;</a:t>
            </a:r>
          </a:p>
          <a:p>
            <a:pPr algn="just"/>
            <a:r>
              <a:rPr lang="en-ZA" sz="2400" dirty="0" smtClean="0">
                <a:latin typeface="Arial" pitchFamily="34" charset="0"/>
                <a:cs typeface="Arial" pitchFamily="34" charset="0"/>
              </a:rPr>
              <a:t>2 Community services </a:t>
            </a:r>
            <a:r>
              <a:rPr lang="en-ZA" sz="2400" dirty="0">
                <a:latin typeface="Arial" pitchFamily="34" charset="0"/>
                <a:cs typeface="Arial" pitchFamily="34" charset="0"/>
              </a:rPr>
              <a:t>posts in </a:t>
            </a:r>
            <a:r>
              <a:rPr lang="en-ZA" sz="2400" dirty="0" smtClean="0">
                <a:latin typeface="Arial" pitchFamily="34" charset="0"/>
                <a:cs typeface="Arial" pitchFamily="34" charset="0"/>
              </a:rPr>
              <a:t>Bushbuckridge and </a:t>
            </a:r>
            <a:r>
              <a:rPr lang="en-ZA" sz="2400" dirty="0">
                <a:latin typeface="Arial" pitchFamily="34" charset="0"/>
                <a:cs typeface="Arial" pitchFamily="34" charset="0"/>
              </a:rPr>
              <a:t>Thaba Chweu municipalities;</a:t>
            </a:r>
          </a:p>
          <a:p>
            <a:pPr marL="0" indent="0" algn="just">
              <a:buNone/>
            </a:pPr>
            <a:r>
              <a:rPr lang="en-ZA" sz="2400"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fld id="{39AC5568-C467-DA4E-A229-6C912B895CA4}" type="slidenum">
              <a:rPr lang="en-US" smtClean="0"/>
              <a:pPr/>
              <a:t>44</a:t>
            </a:fld>
            <a:endParaRPr lang="en-US" dirty="0"/>
          </a:p>
        </p:txBody>
      </p:sp>
    </p:spTree>
    <p:extLst>
      <p:ext uri="{BB962C8B-B14F-4D97-AF65-F5344CB8AC3E}">
        <p14:creationId xmlns:p14="http://schemas.microsoft.com/office/powerpoint/2010/main" xmlns="" val="1322242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smtClean="0">
                <a:latin typeface="Arial" pitchFamily="34" charset="0"/>
                <a:cs typeface="Arial" pitchFamily="34" charset="0"/>
              </a:rPr>
              <a:t>MUNICIPAL </a:t>
            </a:r>
            <a:r>
              <a:rPr lang="en-ZA" sz="2800" b="1" dirty="0">
                <a:latin typeface="Arial" pitchFamily="34" charset="0"/>
                <a:cs typeface="Arial" pitchFamily="34" charset="0"/>
              </a:rPr>
              <a:t>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ADMINISTRATIVE AND INSTITUTIONAL CAPACITY</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333487" y="914404"/>
            <a:ext cx="9262205" cy="5113863"/>
          </a:xfrm>
        </p:spPr>
        <p:txBody>
          <a:bodyPr>
            <a:normAutofit fontScale="92500" lnSpcReduction="20000"/>
          </a:bodyPr>
          <a:lstStyle/>
          <a:p>
            <a:pPr marL="0" indent="0" algn="just">
              <a:buNone/>
            </a:pPr>
            <a:r>
              <a:rPr lang="en-ZA" sz="2600" dirty="0" smtClean="0">
                <a:latin typeface="Arial" pitchFamily="34" charset="0"/>
                <a:cs typeface="Arial" pitchFamily="34" charset="0"/>
              </a:rPr>
              <a:t> </a:t>
            </a:r>
            <a:r>
              <a:rPr lang="en-ZA" sz="2600" b="1" dirty="0" smtClean="0">
                <a:latin typeface="Arial" pitchFamily="34" charset="0"/>
                <a:cs typeface="Arial" pitchFamily="34" charset="0"/>
              </a:rPr>
              <a:t>Performance Management Systems</a:t>
            </a:r>
            <a:endParaRPr lang="en-ZA" sz="2600" dirty="0">
              <a:latin typeface="Arial" pitchFamily="34" charset="0"/>
              <a:cs typeface="Arial" pitchFamily="34" charset="0"/>
            </a:endParaRPr>
          </a:p>
          <a:p>
            <a:pPr marL="0" indent="0" algn="just">
              <a:buNone/>
            </a:pPr>
            <a:endParaRPr lang="en-ZA" sz="2600" dirty="0" smtClean="0">
              <a:latin typeface="Arial" pitchFamily="34" charset="0"/>
              <a:cs typeface="Arial" pitchFamily="34" charset="0"/>
            </a:endParaRPr>
          </a:p>
          <a:p>
            <a:pPr algn="just"/>
            <a:r>
              <a:rPr lang="en-ZA" sz="2600" dirty="0" smtClean="0">
                <a:latin typeface="Arial" pitchFamily="34" charset="0"/>
                <a:cs typeface="Arial" pitchFamily="34" charset="0"/>
              </a:rPr>
              <a:t>14 municipalities in the province had PMS Frameworks except for Thaba Chweu, Dipaleseng, Emalahleni, Mkhondo, Umjindi, Govan Mbeki and Msukaligwa; </a:t>
            </a:r>
          </a:p>
          <a:p>
            <a:pPr algn="just"/>
            <a:r>
              <a:rPr lang="en-ZA" sz="2600" dirty="0" smtClean="0">
                <a:latin typeface="Arial" pitchFamily="34" charset="0"/>
                <a:cs typeface="Arial" pitchFamily="34" charset="0"/>
              </a:rPr>
              <a:t>All Section 57 managers signed performance contracts;</a:t>
            </a:r>
          </a:p>
          <a:p>
            <a:pPr algn="just"/>
            <a:r>
              <a:rPr lang="en-ZA" sz="2600" dirty="0" smtClean="0">
                <a:latin typeface="Arial" pitchFamily="34" charset="0"/>
                <a:cs typeface="Arial" pitchFamily="34" charset="0"/>
              </a:rPr>
              <a:t>Municipalities that were under administration the administrators were assessed by the MEC CoGTA and the Executive Council; and</a:t>
            </a:r>
          </a:p>
          <a:p>
            <a:pPr algn="just"/>
            <a:r>
              <a:rPr lang="en-ZA" sz="2600" dirty="0" smtClean="0">
                <a:latin typeface="Arial" pitchFamily="34" charset="0"/>
                <a:cs typeface="Arial" pitchFamily="34" charset="0"/>
              </a:rPr>
              <a:t>Only Bushbuckridge had cascaded PMS to officials below S56/57 managers</a:t>
            </a:r>
          </a:p>
          <a:p>
            <a:pPr algn="just">
              <a:buFont typeface="Wingdings" panose="05000000000000000000" pitchFamily="2" charset="2"/>
              <a:buChar char="q"/>
            </a:pPr>
            <a:endParaRPr lang="en-ZA" sz="2400" dirty="0" smtClean="0">
              <a:latin typeface="Arial" pitchFamily="34" charset="0"/>
              <a:cs typeface="Arial" pitchFamily="34" charset="0"/>
            </a:endParaRPr>
          </a:p>
          <a:p>
            <a:pPr marL="0" indent="0" algn="just">
              <a:buNone/>
            </a:pPr>
            <a:endParaRPr lang="en-ZA" sz="2400" dirty="0" smtClean="0">
              <a:latin typeface="Arial" pitchFamily="34" charset="0"/>
              <a:cs typeface="Arial" pitchFamily="34" charset="0"/>
            </a:endParaRPr>
          </a:p>
          <a:p>
            <a:pPr marL="0" indent="0" algn="just">
              <a:buNone/>
            </a:pPr>
            <a:r>
              <a:rPr lang="en-ZA" sz="2400" dirty="0">
                <a:latin typeface="Arial" pitchFamily="34" charset="0"/>
                <a:cs typeface="Arial" pitchFamily="34" charset="0"/>
              </a:rPr>
              <a:t>	</a:t>
            </a:r>
            <a:endParaRPr lang="en-ZA" sz="2400" b="1"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45</a:t>
            </a:fld>
            <a:endParaRPr lang="en-US" dirty="0"/>
          </a:p>
        </p:txBody>
      </p:sp>
    </p:spTree>
    <p:extLst>
      <p:ext uri="{BB962C8B-B14F-4D97-AF65-F5344CB8AC3E}">
        <p14:creationId xmlns:p14="http://schemas.microsoft.com/office/powerpoint/2010/main" xmlns="" val="1007374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ZA" sz="2800" b="1" dirty="0" smtClean="0">
                <a:latin typeface="Arial" pitchFamily="34" charset="0"/>
                <a:cs typeface="Arial" panose="020B0604020202020204" pitchFamily="34" charset="0"/>
              </a:rPr>
              <a:t>RECOMMENDATIONS</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0252" y="914402"/>
            <a:ext cx="9239534" cy="5029198"/>
          </a:xfrm>
        </p:spPr>
        <p:txBody>
          <a:bodyPr>
            <a:noAutofit/>
          </a:bodyPr>
          <a:lstStyle/>
          <a:p>
            <a:pPr marL="0" indent="0" algn="just">
              <a:buNone/>
            </a:pPr>
            <a:r>
              <a:rPr lang="en-ZA" sz="2000" dirty="0" smtClean="0">
                <a:latin typeface="Arial" pitchFamily="34" charset="0"/>
                <a:cs typeface="Arial" panose="020B0604020202020204" pitchFamily="34" charset="0"/>
              </a:rPr>
              <a:t>1.	That the </a:t>
            </a:r>
            <a:r>
              <a:rPr lang="en-ZA" sz="2000" dirty="0">
                <a:latin typeface="Arial" panose="020B0604020202020204" pitchFamily="34" charset="0"/>
                <a:cs typeface="Arial" panose="020B0604020202020204" pitchFamily="34" charset="0"/>
              </a:rPr>
              <a:t>P</a:t>
            </a:r>
            <a:r>
              <a:rPr lang="en-ZA" sz="2000" dirty="0" smtClean="0">
                <a:latin typeface="Arial" panose="020B0604020202020204" pitchFamily="34" charset="0"/>
                <a:cs typeface="Arial" panose="020B0604020202020204" pitchFamily="34" charset="0"/>
              </a:rPr>
              <a:t>ortfolio </a:t>
            </a:r>
            <a:r>
              <a:rPr lang="en-ZA" sz="2000" dirty="0">
                <a:latin typeface="Arial" panose="020B0604020202020204" pitchFamily="34" charset="0"/>
                <a:cs typeface="Arial" panose="020B0604020202020204" pitchFamily="34" charset="0"/>
              </a:rPr>
              <a:t>C</a:t>
            </a:r>
            <a:r>
              <a:rPr lang="en-ZA" sz="2000" dirty="0" smtClean="0">
                <a:latin typeface="Arial" panose="020B0604020202020204" pitchFamily="34" charset="0"/>
                <a:cs typeface="Arial" panose="020B0604020202020204" pitchFamily="34" charset="0"/>
              </a:rPr>
              <a:t>ommittee takes notes of the presentation;</a:t>
            </a:r>
          </a:p>
          <a:p>
            <a:pPr marL="457200" indent="-457200" algn="just">
              <a:buAutoNum type="arabicPeriod" startAt="2"/>
            </a:pPr>
            <a:r>
              <a:rPr lang="en-ZA" sz="2000" dirty="0" smtClean="0">
                <a:latin typeface="Arial" panose="020B0604020202020204" pitchFamily="34" charset="0"/>
                <a:cs typeface="Arial" panose="020B0604020202020204" pitchFamily="34" charset="0"/>
              </a:rPr>
              <a:t>That the Portfolio Committee notes the following recommendations on the KPA’s:</a:t>
            </a:r>
          </a:p>
          <a:p>
            <a:pPr marL="0" indent="0" algn="just">
              <a:buNone/>
            </a:pPr>
            <a:endParaRPr lang="en-ZA" sz="2000" dirty="0" smtClean="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2.1.KPA 1: Institutional Development and transformation:</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That municipalities to advertise posts immediately when a need arises; </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Municipalities to review their recruitment and retention strategies;</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The Department to support and monitor municipalities to review their PMS frameworks</a:t>
            </a:r>
          </a:p>
          <a:p>
            <a:pPr marL="457200" lvl="1" indent="0" algn="just">
              <a:buNone/>
            </a:pPr>
            <a:endParaRPr lang="en-ZA" sz="2000" dirty="0" smtClean="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2.2.KPA 2: Service Delivery and Infrastructure development:</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The Department and to continue to support municipalities to reduce backlogs in the delivery of basic services</a:t>
            </a:r>
            <a:endParaRPr lang="en-ZA" sz="2000" b="1" dirty="0" smtClean="0">
              <a:latin typeface="Arial" panose="020B0604020202020204" pitchFamily="34" charset="0"/>
              <a:cs typeface="Arial" panose="020B0604020202020204" pitchFamily="34" charset="0"/>
            </a:endParaRPr>
          </a:p>
          <a:p>
            <a:pPr marL="0" indent="0" algn="just">
              <a:buNone/>
            </a:pPr>
            <a:endParaRPr lang="en-ZA" sz="2000" dirty="0" smtClean="0">
              <a:latin typeface="Arial" panose="020B0604020202020204" pitchFamily="34" charset="0"/>
              <a:cs typeface="Arial" panose="020B0604020202020204" pitchFamily="34" charset="0"/>
            </a:endParaRPr>
          </a:p>
          <a:p>
            <a:pPr marL="0" indent="0" algn="just">
              <a:buNone/>
            </a:pPr>
            <a:endParaRPr lang="en-ZA" sz="2000" dirty="0" smtClean="0">
              <a:solidFill>
                <a:srgbClr val="FF0000"/>
              </a:solidFill>
              <a:latin typeface="Arial" panose="020B0604020202020204" pitchFamily="34" charset="0"/>
              <a:cs typeface="Arial" panose="020B0604020202020204" pitchFamily="34" charset="0"/>
            </a:endParaRPr>
          </a:p>
          <a:p>
            <a:pPr marL="0" indent="0" algn="just">
              <a:buNone/>
            </a:pPr>
            <a:r>
              <a:rPr lang="en-ZA" sz="2000" dirty="0" smtClean="0">
                <a:solidFill>
                  <a:srgbClr val="FF0000"/>
                </a:solidFill>
                <a:latin typeface="Arial" panose="020B0604020202020204" pitchFamily="34" charset="0"/>
                <a:cs typeface="Arial" panose="020B0604020202020204" pitchFamily="34" charset="0"/>
              </a:rPr>
              <a:t>  </a:t>
            </a:r>
          </a:p>
        </p:txBody>
      </p:sp>
      <p:sp>
        <p:nvSpPr>
          <p:cNvPr id="7" name="Slide Number Placeholder 6"/>
          <p:cNvSpPr>
            <a:spLocks noGrp="1"/>
          </p:cNvSpPr>
          <p:nvPr>
            <p:ph type="sldNum" sz="quarter" idx="12"/>
          </p:nvPr>
        </p:nvSpPr>
        <p:spPr/>
        <p:txBody>
          <a:bodyPr/>
          <a:lstStyle/>
          <a:p>
            <a:fld id="{0E29EF68-15BC-49B0-B11B-A75BDED3D8FD}" type="slidenum">
              <a:rPr lang="en-US" smtClean="0"/>
              <a:pPr/>
              <a:t>46</a:t>
            </a:fld>
            <a:endParaRPr lang="en-US" dirty="0"/>
          </a:p>
        </p:txBody>
      </p:sp>
    </p:spTree>
    <p:extLst>
      <p:ext uri="{BB962C8B-B14F-4D97-AF65-F5344CB8AC3E}">
        <p14:creationId xmlns:p14="http://schemas.microsoft.com/office/powerpoint/2010/main" xmlns="" val="2135961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ZA" sz="2800" b="1" dirty="0" smtClean="0">
                <a:latin typeface="Arial" pitchFamily="34" charset="0"/>
                <a:cs typeface="Arial" panose="020B0604020202020204" pitchFamily="34" charset="0"/>
              </a:rPr>
              <a:t>RECOMMENDATIONS (Cont…)</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3822" y="1062885"/>
            <a:ext cx="9155964" cy="4920226"/>
          </a:xfrm>
        </p:spPr>
        <p:txBody>
          <a:bodyPr>
            <a:noAutofit/>
          </a:bodyPr>
          <a:lstStyle/>
          <a:p>
            <a:pPr marL="0" indent="0" algn="just">
              <a:buNone/>
            </a:pPr>
            <a:r>
              <a:rPr lang="en-ZA" sz="2000" b="1" dirty="0" smtClean="0">
                <a:latin typeface="Arial" panose="020B0604020202020204" pitchFamily="34" charset="0"/>
                <a:cs typeface="Arial" panose="020B0604020202020204" pitchFamily="34" charset="0"/>
              </a:rPr>
              <a:t>2.3.KPA </a:t>
            </a:r>
            <a:r>
              <a:rPr lang="en-ZA" sz="2000" b="1" dirty="0">
                <a:latin typeface="Arial" panose="020B0604020202020204" pitchFamily="34" charset="0"/>
                <a:cs typeface="Arial" panose="020B0604020202020204" pitchFamily="34" charset="0"/>
              </a:rPr>
              <a:t>3</a:t>
            </a:r>
            <a:r>
              <a:rPr lang="en-ZA" sz="2000" b="1" dirty="0" smtClean="0">
                <a:latin typeface="Arial" panose="020B0604020202020204" pitchFamily="34" charset="0"/>
                <a:cs typeface="Arial" panose="020B0604020202020204" pitchFamily="34" charset="0"/>
              </a:rPr>
              <a:t>: Local Economic Development:</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That the Department and the district municipalities to support municipalities in the establishment of LED forums; </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That the Department to support municipalities to review their 	LED strategies;</a:t>
            </a:r>
          </a:p>
          <a:p>
            <a:pPr marL="457200" lvl="1" indent="0" algn="just">
              <a:buNone/>
            </a:pPr>
            <a:endParaRPr lang="en-ZA" sz="2000" dirty="0" smtClean="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2.4.KPA 4: Municipal Financial Viability and Management</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The Department and Provincial Treasury to continue to support municipalities in financial planning and project management; </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The Department to assist and support municipalities to implement their revenue enhancement strategies and audit plans;</a:t>
            </a:r>
          </a:p>
          <a:p>
            <a:pPr marL="0" indent="0" algn="just">
              <a:buNone/>
            </a:pPr>
            <a:endParaRPr lang="en-ZA" sz="2000" dirty="0" smtClean="0">
              <a:solidFill>
                <a:srgbClr val="FF0000"/>
              </a:solidFill>
              <a:latin typeface="Arial" panose="020B0604020202020204" pitchFamily="34" charset="0"/>
              <a:cs typeface="Arial" panose="020B0604020202020204" pitchFamily="34" charset="0"/>
            </a:endParaRPr>
          </a:p>
          <a:p>
            <a:pPr marL="0" indent="0" algn="just">
              <a:buNone/>
            </a:pPr>
            <a:r>
              <a:rPr lang="en-ZA" sz="2000" dirty="0" smtClean="0">
                <a:solidFill>
                  <a:srgbClr val="FF0000"/>
                </a:solidFill>
                <a:latin typeface="Arial" panose="020B0604020202020204" pitchFamily="34" charset="0"/>
                <a:cs typeface="Arial" panose="020B0604020202020204" pitchFamily="34" charset="0"/>
              </a:rPr>
              <a:t>  </a:t>
            </a:r>
          </a:p>
        </p:txBody>
      </p:sp>
      <p:sp>
        <p:nvSpPr>
          <p:cNvPr id="7" name="Slide Number Placeholder 6"/>
          <p:cNvSpPr>
            <a:spLocks noGrp="1"/>
          </p:cNvSpPr>
          <p:nvPr>
            <p:ph type="sldNum" sz="quarter" idx="12"/>
          </p:nvPr>
        </p:nvSpPr>
        <p:spPr/>
        <p:txBody>
          <a:bodyPr/>
          <a:lstStyle/>
          <a:p>
            <a:fld id="{0E29EF68-15BC-49B0-B11B-A75BDED3D8FD}" type="slidenum">
              <a:rPr lang="en-US" smtClean="0"/>
              <a:pPr/>
              <a:t>47</a:t>
            </a:fld>
            <a:endParaRPr lang="en-US" dirty="0"/>
          </a:p>
        </p:txBody>
      </p:sp>
    </p:spTree>
    <p:extLst>
      <p:ext uri="{BB962C8B-B14F-4D97-AF65-F5344CB8AC3E}">
        <p14:creationId xmlns:p14="http://schemas.microsoft.com/office/powerpoint/2010/main" xmlns="" val="16736110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ZA" sz="2800" b="1" dirty="0" smtClean="0">
                <a:latin typeface="Arial" pitchFamily="34" charset="0"/>
                <a:cs typeface="Arial" panose="020B0604020202020204" pitchFamily="34" charset="0"/>
              </a:rPr>
              <a:t>RECOMMENDATIONS (Cont…)</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0252" y="1062885"/>
            <a:ext cx="9239534" cy="4626715"/>
          </a:xfrm>
        </p:spPr>
        <p:txBody>
          <a:bodyPr>
            <a:noAutofit/>
          </a:bodyPr>
          <a:lstStyle/>
          <a:p>
            <a:pPr marL="0" indent="0" algn="just">
              <a:buNone/>
            </a:pPr>
            <a:endParaRPr lang="en-ZA" sz="2000" b="1" dirty="0" smtClean="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2.3.KPA 5: Good Governance and Public Participation</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That the Department to provide support in the resuscitation of dysfunctional audit committees;</a:t>
            </a:r>
          </a:p>
          <a:p>
            <a:pPr lvl="1" algn="just">
              <a:buFont typeface="Arial" pitchFamily="34" charset="0"/>
              <a:buChar char="•"/>
            </a:pPr>
            <a:r>
              <a:rPr lang="en-ZA" sz="2000" dirty="0" smtClean="0">
                <a:latin typeface="Arial" panose="020B0604020202020204" pitchFamily="34" charset="0"/>
                <a:cs typeface="Arial" panose="020B0604020202020204" pitchFamily="34" charset="0"/>
              </a:rPr>
              <a:t>Department to support municipalities without functional ward committees</a:t>
            </a:r>
          </a:p>
          <a:p>
            <a:pPr marL="457200" lvl="1" indent="0" algn="just">
              <a:buNone/>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ZA" sz="2000" dirty="0" smtClean="0">
              <a:latin typeface="Arial" panose="020B0604020202020204" pitchFamily="34" charset="0"/>
              <a:cs typeface="Arial" panose="020B0604020202020204" pitchFamily="34" charset="0"/>
            </a:endParaRPr>
          </a:p>
          <a:p>
            <a:pPr marL="0" indent="0" algn="just">
              <a:buNone/>
            </a:pPr>
            <a:endParaRPr lang="en-ZA" sz="2000" dirty="0" smtClean="0">
              <a:solidFill>
                <a:srgbClr val="FF0000"/>
              </a:solidFill>
              <a:latin typeface="Arial" panose="020B0604020202020204" pitchFamily="34" charset="0"/>
              <a:cs typeface="Arial" panose="020B0604020202020204" pitchFamily="34" charset="0"/>
            </a:endParaRPr>
          </a:p>
          <a:p>
            <a:pPr marL="0" indent="0" algn="just">
              <a:buNone/>
            </a:pPr>
            <a:r>
              <a:rPr lang="en-ZA" sz="2000" dirty="0" smtClean="0">
                <a:solidFill>
                  <a:srgbClr val="FF0000"/>
                </a:solidFill>
                <a:latin typeface="Arial" panose="020B0604020202020204" pitchFamily="34" charset="0"/>
                <a:cs typeface="Arial" panose="020B0604020202020204" pitchFamily="34" charset="0"/>
              </a:rPr>
              <a:t>  </a:t>
            </a:r>
          </a:p>
        </p:txBody>
      </p:sp>
      <p:sp>
        <p:nvSpPr>
          <p:cNvPr id="7" name="Slide Number Placeholder 6"/>
          <p:cNvSpPr>
            <a:spLocks noGrp="1"/>
          </p:cNvSpPr>
          <p:nvPr>
            <p:ph type="sldNum" sz="quarter" idx="12"/>
          </p:nvPr>
        </p:nvSpPr>
        <p:spPr/>
        <p:txBody>
          <a:bodyPr/>
          <a:lstStyle/>
          <a:p>
            <a:fld id="{0E29EF68-15BC-49B0-B11B-A75BDED3D8FD}" type="slidenum">
              <a:rPr lang="en-US" smtClean="0"/>
              <a:pPr/>
              <a:t>48</a:t>
            </a:fld>
            <a:endParaRPr lang="en-US" dirty="0"/>
          </a:p>
        </p:txBody>
      </p:sp>
    </p:spTree>
    <p:extLst>
      <p:ext uri="{BB962C8B-B14F-4D97-AF65-F5344CB8AC3E}">
        <p14:creationId xmlns:p14="http://schemas.microsoft.com/office/powerpoint/2010/main" xmlns="" val="4040466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8" name="Object 37"/>
          <p:cNvGraphicFramePr>
            <a:graphicFrameLocks/>
          </p:cNvGraphicFramePr>
          <p:nvPr>
            <p:extLst/>
          </p:nvPr>
        </p:nvGraphicFramePr>
        <p:xfrm>
          <a:off x="1997662" y="1450930"/>
          <a:ext cx="6299473" cy="4175125"/>
        </p:xfrm>
        <a:graphic>
          <a:graphicData uri="http://schemas.openxmlformats.org/presentationml/2006/ole">
            <p:oleObj spid="_x0000_s19015" r:id="rId4" imgW="7735185" imgH="5156790" progId="Excel.Sheet.8">
              <p:embed/>
            </p:oleObj>
          </a:graphicData>
        </a:graphic>
      </p:graphicFrame>
      <p:sp>
        <p:nvSpPr>
          <p:cNvPr id="73729" name="TextBox 6"/>
          <p:cNvSpPr txBox="1">
            <a:spLocks noChangeArrowheads="1"/>
          </p:cNvSpPr>
          <p:nvPr/>
        </p:nvSpPr>
        <p:spPr bwMode="auto">
          <a:xfrm>
            <a:off x="1710112" y="1450930"/>
            <a:ext cx="662489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0" eaLnBrk="1" fontAlgn="base" hangingPunct="1">
              <a:spcBef>
                <a:spcPct val="0"/>
              </a:spcBef>
              <a:spcAft>
                <a:spcPct val="0"/>
              </a:spcAft>
            </a:pPr>
            <a:endParaRPr lang="en-US" sz="1800" dirty="0">
              <a:solidFill>
                <a:prstClr val="black"/>
              </a:solidFill>
              <a:latin typeface="Calibri" charset="0"/>
            </a:endParaRPr>
          </a:p>
        </p:txBody>
      </p:sp>
      <p:sp>
        <p:nvSpPr>
          <p:cNvPr id="73730" name="AutoShape 128"/>
          <p:cNvSpPr>
            <a:spLocks noChangeAspect="1" noChangeArrowheads="1" noTextEdit="1"/>
          </p:cNvSpPr>
          <p:nvPr/>
        </p:nvSpPr>
        <p:spPr bwMode="auto">
          <a:xfrm>
            <a:off x="2569960" y="2574880"/>
            <a:ext cx="2085798"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en-US" dirty="0">
              <a:solidFill>
                <a:prstClr val="black"/>
              </a:solidFill>
              <a:latin typeface="Arial" charset="0"/>
              <a:ea typeface="ＭＳ Ｐゴシック" charset="0"/>
              <a:cs typeface="ＭＳ Ｐゴシック" charset="0"/>
            </a:endParaRPr>
          </a:p>
        </p:txBody>
      </p:sp>
      <p:sp>
        <p:nvSpPr>
          <p:cNvPr id="73731" name="Ellipse 45"/>
          <p:cNvSpPr>
            <a:spLocks noChangeArrowheads="1"/>
          </p:cNvSpPr>
          <p:nvPr/>
        </p:nvSpPr>
        <p:spPr bwMode="auto">
          <a:xfrm>
            <a:off x="3002690" y="2788170"/>
            <a:ext cx="3306136" cy="175260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rtl="0" fontAlgn="base">
              <a:spcBef>
                <a:spcPct val="0"/>
              </a:spcBef>
              <a:spcAft>
                <a:spcPct val="0"/>
              </a:spcAft>
            </a:pPr>
            <a:r>
              <a:rPr lang="da-DK" sz="3200" b="1" dirty="0">
                <a:solidFill>
                  <a:prstClr val="black"/>
                </a:solidFill>
                <a:latin typeface="Calibri" charset="0"/>
                <a:ea typeface="ＭＳ Ｐゴシック" charset="0"/>
                <a:cs typeface="ＭＳ Ｐゴシック" charset="0"/>
              </a:rPr>
              <a:t>Thank You</a:t>
            </a:r>
          </a:p>
          <a:p>
            <a:pPr algn="ctr" rtl="0" fontAlgn="base">
              <a:spcBef>
                <a:spcPct val="0"/>
              </a:spcBef>
              <a:spcAft>
                <a:spcPct val="0"/>
              </a:spcAft>
            </a:pPr>
            <a:endParaRPr lang="da-DK" sz="3200" b="1" dirty="0">
              <a:solidFill>
                <a:prstClr val="black"/>
              </a:solidFill>
              <a:latin typeface="Calibri" charset="0"/>
              <a:ea typeface="ＭＳ Ｐゴシック" charset="0"/>
              <a:cs typeface="ＭＳ Ｐゴシック" charset="0"/>
            </a:endParaRPr>
          </a:p>
        </p:txBody>
      </p:sp>
      <p:sp>
        <p:nvSpPr>
          <p:cNvPr id="73748" name="Rektangel 63"/>
          <p:cNvSpPr>
            <a:spLocks noChangeArrowheads="1"/>
          </p:cNvSpPr>
          <p:nvPr/>
        </p:nvSpPr>
        <p:spPr bwMode="auto">
          <a:xfrm>
            <a:off x="7048743" y="2206580"/>
            <a:ext cx="10562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801688" fontAlgn="base">
              <a:spcBef>
                <a:spcPct val="20000"/>
              </a:spcBef>
              <a:spcAft>
                <a:spcPct val="0"/>
              </a:spcAft>
            </a:pPr>
            <a:r>
              <a:rPr sz="1400" noProof="1" smtClean="0">
                <a:solidFill>
                  <a:srgbClr val="080808"/>
                </a:solidFill>
                <a:latin typeface="Calibri" charset="0"/>
                <a:ea typeface="ＭＳ Ｐゴシック" charset="0"/>
                <a:cs typeface="ＭＳ Ｐゴシック" charset="0"/>
              </a:rPr>
              <a:t> </a:t>
            </a:r>
            <a:endParaRPr sz="1400" noProof="1">
              <a:solidFill>
                <a:srgbClr val="080808"/>
              </a:solidFill>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0E29EF68-15BC-49B0-B11B-A75BDED3D8FD}" type="slidenum">
              <a:rPr lang="en-US" smtClean="0"/>
              <a:pPr/>
              <a:t>49</a:t>
            </a:fld>
            <a:endParaRPr lang="en-US" dirty="0"/>
          </a:p>
        </p:txBody>
      </p:sp>
    </p:spTree>
    <p:extLst>
      <p:ext uri="{BB962C8B-B14F-4D97-AF65-F5344CB8AC3E}">
        <p14:creationId xmlns:p14="http://schemas.microsoft.com/office/powerpoint/2010/main" xmlns="" val="359270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Arial" pitchFamily="34" charset="0"/>
                <a:cs typeface="Arial" pitchFamily="34" charset="0"/>
              </a:rPr>
              <a:t>LEGISLATIVE BACKGROUND (Cont…)</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495300" y="1016000"/>
            <a:ext cx="9029700" cy="4914901"/>
          </a:xfrm>
        </p:spPr>
        <p:txBody>
          <a:bodyPr>
            <a:normAutofit/>
          </a:bodyPr>
          <a:lstStyle/>
          <a:p>
            <a:endParaRPr lang="en-ZA" sz="2400" b="1" dirty="0" smtClean="0">
              <a:latin typeface="Arial" pitchFamily="34" charset="0"/>
              <a:cs typeface="Arial" pitchFamily="34" charset="0"/>
            </a:endParaRPr>
          </a:p>
          <a:p>
            <a:r>
              <a:rPr lang="en-ZA" sz="2400" b="1" dirty="0" smtClean="0">
                <a:latin typeface="Arial" pitchFamily="34" charset="0"/>
                <a:cs typeface="Arial" pitchFamily="34" charset="0"/>
              </a:rPr>
              <a:t>Section 48: </a:t>
            </a:r>
            <a:r>
              <a:rPr lang="en-ZA" sz="2400" dirty="0" smtClean="0">
                <a:latin typeface="Arial" pitchFamily="34" charset="0"/>
                <a:cs typeface="Arial" pitchFamily="34" charset="0"/>
              </a:rPr>
              <a:t>Preparation </a:t>
            </a:r>
            <a:r>
              <a:rPr lang="en-ZA" sz="2400" dirty="0">
                <a:latin typeface="Arial" pitchFamily="34" charset="0"/>
                <a:cs typeface="Arial" pitchFamily="34" charset="0"/>
              </a:rPr>
              <a:t>and </a:t>
            </a:r>
            <a:r>
              <a:rPr lang="en-ZA" sz="2400" dirty="0" smtClean="0">
                <a:latin typeface="Arial" pitchFamily="34" charset="0"/>
                <a:cs typeface="Arial" pitchFamily="34" charset="0"/>
              </a:rPr>
              <a:t>submission annually by the 						   Minister to parliament and the MEC’s, of </a:t>
            </a:r>
            <a:r>
              <a:rPr lang="en-ZA" sz="2400" dirty="0">
                <a:latin typeface="Arial" pitchFamily="34" charset="0"/>
                <a:cs typeface="Arial" pitchFamily="34" charset="0"/>
              </a:rPr>
              <a:t>a </a:t>
            </a:r>
            <a:r>
              <a:rPr lang="en-ZA" sz="2400" dirty="0" smtClean="0">
                <a:latin typeface="Arial" pitchFamily="34" charset="0"/>
                <a:cs typeface="Arial" pitchFamily="34" charset="0"/>
              </a:rPr>
              <a:t>   						   consolidated report   on the performance of </a:t>
            </a:r>
            <a:r>
              <a:rPr lang="en-ZA" sz="2400" dirty="0">
                <a:latin typeface="Arial" pitchFamily="34" charset="0"/>
                <a:cs typeface="Arial" pitchFamily="34" charset="0"/>
              </a:rPr>
              <a:t>l</a:t>
            </a:r>
            <a:r>
              <a:rPr lang="en-ZA" sz="2400" dirty="0" smtClean="0">
                <a:latin typeface="Arial" pitchFamily="34" charset="0"/>
                <a:cs typeface="Arial" pitchFamily="34" charset="0"/>
              </a:rPr>
              <a:t>ocal  				   government </a:t>
            </a:r>
            <a:r>
              <a:rPr lang="en-ZA" sz="2400" dirty="0">
                <a:latin typeface="Arial" pitchFamily="34" charset="0"/>
                <a:cs typeface="Arial" pitchFamily="34" charset="0"/>
              </a:rPr>
              <a:t>											</a:t>
            </a:r>
            <a:endParaRPr lang="en-ZA" sz="2400" b="1" dirty="0" smtClean="0">
              <a:latin typeface="Arial" pitchFamily="34" charset="0"/>
              <a:cs typeface="Arial" pitchFamily="34" charset="0"/>
            </a:endParaRPr>
          </a:p>
          <a:p>
            <a:pPr marL="0" indent="0">
              <a:buNone/>
            </a:pPr>
            <a:r>
              <a:rPr lang="en-ZA" sz="2400" b="1" dirty="0" smtClean="0">
                <a:latin typeface="Arial" pitchFamily="34" charset="0"/>
                <a:cs typeface="Arial" pitchFamily="34" charset="0"/>
              </a:rPr>
              <a:t>Local Government: Municipal Finance Management Act (Act 56 of 2003) Section 121(1):	</a:t>
            </a:r>
          </a:p>
          <a:p>
            <a:pPr marL="0" indent="0">
              <a:buNone/>
            </a:pPr>
            <a:r>
              <a:rPr lang="en-ZA" sz="2400" dirty="0" smtClean="0">
                <a:latin typeface="Arial" pitchFamily="34" charset="0"/>
                <a:cs typeface="Arial" pitchFamily="34" charset="0"/>
              </a:rPr>
              <a:t>				   Preparation and adoption of Annual Reports by 				  	   the municipalities</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5</a:t>
            </a:fld>
            <a:endParaRPr lang="en-US" dirty="0"/>
          </a:p>
        </p:txBody>
      </p:sp>
    </p:spTree>
    <p:extLst>
      <p:ext uri="{BB962C8B-B14F-4D97-AF65-F5344CB8AC3E}">
        <p14:creationId xmlns:p14="http://schemas.microsoft.com/office/powerpoint/2010/main" xmlns="" val="276080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Arial" pitchFamily="34" charset="0"/>
                <a:cs typeface="Arial" pitchFamily="34" charset="0"/>
              </a:rPr>
              <a:t>OVERVIEW OF THE DEMOGRAPHIC PROFILE</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03200" y="1008948"/>
            <a:ext cx="9499600" cy="4914901"/>
          </a:xfrm>
        </p:spPr>
        <p:txBody>
          <a:bodyPr>
            <a:noAutofit/>
          </a:bodyPr>
          <a:lstStyle/>
          <a:p>
            <a:pPr marL="0" indent="0">
              <a:buNone/>
            </a:pPr>
            <a:r>
              <a:rPr lang="en-ZA" sz="2400" b="1" dirty="0" smtClean="0">
                <a:latin typeface="Arial" pitchFamily="34" charset="0"/>
                <a:cs typeface="Arial" pitchFamily="34" charset="0"/>
              </a:rPr>
              <a:t>NKANGALA DISTRICT</a:t>
            </a:r>
          </a:p>
          <a:p>
            <a:pPr algn="just"/>
            <a:r>
              <a:rPr lang="en-ZA" sz="2400" b="1" dirty="0" smtClean="0">
                <a:latin typeface="Arial" pitchFamily="34" charset="0"/>
                <a:cs typeface="Arial" pitchFamily="34" charset="0"/>
              </a:rPr>
              <a:t>Local Municipalities:</a:t>
            </a:r>
          </a:p>
          <a:p>
            <a:pPr marL="0" indent="0" algn="just">
              <a:buNone/>
            </a:pPr>
            <a:r>
              <a:rPr lang="en-ZA" sz="2400" b="1" dirty="0" smtClean="0">
                <a:latin typeface="Arial" pitchFamily="34" charset="0"/>
                <a:cs typeface="Arial" pitchFamily="34" charset="0"/>
              </a:rPr>
              <a:t>	</a:t>
            </a:r>
            <a:r>
              <a:rPr lang="en-ZA" sz="2400" dirty="0" smtClean="0">
                <a:latin typeface="Arial" pitchFamily="34" charset="0"/>
                <a:cs typeface="Arial" pitchFamily="34" charset="0"/>
              </a:rPr>
              <a:t>There are six local municipalities namely: Emakhazeni, Steve 	Thswete, Emalahleni, Victor 	Khanye, Thembisile Hani and Dr 	JS Moroka; </a:t>
            </a:r>
          </a:p>
          <a:p>
            <a:pPr algn="just"/>
            <a:r>
              <a:rPr lang="en-ZA" sz="2400" b="1" dirty="0" smtClean="0">
                <a:latin typeface="Arial" pitchFamily="34" charset="0"/>
                <a:cs typeface="Arial" pitchFamily="34" charset="0"/>
              </a:rPr>
              <a:t>Population number:</a:t>
            </a:r>
          </a:p>
          <a:p>
            <a:pPr marL="457200" lvl="1" indent="0" algn="just">
              <a:buNone/>
            </a:pPr>
            <a:r>
              <a:rPr lang="en-ZA" sz="2400" dirty="0" smtClean="0">
                <a:latin typeface="Arial" pitchFamily="34" charset="0"/>
                <a:cs typeface="Arial" pitchFamily="34" charset="0"/>
              </a:rPr>
              <a:t>1 308 129 constituting 32.4% of the total population in the province;</a:t>
            </a:r>
            <a:endParaRPr lang="en-ZA" sz="2400" dirty="0">
              <a:latin typeface="Arial" pitchFamily="34" charset="0"/>
              <a:cs typeface="Arial" pitchFamily="34" charset="0"/>
            </a:endParaRPr>
          </a:p>
          <a:p>
            <a:pPr marL="342900" lvl="1" indent="-342900" algn="just">
              <a:buFont typeface="Arial" pitchFamily="34" charset="0"/>
              <a:buChar char="•"/>
            </a:pPr>
            <a:r>
              <a:rPr lang="en-ZA" sz="2400" b="1" dirty="0" smtClean="0">
                <a:latin typeface="Arial" pitchFamily="34" charset="0"/>
                <a:cs typeface="Arial" pitchFamily="34" charset="0"/>
              </a:rPr>
              <a:t>Number of households:</a:t>
            </a:r>
          </a:p>
          <a:p>
            <a:pPr marL="0" lvl="1" indent="0" algn="just">
              <a:buNone/>
            </a:pPr>
            <a:r>
              <a:rPr lang="en-ZA" sz="2400" b="1" dirty="0">
                <a:latin typeface="Arial" pitchFamily="34" charset="0"/>
                <a:cs typeface="Arial" pitchFamily="34" charset="0"/>
              </a:rPr>
              <a:t>	</a:t>
            </a:r>
            <a:r>
              <a:rPr lang="en-ZA" sz="2400" dirty="0" smtClean="0">
                <a:latin typeface="Arial" pitchFamily="34" charset="0"/>
                <a:cs typeface="Arial" pitchFamily="34" charset="0"/>
              </a:rPr>
              <a:t>356 911 constituting 33.2% of the total population in the 	province;</a:t>
            </a:r>
          </a:p>
          <a:p>
            <a:pPr marL="0" lvl="1" indent="0" algn="just">
              <a:buNone/>
            </a:pPr>
            <a:endParaRPr lang="en-ZA" sz="2400" dirty="0" smtClean="0">
              <a:latin typeface="Arial" pitchFamily="34" charset="0"/>
              <a:cs typeface="Arial" pitchFamily="34" charset="0"/>
            </a:endParaRPr>
          </a:p>
          <a:p>
            <a:pPr marL="457200" lvl="1" indent="0" algn="just">
              <a:buNone/>
            </a:pPr>
            <a:endParaRPr lang="en-ZA" sz="2400" dirty="0">
              <a:latin typeface="Arial" pitchFamily="34" charset="0"/>
              <a:cs typeface="Arial" pitchFamily="34" charset="0"/>
            </a:endParaRPr>
          </a:p>
          <a:p>
            <a:pPr marL="457200" lvl="1" indent="0" algn="just">
              <a:buNone/>
            </a:pPr>
            <a:r>
              <a:rPr lang="en-ZA" sz="2400" dirty="0" smtClean="0">
                <a:latin typeface="Arial" pitchFamily="34" charset="0"/>
                <a:cs typeface="Arial" pitchFamily="34" charset="0"/>
              </a:rPr>
              <a:t>\</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6</a:t>
            </a:fld>
            <a:endParaRPr lang="en-US" dirty="0"/>
          </a:p>
        </p:txBody>
      </p:sp>
    </p:spTree>
    <p:extLst>
      <p:ext uri="{BB962C8B-B14F-4D97-AF65-F5344CB8AC3E}">
        <p14:creationId xmlns:p14="http://schemas.microsoft.com/office/powerpoint/2010/main" xmlns="" val="992466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Arial" pitchFamily="34" charset="0"/>
                <a:cs typeface="Arial" pitchFamily="34" charset="0"/>
              </a:rPr>
              <a:t>OVERVIEW OF THE DEMOGRAPHIC PROFILE</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03200" y="1008948"/>
            <a:ext cx="9499600" cy="4914901"/>
          </a:xfrm>
        </p:spPr>
        <p:txBody>
          <a:bodyPr>
            <a:noAutofit/>
          </a:bodyPr>
          <a:lstStyle/>
          <a:p>
            <a:pPr marL="0" indent="0">
              <a:buNone/>
            </a:pPr>
            <a:r>
              <a:rPr lang="en-ZA" sz="2400" b="1" dirty="0" smtClean="0">
                <a:latin typeface="Arial" pitchFamily="34" charset="0"/>
                <a:cs typeface="Arial" pitchFamily="34" charset="0"/>
              </a:rPr>
              <a:t>EHLANZENI DISTRICT</a:t>
            </a:r>
          </a:p>
          <a:p>
            <a:pPr algn="just"/>
            <a:r>
              <a:rPr lang="en-ZA" sz="2400" b="1" dirty="0" smtClean="0">
                <a:latin typeface="Arial" pitchFamily="34" charset="0"/>
                <a:cs typeface="Arial" pitchFamily="34" charset="0"/>
              </a:rPr>
              <a:t>Local Municipalities:</a:t>
            </a:r>
          </a:p>
          <a:p>
            <a:pPr marL="0" indent="0" algn="just">
              <a:buNone/>
            </a:pPr>
            <a:r>
              <a:rPr lang="en-ZA" sz="2400" b="1" dirty="0">
                <a:latin typeface="Arial" pitchFamily="34" charset="0"/>
                <a:cs typeface="Arial" pitchFamily="34" charset="0"/>
              </a:rPr>
              <a:t>	</a:t>
            </a:r>
            <a:r>
              <a:rPr lang="en-ZA" sz="2400" dirty="0" smtClean="0">
                <a:latin typeface="Arial" pitchFamily="34" charset="0"/>
                <a:cs typeface="Arial" pitchFamily="34" charset="0"/>
              </a:rPr>
              <a:t>There are five local municipalities namely: Mbombela; Umjindi; 	Nkomazi; Bushbuckridge and 	Thaba Chweu</a:t>
            </a:r>
            <a:r>
              <a:rPr lang="en-ZA" sz="2400" dirty="0">
                <a:latin typeface="Arial" pitchFamily="34" charset="0"/>
                <a:cs typeface="Arial" pitchFamily="34" charset="0"/>
              </a:rPr>
              <a:t>;</a:t>
            </a:r>
            <a:r>
              <a:rPr lang="en-ZA" sz="2400" dirty="0" smtClean="0">
                <a:latin typeface="Arial" pitchFamily="34" charset="0"/>
                <a:cs typeface="Arial" pitchFamily="34" charset="0"/>
              </a:rPr>
              <a:t> </a:t>
            </a:r>
          </a:p>
          <a:p>
            <a:pPr algn="just"/>
            <a:r>
              <a:rPr lang="en-ZA" sz="2400" b="1" dirty="0" smtClean="0">
                <a:latin typeface="Arial" pitchFamily="34" charset="0"/>
                <a:cs typeface="Arial" pitchFamily="34" charset="0"/>
              </a:rPr>
              <a:t>Population number:</a:t>
            </a:r>
          </a:p>
          <a:p>
            <a:pPr marL="457200" lvl="1" indent="0" algn="just">
              <a:buNone/>
            </a:pPr>
            <a:r>
              <a:rPr lang="en-ZA" sz="2400" dirty="0" smtClean="0">
                <a:latin typeface="Arial" pitchFamily="34" charset="0"/>
                <a:cs typeface="Arial" pitchFamily="34" charset="0"/>
              </a:rPr>
              <a:t>1 688 615 constituting 41.8% of the total population in the province;</a:t>
            </a:r>
            <a:endParaRPr lang="en-ZA" sz="2400" dirty="0">
              <a:latin typeface="Arial" pitchFamily="34" charset="0"/>
              <a:cs typeface="Arial" pitchFamily="34" charset="0"/>
            </a:endParaRPr>
          </a:p>
          <a:p>
            <a:pPr marL="342000" indent="-342000" algn="just">
              <a:buFont typeface="Arial" pitchFamily="34" charset="0"/>
              <a:buChar char="•"/>
            </a:pPr>
            <a:r>
              <a:rPr lang="en-ZA" sz="2400" b="1" dirty="0" smtClean="0">
                <a:latin typeface="Arial" pitchFamily="34" charset="0"/>
                <a:cs typeface="Arial" pitchFamily="34" charset="0"/>
              </a:rPr>
              <a:t>Number of households:</a:t>
            </a:r>
          </a:p>
          <a:p>
            <a:pPr marL="0" lvl="1" indent="0" algn="just">
              <a:buNone/>
            </a:pPr>
            <a:r>
              <a:rPr lang="en-ZA" sz="2400" b="1" dirty="0">
                <a:latin typeface="Arial" pitchFamily="34" charset="0"/>
                <a:cs typeface="Arial" pitchFamily="34" charset="0"/>
              </a:rPr>
              <a:t>	</a:t>
            </a:r>
            <a:r>
              <a:rPr lang="en-ZA" sz="2400" dirty="0" smtClean="0">
                <a:latin typeface="Arial" pitchFamily="34" charset="0"/>
                <a:cs typeface="Arial" pitchFamily="34" charset="0"/>
              </a:rPr>
              <a:t>445 087 constituting 41.4% of the total population in the 	province;</a:t>
            </a:r>
          </a:p>
          <a:p>
            <a:pPr marL="0" lvl="1" indent="0" algn="just">
              <a:buNone/>
            </a:pPr>
            <a:endParaRPr lang="en-ZA" sz="2400" dirty="0" smtClean="0">
              <a:latin typeface="Arial" pitchFamily="34" charset="0"/>
              <a:cs typeface="Arial" pitchFamily="34" charset="0"/>
            </a:endParaRPr>
          </a:p>
          <a:p>
            <a:pPr marL="457200" lvl="1" indent="0" algn="just">
              <a:buNone/>
            </a:pPr>
            <a:endParaRPr lang="en-ZA" sz="2400" dirty="0">
              <a:latin typeface="Arial" pitchFamily="34" charset="0"/>
              <a:cs typeface="Arial" pitchFamily="34" charset="0"/>
            </a:endParaRPr>
          </a:p>
          <a:p>
            <a:pPr marL="457200" lvl="1" indent="0" algn="just">
              <a:buNone/>
            </a:pPr>
            <a:r>
              <a:rPr lang="en-ZA" sz="2400" dirty="0" smtClean="0">
                <a:latin typeface="Arial" pitchFamily="34" charset="0"/>
                <a:cs typeface="Arial" pitchFamily="34" charset="0"/>
              </a:rPr>
              <a:t>\</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7</a:t>
            </a:fld>
            <a:endParaRPr lang="en-US" dirty="0"/>
          </a:p>
        </p:txBody>
      </p:sp>
    </p:spTree>
    <p:extLst>
      <p:ext uri="{BB962C8B-B14F-4D97-AF65-F5344CB8AC3E}">
        <p14:creationId xmlns:p14="http://schemas.microsoft.com/office/powerpoint/2010/main" xmlns="" val="3634220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Arial" pitchFamily="34" charset="0"/>
                <a:cs typeface="Arial" pitchFamily="34" charset="0"/>
              </a:rPr>
              <a:t>OVERVIEW OF THE DEMOGRAPHIC PROFILE</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203200" y="1008948"/>
            <a:ext cx="9499600" cy="4914901"/>
          </a:xfrm>
        </p:spPr>
        <p:txBody>
          <a:bodyPr>
            <a:noAutofit/>
          </a:bodyPr>
          <a:lstStyle/>
          <a:p>
            <a:pPr marL="0" indent="0">
              <a:buNone/>
            </a:pPr>
            <a:r>
              <a:rPr lang="en-ZA" sz="2400" b="1" dirty="0" smtClean="0">
                <a:latin typeface="Arial" pitchFamily="34" charset="0"/>
                <a:cs typeface="Arial" pitchFamily="34" charset="0"/>
              </a:rPr>
              <a:t>GERT SIBANDE DISTRICT</a:t>
            </a:r>
          </a:p>
          <a:p>
            <a:pPr algn="just">
              <a:buFont typeface="Arial" pitchFamily="34" charset="0"/>
              <a:buChar char="•"/>
            </a:pPr>
            <a:r>
              <a:rPr lang="en-ZA" sz="2400" b="1" dirty="0" smtClean="0">
                <a:latin typeface="Arial" pitchFamily="34" charset="0"/>
                <a:cs typeface="Arial" pitchFamily="34" charset="0"/>
              </a:rPr>
              <a:t>Local Municipalities:</a:t>
            </a:r>
          </a:p>
          <a:p>
            <a:pPr marL="0" indent="0" algn="just">
              <a:buNone/>
            </a:pPr>
            <a:r>
              <a:rPr lang="en-ZA" sz="2400" b="1" dirty="0" smtClean="0">
                <a:latin typeface="Arial" pitchFamily="34" charset="0"/>
                <a:cs typeface="Arial" pitchFamily="34" charset="0"/>
              </a:rPr>
              <a:t>	</a:t>
            </a:r>
            <a:r>
              <a:rPr lang="en-ZA" sz="2400" dirty="0" smtClean="0">
                <a:latin typeface="Arial" pitchFamily="34" charset="0"/>
                <a:cs typeface="Arial" pitchFamily="34" charset="0"/>
              </a:rPr>
              <a:t>There are seven local municipalities namely: Chief Albert 	Luthuli; 	Msukaligwa; Mkhondo; Lekwa; Dr Pixley ka Isaka Seme;   </a:t>
            </a:r>
          </a:p>
          <a:p>
            <a:pPr marL="0" indent="0" algn="just">
              <a:buNone/>
            </a:pPr>
            <a:r>
              <a:rPr lang="en-ZA" sz="2400" dirty="0">
                <a:latin typeface="Arial" pitchFamily="34" charset="0"/>
                <a:cs typeface="Arial" pitchFamily="34" charset="0"/>
              </a:rPr>
              <a:t>	</a:t>
            </a:r>
            <a:r>
              <a:rPr lang="en-ZA" sz="2400" dirty="0" smtClean="0">
                <a:latin typeface="Arial" pitchFamily="34" charset="0"/>
                <a:cs typeface="Arial" pitchFamily="34" charset="0"/>
              </a:rPr>
              <a:t>Dipaleseng and Govan Mbeki; </a:t>
            </a:r>
          </a:p>
          <a:p>
            <a:pPr algn="just"/>
            <a:r>
              <a:rPr lang="en-ZA" sz="2400" b="1" dirty="0" smtClean="0">
                <a:latin typeface="Arial" pitchFamily="34" charset="0"/>
                <a:cs typeface="Arial" pitchFamily="34" charset="0"/>
              </a:rPr>
              <a:t>Population number:</a:t>
            </a:r>
          </a:p>
          <a:p>
            <a:pPr marL="457200" lvl="1" indent="0" algn="just">
              <a:buNone/>
            </a:pPr>
            <a:r>
              <a:rPr lang="en-ZA" sz="2400" dirty="0" smtClean="0">
                <a:latin typeface="Arial" pitchFamily="34" charset="0"/>
                <a:cs typeface="Arial" pitchFamily="34" charset="0"/>
              </a:rPr>
              <a:t>1 043 194 constituting 25.8%% of the total population in the province;</a:t>
            </a:r>
            <a:endParaRPr lang="en-ZA" sz="2400" dirty="0">
              <a:latin typeface="Arial" pitchFamily="34" charset="0"/>
              <a:cs typeface="Arial" pitchFamily="34" charset="0"/>
            </a:endParaRPr>
          </a:p>
          <a:p>
            <a:pPr marL="342900" lvl="1" indent="-342900" algn="just">
              <a:buFont typeface="Arial" pitchFamily="34" charset="0"/>
              <a:buChar char="•"/>
            </a:pPr>
            <a:r>
              <a:rPr lang="en-ZA" sz="2400" b="1" dirty="0" smtClean="0">
                <a:latin typeface="Arial" pitchFamily="34" charset="0"/>
                <a:cs typeface="Arial" pitchFamily="34" charset="0"/>
              </a:rPr>
              <a:t>Number of households:</a:t>
            </a:r>
          </a:p>
          <a:p>
            <a:pPr marL="0" lvl="1" indent="0" algn="just">
              <a:buNone/>
            </a:pPr>
            <a:r>
              <a:rPr lang="en-ZA" sz="2400" b="1" dirty="0">
                <a:latin typeface="Arial" pitchFamily="34" charset="0"/>
                <a:cs typeface="Arial" pitchFamily="34" charset="0"/>
              </a:rPr>
              <a:t>	</a:t>
            </a:r>
            <a:r>
              <a:rPr lang="en-ZA" sz="2400" dirty="0" smtClean="0">
                <a:latin typeface="Arial" pitchFamily="34" charset="0"/>
                <a:cs typeface="Arial" pitchFamily="34" charset="0"/>
              </a:rPr>
              <a:t>273 490 constituting 25.4% of the total population in the 	province;</a:t>
            </a:r>
          </a:p>
          <a:p>
            <a:pPr marL="0" lvl="1" indent="0" algn="just">
              <a:buNone/>
            </a:pPr>
            <a:endParaRPr lang="en-ZA" sz="2400" dirty="0" smtClean="0">
              <a:latin typeface="Arial" pitchFamily="34" charset="0"/>
              <a:cs typeface="Arial" pitchFamily="34" charset="0"/>
            </a:endParaRPr>
          </a:p>
          <a:p>
            <a:pPr marL="457200" lvl="1" indent="0" algn="just">
              <a:buNone/>
            </a:pPr>
            <a:endParaRPr lang="en-ZA" sz="2400" dirty="0">
              <a:latin typeface="Arial" pitchFamily="34" charset="0"/>
              <a:cs typeface="Arial" pitchFamily="34" charset="0"/>
            </a:endParaRPr>
          </a:p>
          <a:p>
            <a:pPr marL="457200" lvl="1" indent="0" algn="just">
              <a:buNone/>
            </a:pPr>
            <a:r>
              <a:rPr lang="en-ZA" sz="2400" dirty="0" smtClean="0">
                <a:latin typeface="Arial" pitchFamily="34" charset="0"/>
                <a:cs typeface="Arial" pitchFamily="34" charset="0"/>
              </a:rPr>
              <a:t>\</a:t>
            </a:r>
            <a:endParaRPr lang="en-Z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8</a:t>
            </a:fld>
            <a:endParaRPr lang="en-US" dirty="0"/>
          </a:p>
        </p:txBody>
      </p:sp>
    </p:spTree>
    <p:extLst>
      <p:ext uri="{BB962C8B-B14F-4D97-AF65-F5344CB8AC3E}">
        <p14:creationId xmlns:p14="http://schemas.microsoft.com/office/powerpoint/2010/main" xmlns="" val="4119599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latin typeface="Arial" pitchFamily="34" charset="0"/>
                <a:cs typeface="Arial" pitchFamily="34" charset="0"/>
              </a:rPr>
              <a:t>MUNICIPAL KEY PERFORMANCE AREAS</a:t>
            </a:r>
            <a:r>
              <a:rPr lang="en-ZA" sz="2800" b="1" dirty="0" smtClean="0">
                <a:latin typeface="Arial" pitchFamily="34" charset="0"/>
                <a:cs typeface="Arial" pitchFamily="34" charset="0"/>
              </a:rPr>
              <a:t>:</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GOOD GOVERNANCE</a:t>
            </a:r>
            <a:endParaRPr lang="en-ZA" sz="2800" b="1" dirty="0">
              <a:latin typeface="Arial" pitchFamily="34" charset="0"/>
              <a:cs typeface="Arial" pitchFamily="34" charset="0"/>
            </a:endParaRPr>
          </a:p>
        </p:txBody>
      </p:sp>
      <p:sp>
        <p:nvSpPr>
          <p:cNvPr id="3" name="Content Placeholder 2"/>
          <p:cNvSpPr>
            <a:spLocks noGrp="1"/>
          </p:cNvSpPr>
          <p:nvPr>
            <p:ph idx="1"/>
          </p:nvPr>
        </p:nvSpPr>
        <p:spPr>
          <a:xfrm>
            <a:off x="495300" y="1143001"/>
            <a:ext cx="8915400" cy="4505502"/>
          </a:xfrm>
        </p:spPr>
        <p:txBody>
          <a:bodyPr>
            <a:normAutofit fontScale="62500" lnSpcReduction="20000"/>
          </a:bodyPr>
          <a:lstStyle/>
          <a:p>
            <a:pPr marL="0" indent="0" algn="just">
              <a:buNone/>
            </a:pPr>
            <a:r>
              <a:rPr lang="en-ZA" sz="3400" b="1" dirty="0" smtClean="0">
                <a:latin typeface="Arial" pitchFamily="34" charset="0"/>
                <a:cs typeface="Arial" pitchFamily="34" charset="0"/>
              </a:rPr>
              <a:t>EHLANZENI DISTRICT</a:t>
            </a:r>
          </a:p>
          <a:p>
            <a:pPr marL="0" indent="0" algn="just">
              <a:buNone/>
            </a:pPr>
            <a:endParaRPr lang="en-ZA" sz="3400" b="1" dirty="0" smtClean="0">
              <a:latin typeface="Arial" pitchFamily="34" charset="0"/>
              <a:cs typeface="Arial" pitchFamily="34" charset="0"/>
            </a:endParaRPr>
          </a:p>
          <a:p>
            <a:pPr marL="0" indent="0" algn="just">
              <a:buNone/>
            </a:pPr>
            <a:r>
              <a:rPr lang="en-ZA" sz="3400" b="1" dirty="0" smtClean="0">
                <a:latin typeface="Arial" pitchFamily="34" charset="0"/>
                <a:cs typeface="Arial" pitchFamily="34" charset="0"/>
              </a:rPr>
              <a:t>Functionality of Troika and Council-</a:t>
            </a:r>
          </a:p>
          <a:p>
            <a:pPr algn="just">
              <a:buFont typeface="Arial" pitchFamily="34" charset="0"/>
              <a:buChar char="•"/>
            </a:pPr>
            <a:r>
              <a:rPr lang="en-ZA" sz="3400" dirty="0" smtClean="0">
                <a:latin typeface="Arial" pitchFamily="34" charset="0"/>
                <a:cs typeface="Arial" pitchFamily="34" charset="0"/>
              </a:rPr>
              <a:t>Troika and Councils were functional and holding meetings as scheduled in all municipalities except for Thaba Chweu and Umjindi Local Municipalities where the relations between Troika and council were not good thus compromising the functionality of those governance structures;</a:t>
            </a:r>
          </a:p>
          <a:p>
            <a:pPr marL="457200" lvl="1" indent="0" algn="just">
              <a:buNone/>
            </a:pPr>
            <a:endParaRPr lang="en-ZA" sz="3400" dirty="0" smtClean="0">
              <a:latin typeface="Arial" pitchFamily="34" charset="0"/>
              <a:cs typeface="Arial" pitchFamily="34" charset="0"/>
            </a:endParaRPr>
          </a:p>
          <a:p>
            <a:pPr marL="0" indent="0" algn="just">
              <a:buNone/>
            </a:pPr>
            <a:r>
              <a:rPr lang="en-ZA" sz="3400" b="1" dirty="0" smtClean="0">
                <a:latin typeface="Arial" pitchFamily="34" charset="0"/>
                <a:cs typeface="Arial" pitchFamily="34" charset="0"/>
              </a:rPr>
              <a:t>Political Stability- Protest Actions-</a:t>
            </a:r>
          </a:p>
          <a:p>
            <a:pPr algn="just">
              <a:buFont typeface="Arial" pitchFamily="34" charset="0"/>
              <a:buChar char="•"/>
            </a:pPr>
            <a:r>
              <a:rPr lang="en-ZA" sz="3400" dirty="0" smtClean="0">
                <a:latin typeface="Arial" pitchFamily="34" charset="0"/>
                <a:cs typeface="Arial" pitchFamily="34" charset="0"/>
              </a:rPr>
              <a:t>Areas of instability recorded as 31 incidents of community protests were recorded: Bushbuckridge 13, Mbombela 09, Thaba Chweu there were several protests but not formally recorded, Umjindi 1 and Nkomazi 08.</a:t>
            </a:r>
            <a:endParaRPr lang="en-ZA" sz="3400" b="1" dirty="0" smtClean="0">
              <a:latin typeface="Arial" pitchFamily="34" charset="0"/>
              <a:cs typeface="Arial" pitchFamily="34" charset="0"/>
            </a:endParaRPr>
          </a:p>
          <a:p>
            <a:pPr marL="0" indent="0" algn="just">
              <a:buNone/>
            </a:pPr>
            <a:endParaRPr lang="en-ZA" sz="2400" b="1" dirty="0" smtClean="0">
              <a:latin typeface="Arial" pitchFamily="34" charset="0"/>
              <a:cs typeface="Arial" pitchFamily="34" charset="0"/>
            </a:endParaRPr>
          </a:p>
          <a:p>
            <a:pPr algn="just">
              <a:buFont typeface="Wingdings" panose="05000000000000000000" pitchFamily="2" charset="2"/>
              <a:buChar char="q"/>
            </a:pPr>
            <a:endParaRPr lang="en-ZA" sz="2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9</a:t>
            </a:fld>
            <a:endParaRPr lang="en-US" dirty="0"/>
          </a:p>
        </p:txBody>
      </p:sp>
    </p:spTree>
    <p:extLst>
      <p:ext uri="{BB962C8B-B14F-4D97-AF65-F5344CB8AC3E}">
        <p14:creationId xmlns:p14="http://schemas.microsoft.com/office/powerpoint/2010/main" xmlns="" val="2487547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11707</TotalTime>
  <Words>2493</Words>
  <Application>Microsoft Office PowerPoint</Application>
  <PresentationFormat>A4 Paper (210x297 mm)</PresentationFormat>
  <Paragraphs>495</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Microsoft Office Excel 97-2003 Worksheet</vt:lpstr>
      <vt:lpstr>Slide 1</vt:lpstr>
      <vt:lpstr>OUTLINE OF THE PRESENTATION</vt:lpstr>
      <vt:lpstr>PURPOSE</vt:lpstr>
      <vt:lpstr>LEGISLATIVE BACKGROUND</vt:lpstr>
      <vt:lpstr>LEGISLATIVE BACKGROUND (Cont…)</vt:lpstr>
      <vt:lpstr>OVERVIEW OF THE DEMOGRAPHIC PROFILE</vt:lpstr>
      <vt:lpstr>OVERVIEW OF THE DEMOGRAPHIC PROFILE</vt:lpstr>
      <vt:lpstr>OVERVIEW OF THE DEMOGRAPHIC PROFILE</vt:lpstr>
      <vt:lpstr>MUNICIPAL KEY PERFORMANCE AREAS: GOOD GOVERNANCE</vt:lpstr>
      <vt:lpstr>MUNICIPAL KEY PERFORMANCE AREAS: GOOD GOVERNANCE       </vt:lpstr>
      <vt:lpstr>MUNICIPAL KEY PERFORMANCE AREAS: GOOD GOVERNANCE          </vt:lpstr>
      <vt:lpstr>MUNICIPAL KEY PERFORMANCE AREAS: GOOD GOVERNANCE</vt:lpstr>
      <vt:lpstr>MUNICIPAL KEY PERFORMANCE AREAS: GOOD GOVERNANCE       </vt:lpstr>
      <vt:lpstr>MUNICIPAL KEY PERFORMANCE AREAS: GOOD GOVERNANCE         </vt:lpstr>
      <vt:lpstr>MUNICIPAL KEY PERFORMANCE AREAS: GOOD GOVERNANCE</vt:lpstr>
      <vt:lpstr>MUNICIPAL KEY PERFORMANCE AREAS: GOOD GOVERNANCE ( Cont.…)</vt:lpstr>
      <vt:lpstr>MUNICIPAL KEY PERFORMANCE AREAS: GOOD GOVERNANCE (Cont.….)</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BASIC SERVICES</vt:lpstr>
      <vt:lpstr>MUNICIPAL KEY PERFORMANCE AREAS: LOCAL ECONOMIC DEVELOPMENT</vt:lpstr>
      <vt:lpstr>MUNICIPAL KEY PERFORMANCE AREAS: FINANCIAL MANAGEMENT  AND VIABILITY</vt:lpstr>
      <vt:lpstr>MUNICIPAL KEY PERFORMANCE AREAS: FINANCIAL MANAGEMENT  AND VIABILITY</vt:lpstr>
      <vt:lpstr>MUNICIPAL KEY PERFORMANCE AREAS: FINANCIAL MANAGEMENT  AND VIABILITY</vt:lpstr>
      <vt:lpstr>MUNICIPAL KEY PERFORMANCE AREAS: PUBLIC PARTICIPATION</vt:lpstr>
      <vt:lpstr>MUNICIPAL KEY PERFORMANCE AREAS: ADMINISTRATIVE AND INSTITUTIONAL CAPACITY</vt:lpstr>
      <vt:lpstr>MUNICIPAL KEY PERFORMANCE AREAS: ADMINISTRATIVE AND INSTITUTIONAL CAPACITY</vt:lpstr>
      <vt:lpstr>RECOMMENDATIONS</vt:lpstr>
      <vt:lpstr>RECOMMENDATIONS (Cont…)</vt:lpstr>
      <vt:lpstr>RECOMMENDATIONS (Cont…)</vt:lpstr>
      <vt:lpstr>Slide 49</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626</cp:revision>
  <cp:lastPrinted>2016-09-28T08:43:03Z</cp:lastPrinted>
  <dcterms:created xsi:type="dcterms:W3CDTF">2014-11-18T07:45:06Z</dcterms:created>
  <dcterms:modified xsi:type="dcterms:W3CDTF">2016-11-25T10:29:27Z</dcterms:modified>
</cp:coreProperties>
</file>