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handoutMasterIdLst>
    <p:handoutMasterId r:id="rId16"/>
  </p:handoutMasterIdLst>
  <p:sldIdLst>
    <p:sldId id="256" r:id="rId5"/>
    <p:sldId id="257" r:id="rId6"/>
    <p:sldId id="258" r:id="rId7"/>
    <p:sldId id="260" r:id="rId8"/>
    <p:sldId id="261" r:id="rId9"/>
    <p:sldId id="263" r:id="rId10"/>
    <p:sldId id="264" r:id="rId11"/>
    <p:sldId id="262"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0"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0938AC-713D-485D-BDE5-F4DAB012A587}" type="datetimeFigureOut">
              <a:rPr lang="en-US" smtClean="0"/>
              <a:pPr/>
              <a:t>11/21/2016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A2BDF3-54C1-46FC-8737-1872CECCB628}" type="slidenum">
              <a:rPr lang="en-GB" smtClean="0"/>
              <a:pPr/>
              <a:t>‹#›</a:t>
            </a:fld>
            <a:endParaRPr lang="en-GB"/>
          </a:p>
        </p:txBody>
      </p:sp>
    </p:spTree>
    <p:extLst>
      <p:ext uri="{BB962C8B-B14F-4D97-AF65-F5344CB8AC3E}">
        <p14:creationId xmlns:p14="http://schemas.microsoft.com/office/powerpoint/2010/main" xmlns=""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5B797-24DC-4F4F-949B-7A2B5A6280D2}" type="datetimeFigureOut">
              <a:rPr lang="en-US" smtClean="0"/>
              <a:pPr/>
              <a:t>11/21/2016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E54C7-EA55-4BBF-BB81-082164262C93}" type="slidenum">
              <a:rPr lang="en-GB" smtClean="0"/>
              <a:pPr/>
              <a:t>‹#›</a:t>
            </a:fld>
            <a:endParaRPr lang="en-GB"/>
          </a:p>
        </p:txBody>
      </p:sp>
    </p:spTree>
    <p:extLst>
      <p:ext uri="{BB962C8B-B14F-4D97-AF65-F5344CB8AC3E}">
        <p14:creationId xmlns:p14="http://schemas.microsoft.com/office/powerpoint/2010/main" xmlns=""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5BE54C7-EA55-4BBF-BB81-082164262C93}" type="slidenum">
              <a:rPr lang="en-GB" smtClean="0"/>
              <a:pPr/>
              <a:t>1</a:t>
            </a:fld>
            <a:endParaRPr lang="en-GB"/>
          </a:p>
        </p:txBody>
      </p:sp>
    </p:spTree>
    <p:extLst>
      <p:ext uri="{BB962C8B-B14F-4D97-AF65-F5344CB8AC3E}">
        <p14:creationId xmlns:p14="http://schemas.microsoft.com/office/powerpoint/2010/main" xmlns="" val="394136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marR="0" lvl="0" indent="-283464" algn="l" defTabSz="914400" rtl="0" eaLnBrk="1" fontAlgn="auto" latinLnBrk="0" hangingPunct="1">
              <a:lnSpc>
                <a:spcPct val="100000"/>
              </a:lnSpc>
              <a:spcBef>
                <a:spcPts val="600"/>
              </a:spcBef>
              <a:spcAft>
                <a:spcPts val="0"/>
              </a:spcAft>
              <a:buClr>
                <a:srgbClr val="531A17"/>
              </a:buClr>
              <a:buSzPct val="80000"/>
              <a:buFont typeface="Wingdings" pitchFamily="2" charset="2"/>
              <a:buChar char="Ø"/>
              <a:tabLst/>
              <a:defRPr/>
            </a:pPr>
            <a:r>
              <a:rPr kumimoji="0" lang="en-ZA" sz="2800" b="0" i="0" u="none" strike="noStrike" kern="1200" cap="none" spc="0" normalizeH="0" baseline="0" noProof="0" dirty="0" smtClean="0">
                <a:ln>
                  <a:noFill/>
                </a:ln>
                <a:solidFill>
                  <a:srgbClr val="874515"/>
                </a:solidFill>
                <a:effectLst/>
                <a:uLnTx/>
                <a:uFillTx/>
                <a:latin typeface="Calibri" pitchFamily="34" charset="0"/>
                <a:ea typeface="+mn-ea"/>
                <a:cs typeface="+mn-cs"/>
              </a:rPr>
              <a:t>Directed to peripheral and poor areas and along cities’ special development nodes </a:t>
            </a:r>
          </a:p>
          <a:p>
            <a:pPr marL="365760" marR="0" lvl="0" indent="-283464" algn="l" defTabSz="914400" rtl="0" eaLnBrk="1" fontAlgn="auto" latinLnBrk="0" hangingPunct="1">
              <a:lnSpc>
                <a:spcPct val="100000"/>
              </a:lnSpc>
              <a:spcBef>
                <a:spcPts val="600"/>
              </a:spcBef>
              <a:spcAft>
                <a:spcPts val="0"/>
              </a:spcAft>
              <a:buClr>
                <a:srgbClr val="531A17"/>
              </a:buClr>
              <a:buSzPct val="80000"/>
              <a:buFont typeface="Wingdings" pitchFamily="2" charset="2"/>
              <a:buChar char="Ø"/>
              <a:tabLst/>
              <a:defRPr/>
            </a:pPr>
            <a:r>
              <a:rPr kumimoji="0" lang="en-ZA" sz="2800" b="0" i="0" u="none" strike="noStrike" kern="1200" cap="none" spc="0" normalizeH="0" baseline="0" noProof="0" dirty="0" smtClean="0">
                <a:ln>
                  <a:noFill/>
                </a:ln>
                <a:solidFill>
                  <a:srgbClr val="874515"/>
                </a:solidFill>
                <a:effectLst/>
                <a:uLnTx/>
                <a:uFillTx/>
                <a:latin typeface="Calibri" pitchFamily="34" charset="0"/>
                <a:ea typeface="+mn-ea"/>
                <a:cs typeface="+mn-cs"/>
              </a:rPr>
              <a:t>very few can be considered catalytic or transformative.  </a:t>
            </a:r>
          </a:p>
          <a:p>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6</a:t>
            </a:fld>
            <a:endParaRPr lang="en-GB"/>
          </a:p>
        </p:txBody>
      </p:sp>
    </p:spTree>
    <p:extLst>
      <p:ext uri="{BB962C8B-B14F-4D97-AF65-F5344CB8AC3E}">
        <p14:creationId xmlns:p14="http://schemas.microsoft.com/office/powerpoint/2010/main" xmlns="" val="117127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285728"/>
            <a:ext cx="8750206" cy="1472184"/>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1850064"/>
            <a:ext cx="8750206"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b="1">
                <a:effectLst/>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8460432" y="642406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cxnSp>
        <p:nvCxnSpPr>
          <p:cNvPr id="9" name="Straight Connector 8"/>
          <p:cNvCxnSpPr/>
          <p:nvPr userDrawn="1"/>
        </p:nvCxnSpPr>
        <p:spPr>
          <a:xfrm>
            <a:off x="2195736" y="6424062"/>
            <a:ext cx="684076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7504" y="6237312"/>
            <a:ext cx="1728192" cy="54292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7624" y="2276872"/>
            <a:ext cx="6912768" cy="1872208"/>
          </a:xfrm>
        </p:spPr>
        <p:txBody>
          <a:bodyPr>
            <a:normAutofit fontScale="90000"/>
          </a:bodyPr>
          <a:lstStyle/>
          <a:p>
            <a:pPr algn="ctr"/>
            <a:r>
              <a:rPr lang="en-ZA" b="1" dirty="0" smtClean="0">
                <a:effectLst/>
              </a:rPr>
              <a:t>Design and implementation evaluation of the Urban Settlement Development Grant</a:t>
            </a:r>
            <a:endParaRPr lang="en-ZA" b="1" dirty="0">
              <a:effectLst/>
            </a:endParaRPr>
          </a:p>
        </p:txBody>
      </p:sp>
      <p:sp>
        <p:nvSpPr>
          <p:cNvPr id="5" name="Subtitle 4"/>
          <p:cNvSpPr>
            <a:spLocks noGrp="1"/>
          </p:cNvSpPr>
          <p:nvPr>
            <p:ph type="subTitle" idx="1"/>
          </p:nvPr>
        </p:nvSpPr>
        <p:spPr>
          <a:xfrm>
            <a:off x="1835696" y="4509120"/>
            <a:ext cx="4752528" cy="1752600"/>
          </a:xfrm>
        </p:spPr>
        <p:txBody>
          <a:bodyPr>
            <a:normAutofit/>
          </a:bodyPr>
          <a:lstStyle/>
          <a:p>
            <a:pPr algn="ctr"/>
            <a:r>
              <a:rPr lang="en-ZA" dirty="0" smtClean="0"/>
              <a:t>SCOA Presentation</a:t>
            </a:r>
          </a:p>
        </p:txBody>
      </p:sp>
      <p:pic>
        <p:nvPicPr>
          <p:cNvPr id="6" name="Picture 5"/>
          <p:cNvPicPr/>
          <p:nvPr/>
        </p:nvPicPr>
        <p:blipFill>
          <a:blip r:embed="rId3" cstate="print">
            <a:extLst>
              <a:ext uri="{28A0092B-C50C-407E-A947-70E740481C1C}">
                <a14:useLocalDpi xmlns:a14="http://schemas.microsoft.com/office/drawing/2010/main" xmlns="" val="0"/>
              </a:ext>
            </a:extLst>
          </a:blip>
          <a:stretch>
            <a:fillRect/>
          </a:stretch>
        </p:blipFill>
        <p:spPr>
          <a:xfrm>
            <a:off x="395537" y="404664"/>
            <a:ext cx="3744416" cy="1224136"/>
          </a:xfrm>
          <a:prstGeom prst="rect">
            <a:avLst/>
          </a:prstGeom>
        </p:spPr>
      </p:pic>
      <p:pic>
        <p:nvPicPr>
          <p:cNvPr id="7" name="Picture 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80112" y="404664"/>
            <a:ext cx="3096344" cy="122413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2708920"/>
            <a:ext cx="8712968" cy="939784"/>
          </a:xfrm>
        </p:spPr>
        <p:txBody>
          <a:bodyPr/>
          <a:lstStyle/>
          <a:p>
            <a:pPr algn="ctr"/>
            <a:r>
              <a:rPr lang="en-ZA" dirty="0" smtClean="0"/>
              <a:t>Thank you </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10</a:t>
            </a:fld>
            <a:endParaRPr lang="en-ZA" dirty="0"/>
          </a:p>
        </p:txBody>
      </p:sp>
    </p:spTree>
    <p:extLst>
      <p:ext uri="{BB962C8B-B14F-4D97-AF65-F5344CB8AC3E}">
        <p14:creationId xmlns:p14="http://schemas.microsoft.com/office/powerpoint/2010/main" xmlns="" val="81560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to the evaluation</a:t>
            </a:r>
            <a:endParaRPr lang="en-ZA" dirty="0"/>
          </a:p>
        </p:txBody>
      </p:sp>
      <p:sp>
        <p:nvSpPr>
          <p:cNvPr id="3" name="Content Placeholder 2"/>
          <p:cNvSpPr>
            <a:spLocks noGrp="1"/>
          </p:cNvSpPr>
          <p:nvPr>
            <p:ph idx="1"/>
          </p:nvPr>
        </p:nvSpPr>
        <p:spPr>
          <a:xfrm>
            <a:off x="251520" y="1119725"/>
            <a:ext cx="8726816" cy="5117587"/>
          </a:xfrm>
        </p:spPr>
        <p:txBody>
          <a:bodyPr>
            <a:normAutofit fontScale="92500" lnSpcReduction="20000"/>
          </a:bodyPr>
          <a:lstStyle/>
          <a:p>
            <a:pPr marL="358775" indent="-358775" algn="just">
              <a:spcAft>
                <a:spcPts val="1000"/>
              </a:spcAft>
            </a:pPr>
            <a:r>
              <a:rPr lang="en-GB" dirty="0" smtClean="0"/>
              <a:t>Evaluation assessed </a:t>
            </a:r>
            <a:r>
              <a:rPr lang="en-GB" dirty="0"/>
              <a:t>the design integrity and intervention logic of the USDG as an interlocutory fiscal instrument supporting existing national human settlement programmes (the HSDG) and other built environment programmes towards greater settlement functionality</a:t>
            </a:r>
            <a:r>
              <a:rPr lang="en-GB" dirty="0" smtClean="0"/>
              <a:t>.</a:t>
            </a:r>
          </a:p>
          <a:p>
            <a:pPr marL="358775" indent="-358775" algn="just">
              <a:spcBef>
                <a:spcPts val="0"/>
              </a:spcBef>
            </a:pPr>
            <a:r>
              <a:rPr lang="en-ZA" dirty="0"/>
              <a:t>1 of 7 evaluations with NDHS</a:t>
            </a:r>
          </a:p>
          <a:p>
            <a:pPr marL="358775" indent="-358775" algn="just">
              <a:spcBef>
                <a:spcPts val="0"/>
              </a:spcBef>
            </a:pPr>
            <a:r>
              <a:rPr lang="en-ZA" dirty="0" smtClean="0"/>
              <a:t>Important interventions (UISP, IRDP, Social Housing, Affordable Housing, USDG) and impact on access and asset</a:t>
            </a:r>
          </a:p>
          <a:p>
            <a:pPr marL="358775" indent="-358775" algn="just">
              <a:spcBef>
                <a:spcPts val="0"/>
              </a:spcBef>
            </a:pPr>
            <a:r>
              <a:rPr lang="en-ZA" dirty="0" smtClean="0"/>
              <a:t>Design, implementation and impacts of Housing </a:t>
            </a:r>
          </a:p>
          <a:p>
            <a:pPr marL="358775" indent="-358775" algn="just">
              <a:spcBef>
                <a:spcPts val="0"/>
              </a:spcBef>
            </a:pPr>
            <a:r>
              <a:rPr lang="en-ZA" dirty="0" smtClean="0"/>
              <a:t>Contribute to human settlement policy review </a:t>
            </a:r>
          </a:p>
          <a:p>
            <a:pPr marL="358775" indent="-358775" algn="just">
              <a:spcBef>
                <a:spcPts val="0"/>
              </a:spcBef>
            </a:pPr>
            <a:r>
              <a:rPr lang="en-ZA" dirty="0" smtClean="0"/>
              <a:t>Complementary to Expenditure reviews </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2</a:t>
            </a:fld>
            <a:endParaRPr lang="en-ZA" dirty="0"/>
          </a:p>
        </p:txBody>
      </p:sp>
    </p:spTree>
    <p:extLst>
      <p:ext uri="{BB962C8B-B14F-4D97-AF65-F5344CB8AC3E}">
        <p14:creationId xmlns:p14="http://schemas.microsoft.com/office/powerpoint/2010/main" xmlns="" val="33532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to the USDG</a:t>
            </a:r>
            <a:endParaRPr lang="en-ZA" dirty="0"/>
          </a:p>
        </p:txBody>
      </p:sp>
      <p:sp>
        <p:nvSpPr>
          <p:cNvPr id="3" name="Content Placeholder 2"/>
          <p:cNvSpPr>
            <a:spLocks noGrp="1"/>
          </p:cNvSpPr>
          <p:nvPr>
            <p:ph idx="1"/>
          </p:nvPr>
        </p:nvSpPr>
        <p:spPr>
          <a:xfrm>
            <a:off x="251520" y="1052736"/>
            <a:ext cx="8726816" cy="5184576"/>
          </a:xfrm>
        </p:spPr>
        <p:txBody>
          <a:bodyPr>
            <a:noAutofit/>
          </a:bodyPr>
          <a:lstStyle/>
          <a:p>
            <a:r>
              <a:rPr lang="en-ZA" dirty="0" smtClean="0"/>
              <a:t>Conditional </a:t>
            </a:r>
            <a:r>
              <a:rPr lang="en-ZA" dirty="0"/>
              <a:t>supplementary capital grant allocation of approximately R 10 billion per annum to </a:t>
            </a:r>
            <a:r>
              <a:rPr lang="en-ZA" dirty="0" smtClean="0"/>
              <a:t>8 metropolitan municipalities</a:t>
            </a:r>
          </a:p>
          <a:p>
            <a:r>
              <a:rPr lang="en-ZA" dirty="0" smtClean="0"/>
              <a:t>Introduced </a:t>
            </a:r>
            <a:r>
              <a:rPr lang="en-ZA" dirty="0"/>
              <a:t>in 2011 </a:t>
            </a:r>
            <a:r>
              <a:rPr lang="en-ZA" dirty="0" smtClean="0"/>
              <a:t>and replaced </a:t>
            </a:r>
            <a:r>
              <a:rPr lang="en-ZA" dirty="0"/>
              <a:t>MIG </a:t>
            </a:r>
            <a:r>
              <a:rPr lang="en-ZA" dirty="0" smtClean="0"/>
              <a:t>Cities</a:t>
            </a:r>
            <a:endParaRPr lang="en-ZA" dirty="0"/>
          </a:p>
          <a:p>
            <a:r>
              <a:rPr lang="en-ZA" dirty="0" smtClean="0"/>
              <a:t>Fiscal instrument </a:t>
            </a:r>
            <a:r>
              <a:rPr lang="en-ZA" dirty="0"/>
              <a:t>to support existing programmes and in particular the Human Settlements Development Grant (</a:t>
            </a:r>
            <a:r>
              <a:rPr lang="en-ZA" dirty="0" smtClean="0"/>
              <a:t>HSDG</a:t>
            </a:r>
            <a:r>
              <a:rPr lang="en-ZA" dirty="0"/>
              <a:t>). Cannot be expected to produce results separate from those delivered through the programmes it </a:t>
            </a:r>
            <a:r>
              <a:rPr lang="en-ZA" dirty="0" smtClean="0"/>
              <a:t>supports</a:t>
            </a:r>
          </a:p>
        </p:txBody>
      </p:sp>
      <p:sp>
        <p:nvSpPr>
          <p:cNvPr id="4" name="Slide Number Placeholder 3"/>
          <p:cNvSpPr>
            <a:spLocks noGrp="1"/>
          </p:cNvSpPr>
          <p:nvPr>
            <p:ph type="sldNum" sz="quarter" idx="4"/>
          </p:nvPr>
        </p:nvSpPr>
        <p:spPr/>
        <p:txBody>
          <a:bodyPr/>
          <a:lstStyle/>
          <a:p>
            <a:fld id="{62AAA1A3-262B-4979-8C18-306C3DA11E9E}" type="slidenum">
              <a:rPr lang="en-ZA" smtClean="0"/>
              <a:pPr/>
              <a:t>3</a:t>
            </a:fld>
            <a:endParaRPr lang="en-ZA" dirty="0"/>
          </a:p>
        </p:txBody>
      </p:sp>
    </p:spTree>
    <p:extLst>
      <p:ext uri="{BB962C8B-B14F-4D97-AF65-F5344CB8AC3E}">
        <p14:creationId xmlns:p14="http://schemas.microsoft.com/office/powerpoint/2010/main" xmlns="" val="47537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Findings - grant intent</a:t>
            </a:r>
            <a:endParaRPr lang="en-ZA" dirty="0"/>
          </a:p>
        </p:txBody>
      </p:sp>
      <p:sp>
        <p:nvSpPr>
          <p:cNvPr id="3" name="Content Placeholder 2"/>
          <p:cNvSpPr>
            <a:spLocks noGrp="1"/>
          </p:cNvSpPr>
          <p:nvPr>
            <p:ph idx="1"/>
          </p:nvPr>
        </p:nvSpPr>
        <p:spPr>
          <a:xfrm>
            <a:off x="217066" y="1196752"/>
            <a:ext cx="8726816" cy="4896544"/>
          </a:xfrm>
        </p:spPr>
        <p:txBody>
          <a:bodyPr>
            <a:noAutofit/>
          </a:bodyPr>
          <a:lstStyle/>
          <a:p>
            <a:r>
              <a:rPr lang="en-ZA" dirty="0"/>
              <a:t>Design appropriately structured and scheduled as </a:t>
            </a:r>
            <a:r>
              <a:rPr lang="en-ZA" dirty="0" smtClean="0"/>
              <a:t>4b </a:t>
            </a:r>
            <a:r>
              <a:rPr lang="en-ZA" dirty="0"/>
              <a:t>supplementary conditional capital grant</a:t>
            </a:r>
          </a:p>
          <a:p>
            <a:r>
              <a:rPr lang="en-ZA" dirty="0" smtClean="0"/>
              <a:t>Lack of </a:t>
            </a:r>
            <a:r>
              <a:rPr lang="en-ZA" dirty="0"/>
              <a:t>consensus between </a:t>
            </a:r>
            <a:r>
              <a:rPr lang="en-ZA" dirty="0" smtClean="0"/>
              <a:t>NDHS (accounting officer), Treasury (responsible for Built Environment Performance plans - planning instrument for built environment grant including USDG), </a:t>
            </a:r>
            <a:r>
              <a:rPr lang="en-ZA" dirty="0"/>
              <a:t>metros and provinces on </a:t>
            </a:r>
            <a:r>
              <a:rPr lang="en-ZA" dirty="0" smtClean="0"/>
              <a:t>intent </a:t>
            </a:r>
            <a:r>
              <a:rPr lang="en-ZA" dirty="0"/>
              <a:t>of </a:t>
            </a:r>
            <a:r>
              <a:rPr lang="en-ZA" dirty="0" smtClean="0"/>
              <a:t>Grant </a:t>
            </a:r>
            <a:r>
              <a:rPr lang="en-ZA" dirty="0"/>
              <a:t>and what </a:t>
            </a:r>
            <a:r>
              <a:rPr lang="en-ZA" dirty="0" smtClean="0"/>
              <a:t>it funds </a:t>
            </a:r>
          </a:p>
          <a:p>
            <a:r>
              <a:rPr lang="en-ZA" dirty="0" smtClean="0"/>
              <a:t>Intergovernmental </a:t>
            </a:r>
            <a:r>
              <a:rPr lang="en-ZA" dirty="0"/>
              <a:t>tension </a:t>
            </a:r>
            <a:r>
              <a:rPr lang="en-ZA" dirty="0" smtClean="0"/>
              <a:t>for </a:t>
            </a:r>
            <a:r>
              <a:rPr lang="en-ZA" dirty="0"/>
              <a:t>cities about purpose and performance accountability</a:t>
            </a:r>
          </a:p>
        </p:txBody>
      </p:sp>
      <p:sp>
        <p:nvSpPr>
          <p:cNvPr id="4" name="Slide Number Placeholder 3"/>
          <p:cNvSpPr>
            <a:spLocks noGrp="1"/>
          </p:cNvSpPr>
          <p:nvPr>
            <p:ph type="sldNum" sz="quarter" idx="4"/>
          </p:nvPr>
        </p:nvSpPr>
        <p:spPr/>
        <p:txBody>
          <a:bodyPr/>
          <a:lstStyle/>
          <a:p>
            <a:fld id="{62AAA1A3-262B-4979-8C18-306C3DA11E9E}" type="slidenum">
              <a:rPr lang="en-ZA" smtClean="0"/>
              <a:pPr/>
              <a:t>4</a:t>
            </a:fld>
            <a:endParaRPr lang="en-ZA" dirty="0"/>
          </a:p>
        </p:txBody>
      </p:sp>
    </p:spTree>
    <p:extLst>
      <p:ext uri="{BB962C8B-B14F-4D97-AF65-F5344CB8AC3E}">
        <p14:creationId xmlns:p14="http://schemas.microsoft.com/office/powerpoint/2010/main" xmlns="" val="270316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Findings - </a:t>
            </a:r>
            <a:r>
              <a:rPr lang="en-ZA" dirty="0" smtClean="0"/>
              <a:t>roles and responsibilities</a:t>
            </a:r>
            <a:endParaRPr lang="en-ZA" dirty="0"/>
          </a:p>
        </p:txBody>
      </p:sp>
      <p:sp>
        <p:nvSpPr>
          <p:cNvPr id="3" name="Content Placeholder 2"/>
          <p:cNvSpPr>
            <a:spLocks noGrp="1"/>
          </p:cNvSpPr>
          <p:nvPr>
            <p:ph idx="1"/>
          </p:nvPr>
        </p:nvSpPr>
        <p:spPr>
          <a:xfrm>
            <a:off x="251520" y="1124744"/>
            <a:ext cx="8726816" cy="5400600"/>
          </a:xfrm>
        </p:spPr>
        <p:txBody>
          <a:bodyPr>
            <a:noAutofit/>
          </a:bodyPr>
          <a:lstStyle/>
          <a:p>
            <a:r>
              <a:rPr lang="en-ZA" dirty="0" smtClean="0"/>
              <a:t>NT coordinates BEPPs, gives significant </a:t>
            </a:r>
            <a:r>
              <a:rPr lang="en-ZA" dirty="0"/>
              <a:t>influence in </a:t>
            </a:r>
            <a:r>
              <a:rPr lang="en-ZA" dirty="0" smtClean="0"/>
              <a:t>policy </a:t>
            </a:r>
            <a:r>
              <a:rPr lang="en-ZA" dirty="0"/>
              <a:t>direction and management of </a:t>
            </a:r>
            <a:r>
              <a:rPr lang="en-ZA" dirty="0" smtClean="0"/>
              <a:t> USDG</a:t>
            </a:r>
            <a:endParaRPr lang="en-ZA" dirty="0"/>
          </a:p>
          <a:p>
            <a:r>
              <a:rPr lang="en-ZA" dirty="0" smtClean="0"/>
              <a:t>DHS struggled </a:t>
            </a:r>
            <a:r>
              <a:rPr lang="en-ZA" dirty="0"/>
              <a:t>with </a:t>
            </a:r>
            <a:r>
              <a:rPr lang="en-ZA" dirty="0" smtClean="0"/>
              <a:t>oversight</a:t>
            </a:r>
            <a:r>
              <a:rPr lang="en-ZA" dirty="0"/>
              <a:t>, policy direction, guidance and support to cities in </a:t>
            </a:r>
            <a:r>
              <a:rPr lang="en-ZA" dirty="0" smtClean="0"/>
              <a:t>implementation </a:t>
            </a:r>
          </a:p>
          <a:p>
            <a:r>
              <a:rPr lang="en-ZA" dirty="0" smtClean="0"/>
              <a:t>Provinces struggled with their role in USDG</a:t>
            </a:r>
          </a:p>
          <a:p>
            <a:r>
              <a:rPr lang="en-ZA" dirty="0"/>
              <a:t>Monitoring </a:t>
            </a:r>
            <a:r>
              <a:rPr lang="en-ZA" dirty="0" smtClean="0"/>
              <a:t>difficult in absence </a:t>
            </a:r>
            <a:r>
              <a:rPr lang="en-ZA" dirty="0"/>
              <a:t>of finalised </a:t>
            </a:r>
            <a:r>
              <a:rPr lang="en-ZA" dirty="0" smtClean="0"/>
              <a:t>policy. Replicated </a:t>
            </a:r>
            <a:r>
              <a:rPr lang="en-ZA" dirty="0"/>
              <a:t>and dispersed performance reporting with overlapping performance indices</a:t>
            </a:r>
            <a:r>
              <a:rPr lang="en-ZA" dirty="0" smtClean="0"/>
              <a:t>.</a:t>
            </a:r>
          </a:p>
          <a:p>
            <a:r>
              <a:rPr lang="en-ZA" dirty="0"/>
              <a:t>Result:  </a:t>
            </a:r>
            <a:r>
              <a:rPr lang="en-ZA" dirty="0" smtClean="0"/>
              <a:t>poor coordination between fiscal </a:t>
            </a:r>
            <a:r>
              <a:rPr lang="en-ZA" dirty="0"/>
              <a:t>support instrument </a:t>
            </a:r>
            <a:r>
              <a:rPr lang="en-ZA" dirty="0" smtClean="0"/>
              <a:t>and human settlements </a:t>
            </a:r>
            <a:r>
              <a:rPr lang="en-ZA" dirty="0"/>
              <a:t>programmes</a:t>
            </a:r>
          </a:p>
        </p:txBody>
      </p:sp>
      <p:sp>
        <p:nvSpPr>
          <p:cNvPr id="4" name="Slide Number Placeholder 3"/>
          <p:cNvSpPr>
            <a:spLocks noGrp="1"/>
          </p:cNvSpPr>
          <p:nvPr>
            <p:ph type="sldNum" sz="quarter" idx="4"/>
          </p:nvPr>
        </p:nvSpPr>
        <p:spPr/>
        <p:txBody>
          <a:bodyPr/>
          <a:lstStyle/>
          <a:p>
            <a:fld id="{62AAA1A3-262B-4979-8C18-306C3DA11E9E}" type="slidenum">
              <a:rPr lang="en-ZA" smtClean="0"/>
              <a:pPr/>
              <a:t>5</a:t>
            </a:fld>
            <a:endParaRPr lang="en-ZA" dirty="0"/>
          </a:p>
        </p:txBody>
      </p:sp>
    </p:spTree>
    <p:extLst>
      <p:ext uri="{BB962C8B-B14F-4D97-AF65-F5344CB8AC3E}">
        <p14:creationId xmlns:p14="http://schemas.microsoft.com/office/powerpoint/2010/main" xmlns="" val="13499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56771"/>
          </a:xfrm>
        </p:spPr>
        <p:txBody>
          <a:bodyPr>
            <a:noAutofit/>
          </a:bodyPr>
          <a:lstStyle/>
          <a:p>
            <a:r>
              <a:rPr lang="en-ZA" dirty="0"/>
              <a:t>Findings - </a:t>
            </a:r>
            <a:r>
              <a:rPr lang="en-ZA" dirty="0" smtClean="0"/>
              <a:t>what the grant funds</a:t>
            </a:r>
            <a:endParaRPr lang="en-ZA" dirty="0"/>
          </a:p>
        </p:txBody>
      </p:sp>
      <p:sp>
        <p:nvSpPr>
          <p:cNvPr id="3" name="Content Placeholder 2"/>
          <p:cNvSpPr>
            <a:spLocks noGrp="1"/>
          </p:cNvSpPr>
          <p:nvPr>
            <p:ph idx="1"/>
          </p:nvPr>
        </p:nvSpPr>
        <p:spPr>
          <a:xfrm>
            <a:off x="179512" y="5085184"/>
            <a:ext cx="8568952" cy="1308944"/>
          </a:xfrm>
        </p:spPr>
        <p:txBody>
          <a:bodyPr>
            <a:normAutofit/>
          </a:bodyPr>
          <a:lstStyle/>
          <a:p>
            <a:endParaRPr lang="en-ZA" sz="2400" dirty="0" smtClean="0"/>
          </a:p>
          <a:p>
            <a:endParaRPr lang="en-ZA"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6</a:t>
            </a:fld>
            <a:endParaRPr lang="en-ZA"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0207" y="949282"/>
            <a:ext cx="8962414" cy="5288030"/>
          </a:xfrm>
          <a:prstGeom prst="rect">
            <a:avLst/>
          </a:prstGeom>
          <a:noFill/>
          <a:ln w="12700" cap="sq">
            <a:no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Oval 7"/>
          <p:cNvSpPr/>
          <p:nvPr/>
        </p:nvSpPr>
        <p:spPr bwMode="auto">
          <a:xfrm>
            <a:off x="7276721" y="2781978"/>
            <a:ext cx="1872208" cy="1168539"/>
          </a:xfrm>
          <a:prstGeom prst="ellipse">
            <a:avLst/>
          </a:prstGeom>
          <a:solidFill>
            <a:srgbClr val="FF0000">
              <a:alpha val="70000"/>
            </a:srgbClr>
          </a:solidFill>
          <a:ln w="12700" cap="sq" cmpd="sng" algn="ctr">
            <a:solidFill>
              <a:srgbClr val="1F5177"/>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B3CBE6">
                    <a:lumMod val="10000"/>
                  </a:srgbClr>
                </a:solidFill>
                <a:effectLst/>
                <a:uLnTx/>
                <a:uFillTx/>
                <a:latin typeface="Arial"/>
                <a:ea typeface="Times New Roman"/>
                <a:cs typeface="Times New Roman"/>
              </a:rPr>
              <a:t>100 and 200 p/a </a:t>
            </a:r>
            <a:endParaRPr kumimoji="0" lang="en-ZA" sz="2400" b="0" i="0" u="none" strike="noStrike" kern="0" cap="none" spc="0" normalizeH="0" baseline="0" noProof="0" dirty="0" smtClean="0">
              <a:ln>
                <a:noFill/>
              </a:ln>
              <a:solidFill>
                <a:srgbClr val="B3CBE6">
                  <a:lumMod val="10000"/>
                </a:srgbClr>
              </a:solidFill>
              <a:effectLst/>
              <a:uLnTx/>
              <a:uFillTx/>
              <a:latin typeface="Arial"/>
            </a:endParaRPr>
          </a:p>
        </p:txBody>
      </p:sp>
    </p:spTree>
    <p:extLst>
      <p:ext uri="{BB962C8B-B14F-4D97-AF65-F5344CB8AC3E}">
        <p14:creationId xmlns:p14="http://schemas.microsoft.com/office/powerpoint/2010/main" xmlns="" val="407453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Findings - </a:t>
            </a:r>
            <a:r>
              <a:rPr lang="en-ZA" dirty="0" smtClean="0"/>
              <a:t>gearing</a:t>
            </a:r>
            <a:endParaRPr lang="en-ZA" dirty="0"/>
          </a:p>
        </p:txBody>
      </p:sp>
      <p:sp>
        <p:nvSpPr>
          <p:cNvPr id="3" name="Content Placeholder 2"/>
          <p:cNvSpPr>
            <a:spLocks noGrp="1"/>
          </p:cNvSpPr>
          <p:nvPr>
            <p:ph idx="1"/>
          </p:nvPr>
        </p:nvSpPr>
        <p:spPr/>
        <p:txBody>
          <a:bodyPr>
            <a:normAutofit/>
          </a:bodyPr>
          <a:lstStyle/>
          <a:p>
            <a:r>
              <a:rPr lang="en-GB" dirty="0" smtClean="0"/>
              <a:t>Minimal gearing </a:t>
            </a:r>
            <a:r>
              <a:rPr lang="en-GB" dirty="0"/>
              <a:t>of additional funds through the USDG (Johannesburg and Cape Town being the exceptions)</a:t>
            </a:r>
          </a:p>
          <a:p>
            <a:r>
              <a:rPr lang="en-ZA" dirty="0"/>
              <a:t>In </a:t>
            </a:r>
            <a:r>
              <a:rPr lang="en-ZA" dirty="0" smtClean="0"/>
              <a:t>smaller metros there is a risk of the </a:t>
            </a:r>
            <a:r>
              <a:rPr lang="en-ZA" dirty="0"/>
              <a:t>USDG displacing other sources of funding and exacerbating grant dependency</a:t>
            </a:r>
            <a:r>
              <a:rPr lang="en-ZA" dirty="0" smtClean="0"/>
              <a:t>.</a:t>
            </a:r>
          </a:p>
          <a:p>
            <a:r>
              <a:rPr lang="en-ZA" dirty="0" smtClean="0"/>
              <a:t>Concerns about erosion </a:t>
            </a:r>
            <a:r>
              <a:rPr lang="en-ZA" dirty="0"/>
              <a:t>of cities’ own </a:t>
            </a:r>
            <a:r>
              <a:rPr lang="en-ZA" dirty="0" smtClean="0"/>
              <a:t>revenue</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7</a:t>
            </a:fld>
            <a:endParaRPr lang="en-ZA" dirty="0"/>
          </a:p>
        </p:txBody>
      </p:sp>
    </p:spTree>
    <p:extLst>
      <p:ext uri="{BB962C8B-B14F-4D97-AF65-F5344CB8AC3E}">
        <p14:creationId xmlns:p14="http://schemas.microsoft.com/office/powerpoint/2010/main" xmlns="" val="132911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4234"/>
            <a:ext cx="8712968" cy="939784"/>
          </a:xfrm>
        </p:spPr>
        <p:txBody>
          <a:bodyPr>
            <a:normAutofit fontScale="90000"/>
          </a:bodyPr>
          <a:lstStyle/>
          <a:p>
            <a:r>
              <a:rPr lang="en-ZA" dirty="0"/>
              <a:t>Findings - </a:t>
            </a:r>
            <a:r>
              <a:rPr lang="en-ZA" dirty="0" smtClean="0"/>
              <a:t>integration of built environment interventions</a:t>
            </a:r>
            <a:endParaRPr lang="en-ZA" dirty="0"/>
          </a:p>
        </p:txBody>
      </p:sp>
      <p:sp>
        <p:nvSpPr>
          <p:cNvPr id="3" name="Content Placeholder 2"/>
          <p:cNvSpPr>
            <a:spLocks noGrp="1"/>
          </p:cNvSpPr>
          <p:nvPr>
            <p:ph idx="1"/>
          </p:nvPr>
        </p:nvSpPr>
        <p:spPr>
          <a:xfrm>
            <a:off x="251520" y="1412776"/>
            <a:ext cx="8726816" cy="4824536"/>
          </a:xfrm>
        </p:spPr>
        <p:txBody>
          <a:bodyPr/>
          <a:lstStyle/>
          <a:p>
            <a:r>
              <a:rPr lang="en-ZA" dirty="0" smtClean="0"/>
              <a:t>Metros are </a:t>
            </a:r>
            <a:r>
              <a:rPr lang="en-ZA" dirty="0"/>
              <a:t>ideally placed to ensure integration of built environment functions </a:t>
            </a:r>
            <a:endParaRPr lang="en-ZA" dirty="0" smtClean="0"/>
          </a:p>
          <a:p>
            <a:r>
              <a:rPr lang="en-ZA" dirty="0" smtClean="0"/>
              <a:t>Impeded </a:t>
            </a:r>
            <a:r>
              <a:rPr lang="en-ZA" dirty="0"/>
              <a:t>by </a:t>
            </a:r>
            <a:r>
              <a:rPr lang="en-ZA" dirty="0" smtClean="0"/>
              <a:t>limited </a:t>
            </a:r>
            <a:r>
              <a:rPr lang="en-ZA" dirty="0"/>
              <a:t>interface between HSDG and </a:t>
            </a:r>
            <a:r>
              <a:rPr lang="en-ZA" dirty="0" smtClean="0"/>
              <a:t>USDG, exacerbated by lack of assignment of housing function to cities</a:t>
            </a:r>
          </a:p>
          <a:p>
            <a:r>
              <a:rPr lang="en-ZA" dirty="0" smtClean="0"/>
              <a:t>Impacted </a:t>
            </a:r>
            <a:r>
              <a:rPr lang="en-ZA" dirty="0"/>
              <a:t>on coordinated service delivery for poor to medium income </a:t>
            </a:r>
            <a:r>
              <a:rPr lang="en-ZA" dirty="0" smtClean="0"/>
              <a:t>households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8</a:t>
            </a:fld>
            <a:endParaRPr lang="en-ZA" dirty="0"/>
          </a:p>
        </p:txBody>
      </p:sp>
    </p:spTree>
    <p:extLst>
      <p:ext uri="{BB962C8B-B14F-4D97-AF65-F5344CB8AC3E}">
        <p14:creationId xmlns:p14="http://schemas.microsoft.com/office/powerpoint/2010/main" xmlns="" val="90101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recommendations</a:t>
            </a:r>
            <a:endParaRPr lang="en-ZA" dirty="0"/>
          </a:p>
        </p:txBody>
      </p:sp>
      <p:sp>
        <p:nvSpPr>
          <p:cNvPr id="3" name="Content Placeholder 2"/>
          <p:cNvSpPr>
            <a:spLocks noGrp="1"/>
          </p:cNvSpPr>
          <p:nvPr>
            <p:ph idx="1"/>
          </p:nvPr>
        </p:nvSpPr>
        <p:spPr>
          <a:xfrm>
            <a:off x="251520" y="980728"/>
            <a:ext cx="8726816" cy="5704447"/>
          </a:xfrm>
        </p:spPr>
        <p:txBody>
          <a:bodyPr>
            <a:normAutofit fontScale="85000" lnSpcReduction="20000"/>
          </a:bodyPr>
          <a:lstStyle/>
          <a:p>
            <a:r>
              <a:rPr lang="en-ZA" sz="3500" dirty="0" smtClean="0"/>
              <a:t>USDG retained </a:t>
            </a:r>
            <a:r>
              <a:rPr lang="en-ZA" sz="3500" dirty="0"/>
              <a:t>as </a:t>
            </a:r>
            <a:r>
              <a:rPr lang="en-ZA" sz="3500" dirty="0" smtClean="0"/>
              <a:t>Schedule </a:t>
            </a:r>
            <a:r>
              <a:rPr lang="en-ZA" sz="3500" dirty="0"/>
              <a:t>4B </a:t>
            </a:r>
            <a:r>
              <a:rPr lang="en-ZA" sz="3500" dirty="0" smtClean="0"/>
              <a:t>suppl. </a:t>
            </a:r>
            <a:r>
              <a:rPr lang="en-ZA" sz="3500" dirty="0"/>
              <a:t>grant.  </a:t>
            </a:r>
            <a:endParaRPr lang="en-ZA" sz="3500" dirty="0" smtClean="0"/>
          </a:p>
          <a:p>
            <a:r>
              <a:rPr lang="en-ZA" sz="3500" dirty="0" smtClean="0"/>
              <a:t>DHS to clarify grant intent, </a:t>
            </a:r>
            <a:r>
              <a:rPr lang="en-ZA" sz="3500" dirty="0"/>
              <a:t>identifying </a:t>
            </a:r>
            <a:r>
              <a:rPr lang="en-ZA" sz="3500" dirty="0" smtClean="0"/>
              <a:t>existing </a:t>
            </a:r>
            <a:r>
              <a:rPr lang="en-ZA" sz="3500" dirty="0"/>
              <a:t>programmes and </a:t>
            </a:r>
            <a:r>
              <a:rPr lang="en-ZA" sz="3500" dirty="0" smtClean="0"/>
              <a:t>outcomes </a:t>
            </a:r>
            <a:r>
              <a:rPr lang="en-ZA" sz="3500" dirty="0"/>
              <a:t>associated with </a:t>
            </a:r>
            <a:r>
              <a:rPr lang="en-ZA" sz="3500" dirty="0" smtClean="0"/>
              <a:t>USDG to </a:t>
            </a:r>
            <a:r>
              <a:rPr lang="en-ZA" sz="3500" dirty="0"/>
              <a:t>which it </a:t>
            </a:r>
            <a:r>
              <a:rPr lang="en-ZA" sz="3500" dirty="0" smtClean="0"/>
              <a:t>contributes, in a revised </a:t>
            </a:r>
            <a:r>
              <a:rPr lang="en-ZA" sz="3500" dirty="0"/>
              <a:t>policy </a:t>
            </a:r>
            <a:r>
              <a:rPr lang="en-ZA" sz="3500" dirty="0" smtClean="0"/>
              <a:t>framework</a:t>
            </a:r>
          </a:p>
          <a:p>
            <a:r>
              <a:rPr lang="en-ZA" sz="3500" dirty="0" smtClean="0"/>
              <a:t>DHS/NT to revise monitoring </a:t>
            </a:r>
            <a:r>
              <a:rPr lang="en-ZA" sz="3500" dirty="0"/>
              <a:t>framework </a:t>
            </a:r>
            <a:r>
              <a:rPr lang="en-ZA" sz="3500" dirty="0" smtClean="0"/>
              <a:t>(outcome</a:t>
            </a:r>
            <a:r>
              <a:rPr lang="en-ZA" sz="3500" dirty="0"/>
              <a:t>, outputs, and selected indicators) to focus on changes at beneficiary level. </a:t>
            </a:r>
          </a:p>
          <a:p>
            <a:r>
              <a:rPr lang="en-ZA" sz="3500" dirty="0" smtClean="0"/>
              <a:t>DHS </a:t>
            </a:r>
            <a:r>
              <a:rPr lang="en-ZA" sz="3500" dirty="0"/>
              <a:t>and </a:t>
            </a:r>
            <a:r>
              <a:rPr lang="en-ZA" sz="3500" dirty="0" smtClean="0"/>
              <a:t>NT to amend USDG </a:t>
            </a:r>
            <a:r>
              <a:rPr lang="en-ZA" sz="3500" dirty="0"/>
              <a:t>policy framework to stipulate </a:t>
            </a:r>
            <a:r>
              <a:rPr lang="en-ZA" sz="3500" dirty="0" smtClean="0"/>
              <a:t>portion (max </a:t>
            </a:r>
            <a:r>
              <a:rPr lang="en-ZA" sz="3500" dirty="0"/>
              <a:t>of 5%) </a:t>
            </a:r>
            <a:r>
              <a:rPr lang="en-ZA" sz="3500" dirty="0" smtClean="0"/>
              <a:t>that may be </a:t>
            </a:r>
            <a:r>
              <a:rPr lang="en-ZA" sz="3500" dirty="0"/>
              <a:t>used to procure </a:t>
            </a:r>
            <a:r>
              <a:rPr lang="en-ZA" sz="3500" dirty="0" smtClean="0"/>
              <a:t>technical/project </a:t>
            </a:r>
            <a:r>
              <a:rPr lang="en-ZA" sz="3500" dirty="0"/>
              <a:t>management expertise to implement capital </a:t>
            </a:r>
            <a:r>
              <a:rPr lang="en-ZA" sz="3500" dirty="0" smtClean="0"/>
              <a:t>projects</a:t>
            </a:r>
          </a:p>
          <a:p>
            <a:r>
              <a:rPr lang="en-ZA" sz="3500" dirty="0" smtClean="0"/>
              <a:t>Improvement plan developed and implementation being monitored</a:t>
            </a:r>
            <a:endParaRPr lang="en-ZA" sz="3500" dirty="0"/>
          </a:p>
          <a:p>
            <a:endParaRPr lang="en-ZA" dirty="0"/>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9</a:t>
            </a:fld>
            <a:endParaRPr lang="en-ZA" dirty="0"/>
          </a:p>
        </p:txBody>
      </p:sp>
    </p:spTree>
    <p:extLst>
      <p:ext uri="{BB962C8B-B14F-4D97-AF65-F5344CB8AC3E}">
        <p14:creationId xmlns:p14="http://schemas.microsoft.com/office/powerpoint/2010/main" xmlns="" val="3865677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41AEEA-2498-498A-9FBD-B7CBC20AFC76}">
  <ds:schemaRefs>
    <ds:schemaRef ds:uri="http://schemas.microsoft.com/sharepoint/v3/contenttype/forms"/>
  </ds:schemaRefs>
</ds:datastoreItem>
</file>

<file path=customXml/itemProps2.xml><?xml version="1.0" encoding="utf-8"?>
<ds:datastoreItem xmlns:ds="http://schemas.openxmlformats.org/officeDocument/2006/customXml" ds:itemID="{A4C0918E-BC5B-4016-A532-5310628F82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A412F84-73FD-4EC4-818C-C08F46F2E01F}">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Solstice</Template>
  <TotalTime>837</TotalTime>
  <Words>522</Words>
  <Application>Microsoft Office PowerPoint</Application>
  <PresentationFormat>On-screen Show (4:3)</PresentationFormat>
  <Paragraphs>53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Design and implementation evaluation of the Urban Settlement Development Grant</vt:lpstr>
      <vt:lpstr>Background to the evaluation</vt:lpstr>
      <vt:lpstr>Background to the USDG</vt:lpstr>
      <vt:lpstr>Findings - grant intent</vt:lpstr>
      <vt:lpstr>Findings - roles and responsibilities</vt:lpstr>
      <vt:lpstr>Findings - what the grant funds</vt:lpstr>
      <vt:lpstr>Findings - gearing</vt:lpstr>
      <vt:lpstr>Findings - integration of built environment interventions</vt:lpstr>
      <vt:lpstr>Evaluation recommendations</vt:lpstr>
      <vt:lpstr>Thank you </vt:lpstr>
    </vt:vector>
  </TitlesOfParts>
  <Company>SA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PUMZA</cp:lastModifiedBy>
  <cp:revision>125</cp:revision>
  <dcterms:created xsi:type="dcterms:W3CDTF">2010-04-21T14:27:00Z</dcterms:created>
  <dcterms:modified xsi:type="dcterms:W3CDTF">2016-11-21T10:45:30Z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