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10" r:id="rId1"/>
  </p:sldMasterIdLst>
  <p:notesMasterIdLst>
    <p:notesMasterId r:id="rId43"/>
  </p:notesMasterIdLst>
  <p:handoutMasterIdLst>
    <p:handoutMasterId r:id="rId44"/>
  </p:handoutMasterIdLst>
  <p:sldIdLst>
    <p:sldId id="384" r:id="rId2"/>
    <p:sldId id="443" r:id="rId3"/>
    <p:sldId id="376" r:id="rId4"/>
    <p:sldId id="385" r:id="rId5"/>
    <p:sldId id="389" r:id="rId6"/>
    <p:sldId id="407" r:id="rId7"/>
    <p:sldId id="408" r:id="rId8"/>
    <p:sldId id="409" r:id="rId9"/>
    <p:sldId id="397" r:id="rId10"/>
    <p:sldId id="398" r:id="rId11"/>
    <p:sldId id="420" r:id="rId12"/>
    <p:sldId id="416" r:id="rId13"/>
    <p:sldId id="417" r:id="rId14"/>
    <p:sldId id="418" r:id="rId15"/>
    <p:sldId id="419" r:id="rId16"/>
    <p:sldId id="411" r:id="rId17"/>
    <p:sldId id="412" r:id="rId18"/>
    <p:sldId id="374" r:id="rId19"/>
    <p:sldId id="413" r:id="rId20"/>
    <p:sldId id="414" r:id="rId21"/>
    <p:sldId id="441" r:id="rId22"/>
    <p:sldId id="422" r:id="rId23"/>
    <p:sldId id="423" r:id="rId24"/>
    <p:sldId id="424" r:id="rId25"/>
    <p:sldId id="425" r:id="rId26"/>
    <p:sldId id="426" r:id="rId27"/>
    <p:sldId id="427" r:id="rId28"/>
    <p:sldId id="428" r:id="rId29"/>
    <p:sldId id="429" r:id="rId30"/>
    <p:sldId id="430" r:id="rId31"/>
    <p:sldId id="431" r:id="rId32"/>
    <p:sldId id="433" r:id="rId33"/>
    <p:sldId id="434" r:id="rId34"/>
    <p:sldId id="435" r:id="rId35"/>
    <p:sldId id="436" r:id="rId36"/>
    <p:sldId id="437" r:id="rId37"/>
    <p:sldId id="438" r:id="rId38"/>
    <p:sldId id="442" r:id="rId39"/>
    <p:sldId id="439" r:id="rId40"/>
    <p:sldId id="444" r:id="rId41"/>
    <p:sldId id="440" r:id="rId42"/>
  </p:sldIdLst>
  <p:sldSz cx="9144000" cy="6858000" type="screen4x3"/>
  <p:notesSz cx="6797675" cy="9926638"/>
  <p:defaultTex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CCCCFF"/>
    <a:srgbClr val="FFCCFF"/>
    <a:srgbClr val="B2B2B2"/>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4660"/>
  </p:normalViewPr>
  <p:slideViewPr>
    <p:cSldViewPr snapToObjects="1">
      <p:cViewPr varScale="1">
        <p:scale>
          <a:sx n="110" d="100"/>
          <a:sy n="110" d="100"/>
        </p:scale>
        <p:origin x="-16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magnusgerda:Desktop:Strat%20planning%20slid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title>
      <c:tx>
        <c:rich>
          <a:bodyPr/>
          <a:lstStyle/>
          <a:p>
            <a:pPr>
              <a:defRPr/>
            </a:pPr>
            <a:r>
              <a:rPr lang="en-US" dirty="0"/>
              <a:t>2015</a:t>
            </a:r>
            <a:r>
              <a:rPr lang="en-US" baseline="0" dirty="0"/>
              <a:t> </a:t>
            </a:r>
            <a:r>
              <a:rPr lang="en-US" baseline="0" dirty="0" smtClean="0"/>
              <a:t>Programme Enrolments</a:t>
            </a:r>
            <a:endParaRPr lang="en-US" dirty="0"/>
          </a:p>
        </c:rich>
      </c:tx>
    </c:title>
    <c:view3D>
      <c:rotX val="30"/>
      <c:perspective val="30"/>
    </c:view3D>
    <c:plotArea>
      <c:layout>
        <c:manualLayout>
          <c:layoutTarget val="inner"/>
          <c:xMode val="edge"/>
          <c:yMode val="edge"/>
          <c:x val="2.4499506169945898E-2"/>
          <c:y val="0.24725699505916804"/>
          <c:w val="0.87183358438335101"/>
          <c:h val="0.70736716609310302"/>
        </c:manualLayout>
      </c:layout>
      <c:pie3DChart>
        <c:varyColors val="1"/>
        <c:ser>
          <c:idx val="0"/>
          <c:order val="0"/>
          <c:explosion val="25"/>
          <c:dPt>
            <c:idx val="1"/>
            <c:spPr>
              <a:solidFill>
                <a:srgbClr val="FFC000"/>
              </a:solidFill>
            </c:spPr>
          </c:dPt>
          <c:dPt>
            <c:idx val="3"/>
            <c:spPr>
              <a:solidFill>
                <a:srgbClr val="92D050"/>
              </a:solidFill>
            </c:spPr>
          </c:dPt>
          <c:dPt>
            <c:idx val="5"/>
            <c:spPr>
              <a:solidFill>
                <a:srgbClr val="FF0000"/>
              </a:solidFill>
            </c:spPr>
          </c:dPt>
          <c:dLbls>
            <c:dLbl>
              <c:idx val="2"/>
              <c:layout>
                <c:manualLayout>
                  <c:x val="-0.22053797798501809"/>
                  <c:y val="-0.19149065925582834"/>
                </c:manualLayout>
              </c:layout>
              <c:showCatName val="1"/>
              <c:showPercent val="1"/>
              <c:extLst>
                <c:ext xmlns:c15="http://schemas.microsoft.com/office/drawing/2012/chart" uri="{CE6537A1-D6FC-4f65-9D91-7224C49458BB}"/>
              </c:extLst>
            </c:dLbl>
            <c:dLbl>
              <c:idx val="3"/>
              <c:layout>
                <c:manualLayout>
                  <c:x val="0.13272528361074828"/>
                  <c:y val="-0.22675003859811643"/>
                </c:manualLayout>
              </c:layout>
              <c:showCatName val="1"/>
              <c:showPercent val="1"/>
              <c:extLst>
                <c:ext xmlns:c15="http://schemas.microsoft.com/office/drawing/2012/chart" uri="{CE6537A1-D6FC-4f65-9D91-7224C49458BB}"/>
              </c:extLst>
            </c:dLbl>
            <c:dLbl>
              <c:idx val="4"/>
              <c:layout>
                <c:manualLayout>
                  <c:x val="0.18325839616666825"/>
                  <c:y val="1.1362256188564665E-2"/>
                </c:manualLayout>
              </c:layout>
              <c:showCatName val="1"/>
              <c:showPercent val="1"/>
              <c:extLst>
                <c:ext xmlns:c15="http://schemas.microsoft.com/office/drawing/2012/chart" uri="{CE6537A1-D6FC-4f65-9D91-7224C49458BB}"/>
              </c:extLst>
            </c:dLbl>
            <c:dLbl>
              <c:idx val="5"/>
              <c:layout>
                <c:manualLayout>
                  <c:x val="-0.23222604525283599"/>
                  <c:y val="8.046793468550828E-2"/>
                </c:manualLayout>
              </c:layout>
              <c:showCatName val="1"/>
              <c:showPercent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pPr>
                <a:endParaRPr lang="en-US"/>
              </a:p>
            </c:txPr>
            <c:showCatName val="1"/>
            <c:showPercent val="1"/>
            <c:showLeaderLines val="1"/>
            <c:extLst>
              <c:ext xmlns:c15="http://schemas.microsoft.com/office/drawing/2012/chart" uri="{CE6537A1-D6FC-4f65-9D91-7224C49458BB}"/>
            </c:extLst>
          </c:dLbls>
          <c:cat>
            <c:strRef>
              <c:f>Sheet1!$B$1:$H$1</c:f>
              <c:strCache>
                <c:ptCount val="7"/>
                <c:pt idx="0">
                  <c:v>NCV Business</c:v>
                </c:pt>
                <c:pt idx="1">
                  <c:v>NCV Engineering</c:v>
                </c:pt>
                <c:pt idx="2">
                  <c:v>Nated 1-3</c:v>
                </c:pt>
                <c:pt idx="3">
                  <c:v>Nated 4-6 (Eng)</c:v>
                </c:pt>
                <c:pt idx="4">
                  <c:v>Nated 4-6 (Business)</c:v>
                </c:pt>
                <c:pt idx="5">
                  <c:v>Occupaitonal (2-4)</c:v>
                </c:pt>
                <c:pt idx="6">
                  <c:v>Occupaitonal (5-6)</c:v>
                </c:pt>
              </c:strCache>
            </c:strRef>
          </c:cat>
          <c:val>
            <c:numRef>
              <c:f>Sheet1!$B$2:$H$2</c:f>
              <c:numCache>
                <c:formatCode>General</c:formatCode>
                <c:ptCount val="7"/>
                <c:pt idx="0">
                  <c:v>102542</c:v>
                </c:pt>
                <c:pt idx="1">
                  <c:v>47999</c:v>
                </c:pt>
                <c:pt idx="2">
                  <c:v>189388</c:v>
                </c:pt>
                <c:pt idx="3">
                  <c:v>85805</c:v>
                </c:pt>
                <c:pt idx="4">
                  <c:v>239014</c:v>
                </c:pt>
                <c:pt idx="5">
                  <c:v>11506</c:v>
                </c:pt>
                <c:pt idx="6">
                  <c:v>2234</c:v>
                </c:pt>
              </c:numCache>
            </c:numRef>
          </c:val>
        </c:ser>
        <c:dLbls>
          <c:showCatName val="1"/>
          <c:showPercent val="1"/>
        </c:dLbls>
      </c:pie3DChart>
    </c:plotArea>
    <c:plotVisOnly val="1"/>
    <c:dispBlanksAs val="zero"/>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2473" tIns="46237" rIns="92473" bIns="46237" rtlCol="0"/>
          <a:lstStyle>
            <a:lvl1pPr algn="l">
              <a:defRPr sz="1200" dirty="0">
                <a:latin typeface="Calibri" pitchFamily="34" charset="0"/>
                <a:ea typeface="+mn-ea"/>
                <a:cs typeface="Arial" pitchFamily="34" charset="0"/>
              </a:defRPr>
            </a:lvl1pPr>
          </a:lstStyle>
          <a:p>
            <a:pPr>
              <a:defRPr/>
            </a:pPr>
            <a:endParaRPr lang="en-ZA"/>
          </a:p>
        </p:txBody>
      </p:sp>
      <p:sp>
        <p:nvSpPr>
          <p:cNvPr id="3" name="Date Placeholder 2"/>
          <p:cNvSpPr>
            <a:spLocks noGrp="1"/>
          </p:cNvSpPr>
          <p:nvPr>
            <p:ph type="dt" sz="quarter" idx="1"/>
          </p:nvPr>
        </p:nvSpPr>
        <p:spPr>
          <a:xfrm>
            <a:off x="3851275" y="0"/>
            <a:ext cx="2944813" cy="496888"/>
          </a:xfrm>
          <a:prstGeom prst="rect">
            <a:avLst/>
          </a:prstGeom>
        </p:spPr>
        <p:txBody>
          <a:bodyPr vert="horz" wrap="square" lIns="92473" tIns="46237" rIns="92473" bIns="46237" numCol="1" anchor="t" anchorCtr="0" compatLnSpc="1">
            <a:prstTxWarp prst="textNoShape">
              <a:avLst/>
            </a:prstTxWarp>
          </a:bodyPr>
          <a:lstStyle>
            <a:lvl1pPr algn="r">
              <a:defRPr sz="1200">
                <a:cs typeface="Arial" panose="020B0604020202020204" pitchFamily="34" charset="0"/>
              </a:defRPr>
            </a:lvl1pPr>
          </a:lstStyle>
          <a:p>
            <a:pPr>
              <a:defRPr/>
            </a:pPr>
            <a:fld id="{F0BC5171-B719-45FD-BB6C-69ED829167D9}" type="datetimeFigureOut">
              <a:rPr lang="en-ZA" altLang="en-US"/>
              <a:pPr>
                <a:defRPr/>
              </a:pPr>
              <a:t>2016/11/17</a:t>
            </a:fld>
            <a:endParaRPr lang="en-ZA" altLang="en-US" dirty="0"/>
          </a:p>
        </p:txBody>
      </p:sp>
      <p:sp>
        <p:nvSpPr>
          <p:cNvPr id="4" name="Footer Placeholder 3"/>
          <p:cNvSpPr>
            <a:spLocks noGrp="1"/>
          </p:cNvSpPr>
          <p:nvPr>
            <p:ph type="ftr" sz="quarter" idx="2"/>
          </p:nvPr>
        </p:nvSpPr>
        <p:spPr>
          <a:xfrm>
            <a:off x="0" y="9428163"/>
            <a:ext cx="2944813" cy="496887"/>
          </a:xfrm>
          <a:prstGeom prst="rect">
            <a:avLst/>
          </a:prstGeom>
        </p:spPr>
        <p:txBody>
          <a:bodyPr vert="horz" lIns="92473" tIns="46237" rIns="92473" bIns="46237" rtlCol="0" anchor="b"/>
          <a:lstStyle>
            <a:lvl1pPr algn="l">
              <a:defRPr sz="1200" dirty="0">
                <a:latin typeface="Calibri" pitchFamily="34" charset="0"/>
                <a:ea typeface="+mn-ea"/>
                <a:cs typeface="Arial" pitchFamily="34" charset="0"/>
              </a:defRPr>
            </a:lvl1pPr>
          </a:lstStyle>
          <a:p>
            <a:pPr>
              <a:defRPr/>
            </a:pPr>
            <a:endParaRPr lang="en-ZA"/>
          </a:p>
        </p:txBody>
      </p:sp>
      <p:sp>
        <p:nvSpPr>
          <p:cNvPr id="5" name="Slide Number Placeholder 4"/>
          <p:cNvSpPr>
            <a:spLocks noGrp="1"/>
          </p:cNvSpPr>
          <p:nvPr>
            <p:ph type="sldNum" sz="quarter" idx="3"/>
          </p:nvPr>
        </p:nvSpPr>
        <p:spPr>
          <a:xfrm>
            <a:off x="3851275" y="9428163"/>
            <a:ext cx="2944813" cy="496887"/>
          </a:xfrm>
          <a:prstGeom prst="rect">
            <a:avLst/>
          </a:prstGeom>
        </p:spPr>
        <p:txBody>
          <a:bodyPr vert="horz" wrap="square" lIns="92473" tIns="46237" rIns="92473" bIns="46237" numCol="1" anchor="b" anchorCtr="0" compatLnSpc="1">
            <a:prstTxWarp prst="textNoShape">
              <a:avLst/>
            </a:prstTxWarp>
          </a:bodyPr>
          <a:lstStyle>
            <a:lvl1pPr algn="r">
              <a:defRPr sz="1200">
                <a:cs typeface="Arial" panose="020B0604020202020204" pitchFamily="34" charset="0"/>
              </a:defRPr>
            </a:lvl1pPr>
          </a:lstStyle>
          <a:p>
            <a:pPr>
              <a:defRPr/>
            </a:pPr>
            <a:fld id="{8E23C12B-3D76-4961-9051-D7AD9ABB7820}" type="slidenum">
              <a:rPr lang="en-ZA" altLang="en-US"/>
              <a:pPr>
                <a:defRPr/>
              </a:pPr>
              <a:t>‹#›</a:t>
            </a:fld>
            <a:endParaRPr lang="en-ZA" altLang="en-US" dirty="0"/>
          </a:p>
        </p:txBody>
      </p:sp>
    </p:spTree>
    <p:extLst>
      <p:ext uri="{BB962C8B-B14F-4D97-AF65-F5344CB8AC3E}">
        <p14:creationId xmlns:p14="http://schemas.microsoft.com/office/powerpoint/2010/main" xmlns="" val="1493949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473" tIns="46237" rIns="92473" bIns="46237" numCol="1" anchor="t" anchorCtr="0" compatLnSpc="1">
            <a:prstTxWarp prst="textNoShape">
              <a:avLst/>
            </a:prstTxWarp>
          </a:bodyPr>
          <a:lstStyle>
            <a:lvl1pPr eaLnBrk="1" hangingPunct="1">
              <a:defRPr sz="1200" dirty="0">
                <a:latin typeface="Calibri" pitchFamily="34" charset="0"/>
                <a:ea typeface="+mn-ea"/>
                <a:cs typeface="+mn-cs"/>
              </a:defRPr>
            </a:lvl1pPr>
          </a:lstStyle>
          <a:p>
            <a:pPr>
              <a:defRPr/>
            </a:pPr>
            <a:endParaRPr lang="en-GB"/>
          </a:p>
        </p:txBody>
      </p:sp>
      <p:sp>
        <p:nvSpPr>
          <p:cNvPr id="172035"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2473" tIns="46237" rIns="92473" bIns="46237"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8109A851-4FEC-4349-9E74-1CFCD8D8C46C}" type="datetimeFigureOut">
              <a:rPr lang="en-GB" altLang="en-US"/>
              <a:pPr>
                <a:defRPr/>
              </a:pPr>
              <a:t>17/11/2016</a:t>
            </a:fld>
            <a:endParaRPr lang="en-GB" altLang="en-US" dirty="0"/>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2037" name="Rectangle 5"/>
          <p:cNvSpPr>
            <a:spLocks noGrp="1" noChangeArrowheads="1"/>
          </p:cNvSpPr>
          <p:nvPr>
            <p:ph type="body" sz="quarter" idx="3"/>
          </p:nvPr>
        </p:nvSpPr>
        <p:spPr bwMode="auto">
          <a:xfrm>
            <a:off x="679450" y="4716463"/>
            <a:ext cx="5438775" cy="4465637"/>
          </a:xfrm>
          <a:prstGeom prst="rect">
            <a:avLst/>
          </a:prstGeom>
          <a:noFill/>
          <a:ln w="9525">
            <a:noFill/>
            <a:miter lim="800000"/>
            <a:headEnd/>
            <a:tailEnd/>
          </a:ln>
          <a:effectLst/>
        </p:spPr>
        <p:txBody>
          <a:bodyPr vert="horz" wrap="square" lIns="92473" tIns="46237" rIns="92473" bIns="4623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2038"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2473" tIns="46237" rIns="92473" bIns="46237" numCol="1" anchor="b" anchorCtr="0" compatLnSpc="1">
            <a:prstTxWarp prst="textNoShape">
              <a:avLst/>
            </a:prstTxWarp>
          </a:bodyPr>
          <a:lstStyle>
            <a:lvl1pPr eaLnBrk="1" hangingPunct="1">
              <a:defRPr sz="1200" dirty="0">
                <a:latin typeface="Calibri" pitchFamily="34" charset="0"/>
                <a:ea typeface="+mn-ea"/>
                <a:cs typeface="+mn-cs"/>
              </a:defRPr>
            </a:lvl1pPr>
          </a:lstStyle>
          <a:p>
            <a:pPr>
              <a:defRPr/>
            </a:pPr>
            <a:endParaRPr lang="en-GB"/>
          </a:p>
        </p:txBody>
      </p:sp>
      <p:sp>
        <p:nvSpPr>
          <p:cNvPr id="172039"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2473" tIns="46237" rIns="92473" bIns="46237"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9D8F304-A656-4BA8-86BB-BA4E1F5448D6}" type="slidenum">
              <a:rPr lang="en-GB" altLang="en-US"/>
              <a:pPr>
                <a:defRPr/>
              </a:pPr>
              <a:t>‹#›</a:t>
            </a:fld>
            <a:endParaRPr lang="en-GB" altLang="en-US" dirty="0"/>
          </a:p>
        </p:txBody>
      </p:sp>
    </p:spTree>
    <p:extLst>
      <p:ext uri="{BB962C8B-B14F-4D97-AF65-F5344CB8AC3E}">
        <p14:creationId xmlns:p14="http://schemas.microsoft.com/office/powerpoint/2010/main" xmlns="" val="4158400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mtClean="0"/>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86DCF85-58DA-482C-890C-C897D11E5178}" type="slidenum">
              <a:rPr lang="en-US" altLang="en-US" sz="1200" smtClean="0">
                <a:latin typeface="Arial" panose="020B0604020202020204" pitchFamily="34" charset="0"/>
              </a:rPr>
              <a:pPr/>
              <a:t>1</a:t>
            </a:fld>
            <a:endParaRPr lang="en-US" altLang="en-US" sz="1200" smtClean="0">
              <a:latin typeface="Arial" panose="020B0604020202020204" pitchFamily="34" charset="0"/>
            </a:endParaRPr>
          </a:p>
        </p:txBody>
      </p:sp>
      <p:sp>
        <p:nvSpPr>
          <p:cNvPr id="6149" name="Date Placeholder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200" smtClean="0">
              <a:latin typeface="Arial" panose="020B0604020202020204" pitchFamily="34" charset="0"/>
            </a:endParaRPr>
          </a:p>
        </p:txBody>
      </p:sp>
    </p:spTree>
    <p:extLst>
      <p:ext uri="{BB962C8B-B14F-4D97-AF65-F5344CB8AC3E}">
        <p14:creationId xmlns:p14="http://schemas.microsoft.com/office/powerpoint/2010/main" xmlns="" val="250274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61E0E29-C139-4E8A-9A96-E7E662B7CD00}" type="slidenum">
              <a:rPr lang="en-ZA" altLang="en-US" sz="1200" smtClean="0">
                <a:latin typeface="Arial" panose="020B0604020202020204" pitchFamily="34" charset="0"/>
              </a:rPr>
              <a:pPr/>
              <a:t>11</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702092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A138262-9F89-4F91-A308-F183F4CD21E9}" type="slidenum">
              <a:rPr lang="en-ZA" altLang="en-US" sz="1200" smtClean="0">
                <a:latin typeface="Arial" panose="020B0604020202020204" pitchFamily="34" charset="0"/>
              </a:rPr>
              <a:pPr/>
              <a:t>12</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2190169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ZA" altLang="en-US" smtClean="0"/>
              <a:t>Further to the usual provision of the CACH register to institutions,</a:t>
            </a:r>
          </a:p>
          <a:p>
            <a:pPr eaLnBrk="1" hangingPunct="1">
              <a:spcBef>
                <a:spcPct val="0"/>
              </a:spcBef>
            </a:pPr>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3E50391-1570-4F6E-94D2-59DE55F147CB}" type="slidenum">
              <a:rPr lang="en-ZA" altLang="en-US" sz="1200" smtClean="0">
                <a:latin typeface="Arial" panose="020B0604020202020204" pitchFamily="34" charset="0"/>
              </a:rPr>
              <a:pPr/>
              <a:t>13</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18984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D08C6C5-DB31-49B1-8683-413A9C538359}" type="slidenum">
              <a:rPr lang="en-ZA" altLang="en-US" sz="1200" smtClean="0">
                <a:latin typeface="Arial" panose="020B0604020202020204" pitchFamily="34" charset="0"/>
              </a:rPr>
              <a:pPr/>
              <a:t>14</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673215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5E49349-3179-470C-8D39-147F417B861E}" type="slidenum">
              <a:rPr lang="en-ZA" altLang="en-US" sz="1200" smtClean="0">
                <a:latin typeface="Arial" panose="020B0604020202020204" pitchFamily="34" charset="0"/>
              </a:rPr>
              <a:pPr/>
              <a:t>15</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1364202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DC23464-9664-48B5-9F31-5550471EFA64}" type="slidenum">
              <a:rPr lang="en-ZA" altLang="en-US" sz="1200" smtClean="0">
                <a:latin typeface="Arial" panose="020B0604020202020204" pitchFamily="34" charset="0"/>
              </a:rPr>
              <a:pPr/>
              <a:t>16</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2941756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05B869A-8976-4BE7-AC76-07F0CF445BA4}" type="slidenum">
              <a:rPr lang="en-ZA" altLang="en-US" sz="1200" smtClean="0">
                <a:latin typeface="Arial" panose="020B0604020202020204" pitchFamily="34" charset="0"/>
              </a:rPr>
              <a:pPr/>
              <a:t>17</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2451827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35B1B96-A3F8-4DF9-AAC6-28E4E6E9E03A}" type="slidenum">
              <a:rPr lang="en-ZA" altLang="en-US" sz="1200" smtClean="0">
                <a:latin typeface="Arial" panose="020B0604020202020204" pitchFamily="34" charset="0"/>
              </a:rPr>
              <a:pPr/>
              <a:t>18</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2709669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GB" altLang="en-US" smtClean="0">
                <a:latin typeface="Arial" panose="020B0604020202020204" pitchFamily="34" charset="0"/>
                <a:cs typeface="Arial" panose="020B0604020202020204" pitchFamily="34" charset="0"/>
              </a:rPr>
              <a:t>All universities must communicate transparent student debt policies and have plans in place to deal with academically deserving students that will not deny students access.</a:t>
            </a:r>
          </a:p>
          <a:p>
            <a:pPr>
              <a:lnSpc>
                <a:spcPct val="90000"/>
              </a:lnSpc>
            </a:pPr>
            <a:r>
              <a:rPr lang="en-GB" altLang="en-US" smtClean="0">
                <a:latin typeface="Arial" panose="020B0604020202020204" pitchFamily="34" charset="0"/>
                <a:cs typeface="Arial" panose="020B0604020202020204" pitchFamily="34" charset="0"/>
              </a:rPr>
              <a:t>A process to develop a new funding model under the leadership of the Chairperson of the NSFAS Board to provide loans for students that do not meet the NSFAS criteria </a:t>
            </a:r>
          </a:p>
          <a:p>
            <a:pPr eaLnBrk="1" hangingPunct="1">
              <a:spcBef>
                <a:spcPct val="0"/>
              </a:spcBef>
            </a:pPr>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smtClean="0">
                <a:latin typeface="Arial" panose="020B0604020202020204" pitchFamily="34" charset="0"/>
              </a:rPr>
              <a:pPr/>
              <a:t>19</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1355089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B2246A2-619F-40C4-ABD9-9E970DD84E94}" type="slidenum">
              <a:rPr lang="en-ZA" altLang="en-US" sz="1200" smtClean="0">
                <a:latin typeface="Arial" panose="020B0604020202020204" pitchFamily="34" charset="0"/>
              </a:rPr>
              <a:pPr/>
              <a:t>20</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89484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smtClean="0">
                <a:latin typeface="Arial" panose="020B0604020202020204" pitchFamily="34" charset="0"/>
              </a:rPr>
              <a:pPr/>
              <a:t>3</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233438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2533079-58D1-43C6-AA0D-2FE909B343A5}" type="slidenum">
              <a:rPr lang="en-ZA" altLang="en-US" sz="1200" smtClean="0">
                <a:latin typeface="Arial" panose="020B0604020202020204" pitchFamily="34" charset="0"/>
              </a:rPr>
              <a:pPr/>
              <a:t>4</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19846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293D6A4-6F4C-4CB3-8A18-28413105D720}" type="slidenum">
              <a:rPr lang="en-ZA" altLang="en-US" sz="1200" smtClean="0">
                <a:latin typeface="Arial" panose="020B0604020202020204" pitchFamily="34" charset="0"/>
              </a:rPr>
              <a:pPr/>
              <a:t>5</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206201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9D340CE-5D9D-4285-9E71-6CA32CF6A622}" type="slidenum">
              <a:rPr lang="en-ZA" altLang="en-US" sz="1200" smtClean="0">
                <a:latin typeface="Arial" panose="020B0604020202020204" pitchFamily="34" charset="0"/>
              </a:rPr>
              <a:pPr/>
              <a:t>6</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3690418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5A9FB3A-4423-4725-AEB5-AEF0BD935C67}" type="slidenum">
              <a:rPr lang="en-ZA" altLang="en-US" sz="1200" smtClean="0">
                <a:latin typeface="Arial" panose="020B0604020202020204" pitchFamily="34" charset="0"/>
              </a:rPr>
              <a:pPr/>
              <a:t>7</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415959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B6AB913-4ECD-4C03-947D-4155B4ADB963}" type="slidenum">
              <a:rPr lang="en-ZA" altLang="en-US" sz="1200" smtClean="0">
                <a:latin typeface="Arial" panose="020B0604020202020204" pitchFamily="34" charset="0"/>
              </a:rPr>
              <a:pPr/>
              <a:t>8</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379691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EAAB2AB-3DEF-47DC-833B-8BA7D2EE5485}" type="slidenum">
              <a:rPr lang="en-ZA" altLang="en-US" sz="1200" smtClean="0">
                <a:latin typeface="Arial" panose="020B0604020202020204" pitchFamily="34" charset="0"/>
              </a:rPr>
              <a:pPr/>
              <a:t>9</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223246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F9AD39A-02BA-42CE-8D7F-2C71008D7E01}" type="slidenum">
              <a:rPr lang="en-ZA" altLang="en-US" sz="1200" smtClean="0">
                <a:latin typeface="Arial" panose="020B0604020202020204" pitchFamily="34" charset="0"/>
              </a:rPr>
              <a:pPr/>
              <a:t>10</a:t>
            </a:fld>
            <a:endParaRPr lang="en-ZA" altLang="en-US" sz="1200" smtClean="0">
              <a:latin typeface="Arial" panose="020B0604020202020204" pitchFamily="34" charset="0"/>
            </a:endParaRPr>
          </a:p>
        </p:txBody>
      </p:sp>
    </p:spTree>
    <p:extLst>
      <p:ext uri="{BB962C8B-B14F-4D97-AF65-F5344CB8AC3E}">
        <p14:creationId xmlns:p14="http://schemas.microsoft.com/office/powerpoint/2010/main" xmlns="" val="2562312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9A19FB27-7FEE-4F2A-9E9E-5D1B33227D7E}" type="datetime1">
              <a:rPr lang="en-US" altLang="en-US"/>
              <a:pPr>
                <a:defRPr/>
              </a:pPr>
              <a:t>11/17/2016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938530-6F2A-4375-B556-78E5AF86A575}" type="slidenum">
              <a:rPr lang="en-US" altLang="en-US"/>
              <a:pPr>
                <a:defRPr/>
              </a:pPr>
              <a:t>‹#›</a:t>
            </a:fld>
            <a:endParaRPr lang="en-US" altLang="en-US" dirty="0"/>
          </a:p>
        </p:txBody>
      </p:sp>
    </p:spTree>
    <p:extLst>
      <p:ext uri="{BB962C8B-B14F-4D97-AF65-F5344CB8AC3E}">
        <p14:creationId xmlns:p14="http://schemas.microsoft.com/office/powerpoint/2010/main" xmlns="" val="400615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1F725300-4C77-41B6-B971-D51958C78A37}" type="datetime1">
              <a:rPr lang="en-US" altLang="en-US"/>
              <a:pPr>
                <a:defRPr/>
              </a:pPr>
              <a:t>11/17/2016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B17332A-2084-425F-BE84-8DF113F1EED2}" type="slidenum">
              <a:rPr lang="en-US" altLang="en-US"/>
              <a:pPr>
                <a:defRPr/>
              </a:pPr>
              <a:t>‹#›</a:t>
            </a:fld>
            <a:endParaRPr lang="en-US" altLang="en-US" dirty="0"/>
          </a:p>
        </p:txBody>
      </p:sp>
    </p:spTree>
    <p:extLst>
      <p:ext uri="{BB962C8B-B14F-4D97-AF65-F5344CB8AC3E}">
        <p14:creationId xmlns:p14="http://schemas.microsoft.com/office/powerpoint/2010/main" xmlns="" val="219570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2468F581-0635-4948-B741-721381FF3F6A}" type="datetime1">
              <a:rPr lang="en-US" altLang="en-US"/>
              <a:pPr>
                <a:defRPr/>
              </a:pPr>
              <a:t>11/17/2016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2903F27-EC09-49A7-BEEC-3F0DFF809BA3}" type="slidenum">
              <a:rPr lang="en-US" altLang="en-US"/>
              <a:pPr>
                <a:defRPr/>
              </a:pPr>
              <a:t>‹#›</a:t>
            </a:fld>
            <a:endParaRPr lang="en-US" altLang="en-US" dirty="0"/>
          </a:p>
        </p:txBody>
      </p:sp>
    </p:spTree>
    <p:extLst>
      <p:ext uri="{BB962C8B-B14F-4D97-AF65-F5344CB8AC3E}">
        <p14:creationId xmlns:p14="http://schemas.microsoft.com/office/powerpoint/2010/main" xmlns="" val="1599520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eaLnBrk="0" hangingPunct="0">
              <a:defRPr sz="1400" b="0" dirty="0">
                <a:solidFill>
                  <a:srgbClr val="800080"/>
                </a:solidFill>
                <a:effectLst>
                  <a:outerShdw blurRad="38100" dist="38100" dir="2700000" algn="tl">
                    <a:srgbClr val="C0C0C0"/>
                  </a:outerShdw>
                </a:effectLst>
                <a:latin typeface="Times New Roman" pitchFamily="18" charset="0"/>
              </a:defRPr>
            </a:lvl1pPr>
          </a:lstStyle>
          <a:p>
            <a:pPr>
              <a:defRPr/>
            </a:pPr>
            <a:endParaRPr lang="en-US" altLang="ko-KR"/>
          </a:p>
        </p:txBody>
      </p:sp>
    </p:spTree>
    <p:extLst>
      <p:ext uri="{BB962C8B-B14F-4D97-AF65-F5344CB8AC3E}">
        <p14:creationId xmlns:p14="http://schemas.microsoft.com/office/powerpoint/2010/main" xmlns="" val="121820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1A4E4ECD-F3BD-4459-B870-11D540DFFC79}" type="datetime1">
              <a:rPr lang="en-US" altLang="en-US"/>
              <a:pPr>
                <a:defRPr/>
              </a:pPr>
              <a:t>11/17/2016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03740D6-FF64-40CC-8DA8-93BFB7BF14BD}" type="slidenum">
              <a:rPr lang="en-US" altLang="en-US"/>
              <a:pPr>
                <a:defRPr/>
              </a:pPr>
              <a:t>‹#›</a:t>
            </a:fld>
            <a:endParaRPr lang="en-US" altLang="en-US" dirty="0"/>
          </a:p>
        </p:txBody>
      </p:sp>
    </p:spTree>
    <p:extLst>
      <p:ext uri="{BB962C8B-B14F-4D97-AF65-F5344CB8AC3E}">
        <p14:creationId xmlns:p14="http://schemas.microsoft.com/office/powerpoint/2010/main" xmlns="" val="99010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9EEC6A-3925-42C4-B129-4C0735DA56B3}" type="datetime1">
              <a:rPr lang="en-US" altLang="en-US"/>
              <a:pPr>
                <a:defRPr/>
              </a:pPr>
              <a:t>11/17/2016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35CCA83-BC64-440A-B027-5D0077E9B62C}" type="slidenum">
              <a:rPr lang="en-US" altLang="en-US"/>
              <a:pPr>
                <a:defRPr/>
              </a:pPr>
              <a:t>‹#›</a:t>
            </a:fld>
            <a:endParaRPr lang="en-US" altLang="en-US" dirty="0"/>
          </a:p>
        </p:txBody>
      </p:sp>
    </p:spTree>
    <p:extLst>
      <p:ext uri="{BB962C8B-B14F-4D97-AF65-F5344CB8AC3E}">
        <p14:creationId xmlns:p14="http://schemas.microsoft.com/office/powerpoint/2010/main" xmlns="" val="191806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8A541642-6EBE-4E72-AFD1-F1BFC8A2B9EB}" type="datetime1">
              <a:rPr lang="en-US" altLang="en-US"/>
              <a:pPr>
                <a:defRPr/>
              </a:pPr>
              <a:t>11/17/2016</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56BF3CA-9AC4-4093-B295-C0EF38F86527}" type="slidenum">
              <a:rPr lang="en-US" altLang="en-US"/>
              <a:pPr>
                <a:defRPr/>
              </a:pPr>
              <a:t>‹#›</a:t>
            </a:fld>
            <a:endParaRPr lang="en-US" altLang="en-US" dirty="0"/>
          </a:p>
        </p:txBody>
      </p:sp>
    </p:spTree>
    <p:extLst>
      <p:ext uri="{BB962C8B-B14F-4D97-AF65-F5344CB8AC3E}">
        <p14:creationId xmlns:p14="http://schemas.microsoft.com/office/powerpoint/2010/main" xmlns="" val="4350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D94BDC1F-AEE6-4323-BFF9-8F250080B51E}" type="datetime1">
              <a:rPr lang="en-US" altLang="en-US"/>
              <a:pPr>
                <a:defRPr/>
              </a:pPr>
              <a:t>11/17/2016</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9A0E664-822A-4C33-AEE6-CF2386BAF3DF}" type="slidenum">
              <a:rPr lang="en-US" altLang="en-US"/>
              <a:pPr>
                <a:defRPr/>
              </a:pPr>
              <a:t>‹#›</a:t>
            </a:fld>
            <a:endParaRPr lang="en-US" altLang="en-US" dirty="0"/>
          </a:p>
        </p:txBody>
      </p:sp>
    </p:spTree>
    <p:extLst>
      <p:ext uri="{BB962C8B-B14F-4D97-AF65-F5344CB8AC3E}">
        <p14:creationId xmlns:p14="http://schemas.microsoft.com/office/powerpoint/2010/main" xmlns="" val="55104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8E6014A2-4EBC-460E-942A-F64D2068433F}" type="datetime1">
              <a:rPr lang="en-US" altLang="en-US"/>
              <a:pPr>
                <a:defRPr/>
              </a:pPr>
              <a:t>11/17/2016</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8767D1-AFF7-4C15-A24A-99519A3EB5B0}" type="slidenum">
              <a:rPr lang="en-US" altLang="en-US"/>
              <a:pPr>
                <a:defRPr/>
              </a:pPr>
              <a:t>‹#›</a:t>
            </a:fld>
            <a:endParaRPr lang="en-US" altLang="en-US" dirty="0"/>
          </a:p>
        </p:txBody>
      </p:sp>
    </p:spTree>
    <p:extLst>
      <p:ext uri="{BB962C8B-B14F-4D97-AF65-F5344CB8AC3E}">
        <p14:creationId xmlns:p14="http://schemas.microsoft.com/office/powerpoint/2010/main" xmlns="" val="14143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6D51FB-65B7-4B20-86FB-CB6C1871CF6D}" type="datetime1">
              <a:rPr lang="en-US" altLang="en-US"/>
              <a:pPr>
                <a:defRPr/>
              </a:pPr>
              <a:t>11/17/2016</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D50BC63-BE3F-4A89-A739-124E327726F4}" type="slidenum">
              <a:rPr lang="en-US" altLang="en-US"/>
              <a:pPr>
                <a:defRPr/>
              </a:pPr>
              <a:t>‹#›</a:t>
            </a:fld>
            <a:endParaRPr lang="en-US" altLang="en-US" dirty="0"/>
          </a:p>
        </p:txBody>
      </p:sp>
    </p:spTree>
    <p:extLst>
      <p:ext uri="{BB962C8B-B14F-4D97-AF65-F5344CB8AC3E}">
        <p14:creationId xmlns:p14="http://schemas.microsoft.com/office/powerpoint/2010/main" xmlns="" val="244119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52B840-BB4A-4603-B8AE-0F84722F1623}" type="datetime1">
              <a:rPr lang="en-US" altLang="en-US"/>
              <a:pPr>
                <a:defRPr/>
              </a:pPr>
              <a:t>11/17/2016</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CBF6D56-52CA-4F56-9B43-B7A40F837B19}" type="slidenum">
              <a:rPr lang="en-US" altLang="en-US"/>
              <a:pPr>
                <a:defRPr/>
              </a:pPr>
              <a:t>‹#›</a:t>
            </a:fld>
            <a:endParaRPr lang="en-US" altLang="en-US" dirty="0"/>
          </a:p>
        </p:txBody>
      </p:sp>
    </p:spTree>
    <p:extLst>
      <p:ext uri="{BB962C8B-B14F-4D97-AF65-F5344CB8AC3E}">
        <p14:creationId xmlns:p14="http://schemas.microsoft.com/office/powerpoint/2010/main" xmlns="" val="1112799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ZA" noProof="0" dirty="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1A5798-48EE-4E1C-8A67-B94220F6CCE6}" type="datetime1">
              <a:rPr lang="en-US" altLang="en-US"/>
              <a:pPr>
                <a:defRPr/>
              </a:pPr>
              <a:t>11/17/2016</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BB141FD-A9B6-4B09-BECB-93269D7C51A7}" type="slidenum">
              <a:rPr lang="en-US" altLang="en-US"/>
              <a:pPr>
                <a:defRPr/>
              </a:pPr>
              <a:t>‹#›</a:t>
            </a:fld>
            <a:endParaRPr lang="en-US" altLang="en-US" dirty="0"/>
          </a:p>
        </p:txBody>
      </p:sp>
    </p:spTree>
    <p:extLst>
      <p:ext uri="{BB962C8B-B14F-4D97-AF65-F5344CB8AC3E}">
        <p14:creationId xmlns:p14="http://schemas.microsoft.com/office/powerpoint/2010/main" xmlns="" val="1717706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88678C4C-5FCF-4855-B7FE-0E17A99582E3}" type="datetime1">
              <a:rPr lang="en-US" altLang="en-US"/>
              <a:pPr>
                <a:defRPr/>
              </a:pPr>
              <a:t>11/17/2016</a:t>
            </a:fld>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dirty="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E3E1B1CB-6D6B-4574-9E12-8DD7EA224E7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Lst>
  <p:hf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cach.dhet.gov.z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46075" y="522288"/>
            <a:ext cx="8077200" cy="5715000"/>
          </a:xfrm>
          <a:prstGeom prst="rect">
            <a:avLst/>
          </a:prstGeom>
        </p:spPr>
        <p:txBody>
          <a:bodyPr/>
          <a:lstStyle/>
          <a:p>
            <a:pPr marL="342900" indent="-342900" algn="ctr">
              <a:lnSpc>
                <a:spcPct val="90000"/>
              </a:lnSpc>
              <a:spcBef>
                <a:spcPct val="20000"/>
              </a:spcBef>
              <a:defRPr/>
            </a:pPr>
            <a:r>
              <a:rPr lang="en-US" sz="3600" b="1" kern="0" dirty="0">
                <a:latin typeface="+mn-lt"/>
                <a:ea typeface="+mn-ea"/>
              </a:rPr>
              <a:t>Department of </a:t>
            </a:r>
          </a:p>
          <a:p>
            <a:pPr marL="342900" indent="-342900" algn="ctr">
              <a:lnSpc>
                <a:spcPct val="90000"/>
              </a:lnSpc>
              <a:spcBef>
                <a:spcPct val="20000"/>
              </a:spcBef>
              <a:defRPr/>
            </a:pPr>
            <a:r>
              <a:rPr lang="en-US" sz="3600" b="1" kern="0" dirty="0">
                <a:latin typeface="+mn-lt"/>
                <a:ea typeface="+mn-ea"/>
              </a:rPr>
              <a:t>Higher Education and Training</a:t>
            </a:r>
            <a:endParaRPr lang="en-US" sz="3200" kern="0" dirty="0">
              <a:solidFill>
                <a:srgbClr val="FF0000"/>
              </a:solidFill>
              <a:latin typeface="+mn-lt"/>
              <a:ea typeface="+mn-ea"/>
            </a:endParaRPr>
          </a:p>
          <a:p>
            <a:pPr marL="342900" indent="-342900" algn="ctr">
              <a:lnSpc>
                <a:spcPct val="90000"/>
              </a:lnSpc>
              <a:spcBef>
                <a:spcPct val="20000"/>
              </a:spcBef>
              <a:defRPr/>
            </a:pPr>
            <a:endParaRPr lang="en-ZA" sz="3200" b="1" dirty="0">
              <a:solidFill>
                <a:srgbClr val="FF0000"/>
              </a:solidFill>
              <a:latin typeface="Arial" panose="020B0604020202020204" pitchFamily="34" charset="0"/>
            </a:endParaRPr>
          </a:p>
          <a:p>
            <a:pPr marL="342900" indent="-342900" algn="ctr">
              <a:lnSpc>
                <a:spcPct val="90000"/>
              </a:lnSpc>
              <a:spcBef>
                <a:spcPct val="20000"/>
              </a:spcBef>
              <a:defRPr/>
            </a:pPr>
            <a:endParaRPr lang="en-ZA" sz="1100" b="1" dirty="0">
              <a:solidFill>
                <a:srgbClr val="FF0000"/>
              </a:solidFill>
              <a:latin typeface="Arial" panose="020B0604020202020204" pitchFamily="34" charset="0"/>
            </a:endParaRPr>
          </a:p>
          <a:p>
            <a:pPr marL="342900" indent="-342900" algn="ctr" eaLnBrk="1" hangingPunct="1">
              <a:lnSpc>
                <a:spcPct val="90000"/>
              </a:lnSpc>
              <a:spcBef>
                <a:spcPct val="20000"/>
              </a:spcBef>
              <a:defRPr/>
            </a:pPr>
            <a:r>
              <a:rPr lang="en-US" sz="3200" b="1" dirty="0">
                <a:solidFill>
                  <a:srgbClr val="FF0000"/>
                </a:solidFill>
                <a:latin typeface="Calibri" charset="0"/>
                <a:ea typeface="ＭＳ Ｐゴシック" charset="0"/>
                <a:cs typeface="Arial" charset="0"/>
              </a:rPr>
              <a:t>2017 readiness of Universities </a:t>
            </a:r>
          </a:p>
          <a:p>
            <a:pPr marL="342900" indent="-342900" algn="ctr" eaLnBrk="1" hangingPunct="1">
              <a:lnSpc>
                <a:spcPct val="90000"/>
              </a:lnSpc>
              <a:spcBef>
                <a:spcPct val="20000"/>
              </a:spcBef>
              <a:defRPr/>
            </a:pPr>
            <a:r>
              <a:rPr lang="en-US" sz="3200" b="1" dirty="0">
                <a:solidFill>
                  <a:srgbClr val="FF0000"/>
                </a:solidFill>
                <a:latin typeface="Calibri" charset="0"/>
                <a:ea typeface="ＭＳ Ｐゴシック" charset="0"/>
                <a:cs typeface="Arial" charset="0"/>
              </a:rPr>
              <a:t>and TVET Colleges </a:t>
            </a:r>
          </a:p>
          <a:p>
            <a:pPr marL="342900" indent="-342900" algn="ctr" eaLnBrk="1" hangingPunct="1">
              <a:lnSpc>
                <a:spcPct val="90000"/>
              </a:lnSpc>
              <a:spcBef>
                <a:spcPct val="20000"/>
              </a:spcBef>
              <a:defRPr/>
            </a:pPr>
            <a:endParaRPr lang="en-US" sz="2000" b="1" dirty="0" smtClean="0">
              <a:solidFill>
                <a:srgbClr val="FF0000"/>
              </a:solidFill>
              <a:latin typeface="Calibri" charset="0"/>
              <a:ea typeface="ＭＳ Ｐゴシック" charset="0"/>
              <a:cs typeface="Arial" charset="0"/>
            </a:endParaRPr>
          </a:p>
          <a:p>
            <a:pPr marL="342900" indent="-342900" algn="ctr" eaLnBrk="1" hangingPunct="1">
              <a:lnSpc>
                <a:spcPct val="90000"/>
              </a:lnSpc>
              <a:spcBef>
                <a:spcPct val="20000"/>
              </a:spcBef>
              <a:defRPr/>
            </a:pPr>
            <a:r>
              <a:rPr lang="en-US" sz="3200" b="1" dirty="0">
                <a:solidFill>
                  <a:srgbClr val="FF0000"/>
                </a:solidFill>
                <a:latin typeface="Calibri" charset="0"/>
                <a:ea typeface="ＭＳ Ｐゴシック" charset="0"/>
                <a:cs typeface="Arial" charset="0"/>
              </a:rPr>
              <a:t/>
            </a:r>
            <a:br>
              <a:rPr lang="en-US" sz="3200" b="1" dirty="0">
                <a:solidFill>
                  <a:srgbClr val="FF0000"/>
                </a:solidFill>
                <a:latin typeface="Calibri" charset="0"/>
                <a:ea typeface="ＭＳ Ｐゴシック" charset="0"/>
                <a:cs typeface="Arial" charset="0"/>
              </a:rPr>
            </a:br>
            <a:r>
              <a:rPr lang="en-US" sz="2000" b="1" dirty="0">
                <a:latin typeface="Tahoma" pitchFamily="34" charset="0"/>
                <a:ea typeface="ＭＳ Ｐゴシック" charset="0"/>
                <a:cs typeface="Arial" charset="0"/>
              </a:rPr>
              <a:t>Portfolio Committee on Higher Education and Training </a:t>
            </a:r>
          </a:p>
          <a:p>
            <a:pPr algn="ctr">
              <a:lnSpc>
                <a:spcPct val="90000"/>
              </a:lnSpc>
              <a:buClr>
                <a:schemeClr val="bg1"/>
              </a:buClr>
              <a:defRPr/>
            </a:pPr>
            <a:endParaRPr lang="en-US" sz="2000" b="1" dirty="0">
              <a:latin typeface="Tahoma" pitchFamily="34" charset="0"/>
              <a:ea typeface="ＭＳ Ｐゴシック" charset="0"/>
              <a:cs typeface="Arial" charset="0"/>
            </a:endParaRPr>
          </a:p>
          <a:p>
            <a:pPr algn="ctr">
              <a:lnSpc>
                <a:spcPct val="90000"/>
              </a:lnSpc>
              <a:buClr>
                <a:schemeClr val="bg1"/>
              </a:buClr>
              <a:defRPr/>
            </a:pPr>
            <a:r>
              <a:rPr lang="en-US" sz="2000" b="1" dirty="0">
                <a:latin typeface="Tahoma" pitchFamily="34" charset="0"/>
                <a:ea typeface="ＭＳ Ｐゴシック" charset="0"/>
                <a:cs typeface="Arial" charset="0"/>
              </a:rPr>
              <a:t>16 November 2016</a:t>
            </a:r>
          </a:p>
          <a:p>
            <a:pPr marL="342900" indent="-342900" algn="ctr">
              <a:lnSpc>
                <a:spcPct val="90000"/>
              </a:lnSpc>
              <a:spcBef>
                <a:spcPct val="20000"/>
              </a:spcBef>
              <a:defRPr/>
            </a:pPr>
            <a:endParaRPr lang="en-ZA" b="1" dirty="0">
              <a:solidFill>
                <a:srgbClr val="FF0000"/>
              </a:solidFill>
              <a:latin typeface="Arial" panose="020B0604020202020204" pitchFamily="34" charset="0"/>
            </a:endParaRPr>
          </a:p>
          <a:p>
            <a:pPr marL="342900" indent="-342900" algn="ctr">
              <a:lnSpc>
                <a:spcPct val="90000"/>
              </a:lnSpc>
              <a:spcBef>
                <a:spcPct val="20000"/>
              </a:spcBef>
              <a:defRPr/>
            </a:pPr>
            <a:endParaRPr lang="en-US" sz="6000" kern="0" dirty="0">
              <a:solidFill>
                <a:srgbClr val="FF0000"/>
              </a:solidFill>
              <a:latin typeface="+mn-lt"/>
              <a:ea typeface="+mn-ea"/>
            </a:endParaRPr>
          </a:p>
        </p:txBody>
      </p:sp>
      <p:pic>
        <p:nvPicPr>
          <p:cNvPr id="5123" name="Picture 6" descr="C:\Users\Lefifi.T\AppData\Local\Microsoft\Windows\Temporary Internet Files\Content.Outlook\XAEMJRW7\Higher Education LOGO (6).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t="1932" r="67960"/>
          <a:stretch>
            <a:fillRect/>
          </a:stretch>
        </p:blipFill>
        <p:spPr bwMode="auto">
          <a:xfrm>
            <a:off x="7318375" y="4583113"/>
            <a:ext cx="1825625" cy="220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Content Placeholder 2"/>
          <p:cNvSpPr>
            <a:spLocks noGrp="1"/>
          </p:cNvSpPr>
          <p:nvPr>
            <p:ph idx="1"/>
          </p:nvPr>
        </p:nvSpPr>
        <p:spPr>
          <a:xfrm>
            <a:off x="557213" y="1103313"/>
            <a:ext cx="8029575" cy="5427662"/>
          </a:xfrm>
        </p:spPr>
        <p:txBody>
          <a:bodyPr>
            <a:normAutofit lnSpcReduction="10000"/>
          </a:bodyPr>
          <a:lstStyle/>
          <a:p>
            <a:pPr marL="228600" indent="-228600" fontAlgn="auto">
              <a:spcBef>
                <a:spcPct val="0"/>
              </a:spcBef>
              <a:spcAft>
                <a:spcPts val="1200"/>
              </a:spcAft>
              <a:defRPr/>
            </a:pPr>
            <a:r>
              <a:rPr lang="en-GB" altLang="en-US" sz="2400" dirty="0" smtClean="0">
                <a:cs typeface="Arial" panose="020B0604020202020204" pitchFamily="34" charset="0"/>
              </a:rPr>
              <a:t>Applications for 2017 closed at most universities at the end of September 2016</a:t>
            </a:r>
          </a:p>
          <a:p>
            <a:pPr marL="228600" indent="-228600" fontAlgn="auto">
              <a:spcBef>
                <a:spcPct val="0"/>
              </a:spcBef>
              <a:spcAft>
                <a:spcPts val="1200"/>
              </a:spcAft>
              <a:defRPr/>
            </a:pPr>
            <a:r>
              <a:rPr lang="en-GB" altLang="en-US" sz="2400" dirty="0" smtClean="0">
                <a:cs typeface="Arial" panose="020B0604020202020204" pitchFamily="34" charset="0"/>
              </a:rPr>
              <a:t>Some students have received offers of conditional spaces at institutions (to be confirmed once the NSC examination results are out). </a:t>
            </a:r>
            <a:r>
              <a:rPr lang="en-GB" altLang="en-US" sz="2400" dirty="0">
                <a:cs typeface="Arial" panose="020B0604020202020204" pitchFamily="34" charset="0"/>
              </a:rPr>
              <a:t>S</a:t>
            </a:r>
            <a:r>
              <a:rPr lang="en-GB" altLang="en-US" sz="2400" dirty="0" smtClean="0">
                <a:cs typeface="Arial" panose="020B0604020202020204" pitchFamily="34" charset="0"/>
              </a:rPr>
              <a:t>ome students who had written their NSC in previous years would already have received notification on whether or not their applications were successful</a:t>
            </a:r>
          </a:p>
          <a:p>
            <a:pPr marL="228600" indent="-228600" fontAlgn="auto">
              <a:spcBef>
                <a:spcPct val="0"/>
              </a:spcBef>
              <a:spcAft>
                <a:spcPts val="1200"/>
              </a:spcAft>
              <a:defRPr/>
            </a:pPr>
            <a:r>
              <a:rPr lang="en-GB" altLang="en-US" sz="2400" dirty="0" smtClean="0">
                <a:cs typeface="Arial" panose="020B0604020202020204" pitchFamily="34" charset="0"/>
              </a:rPr>
              <a:t>All universities have indicated that they will process applications in January as normal once the NCS examination results are received</a:t>
            </a:r>
          </a:p>
          <a:p>
            <a:pPr marL="228600" indent="-228600" fontAlgn="auto">
              <a:spcBef>
                <a:spcPct val="0"/>
              </a:spcBef>
              <a:spcAft>
                <a:spcPts val="1200"/>
              </a:spcAft>
              <a:defRPr/>
            </a:pPr>
            <a:r>
              <a:rPr lang="en-GB" altLang="en-US" sz="2400" dirty="0" smtClean="0">
                <a:cs typeface="Arial" panose="020B0604020202020204" pitchFamily="34" charset="0"/>
              </a:rPr>
              <a:t>Registration/upfront fees will be a feature at all institutions (these are part of fees not additional to fees). </a:t>
            </a:r>
            <a:r>
              <a:rPr lang="en-GB" altLang="en-US" sz="2400" dirty="0">
                <a:cs typeface="Arial" panose="020B0604020202020204" pitchFamily="34" charset="0"/>
              </a:rPr>
              <a:t>T</a:t>
            </a:r>
            <a:r>
              <a:rPr lang="en-GB" altLang="en-US" sz="2400" dirty="0" smtClean="0">
                <a:cs typeface="Arial" panose="020B0604020202020204" pitchFamily="34" charset="0"/>
              </a:rPr>
              <a:t>his is required for sustainability. NSFAS qualifying students will not have to pay registration fees. “Missing middle” students (family incomes up to R600 000) will be covered by the 8% gap funding grant</a:t>
            </a:r>
          </a:p>
          <a:p>
            <a:pPr marL="228600" indent="-228600" fontAlgn="auto">
              <a:spcBef>
                <a:spcPct val="0"/>
              </a:spcBef>
              <a:spcAft>
                <a:spcPts val="1200"/>
              </a:spcAft>
              <a:defRPr/>
            </a:pPr>
            <a:endParaRPr lang="en-GB" altLang="en-US" sz="2400" dirty="0" smtClean="0">
              <a:latin typeface="Arial" panose="020B0604020202020204" pitchFamily="34" charset="0"/>
              <a:cs typeface="Arial" panose="020B0604020202020204" pitchFamily="34" charset="0"/>
            </a:endParaRPr>
          </a:p>
          <a:p>
            <a:pPr marL="228600" indent="-228600" fontAlgn="auto">
              <a:spcBef>
                <a:spcPct val="0"/>
              </a:spcBef>
              <a:spcAft>
                <a:spcPts val="1200"/>
              </a:spcAft>
              <a:defRPr/>
            </a:pPr>
            <a:endParaRPr lang="en-GB" altLang="en-US" sz="2400" dirty="0" smtClean="0">
              <a:latin typeface="Arial" panose="020B0604020202020204" pitchFamily="34" charset="0"/>
              <a:cs typeface="Arial" panose="020B0604020202020204" pitchFamily="34" charset="0"/>
            </a:endParaRPr>
          </a:p>
        </p:txBody>
      </p:sp>
      <p:sp>
        <p:nvSpPr>
          <p:cNvPr id="22532"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97A47724-3E54-4A1C-92E1-F01A91EF76D3}" type="slidenum">
              <a:rPr lang="en-US" altLang="en-US" sz="1200" b="1">
                <a:solidFill>
                  <a:srgbClr val="898989"/>
                </a:solidFill>
                <a:latin typeface="Arial" panose="020B0604020202020204" pitchFamily="34" charset="0"/>
              </a:rPr>
              <a:pPr>
                <a:lnSpc>
                  <a:spcPct val="100000"/>
                </a:lnSpc>
                <a:spcBef>
                  <a:spcPct val="0"/>
                </a:spcBef>
                <a:buFontTx/>
                <a:buNone/>
              </a:pPr>
              <a:t>10</a:t>
            </a:fld>
            <a:endParaRPr lang="en-US" altLang="en-US" sz="1200" b="1">
              <a:solidFill>
                <a:srgbClr val="898989"/>
              </a:solidFill>
              <a:latin typeface="Arial" panose="020B0604020202020204" pitchFamily="34" charset="0"/>
            </a:endParaRPr>
          </a:p>
        </p:txBody>
      </p:sp>
      <p:sp>
        <p:nvSpPr>
          <p:cNvPr id="6" name="TextBox 5"/>
          <p:cNvSpPr txBox="1"/>
          <p:nvPr/>
        </p:nvSpPr>
        <p:spPr>
          <a:xfrm>
            <a:off x="546100" y="503238"/>
            <a:ext cx="8027988"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buFont typeface="Wingdings" charset="0"/>
              <a:buNone/>
              <a:defRPr/>
            </a:pPr>
            <a:r>
              <a:rPr lang="en-ZA" sz="2800" b="1" dirty="0" smtClean="0">
                <a:solidFill>
                  <a:srgbClr val="FFFFFF"/>
                </a:solidFill>
                <a:latin typeface="+mn-lt"/>
                <a:cs typeface="Arial" charset="0"/>
              </a:rPr>
              <a:t>Applications and Registration for 2017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4288"/>
            <a:ext cx="9144000" cy="687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557213" y="1558925"/>
            <a:ext cx="8029575" cy="5256213"/>
          </a:xfrm>
        </p:spPr>
        <p:txBody>
          <a:bodyPr/>
          <a:lstStyle/>
          <a:p>
            <a:pPr marL="342900" lvl="1" indent="-342900" fontAlgn="auto">
              <a:spcBef>
                <a:spcPts val="0"/>
              </a:spcBef>
              <a:spcAft>
                <a:spcPts val="1200"/>
              </a:spcAft>
              <a:buFont typeface="Arial"/>
              <a:buChar char="•"/>
              <a:defRPr/>
            </a:pPr>
            <a:r>
              <a:rPr lang="en-US" sz="2400" dirty="0" smtClean="0">
                <a:cs typeface="Arial" pitchFamily="34" charset="0"/>
              </a:rPr>
              <a:t>During 2016 the Department fully implemented the Career Development Services to all students interested in post school education and training opportunities</a:t>
            </a:r>
          </a:p>
          <a:p>
            <a:pPr marL="342900" lvl="1" indent="-342900" fontAlgn="auto">
              <a:spcBef>
                <a:spcPts val="0"/>
              </a:spcBef>
              <a:spcAft>
                <a:spcPts val="1200"/>
              </a:spcAft>
              <a:buFont typeface="Arial"/>
              <a:buChar char="•"/>
              <a:defRPr/>
            </a:pPr>
            <a:r>
              <a:rPr lang="en-US" sz="2400" dirty="0" smtClean="0">
                <a:cs typeface="Arial" pitchFamily="34" charset="0"/>
              </a:rPr>
              <a:t>Ongoing career advice and discussions occurred through the Ketha Radio campaign and learners from </a:t>
            </a:r>
            <a:r>
              <a:rPr lang="en-US" sz="2400" dirty="0">
                <a:cs typeface="Arial" pitchFamily="34" charset="0"/>
              </a:rPr>
              <a:t>G</a:t>
            </a:r>
            <a:r>
              <a:rPr lang="en-US" sz="2400" dirty="0" smtClean="0">
                <a:cs typeface="Arial" pitchFamily="34" charset="0"/>
              </a:rPr>
              <a:t>rades 9 to 12 were targeted to consider their post-school choices</a:t>
            </a:r>
          </a:p>
          <a:p>
            <a:pPr marL="342900" lvl="1" indent="-342900" fontAlgn="auto">
              <a:spcBef>
                <a:spcPts val="0"/>
              </a:spcBef>
              <a:spcAft>
                <a:spcPts val="1200"/>
              </a:spcAft>
              <a:buFont typeface="Arial"/>
              <a:buChar char="•"/>
              <a:defRPr/>
            </a:pPr>
            <a:r>
              <a:rPr lang="en-US" sz="2400" dirty="0" smtClean="0">
                <a:cs typeface="Arial" pitchFamily="34" charset="0"/>
              </a:rPr>
              <a:t>The department targeted school youth (in collaboration with DBE) as well as out of school youth</a:t>
            </a:r>
          </a:p>
          <a:p>
            <a:pPr marL="342900" lvl="1" indent="-342900" fontAlgn="auto">
              <a:spcBef>
                <a:spcPts val="0"/>
              </a:spcBef>
              <a:spcAft>
                <a:spcPts val="1200"/>
              </a:spcAft>
              <a:buFont typeface="Arial"/>
              <a:buChar char="•"/>
              <a:defRPr/>
            </a:pPr>
            <a:r>
              <a:rPr lang="en-US" sz="2400" dirty="0" smtClean="0">
                <a:cs typeface="Arial" pitchFamily="34" charset="0"/>
              </a:rPr>
              <a:t>The </a:t>
            </a:r>
            <a:r>
              <a:rPr lang="en-US" sz="2400" i="1" dirty="0" smtClean="0">
                <a:cs typeface="Arial" pitchFamily="34" charset="0"/>
              </a:rPr>
              <a:t>Apply Now Campaign! </a:t>
            </a:r>
            <a:r>
              <a:rPr lang="en-US" sz="2400" dirty="0" smtClean="0">
                <a:cs typeface="Arial" pitchFamily="34" charset="0"/>
              </a:rPr>
              <a:t>was ongoing from March 2016 -encourages youth to apply for PSET opportunities on time to secure a place within the PSET institution of their choice. Opportunities at universities, TVET colleges, artisanships, and SETA learnerships are the focus</a:t>
            </a:r>
            <a:endParaRPr lang="en-US" sz="2400" i="1" dirty="0" smtClean="0"/>
          </a:p>
          <a:p>
            <a:pPr marL="457200" lvl="1" indent="0" fontAlgn="auto">
              <a:spcAft>
                <a:spcPts val="0"/>
              </a:spcAft>
              <a:buFont typeface="Arial" charset="0"/>
              <a:buNone/>
              <a:defRPr/>
            </a:pPr>
            <a:endParaRPr lang="en-US" sz="2200" dirty="0" smtClean="0"/>
          </a:p>
          <a:p>
            <a:pPr lvl="1" fontAlgn="auto">
              <a:spcAft>
                <a:spcPts val="0"/>
              </a:spcAft>
              <a:buFont typeface="Arial" charset="0"/>
              <a:buChar char="–"/>
              <a:defRPr/>
            </a:pPr>
            <a:endParaRPr lang="en-US" sz="2200" dirty="0"/>
          </a:p>
          <a:p>
            <a:pPr fontAlgn="auto">
              <a:spcAft>
                <a:spcPts val="0"/>
              </a:spcAft>
              <a:buFont typeface="Arial" charset="0"/>
              <a:buChar char="•"/>
              <a:defRPr/>
            </a:pPr>
            <a:endParaRPr lang="en-US" dirty="0"/>
          </a:p>
        </p:txBody>
      </p:sp>
      <p:sp>
        <p:nvSpPr>
          <p:cNvPr id="24580"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9A2A6DF0-1832-4076-A765-D53DF45E427E}" type="slidenum">
              <a:rPr lang="en-US" altLang="en-US" sz="1200" b="1">
                <a:solidFill>
                  <a:srgbClr val="898989"/>
                </a:solidFill>
                <a:latin typeface="Arial" panose="020B0604020202020204" pitchFamily="34" charset="0"/>
              </a:rPr>
              <a:pPr>
                <a:lnSpc>
                  <a:spcPct val="100000"/>
                </a:lnSpc>
                <a:spcBef>
                  <a:spcPct val="0"/>
                </a:spcBef>
                <a:buFontTx/>
                <a:buNone/>
              </a:pPr>
              <a:t>11</a:t>
            </a:fld>
            <a:endParaRPr lang="en-US" altLang="en-US" sz="1200" b="1">
              <a:solidFill>
                <a:srgbClr val="898989"/>
              </a:solidFill>
              <a:latin typeface="Arial" panose="020B0604020202020204" pitchFamily="34" charset="0"/>
            </a:endParaRPr>
          </a:p>
        </p:txBody>
      </p:sp>
      <p:sp>
        <p:nvSpPr>
          <p:cNvPr id="6" name="TextBox 5"/>
          <p:cNvSpPr txBox="1"/>
          <p:nvPr/>
        </p:nvSpPr>
        <p:spPr>
          <a:xfrm>
            <a:off x="557213" y="539750"/>
            <a:ext cx="8029575" cy="954088"/>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altLang="en-US" sz="2800" b="1" dirty="0"/>
              <a:t>Career Development Services and the </a:t>
            </a:r>
            <a:r>
              <a:rPr lang="en-US" altLang="en-US" sz="2800" b="1" i="1" dirty="0"/>
              <a:t>Apply Now Campaign!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4288"/>
            <a:ext cx="9144000" cy="687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557213" y="1277938"/>
            <a:ext cx="8029575" cy="5256212"/>
          </a:xfrm>
        </p:spPr>
        <p:txBody>
          <a:bodyPr>
            <a:normAutofit lnSpcReduction="10000"/>
          </a:bodyPr>
          <a:lstStyle/>
          <a:p>
            <a:pPr marL="342900" lvl="1" indent="-342900" fontAlgn="auto">
              <a:spcBef>
                <a:spcPts val="0"/>
              </a:spcBef>
              <a:spcAft>
                <a:spcPts val="1200"/>
              </a:spcAft>
              <a:buFont typeface="Arial"/>
              <a:buChar char="•"/>
              <a:defRPr/>
            </a:pPr>
            <a:r>
              <a:rPr lang="en-US" sz="2400" dirty="0">
                <a:cs typeface="Arial" pitchFamily="34" charset="0"/>
              </a:rPr>
              <a:t>T</a:t>
            </a:r>
            <a:r>
              <a:rPr lang="en-US" sz="2400" dirty="0" smtClean="0">
                <a:cs typeface="Arial" pitchFamily="34" charset="0"/>
              </a:rPr>
              <a:t>he CACH service will go live on 3 January 2017 and will continue until the end of February 2017. The service will operate from Mondays to Sundays between 8am to 6pm</a:t>
            </a:r>
          </a:p>
          <a:p>
            <a:pPr marL="342900" lvl="1" indent="-342900" fontAlgn="auto">
              <a:spcBef>
                <a:spcPts val="0"/>
              </a:spcBef>
              <a:spcAft>
                <a:spcPts val="1200"/>
              </a:spcAft>
              <a:buFont typeface="Arial"/>
              <a:buChar char="•"/>
              <a:defRPr/>
            </a:pPr>
            <a:r>
              <a:rPr lang="en-US" sz="2400" dirty="0" smtClean="0">
                <a:cs typeface="Arial" pitchFamily="34" charset="0"/>
              </a:rPr>
              <a:t>CACH is </a:t>
            </a:r>
            <a:r>
              <a:rPr lang="en-US" sz="2400" dirty="0">
                <a:cs typeface="Arial" pitchFamily="34" charset="0"/>
              </a:rPr>
              <a:t>accessed </a:t>
            </a:r>
            <a:r>
              <a:rPr lang="en-US" sz="2400" dirty="0" smtClean="0">
                <a:cs typeface="Arial" pitchFamily="34" charset="0"/>
              </a:rPr>
              <a:t>via </a:t>
            </a:r>
            <a:r>
              <a:rPr lang="en-US" sz="2400" dirty="0">
                <a:cs typeface="Arial" pitchFamily="34" charset="0"/>
              </a:rPr>
              <a:t>a toll-free number at 0800 356 </a:t>
            </a:r>
            <a:r>
              <a:rPr lang="en-US" sz="2400" dirty="0" smtClean="0">
                <a:cs typeface="Arial" pitchFamily="34" charset="0"/>
              </a:rPr>
              <a:t>635</a:t>
            </a:r>
            <a:r>
              <a:rPr lang="en-US" sz="2400" dirty="0">
                <a:cs typeface="Arial" pitchFamily="34" charset="0"/>
              </a:rPr>
              <a:t> </a:t>
            </a:r>
            <a:r>
              <a:rPr lang="en-US" sz="2400" dirty="0" smtClean="0">
                <a:cs typeface="Arial" pitchFamily="34" charset="0"/>
              </a:rPr>
              <a:t>or by sending an SMS with name </a:t>
            </a:r>
            <a:r>
              <a:rPr lang="en-US" sz="2400" dirty="0">
                <a:cs typeface="Arial" pitchFamily="34" charset="0"/>
              </a:rPr>
              <a:t>and ID number to </a:t>
            </a:r>
            <a:r>
              <a:rPr lang="en-US" sz="2400" dirty="0" smtClean="0">
                <a:cs typeface="Arial" pitchFamily="34" charset="0"/>
              </a:rPr>
              <a:t>49200</a:t>
            </a:r>
          </a:p>
          <a:p>
            <a:pPr marL="342900" lvl="1" indent="-342900" fontAlgn="auto">
              <a:spcBef>
                <a:spcPts val="0"/>
              </a:spcBef>
              <a:spcAft>
                <a:spcPts val="1200"/>
              </a:spcAft>
              <a:buFont typeface="Arial"/>
              <a:buChar char="•"/>
              <a:defRPr/>
            </a:pPr>
            <a:r>
              <a:rPr lang="en-US" sz="2400" dirty="0" smtClean="0">
                <a:cs typeface="Arial" pitchFamily="34" charset="0"/>
              </a:rPr>
              <a:t>CACH is also accessible from the website: </a:t>
            </a:r>
            <a:r>
              <a:rPr lang="en-US" sz="2400" dirty="0" smtClean="0">
                <a:cs typeface="Arial" pitchFamily="34" charset="0"/>
                <a:hlinkClick r:id="rId4"/>
              </a:rPr>
              <a:t>http://cach.dhet.gov.za</a:t>
            </a:r>
            <a:endParaRPr lang="en-US" sz="2400" dirty="0" smtClean="0">
              <a:cs typeface="Arial" pitchFamily="34" charset="0"/>
            </a:endParaRPr>
          </a:p>
          <a:p>
            <a:pPr marL="342900" lvl="1" indent="-342900" fontAlgn="auto">
              <a:spcBef>
                <a:spcPts val="0"/>
              </a:spcBef>
              <a:spcAft>
                <a:spcPts val="600"/>
              </a:spcAft>
              <a:buFont typeface="Arial"/>
              <a:buChar char="•"/>
              <a:defRPr/>
            </a:pPr>
            <a:r>
              <a:rPr lang="en-US" sz="2400" dirty="0" smtClean="0">
                <a:cs typeface="Arial" pitchFamily="34" charset="0"/>
              </a:rPr>
              <a:t>The CACH toll-free service line provides five options:</a:t>
            </a:r>
            <a:endParaRPr lang="en-US" sz="2400" dirty="0">
              <a:cs typeface="Arial" pitchFamily="34" charset="0"/>
            </a:endParaRPr>
          </a:p>
          <a:p>
            <a:pPr marL="800100" lvl="1" indent="-342900" algn="just" fontAlgn="auto">
              <a:spcBef>
                <a:spcPts val="0"/>
              </a:spcBef>
              <a:spcAft>
                <a:spcPts val="600"/>
              </a:spcAft>
              <a:buFont typeface="Arial" charset="0"/>
              <a:buAutoNum type="arabicPeriod"/>
              <a:defRPr/>
            </a:pPr>
            <a:r>
              <a:rPr lang="en-US" sz="2400" dirty="0">
                <a:cs typeface="Arial" pitchFamily="34" charset="0"/>
              </a:rPr>
              <a:t>Application support (CACH Centre)</a:t>
            </a:r>
          </a:p>
          <a:p>
            <a:pPr marL="800100" lvl="1" indent="-342900" algn="just" fontAlgn="auto">
              <a:spcBef>
                <a:spcPts val="0"/>
              </a:spcBef>
              <a:spcAft>
                <a:spcPts val="600"/>
              </a:spcAft>
              <a:buFont typeface="Arial" charset="0"/>
              <a:buAutoNum type="arabicPeriod"/>
              <a:defRPr/>
            </a:pPr>
            <a:r>
              <a:rPr lang="en-US" sz="2400" dirty="0">
                <a:cs typeface="Arial" pitchFamily="34" charset="0"/>
              </a:rPr>
              <a:t>Financial support (NSFAS Centre)</a:t>
            </a:r>
          </a:p>
          <a:p>
            <a:pPr marL="800100" lvl="1" indent="-342900" algn="just" fontAlgn="auto">
              <a:spcBef>
                <a:spcPts val="0"/>
              </a:spcBef>
              <a:spcAft>
                <a:spcPts val="600"/>
              </a:spcAft>
              <a:buFont typeface="Arial" charset="0"/>
              <a:buAutoNum type="arabicPeriod"/>
              <a:defRPr/>
            </a:pPr>
            <a:r>
              <a:rPr lang="en-US" sz="2400" dirty="0">
                <a:cs typeface="Arial" pitchFamily="34" charset="0"/>
              </a:rPr>
              <a:t>Career support (Career </a:t>
            </a:r>
            <a:r>
              <a:rPr lang="en-US" sz="2400" dirty="0" smtClean="0">
                <a:cs typeface="Arial" pitchFamily="34" charset="0"/>
              </a:rPr>
              <a:t>Development Centre</a:t>
            </a:r>
            <a:r>
              <a:rPr lang="en-US" sz="2400" dirty="0">
                <a:cs typeface="Arial" pitchFamily="34" charset="0"/>
              </a:rPr>
              <a:t>)</a:t>
            </a:r>
          </a:p>
          <a:p>
            <a:pPr marL="800100" lvl="1" indent="-342900" algn="just" fontAlgn="auto">
              <a:spcBef>
                <a:spcPts val="0"/>
              </a:spcBef>
              <a:spcAft>
                <a:spcPts val="600"/>
              </a:spcAft>
              <a:buFont typeface="Arial" charset="0"/>
              <a:buAutoNum type="arabicPeriod"/>
              <a:defRPr/>
            </a:pPr>
            <a:r>
              <a:rPr lang="en-US" sz="2400" dirty="0">
                <a:cs typeface="Arial" pitchFamily="34" charset="0"/>
              </a:rPr>
              <a:t>Artisan support (NADSC Centre)</a:t>
            </a:r>
          </a:p>
          <a:p>
            <a:pPr marL="800100" lvl="1" indent="-342900" algn="just" fontAlgn="auto">
              <a:spcBef>
                <a:spcPts val="0"/>
              </a:spcBef>
              <a:spcAft>
                <a:spcPts val="600"/>
              </a:spcAft>
              <a:buFont typeface="Arial" charset="0"/>
              <a:buAutoNum type="arabicPeriod"/>
              <a:defRPr/>
            </a:pPr>
            <a:r>
              <a:rPr lang="en-US" sz="2400" dirty="0">
                <a:cs typeface="Arial" pitchFamily="34" charset="0"/>
              </a:rPr>
              <a:t>PSET support (DHET Centre)</a:t>
            </a:r>
          </a:p>
          <a:p>
            <a:pPr marL="285750" lvl="1" fontAlgn="auto">
              <a:spcAft>
                <a:spcPts val="0"/>
              </a:spcAft>
              <a:buFont typeface="Arial" charset="0"/>
              <a:buChar char="–"/>
              <a:defRPr/>
            </a:pPr>
            <a:endParaRPr lang="en-US" sz="2000" dirty="0" smtClean="0"/>
          </a:p>
          <a:p>
            <a:pPr marL="457200" lvl="1" indent="0" fontAlgn="auto">
              <a:spcAft>
                <a:spcPts val="0"/>
              </a:spcAft>
              <a:buFont typeface="Arial" charset="0"/>
              <a:buNone/>
              <a:defRPr/>
            </a:pPr>
            <a:endParaRPr lang="en-US" sz="2200" dirty="0" smtClean="0"/>
          </a:p>
          <a:p>
            <a:pPr lvl="1" fontAlgn="auto">
              <a:spcAft>
                <a:spcPts val="0"/>
              </a:spcAft>
              <a:buFont typeface="Arial" charset="0"/>
              <a:buChar char="–"/>
              <a:defRPr/>
            </a:pPr>
            <a:endParaRPr lang="en-US" sz="2200" dirty="0"/>
          </a:p>
          <a:p>
            <a:pPr fontAlgn="auto">
              <a:spcAft>
                <a:spcPts val="0"/>
              </a:spcAft>
              <a:buFont typeface="Arial" charset="0"/>
              <a:buChar char="•"/>
              <a:defRPr/>
            </a:pPr>
            <a:endParaRPr lang="en-US" dirty="0"/>
          </a:p>
        </p:txBody>
      </p:sp>
      <p:sp>
        <p:nvSpPr>
          <p:cNvPr id="26628"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CCCBD134-E6EA-4993-B95E-5D3F4D60FA81}" type="slidenum">
              <a:rPr lang="en-US" altLang="en-US" sz="1200" b="1">
                <a:solidFill>
                  <a:srgbClr val="898989"/>
                </a:solidFill>
                <a:latin typeface="Arial" panose="020B0604020202020204" pitchFamily="34" charset="0"/>
              </a:rPr>
              <a:pPr>
                <a:lnSpc>
                  <a:spcPct val="100000"/>
                </a:lnSpc>
                <a:spcBef>
                  <a:spcPct val="0"/>
                </a:spcBef>
                <a:buFontTx/>
                <a:buNone/>
              </a:pPr>
              <a:t>12</a:t>
            </a:fld>
            <a:endParaRPr lang="en-US" altLang="en-US" sz="1200" b="1">
              <a:solidFill>
                <a:srgbClr val="898989"/>
              </a:solidFill>
              <a:latin typeface="Arial" panose="020B0604020202020204" pitchFamily="34" charset="0"/>
            </a:endParaRPr>
          </a:p>
        </p:txBody>
      </p:sp>
      <p:sp>
        <p:nvSpPr>
          <p:cNvPr id="6" name="TextBox 5"/>
          <p:cNvSpPr txBox="1"/>
          <p:nvPr/>
        </p:nvSpPr>
        <p:spPr>
          <a:xfrm>
            <a:off x="557213" y="574675"/>
            <a:ext cx="8029575"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altLang="en-US" sz="2800" b="1" dirty="0"/>
              <a:t>Central Applications Clearing House (CACH)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Content Placeholder 2"/>
          <p:cNvSpPr>
            <a:spLocks noGrp="1"/>
          </p:cNvSpPr>
          <p:nvPr>
            <p:ph idx="1"/>
          </p:nvPr>
        </p:nvSpPr>
        <p:spPr bwMode="auto">
          <a:xfrm>
            <a:off x="557213" y="1216298"/>
            <a:ext cx="8029575" cy="5453062"/>
          </a:xfrm>
        </p:spPr>
        <p:txBody>
          <a:bodyPr wrap="square" numCol="1" anchor="t" anchorCtr="0" compatLnSpc="1">
            <a:prstTxWarp prst="textNoShape">
              <a:avLst/>
            </a:prstTxWarp>
          </a:bodyPr>
          <a:lstStyle/>
          <a:p>
            <a:pPr marL="282575" lvl="1" indent="-282575">
              <a:spcBef>
                <a:spcPct val="0"/>
              </a:spcBef>
              <a:spcAft>
                <a:spcPts val="1200"/>
              </a:spcAft>
            </a:pPr>
            <a:r>
              <a:rPr lang="en-US" altLang="en-US" sz="2400" dirty="0" smtClean="0">
                <a:cs typeface="Arial" panose="020B0604020202020204" pitchFamily="34" charset="0"/>
              </a:rPr>
              <a:t>The CACH Centre service is primarily aimed at students who have applied for opportunities in 2017 but who find that they are not accepted at their institution of choice or in the </a:t>
            </a:r>
            <a:r>
              <a:rPr lang="en-US" altLang="en-US" sz="2400" dirty="0" err="1" smtClean="0">
                <a:cs typeface="Arial" panose="020B0604020202020204" pitchFamily="34" charset="0"/>
              </a:rPr>
              <a:t>programme</a:t>
            </a:r>
            <a:r>
              <a:rPr lang="en-US" altLang="en-US" sz="2400" dirty="0" smtClean="0">
                <a:cs typeface="Arial" panose="020B0604020202020204" pitchFamily="34" charset="0"/>
              </a:rPr>
              <a:t> of choice </a:t>
            </a:r>
            <a:r>
              <a:rPr lang="en-ZA" altLang="en-US" sz="2400" dirty="0" smtClean="0">
                <a:cs typeface="Arial" panose="020B0604020202020204" pitchFamily="34" charset="0"/>
              </a:rPr>
              <a:t>and need to be re-directed to other PSET opportunities</a:t>
            </a:r>
            <a:endParaRPr lang="en-US" altLang="en-US" sz="2400" dirty="0" smtClean="0">
              <a:cs typeface="Arial" panose="020B0604020202020204" pitchFamily="34" charset="0"/>
            </a:endParaRPr>
          </a:p>
          <a:p>
            <a:pPr marL="282575" lvl="1" indent="-282575">
              <a:spcBef>
                <a:spcPct val="0"/>
              </a:spcBef>
              <a:spcAft>
                <a:spcPts val="1200"/>
              </a:spcAft>
            </a:pPr>
            <a:r>
              <a:rPr lang="en-US" altLang="en-US" sz="2400" dirty="0" smtClean="0">
                <a:cs typeface="Arial" panose="020B0604020202020204" pitchFamily="34" charset="0"/>
              </a:rPr>
              <a:t>A CACH register will be provided weekly to all universities, SETAs as well as TVET colleges for possible matching with available spaces at institutions. </a:t>
            </a:r>
            <a:r>
              <a:rPr lang="en-US" altLang="en-US" sz="2400" dirty="0">
                <a:cs typeface="Arial" panose="020B0604020202020204" pitchFamily="34" charset="0"/>
              </a:rPr>
              <a:t>I</a:t>
            </a:r>
            <a:r>
              <a:rPr lang="en-US" altLang="en-US" sz="2400" dirty="0" smtClean="0">
                <a:cs typeface="Arial" panose="020B0604020202020204" pitchFamily="34" charset="0"/>
              </a:rPr>
              <a:t>nstitutions will contact prospective students</a:t>
            </a:r>
          </a:p>
          <a:p>
            <a:pPr marL="282575" lvl="1" indent="-282575">
              <a:spcBef>
                <a:spcPct val="0"/>
              </a:spcBef>
              <a:spcAft>
                <a:spcPts val="1200"/>
              </a:spcAft>
            </a:pPr>
            <a:r>
              <a:rPr lang="en-US" altLang="en-US" sz="2400" dirty="0" smtClean="0">
                <a:cs typeface="Arial" panose="020B0604020202020204" pitchFamily="34" charset="0"/>
              </a:rPr>
              <a:t>In 2017, the service allows a self-search functionality - </a:t>
            </a:r>
            <a:r>
              <a:rPr lang="en-ZA" altLang="en-US" sz="2400" dirty="0" smtClean="0">
                <a:cs typeface="Arial" panose="020B0604020202020204" pitchFamily="34" charset="0"/>
              </a:rPr>
              <a:t>each institution will receive its own login details in order to filter and draw its own reports. It will be able to proactively offer students places based on their profile </a:t>
            </a:r>
            <a:endParaRPr lang="en-US" altLang="en-US" sz="2400" dirty="0" smtClean="0">
              <a:cs typeface="Arial" panose="020B0604020202020204" pitchFamily="34" charset="0"/>
            </a:endParaRPr>
          </a:p>
        </p:txBody>
      </p:sp>
      <p:sp>
        <p:nvSpPr>
          <p:cNvPr id="2867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8B140F4E-FB75-4ED4-A1E9-C8F25A631B0C}" type="slidenum">
              <a:rPr lang="en-US" altLang="en-US" sz="1200" b="1">
                <a:solidFill>
                  <a:srgbClr val="898989"/>
                </a:solidFill>
                <a:latin typeface="Arial" panose="020B0604020202020204" pitchFamily="34" charset="0"/>
              </a:rPr>
              <a:pPr>
                <a:lnSpc>
                  <a:spcPct val="100000"/>
                </a:lnSpc>
                <a:spcBef>
                  <a:spcPct val="0"/>
                </a:spcBef>
                <a:buFontTx/>
                <a:buNone/>
              </a:pPr>
              <a:t>13</a:t>
            </a:fld>
            <a:endParaRPr lang="en-US" altLang="en-US" sz="1200" b="1">
              <a:solidFill>
                <a:srgbClr val="898989"/>
              </a:solidFill>
              <a:latin typeface="Arial" panose="020B0604020202020204" pitchFamily="34" charset="0"/>
            </a:endParaRPr>
          </a:p>
        </p:txBody>
      </p:sp>
      <p:sp>
        <p:nvSpPr>
          <p:cNvPr id="6" name="TextBox 5"/>
          <p:cNvSpPr txBox="1"/>
          <p:nvPr/>
        </p:nvSpPr>
        <p:spPr>
          <a:xfrm>
            <a:off x="557213" y="515938"/>
            <a:ext cx="8029575"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US" altLang="en-US" sz="2800" b="1" dirty="0" smtClean="0">
                <a:solidFill>
                  <a:srgbClr val="FFFFFF"/>
                </a:solidFill>
                <a:latin typeface="+mn-lt"/>
                <a:cs typeface="Arial" panose="020B0604020202020204" pitchFamily="34" charset="0"/>
              </a:rPr>
              <a:t>CACH 2017</a:t>
            </a:r>
            <a:endParaRPr lang="en-ZA" altLang="en-US" sz="2800" b="1" dirty="0" smtClean="0">
              <a:solidFill>
                <a:srgbClr val="FFFFFF"/>
              </a:solidFill>
              <a:latin typeface="+mn-lt"/>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225" y="14288"/>
            <a:ext cx="9144000" cy="687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3" name="Content Placeholder 2"/>
          <p:cNvSpPr>
            <a:spLocks noGrp="1"/>
          </p:cNvSpPr>
          <p:nvPr>
            <p:ph idx="1"/>
          </p:nvPr>
        </p:nvSpPr>
        <p:spPr bwMode="auto">
          <a:xfrm>
            <a:off x="457200" y="1268561"/>
            <a:ext cx="8110538" cy="5184775"/>
          </a:xfrm>
        </p:spPr>
        <p:txBody>
          <a:bodyPr wrap="square" numCol="1" anchor="t" anchorCtr="0" compatLnSpc="1">
            <a:prstTxWarp prst="textNoShape">
              <a:avLst/>
            </a:prstTxWarp>
          </a:bodyPr>
          <a:lstStyle/>
          <a:p>
            <a:pPr marL="271463" indent="-271463" algn="just">
              <a:spcBef>
                <a:spcPct val="0"/>
              </a:spcBef>
            </a:pPr>
            <a:r>
              <a:rPr lang="en-US" altLang="en-US" sz="2400" dirty="0" smtClean="0">
                <a:cs typeface="Arial" panose="020B0604020202020204" pitchFamily="34" charset="0"/>
              </a:rPr>
              <a:t>The CACH service is responsive to the needs of prospective applicants and institutions</a:t>
            </a:r>
          </a:p>
          <a:p>
            <a:pPr marL="271463" indent="-271463" algn="just">
              <a:spcBef>
                <a:spcPct val="0"/>
              </a:spcBef>
            </a:pPr>
            <a:r>
              <a:rPr lang="en-US" altLang="en-US" sz="2400" dirty="0" smtClean="0">
                <a:cs typeface="Arial" panose="020B0604020202020204" pitchFamily="34" charset="0"/>
              </a:rPr>
              <a:t>The service experienced a significant increase in call volumes in 2016 compared to 2015</a:t>
            </a:r>
          </a:p>
          <a:p>
            <a:pPr marL="271463" indent="-271463" algn="just">
              <a:spcBef>
                <a:spcPct val="0"/>
              </a:spcBef>
            </a:pPr>
            <a:r>
              <a:rPr lang="en-US" altLang="en-US" sz="2400" dirty="0" smtClean="0">
                <a:cs typeface="Arial" panose="020B0604020202020204" pitchFamily="34" charset="0"/>
              </a:rPr>
              <a:t>Use of the service is expected to grow again in 2017</a:t>
            </a:r>
          </a:p>
          <a:p>
            <a:pPr marL="271463" indent="-271463" algn="just">
              <a:spcBef>
                <a:spcPct val="0"/>
              </a:spcBef>
            </a:pPr>
            <a:r>
              <a:rPr lang="en-US" altLang="en-US" sz="2400" dirty="0" smtClean="0">
                <a:cs typeface="Arial" panose="020B0604020202020204" pitchFamily="34" charset="0"/>
              </a:rPr>
              <a:t>The most important success indicator is the placement ratio. This ratio is expected to improve year-on-year as trusting relationships with institutions are formed through the provision of accurate and timely data </a:t>
            </a:r>
          </a:p>
          <a:p>
            <a:pPr marL="271463" indent="-271463" algn="just">
              <a:spcBef>
                <a:spcPct val="0"/>
              </a:spcBef>
            </a:pPr>
            <a:r>
              <a:rPr lang="en-US" altLang="en-US" sz="2400" dirty="0" smtClean="0">
                <a:cs typeface="Arial" panose="020B0604020202020204" pitchFamily="34" charset="0"/>
              </a:rPr>
              <a:t>The Department will continue to expand and enhance CACH as the prototype for the development of the full Central Application Service (CAS)</a:t>
            </a:r>
          </a:p>
          <a:p>
            <a:pPr marL="271463" indent="-271463" algn="just">
              <a:spcBef>
                <a:spcPct val="0"/>
              </a:spcBef>
            </a:pPr>
            <a:r>
              <a:rPr lang="en-US" altLang="en-US" sz="2400" dirty="0" smtClean="0">
                <a:cs typeface="Arial" panose="020B0604020202020204" pitchFamily="34" charset="0"/>
              </a:rPr>
              <a:t>The CAS development is proceeding and is expected to be ready for testing in the 2018 academic year</a:t>
            </a:r>
          </a:p>
        </p:txBody>
      </p:sp>
      <p:sp>
        <p:nvSpPr>
          <p:cNvPr id="30724"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523DE00B-179A-4346-98F2-2BDAD0FA686B}" type="slidenum">
              <a:rPr lang="en-US" altLang="en-US" sz="1200" b="1">
                <a:solidFill>
                  <a:srgbClr val="898989"/>
                </a:solidFill>
                <a:latin typeface="Arial" panose="020B0604020202020204" pitchFamily="34" charset="0"/>
              </a:rPr>
              <a:pPr>
                <a:lnSpc>
                  <a:spcPct val="100000"/>
                </a:lnSpc>
                <a:spcBef>
                  <a:spcPct val="0"/>
                </a:spcBef>
                <a:buFontTx/>
                <a:buNone/>
              </a:pPr>
              <a:t>14</a:t>
            </a:fld>
            <a:endParaRPr lang="en-US" altLang="en-US" sz="1200" b="1">
              <a:solidFill>
                <a:srgbClr val="898989"/>
              </a:solidFill>
              <a:latin typeface="Arial" panose="020B0604020202020204" pitchFamily="34" charset="0"/>
            </a:endParaRPr>
          </a:p>
        </p:txBody>
      </p:sp>
      <p:sp>
        <p:nvSpPr>
          <p:cNvPr id="6" name="TextBox 5"/>
          <p:cNvSpPr txBox="1"/>
          <p:nvPr/>
        </p:nvSpPr>
        <p:spPr>
          <a:xfrm>
            <a:off x="539750" y="576263"/>
            <a:ext cx="8027988" cy="52228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altLang="en-US" sz="2800" b="1" dirty="0">
                <a:cs typeface="Arial" charset="0"/>
              </a:rPr>
              <a:t>CACH going forward</a:t>
            </a:r>
            <a:endParaRPr lang="en-ZA" sz="2800" b="1" dirty="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Content Placeholder 2"/>
          <p:cNvSpPr>
            <a:spLocks noGrp="1"/>
          </p:cNvSpPr>
          <p:nvPr>
            <p:ph idx="1"/>
          </p:nvPr>
        </p:nvSpPr>
        <p:spPr bwMode="auto">
          <a:xfrm>
            <a:off x="557213" y="1196752"/>
            <a:ext cx="8029575" cy="5399087"/>
          </a:xfrm>
        </p:spPr>
        <p:txBody>
          <a:bodyPr wrap="square" numCol="1" anchor="t" anchorCtr="0" compatLnSpc="1">
            <a:prstTxWarp prst="textNoShape">
              <a:avLst/>
            </a:prstTxWarp>
            <a:normAutofit lnSpcReduction="10000"/>
          </a:bodyPr>
          <a:lstStyle/>
          <a:p>
            <a:pPr marL="271463" indent="-271463" algn="just">
              <a:spcBef>
                <a:spcPct val="0"/>
              </a:spcBef>
              <a:spcAft>
                <a:spcPts val="1200"/>
              </a:spcAft>
            </a:pPr>
            <a:r>
              <a:rPr lang="en-US" altLang="en-US" sz="2200" dirty="0" smtClean="0">
                <a:cs typeface="Arial" panose="020B0604020202020204" pitchFamily="34" charset="0"/>
              </a:rPr>
              <a:t>The Department negotiates enrolment targets with universities in cycles. The </a:t>
            </a:r>
            <a:r>
              <a:rPr lang="en-US" altLang="en-US" sz="2200" i="1" dirty="0" smtClean="0">
                <a:cs typeface="Arial" panose="020B0604020202020204" pitchFamily="34" charset="0"/>
              </a:rPr>
              <a:t>Ministerial Statement on Student Enrolment Planning 2014/15 to 2019/20 for Universities </a:t>
            </a:r>
            <a:r>
              <a:rPr lang="en-US" altLang="en-US" sz="2200" dirty="0" smtClean="0">
                <a:cs typeface="Arial" panose="020B0604020202020204" pitchFamily="34" charset="0"/>
              </a:rPr>
              <a:t>indicates targets for the system and individual institutions</a:t>
            </a:r>
          </a:p>
          <a:p>
            <a:pPr marL="271463" indent="-271463" algn="just">
              <a:spcBef>
                <a:spcPct val="0"/>
              </a:spcBef>
              <a:spcAft>
                <a:spcPts val="1200"/>
              </a:spcAft>
            </a:pPr>
            <a:r>
              <a:rPr lang="en-US" altLang="en-US" sz="2200" dirty="0" smtClean="0">
                <a:cs typeface="Arial" panose="020B0604020202020204" pitchFamily="34" charset="0"/>
              </a:rPr>
              <a:t>This is a 6 year enrolment planning view, with a mid-term review, to encourage better integrated planning at universities</a:t>
            </a:r>
          </a:p>
          <a:p>
            <a:pPr marL="271463" indent="-271463" algn="just">
              <a:spcBef>
                <a:spcPct val="0"/>
              </a:spcBef>
              <a:spcAft>
                <a:spcPts val="1200"/>
              </a:spcAft>
            </a:pPr>
            <a:r>
              <a:rPr lang="en-US" altLang="en-US" sz="2200" dirty="0" smtClean="0">
                <a:cs typeface="Arial" panose="020B0604020202020204" pitchFamily="34" charset="0"/>
              </a:rPr>
              <a:t>The mid-term review will take place from March to May 2016. Some of the targets may be adjusted in line with the current conditions (financial and infrastructure realities)</a:t>
            </a:r>
          </a:p>
          <a:p>
            <a:pPr marL="271463" indent="-271463" algn="just">
              <a:spcBef>
                <a:spcPct val="0"/>
              </a:spcBef>
              <a:spcAft>
                <a:spcPts val="1200"/>
              </a:spcAft>
            </a:pPr>
            <a:r>
              <a:rPr lang="en-US" altLang="en-US" sz="2200" dirty="0" smtClean="0">
                <a:cs typeface="Arial" panose="020B0604020202020204" pitchFamily="34" charset="0"/>
              </a:rPr>
              <a:t>The following two slides show enrolment figures for: </a:t>
            </a:r>
          </a:p>
          <a:p>
            <a:pPr marL="714375" indent="-442913" algn="just">
              <a:spcBef>
                <a:spcPct val="0"/>
              </a:spcBef>
              <a:spcAft>
                <a:spcPts val="1200"/>
              </a:spcAft>
              <a:buAutoNum type="arabicParenBoth"/>
            </a:pPr>
            <a:r>
              <a:rPr lang="en-US" altLang="en-US" sz="2200" dirty="0" smtClean="0">
                <a:cs typeface="Arial" panose="020B0604020202020204" pitchFamily="34" charset="0"/>
              </a:rPr>
              <a:t>number of First Time Entering (FTEN) students</a:t>
            </a:r>
          </a:p>
          <a:p>
            <a:pPr marL="714375" indent="-442913" algn="just">
              <a:spcBef>
                <a:spcPct val="0"/>
              </a:spcBef>
              <a:spcAft>
                <a:spcPts val="1200"/>
              </a:spcAft>
              <a:buAutoNum type="arabicParenBoth"/>
            </a:pPr>
            <a:r>
              <a:rPr lang="en-US" altLang="en-US" sz="2200" dirty="0" smtClean="0">
                <a:cs typeface="Arial" panose="020B0604020202020204" pitchFamily="34" charset="0"/>
              </a:rPr>
              <a:t>total enrolments. In each slide the actual audited figures for the 2014 and 2015 academic years are given; for comparison against the projected targets for the 2016 to 2018 academic years</a:t>
            </a:r>
          </a:p>
          <a:p>
            <a:pPr algn="just"/>
            <a:endParaRPr lang="en-US" altLang="en-US" sz="2400" dirty="0" smtClean="0">
              <a:cs typeface="Arial" panose="020B0604020202020204" pitchFamily="34" charset="0"/>
            </a:endParaRPr>
          </a:p>
          <a:p>
            <a:pPr algn="just">
              <a:buFont typeface="Arial" panose="020B0604020202020204" pitchFamily="34" charset="0"/>
              <a:buNone/>
            </a:pPr>
            <a:endParaRPr lang="en-US" altLang="en-US" sz="2400" dirty="0" smtClean="0">
              <a:cs typeface="Arial" panose="020B0604020202020204" pitchFamily="34" charset="0"/>
            </a:endParaRPr>
          </a:p>
          <a:p>
            <a:pPr algn="just">
              <a:buFont typeface="Arial" panose="020B0604020202020204" pitchFamily="34" charset="0"/>
              <a:buNone/>
            </a:pPr>
            <a:endParaRPr lang="en-ZA" altLang="en-US" sz="2400" dirty="0" smtClean="0">
              <a:cs typeface="Arial" panose="020B0604020202020204" pitchFamily="34" charset="0"/>
            </a:endParaRPr>
          </a:p>
        </p:txBody>
      </p:sp>
      <p:sp>
        <p:nvSpPr>
          <p:cNvPr id="32772"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F2272244-1268-473E-96DE-A84147278468}" type="slidenum">
              <a:rPr lang="en-US" altLang="en-US" sz="1200" b="1">
                <a:solidFill>
                  <a:srgbClr val="898989"/>
                </a:solidFill>
                <a:latin typeface="Arial" panose="020B0604020202020204" pitchFamily="34" charset="0"/>
              </a:rPr>
              <a:pPr>
                <a:lnSpc>
                  <a:spcPct val="100000"/>
                </a:lnSpc>
                <a:spcBef>
                  <a:spcPct val="0"/>
                </a:spcBef>
                <a:buFontTx/>
                <a:buNone/>
              </a:pPr>
              <a:t>15</a:t>
            </a:fld>
            <a:endParaRPr lang="en-US" altLang="en-US" sz="1200" b="1">
              <a:solidFill>
                <a:srgbClr val="898989"/>
              </a:solidFill>
              <a:latin typeface="Arial" panose="020B0604020202020204" pitchFamily="34" charset="0"/>
            </a:endParaRPr>
          </a:p>
        </p:txBody>
      </p:sp>
      <p:sp>
        <p:nvSpPr>
          <p:cNvPr id="7" name="TextBox 6"/>
          <p:cNvSpPr txBox="1"/>
          <p:nvPr/>
        </p:nvSpPr>
        <p:spPr>
          <a:xfrm>
            <a:off x="557213" y="530225"/>
            <a:ext cx="8029575"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altLang="en-US" sz="2800" b="1" dirty="0">
                <a:cs typeface="Arial" charset="0"/>
              </a:rPr>
              <a:t>Enrolment Planning Process</a:t>
            </a:r>
            <a:endParaRPr lang="en-ZA" sz="2800" b="1" dirty="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2288" y="476250"/>
            <a:ext cx="8027987" cy="954088"/>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defRPr/>
            </a:pPr>
            <a:r>
              <a:rPr lang="en-GB" altLang="en-US" sz="2800" b="1" dirty="0" smtClean="0">
                <a:solidFill>
                  <a:srgbClr val="FFFFFF"/>
                </a:solidFill>
                <a:latin typeface="+mn-lt"/>
                <a:cs typeface="Arial" panose="020B0604020202020204" pitchFamily="34" charset="0"/>
              </a:rPr>
              <a:t>First Time–Entering (FTEN) Students </a:t>
            </a:r>
          </a:p>
          <a:p>
            <a:pPr algn="ctr">
              <a:defRPr/>
            </a:pPr>
            <a:r>
              <a:rPr lang="en-GB" altLang="en-US" sz="2800" b="1" dirty="0" smtClean="0">
                <a:solidFill>
                  <a:srgbClr val="FFFFFF"/>
                </a:solidFill>
                <a:latin typeface="+mn-lt"/>
                <a:cs typeface="Arial" panose="020B0604020202020204" pitchFamily="34" charset="0"/>
              </a:rPr>
              <a:t>(2013 -  2016)</a:t>
            </a:r>
            <a:endParaRPr lang="en-ZA" altLang="en-US" sz="2800" b="1" dirty="0" smtClean="0">
              <a:solidFill>
                <a:srgbClr val="FFFFFF"/>
              </a:solidFill>
              <a:latin typeface="+mn-lt"/>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880582154"/>
              </p:ext>
            </p:extLst>
          </p:nvPr>
        </p:nvGraphicFramePr>
        <p:xfrm>
          <a:off x="539750" y="1576388"/>
          <a:ext cx="8010527" cy="4460874"/>
        </p:xfrm>
        <a:graphic>
          <a:graphicData uri="http://schemas.openxmlformats.org/drawingml/2006/table">
            <a:tbl>
              <a:tblPr bandRow="1">
                <a:tableStyleId>{3B4B98B0-60AC-42C2-AFA5-B58CD77FA1E5}</a:tableStyleId>
              </a:tblPr>
              <a:tblGrid>
                <a:gridCol w="1296112"/>
                <a:gridCol w="1368117"/>
                <a:gridCol w="1296112"/>
                <a:gridCol w="1236148"/>
                <a:gridCol w="1407019"/>
                <a:gridCol w="1407019"/>
              </a:tblGrid>
              <a:tr h="700222">
                <a:tc rowSpan="2">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b="1" u="none" strike="noStrike" dirty="0">
                          <a:effectLst/>
                        </a:rPr>
                        <a:t>HEAD COUNT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b="1" u="none" strike="noStrike" dirty="0">
                          <a:effectLst/>
                        </a:rPr>
                        <a:t>Actual (Audited)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b="1" u="none" strike="noStrike" dirty="0">
                          <a:effectLst/>
                        </a:rPr>
                        <a:t>Preliminary</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b="1" u="none" strike="noStrike" dirty="0">
                          <a:effectLst/>
                        </a:rPr>
                        <a:t>Projected target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84509">
                <a:tc vMerge="1">
                  <a:txBody>
                    <a:bodyPr/>
                    <a:lstStyle/>
                    <a:p>
                      <a:endParaRPr lang="en-US"/>
                    </a:p>
                  </a:txBody>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b="1" u="none" strike="noStrike" dirty="0">
                          <a:effectLst/>
                        </a:rPr>
                        <a:t>2014</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b="1" u="none" strike="noStrike" dirty="0">
                          <a:effectLst/>
                        </a:rPr>
                        <a:t>2015</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b="1" u="none" strike="noStrike" dirty="0">
                          <a:effectLst/>
                        </a:rPr>
                        <a:t>2016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b="1" u="none" strike="noStrike" dirty="0">
                          <a:effectLst/>
                        </a:rPr>
                        <a:t>2017</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b="1" u="none" strike="noStrike" dirty="0">
                          <a:effectLst/>
                        </a:rPr>
                        <a:t>2018</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4509">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u="none" strike="noStrike" dirty="0">
                          <a:effectLst/>
                        </a:rPr>
                        <a:t>Total FTEN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u="none" strike="noStrike" dirty="0" smtClean="0">
                          <a:effectLst/>
                        </a:rPr>
                        <a:t>168</a:t>
                      </a:r>
                      <a:r>
                        <a:rPr lang="en-US" sz="1400" u="none" strike="noStrike" baseline="0" dirty="0" smtClean="0">
                          <a:effectLst/>
                        </a:rPr>
                        <a:t> </a:t>
                      </a:r>
                      <a:r>
                        <a:rPr lang="en-US" sz="1400" u="none" strike="noStrike" dirty="0" smtClean="0">
                          <a:effectLst/>
                        </a:rPr>
                        <a:t>356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b"/>
                      <a:r>
                        <a:rPr lang="en-US" sz="1400" u="none" strike="noStrike" dirty="0" smtClean="0">
                          <a:effectLst/>
                        </a:rPr>
                        <a:t>171</a:t>
                      </a:r>
                      <a:r>
                        <a:rPr lang="en-US" sz="1400" u="none" strike="noStrike" baseline="0" dirty="0" smtClean="0">
                          <a:effectLst/>
                        </a:rPr>
                        <a:t> </a:t>
                      </a:r>
                      <a:r>
                        <a:rPr lang="en-US" sz="1400" u="none" strike="noStrike" dirty="0" smtClean="0">
                          <a:effectLst/>
                        </a:rPr>
                        <a:t>930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ctr"/>
                      <a:r>
                        <a:rPr lang="en-US" sz="1400" u="none" strike="noStrike" dirty="0" smtClean="0">
                          <a:effectLst/>
                        </a:rPr>
                        <a:t>212</a:t>
                      </a:r>
                      <a:r>
                        <a:rPr lang="en-US" sz="1400" u="none" strike="noStrike" baseline="0" dirty="0" smtClean="0">
                          <a:effectLst/>
                        </a:rPr>
                        <a:t> </a:t>
                      </a:r>
                      <a:r>
                        <a:rPr lang="en-US" sz="1400" u="none" strike="noStrike" dirty="0" smtClean="0">
                          <a:effectLst/>
                        </a:rPr>
                        <a:t>472</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ctr"/>
                      <a:r>
                        <a:rPr lang="en-US" sz="1400" u="none" strike="noStrike" dirty="0" smtClean="0">
                          <a:effectLst/>
                        </a:rPr>
                        <a:t>196</a:t>
                      </a:r>
                      <a:r>
                        <a:rPr lang="en-US" sz="1400" u="none" strike="noStrike" baseline="0" dirty="0" smtClean="0">
                          <a:effectLst/>
                        </a:rPr>
                        <a:t> </a:t>
                      </a:r>
                      <a:r>
                        <a:rPr lang="en-US" sz="1400" u="none" strike="noStrike" dirty="0" smtClean="0">
                          <a:effectLst/>
                        </a:rPr>
                        <a:t>391</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ctr"/>
                      <a:r>
                        <a:rPr lang="en-US" sz="1400" u="none" strike="noStrike" dirty="0" smtClean="0">
                          <a:effectLst/>
                        </a:rPr>
                        <a:t>204</a:t>
                      </a:r>
                      <a:r>
                        <a:rPr lang="en-US" sz="1400" u="none" strike="noStrike" baseline="0" dirty="0" smtClean="0">
                          <a:effectLst/>
                        </a:rPr>
                        <a:t> </a:t>
                      </a:r>
                      <a:r>
                        <a:rPr lang="en-US" sz="1400" u="none" strike="noStrike" dirty="0" smtClean="0">
                          <a:effectLst/>
                        </a:rPr>
                        <a:t>835</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4509">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u="none" strike="noStrike" dirty="0">
                          <a:effectLst/>
                        </a:rPr>
                        <a:t>Engineering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u="none" strike="noStrike" dirty="0" smtClean="0">
                          <a:effectLst/>
                        </a:rPr>
                        <a:t>14</a:t>
                      </a:r>
                      <a:r>
                        <a:rPr lang="en-US" sz="1400" u="none" strike="noStrike" baseline="0" dirty="0" smtClean="0">
                          <a:effectLst/>
                        </a:rPr>
                        <a:t> </a:t>
                      </a:r>
                      <a:r>
                        <a:rPr lang="en-US" sz="1400" u="none" strike="noStrike" dirty="0" smtClean="0">
                          <a:effectLst/>
                        </a:rPr>
                        <a:t>794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ctr"/>
                      <a:r>
                        <a:rPr lang="en-US" sz="1400" u="none" strike="noStrike" dirty="0" smtClean="0">
                          <a:effectLst/>
                        </a:rPr>
                        <a:t>13</a:t>
                      </a:r>
                      <a:r>
                        <a:rPr lang="en-US" sz="1400" u="none" strike="noStrike" baseline="0" dirty="0" smtClean="0">
                          <a:effectLst/>
                        </a:rPr>
                        <a:t> </a:t>
                      </a:r>
                      <a:r>
                        <a:rPr lang="en-US" sz="1400" u="none" strike="noStrike" dirty="0" smtClean="0">
                          <a:effectLst/>
                        </a:rPr>
                        <a:t>606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ctr"/>
                      <a:r>
                        <a:rPr lang="en-US" sz="1400" u="none" strike="noStrike" dirty="0" smtClean="0">
                          <a:effectLst/>
                        </a:rPr>
                        <a:t>16</a:t>
                      </a:r>
                      <a:r>
                        <a:rPr lang="en-US" sz="1400" u="none" strike="noStrike" baseline="0" dirty="0" smtClean="0">
                          <a:effectLst/>
                        </a:rPr>
                        <a:t> </a:t>
                      </a:r>
                      <a:r>
                        <a:rPr lang="en-US" sz="1400" u="none" strike="noStrike" dirty="0" smtClean="0">
                          <a:effectLst/>
                        </a:rPr>
                        <a:t>517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ctr"/>
                      <a:r>
                        <a:rPr lang="en-US" sz="1400" u="none" strike="noStrike" dirty="0" smtClean="0">
                          <a:effectLst/>
                        </a:rPr>
                        <a:t>15</a:t>
                      </a:r>
                      <a:r>
                        <a:rPr lang="en-US" sz="1400" u="none" strike="noStrike" baseline="0" dirty="0" smtClean="0">
                          <a:effectLst/>
                        </a:rPr>
                        <a:t> </a:t>
                      </a:r>
                      <a:r>
                        <a:rPr lang="en-US" sz="1400" u="none" strike="noStrike" dirty="0" smtClean="0">
                          <a:effectLst/>
                        </a:rPr>
                        <a:t>890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b"/>
                      <a:r>
                        <a:rPr lang="en-US" sz="1400" u="none" strike="noStrike" dirty="0" smtClean="0">
                          <a:effectLst/>
                        </a:rPr>
                        <a:t>16</a:t>
                      </a:r>
                      <a:r>
                        <a:rPr lang="en-US" sz="1400" u="none" strike="noStrike" baseline="0" dirty="0" smtClean="0">
                          <a:effectLst/>
                        </a:rPr>
                        <a:t> </a:t>
                      </a:r>
                      <a:r>
                        <a:rPr lang="en-US" sz="1400" u="none" strike="noStrike" dirty="0" smtClean="0">
                          <a:effectLst/>
                        </a:rPr>
                        <a:t>709</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3664">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u="none" strike="noStrike" dirty="0">
                          <a:effectLst/>
                        </a:rPr>
                        <a:t>Life and Physical Sciences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u="none" strike="noStrike" dirty="0" smtClean="0">
                          <a:effectLst/>
                        </a:rPr>
                        <a:t>12</a:t>
                      </a:r>
                      <a:r>
                        <a:rPr lang="en-US" sz="1400" u="none" strike="noStrike" baseline="0" dirty="0" smtClean="0">
                          <a:effectLst/>
                        </a:rPr>
                        <a:t> </a:t>
                      </a:r>
                      <a:r>
                        <a:rPr lang="en-US" sz="1400" u="none" strike="noStrike" dirty="0" smtClean="0">
                          <a:effectLst/>
                        </a:rPr>
                        <a:t>906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ctr"/>
                      <a:r>
                        <a:rPr lang="en-US" sz="1400" u="none" strike="noStrike" dirty="0" smtClean="0">
                          <a:effectLst/>
                        </a:rPr>
                        <a:t>12</a:t>
                      </a:r>
                      <a:r>
                        <a:rPr lang="en-US" sz="1400" u="none" strike="noStrike" baseline="0" dirty="0" smtClean="0">
                          <a:effectLst/>
                        </a:rPr>
                        <a:t> </a:t>
                      </a:r>
                      <a:r>
                        <a:rPr lang="en-US" sz="1400" u="none" strike="noStrike" dirty="0" smtClean="0">
                          <a:effectLst/>
                        </a:rPr>
                        <a:t>474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ctr"/>
                      <a:r>
                        <a:rPr lang="en-US" sz="1400" u="none" strike="noStrike" dirty="0" smtClean="0">
                          <a:effectLst/>
                        </a:rPr>
                        <a:t>12</a:t>
                      </a:r>
                      <a:r>
                        <a:rPr lang="en-US" sz="1400" u="none" strike="noStrike" baseline="0" dirty="0" smtClean="0">
                          <a:effectLst/>
                        </a:rPr>
                        <a:t> </a:t>
                      </a:r>
                      <a:r>
                        <a:rPr lang="en-US" sz="1400" u="none" strike="noStrike" dirty="0" smtClean="0">
                          <a:effectLst/>
                        </a:rPr>
                        <a:t>871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ctr"/>
                      <a:r>
                        <a:rPr lang="en-US" sz="1400" u="none" strike="noStrike" dirty="0" smtClean="0">
                          <a:effectLst/>
                        </a:rPr>
                        <a:t>13</a:t>
                      </a:r>
                      <a:r>
                        <a:rPr lang="en-US" sz="1400" u="none" strike="noStrike" baseline="0" dirty="0" smtClean="0">
                          <a:effectLst/>
                        </a:rPr>
                        <a:t> </a:t>
                      </a:r>
                      <a:r>
                        <a:rPr lang="en-US" sz="1400" u="none" strike="noStrike" dirty="0" smtClean="0">
                          <a:effectLst/>
                        </a:rPr>
                        <a:t>227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b"/>
                      <a:r>
                        <a:rPr lang="en-US" sz="1400" u="none" strike="noStrike" dirty="0" smtClean="0">
                          <a:effectLst/>
                        </a:rPr>
                        <a:t>13</a:t>
                      </a:r>
                      <a:r>
                        <a:rPr lang="en-US" sz="1400" u="none" strike="noStrike" baseline="0" dirty="0" smtClean="0">
                          <a:effectLst/>
                        </a:rPr>
                        <a:t> </a:t>
                      </a:r>
                      <a:r>
                        <a:rPr lang="en-US" sz="1400" u="none" strike="noStrike" dirty="0" smtClean="0">
                          <a:effectLst/>
                        </a:rPr>
                        <a:t>806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5881">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u="none" strike="noStrike" dirty="0">
                          <a:effectLst/>
                        </a:rPr>
                        <a:t>Animal and Human Health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u="none" strike="noStrike" dirty="0" smtClean="0">
                          <a:effectLst/>
                        </a:rPr>
                        <a:t>8</a:t>
                      </a:r>
                      <a:r>
                        <a:rPr lang="en-US" sz="1400" u="none" strike="noStrike" baseline="0" dirty="0" smtClean="0">
                          <a:effectLst/>
                        </a:rPr>
                        <a:t> </a:t>
                      </a:r>
                      <a:r>
                        <a:rPr lang="en-US" sz="1400" u="none" strike="noStrike" dirty="0" smtClean="0">
                          <a:effectLst/>
                        </a:rPr>
                        <a:t>367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b"/>
                      <a:r>
                        <a:rPr lang="en-US" sz="1400" u="none" strike="noStrike" dirty="0" smtClean="0">
                          <a:effectLst/>
                        </a:rPr>
                        <a:t>8</a:t>
                      </a:r>
                      <a:r>
                        <a:rPr lang="en-US" sz="1400" u="none" strike="noStrike" baseline="0" dirty="0" smtClean="0">
                          <a:effectLst/>
                        </a:rPr>
                        <a:t> </a:t>
                      </a:r>
                      <a:r>
                        <a:rPr lang="en-US" sz="1400" u="none" strike="noStrike" dirty="0" smtClean="0">
                          <a:effectLst/>
                        </a:rPr>
                        <a:t>713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ctr"/>
                      <a:r>
                        <a:rPr lang="en-US" sz="1400" u="none" strike="noStrike" dirty="0" smtClean="0">
                          <a:effectLst/>
                        </a:rPr>
                        <a:t>11</a:t>
                      </a:r>
                      <a:r>
                        <a:rPr lang="en-US" sz="1400" u="none" strike="noStrike" baseline="0" dirty="0" smtClean="0">
                          <a:effectLst/>
                        </a:rPr>
                        <a:t> </a:t>
                      </a:r>
                      <a:r>
                        <a:rPr lang="en-US" sz="1400" u="none" strike="noStrike" dirty="0" smtClean="0">
                          <a:effectLst/>
                        </a:rPr>
                        <a:t>541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ctr"/>
                      <a:r>
                        <a:rPr lang="en-US" sz="1400" u="none" strike="noStrike" dirty="0" smtClean="0">
                          <a:effectLst/>
                        </a:rPr>
                        <a:t>10</a:t>
                      </a:r>
                      <a:r>
                        <a:rPr lang="en-US" sz="1400" u="none" strike="noStrike" baseline="0" dirty="0" smtClean="0">
                          <a:effectLst/>
                        </a:rPr>
                        <a:t> </a:t>
                      </a:r>
                      <a:r>
                        <a:rPr lang="en-US" sz="1400" u="none" strike="noStrike" dirty="0" smtClean="0">
                          <a:effectLst/>
                        </a:rPr>
                        <a:t>513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b"/>
                      <a:r>
                        <a:rPr lang="en-US" sz="1400" u="none" strike="noStrike" dirty="0" smtClean="0">
                          <a:effectLst/>
                        </a:rPr>
                        <a:t>11</a:t>
                      </a:r>
                      <a:r>
                        <a:rPr lang="en-US" sz="1400" u="none" strike="noStrike" baseline="0" dirty="0" smtClean="0">
                          <a:effectLst/>
                        </a:rPr>
                        <a:t> </a:t>
                      </a:r>
                      <a:r>
                        <a:rPr lang="en-US" sz="1400" u="none" strike="noStrike" dirty="0" smtClean="0">
                          <a:effectLst/>
                        </a:rPr>
                        <a:t>255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58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u="none" strike="noStrike" dirty="0">
                          <a:effectLst/>
                        </a:rPr>
                        <a:t>Teacher Education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rtl="0" fontAlgn="b"/>
                      <a:r>
                        <a:rPr lang="en-US" sz="1400" u="none" strike="noStrike" dirty="0" smtClean="0">
                          <a:effectLst/>
                        </a:rPr>
                        <a:t>17</a:t>
                      </a:r>
                      <a:r>
                        <a:rPr lang="en-US" sz="1400" u="none" strike="noStrike" baseline="0" dirty="0" smtClean="0">
                          <a:effectLst/>
                        </a:rPr>
                        <a:t> </a:t>
                      </a:r>
                      <a:r>
                        <a:rPr lang="en-US" sz="1400" u="none" strike="noStrike" dirty="0" smtClean="0">
                          <a:effectLst/>
                        </a:rPr>
                        <a:t>985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ctr"/>
                      <a:r>
                        <a:rPr lang="en-US" sz="1400" u="none" strike="noStrike" dirty="0" smtClean="0">
                          <a:effectLst/>
                        </a:rPr>
                        <a:t>18</a:t>
                      </a:r>
                      <a:r>
                        <a:rPr lang="en-US" sz="1400" u="none" strike="noStrike" baseline="0" dirty="0" smtClean="0">
                          <a:effectLst/>
                        </a:rPr>
                        <a:t> </a:t>
                      </a:r>
                      <a:r>
                        <a:rPr lang="en-US" sz="1400" u="none" strike="noStrike" dirty="0" smtClean="0">
                          <a:effectLst/>
                        </a:rPr>
                        <a:t>682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ctr"/>
                      <a:r>
                        <a:rPr lang="en-US" sz="1400" u="none" strike="noStrike" dirty="0" smtClean="0">
                          <a:effectLst/>
                        </a:rPr>
                        <a:t>22</a:t>
                      </a:r>
                      <a:r>
                        <a:rPr lang="en-US" sz="1400" u="none" strike="noStrike" baseline="0" dirty="0" smtClean="0">
                          <a:effectLst/>
                        </a:rPr>
                        <a:t> </a:t>
                      </a:r>
                      <a:r>
                        <a:rPr lang="en-US" sz="1400" u="none" strike="noStrike" dirty="0" smtClean="0">
                          <a:effectLst/>
                        </a:rPr>
                        <a:t>785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ctr"/>
                      <a:r>
                        <a:rPr lang="en-US" sz="1400" u="none" strike="noStrike" dirty="0" smtClean="0">
                          <a:effectLst/>
                        </a:rPr>
                        <a:t>24</a:t>
                      </a:r>
                      <a:r>
                        <a:rPr lang="en-US" sz="1400" u="none" strike="noStrike" baseline="0" dirty="0" smtClean="0">
                          <a:effectLst/>
                        </a:rPr>
                        <a:t> </a:t>
                      </a:r>
                      <a:r>
                        <a:rPr lang="en-US" sz="1400" u="none" strike="noStrike" dirty="0" smtClean="0">
                          <a:effectLst/>
                        </a:rPr>
                        <a:t>341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fontAlgn="b"/>
                      <a:r>
                        <a:rPr lang="en-US" sz="1400" u="none" strike="noStrike" dirty="0" smtClean="0">
                          <a:effectLst/>
                        </a:rPr>
                        <a:t>25</a:t>
                      </a:r>
                      <a:r>
                        <a:rPr lang="en-US" sz="1400" u="none" strike="noStrike" baseline="0" dirty="0" smtClean="0">
                          <a:effectLst/>
                        </a:rPr>
                        <a:t> </a:t>
                      </a:r>
                      <a:r>
                        <a:rPr lang="en-US" sz="1400" u="none" strike="noStrike" dirty="0" smtClean="0">
                          <a:effectLst/>
                        </a:rPr>
                        <a:t>582</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4875"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755650" y="260350"/>
            <a:ext cx="7977188" cy="823913"/>
          </a:xfrm>
        </p:spPr>
        <p:txBody>
          <a:bodyPr/>
          <a:lstStyle/>
          <a:p>
            <a:r>
              <a:rPr lang="en-GB" altLang="en-US" sz="2800" b="1" smtClean="0">
                <a:latin typeface="Arial" panose="020B0604020202020204" pitchFamily="34" charset="0"/>
                <a:cs typeface="Arial" panose="020B0604020202020204" pitchFamily="34" charset="0"/>
              </a:rPr>
              <a:t>)</a:t>
            </a:r>
            <a:endParaRPr lang="en-US" altLang="en-US" sz="2800" b="1" smtClean="0">
              <a:latin typeface="Arial" panose="020B0604020202020204" pitchFamily="34" charset="0"/>
              <a:cs typeface="Arial" panose="020B0604020202020204" pitchFamily="34" charset="0"/>
            </a:endParaRPr>
          </a:p>
        </p:txBody>
      </p:sp>
      <p:sp>
        <p:nvSpPr>
          <p:cNvPr id="36868"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2128D5B5-F747-406E-8242-95163856DC21}" type="slidenum">
              <a:rPr lang="en-US" altLang="en-US" sz="1200" b="1">
                <a:solidFill>
                  <a:srgbClr val="898989"/>
                </a:solidFill>
                <a:latin typeface="Arial" panose="020B0604020202020204" pitchFamily="34" charset="0"/>
              </a:rPr>
              <a:pPr>
                <a:lnSpc>
                  <a:spcPct val="100000"/>
                </a:lnSpc>
                <a:spcBef>
                  <a:spcPct val="0"/>
                </a:spcBef>
                <a:buFontTx/>
                <a:buNone/>
              </a:pPr>
              <a:t>17</a:t>
            </a:fld>
            <a:endParaRPr lang="en-US" altLang="en-US" sz="1200" b="1">
              <a:solidFill>
                <a:srgbClr val="898989"/>
              </a:solidFill>
              <a:latin typeface="Arial" panose="020B0604020202020204" pitchFamily="34" charset="0"/>
            </a:endParaRPr>
          </a:p>
        </p:txBody>
      </p:sp>
      <p:sp>
        <p:nvSpPr>
          <p:cNvPr id="7" name="TextBox 6"/>
          <p:cNvSpPr txBox="1"/>
          <p:nvPr/>
        </p:nvSpPr>
        <p:spPr>
          <a:xfrm>
            <a:off x="557213" y="534988"/>
            <a:ext cx="8029575" cy="52228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GB" altLang="en-US" sz="2800" b="1" dirty="0">
                <a:cs typeface="Arial" charset="0"/>
              </a:rPr>
              <a:t>Total Enrolment (2013 -  2016</a:t>
            </a:r>
            <a:r>
              <a:rPr lang="en-GB" altLang="en-US" b="1" dirty="0">
                <a:cs typeface="Arial" charset="0"/>
              </a:rPr>
              <a:t>)</a:t>
            </a:r>
            <a:endParaRPr lang="en-ZA" b="1" dirty="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319759634"/>
              </p:ext>
            </p:extLst>
          </p:nvPr>
        </p:nvGraphicFramePr>
        <p:xfrm>
          <a:off x="561975" y="1328738"/>
          <a:ext cx="8027988" cy="4821238"/>
        </p:xfrm>
        <a:graphic>
          <a:graphicData uri="http://schemas.openxmlformats.org/drawingml/2006/table">
            <a:tbl>
              <a:tblPr bandRow="1">
                <a:tableStyleId>{5C22544A-7EE6-4342-B048-85BDC9FD1C3A}</a:tableStyleId>
              </a:tblPr>
              <a:tblGrid>
                <a:gridCol w="1443048"/>
                <a:gridCol w="1232948"/>
                <a:gridCol w="1337998"/>
                <a:gridCol w="1337998"/>
                <a:gridCol w="1337998"/>
                <a:gridCol w="1337998"/>
              </a:tblGrid>
              <a:tr h="436297">
                <a:tc rowSpan="2">
                  <a:txBody>
                    <a:bodyPr/>
                    <a:lstStyle/>
                    <a:p>
                      <a:pPr algn="ctr" rtl="0" fontAlgn="b"/>
                      <a:r>
                        <a:rPr lang="en-US" sz="1400" b="1" u="none" strike="noStrike" dirty="0">
                          <a:effectLst/>
                          <a:latin typeface="Arial" panose="020B0604020202020204" pitchFamily="34" charset="0"/>
                          <a:cs typeface="Arial" panose="020B0604020202020204" pitchFamily="34" charset="0"/>
                        </a:rPr>
                        <a:t>HEAD COUNT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b="1" u="none" strike="noStrike" dirty="0">
                          <a:effectLst/>
                          <a:latin typeface="Arial" panose="020B0604020202020204" pitchFamily="34" charset="0"/>
                          <a:cs typeface="Arial" panose="020B0604020202020204" pitchFamily="34" charset="0"/>
                        </a:rPr>
                        <a:t>Actual (Audited)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b="1" u="none" strike="noStrike" dirty="0">
                          <a:effectLst/>
                          <a:latin typeface="Arial" panose="020B0604020202020204" pitchFamily="34" charset="0"/>
                          <a:cs typeface="Arial" panose="020B0604020202020204" pitchFamily="34" charset="0"/>
                        </a:rPr>
                        <a:t>Preliminary</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b"/>
                      <a:r>
                        <a:rPr lang="en-US" sz="1400" b="1" u="none" strike="noStrike" dirty="0">
                          <a:effectLst/>
                          <a:latin typeface="Arial" panose="020B0604020202020204" pitchFamily="34" charset="0"/>
                          <a:cs typeface="Arial" panose="020B0604020202020204" pitchFamily="34" charset="0"/>
                        </a:rPr>
                        <a:t>Projected target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82006">
                <a:tc vMerge="1">
                  <a:txBody>
                    <a:bodyPr/>
                    <a:lstStyle/>
                    <a:p>
                      <a:endParaRPr lang="en-US"/>
                    </a:p>
                  </a:txBody>
                  <a:tcPr/>
                </a:tc>
                <a:tc>
                  <a:txBody>
                    <a:bodyPr/>
                    <a:lstStyle/>
                    <a:p>
                      <a:pPr algn="ctr" rtl="0" fontAlgn="b"/>
                      <a:r>
                        <a:rPr lang="en-US" sz="1400" b="1" u="none" strike="noStrike" dirty="0">
                          <a:effectLst/>
                          <a:latin typeface="Arial" panose="020B0604020202020204" pitchFamily="34" charset="0"/>
                          <a:cs typeface="Arial" panose="020B0604020202020204" pitchFamily="34" charset="0"/>
                        </a:rPr>
                        <a:t>2014</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b="1" u="none" strike="noStrike" dirty="0">
                          <a:effectLst/>
                          <a:latin typeface="Arial" panose="020B0604020202020204" pitchFamily="34" charset="0"/>
                          <a:cs typeface="Arial" panose="020B0604020202020204" pitchFamily="34" charset="0"/>
                        </a:rPr>
                        <a:t>2015</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b="1" u="none" strike="noStrike" dirty="0">
                          <a:effectLst/>
                          <a:latin typeface="Arial" panose="020B0604020202020204" pitchFamily="34" charset="0"/>
                          <a:cs typeface="Arial" panose="020B0604020202020204" pitchFamily="34" charset="0"/>
                        </a:rPr>
                        <a:t>2016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b="1" u="none" strike="noStrike" dirty="0">
                          <a:effectLst/>
                          <a:latin typeface="Arial" panose="020B0604020202020204" pitchFamily="34" charset="0"/>
                          <a:cs typeface="Arial" panose="020B0604020202020204" pitchFamily="34" charset="0"/>
                        </a:rPr>
                        <a:t>2017</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b="1" u="none" strike="noStrike" dirty="0">
                          <a:effectLst/>
                          <a:latin typeface="Arial" panose="020B0604020202020204" pitchFamily="34" charset="0"/>
                          <a:cs typeface="Arial" panose="020B0604020202020204" pitchFamily="34" charset="0"/>
                        </a:rPr>
                        <a:t>2018</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897">
                <a:tc>
                  <a:txBody>
                    <a:bodyPr/>
                    <a:lstStyle/>
                    <a:p>
                      <a:pPr algn="ctr" rtl="0" fontAlgn="b"/>
                      <a:r>
                        <a:rPr lang="en-US" sz="1400" b="1" u="none" strike="noStrike" dirty="0">
                          <a:effectLst/>
                          <a:latin typeface="Arial" panose="020B0604020202020204" pitchFamily="34" charset="0"/>
                          <a:cs typeface="Arial" panose="020B0604020202020204" pitchFamily="34" charset="0"/>
                        </a:rPr>
                        <a:t>Total </a:t>
                      </a:r>
                      <a:r>
                        <a:rPr lang="en-US" sz="1400" b="1" u="none" strike="noStrike" dirty="0" smtClean="0">
                          <a:effectLst/>
                          <a:latin typeface="Arial" panose="020B0604020202020204" pitchFamily="34" charset="0"/>
                          <a:cs typeface="Arial" panose="020B0604020202020204" pitchFamily="34" charset="0"/>
                        </a:rPr>
                        <a:t> enrolments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u="none" strike="noStrike" dirty="0" smtClean="0">
                          <a:effectLst/>
                          <a:latin typeface="Arial" panose="020B0604020202020204" pitchFamily="34" charset="0"/>
                          <a:cs typeface="Arial" panose="020B0604020202020204" pitchFamily="34" charset="0"/>
                        </a:rPr>
                        <a:t>969</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154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985</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212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1</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035</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931</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1</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041</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100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1</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062</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009</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1108">
                <a:tc>
                  <a:txBody>
                    <a:bodyPr/>
                    <a:lstStyle/>
                    <a:p>
                      <a:pPr algn="ctr" rtl="0" fontAlgn="b"/>
                      <a:r>
                        <a:rPr lang="en-US" sz="1400" b="1" u="none" strike="noStrike" dirty="0">
                          <a:effectLst/>
                          <a:latin typeface="Arial" panose="020B0604020202020204" pitchFamily="34" charset="0"/>
                          <a:cs typeface="Arial" panose="020B0604020202020204" pitchFamily="34" charset="0"/>
                        </a:rPr>
                        <a:t>Engineering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u="none" strike="noStrike" dirty="0" smtClean="0">
                          <a:effectLst/>
                          <a:latin typeface="Arial" panose="020B0604020202020204" pitchFamily="34" charset="0"/>
                          <a:cs typeface="Arial" panose="020B0604020202020204" pitchFamily="34" charset="0"/>
                        </a:rPr>
                        <a:t>73</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945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74</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432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75 300</a:t>
                      </a:r>
                      <a:endParaRPr lang="en-US" sz="1400" b="1" i="0" u="none" strike="noStrike" dirty="0">
                        <a:solidFill>
                          <a:srgbClr val="FF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77</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593</a:t>
                      </a:r>
                      <a:endParaRPr lang="en-US" sz="1400" b="1" i="0" u="none" strike="noStrike" dirty="0">
                        <a:solidFill>
                          <a:srgbClr val="FF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79</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661</a:t>
                      </a:r>
                      <a:endParaRPr lang="en-US" sz="1400" b="1" i="0" u="none" strike="noStrike" dirty="0">
                        <a:solidFill>
                          <a:srgbClr val="FF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9411">
                <a:tc>
                  <a:txBody>
                    <a:bodyPr/>
                    <a:lstStyle/>
                    <a:p>
                      <a:pPr algn="ctr" rtl="0" fontAlgn="b"/>
                      <a:r>
                        <a:rPr lang="en-US" sz="1400" b="1" u="none" strike="noStrike" dirty="0">
                          <a:effectLst/>
                          <a:latin typeface="Arial" panose="020B0604020202020204" pitchFamily="34" charset="0"/>
                          <a:cs typeface="Arial" panose="020B0604020202020204" pitchFamily="34" charset="0"/>
                        </a:rPr>
                        <a:t>Life and Physical Sciences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u="none" strike="noStrike" dirty="0" smtClean="0">
                          <a:effectLst/>
                          <a:latin typeface="Arial" panose="020B0604020202020204" pitchFamily="34" charset="0"/>
                          <a:cs typeface="Arial" panose="020B0604020202020204" pitchFamily="34" charset="0"/>
                        </a:rPr>
                        <a:t>44</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872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46</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426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44</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693</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47</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756</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49</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958</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9411">
                <a:tc>
                  <a:txBody>
                    <a:bodyPr/>
                    <a:lstStyle/>
                    <a:p>
                      <a:pPr algn="ctr" rtl="0" fontAlgn="b"/>
                      <a:r>
                        <a:rPr lang="en-US" sz="1400" b="1" u="none" strike="noStrike" dirty="0">
                          <a:effectLst/>
                          <a:latin typeface="Arial" panose="020B0604020202020204" pitchFamily="34" charset="0"/>
                          <a:cs typeface="Arial" panose="020B0604020202020204" pitchFamily="34" charset="0"/>
                        </a:rPr>
                        <a:t>Animal and Human Health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u="none" strike="noStrike" dirty="0" smtClean="0">
                          <a:effectLst/>
                          <a:latin typeface="Arial" panose="020B0604020202020204" pitchFamily="34" charset="0"/>
                          <a:cs typeface="Arial" panose="020B0604020202020204" pitchFamily="34" charset="0"/>
                        </a:rPr>
                        <a:t>42</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988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44</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966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50</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768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50</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078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51</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570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1108">
                <a:tc>
                  <a:txBody>
                    <a:bodyPr/>
                    <a:lstStyle/>
                    <a:p>
                      <a:pPr algn="ctr" rtl="0" fontAlgn="b"/>
                      <a:r>
                        <a:rPr lang="en-US" sz="1400" b="1" u="none" strike="noStrike" dirty="0">
                          <a:effectLst/>
                          <a:latin typeface="Arial" panose="020B0604020202020204" pitchFamily="34" charset="0"/>
                          <a:cs typeface="Arial" panose="020B0604020202020204" pitchFamily="34" charset="0"/>
                        </a:rPr>
                        <a:t>Teacher Education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u="none" strike="noStrike" dirty="0" smtClean="0">
                          <a:effectLst/>
                          <a:latin typeface="Arial" panose="020B0604020202020204" pitchFamily="34" charset="0"/>
                          <a:cs typeface="Arial" panose="020B0604020202020204" pitchFamily="34" charset="0"/>
                        </a:rPr>
                        <a:t>106</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832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latin typeface="Arial" panose="020B0604020202020204" pitchFamily="34" charset="0"/>
                          <a:cs typeface="Arial" panose="020B0604020202020204" pitchFamily="34" charset="0"/>
                        </a:rPr>
                        <a:t>116</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201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115</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034</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119</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050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124</a:t>
                      </a:r>
                      <a:r>
                        <a:rPr lang="en-US" sz="1400" u="none" strike="noStrike" baseline="0" dirty="0" smtClean="0">
                          <a:effectLst/>
                          <a:latin typeface="Arial" panose="020B0604020202020204" pitchFamily="34" charset="0"/>
                          <a:cs typeface="Arial" panose="020B0604020202020204" pitchFamily="34" charset="0"/>
                        </a:rPr>
                        <a:t> </a:t>
                      </a:r>
                      <a:r>
                        <a:rPr lang="en-US" sz="1400" u="none" strike="noStrike" dirty="0" smtClean="0">
                          <a:effectLst/>
                          <a:latin typeface="Arial" panose="020B0604020202020204" pitchFamily="34" charset="0"/>
                          <a:cs typeface="Arial" panose="020B0604020202020204" pitchFamily="34" charset="0"/>
                        </a:rPr>
                        <a:t>191</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5" name="Content Placeholder 2"/>
          <p:cNvSpPr>
            <a:spLocks noGrp="1"/>
          </p:cNvSpPr>
          <p:nvPr>
            <p:ph idx="1"/>
          </p:nvPr>
        </p:nvSpPr>
        <p:spPr bwMode="auto">
          <a:xfrm>
            <a:off x="557213" y="1546225"/>
            <a:ext cx="8029575" cy="5327650"/>
          </a:xfrm>
        </p:spPr>
        <p:txBody>
          <a:bodyPr wrap="square" numCol="1" anchor="t" anchorCtr="0" compatLnSpc="1">
            <a:prstTxWarp prst="textNoShape">
              <a:avLst/>
            </a:prstTxWarp>
          </a:bodyPr>
          <a:lstStyle/>
          <a:p>
            <a:pPr marL="271463" indent="-271463">
              <a:spcAft>
                <a:spcPts val="600"/>
              </a:spcAft>
            </a:pPr>
            <a:r>
              <a:rPr lang="en-ZA" altLang="en-US" sz="2400" dirty="0" smtClean="0">
                <a:cs typeface="Arial" panose="020B0604020202020204" pitchFamily="34" charset="0"/>
              </a:rPr>
              <a:t>The Department is organising a meeting with university Registrars and Finance Executives early in December 2016 to prepare for the 2017 registration period – issues to be discussed include: the finalisation of the 2016 academic year, fees for 2017 and the applications for gap funding, NSFAS student support, the implementation of CACH in 2017 and security on campuses</a:t>
            </a:r>
          </a:p>
          <a:p>
            <a:pPr marL="271463" indent="-271463">
              <a:spcAft>
                <a:spcPts val="600"/>
              </a:spcAft>
            </a:pPr>
            <a:r>
              <a:rPr lang="en-ZA" altLang="en-US" sz="2400" dirty="0" smtClean="0">
                <a:cs typeface="Arial" panose="020B0604020202020204" pitchFamily="34" charset="0"/>
              </a:rPr>
              <a:t>Student representatives (through SAUS) will also be invited to the meeting</a:t>
            </a:r>
          </a:p>
          <a:p>
            <a:pPr marL="271463" indent="-271463">
              <a:spcAft>
                <a:spcPts val="600"/>
              </a:spcAft>
            </a:pPr>
            <a:r>
              <a:rPr lang="en-ZA" altLang="en-US" sz="2400" dirty="0" smtClean="0">
                <a:cs typeface="Arial" panose="020B0604020202020204" pitchFamily="34" charset="0"/>
              </a:rPr>
              <a:t>The Department and Minister will continue to meet with the SRC leadership and leaders of other student organisations over the period leading up 2017 registration period to encourage dialogue and stability in the system </a:t>
            </a:r>
          </a:p>
        </p:txBody>
      </p:sp>
      <p:sp>
        <p:nvSpPr>
          <p:cNvPr id="3891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630C7D25-8091-4CBB-BD04-2F43B238DD93}" type="slidenum">
              <a:rPr lang="en-US" altLang="en-US" sz="1200" b="1">
                <a:solidFill>
                  <a:srgbClr val="898989"/>
                </a:solidFill>
                <a:latin typeface="Arial" panose="020B0604020202020204" pitchFamily="34" charset="0"/>
              </a:rPr>
              <a:pPr>
                <a:lnSpc>
                  <a:spcPct val="100000"/>
                </a:lnSpc>
                <a:spcBef>
                  <a:spcPct val="0"/>
                </a:spcBef>
                <a:buFontTx/>
                <a:buNone/>
              </a:pPr>
              <a:t>18</a:t>
            </a:fld>
            <a:endParaRPr lang="en-US" altLang="en-US" sz="1200" b="1">
              <a:solidFill>
                <a:srgbClr val="898989"/>
              </a:solidFill>
              <a:latin typeface="Arial" panose="020B0604020202020204" pitchFamily="34" charset="0"/>
            </a:endParaRPr>
          </a:p>
        </p:txBody>
      </p:sp>
      <p:sp>
        <p:nvSpPr>
          <p:cNvPr id="6" name="TextBox 5"/>
          <p:cNvSpPr txBox="1"/>
          <p:nvPr/>
        </p:nvSpPr>
        <p:spPr>
          <a:xfrm>
            <a:off x="557213" y="490538"/>
            <a:ext cx="8029575" cy="95408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spcBef>
                <a:spcPts val="1000"/>
              </a:spcBef>
              <a:defRPr/>
            </a:pPr>
            <a:r>
              <a:rPr lang="en-US" altLang="en-US" sz="2800" b="1" dirty="0">
                <a:cs typeface="Arial" panose="020B0604020202020204" pitchFamily="34" charset="0"/>
              </a:rPr>
              <a:t>Registrars meeting and engagement with students and universities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3" name="Content Placeholder 2"/>
          <p:cNvSpPr>
            <a:spLocks noGrp="1"/>
          </p:cNvSpPr>
          <p:nvPr>
            <p:ph idx="1"/>
          </p:nvPr>
        </p:nvSpPr>
        <p:spPr bwMode="auto">
          <a:xfrm>
            <a:off x="546100" y="1196752"/>
            <a:ext cx="8027988" cy="5427663"/>
          </a:xfrm>
        </p:spPr>
        <p:txBody>
          <a:bodyPr wrap="square" numCol="1" anchor="t" anchorCtr="0" compatLnSpc="1">
            <a:prstTxWarp prst="textNoShape">
              <a:avLst/>
            </a:prstTxWarp>
            <a:normAutofit/>
          </a:bodyPr>
          <a:lstStyle/>
          <a:p>
            <a:pPr marL="282575" indent="-282575">
              <a:spcBef>
                <a:spcPct val="0"/>
              </a:spcBef>
              <a:spcAft>
                <a:spcPts val="1200"/>
              </a:spcAft>
            </a:pPr>
            <a:r>
              <a:rPr lang="en-GB" altLang="en-US" sz="2400" dirty="0" smtClean="0">
                <a:cs typeface="Arial" panose="020B0604020202020204" pitchFamily="34" charset="0"/>
              </a:rPr>
              <a:t>The higher education system is still reliant on student fees to provide affordable and quality education and will continue to be until such time as a new policy position is adopted at a political level</a:t>
            </a:r>
          </a:p>
          <a:p>
            <a:pPr marL="282575" indent="-282575">
              <a:spcBef>
                <a:spcPct val="0"/>
              </a:spcBef>
              <a:spcAft>
                <a:spcPts val="1200"/>
              </a:spcAft>
            </a:pPr>
            <a:r>
              <a:rPr lang="en-GB" altLang="en-US" sz="2400" dirty="0" smtClean="0">
                <a:cs typeface="Arial" panose="020B0604020202020204" pitchFamily="34" charset="0"/>
              </a:rPr>
              <a:t>The Presidential Fees Commission continues to undertake its work. </a:t>
            </a:r>
            <a:r>
              <a:rPr lang="en-GB" altLang="en-US" sz="2400" dirty="0">
                <a:cs typeface="Arial" panose="020B0604020202020204" pitchFamily="34" charset="0"/>
              </a:rPr>
              <a:t>I</a:t>
            </a:r>
            <a:r>
              <a:rPr lang="en-GB" altLang="en-US" sz="2400" dirty="0" smtClean="0">
                <a:cs typeface="Arial" panose="020B0604020202020204" pitchFamily="34" charset="0"/>
              </a:rPr>
              <a:t>t has submitted an interim report to the President and is expected to present its final report by the end of            June 2017. It will make recommendations on the feasibility of fee free higher education and training (including university education and TVET) in South Africa</a:t>
            </a:r>
          </a:p>
          <a:p>
            <a:pPr marL="282575" indent="-282575">
              <a:spcBef>
                <a:spcPct val="0"/>
              </a:spcBef>
              <a:spcAft>
                <a:spcPts val="1200"/>
              </a:spcAft>
            </a:pPr>
            <a:r>
              <a:rPr lang="en-GB" altLang="en-US" sz="2400" dirty="0" smtClean="0">
                <a:cs typeface="Arial" panose="020B0604020202020204" pitchFamily="34" charset="0"/>
              </a:rPr>
              <a:t>The Council on Higher Education is working on a possible regulatory framework for setting university fees in the future. </a:t>
            </a:r>
            <a:r>
              <a:rPr lang="en-GB" altLang="en-US" sz="2400" dirty="0">
                <a:cs typeface="Arial" panose="020B0604020202020204" pitchFamily="34" charset="0"/>
              </a:rPr>
              <a:t>H</a:t>
            </a:r>
            <a:r>
              <a:rPr lang="en-GB" altLang="en-US" sz="2400" dirty="0" smtClean="0">
                <a:cs typeface="Arial" panose="020B0604020202020204" pitchFamily="34" charset="0"/>
              </a:rPr>
              <a:t>owever this will fall into line based on decisions made after the Presidential Commission Reports</a:t>
            </a:r>
          </a:p>
          <a:p>
            <a:pPr marL="282575" indent="-282575">
              <a:spcBef>
                <a:spcPct val="0"/>
              </a:spcBef>
              <a:spcAft>
                <a:spcPts val="1200"/>
              </a:spcAft>
            </a:pPr>
            <a:endParaRPr lang="en-GB" altLang="en-US" sz="2400" dirty="0" smtClean="0">
              <a:latin typeface="Arial" panose="020B0604020202020204" pitchFamily="34" charset="0"/>
              <a:cs typeface="Arial" panose="020B0604020202020204" pitchFamily="34" charset="0"/>
            </a:endParaRPr>
          </a:p>
          <a:p>
            <a:pPr marL="282575" indent="-282575">
              <a:spcBef>
                <a:spcPct val="0"/>
              </a:spcBef>
              <a:spcAft>
                <a:spcPts val="1200"/>
              </a:spcAft>
            </a:pPr>
            <a:endParaRPr lang="en-GB" altLang="en-US" sz="2400" dirty="0" smtClean="0">
              <a:latin typeface="Arial" panose="020B0604020202020204" pitchFamily="34" charset="0"/>
              <a:cs typeface="Arial" panose="020B0604020202020204" pitchFamily="34" charset="0"/>
            </a:endParaRPr>
          </a:p>
        </p:txBody>
      </p:sp>
      <p:sp>
        <p:nvSpPr>
          <p:cNvPr id="40964"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C14412D3-F8D8-4CC4-B8D1-A5AB2E8C5088}" type="slidenum">
              <a:rPr lang="en-US" altLang="en-US" sz="1200" b="1">
                <a:solidFill>
                  <a:srgbClr val="898989"/>
                </a:solidFill>
                <a:latin typeface="Arial" panose="020B0604020202020204" pitchFamily="34" charset="0"/>
              </a:rPr>
              <a:pPr>
                <a:lnSpc>
                  <a:spcPct val="100000"/>
                </a:lnSpc>
                <a:spcBef>
                  <a:spcPct val="0"/>
                </a:spcBef>
                <a:buFontTx/>
                <a:buNone/>
              </a:pPr>
              <a:t>19</a:t>
            </a:fld>
            <a:endParaRPr lang="en-US" altLang="en-US" sz="1200" b="1">
              <a:solidFill>
                <a:srgbClr val="898989"/>
              </a:solidFill>
              <a:latin typeface="Arial" panose="020B0604020202020204" pitchFamily="34" charset="0"/>
            </a:endParaRPr>
          </a:p>
        </p:txBody>
      </p:sp>
      <p:sp>
        <p:nvSpPr>
          <p:cNvPr id="6" name="TextBox 5"/>
          <p:cNvSpPr txBox="1"/>
          <p:nvPr/>
        </p:nvSpPr>
        <p:spPr>
          <a:xfrm>
            <a:off x="546100" y="542925"/>
            <a:ext cx="8027988"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buFont typeface="Wingdings" charset="0"/>
              <a:buNone/>
              <a:defRPr/>
            </a:pPr>
            <a:r>
              <a:rPr lang="en-ZA" sz="2800" b="1" dirty="0" smtClean="0">
                <a:solidFill>
                  <a:srgbClr val="FFFFFF"/>
                </a:solidFill>
                <a:latin typeface="+mn-lt"/>
                <a:cs typeface="Arial" charset="0"/>
              </a:rPr>
              <a:t>Way forward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539750" y="2298700"/>
            <a:ext cx="8064500" cy="1385888"/>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hangingPunct="1">
              <a:defRPr/>
            </a:pPr>
            <a:endParaRPr lang="en-US" sz="2800" b="1" dirty="0"/>
          </a:p>
          <a:p>
            <a:pPr algn="ctr" eaLnBrk="1" hangingPunct="1">
              <a:defRPr/>
            </a:pPr>
            <a:r>
              <a:rPr lang="en-US" sz="2800" b="1" dirty="0"/>
              <a:t>UNIVERSITIES</a:t>
            </a:r>
          </a:p>
          <a:p>
            <a:pPr algn="ctr" eaLnBrk="1" hangingPunct="1">
              <a:defRPr/>
            </a:pPr>
            <a:endParaRPr lang="en-ZA" sz="2800" b="1" dirty="0"/>
          </a:p>
        </p:txBody>
      </p:sp>
      <p:sp>
        <p:nvSpPr>
          <p:cNvPr id="7172"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2B854671-B708-4283-8424-203EB63DA351}" type="slidenum">
              <a:rPr lang="en-US" altLang="en-US" sz="1200" b="1">
                <a:solidFill>
                  <a:srgbClr val="898989"/>
                </a:solidFill>
                <a:latin typeface="Arial" panose="020B0604020202020204" pitchFamily="34" charset="0"/>
              </a:rPr>
              <a:pPr>
                <a:lnSpc>
                  <a:spcPct val="100000"/>
                </a:lnSpc>
                <a:spcBef>
                  <a:spcPct val="0"/>
                </a:spcBef>
                <a:buFontTx/>
                <a:buNone/>
              </a:pPr>
              <a:t>2</a:t>
            </a:fld>
            <a:endParaRPr lang="en-US" altLang="en-US" sz="1200" b="1">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Content Placeholder 2"/>
          <p:cNvSpPr>
            <a:spLocks noGrp="1"/>
          </p:cNvSpPr>
          <p:nvPr>
            <p:ph idx="1"/>
          </p:nvPr>
        </p:nvSpPr>
        <p:spPr bwMode="auto">
          <a:xfrm>
            <a:off x="546100" y="1169690"/>
            <a:ext cx="8027988" cy="5427662"/>
          </a:xfrm>
        </p:spPr>
        <p:txBody>
          <a:bodyPr wrap="square" numCol="1" anchor="t" anchorCtr="0" compatLnSpc="1">
            <a:prstTxWarp prst="textNoShape">
              <a:avLst/>
            </a:prstTxWarp>
            <a:normAutofit fontScale="92500" lnSpcReduction="10000"/>
          </a:bodyPr>
          <a:lstStyle/>
          <a:p>
            <a:pPr marL="271463" indent="-271463"/>
            <a:r>
              <a:rPr lang="en-GB" altLang="en-US" sz="2400" dirty="0" smtClean="0">
                <a:cs typeface="Arial" panose="020B0604020202020204" pitchFamily="34" charset="0"/>
              </a:rPr>
              <a:t>All universities must communicate transparent student debt policies and have plans in place to deal with academically deserving students so that financially needy students not covered by NSFAS, i.e. the “missing middle”, are not denied access to higher education on financial grounds</a:t>
            </a:r>
          </a:p>
          <a:p>
            <a:pPr marL="271463" indent="-271463"/>
            <a:r>
              <a:rPr lang="en-GB" altLang="en-US" sz="2400" dirty="0" smtClean="0">
                <a:cs typeface="Arial" panose="020B0604020202020204" pitchFamily="34" charset="0"/>
              </a:rPr>
              <a:t>No NSFAS student will be required to pay a registration fee in 2017 (this will be covered by upfront payments)</a:t>
            </a:r>
          </a:p>
          <a:p>
            <a:pPr marL="271463" indent="-271463"/>
            <a:r>
              <a:rPr lang="en-GB" altLang="en-US" sz="2400" dirty="0" smtClean="0">
                <a:cs typeface="Arial" panose="020B0604020202020204" pitchFamily="34" charset="0"/>
              </a:rPr>
              <a:t>“Missing middle” students at universities where an 8% fee adjustment has been implemented will not be required to pay a registration fee as this will be covered via the gap funding grant</a:t>
            </a:r>
          </a:p>
          <a:p>
            <a:pPr marL="271463" indent="-271463"/>
            <a:r>
              <a:rPr lang="en-GB" altLang="en-US" sz="2400" dirty="0" smtClean="0">
                <a:cs typeface="Arial" panose="020B0604020202020204" pitchFamily="34" charset="0"/>
              </a:rPr>
              <a:t>All institutions must manage their enrolments (especially first year enrolments) in terms of the targets in the enrolment plan – over enrolment must be avoided</a:t>
            </a:r>
          </a:p>
          <a:p>
            <a:pPr marL="271463" indent="-271463" eaLnBrk="1" hangingPunct="1">
              <a:defRPr/>
            </a:pPr>
            <a:r>
              <a:rPr lang="en-GB" altLang="en-US" sz="2400" dirty="0">
                <a:cs typeface="Arial" panose="020B0604020202020204" pitchFamily="34" charset="0"/>
              </a:rPr>
              <a:t>Protesting students must stop destroying and burning university property and attacking non-protesting students and staff.</a:t>
            </a:r>
          </a:p>
          <a:p>
            <a:pPr marL="271463" indent="-271463" eaLnBrk="1" hangingPunct="1">
              <a:defRPr/>
            </a:pPr>
            <a:r>
              <a:rPr lang="en-GB" altLang="en-US" sz="2400" dirty="0">
                <a:cs typeface="Arial" panose="020B0604020202020204" pitchFamily="34" charset="0"/>
              </a:rPr>
              <a:t>All stakeholders must ensure that universities remain safe and open for learning.</a:t>
            </a:r>
          </a:p>
          <a:p>
            <a:pPr marL="271463" indent="-271463"/>
            <a:endParaRPr lang="en-GB" altLang="en-US" sz="2400" dirty="0" smtClean="0">
              <a:cs typeface="Arial" panose="020B0604020202020204" pitchFamily="34" charset="0"/>
            </a:endParaRPr>
          </a:p>
          <a:p>
            <a:pPr>
              <a:spcBef>
                <a:spcPct val="0"/>
              </a:spcBef>
              <a:spcAft>
                <a:spcPts val="1200"/>
              </a:spcAft>
            </a:pPr>
            <a:endParaRPr lang="en-GB" altLang="en-US" sz="2400" dirty="0" smtClean="0">
              <a:latin typeface="Arial" panose="020B0604020202020204" pitchFamily="34" charset="0"/>
              <a:cs typeface="Arial" panose="020B0604020202020204" pitchFamily="34" charset="0"/>
            </a:endParaRPr>
          </a:p>
        </p:txBody>
      </p:sp>
      <p:sp>
        <p:nvSpPr>
          <p:cNvPr id="43012"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13A3303C-146C-4F0F-807C-42657CB67E87}" type="slidenum">
              <a:rPr lang="en-US" altLang="en-US" sz="1200" b="1">
                <a:solidFill>
                  <a:srgbClr val="898989"/>
                </a:solidFill>
                <a:latin typeface="Arial" panose="020B0604020202020204" pitchFamily="34" charset="0"/>
              </a:rPr>
              <a:pPr>
                <a:lnSpc>
                  <a:spcPct val="100000"/>
                </a:lnSpc>
                <a:spcBef>
                  <a:spcPct val="0"/>
                </a:spcBef>
                <a:buFontTx/>
                <a:buNone/>
              </a:pPr>
              <a:t>20</a:t>
            </a:fld>
            <a:endParaRPr lang="en-US" altLang="en-US" sz="1200" b="1">
              <a:solidFill>
                <a:srgbClr val="898989"/>
              </a:solidFill>
              <a:latin typeface="Arial" panose="020B0604020202020204" pitchFamily="34" charset="0"/>
            </a:endParaRPr>
          </a:p>
        </p:txBody>
      </p:sp>
      <p:sp>
        <p:nvSpPr>
          <p:cNvPr id="6" name="TextBox 5"/>
          <p:cNvSpPr txBox="1"/>
          <p:nvPr/>
        </p:nvSpPr>
        <p:spPr>
          <a:xfrm>
            <a:off x="546100" y="501650"/>
            <a:ext cx="8027988"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buFont typeface="Wingdings" charset="0"/>
              <a:buNone/>
              <a:defRPr/>
            </a:pPr>
            <a:r>
              <a:rPr lang="en-ZA" sz="2800" b="1" dirty="0">
                <a:solidFill>
                  <a:srgbClr val="FFFFFF"/>
                </a:solidFill>
                <a:latin typeface="+mn-lt"/>
                <a:cs typeface="Arial" charset="0"/>
              </a:rPr>
              <a:t>Way </a:t>
            </a:r>
            <a:r>
              <a:rPr lang="en-ZA" sz="2800" b="1" dirty="0" smtClean="0">
                <a:solidFill>
                  <a:srgbClr val="FFFFFF"/>
                </a:solidFill>
                <a:latin typeface="+mn-lt"/>
                <a:cs typeface="Arial" charset="0"/>
              </a:rPr>
              <a:t>forward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539750" y="2298700"/>
            <a:ext cx="8064500" cy="1385888"/>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hangingPunct="1">
              <a:defRPr/>
            </a:pPr>
            <a:endParaRPr lang="en-US" sz="2800" b="1" dirty="0"/>
          </a:p>
          <a:p>
            <a:pPr algn="ctr" eaLnBrk="1" hangingPunct="1">
              <a:defRPr/>
            </a:pPr>
            <a:r>
              <a:rPr lang="en-US" sz="2800" b="1" dirty="0"/>
              <a:t>TVET COLLEGES</a:t>
            </a:r>
          </a:p>
          <a:p>
            <a:pPr algn="ctr" eaLnBrk="1" hangingPunct="1">
              <a:defRPr/>
            </a:pPr>
            <a:endParaRPr lang="en-ZA" sz="2800" b="1" dirty="0"/>
          </a:p>
        </p:txBody>
      </p:sp>
      <p:sp>
        <p:nvSpPr>
          <p:cNvPr id="45060"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21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539750" y="558800"/>
            <a:ext cx="8064500" cy="523875"/>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hangingPunct="1">
              <a:defRPr/>
            </a:pPr>
            <a:r>
              <a:rPr lang="en-US" sz="2800" b="1" dirty="0"/>
              <a:t>TVET Colleges Overview</a:t>
            </a:r>
            <a:endParaRPr lang="en-ZA" sz="2800" b="1" dirty="0"/>
          </a:p>
        </p:txBody>
      </p:sp>
      <p:sp>
        <p:nvSpPr>
          <p:cNvPr id="46084" name="Content Placeholder 2"/>
          <p:cNvSpPr>
            <a:spLocks noGrp="1"/>
          </p:cNvSpPr>
          <p:nvPr>
            <p:ph idx="1"/>
          </p:nvPr>
        </p:nvSpPr>
        <p:spPr bwMode="auto">
          <a:xfrm>
            <a:off x="539750" y="1268760"/>
            <a:ext cx="8064500" cy="4946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357188" indent="-357188"/>
            <a:r>
              <a:rPr lang="en-US" altLang="en-US" sz="2400" dirty="0" smtClean="0"/>
              <a:t>Registration and Enrolment Process for 2017</a:t>
            </a:r>
          </a:p>
          <a:p>
            <a:pPr marL="357188" indent="-357188"/>
            <a:r>
              <a:rPr lang="en-US" altLang="en-US" sz="2400" dirty="0" err="1" smtClean="0"/>
              <a:t>Programme</a:t>
            </a:r>
            <a:r>
              <a:rPr lang="en-US" altLang="en-US" sz="2400" dirty="0" smtClean="0"/>
              <a:t> Offerings</a:t>
            </a:r>
          </a:p>
          <a:p>
            <a:pPr marL="357188" indent="-357188"/>
            <a:r>
              <a:rPr lang="en-US" altLang="en-US" sz="2400" dirty="0" smtClean="0"/>
              <a:t>Enrolments</a:t>
            </a:r>
          </a:p>
          <a:p>
            <a:pPr marL="357188" indent="-357188"/>
            <a:r>
              <a:rPr lang="en-US" altLang="en-US" sz="2400" dirty="0" smtClean="0"/>
              <a:t>Funding</a:t>
            </a:r>
          </a:p>
          <a:p>
            <a:pPr marL="357188" indent="-357188"/>
            <a:r>
              <a:rPr lang="en-US" altLang="en-US" sz="2400" dirty="0" smtClean="0"/>
              <a:t>Challenges</a:t>
            </a:r>
          </a:p>
          <a:p>
            <a:endParaRPr lang="en-US" altLang="en-US" sz="2400" dirty="0" smtClean="0"/>
          </a:p>
          <a:p>
            <a:pPr>
              <a:buFont typeface="Arial" panose="020B0604020202020204" pitchFamily="34" charset="0"/>
              <a:buNone/>
            </a:pPr>
            <a:endParaRPr lang="en-US" altLang="en-US" dirty="0" smtClean="0"/>
          </a:p>
        </p:txBody>
      </p:sp>
      <p:sp>
        <p:nvSpPr>
          <p:cNvPr id="46085"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22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539750" y="558800"/>
            <a:ext cx="8064500" cy="523875"/>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hangingPunct="1">
              <a:defRPr/>
            </a:pPr>
            <a:r>
              <a:rPr lang="en-US" sz="2800" b="1" dirty="0"/>
              <a:t>Registration and Enrolment Process - 2017</a:t>
            </a:r>
            <a:endParaRPr lang="en-ZA" sz="2800" b="1" dirty="0"/>
          </a:p>
        </p:txBody>
      </p:sp>
      <p:sp>
        <p:nvSpPr>
          <p:cNvPr id="47108" name="Content Placeholder 2"/>
          <p:cNvSpPr>
            <a:spLocks noGrp="1"/>
          </p:cNvSpPr>
          <p:nvPr>
            <p:ph idx="1"/>
          </p:nvPr>
        </p:nvSpPr>
        <p:spPr bwMode="auto">
          <a:xfrm>
            <a:off x="539750" y="1268760"/>
            <a:ext cx="8064500" cy="5622925"/>
          </a:xfrm>
        </p:spPr>
        <p:txBody>
          <a:bodyPr wrap="square" numCol="1" anchor="t" anchorCtr="0" compatLnSpc="1">
            <a:prstTxWarp prst="textNoShape">
              <a:avLst/>
            </a:prstTxWarp>
          </a:bodyPr>
          <a:lstStyle/>
          <a:p>
            <a:pPr marL="271463" indent="-271463"/>
            <a:r>
              <a:rPr lang="en-US" altLang="en-US" sz="2400" dirty="0" smtClean="0"/>
              <a:t>Some colleges were open for student applications from September 2016</a:t>
            </a:r>
          </a:p>
          <a:p>
            <a:pPr marL="271463" indent="-271463"/>
            <a:r>
              <a:rPr lang="en-US" altLang="en-US" sz="2400" dirty="0" smtClean="0"/>
              <a:t>Applications are accepted until end of January 2017</a:t>
            </a:r>
          </a:p>
          <a:p>
            <a:pPr marL="271463" indent="-271463"/>
            <a:r>
              <a:rPr lang="en-US" altLang="en-US" sz="2400" dirty="0" smtClean="0"/>
              <a:t>Colleges commence with registration from January to February based on enrolment targets</a:t>
            </a:r>
          </a:p>
          <a:p>
            <a:pPr marL="271463" indent="-271463"/>
            <a:r>
              <a:rPr lang="en-US" altLang="en-US" sz="2400" dirty="0" smtClean="0"/>
              <a:t>Most colleges administer placement tests, not for exclusion but for correct placement of students and identification of possible intervention areas which may be required</a:t>
            </a:r>
          </a:p>
          <a:p>
            <a:pPr marL="271463" indent="-271463"/>
            <a:r>
              <a:rPr lang="en-US" altLang="en-US" sz="2400" dirty="0" smtClean="0"/>
              <a:t>Students undergo induction, individually sign code of conduct and attendance policy</a:t>
            </a:r>
          </a:p>
          <a:p>
            <a:pPr marL="271463" indent="-271463"/>
            <a:r>
              <a:rPr lang="en-US" altLang="en-US" sz="2400" dirty="0" smtClean="0"/>
              <a:t>The TVET colleges academic year calendar is standard across the sector and was issued by the Department</a:t>
            </a:r>
            <a:endParaRPr lang="en-US" altLang="en-US" sz="2600" dirty="0" smtClean="0"/>
          </a:p>
          <a:p>
            <a:endParaRPr lang="en-US" altLang="en-US" dirty="0" smtClean="0"/>
          </a:p>
        </p:txBody>
      </p:sp>
      <p:sp>
        <p:nvSpPr>
          <p:cNvPr id="47109"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23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539750" y="558800"/>
            <a:ext cx="8064500" cy="523875"/>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defPPr>
              <a:defRPr lang="en-US"/>
            </a:defPPr>
            <a:lvl1pPr algn="ctr" eaLnBrk="1" hangingPunct="1">
              <a:defRPr sz="2800">
                <a:latin typeface="Calibri" panose="020F0502020204030204" pitchFamily="34" charset="0"/>
              </a:defRPr>
            </a:lvl1pPr>
          </a:lstStyle>
          <a:p>
            <a:pPr>
              <a:defRPr/>
            </a:pPr>
            <a:r>
              <a:rPr lang="en-US" b="1" dirty="0"/>
              <a:t>Registration </a:t>
            </a:r>
            <a:r>
              <a:rPr lang="en-US" b="1" dirty="0" smtClean="0"/>
              <a:t>and </a:t>
            </a:r>
            <a:r>
              <a:rPr lang="en-US" b="1" dirty="0"/>
              <a:t>Enrolment Process - </a:t>
            </a:r>
            <a:r>
              <a:rPr lang="en-US" b="1" dirty="0" smtClean="0"/>
              <a:t>2017</a:t>
            </a:r>
            <a:endParaRPr lang="en-ZA" b="1" dirty="0"/>
          </a:p>
        </p:txBody>
      </p:sp>
      <p:sp>
        <p:nvSpPr>
          <p:cNvPr id="48132" name="Content Placeholder 2"/>
          <p:cNvSpPr>
            <a:spLocks noGrp="1"/>
          </p:cNvSpPr>
          <p:nvPr>
            <p:ph idx="1"/>
          </p:nvPr>
        </p:nvSpPr>
        <p:spPr bwMode="auto">
          <a:xfrm>
            <a:off x="539750" y="1265832"/>
            <a:ext cx="8064500" cy="50434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71463" indent="-271463"/>
            <a:r>
              <a:rPr lang="en-US" altLang="en-US" sz="2400" dirty="0" smtClean="0"/>
              <a:t>Classes commence on date set by the Department:</a:t>
            </a:r>
          </a:p>
          <a:p>
            <a:pPr marL="271462" lvl="1" indent="0">
              <a:buNone/>
            </a:pPr>
            <a:r>
              <a:rPr lang="en-US" altLang="en-US" sz="2400" dirty="0" smtClean="0"/>
              <a:t>-  9 January 2017, college staff report for duty</a:t>
            </a:r>
          </a:p>
          <a:p>
            <a:pPr marL="271462" lvl="1" indent="0">
              <a:buNone/>
            </a:pPr>
            <a:r>
              <a:rPr lang="en-US" altLang="en-US" sz="2400" dirty="0" smtClean="0"/>
              <a:t>- 16 January 2017, classes commence</a:t>
            </a:r>
          </a:p>
          <a:p>
            <a:pPr marL="271463" indent="-271463"/>
            <a:r>
              <a:rPr lang="en-US" altLang="en-US" sz="2400" dirty="0" smtClean="0"/>
              <a:t>During the 2017 registration period, trained Departmental regional/provincial and national officials visit college campuses to identify challenges and assist where necessary</a:t>
            </a:r>
          </a:p>
          <a:p>
            <a:pPr marL="271463" indent="-271463"/>
            <a:r>
              <a:rPr lang="en-US" altLang="en-US" sz="2400" dirty="0" smtClean="0"/>
              <a:t>Student Representative Councils also assist new students with the registration process</a:t>
            </a:r>
          </a:p>
          <a:p>
            <a:pPr marL="271463" indent="-271463"/>
            <a:r>
              <a:rPr lang="en-US" altLang="en-US" sz="2400" dirty="0" smtClean="0"/>
              <a:t>Campuses were visited and provided with </a:t>
            </a:r>
            <a:r>
              <a:rPr lang="en-US" altLang="en-US" sz="2400" dirty="0" err="1" smtClean="0"/>
              <a:t>standardised</a:t>
            </a:r>
            <a:r>
              <a:rPr lang="en-US" altLang="en-US" sz="2400" dirty="0" smtClean="0"/>
              <a:t> guidelines for the student registration process</a:t>
            </a:r>
          </a:p>
          <a:p>
            <a:pPr marL="271463" indent="-271463"/>
            <a:r>
              <a:rPr lang="en-US" altLang="en-US" sz="2400" dirty="0" smtClean="0"/>
              <a:t>Student survey conducted for analysis of registration process and experiences</a:t>
            </a:r>
          </a:p>
          <a:p>
            <a:endParaRPr lang="en-US" altLang="en-US" sz="2400" dirty="0" smtClean="0"/>
          </a:p>
        </p:txBody>
      </p:sp>
      <p:sp>
        <p:nvSpPr>
          <p:cNvPr id="48133"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24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Slide Number Placeholder 7"/>
          <p:cNvSpPr>
            <a:spLocks noGrp="1"/>
          </p:cNvSpPr>
          <p:nvPr>
            <p:ph type="sldNum" sz="quarter" idx="12"/>
          </p:nvPr>
        </p:nvSpPr>
        <p:spPr>
          <a:xfrm>
            <a:off x="6929438" y="6524625"/>
            <a:ext cx="2133600" cy="365125"/>
          </a:xfrm>
        </p:spPr>
        <p:txBody>
          <a:bodyPr/>
          <a:lstStyle/>
          <a:p>
            <a:pPr>
              <a:defRPr/>
            </a:pPr>
            <a:r>
              <a:rPr lang="en-US" sz="1200" b="1" dirty="0">
                <a:latin typeface="Arial" charset="0"/>
              </a:rPr>
              <a:t>25</a:t>
            </a:r>
            <a:endParaRPr lang="en-US" b="1" dirty="0">
              <a:latin typeface="Arial" charset="0"/>
            </a:endParaRPr>
          </a:p>
        </p:txBody>
      </p:sp>
      <p:sp>
        <p:nvSpPr>
          <p:cNvPr id="8" name="Content Placeholder 2"/>
          <p:cNvSpPr txBox="1">
            <a:spLocks/>
          </p:cNvSpPr>
          <p:nvPr/>
        </p:nvSpPr>
        <p:spPr>
          <a:xfrm>
            <a:off x="457200" y="1199728"/>
            <a:ext cx="8153400" cy="5181600"/>
          </a:xfrm>
          <a:prstGeom prst="rect">
            <a:avLst/>
          </a:prstGeom>
        </p:spPr>
        <p:txBody>
          <a:bodyPr/>
          <a:lstStyle/>
          <a:p>
            <a:pPr marL="285750" indent="-285750">
              <a:buFont typeface="Arial" pitchFamily="34" charset="0"/>
              <a:buChar char="•"/>
              <a:defRPr/>
            </a:pPr>
            <a:r>
              <a:rPr lang="en-ZA" dirty="0"/>
              <a:t>Colleges </a:t>
            </a:r>
            <a:r>
              <a:rPr lang="en-ZA" dirty="0" smtClean="0"/>
              <a:t>determined </a:t>
            </a:r>
            <a:r>
              <a:rPr lang="en-ZA" dirty="0"/>
              <a:t>their programme qualification mix during the </a:t>
            </a:r>
            <a:r>
              <a:rPr lang="en-ZA" dirty="0" smtClean="0"/>
              <a:t>2016 strategic </a:t>
            </a:r>
            <a:r>
              <a:rPr lang="en-ZA" dirty="0"/>
              <a:t>planning </a:t>
            </a:r>
            <a:r>
              <a:rPr lang="en-ZA" dirty="0" smtClean="0"/>
              <a:t>processes</a:t>
            </a:r>
            <a:endParaRPr lang="en-ZA" dirty="0"/>
          </a:p>
          <a:p>
            <a:pPr marL="285750" indent="-285750">
              <a:buFont typeface="Arial" pitchFamily="34" charset="0"/>
              <a:buChar char="•"/>
              <a:defRPr/>
            </a:pPr>
            <a:r>
              <a:rPr lang="en-ZA" dirty="0"/>
              <a:t>Most colleges provide career guidance to ensure that students make the correct programme and subject </a:t>
            </a:r>
            <a:r>
              <a:rPr lang="en-ZA" dirty="0" smtClean="0"/>
              <a:t>choices</a:t>
            </a:r>
            <a:endParaRPr lang="en-ZA" dirty="0"/>
          </a:p>
          <a:p>
            <a:pPr marL="285750" indent="-285750">
              <a:buFont typeface="Arial" pitchFamily="34" charset="0"/>
              <a:buChar char="•"/>
              <a:defRPr/>
            </a:pPr>
            <a:r>
              <a:rPr lang="en-ZA" dirty="0"/>
              <a:t>Placement tests used at colleges assist students in identifying strong and weak academic areas, and areas where academic support will be </a:t>
            </a:r>
            <a:r>
              <a:rPr lang="en-ZA" dirty="0" smtClean="0"/>
              <a:t>required</a:t>
            </a:r>
            <a:endParaRPr lang="en-ZA" dirty="0"/>
          </a:p>
          <a:p>
            <a:pPr marL="271463" indent="-271463">
              <a:buFont typeface="Arial" panose="020B0604020202020204" pitchFamily="34" charset="0"/>
              <a:buChar char="•"/>
              <a:defRPr/>
            </a:pPr>
            <a:r>
              <a:rPr lang="en-US" dirty="0"/>
              <a:t>60% of NC(V) students are </a:t>
            </a:r>
            <a:r>
              <a:rPr lang="en-US" dirty="0" smtClean="0"/>
              <a:t>Grade </a:t>
            </a:r>
            <a:r>
              <a:rPr lang="en-US" dirty="0"/>
              <a:t>12 learners, thus repeating three years of study at the same </a:t>
            </a:r>
            <a:r>
              <a:rPr lang="en-US" dirty="0" smtClean="0"/>
              <a:t>level</a:t>
            </a:r>
            <a:endParaRPr lang="en-US" dirty="0"/>
          </a:p>
          <a:p>
            <a:pPr marL="271463" indent="-271463">
              <a:buFont typeface="Arial" panose="020B0604020202020204" pitchFamily="34" charset="0"/>
              <a:buChar char="•"/>
              <a:defRPr/>
            </a:pPr>
            <a:r>
              <a:rPr lang="en-US" dirty="0"/>
              <a:t>12 Colleges are slowly introducing Higher Certificates (offered in partnerships with UNISA </a:t>
            </a:r>
            <a:r>
              <a:rPr lang="en-US" dirty="0" smtClean="0"/>
              <a:t>and </a:t>
            </a:r>
            <a:r>
              <a:rPr lang="en-US" dirty="0"/>
              <a:t>CPUT</a:t>
            </a:r>
            <a:r>
              <a:rPr lang="en-US" dirty="0" smtClean="0"/>
              <a:t>), however </a:t>
            </a:r>
            <a:r>
              <a:rPr lang="en-US" dirty="0"/>
              <a:t>the offerings are not adequate due to funding </a:t>
            </a:r>
            <a:r>
              <a:rPr lang="en-US" dirty="0" smtClean="0"/>
              <a:t>constraints </a:t>
            </a:r>
            <a:endParaRPr lang="en-US" dirty="0"/>
          </a:p>
          <a:p>
            <a:pPr marL="803275" indent="-360363">
              <a:spcBef>
                <a:spcPts val="0"/>
              </a:spcBef>
              <a:spcAft>
                <a:spcPts val="600"/>
              </a:spcAft>
              <a:buFont typeface="Arial" pitchFamily="34" charset="0"/>
              <a:buChar char="•"/>
              <a:defRPr/>
            </a:pPr>
            <a:endParaRPr lang="en-US" dirty="0">
              <a:ea typeface="+mn-ea"/>
              <a:cs typeface="Calibri" pitchFamily="34" charset="0"/>
            </a:endParaRPr>
          </a:p>
          <a:p>
            <a:pPr marL="263525">
              <a:spcBef>
                <a:spcPts val="0"/>
              </a:spcBef>
              <a:spcAft>
                <a:spcPts val="600"/>
              </a:spcAft>
              <a:defRPr/>
            </a:pPr>
            <a:endParaRPr lang="en-ZA" dirty="0">
              <a:ea typeface="+mn-ea"/>
              <a:cs typeface="Calibri" pitchFamily="34" charset="0"/>
            </a:endParaRPr>
          </a:p>
          <a:p>
            <a:pPr marL="539750" indent="-276225">
              <a:spcBef>
                <a:spcPts val="0"/>
              </a:spcBef>
              <a:spcAft>
                <a:spcPts val="600"/>
              </a:spcAft>
              <a:defRPr/>
            </a:pPr>
            <a:endParaRPr lang="en-ZA" dirty="0">
              <a:ea typeface="+mn-ea"/>
              <a:cs typeface="Calibri" pitchFamily="34" charset="0"/>
            </a:endParaRPr>
          </a:p>
          <a:p>
            <a:pPr marL="539750" indent="-276225">
              <a:spcBef>
                <a:spcPts val="0"/>
              </a:spcBef>
              <a:spcAft>
                <a:spcPts val="600"/>
              </a:spcAft>
              <a:buFont typeface="Arial" pitchFamily="34" charset="0"/>
              <a:buChar char="•"/>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US"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p:txBody>
      </p:sp>
      <p:sp>
        <p:nvSpPr>
          <p:cNvPr id="6" name="TextBox 5"/>
          <p:cNvSpPr txBox="1"/>
          <p:nvPr/>
        </p:nvSpPr>
        <p:spPr>
          <a:xfrm>
            <a:off x="428625" y="519113"/>
            <a:ext cx="8210550" cy="523875"/>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defPPr>
              <a:defRPr lang="en-US"/>
            </a:defPPr>
            <a:lvl1pPr algn="ctr" eaLnBrk="1" hangingPunct="1">
              <a:defRPr sz="2800">
                <a:latin typeface="Calibri" panose="020F0502020204030204" pitchFamily="34" charset="0"/>
              </a:defRPr>
            </a:lvl1pPr>
          </a:lstStyle>
          <a:p>
            <a:pPr>
              <a:defRPr/>
            </a:pPr>
            <a:r>
              <a:rPr lang="en-GB" b="1" dirty="0"/>
              <a:t>Programme Offerings</a:t>
            </a:r>
            <a:endParaRPr lang="en-ZA"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7"/>
          <p:cNvSpPr>
            <a:spLocks noGrp="1"/>
          </p:cNvSpPr>
          <p:nvPr>
            <p:ph type="sldNum" sz="quarter" idx="12"/>
          </p:nvPr>
        </p:nvSpPr>
        <p:spPr>
          <a:xfrm>
            <a:off x="6929438" y="6524625"/>
            <a:ext cx="2133600" cy="365125"/>
          </a:xfrm>
        </p:spPr>
        <p:txBody>
          <a:bodyPr/>
          <a:lstStyle/>
          <a:p>
            <a:pPr>
              <a:defRPr/>
            </a:pPr>
            <a:fld id="{A12F4BC7-BCA6-4FE6-9AD1-FB331FCB33C0}" type="slidenum">
              <a:rPr lang="en-US" sz="1200" b="1">
                <a:latin typeface="Arial" charset="0"/>
              </a:rPr>
              <a:pPr>
                <a:defRPr/>
              </a:pPr>
              <a:t>26</a:t>
            </a:fld>
            <a:endParaRPr lang="en-US" sz="1200" b="1" dirty="0">
              <a:latin typeface="Arial" charset="0"/>
            </a:endParaRPr>
          </a:p>
        </p:txBody>
      </p:sp>
      <p:sp>
        <p:nvSpPr>
          <p:cNvPr id="8" name="Content Placeholder 2"/>
          <p:cNvSpPr txBox="1">
            <a:spLocks/>
          </p:cNvSpPr>
          <p:nvPr/>
        </p:nvSpPr>
        <p:spPr>
          <a:xfrm>
            <a:off x="457200" y="1143000"/>
            <a:ext cx="8153400" cy="5181600"/>
          </a:xfrm>
          <a:prstGeom prst="rect">
            <a:avLst/>
          </a:prstGeom>
        </p:spPr>
        <p:txBody>
          <a:bodyPr/>
          <a:lstStyle/>
          <a:p>
            <a:pPr marL="357188" lvl="1" algn="just" defTabSz="900113">
              <a:spcBef>
                <a:spcPts val="0"/>
              </a:spcBef>
              <a:spcAft>
                <a:spcPts val="600"/>
              </a:spcAft>
              <a:defRPr/>
            </a:pPr>
            <a:r>
              <a:rPr lang="en-US" dirty="0">
                <a:latin typeface="+mn-lt"/>
                <a:ea typeface="+mn-ea"/>
                <a:cs typeface="Calibri" pitchFamily="34" charset="0"/>
              </a:rPr>
              <a:t>There are no significant changes expected in the programme offerings </a:t>
            </a:r>
            <a:r>
              <a:rPr lang="en-US" dirty="0" smtClean="0">
                <a:latin typeface="+mn-lt"/>
                <a:ea typeface="+mn-ea"/>
                <a:cs typeface="Calibri" pitchFamily="34" charset="0"/>
              </a:rPr>
              <a:t>for </a:t>
            </a:r>
            <a:r>
              <a:rPr lang="en-US" dirty="0">
                <a:latin typeface="+mn-lt"/>
                <a:ea typeface="+mn-ea"/>
                <a:cs typeface="Calibri" pitchFamily="34" charset="0"/>
              </a:rPr>
              <a:t>2017</a:t>
            </a:r>
          </a:p>
          <a:p>
            <a:pPr marL="263525">
              <a:spcBef>
                <a:spcPts val="0"/>
              </a:spcBef>
              <a:spcAft>
                <a:spcPts val="600"/>
              </a:spcAft>
              <a:defRPr/>
            </a:pPr>
            <a:endParaRPr lang="en-ZA" dirty="0">
              <a:latin typeface="+mn-lt"/>
              <a:ea typeface="+mn-ea"/>
              <a:cs typeface="Calibri" pitchFamily="34" charset="0"/>
            </a:endParaRPr>
          </a:p>
          <a:p>
            <a:pPr marL="539750" indent="-276225">
              <a:spcBef>
                <a:spcPts val="0"/>
              </a:spcBef>
              <a:spcAft>
                <a:spcPts val="600"/>
              </a:spcAft>
              <a:defRPr/>
            </a:pPr>
            <a:endParaRPr lang="en-ZA" dirty="0">
              <a:latin typeface="+mn-lt"/>
              <a:ea typeface="+mn-ea"/>
              <a:cs typeface="Calibri" pitchFamily="34" charset="0"/>
            </a:endParaRPr>
          </a:p>
          <a:p>
            <a:pPr marL="539750" indent="-276225">
              <a:spcBef>
                <a:spcPts val="0"/>
              </a:spcBef>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6" name="TextBox 5"/>
          <p:cNvSpPr txBox="1"/>
          <p:nvPr/>
        </p:nvSpPr>
        <p:spPr>
          <a:xfrm>
            <a:off x="457200" y="530225"/>
            <a:ext cx="8210550" cy="522288"/>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defPPr>
              <a:defRPr lang="en-US"/>
            </a:defPPr>
            <a:lvl1pPr algn="ctr" eaLnBrk="1" hangingPunct="1">
              <a:defRPr sz="2800">
                <a:latin typeface="Calibri" panose="020F0502020204030204" pitchFamily="34" charset="0"/>
              </a:defRPr>
            </a:lvl1pPr>
          </a:lstStyle>
          <a:p>
            <a:pPr>
              <a:defRPr/>
            </a:pPr>
            <a:r>
              <a:rPr lang="en-GB" b="1" dirty="0"/>
              <a:t>Programme Offerings</a:t>
            </a:r>
            <a:endParaRPr lang="en-ZA" b="1" dirty="0"/>
          </a:p>
        </p:txBody>
      </p:sp>
      <p:graphicFrame>
        <p:nvGraphicFramePr>
          <p:cNvPr id="7" name="Chart 6"/>
          <p:cNvGraphicFramePr/>
          <p:nvPr>
            <p:extLst>
              <p:ext uri="{D42A27DB-BD31-4B8C-83A1-F6EECF244321}">
                <p14:modId xmlns:p14="http://schemas.microsoft.com/office/powerpoint/2010/main" xmlns="" val="3116008936"/>
              </p:ext>
            </p:extLst>
          </p:nvPr>
        </p:nvGraphicFramePr>
        <p:xfrm>
          <a:off x="1647825" y="2204864"/>
          <a:ext cx="5300663" cy="388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546100"/>
            <a:ext cx="8210550" cy="522288"/>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defPPr>
              <a:defRPr lang="en-US"/>
            </a:defPPr>
            <a:lvl1pPr algn="ctr" eaLnBrk="1" hangingPunct="1">
              <a:defRPr sz="2800">
                <a:latin typeface="Calibri" panose="020F0502020204030204" pitchFamily="34" charset="0"/>
              </a:defRPr>
            </a:lvl1pPr>
          </a:lstStyle>
          <a:p>
            <a:pPr>
              <a:defRPr/>
            </a:pPr>
            <a:r>
              <a:rPr lang="en-GB" b="1" dirty="0"/>
              <a:t>Headcount Enrolments </a:t>
            </a:r>
            <a:r>
              <a:rPr lang="en-GB" b="1" dirty="0" smtClean="0"/>
              <a:t>and </a:t>
            </a:r>
            <a:r>
              <a:rPr lang="en-GB" b="1" dirty="0"/>
              <a:t>Targets</a:t>
            </a:r>
            <a:endParaRPr lang="en-ZA" b="1" dirty="0"/>
          </a:p>
        </p:txBody>
      </p:sp>
      <p:sp>
        <p:nvSpPr>
          <p:cNvPr id="51203"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7DEA054-3E9E-47EC-8867-FDBA43693765}" type="slidenum">
              <a:rPr lang="en-US" altLang="en-US" sz="1400" b="1"/>
              <a:pPr eaLnBrk="1" hangingPunct="1"/>
              <a:t>27</a:t>
            </a:fld>
            <a:endParaRPr lang="en-US" altLang="en-US" sz="1400" b="1"/>
          </a:p>
        </p:txBody>
      </p:sp>
      <p:graphicFrame>
        <p:nvGraphicFramePr>
          <p:cNvPr id="51204" name="Chart 1"/>
          <p:cNvGraphicFramePr>
            <a:graphicFrameLocks/>
          </p:cNvGraphicFramePr>
          <p:nvPr/>
        </p:nvGraphicFramePr>
        <p:xfrm>
          <a:off x="419100" y="1146175"/>
          <a:ext cx="8383588" cy="5213350"/>
        </p:xfrm>
        <a:graphic>
          <a:graphicData uri="http://schemas.openxmlformats.org/presentationml/2006/ole">
            <p:oleObj spid="_x0000_s51224" name="Chart" r:id="rId3" imgW="8394920" imgH="5224725" progId="Excel.Shee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6" name="Content Placeholder 2"/>
          <p:cNvSpPr>
            <a:spLocks noGrp="1"/>
          </p:cNvSpPr>
          <p:nvPr>
            <p:ph idx="1"/>
          </p:nvPr>
        </p:nvSpPr>
        <p:spPr bwMode="auto">
          <a:xfrm>
            <a:off x="533400" y="1268760"/>
            <a:ext cx="8153400" cy="5159375"/>
          </a:xfrm>
        </p:spPr>
        <p:txBody>
          <a:bodyPr wrap="square" numCol="1" anchor="t" anchorCtr="0" compatLnSpc="1">
            <a:prstTxWarp prst="textNoShape">
              <a:avLst/>
            </a:prstTxWarp>
          </a:bodyPr>
          <a:lstStyle/>
          <a:p>
            <a:pPr marL="271463" indent="-271463"/>
            <a:r>
              <a:rPr lang="en-ZA" altLang="en-US" sz="2400" dirty="0" smtClean="0"/>
              <a:t>Current </a:t>
            </a:r>
            <a:r>
              <a:rPr lang="en-ZA" altLang="en-US" sz="2400" dirty="0"/>
              <a:t>e</a:t>
            </a:r>
            <a:r>
              <a:rPr lang="en-ZA" altLang="en-US" sz="2400" dirty="0" smtClean="0"/>
              <a:t>nrolment in the sector is 710 535 headcounts of which 45 787 are third stream funded by SETAs, NSF and others in respect of occupational qualifications</a:t>
            </a:r>
          </a:p>
          <a:p>
            <a:pPr marL="271463" indent="-271463"/>
            <a:r>
              <a:rPr lang="en-ZA" altLang="en-US" sz="2400" dirty="0" smtClean="0"/>
              <a:t>Of the balance of 664 748, which are Ministerial approved (NATED and NC(V)) qualifications only 429 638 are fully funded in terms of the TVET Funding norms (57% of the required 80% funding level)</a:t>
            </a:r>
          </a:p>
          <a:p>
            <a:pPr marL="271463" indent="-271463" eaLnBrk="1" hangingPunct="1"/>
            <a:r>
              <a:rPr lang="en-ZA" altLang="en-US" sz="2400" dirty="0"/>
              <a:t>Collective Student debt (2015 Annual Financial Statement analysis) of approximately R1.25 billion of which 75% to 80% are fully provided for as irrecoverable (bad debt due to low payment rates by TVET Students).</a:t>
            </a:r>
          </a:p>
          <a:p>
            <a:endParaRPr lang="sk-SK" altLang="en-US" sz="2400" dirty="0" smtClean="0"/>
          </a:p>
        </p:txBody>
      </p:sp>
      <p:sp>
        <p:nvSpPr>
          <p:cNvPr id="6" name="TextBox 5"/>
          <p:cNvSpPr txBox="1"/>
          <p:nvPr/>
        </p:nvSpPr>
        <p:spPr>
          <a:xfrm>
            <a:off x="465906" y="533400"/>
            <a:ext cx="8210550" cy="523875"/>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defPPr>
              <a:defRPr lang="en-US"/>
            </a:defPPr>
            <a:lvl1pPr algn="ctr" eaLnBrk="1" hangingPunct="1">
              <a:defRPr sz="2800">
                <a:latin typeface="Calibri" panose="020F0502020204030204" pitchFamily="34" charset="0"/>
              </a:defRPr>
            </a:lvl1pPr>
          </a:lstStyle>
          <a:p>
            <a:pPr>
              <a:defRPr/>
            </a:pPr>
            <a:r>
              <a:rPr lang="en-GB" b="1" dirty="0"/>
              <a:t>TVET College Funding</a:t>
            </a:r>
            <a:endParaRPr lang="en-ZA" b="1" dirty="0"/>
          </a:p>
        </p:txBody>
      </p:sp>
      <p:sp>
        <p:nvSpPr>
          <p:cNvPr id="52228"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28</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Content Placeholder 2"/>
          <p:cNvSpPr>
            <a:spLocks noGrp="1"/>
          </p:cNvSpPr>
          <p:nvPr>
            <p:ph idx="1"/>
          </p:nvPr>
        </p:nvSpPr>
        <p:spPr>
          <a:xfrm>
            <a:off x="457200" y="1313582"/>
            <a:ext cx="8229600" cy="5211762"/>
          </a:xfrm>
        </p:spPr>
        <p:txBody>
          <a:bodyPr/>
          <a:lstStyle/>
          <a:p>
            <a:pPr marL="271463" indent="-271463" fontAlgn="auto">
              <a:spcAft>
                <a:spcPts val="0"/>
              </a:spcAft>
              <a:defRPr/>
            </a:pPr>
            <a:r>
              <a:rPr lang="en-ZA" sz="2400" dirty="0" smtClean="0"/>
              <a:t>Colleges </a:t>
            </a:r>
            <a:r>
              <a:rPr lang="en-ZA" sz="2400" dirty="0"/>
              <a:t>have been </a:t>
            </a:r>
            <a:r>
              <a:rPr lang="en-ZA" sz="2400" dirty="0" smtClean="0"/>
              <a:t>informed that the 2017 enrolment target of 829 000 will not be reached and the targets going forward will not increase if additional funding is not available, i.e.  </a:t>
            </a:r>
            <a:r>
              <a:rPr lang="en-ZA" sz="2400" dirty="0"/>
              <a:t>m</a:t>
            </a:r>
            <a:r>
              <a:rPr lang="en-ZA" sz="2400" dirty="0" smtClean="0"/>
              <a:t>aintain the 2016 baseline of 710 535</a:t>
            </a:r>
          </a:p>
          <a:p>
            <a:pPr marL="271463" indent="-271463" algn="just" fontAlgn="auto">
              <a:spcAft>
                <a:spcPts val="0"/>
              </a:spcAft>
              <a:defRPr/>
            </a:pPr>
            <a:r>
              <a:rPr lang="en-ZA" sz="2400" dirty="0" smtClean="0"/>
              <a:t>The </a:t>
            </a:r>
            <a:r>
              <a:rPr lang="en-ZA" sz="2400" dirty="0"/>
              <a:t>decision announced by the Minister, that </a:t>
            </a:r>
            <a:r>
              <a:rPr lang="en-ZA" sz="2400" dirty="0" smtClean="0"/>
              <a:t>institutions </a:t>
            </a:r>
            <a:r>
              <a:rPr lang="en-ZA" sz="2400" dirty="0"/>
              <a:t>can increase fees by up to 8% also applies to TVET colleges.  Government will “carry” the 8% fee increase for students coming from </a:t>
            </a:r>
            <a:r>
              <a:rPr lang="en-ZA" sz="2400" dirty="0" smtClean="0"/>
              <a:t>poor, working class </a:t>
            </a:r>
            <a:r>
              <a:rPr lang="en-ZA" sz="2400" dirty="0"/>
              <a:t>and </a:t>
            </a:r>
            <a:r>
              <a:rPr lang="en-ZA" sz="2400" dirty="0" smtClean="0"/>
              <a:t>‘missing middle’ families</a:t>
            </a:r>
            <a:endParaRPr lang="en-ZA" sz="2400" dirty="0"/>
          </a:p>
          <a:p>
            <a:pPr fontAlgn="auto">
              <a:spcAft>
                <a:spcPts val="0"/>
              </a:spcAft>
              <a:defRPr/>
            </a:pPr>
            <a:endParaRPr lang="sk-SK" sz="2400" dirty="0"/>
          </a:p>
        </p:txBody>
      </p:sp>
      <p:sp>
        <p:nvSpPr>
          <p:cNvPr id="6" name="TextBox 5"/>
          <p:cNvSpPr txBox="1"/>
          <p:nvPr/>
        </p:nvSpPr>
        <p:spPr>
          <a:xfrm>
            <a:off x="465906" y="600869"/>
            <a:ext cx="8210550" cy="523875"/>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defPPr>
              <a:defRPr lang="en-US"/>
            </a:defPPr>
            <a:lvl1pPr algn="ctr" eaLnBrk="1" hangingPunct="1">
              <a:defRPr sz="2800">
                <a:latin typeface="Calibri" panose="020F0502020204030204" pitchFamily="34" charset="0"/>
              </a:defRPr>
            </a:lvl1pPr>
          </a:lstStyle>
          <a:p>
            <a:pPr>
              <a:defRPr/>
            </a:pPr>
            <a:r>
              <a:rPr lang="en-GB" b="1" dirty="0"/>
              <a:t>TVET College Funding</a:t>
            </a:r>
            <a:endParaRPr lang="en-ZA" b="1" dirty="0"/>
          </a:p>
        </p:txBody>
      </p:sp>
      <p:sp>
        <p:nvSpPr>
          <p:cNvPr id="53252"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29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Rectangle 3"/>
          <p:cNvSpPr>
            <a:spLocks noGrp="1" noChangeArrowheads="1"/>
          </p:cNvSpPr>
          <p:nvPr>
            <p:ph idx="1"/>
          </p:nvPr>
        </p:nvSpPr>
        <p:spPr bwMode="auto">
          <a:xfrm>
            <a:off x="557213" y="1322388"/>
            <a:ext cx="8029575" cy="4994275"/>
          </a:xfrm>
        </p:spPr>
        <p:txBody>
          <a:bodyPr wrap="square" numCol="1" anchor="t" anchorCtr="0" compatLnSpc="1">
            <a:prstTxWarp prst="textNoShape">
              <a:avLst/>
            </a:prstTxWarp>
          </a:bodyPr>
          <a:lstStyle/>
          <a:p>
            <a:pPr marL="271463" indent="-271463">
              <a:spcBef>
                <a:spcPts val="1000"/>
              </a:spcBef>
            </a:pPr>
            <a:r>
              <a:rPr lang="en-US" altLang="en-US" sz="2400" dirty="0" smtClean="0">
                <a:cs typeface="Arial" panose="020B0604020202020204" pitchFamily="34" charset="0"/>
              </a:rPr>
              <a:t>Stability of institutions and 2016 examinations</a:t>
            </a:r>
          </a:p>
          <a:p>
            <a:pPr marL="271463" indent="-271463">
              <a:spcBef>
                <a:spcPts val="1000"/>
              </a:spcBef>
            </a:pPr>
            <a:r>
              <a:rPr lang="en-US" altLang="en-US" sz="2400" dirty="0" smtClean="0">
                <a:cs typeface="Arial" panose="020B0604020202020204" pitchFamily="34" charset="0"/>
              </a:rPr>
              <a:t>2017 fee adjustments</a:t>
            </a:r>
          </a:p>
          <a:p>
            <a:pPr marL="271463" indent="-271463">
              <a:spcBef>
                <a:spcPts val="1000"/>
              </a:spcBef>
            </a:pPr>
            <a:r>
              <a:rPr lang="en-US" altLang="en-US" sz="2400" dirty="0" smtClean="0">
                <a:cs typeface="Arial" panose="020B0604020202020204" pitchFamily="34" charset="0"/>
              </a:rPr>
              <a:t>NSFAS funding for financially needy students in 2017</a:t>
            </a:r>
          </a:p>
          <a:p>
            <a:pPr marL="271463" indent="-271463">
              <a:spcBef>
                <a:spcPts val="1000"/>
              </a:spcBef>
            </a:pPr>
            <a:r>
              <a:rPr lang="en-US" altLang="en-US" sz="2400" dirty="0" smtClean="0">
                <a:cs typeface="Arial" panose="020B0604020202020204" pitchFamily="34" charset="0"/>
              </a:rPr>
              <a:t>Ministerial Task Team on financial assistance for the poor and Missing Middle</a:t>
            </a:r>
          </a:p>
          <a:p>
            <a:pPr marL="271463" indent="-271463">
              <a:spcBef>
                <a:spcPts val="1000"/>
              </a:spcBef>
            </a:pPr>
            <a:r>
              <a:rPr lang="en-US" altLang="en-US" sz="2400" dirty="0" smtClean="0">
                <a:cs typeface="Arial" panose="020B0604020202020204" pitchFamily="34" charset="0"/>
              </a:rPr>
              <a:t>Applications for 2017 and enrolment spaces</a:t>
            </a:r>
          </a:p>
          <a:p>
            <a:pPr marL="271463" indent="-271463">
              <a:spcBef>
                <a:spcPts val="1000"/>
              </a:spcBef>
            </a:pPr>
            <a:r>
              <a:rPr lang="en-US" altLang="en-US" sz="2400" dirty="0" smtClean="0">
                <a:cs typeface="Arial" panose="020B0604020202020204" pitchFamily="34" charset="0"/>
              </a:rPr>
              <a:t>Central Applications Clearing House (CACH) 2017</a:t>
            </a:r>
          </a:p>
          <a:p>
            <a:pPr marL="271463" indent="-271463">
              <a:spcBef>
                <a:spcPts val="1000"/>
              </a:spcBef>
            </a:pPr>
            <a:r>
              <a:rPr lang="en-US" altLang="en-US" sz="2400" dirty="0" smtClean="0">
                <a:cs typeface="Arial" panose="020B0604020202020204" pitchFamily="34" charset="0"/>
              </a:rPr>
              <a:t>University Enrolment Planning and Spaces for First-time entering students in 2017</a:t>
            </a:r>
          </a:p>
          <a:p>
            <a:pPr marL="271463" indent="-271463">
              <a:spcBef>
                <a:spcPts val="1000"/>
              </a:spcBef>
            </a:pPr>
            <a:r>
              <a:rPr lang="en-US" altLang="en-US" sz="2400" dirty="0" smtClean="0">
                <a:cs typeface="Arial" panose="020B0604020202020204" pitchFamily="34" charset="0"/>
              </a:rPr>
              <a:t>Registrars meeting and engagement with students and universities</a:t>
            </a:r>
          </a:p>
        </p:txBody>
      </p:sp>
      <p:sp>
        <p:nvSpPr>
          <p:cNvPr id="819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3</a:t>
            </a:fld>
            <a:endParaRPr lang="en-US" altLang="en-US" sz="1200" b="1">
              <a:solidFill>
                <a:srgbClr val="898989"/>
              </a:solidFill>
              <a:latin typeface="Arial" panose="020B0604020202020204" pitchFamily="34" charset="0"/>
            </a:endParaRPr>
          </a:p>
        </p:txBody>
      </p:sp>
      <p:sp>
        <p:nvSpPr>
          <p:cNvPr id="7" name="TextBox 6"/>
          <p:cNvSpPr txBox="1"/>
          <p:nvPr/>
        </p:nvSpPr>
        <p:spPr>
          <a:xfrm>
            <a:off x="557213" y="568325"/>
            <a:ext cx="8029575"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altLang="en-US" sz="2800" b="1" dirty="0">
                <a:cs typeface="Arial" charset="0"/>
              </a:rPr>
              <a:t>University Education Overview</a:t>
            </a:r>
            <a:endParaRPr lang="en-ZA" sz="2800" b="1" dirty="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514350"/>
            <a:ext cx="7953375" cy="868363"/>
          </a:xfr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rtlCol="0">
            <a:spAutoFit/>
          </a:bodyPr>
          <a:lstStyle/>
          <a:p>
            <a:pPr fontAlgn="auto">
              <a:spcAft>
                <a:spcPts val="0"/>
              </a:spcAft>
              <a:defRPr/>
            </a:pPr>
            <a:r>
              <a:rPr lang="en-US" sz="2800" b="1" dirty="0"/>
              <a:t>Projected Funding Shortfall: 2016 MTEF (Aligned to 2030 White Paper Targets)</a:t>
            </a:r>
            <a:endParaRPr lang="en-ZA" sz="2800" b="1" dirty="0"/>
          </a:p>
        </p:txBody>
      </p:sp>
      <p:sp>
        <p:nvSpPr>
          <p:cNvPr id="9" name="Rectangle 8"/>
          <p:cNvSpPr/>
          <p:nvPr/>
        </p:nvSpPr>
        <p:spPr>
          <a:xfrm>
            <a:off x="698500" y="5733256"/>
            <a:ext cx="8064500" cy="708025"/>
          </a:xfrm>
          <a:prstGeom prst="rect">
            <a:avLst/>
          </a:prstGeom>
        </p:spPr>
        <p:txBody>
          <a:bodyPr>
            <a:spAutoFit/>
          </a:bodyPr>
          <a:lstStyle/>
          <a:p>
            <a:pPr>
              <a:defRPr/>
            </a:pPr>
            <a:r>
              <a:rPr lang="en-ZA" sz="2000" dirty="0">
                <a:solidFill>
                  <a:prstClr val="black"/>
                </a:solidFill>
                <a:latin typeface="+mn-lt"/>
                <a:ea typeface="Batang" panose="02030600000101010101" pitchFamily="18" charset="-127"/>
                <a:cs typeface="Times New Roman" panose="02020603050405020304" pitchFamily="18" charset="0"/>
              </a:rPr>
              <a:t>The current available budget is not sufficient to maintain the projected student enrolment target for Ministerial approved programmes</a:t>
            </a:r>
            <a:endParaRPr lang="en-GB" sz="2000" dirty="0">
              <a:solidFill>
                <a:prstClr val="black"/>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xmlns="" val="335219843"/>
              </p:ext>
            </p:extLst>
          </p:nvPr>
        </p:nvGraphicFramePr>
        <p:xfrm>
          <a:off x="600075" y="1556792"/>
          <a:ext cx="7953375" cy="4079873"/>
        </p:xfrm>
        <a:graphic>
          <a:graphicData uri="http://schemas.openxmlformats.org/drawingml/2006/table">
            <a:tbl>
              <a:tblPr firstRow="1" firstCol="1" bandRow="1">
                <a:tableStyleId>{BC89EF96-8CEA-46FF-86C4-4CE0E7609802}</a:tableStyleId>
              </a:tblPr>
              <a:tblGrid>
                <a:gridCol w="2365091"/>
                <a:gridCol w="1397071"/>
                <a:gridCol w="1397071"/>
                <a:gridCol w="1397071"/>
                <a:gridCol w="1397071"/>
              </a:tblGrid>
              <a:tr h="608299">
                <a:tc rowSpan="2">
                  <a:txBody>
                    <a:bodyPr/>
                    <a:lstStyle/>
                    <a:p>
                      <a:pPr marL="0" marR="0" indent="0" algn="ctr">
                        <a:spcBef>
                          <a:spcPts val="0"/>
                        </a:spcBef>
                        <a:spcAft>
                          <a:spcPts val="0"/>
                        </a:spcAft>
                      </a:pPr>
                      <a:r>
                        <a:rPr lang="en-US" sz="1400" dirty="0">
                          <a:effectLst/>
                        </a:rPr>
                        <a:t>Funding Categories</a:t>
                      </a:r>
                      <a:endParaRPr lang="en-US" sz="14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2016/17</a:t>
                      </a:r>
                      <a:endParaRPr lang="en-US" sz="14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2017/18</a:t>
                      </a:r>
                      <a:endParaRPr lang="en-US" sz="14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2018/19</a:t>
                      </a:r>
                      <a:endParaRPr lang="en-US" sz="14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Total Shortfall:</a:t>
                      </a:r>
                    </a:p>
                    <a:p>
                      <a:pPr marL="0" marR="0" indent="0" algn="ctr">
                        <a:spcBef>
                          <a:spcPts val="0"/>
                        </a:spcBef>
                        <a:spcAft>
                          <a:spcPts val="0"/>
                        </a:spcAft>
                      </a:pPr>
                      <a:r>
                        <a:rPr lang="en-US" sz="1400" dirty="0">
                          <a:effectLst/>
                        </a:rPr>
                        <a:t>2016 MTEF</a:t>
                      </a:r>
                      <a:endParaRPr lang="en-US" sz="14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148">
                <a:tc vMerge="1">
                  <a:txBody>
                    <a:bodyPr/>
                    <a:lstStyle/>
                    <a:p>
                      <a:endParaRPr lang="en-US"/>
                    </a:p>
                  </a:txBody>
                  <a:tcPr/>
                </a:tc>
                <a:tc>
                  <a:txBody>
                    <a:bodyPr/>
                    <a:lstStyle/>
                    <a:p>
                      <a:pPr marL="0" marR="0" indent="0" algn="ctr">
                        <a:spcBef>
                          <a:spcPts val="0"/>
                        </a:spcBef>
                        <a:spcAft>
                          <a:spcPts val="0"/>
                        </a:spcAft>
                      </a:pPr>
                      <a:r>
                        <a:rPr lang="en-US" sz="1400" dirty="0">
                          <a:effectLst/>
                        </a:rPr>
                        <a:t>R’000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R’000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R’000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R’000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566">
                <a:tc>
                  <a:txBody>
                    <a:bodyPr/>
                    <a:lstStyle/>
                    <a:p>
                      <a:pPr marL="0" marR="0" indent="0" algn="l">
                        <a:spcBef>
                          <a:spcPts val="0"/>
                        </a:spcBef>
                        <a:spcAft>
                          <a:spcPts val="0"/>
                        </a:spcAft>
                      </a:pPr>
                      <a:r>
                        <a:rPr lang="en-US" sz="1400" dirty="0">
                          <a:effectLst/>
                        </a:rPr>
                        <a:t>Budget Requirement</a:t>
                      </a:r>
                      <a:endParaRPr lang="en-US" sz="14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smtClean="0">
                          <a:effectLst/>
                        </a:rPr>
                        <a:t>19</a:t>
                      </a:r>
                      <a:r>
                        <a:rPr lang="en-US" sz="1400" baseline="0" dirty="0" smtClean="0">
                          <a:effectLst/>
                        </a:rPr>
                        <a:t> </a:t>
                      </a:r>
                      <a:r>
                        <a:rPr lang="en-US" sz="1400" dirty="0" smtClean="0">
                          <a:effectLst/>
                        </a:rPr>
                        <a:t>803</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smtClean="0">
                          <a:effectLst/>
                        </a:rPr>
                        <a:t>23</a:t>
                      </a:r>
                      <a:r>
                        <a:rPr lang="en-US" sz="1400" baseline="0" dirty="0" smtClean="0">
                          <a:effectLst/>
                        </a:rPr>
                        <a:t> </a:t>
                      </a:r>
                      <a:r>
                        <a:rPr lang="en-US" sz="1400" dirty="0" smtClean="0">
                          <a:effectLst/>
                        </a:rPr>
                        <a:t>803</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smtClean="0">
                          <a:effectLst/>
                        </a:rPr>
                        <a:t>28</a:t>
                      </a:r>
                      <a:r>
                        <a:rPr lang="en-US" sz="1400" baseline="0" dirty="0" smtClean="0">
                          <a:effectLst/>
                        </a:rPr>
                        <a:t> </a:t>
                      </a:r>
                      <a:r>
                        <a:rPr lang="en-US" sz="1400" dirty="0" smtClean="0">
                          <a:effectLst/>
                        </a:rPr>
                        <a:t>584</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smtClean="0">
                          <a:effectLst/>
                        </a:rPr>
                        <a:t>72</a:t>
                      </a:r>
                      <a:r>
                        <a:rPr lang="en-US" sz="1400" baseline="0" dirty="0" smtClean="0">
                          <a:effectLst/>
                        </a:rPr>
                        <a:t> </a:t>
                      </a:r>
                      <a:r>
                        <a:rPr lang="en-US" sz="1400" dirty="0" smtClean="0">
                          <a:effectLst/>
                        </a:rPr>
                        <a:t>189</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148">
                <a:tc>
                  <a:txBody>
                    <a:bodyPr/>
                    <a:lstStyle/>
                    <a:p>
                      <a:pPr marL="0" marR="0" indent="0" algn="l">
                        <a:spcBef>
                          <a:spcPts val="0"/>
                        </a:spcBef>
                        <a:spcAft>
                          <a:spcPts val="0"/>
                        </a:spcAft>
                      </a:pPr>
                      <a:r>
                        <a:rPr lang="en-US" sz="1400" dirty="0">
                          <a:effectLst/>
                        </a:rPr>
                        <a:t>Baseline</a:t>
                      </a:r>
                      <a:endParaRPr lang="en-US" sz="14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9</a:t>
                      </a:r>
                      <a:r>
                        <a:rPr lang="en-US" sz="1400" baseline="0" dirty="0" smtClean="0">
                          <a:effectLst/>
                        </a:rPr>
                        <a:t> </a:t>
                      </a:r>
                      <a:r>
                        <a:rPr lang="en-US" sz="1400" dirty="0" smtClean="0">
                          <a:effectLst/>
                        </a:rPr>
                        <a:t>072</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9</a:t>
                      </a:r>
                      <a:r>
                        <a:rPr lang="en-US" sz="1400" baseline="0" dirty="0" smtClean="0">
                          <a:effectLst/>
                        </a:rPr>
                        <a:t> </a:t>
                      </a:r>
                      <a:r>
                        <a:rPr lang="en-US" sz="1400" dirty="0" smtClean="0">
                          <a:effectLst/>
                        </a:rPr>
                        <a:t>567</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10</a:t>
                      </a:r>
                      <a:r>
                        <a:rPr lang="en-US" sz="1400" baseline="0" dirty="0" smtClean="0">
                          <a:effectLst/>
                        </a:rPr>
                        <a:t> </a:t>
                      </a:r>
                      <a:r>
                        <a:rPr lang="en-US" sz="1400" dirty="0" smtClean="0">
                          <a:effectLst/>
                        </a:rPr>
                        <a:t>087</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28</a:t>
                      </a:r>
                      <a:r>
                        <a:rPr lang="en-US" sz="1400" baseline="0" dirty="0" smtClean="0">
                          <a:effectLst/>
                        </a:rPr>
                        <a:t> </a:t>
                      </a:r>
                      <a:r>
                        <a:rPr lang="en-US" sz="1400" dirty="0" smtClean="0">
                          <a:effectLst/>
                        </a:rPr>
                        <a:t>726</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148">
                <a:tc gridSpan="5">
                  <a:txBody>
                    <a:bodyPr/>
                    <a:lstStyle/>
                    <a:p>
                      <a:pPr marL="0" marR="0" indent="0" algn="l">
                        <a:spcBef>
                          <a:spcPts val="0"/>
                        </a:spcBef>
                        <a:spcAft>
                          <a:spcPts val="0"/>
                        </a:spcAft>
                      </a:pPr>
                      <a:r>
                        <a:rPr lang="en-US" sz="1400" dirty="0">
                          <a:effectLst/>
                        </a:rPr>
                        <a:t>Projected Shortfall on:</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148">
                <a:tc>
                  <a:txBody>
                    <a:bodyPr/>
                    <a:lstStyle/>
                    <a:p>
                      <a:pPr marL="0" marR="0" indent="0" algn="l">
                        <a:spcBef>
                          <a:spcPts val="0"/>
                        </a:spcBef>
                        <a:spcAft>
                          <a:spcPts val="0"/>
                        </a:spcAft>
                      </a:pPr>
                      <a:r>
                        <a:rPr lang="en-US" sz="1400" dirty="0">
                          <a:effectLst/>
                        </a:rPr>
                        <a:t>80% Programme Funding </a:t>
                      </a:r>
                      <a:endParaRPr lang="en-US" sz="14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4</a:t>
                      </a:r>
                      <a:r>
                        <a:rPr lang="en-US" sz="1400" baseline="0" dirty="0" smtClean="0">
                          <a:effectLst/>
                        </a:rPr>
                        <a:t> </a:t>
                      </a:r>
                      <a:r>
                        <a:rPr lang="en-US" sz="1400" dirty="0" smtClean="0">
                          <a:effectLst/>
                        </a:rPr>
                        <a:t>732</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6</a:t>
                      </a:r>
                      <a:r>
                        <a:rPr lang="en-US" sz="1400" baseline="0" dirty="0" smtClean="0">
                          <a:effectLst/>
                        </a:rPr>
                        <a:t> </a:t>
                      </a:r>
                      <a:r>
                        <a:rPr lang="en-US" sz="1400" dirty="0" smtClean="0">
                          <a:effectLst/>
                        </a:rPr>
                        <a:t>749</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9</a:t>
                      </a:r>
                      <a:r>
                        <a:rPr lang="en-US" sz="1400" baseline="0" dirty="0" smtClean="0">
                          <a:effectLst/>
                        </a:rPr>
                        <a:t> </a:t>
                      </a:r>
                      <a:r>
                        <a:rPr lang="en-US" sz="1400" dirty="0" smtClean="0">
                          <a:effectLst/>
                        </a:rPr>
                        <a:t>231</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20</a:t>
                      </a:r>
                      <a:r>
                        <a:rPr lang="en-US" sz="1400" baseline="0" dirty="0" smtClean="0">
                          <a:effectLst/>
                        </a:rPr>
                        <a:t> </a:t>
                      </a:r>
                      <a:r>
                        <a:rPr lang="en-US" sz="1400" dirty="0" smtClean="0">
                          <a:effectLst/>
                        </a:rPr>
                        <a:t>712</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8299">
                <a:tc>
                  <a:txBody>
                    <a:bodyPr/>
                    <a:lstStyle/>
                    <a:p>
                      <a:pPr marL="0" marR="0" indent="0" algn="l">
                        <a:spcBef>
                          <a:spcPts val="0"/>
                        </a:spcBef>
                        <a:spcAft>
                          <a:spcPts val="0"/>
                        </a:spcAft>
                      </a:pPr>
                      <a:r>
                        <a:rPr lang="en-US" sz="1400" dirty="0">
                          <a:effectLst/>
                        </a:rPr>
                        <a:t>National Student Financial Aid Scheme (NSFAS)</a:t>
                      </a:r>
                      <a:endParaRPr lang="en-US" sz="14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2</a:t>
                      </a:r>
                      <a:r>
                        <a:rPr lang="en-US" sz="1400" baseline="0" dirty="0" smtClean="0">
                          <a:effectLst/>
                        </a:rPr>
                        <a:t> </a:t>
                      </a:r>
                      <a:r>
                        <a:rPr lang="en-US" sz="1400" dirty="0" smtClean="0">
                          <a:effectLst/>
                        </a:rPr>
                        <a:t>489</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3</a:t>
                      </a:r>
                      <a:r>
                        <a:rPr lang="en-US" sz="1400" baseline="0" dirty="0" smtClean="0">
                          <a:effectLst/>
                        </a:rPr>
                        <a:t> </a:t>
                      </a:r>
                      <a:r>
                        <a:rPr lang="en-US" sz="1400" dirty="0" smtClean="0">
                          <a:effectLst/>
                        </a:rPr>
                        <a:t>383</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4</a:t>
                      </a:r>
                      <a:r>
                        <a:rPr lang="en-US" sz="1400" baseline="0" dirty="0" smtClean="0">
                          <a:effectLst/>
                        </a:rPr>
                        <a:t> </a:t>
                      </a:r>
                      <a:r>
                        <a:rPr lang="en-US" sz="1400" dirty="0" smtClean="0">
                          <a:effectLst/>
                        </a:rPr>
                        <a:t>457</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10</a:t>
                      </a:r>
                      <a:r>
                        <a:rPr lang="en-US" sz="1400" baseline="0" dirty="0" smtClean="0">
                          <a:effectLst/>
                        </a:rPr>
                        <a:t> </a:t>
                      </a:r>
                      <a:r>
                        <a:rPr lang="en-US" sz="1400" dirty="0" smtClean="0">
                          <a:effectLst/>
                        </a:rPr>
                        <a:t>328</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148">
                <a:tc>
                  <a:txBody>
                    <a:bodyPr/>
                    <a:lstStyle/>
                    <a:p>
                      <a:pPr marL="0" marR="0" indent="0" algn="l">
                        <a:spcBef>
                          <a:spcPts val="0"/>
                        </a:spcBef>
                        <a:spcAft>
                          <a:spcPts val="0"/>
                        </a:spcAft>
                      </a:pPr>
                      <a:r>
                        <a:rPr lang="en-US" sz="1400" dirty="0">
                          <a:effectLst/>
                        </a:rPr>
                        <a:t>8% Fee Increase</a:t>
                      </a:r>
                      <a:endParaRPr lang="en-US" sz="14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504</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605</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727</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1</a:t>
                      </a:r>
                      <a:r>
                        <a:rPr lang="en-US" sz="1400" baseline="0" dirty="0" smtClean="0">
                          <a:effectLst/>
                        </a:rPr>
                        <a:t> </a:t>
                      </a:r>
                      <a:r>
                        <a:rPr lang="en-US" sz="1400" dirty="0" smtClean="0">
                          <a:effectLst/>
                        </a:rPr>
                        <a:t>836</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9821">
                <a:tc>
                  <a:txBody>
                    <a:bodyPr/>
                    <a:lstStyle/>
                    <a:p>
                      <a:pPr marL="0" marR="0" indent="0" algn="l">
                        <a:spcBef>
                          <a:spcPts val="0"/>
                        </a:spcBef>
                        <a:spcAft>
                          <a:spcPts val="0"/>
                        </a:spcAft>
                      </a:pPr>
                      <a:r>
                        <a:rPr lang="en-US" sz="1400" dirty="0">
                          <a:effectLst/>
                        </a:rPr>
                        <a:t>DHET Goods and Services  (Including Examination Shortfall)</a:t>
                      </a:r>
                      <a:endParaRPr lang="en-US" sz="14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3</a:t>
                      </a:r>
                      <a:r>
                        <a:rPr lang="en-US" sz="1400" baseline="0" dirty="0" smtClean="0">
                          <a:effectLst/>
                        </a:rPr>
                        <a:t> </a:t>
                      </a:r>
                      <a:r>
                        <a:rPr lang="en-US" sz="1400" dirty="0" smtClean="0">
                          <a:effectLst/>
                        </a:rPr>
                        <a:t>006</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3</a:t>
                      </a:r>
                      <a:r>
                        <a:rPr lang="en-US" sz="1400" baseline="0" dirty="0" smtClean="0">
                          <a:effectLst/>
                        </a:rPr>
                        <a:t> </a:t>
                      </a:r>
                      <a:r>
                        <a:rPr lang="en-US" sz="1400" dirty="0" smtClean="0">
                          <a:effectLst/>
                        </a:rPr>
                        <a:t>498</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4</a:t>
                      </a:r>
                      <a:r>
                        <a:rPr lang="en-US" sz="1400" baseline="0" dirty="0" smtClean="0">
                          <a:effectLst/>
                        </a:rPr>
                        <a:t> </a:t>
                      </a:r>
                      <a:r>
                        <a:rPr lang="en-US" sz="1400" dirty="0" smtClean="0">
                          <a:effectLst/>
                        </a:rPr>
                        <a:t>082</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10</a:t>
                      </a:r>
                      <a:r>
                        <a:rPr lang="en-US" sz="1400" baseline="0" dirty="0" smtClean="0">
                          <a:effectLst/>
                        </a:rPr>
                        <a:t> </a:t>
                      </a:r>
                      <a:r>
                        <a:rPr lang="en-US" sz="1400" dirty="0" smtClean="0">
                          <a:effectLst/>
                        </a:rPr>
                        <a:t>586</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148">
                <a:tc>
                  <a:txBody>
                    <a:bodyPr/>
                    <a:lstStyle/>
                    <a:p>
                      <a:pPr marL="0" marR="0" indent="0" algn="l">
                        <a:spcBef>
                          <a:spcPts val="0"/>
                        </a:spcBef>
                        <a:spcAft>
                          <a:spcPts val="0"/>
                        </a:spcAft>
                      </a:pPr>
                      <a:r>
                        <a:rPr lang="en-US" sz="1400" dirty="0">
                          <a:effectLst/>
                        </a:rPr>
                        <a:t>Total Projected Shortfall</a:t>
                      </a:r>
                      <a:endParaRPr lang="en-US" sz="1400"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10</a:t>
                      </a:r>
                      <a:r>
                        <a:rPr lang="en-US" sz="1400" baseline="0" dirty="0" smtClean="0">
                          <a:effectLst/>
                        </a:rPr>
                        <a:t> </a:t>
                      </a:r>
                      <a:r>
                        <a:rPr lang="en-US" sz="1400" dirty="0" smtClean="0">
                          <a:effectLst/>
                        </a:rPr>
                        <a:t>730</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14</a:t>
                      </a:r>
                      <a:r>
                        <a:rPr lang="en-US" sz="1400" baseline="0" dirty="0" smtClean="0">
                          <a:effectLst/>
                        </a:rPr>
                        <a:t> </a:t>
                      </a:r>
                      <a:r>
                        <a:rPr lang="en-US" sz="1400" dirty="0" smtClean="0">
                          <a:effectLst/>
                        </a:rPr>
                        <a:t>236</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18</a:t>
                      </a:r>
                      <a:r>
                        <a:rPr lang="en-US" sz="1400" baseline="0" dirty="0" smtClean="0">
                          <a:effectLst/>
                        </a:rPr>
                        <a:t> </a:t>
                      </a:r>
                      <a:r>
                        <a:rPr lang="en-US" sz="1400" dirty="0" smtClean="0">
                          <a:effectLst/>
                        </a:rPr>
                        <a:t>497</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43</a:t>
                      </a:r>
                      <a:r>
                        <a:rPr lang="en-US" sz="1400" baseline="0" dirty="0" smtClean="0">
                          <a:effectLst/>
                        </a:rPr>
                        <a:t> </a:t>
                      </a:r>
                      <a:r>
                        <a:rPr lang="en-US" sz="1400" dirty="0" smtClean="0">
                          <a:effectLst/>
                        </a:rPr>
                        <a:t>463</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434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30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539750" y="1556792"/>
            <a:ext cx="8064500" cy="4997450"/>
          </a:xfrm>
        </p:spPr>
        <p:txBody>
          <a:bodyPr>
            <a:normAutofit lnSpcReduction="10000"/>
          </a:bodyPr>
          <a:lstStyle/>
          <a:p>
            <a:pPr marL="271463" indent="-271463" fontAlgn="auto">
              <a:spcAft>
                <a:spcPts val="0"/>
              </a:spcAft>
              <a:defRPr/>
            </a:pPr>
            <a:r>
              <a:rPr lang="en-US" sz="2400" dirty="0" smtClean="0"/>
              <a:t>For 2016/17 - funding shortfall:</a:t>
            </a:r>
          </a:p>
          <a:p>
            <a:pPr marL="542925" lvl="1" indent="-273050" fontAlgn="auto">
              <a:spcAft>
                <a:spcPts val="0"/>
              </a:spcAft>
              <a:buNone/>
              <a:defRPr/>
            </a:pPr>
            <a:r>
              <a:rPr lang="en-US" sz="2400" dirty="0" smtClean="0"/>
              <a:t>- 	R4.732 </a:t>
            </a:r>
            <a:r>
              <a:rPr lang="en-US" sz="2400" dirty="0"/>
              <a:t>billion on the programme funding (80</a:t>
            </a:r>
            <a:r>
              <a:rPr lang="en-US" sz="2400" dirty="0" smtClean="0"/>
              <a:t>%)</a:t>
            </a:r>
          </a:p>
          <a:p>
            <a:pPr marL="542925" lvl="1" indent="-273050" fontAlgn="auto">
              <a:spcAft>
                <a:spcPts val="0"/>
              </a:spcAft>
              <a:buNone/>
              <a:defRPr/>
            </a:pPr>
            <a:r>
              <a:rPr lang="en-US" sz="2400" dirty="0" smtClean="0"/>
              <a:t>- 	R2.489 </a:t>
            </a:r>
            <a:r>
              <a:rPr lang="en-US" sz="2400" dirty="0"/>
              <a:t>billion on the NSFAS </a:t>
            </a:r>
            <a:endParaRPr lang="en-US" sz="2400" dirty="0" smtClean="0"/>
          </a:p>
          <a:p>
            <a:pPr marL="271463" indent="-271463" fontAlgn="auto">
              <a:spcAft>
                <a:spcPts val="0"/>
              </a:spcAft>
              <a:defRPr/>
            </a:pPr>
            <a:r>
              <a:rPr lang="en-US" sz="2400" dirty="0" smtClean="0"/>
              <a:t>Further </a:t>
            </a:r>
            <a:r>
              <a:rPr lang="en-US" sz="2400" dirty="0"/>
              <a:t>expansion will not be possible without additional </a:t>
            </a:r>
            <a:r>
              <a:rPr lang="en-US" sz="2400" dirty="0" smtClean="0"/>
              <a:t>funding</a:t>
            </a:r>
          </a:p>
          <a:p>
            <a:pPr marL="271463" indent="-271463" fontAlgn="auto">
              <a:spcAft>
                <a:spcPts val="0"/>
              </a:spcAft>
              <a:defRPr/>
            </a:pPr>
            <a:r>
              <a:rPr lang="en-US" sz="2400" dirty="0" smtClean="0"/>
              <a:t>8% fee </a:t>
            </a:r>
            <a:r>
              <a:rPr lang="en-US" sz="2400" dirty="0"/>
              <a:t>increase will have an implication of </a:t>
            </a:r>
            <a:r>
              <a:rPr lang="en-US" sz="2400" dirty="0" smtClean="0"/>
              <a:t>R1.836 billion </a:t>
            </a:r>
            <a:r>
              <a:rPr lang="en-US" sz="2400" dirty="0"/>
              <a:t>over the MTEF </a:t>
            </a:r>
            <a:r>
              <a:rPr lang="en-US" sz="2400" dirty="0" smtClean="0"/>
              <a:t>period </a:t>
            </a:r>
            <a:r>
              <a:rPr lang="en-US" sz="2400" dirty="0"/>
              <a:t>of which only R504.729 million is allocated over the 2017 MTEF to compensate for 0% fee increase for the poor and </a:t>
            </a:r>
            <a:r>
              <a:rPr lang="en-US" sz="2400" dirty="0" smtClean="0"/>
              <a:t>“missing middle”</a:t>
            </a:r>
            <a:endParaRPr lang="en-US" sz="2400" dirty="0"/>
          </a:p>
          <a:p>
            <a:pPr marL="271463" indent="-271463" fontAlgn="auto">
              <a:spcAft>
                <a:spcPts val="0"/>
              </a:spcAft>
              <a:defRPr/>
            </a:pPr>
            <a:r>
              <a:rPr lang="en-ZA" sz="2400" dirty="0" smtClean="0"/>
              <a:t>Total </a:t>
            </a:r>
            <a:r>
              <a:rPr lang="en-ZA" sz="2400" dirty="0"/>
              <a:t>estimated budget required </a:t>
            </a:r>
            <a:r>
              <a:rPr lang="en-ZA" sz="2400" dirty="0" smtClean="0"/>
              <a:t>for </a:t>
            </a:r>
            <a:r>
              <a:rPr lang="en-ZA" sz="2400" dirty="0"/>
              <a:t>2016/17 </a:t>
            </a:r>
            <a:r>
              <a:rPr lang="en-ZA" sz="2400" dirty="0" smtClean="0"/>
              <a:t>is R19.8 billion</a:t>
            </a:r>
          </a:p>
          <a:p>
            <a:pPr marL="271463" indent="-271463" fontAlgn="auto">
              <a:spcAft>
                <a:spcPts val="0"/>
              </a:spcAft>
              <a:defRPr/>
            </a:pPr>
            <a:r>
              <a:rPr lang="en-ZA" sz="2400" dirty="0" smtClean="0"/>
              <a:t>Resulting - estimated </a:t>
            </a:r>
            <a:r>
              <a:rPr lang="en-ZA" sz="2400" dirty="0"/>
              <a:t>budget shortfall of </a:t>
            </a:r>
            <a:r>
              <a:rPr lang="en-ZA" sz="2400" dirty="0" smtClean="0"/>
              <a:t>R10.7 </a:t>
            </a:r>
            <a:r>
              <a:rPr lang="en-ZA" sz="2400" dirty="0"/>
              <a:t>billion, based on the current baseline allocation of R9.072 </a:t>
            </a:r>
            <a:r>
              <a:rPr lang="en-ZA" sz="2400" dirty="0" smtClean="0"/>
              <a:t>billion</a:t>
            </a:r>
          </a:p>
          <a:p>
            <a:pPr marL="271463" indent="-271463" fontAlgn="auto">
              <a:spcAft>
                <a:spcPts val="0"/>
              </a:spcAft>
              <a:defRPr/>
            </a:pPr>
            <a:r>
              <a:rPr lang="en-ZA" sz="2400" dirty="0" smtClean="0"/>
              <a:t>The </a:t>
            </a:r>
            <a:r>
              <a:rPr lang="en-ZA" sz="2400" dirty="0"/>
              <a:t>estimated total shortfall over the 2016 MTEF period is </a:t>
            </a:r>
            <a:r>
              <a:rPr lang="en-ZA" sz="2400" dirty="0" smtClean="0"/>
              <a:t>R43.4 billion</a:t>
            </a:r>
            <a:endParaRPr lang="en-GB" sz="2400" dirty="0"/>
          </a:p>
          <a:p>
            <a:pPr fontAlgn="auto">
              <a:spcAft>
                <a:spcPts val="0"/>
              </a:spcAft>
              <a:defRPr/>
            </a:pPr>
            <a:endParaRPr lang="en-ZA" dirty="0"/>
          </a:p>
        </p:txBody>
      </p:sp>
      <p:sp>
        <p:nvSpPr>
          <p:cNvPr id="6" name="Title 1"/>
          <p:cNvSpPr txBox="1">
            <a:spLocks/>
          </p:cNvSpPr>
          <p:nvPr/>
        </p:nvSpPr>
        <p:spPr bwMode="auto">
          <a:xfrm>
            <a:off x="539750" y="541338"/>
            <a:ext cx="8064500" cy="954087"/>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defPPr>
              <a:defRPr lang="en-US"/>
            </a:defPPr>
            <a:lvl1pPr algn="ctr" eaLnBrk="1" hangingPunct="1">
              <a:defRPr sz="2800">
                <a:solidFill>
                  <a:schemeClr val="lt1"/>
                </a:solidFill>
                <a:latin typeface="Calibri" panose="020F0502020204030204" pitchFamily="34" charset="0"/>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ZA" b="1" dirty="0" smtClean="0"/>
              <a:t>Funds </a:t>
            </a:r>
            <a:r>
              <a:rPr lang="en-ZA" b="1" dirty="0"/>
              <a:t>r</a:t>
            </a:r>
            <a:r>
              <a:rPr lang="en-ZA" b="1" dirty="0" smtClean="0"/>
              <a:t>equired to </a:t>
            </a:r>
            <a:r>
              <a:rPr lang="en-ZA" b="1" dirty="0"/>
              <a:t>a</a:t>
            </a:r>
            <a:r>
              <a:rPr lang="en-ZA" b="1" dirty="0" smtClean="0"/>
              <a:t>chieve </a:t>
            </a:r>
            <a:r>
              <a:rPr lang="en-ZA" b="1" dirty="0"/>
              <a:t>t</a:t>
            </a:r>
            <a:r>
              <a:rPr lang="en-ZA" b="1" dirty="0" smtClean="0"/>
              <a:t>he White Paper Targets for Ministerial Approved Programmes </a:t>
            </a:r>
            <a:endParaRPr lang="en-ZA" b="1" dirty="0"/>
          </a:p>
        </p:txBody>
      </p:sp>
      <p:sp>
        <p:nvSpPr>
          <p:cNvPr id="55300"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31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631825"/>
            <a:ext cx="8070850" cy="479425"/>
          </a:xfr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rtlCol="0">
            <a:spAutoFit/>
          </a:bodyPr>
          <a:lstStyle/>
          <a:p>
            <a:pPr algn="ctr" fontAlgn="auto">
              <a:spcAft>
                <a:spcPts val="0"/>
              </a:spcAft>
              <a:defRPr/>
            </a:pPr>
            <a:r>
              <a:rPr lang="en-US" sz="2800" b="1" dirty="0"/>
              <a:t>Implications on Enrolments</a:t>
            </a:r>
            <a:endParaRPr lang="en-ZA" sz="2800" b="1" dirty="0"/>
          </a:p>
        </p:txBody>
      </p:sp>
      <p:graphicFrame>
        <p:nvGraphicFramePr>
          <p:cNvPr id="5" name="Table 4"/>
          <p:cNvGraphicFramePr>
            <a:graphicFrameLocks noGrp="1"/>
          </p:cNvGraphicFramePr>
          <p:nvPr>
            <p:extLst>
              <p:ext uri="{D42A27DB-BD31-4B8C-83A1-F6EECF244321}">
                <p14:modId xmlns:p14="http://schemas.microsoft.com/office/powerpoint/2010/main" xmlns="" val="491905880"/>
              </p:ext>
            </p:extLst>
          </p:nvPr>
        </p:nvGraphicFramePr>
        <p:xfrm>
          <a:off x="615950" y="1484313"/>
          <a:ext cx="7918450" cy="4337055"/>
        </p:xfrm>
        <a:graphic>
          <a:graphicData uri="http://schemas.openxmlformats.org/drawingml/2006/table">
            <a:tbl>
              <a:tblPr firstRow="1" firstCol="1" bandRow="1"/>
              <a:tblGrid>
                <a:gridCol w="4325205"/>
                <a:gridCol w="1264290"/>
                <a:gridCol w="1197748"/>
                <a:gridCol w="1131207"/>
              </a:tblGrid>
              <a:tr h="353585">
                <a:tc>
                  <a:txBody>
                    <a:bodyPr/>
                    <a:lstStyle/>
                    <a:p>
                      <a:pPr marL="990600" indent="-342265" algn="ctr">
                        <a:spcAft>
                          <a:spcPts val="0"/>
                        </a:spcAft>
                      </a:pPr>
                      <a:r>
                        <a:rPr lang="en-US" sz="1800" b="1" dirty="0">
                          <a:effectLst/>
                          <a:latin typeface="Calibri" panose="020F0502020204030204" pitchFamily="34" charset="0"/>
                          <a:ea typeface="Batang" panose="02030600000101010101" pitchFamily="18" charset="-127"/>
                          <a:cs typeface="Arial" panose="020B0604020202020204" pitchFamily="34" charset="0"/>
                        </a:rPr>
                        <a:t>Categories</a:t>
                      </a:r>
                      <a:endParaRPr lang="en-GB" sz="1800" dirty="0">
                        <a:effectLst/>
                        <a:latin typeface="Arial" panose="020B0604020202020204" pitchFamily="34" charset="0"/>
                        <a:ea typeface="Batang" panose="02030600000101010101" pitchFamily="18" charset="-127"/>
                        <a:cs typeface="Times New Roman" panose="02020603050405020304" pitchFamily="18"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indent="0" algn="ctr">
                        <a:spcAft>
                          <a:spcPts val="0"/>
                        </a:spcAft>
                      </a:pPr>
                      <a:r>
                        <a:rPr lang="en-US" sz="1800" b="1" dirty="0">
                          <a:effectLst/>
                          <a:latin typeface="Calibri" panose="020F0502020204030204" pitchFamily="34" charset="0"/>
                          <a:ea typeface="Batang" panose="02030600000101010101" pitchFamily="18" charset="-127"/>
                          <a:cs typeface="Arial" panose="020B0604020202020204" pitchFamily="34" charset="0"/>
                        </a:rPr>
                        <a:t>2016</a:t>
                      </a:r>
                      <a:endParaRPr lang="en-GB" sz="1800" dirty="0">
                        <a:effectLst/>
                        <a:latin typeface="Arial" panose="020B0604020202020204" pitchFamily="34" charset="0"/>
                        <a:ea typeface="Batang" panose="02030600000101010101" pitchFamily="18" charset="-127"/>
                        <a:cs typeface="Times New Roman" panose="02020603050405020304" pitchFamily="18"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indent="0" algn="ctr">
                        <a:spcAft>
                          <a:spcPts val="0"/>
                        </a:spcAft>
                      </a:pPr>
                      <a:r>
                        <a:rPr lang="en-US" sz="1800" b="1" dirty="0">
                          <a:effectLst/>
                          <a:latin typeface="Calibri" panose="020F0502020204030204" pitchFamily="34" charset="0"/>
                          <a:ea typeface="Batang" panose="02030600000101010101" pitchFamily="18" charset="-127"/>
                          <a:cs typeface="Arial" panose="020B0604020202020204" pitchFamily="34" charset="0"/>
                        </a:rPr>
                        <a:t>2017</a:t>
                      </a:r>
                      <a:endParaRPr lang="en-GB" sz="1800" dirty="0">
                        <a:effectLst/>
                        <a:latin typeface="Arial" panose="020B0604020202020204" pitchFamily="34" charset="0"/>
                        <a:ea typeface="Batang" panose="02030600000101010101" pitchFamily="18" charset="-127"/>
                        <a:cs typeface="Times New Roman" panose="02020603050405020304" pitchFamily="18"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indent="0" algn="ctr">
                        <a:spcAft>
                          <a:spcPts val="0"/>
                        </a:spcAft>
                      </a:pPr>
                      <a:r>
                        <a:rPr lang="en-US" sz="1800" b="1" dirty="0" smtClean="0">
                          <a:effectLst/>
                          <a:latin typeface="Calibri" panose="020F0502020204030204" pitchFamily="34" charset="0"/>
                          <a:ea typeface="Batang" panose="02030600000101010101" pitchFamily="18" charset="-127"/>
                          <a:cs typeface="Arial" panose="020B0604020202020204" pitchFamily="34" charset="0"/>
                        </a:rPr>
                        <a:t>2018</a:t>
                      </a:r>
                      <a:r>
                        <a:rPr lang="en-US" sz="1800" b="1" dirty="0">
                          <a:effectLst/>
                          <a:latin typeface="Calibri" panose="020F0502020204030204" pitchFamily="34" charset="0"/>
                          <a:ea typeface="Batang" panose="02030600000101010101" pitchFamily="18" charset="-127"/>
                          <a:cs typeface="Arial" panose="020B0604020202020204" pitchFamily="34" charset="0"/>
                        </a:rPr>
                        <a:t> </a:t>
                      </a:r>
                      <a:endParaRPr lang="en-GB" sz="1800" dirty="0">
                        <a:effectLst/>
                        <a:latin typeface="Arial" panose="020B0604020202020204" pitchFamily="34" charset="0"/>
                        <a:ea typeface="Batang" panose="02030600000101010101" pitchFamily="18" charset="-127"/>
                        <a:cs typeface="Times New Roman" panose="02020603050405020304" pitchFamily="18"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74315">
                <a:tc>
                  <a:txBody>
                    <a:bodyPr/>
                    <a:lstStyle/>
                    <a:p>
                      <a:pPr marL="0" indent="0" algn="l">
                        <a:spcAft>
                          <a:spcPts val="0"/>
                        </a:spcAft>
                      </a:pPr>
                      <a:r>
                        <a:rPr lang="en-US" sz="1800" b="1" dirty="0">
                          <a:effectLst/>
                          <a:latin typeface="Calibri" panose="020F0502020204030204" pitchFamily="34" charset="0"/>
                          <a:ea typeface="Batang" panose="02030600000101010101" pitchFamily="18" charset="-127"/>
                          <a:cs typeface="Arial" panose="020B0604020202020204" pitchFamily="34" charset="0"/>
                        </a:rPr>
                        <a:t>Enrolment </a:t>
                      </a:r>
                      <a:r>
                        <a:rPr lang="en-US" sz="1800" b="1" dirty="0" smtClean="0">
                          <a:effectLst/>
                          <a:latin typeface="Calibri" panose="020F0502020204030204" pitchFamily="34" charset="0"/>
                          <a:ea typeface="Batang" panose="02030600000101010101" pitchFamily="18" charset="-127"/>
                          <a:cs typeface="Arial" panose="020B0604020202020204" pitchFamily="34" charset="0"/>
                        </a:rPr>
                        <a:t>Targets: </a:t>
                      </a:r>
                      <a:endParaRPr lang="en-GB" sz="1800" dirty="0">
                        <a:effectLst/>
                        <a:latin typeface="Arial" panose="020B0604020202020204" pitchFamily="34" charset="0"/>
                        <a:ea typeface="Batang" panose="02030600000101010101" pitchFamily="18" charset="-127"/>
                        <a:cs typeface="Times New Roman" panose="02020603050405020304" pitchFamily="18"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0" indent="-342265" algn="just">
                        <a:spcAft>
                          <a:spcPts val="0"/>
                        </a:spcAft>
                      </a:pPr>
                      <a:r>
                        <a:rPr lang="en-US" sz="1800" dirty="0">
                          <a:effectLst/>
                          <a:latin typeface="Calibri" panose="020F0502020204030204" pitchFamily="34" charset="0"/>
                          <a:ea typeface="Batang" panose="02030600000101010101" pitchFamily="18" charset="-127"/>
                          <a:cs typeface="Arial" panose="020B0604020202020204" pitchFamily="34" charset="0"/>
                        </a:rPr>
                        <a:t> </a:t>
                      </a:r>
                      <a:endParaRPr lang="en-GB" sz="1800" dirty="0">
                        <a:effectLst/>
                        <a:latin typeface="Arial" panose="020B0604020202020204" pitchFamily="34" charset="0"/>
                        <a:ea typeface="Batang" panose="02030600000101010101" pitchFamily="18" charset="-127"/>
                        <a:cs typeface="Times New Roman" panose="02020603050405020304" pitchFamily="18"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0" indent="-342265" algn="just">
                        <a:spcAft>
                          <a:spcPts val="0"/>
                        </a:spcAft>
                      </a:pPr>
                      <a:r>
                        <a:rPr lang="en-US" sz="1800" dirty="0">
                          <a:effectLst/>
                          <a:latin typeface="Calibri" panose="020F0502020204030204" pitchFamily="34" charset="0"/>
                          <a:ea typeface="Batang" panose="02030600000101010101" pitchFamily="18" charset="-127"/>
                          <a:cs typeface="Arial" panose="020B0604020202020204" pitchFamily="34" charset="0"/>
                        </a:rPr>
                        <a:t> </a:t>
                      </a:r>
                      <a:endParaRPr lang="en-GB" sz="1800" dirty="0">
                        <a:effectLst/>
                        <a:latin typeface="Arial" panose="020B0604020202020204" pitchFamily="34" charset="0"/>
                        <a:ea typeface="Batang" panose="02030600000101010101" pitchFamily="18" charset="-127"/>
                        <a:cs typeface="Times New Roman" panose="02020603050405020304" pitchFamily="18"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0" indent="-342265" algn="just">
                        <a:spcAft>
                          <a:spcPts val="0"/>
                        </a:spcAft>
                      </a:pPr>
                      <a:r>
                        <a:rPr lang="en-US" sz="1800" dirty="0">
                          <a:effectLst/>
                          <a:latin typeface="Calibri" panose="020F0502020204030204" pitchFamily="34" charset="0"/>
                          <a:ea typeface="Batang" panose="02030600000101010101" pitchFamily="18" charset="-127"/>
                          <a:cs typeface="Arial" panose="020B0604020202020204" pitchFamily="34" charset="0"/>
                        </a:rPr>
                        <a:t> </a:t>
                      </a:r>
                      <a:endParaRPr lang="en-GB" sz="1800" dirty="0">
                        <a:effectLst/>
                        <a:latin typeface="Arial" panose="020B0604020202020204" pitchFamily="34" charset="0"/>
                        <a:ea typeface="Batang" panose="02030600000101010101" pitchFamily="18" charset="-127"/>
                        <a:cs typeface="Times New Roman" panose="02020603050405020304" pitchFamily="18"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452">
                <a:tc>
                  <a:txBody>
                    <a:bodyPr/>
                    <a:lstStyle/>
                    <a:p>
                      <a:pPr marL="0" indent="0" algn="l">
                        <a:spcAft>
                          <a:spcPts val="0"/>
                        </a:spcAft>
                      </a:pPr>
                      <a:r>
                        <a:rPr lang="en-US" sz="1800" dirty="0">
                          <a:effectLst/>
                          <a:latin typeface="Calibri" panose="020F0502020204030204" pitchFamily="34" charset="0"/>
                          <a:ea typeface="Batang" panose="02030600000101010101" pitchFamily="18" charset="-127"/>
                          <a:cs typeface="Arial" panose="020B0604020202020204" pitchFamily="34" charset="0"/>
                        </a:rPr>
                        <a:t>Headcount (Annual Performance Plan-Ministerial and Occupational)</a:t>
                      </a:r>
                      <a:endParaRPr lang="en-GB" sz="1800" dirty="0">
                        <a:effectLst/>
                        <a:latin typeface="Arial" panose="020B0604020202020204" pitchFamily="34" charset="0"/>
                        <a:ea typeface="Batang" panose="02030600000101010101" pitchFamily="18" charset="-127"/>
                        <a:cs typeface="Times New Roman" panose="02020603050405020304" pitchFamily="18"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Aft>
                          <a:spcPts val="0"/>
                        </a:spcAft>
                      </a:pPr>
                      <a:r>
                        <a:rPr lang="en-US" sz="1800" dirty="0">
                          <a:effectLst/>
                          <a:latin typeface="Calibri" panose="020F0502020204030204" pitchFamily="34" charset="0"/>
                          <a:ea typeface="Batang" panose="02030600000101010101" pitchFamily="18" charset="-127"/>
                          <a:cs typeface="Arial" panose="020B0604020202020204" pitchFamily="34" charset="0"/>
                        </a:rPr>
                        <a:t>829 000</a:t>
                      </a:r>
                      <a:endParaRPr lang="en-GB" sz="1800" dirty="0">
                        <a:effectLst/>
                        <a:latin typeface="Arial" panose="020B0604020202020204" pitchFamily="34" charset="0"/>
                        <a:ea typeface="Batang" panose="02030600000101010101" pitchFamily="18" charset="-127"/>
                        <a:cs typeface="Times New Roman" panose="02020603050405020304" pitchFamily="18"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948 000</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1 084 000</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469">
                <a:tc>
                  <a:txBody>
                    <a:bodyPr/>
                    <a:lstStyle/>
                    <a:p>
                      <a:pPr marL="0" indent="0" algn="l"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Headcount (National Certificate Vocational and Report 191)</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755 000</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862 000</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985 000</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301">
                <a:tc>
                  <a:txBody>
                    <a:bodyPr/>
                    <a:lstStyle/>
                    <a:p>
                      <a:pPr marL="0" indent="0" algn="l"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Full-Time-Equivalents (NCV and Report 191)</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368 888</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422 008</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482 355</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301">
                <a:tc>
                  <a:txBody>
                    <a:bodyPr/>
                    <a:lstStyle/>
                    <a:p>
                      <a:pPr marL="0" indent="0" algn="l"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Funded FTEs</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238 744</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246 547</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255 522</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758">
                <a:tc>
                  <a:txBody>
                    <a:bodyPr/>
                    <a:lstStyle/>
                    <a:p>
                      <a:pPr marL="0" indent="0" algn="l"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Unfunded FTEs</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(130 145)</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(175 461)</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(226 833)</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34">
                <a:tc>
                  <a:txBody>
                    <a:bodyPr/>
                    <a:lstStyle/>
                    <a:p>
                      <a:pPr marL="0" indent="0" algn="l"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Unfunded Headcounts</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(325 362)</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(438 652)</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(567 083)</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34">
                <a:tc>
                  <a:txBody>
                    <a:bodyPr/>
                    <a:lstStyle/>
                    <a:p>
                      <a:pPr marL="0" indent="0" algn="l"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Funded Headcounts</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429 638</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423 348</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417 917</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801">
                <a:tc>
                  <a:txBody>
                    <a:bodyPr/>
                    <a:lstStyle/>
                    <a:p>
                      <a:pPr marL="0" indent="0" algn="l" defTabSz="457200" rtl="0" eaLnBrk="1" latinLnBrk="0" hangingPunct="1">
                        <a:spcAft>
                          <a:spcPts val="0"/>
                        </a:spcAft>
                      </a:pPr>
                      <a:r>
                        <a:rPr lang="en-US"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 Funding on Headcount</a:t>
                      </a:r>
                      <a:endParaRPr lang="en-GB" sz="1800"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b="1"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56.9%</a:t>
                      </a:r>
                      <a:endParaRPr lang="en-GB" sz="1800" b="1"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b="1"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49.11%</a:t>
                      </a:r>
                      <a:endParaRPr lang="en-GB" sz="1800" b="1"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457200" rtl="0" eaLnBrk="1" latinLnBrk="0" hangingPunct="1">
                        <a:spcAft>
                          <a:spcPts val="0"/>
                        </a:spcAft>
                      </a:pPr>
                      <a:r>
                        <a:rPr lang="en-US" sz="1800" b="1"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rPr>
                        <a:t>42.43%</a:t>
                      </a:r>
                      <a:endParaRPr lang="en-GB" sz="1800" b="1" kern="1200" dirty="0">
                        <a:solidFill>
                          <a:schemeClr val="tx1"/>
                        </a:solidFill>
                        <a:effectLst/>
                        <a:latin typeface="Calibri" panose="020F0502020204030204" pitchFamily="34" charset="0"/>
                        <a:ea typeface="Batang" panose="02030600000101010101" pitchFamily="18" charset="-127"/>
                        <a:cs typeface="Arial" panose="020B0604020202020204" pitchFamily="34" charset="0"/>
                      </a:endParaRPr>
                    </a:p>
                  </a:txBody>
                  <a:tcPr marL="31822" marR="31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380"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32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6" name="Content Placeholder 2"/>
          <p:cNvSpPr>
            <a:spLocks noGrp="1"/>
          </p:cNvSpPr>
          <p:nvPr>
            <p:ph idx="1"/>
          </p:nvPr>
        </p:nvSpPr>
        <p:spPr bwMode="auto">
          <a:xfrm>
            <a:off x="628650" y="1669950"/>
            <a:ext cx="7886700" cy="4351338"/>
          </a:xfrm>
        </p:spPr>
        <p:txBody>
          <a:bodyPr wrap="square" numCol="1" anchor="t" anchorCtr="0" compatLnSpc="1">
            <a:prstTxWarp prst="textNoShape">
              <a:avLst/>
            </a:prstTxWarp>
          </a:bodyPr>
          <a:lstStyle/>
          <a:p>
            <a:r>
              <a:rPr lang="en-ZA" altLang="en-US" sz="2400" dirty="0" smtClean="0"/>
              <a:t>Required an additional programme funding allocation amounting to R60 billion on top of the projected baseline amount of R13.5 billion</a:t>
            </a:r>
          </a:p>
          <a:p>
            <a:r>
              <a:rPr lang="en-ZA" altLang="en-US" sz="2400" dirty="0" smtClean="0"/>
              <a:t>For the NSFAS allocation, an additional amount of             R26.3 billion on top of the projected baseline amount of R5.3 billion would be required</a:t>
            </a:r>
          </a:p>
          <a:p>
            <a:r>
              <a:rPr lang="en-ZA" altLang="en-US" sz="2400" dirty="0" smtClean="0"/>
              <a:t>For both the programme funding and NSFAS funding, the total projected additional budget required by 2030 amounts to R86.3 billion</a:t>
            </a:r>
            <a:endParaRPr lang="en-ZA" altLang="en-US" dirty="0" smtClean="0"/>
          </a:p>
        </p:txBody>
      </p:sp>
      <p:sp>
        <p:nvSpPr>
          <p:cNvPr id="6" name="Title 1"/>
          <p:cNvSpPr txBox="1">
            <a:spLocks/>
          </p:cNvSpPr>
          <p:nvPr/>
        </p:nvSpPr>
        <p:spPr bwMode="auto">
          <a:xfrm>
            <a:off x="533400" y="569913"/>
            <a:ext cx="8077200" cy="954087"/>
          </a:xfrm>
          <a:prstGeom prst="rect">
            <a:avLst/>
          </a:prstGeom>
          <a:solidFill>
            <a:srgbClr val="009900"/>
          </a:solidFill>
          <a:ln w="9525">
            <a:noFill/>
            <a:miter lim="800000"/>
            <a:headEnd/>
            <a:tailEnd/>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lvl1pPr algn="ctr" defTabSz="457200">
              <a:defRPr sz="2800">
                <a:solidFill>
                  <a:schemeClr val="lt1"/>
                </a:solidFill>
                <a:latin typeface="Calibri" panose="020F0502020204030204" pitchFamily="34" charset="0"/>
                <a:ea typeface="+mn-ea"/>
              </a:defRPr>
            </a:lvl1pPr>
            <a:lvl2pPr algn="ctr" defTabSz="457200">
              <a:defRPr sz="4400">
                <a:solidFill>
                  <a:schemeClr val="lt1"/>
                </a:solidFill>
                <a:latin typeface="+mn-lt"/>
                <a:ea typeface="+mn-ea"/>
              </a:defRPr>
            </a:lvl2pPr>
            <a:lvl3pPr algn="ctr" defTabSz="457200">
              <a:defRPr sz="4400">
                <a:solidFill>
                  <a:schemeClr val="lt1"/>
                </a:solidFill>
                <a:latin typeface="+mn-lt"/>
                <a:ea typeface="+mn-ea"/>
              </a:defRPr>
            </a:lvl3pPr>
            <a:lvl4pPr algn="ctr" defTabSz="457200">
              <a:defRPr sz="4400">
                <a:solidFill>
                  <a:schemeClr val="lt1"/>
                </a:solidFill>
                <a:latin typeface="+mn-lt"/>
                <a:ea typeface="+mn-ea"/>
              </a:defRPr>
            </a:lvl4pPr>
            <a:lvl5pPr algn="ctr" defTabSz="457200">
              <a:defRPr sz="4400">
                <a:solidFill>
                  <a:schemeClr val="lt1"/>
                </a:solidFill>
                <a:latin typeface="+mn-lt"/>
                <a:ea typeface="+mn-ea"/>
              </a:defRPr>
            </a:lvl5pPr>
            <a:lvl6pPr marL="457200" algn="ctr" defTabSz="457200" fontAlgn="base">
              <a:spcBef>
                <a:spcPct val="0"/>
              </a:spcBef>
              <a:spcAft>
                <a:spcPct val="0"/>
              </a:spcAft>
              <a:defRPr sz="4400">
                <a:solidFill>
                  <a:schemeClr val="lt1"/>
                </a:solidFill>
                <a:latin typeface="+mn-lt"/>
                <a:ea typeface="+mn-ea"/>
              </a:defRPr>
            </a:lvl6pPr>
            <a:lvl7pPr marL="914400" algn="ctr" defTabSz="457200" fontAlgn="base">
              <a:spcBef>
                <a:spcPct val="0"/>
              </a:spcBef>
              <a:spcAft>
                <a:spcPct val="0"/>
              </a:spcAft>
              <a:defRPr sz="4400">
                <a:solidFill>
                  <a:schemeClr val="lt1"/>
                </a:solidFill>
                <a:latin typeface="+mn-lt"/>
                <a:ea typeface="+mn-ea"/>
              </a:defRPr>
            </a:lvl7pPr>
            <a:lvl8pPr marL="1371600" algn="ctr" defTabSz="457200" fontAlgn="base">
              <a:spcBef>
                <a:spcPct val="0"/>
              </a:spcBef>
              <a:spcAft>
                <a:spcPct val="0"/>
              </a:spcAft>
              <a:defRPr sz="4400">
                <a:solidFill>
                  <a:schemeClr val="lt1"/>
                </a:solidFill>
                <a:latin typeface="+mn-lt"/>
                <a:ea typeface="+mn-ea"/>
              </a:defRPr>
            </a:lvl8pPr>
            <a:lvl9pPr marL="1828800" algn="ctr" defTabSz="457200" fontAlgn="base">
              <a:spcBef>
                <a:spcPct val="0"/>
              </a:spcBef>
              <a:spcAft>
                <a:spcPct val="0"/>
              </a:spcAft>
              <a:defRPr sz="4400">
                <a:solidFill>
                  <a:schemeClr val="lt1"/>
                </a:solidFill>
                <a:latin typeface="+mn-lt"/>
                <a:ea typeface="+mn-ea"/>
              </a:defRPr>
            </a:lvl9pPr>
          </a:lstStyle>
          <a:p>
            <a:pPr>
              <a:defRPr/>
            </a:pPr>
            <a:r>
              <a:rPr lang="en-ZA" b="1" dirty="0"/>
              <a:t>To meet the </a:t>
            </a:r>
            <a:r>
              <a:rPr lang="en-ZA" b="1" dirty="0" smtClean="0"/>
              <a:t>White Paper target </a:t>
            </a:r>
            <a:r>
              <a:rPr lang="en-ZA" b="1" dirty="0"/>
              <a:t>of 2.5 million enrolments by 2030</a:t>
            </a:r>
          </a:p>
        </p:txBody>
      </p:sp>
      <p:sp>
        <p:nvSpPr>
          <p:cNvPr id="57348"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33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13" y="576263"/>
            <a:ext cx="8027987" cy="868362"/>
          </a:xfrm>
          <a:solidFill>
            <a:srgbClr val="009900"/>
          </a:solidFill>
          <a:ln w="9525">
            <a:noFill/>
            <a:headEnd/>
            <a:tailEnd/>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rtlCol="0">
            <a:spAutoFit/>
          </a:bodyPr>
          <a:lstStyle/>
          <a:p>
            <a:pPr algn="ctr" fontAlgn="auto">
              <a:spcAft>
                <a:spcPts val="0"/>
              </a:spcAft>
              <a:defRPr/>
            </a:pPr>
            <a:r>
              <a:rPr lang="en-ZA" sz="2800" b="1" dirty="0"/>
              <a:t>Implications of projected enrolment </a:t>
            </a:r>
            <a:br>
              <a:rPr lang="en-ZA" sz="2800" b="1" dirty="0"/>
            </a:br>
            <a:r>
              <a:rPr lang="en-ZA" sz="2800" b="1" dirty="0"/>
              <a:t>(If capped at </a:t>
            </a:r>
            <a:r>
              <a:rPr lang="en-ZA" sz="2800" b="1" dirty="0" smtClean="0"/>
              <a:t>2016 </a:t>
            </a:r>
            <a:r>
              <a:rPr lang="en-ZA" sz="2800" b="1" dirty="0"/>
              <a:t>Enrolment)</a:t>
            </a:r>
          </a:p>
        </p:txBody>
      </p:sp>
      <p:graphicFrame>
        <p:nvGraphicFramePr>
          <p:cNvPr id="3" name="Table 2"/>
          <p:cNvGraphicFramePr>
            <a:graphicFrameLocks noGrp="1"/>
          </p:cNvGraphicFramePr>
          <p:nvPr>
            <p:extLst>
              <p:ext uri="{D42A27DB-BD31-4B8C-83A1-F6EECF244321}">
                <p14:modId xmlns:p14="http://schemas.microsoft.com/office/powerpoint/2010/main" xmlns="" val="2233348325"/>
              </p:ext>
            </p:extLst>
          </p:nvPr>
        </p:nvGraphicFramePr>
        <p:xfrm>
          <a:off x="611560" y="1598613"/>
          <a:ext cx="7848600" cy="4618336"/>
        </p:xfrm>
        <a:graphic>
          <a:graphicData uri="http://schemas.openxmlformats.org/drawingml/2006/table">
            <a:tbl>
              <a:tblPr firstRow="1" firstCol="1" bandRow="1">
                <a:tableStyleId>{BC89EF96-8CEA-46FF-86C4-4CE0E7609802}</a:tableStyleId>
              </a:tblPr>
              <a:tblGrid>
                <a:gridCol w="1724188"/>
                <a:gridCol w="1317992"/>
                <a:gridCol w="1317992"/>
                <a:gridCol w="1744214"/>
                <a:gridCol w="1744214"/>
              </a:tblGrid>
              <a:tr h="529374">
                <a:tc rowSpan="2">
                  <a:txBody>
                    <a:bodyPr/>
                    <a:lstStyle/>
                    <a:p>
                      <a:pPr marL="0" marR="0" indent="0" algn="ctr">
                        <a:spcBef>
                          <a:spcPts val="0"/>
                        </a:spcBef>
                        <a:spcAft>
                          <a:spcPts val="0"/>
                        </a:spcAft>
                      </a:pPr>
                      <a:r>
                        <a:rPr lang="en-US" sz="1400" dirty="0">
                          <a:effectLst/>
                        </a:rPr>
                        <a:t>Funding Categories</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2016/17</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2017/18</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2018/19</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Total Shortfall:</a:t>
                      </a:r>
                    </a:p>
                    <a:p>
                      <a:pPr marL="0" marR="0" indent="0" algn="ctr">
                        <a:spcBef>
                          <a:spcPts val="0"/>
                        </a:spcBef>
                        <a:spcAft>
                          <a:spcPts val="0"/>
                        </a:spcAft>
                      </a:pPr>
                      <a:r>
                        <a:rPr lang="en-US" sz="1400" dirty="0">
                          <a:effectLst/>
                        </a:rPr>
                        <a:t>2016 MTEF</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687">
                <a:tc vMerge="1">
                  <a:txBody>
                    <a:bodyPr/>
                    <a:lstStyle/>
                    <a:p>
                      <a:endParaRPr lang="en-US"/>
                    </a:p>
                  </a:txBody>
                  <a:tcPr/>
                </a:tc>
                <a:tc>
                  <a:txBody>
                    <a:bodyPr/>
                    <a:lstStyle/>
                    <a:p>
                      <a:pPr marL="0" marR="0" indent="0" algn="ctr">
                        <a:spcBef>
                          <a:spcPts val="0"/>
                        </a:spcBef>
                        <a:spcAft>
                          <a:spcPts val="0"/>
                        </a:spcAft>
                      </a:pPr>
                      <a:r>
                        <a:rPr lang="en-US" sz="1400" dirty="0">
                          <a:effectLst/>
                        </a:rPr>
                        <a:t>R’000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R’000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R’000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R’000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687">
                <a:tc>
                  <a:txBody>
                    <a:bodyPr/>
                    <a:lstStyle/>
                    <a:p>
                      <a:pPr marL="0" marR="0" indent="0" algn="l">
                        <a:spcBef>
                          <a:spcPts val="0"/>
                        </a:spcBef>
                        <a:spcAft>
                          <a:spcPts val="0"/>
                        </a:spcAft>
                      </a:pPr>
                      <a:r>
                        <a:rPr lang="en-US" sz="1400" dirty="0">
                          <a:effectLst/>
                        </a:rPr>
                        <a:t>Budget Requirement</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smtClean="0">
                          <a:effectLst/>
                        </a:rPr>
                        <a:t>19</a:t>
                      </a:r>
                      <a:r>
                        <a:rPr lang="en-US" sz="1400" baseline="0" dirty="0" smtClean="0">
                          <a:effectLst/>
                        </a:rPr>
                        <a:t> </a:t>
                      </a:r>
                      <a:r>
                        <a:rPr lang="en-US" sz="1400" dirty="0" smtClean="0">
                          <a:effectLst/>
                        </a:rPr>
                        <a:t>803</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smtClean="0">
                          <a:effectLst/>
                        </a:rPr>
                        <a:t>22</a:t>
                      </a:r>
                      <a:r>
                        <a:rPr lang="en-US" sz="1400" baseline="0" dirty="0" smtClean="0">
                          <a:effectLst/>
                        </a:rPr>
                        <a:t> </a:t>
                      </a:r>
                      <a:r>
                        <a:rPr lang="en-US" sz="1400" dirty="0" smtClean="0">
                          <a:effectLst/>
                        </a:rPr>
                        <a:t>010</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smtClean="0">
                          <a:effectLst/>
                        </a:rPr>
                        <a:t>24</a:t>
                      </a:r>
                      <a:r>
                        <a:rPr lang="en-US" sz="1400" baseline="0" dirty="0" smtClean="0">
                          <a:effectLst/>
                        </a:rPr>
                        <a:t> </a:t>
                      </a:r>
                      <a:r>
                        <a:rPr lang="en-US" sz="1400" dirty="0" smtClean="0">
                          <a:effectLst/>
                        </a:rPr>
                        <a:t>756</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smtClean="0">
                          <a:effectLst/>
                        </a:rPr>
                        <a:t>66</a:t>
                      </a:r>
                      <a:r>
                        <a:rPr lang="en-US" sz="1400" baseline="0" dirty="0" smtClean="0">
                          <a:effectLst/>
                        </a:rPr>
                        <a:t> </a:t>
                      </a:r>
                      <a:r>
                        <a:rPr lang="en-US" sz="1400" dirty="0" smtClean="0">
                          <a:effectLst/>
                        </a:rPr>
                        <a:t>569</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687">
                <a:tc>
                  <a:txBody>
                    <a:bodyPr/>
                    <a:lstStyle/>
                    <a:p>
                      <a:pPr marL="0" marR="0" indent="0" algn="l">
                        <a:spcBef>
                          <a:spcPts val="0"/>
                        </a:spcBef>
                        <a:spcAft>
                          <a:spcPts val="0"/>
                        </a:spcAft>
                      </a:pPr>
                      <a:r>
                        <a:rPr lang="en-US" sz="1400" dirty="0">
                          <a:effectLst/>
                        </a:rPr>
                        <a:t>Baseline</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9</a:t>
                      </a:r>
                      <a:r>
                        <a:rPr lang="en-US" sz="1400" baseline="0" dirty="0" smtClean="0">
                          <a:effectLst/>
                        </a:rPr>
                        <a:t> </a:t>
                      </a:r>
                      <a:r>
                        <a:rPr lang="en-US" sz="1400" dirty="0" smtClean="0">
                          <a:effectLst/>
                        </a:rPr>
                        <a:t>072</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9</a:t>
                      </a:r>
                      <a:r>
                        <a:rPr lang="en-US" sz="1400" baseline="0" dirty="0" smtClean="0">
                          <a:effectLst/>
                        </a:rPr>
                        <a:t> </a:t>
                      </a:r>
                      <a:r>
                        <a:rPr lang="en-US" sz="1400" dirty="0" smtClean="0">
                          <a:effectLst/>
                        </a:rPr>
                        <a:t>567</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10</a:t>
                      </a:r>
                      <a:r>
                        <a:rPr lang="en-US" sz="1400" baseline="0" dirty="0" smtClean="0">
                          <a:effectLst/>
                        </a:rPr>
                        <a:t> </a:t>
                      </a:r>
                      <a:r>
                        <a:rPr lang="en-US" sz="1400" dirty="0" smtClean="0">
                          <a:effectLst/>
                        </a:rPr>
                        <a:t>087</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28</a:t>
                      </a:r>
                      <a:r>
                        <a:rPr lang="en-US" sz="1400" baseline="0" dirty="0" smtClean="0">
                          <a:effectLst/>
                        </a:rPr>
                        <a:t> </a:t>
                      </a:r>
                      <a:r>
                        <a:rPr lang="en-US" sz="1400" dirty="0" smtClean="0">
                          <a:effectLst/>
                        </a:rPr>
                        <a:t>726</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620">
                <a:tc gridSpan="5">
                  <a:txBody>
                    <a:bodyPr/>
                    <a:lstStyle/>
                    <a:p>
                      <a:pPr marL="0" marR="0" indent="0" algn="l">
                        <a:spcBef>
                          <a:spcPts val="0"/>
                        </a:spcBef>
                        <a:spcAft>
                          <a:spcPts val="0"/>
                        </a:spcAft>
                      </a:pPr>
                      <a:r>
                        <a:rPr lang="en-US" sz="1400" dirty="0">
                          <a:effectLst/>
                        </a:rPr>
                        <a:t>Projected Shortfall </a:t>
                      </a:r>
                      <a:r>
                        <a:rPr lang="en-US" sz="1400" dirty="0" smtClean="0">
                          <a:effectLst/>
                        </a:rPr>
                        <a:t>on:</a:t>
                      </a:r>
                      <a:r>
                        <a:rPr lang="en-US" sz="1400" dirty="0">
                          <a:effectLst/>
                        </a:rPr>
                        <a:t>  </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a:spcBef>
                          <a:spcPts val="0"/>
                        </a:spcBef>
                        <a:spcAft>
                          <a:spcPts val="0"/>
                        </a:spcAft>
                      </a:pP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solidFill>
                      <a:schemeClr val="accent1">
                        <a:lumMod val="20000"/>
                        <a:lumOff val="80000"/>
                      </a:schemeClr>
                    </a:solidFill>
                  </a:tcPr>
                </a:tc>
                <a:tc hMerge="1">
                  <a:txBody>
                    <a:bodyPr/>
                    <a:lstStyle/>
                    <a:p>
                      <a:pPr marL="0" marR="0" indent="0" algn="ctr">
                        <a:spcBef>
                          <a:spcPts val="0"/>
                        </a:spcBef>
                        <a:spcAft>
                          <a:spcPts val="0"/>
                        </a:spcAft>
                      </a:pP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solidFill>
                      <a:schemeClr val="accent1">
                        <a:lumMod val="20000"/>
                        <a:lumOff val="80000"/>
                      </a:schemeClr>
                    </a:solidFill>
                  </a:tcPr>
                </a:tc>
                <a:tc hMerge="1">
                  <a:txBody>
                    <a:bodyPr/>
                    <a:lstStyle/>
                    <a:p>
                      <a:pPr marL="0" marR="0" indent="0" algn="ctr">
                        <a:spcBef>
                          <a:spcPts val="0"/>
                        </a:spcBef>
                        <a:spcAft>
                          <a:spcPts val="0"/>
                        </a:spcAft>
                      </a:pP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solidFill>
                      <a:schemeClr val="accent1">
                        <a:lumMod val="20000"/>
                        <a:lumOff val="80000"/>
                      </a:schemeClr>
                    </a:solidFill>
                  </a:tcPr>
                </a:tc>
                <a:tc hMerge="1">
                  <a:txBody>
                    <a:bodyPr/>
                    <a:lstStyle/>
                    <a:p>
                      <a:pPr marL="0" marR="0" indent="0" algn="ctr">
                        <a:spcBef>
                          <a:spcPts val="0"/>
                        </a:spcBef>
                        <a:spcAft>
                          <a:spcPts val="0"/>
                        </a:spcAft>
                      </a:pP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solidFill>
                      <a:schemeClr val="accent1">
                        <a:lumMod val="20000"/>
                        <a:lumOff val="80000"/>
                      </a:schemeClr>
                    </a:solidFill>
                  </a:tcPr>
                </a:tc>
              </a:tr>
              <a:tr h="529374">
                <a:tc>
                  <a:txBody>
                    <a:bodyPr/>
                    <a:lstStyle/>
                    <a:p>
                      <a:pPr marL="0" marR="0" indent="0" algn="l">
                        <a:spcBef>
                          <a:spcPts val="0"/>
                        </a:spcBef>
                        <a:spcAft>
                          <a:spcPts val="0"/>
                        </a:spcAft>
                      </a:pPr>
                      <a:r>
                        <a:rPr lang="en-US" sz="1400" dirty="0">
                          <a:effectLst/>
                        </a:rPr>
                        <a:t>80% Programme Funding </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4</a:t>
                      </a:r>
                      <a:r>
                        <a:rPr lang="en-US" sz="1400" baseline="0" dirty="0" smtClean="0">
                          <a:effectLst/>
                        </a:rPr>
                        <a:t> </a:t>
                      </a:r>
                      <a:r>
                        <a:rPr lang="en-US" sz="1400" dirty="0" smtClean="0">
                          <a:effectLst/>
                        </a:rPr>
                        <a:t>732</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5</a:t>
                      </a:r>
                      <a:r>
                        <a:rPr lang="en-US" sz="1400" baseline="0" dirty="0" smtClean="0">
                          <a:effectLst/>
                        </a:rPr>
                        <a:t> </a:t>
                      </a:r>
                      <a:r>
                        <a:rPr lang="en-US" sz="1400" dirty="0" smtClean="0">
                          <a:effectLst/>
                        </a:rPr>
                        <a:t>555</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6</a:t>
                      </a:r>
                      <a:r>
                        <a:rPr lang="en-US" sz="1400" baseline="0" dirty="0" smtClean="0">
                          <a:effectLst/>
                        </a:rPr>
                        <a:t> </a:t>
                      </a:r>
                      <a:r>
                        <a:rPr lang="en-US" sz="1400" dirty="0" smtClean="0">
                          <a:effectLst/>
                        </a:rPr>
                        <a:t>650</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16</a:t>
                      </a:r>
                      <a:r>
                        <a:rPr lang="en-US" sz="1400" baseline="0" dirty="0" smtClean="0">
                          <a:effectLst/>
                        </a:rPr>
                        <a:t> </a:t>
                      </a:r>
                      <a:r>
                        <a:rPr lang="en-US" sz="1400" dirty="0" smtClean="0">
                          <a:effectLst/>
                        </a:rPr>
                        <a:t>937</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4060">
                <a:tc>
                  <a:txBody>
                    <a:bodyPr/>
                    <a:lstStyle/>
                    <a:p>
                      <a:pPr marL="0" marR="0" indent="0" algn="l">
                        <a:spcBef>
                          <a:spcPts val="0"/>
                        </a:spcBef>
                        <a:spcAft>
                          <a:spcPts val="0"/>
                        </a:spcAft>
                      </a:pPr>
                      <a:r>
                        <a:rPr lang="en-US" sz="1400" dirty="0">
                          <a:effectLst/>
                        </a:rPr>
                        <a:t>National Student Financial Aid Scheme (NSFAS) </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2</a:t>
                      </a:r>
                      <a:r>
                        <a:rPr lang="en-US" sz="1400" baseline="0" dirty="0" smtClean="0">
                          <a:effectLst/>
                        </a:rPr>
                        <a:t> </a:t>
                      </a:r>
                      <a:r>
                        <a:rPr lang="en-US" sz="1400" dirty="0" smtClean="0">
                          <a:effectLst/>
                        </a:rPr>
                        <a:t>489</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2</a:t>
                      </a:r>
                      <a:r>
                        <a:rPr lang="en-US" sz="1400" baseline="0" dirty="0" smtClean="0">
                          <a:effectLst/>
                        </a:rPr>
                        <a:t> </a:t>
                      </a:r>
                      <a:r>
                        <a:rPr lang="en-US" sz="1400" dirty="0" smtClean="0">
                          <a:effectLst/>
                        </a:rPr>
                        <a:t>784</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3</a:t>
                      </a:r>
                      <a:r>
                        <a:rPr lang="en-US" sz="1400" baseline="0" dirty="0" smtClean="0">
                          <a:effectLst/>
                        </a:rPr>
                        <a:t> </a:t>
                      </a:r>
                      <a:r>
                        <a:rPr lang="en-US" sz="1400" dirty="0" smtClean="0">
                          <a:effectLst/>
                        </a:rPr>
                        <a:t>210</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8</a:t>
                      </a:r>
                      <a:r>
                        <a:rPr lang="en-US" sz="1400" baseline="0" dirty="0" smtClean="0">
                          <a:effectLst/>
                        </a:rPr>
                        <a:t> </a:t>
                      </a:r>
                      <a:r>
                        <a:rPr lang="en-US" sz="1400" dirty="0" smtClean="0">
                          <a:effectLst/>
                        </a:rPr>
                        <a:t>483</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240">
                <a:tc>
                  <a:txBody>
                    <a:bodyPr/>
                    <a:lstStyle/>
                    <a:p>
                      <a:pPr marL="0" marR="0" indent="0" algn="l">
                        <a:spcBef>
                          <a:spcPts val="0"/>
                        </a:spcBef>
                        <a:spcAft>
                          <a:spcPts val="0"/>
                        </a:spcAft>
                      </a:pPr>
                      <a:r>
                        <a:rPr lang="en-US" sz="1400" dirty="0">
                          <a:effectLst/>
                        </a:rPr>
                        <a:t>DHET Goods and Services (Including Examination Shortfall)</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3</a:t>
                      </a:r>
                      <a:r>
                        <a:rPr lang="en-US" sz="1400" baseline="0" dirty="0" smtClean="0">
                          <a:effectLst/>
                        </a:rPr>
                        <a:t> </a:t>
                      </a:r>
                      <a:r>
                        <a:rPr lang="en-US" sz="1400" dirty="0" smtClean="0">
                          <a:effectLst/>
                        </a:rPr>
                        <a:t>006</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3</a:t>
                      </a:r>
                      <a:r>
                        <a:rPr lang="en-US" sz="1400" baseline="0" dirty="0" smtClean="0">
                          <a:effectLst/>
                        </a:rPr>
                        <a:t> </a:t>
                      </a:r>
                      <a:r>
                        <a:rPr lang="en-US" sz="1400" dirty="0" smtClean="0">
                          <a:effectLst/>
                        </a:rPr>
                        <a:t>498</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4</a:t>
                      </a:r>
                      <a:r>
                        <a:rPr lang="en-US" sz="1400" baseline="0" dirty="0" smtClean="0">
                          <a:effectLst/>
                        </a:rPr>
                        <a:t> </a:t>
                      </a:r>
                      <a:r>
                        <a:rPr lang="en-US" sz="1400" dirty="0" smtClean="0">
                          <a:effectLst/>
                        </a:rPr>
                        <a:t>082</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10</a:t>
                      </a:r>
                      <a:r>
                        <a:rPr lang="en-US" sz="1400" baseline="0" dirty="0" smtClean="0">
                          <a:effectLst/>
                        </a:rPr>
                        <a:t> </a:t>
                      </a:r>
                      <a:r>
                        <a:rPr lang="en-US" sz="1400" dirty="0" smtClean="0">
                          <a:effectLst/>
                        </a:rPr>
                        <a:t>586</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687">
                <a:tc>
                  <a:txBody>
                    <a:bodyPr/>
                    <a:lstStyle/>
                    <a:p>
                      <a:pPr marL="0" marR="0" indent="0" algn="l">
                        <a:spcBef>
                          <a:spcPts val="0"/>
                        </a:spcBef>
                        <a:spcAft>
                          <a:spcPts val="0"/>
                        </a:spcAft>
                      </a:pPr>
                      <a:r>
                        <a:rPr lang="en-US" sz="1400" dirty="0">
                          <a:effectLst/>
                        </a:rPr>
                        <a:t>8% Fee increase</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504</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605</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727</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1</a:t>
                      </a:r>
                      <a:r>
                        <a:rPr lang="en-US" sz="1400" baseline="0" dirty="0" smtClean="0">
                          <a:effectLst/>
                        </a:rPr>
                        <a:t> </a:t>
                      </a:r>
                      <a:r>
                        <a:rPr lang="en-US" sz="1400" dirty="0" smtClean="0">
                          <a:effectLst/>
                        </a:rPr>
                        <a:t>836</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620">
                <a:tc>
                  <a:txBody>
                    <a:bodyPr/>
                    <a:lstStyle/>
                    <a:p>
                      <a:pPr marL="0" marR="0" indent="0" algn="l">
                        <a:spcBef>
                          <a:spcPts val="0"/>
                        </a:spcBef>
                        <a:spcAft>
                          <a:spcPts val="0"/>
                        </a:spcAft>
                      </a:pPr>
                      <a:r>
                        <a:rPr lang="en-US" sz="1400" dirty="0">
                          <a:effectLst/>
                        </a:rPr>
                        <a:t>Total Projected Shortfall</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10</a:t>
                      </a:r>
                      <a:r>
                        <a:rPr lang="en-US" sz="1400" baseline="0" dirty="0" smtClean="0">
                          <a:effectLst/>
                        </a:rPr>
                        <a:t> </a:t>
                      </a:r>
                      <a:r>
                        <a:rPr lang="en-US" sz="1400" dirty="0" smtClean="0">
                          <a:effectLst/>
                        </a:rPr>
                        <a:t>731</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12</a:t>
                      </a:r>
                      <a:r>
                        <a:rPr lang="en-US" sz="1400" baseline="0" dirty="0" smtClean="0">
                          <a:effectLst/>
                        </a:rPr>
                        <a:t> </a:t>
                      </a:r>
                      <a:r>
                        <a:rPr lang="en-US" sz="1400" dirty="0" smtClean="0">
                          <a:effectLst/>
                        </a:rPr>
                        <a:t>443</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14</a:t>
                      </a:r>
                      <a:r>
                        <a:rPr lang="en-US" sz="1400" baseline="0" dirty="0" smtClean="0">
                          <a:effectLst/>
                        </a:rPr>
                        <a:t> </a:t>
                      </a:r>
                      <a:r>
                        <a:rPr lang="en-US" sz="1400" dirty="0" smtClean="0">
                          <a:effectLst/>
                        </a:rPr>
                        <a:t>669</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400" dirty="0">
                          <a:effectLst/>
                        </a:rPr>
                        <a:t>-</a:t>
                      </a:r>
                      <a:r>
                        <a:rPr lang="en-US" sz="1400" dirty="0" smtClean="0">
                          <a:effectLst/>
                        </a:rPr>
                        <a:t>37</a:t>
                      </a:r>
                      <a:r>
                        <a:rPr lang="en-US" sz="1400" baseline="0" dirty="0" smtClean="0">
                          <a:effectLst/>
                        </a:rPr>
                        <a:t> </a:t>
                      </a:r>
                      <a:r>
                        <a:rPr lang="en-US" sz="1400" dirty="0" smtClean="0">
                          <a:effectLst/>
                        </a:rPr>
                        <a:t>843</a:t>
                      </a:r>
                      <a:r>
                        <a:rPr lang="en-US" sz="1400" baseline="0" dirty="0" smtClean="0">
                          <a:effectLst/>
                        </a:rPr>
                        <a:t> </a:t>
                      </a:r>
                      <a:r>
                        <a:rPr lang="en-US" sz="1400" dirty="0" smtClean="0">
                          <a:effectLst/>
                        </a:rPr>
                        <a:t>000</a:t>
                      </a:r>
                      <a:endParaRPr lang="en-US" sz="14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8441"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34</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4" name="Content Placeholder 2"/>
          <p:cNvSpPr>
            <a:spLocks noGrp="1"/>
          </p:cNvSpPr>
          <p:nvPr>
            <p:ph idx="1"/>
          </p:nvPr>
        </p:nvSpPr>
        <p:spPr bwMode="auto">
          <a:xfrm>
            <a:off x="539750" y="1628800"/>
            <a:ext cx="8064500" cy="4525963"/>
          </a:xfrm>
        </p:spPr>
        <p:txBody>
          <a:bodyPr wrap="square" numCol="1" anchor="t" anchorCtr="0" compatLnSpc="1">
            <a:prstTxWarp prst="textNoShape">
              <a:avLst/>
            </a:prstTxWarp>
          </a:bodyPr>
          <a:lstStyle/>
          <a:p>
            <a:pPr marL="271463" indent="-271463"/>
            <a:r>
              <a:rPr lang="en-US" altLang="en-US" sz="2400" dirty="0" smtClean="0"/>
              <a:t>If the current 2016 enrolment is maintained over the 2016 MTEF without any growth at 664 748 (Ministerial approved </a:t>
            </a:r>
            <a:r>
              <a:rPr lang="en-US" altLang="en-US" sz="2400" dirty="0" err="1" smtClean="0"/>
              <a:t>programmes</a:t>
            </a:r>
            <a:r>
              <a:rPr lang="en-US" altLang="en-US" sz="2400" dirty="0" smtClean="0"/>
              <a:t>) the estimated total shortfall over the 2016 MTEF period is R37.8 billion</a:t>
            </a:r>
          </a:p>
          <a:p>
            <a:pPr marL="271463" indent="-271463"/>
            <a:r>
              <a:rPr lang="en-US" altLang="en-US" sz="2400" dirty="0" smtClean="0"/>
              <a:t>The ability of the Department to implement its oversight role is also being seriously compromised due to the inadequate funding</a:t>
            </a:r>
            <a:endParaRPr lang="en-GB" altLang="en-US" sz="2400" dirty="0" smtClean="0"/>
          </a:p>
          <a:p>
            <a:endParaRPr lang="en-ZA" altLang="en-US" dirty="0" smtClean="0"/>
          </a:p>
        </p:txBody>
      </p:sp>
      <p:sp>
        <p:nvSpPr>
          <p:cNvPr id="2" name="Rectangle 1"/>
          <p:cNvSpPr/>
          <p:nvPr/>
        </p:nvSpPr>
        <p:spPr>
          <a:xfrm>
            <a:off x="539750" y="548680"/>
            <a:ext cx="8064500" cy="954088"/>
          </a:xfrm>
          <a:prstGeom prst="rect">
            <a:avLst/>
          </a:prstGeom>
          <a:solidFill>
            <a:srgbClr val="009900"/>
          </a:solidFill>
          <a:ln w="9525">
            <a:noFill/>
            <a:miter lim="800000"/>
            <a:headEnd/>
            <a:tailEnd/>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a:t>Implications of projected enrolment </a:t>
            </a:r>
            <a:br>
              <a:rPr lang="en-ZA" sz="2800" b="1" dirty="0"/>
            </a:br>
            <a:r>
              <a:rPr lang="en-ZA" sz="2800" b="1" dirty="0"/>
              <a:t>(If capped at 2016 Enrolment)</a:t>
            </a:r>
            <a:endParaRPr lang="en-US" sz="2800" b="1" dirty="0"/>
          </a:p>
        </p:txBody>
      </p:sp>
      <p:sp>
        <p:nvSpPr>
          <p:cNvPr id="5939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35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33400" y="548680"/>
            <a:ext cx="8077200" cy="479425"/>
          </a:xfrm>
          <a:solidFill>
            <a:srgbClr val="009900"/>
          </a:solidFill>
          <a:ln w="9525">
            <a:noFill/>
            <a:headEnd/>
            <a:tailEnd/>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rtlCol="0">
            <a:spAutoFit/>
          </a:bodyPr>
          <a:lstStyle/>
          <a:p>
            <a:pPr algn="ctr" fontAlgn="auto">
              <a:spcAft>
                <a:spcPts val="0"/>
              </a:spcAft>
              <a:defRPr/>
            </a:pPr>
            <a:r>
              <a:rPr lang="en-ZA" sz="2800" b="1" dirty="0" smtClean="0"/>
              <a:t>Implementation Plan</a:t>
            </a:r>
            <a:endParaRPr lang="en-ZA" sz="2800" b="1" dirty="0"/>
          </a:p>
        </p:txBody>
      </p:sp>
      <p:sp>
        <p:nvSpPr>
          <p:cNvPr id="3" name="Content Placeholder 2"/>
          <p:cNvSpPr>
            <a:spLocks noGrp="1"/>
          </p:cNvSpPr>
          <p:nvPr>
            <p:ph idx="1"/>
          </p:nvPr>
        </p:nvSpPr>
        <p:spPr>
          <a:xfrm>
            <a:off x="457200" y="1196752"/>
            <a:ext cx="8229600" cy="4525963"/>
          </a:xfrm>
        </p:spPr>
        <p:txBody>
          <a:bodyPr/>
          <a:lstStyle/>
          <a:p>
            <a:pPr marL="271463" indent="-271463" fontAlgn="auto">
              <a:spcAft>
                <a:spcPts val="0"/>
              </a:spcAft>
              <a:defRPr/>
            </a:pPr>
            <a:r>
              <a:rPr lang="en-US" sz="2400" dirty="0"/>
              <a:t>The Department </a:t>
            </a:r>
            <a:r>
              <a:rPr lang="en-US" sz="2400" dirty="0" smtClean="0"/>
              <a:t>will </a:t>
            </a:r>
            <a:r>
              <a:rPr lang="en-US" sz="2400" dirty="0"/>
              <a:t>have to revise its enrolment targets as per the </a:t>
            </a:r>
            <a:r>
              <a:rPr lang="en-US" sz="2400" dirty="0" smtClean="0"/>
              <a:t>White Paper </a:t>
            </a:r>
            <a:r>
              <a:rPr lang="en-US" sz="2400" dirty="0"/>
              <a:t>downwards to cater for the </a:t>
            </a:r>
            <a:r>
              <a:rPr lang="en-US" sz="2400" dirty="0" smtClean="0"/>
              <a:t>lack of required funding</a:t>
            </a:r>
          </a:p>
          <a:p>
            <a:pPr marL="271463" indent="-271463" fontAlgn="auto">
              <a:spcAft>
                <a:spcPts val="0"/>
              </a:spcAft>
              <a:defRPr/>
            </a:pPr>
            <a:r>
              <a:rPr lang="en-US" sz="2400" dirty="0"/>
              <a:t>The impact on the </a:t>
            </a:r>
            <a:r>
              <a:rPr lang="en-US" sz="2400" dirty="0" smtClean="0"/>
              <a:t>enrolment </a:t>
            </a:r>
            <a:r>
              <a:rPr lang="en-US" sz="2400" dirty="0"/>
              <a:t>targets over the MTSF will be as follows </a:t>
            </a:r>
            <a:r>
              <a:rPr lang="en-US" sz="2400" dirty="0" smtClean="0"/>
              <a:t>, i.e. </a:t>
            </a:r>
            <a:r>
              <a:rPr lang="en-US" sz="2400" dirty="0"/>
              <a:t>m</a:t>
            </a:r>
            <a:r>
              <a:rPr lang="en-US" sz="2400" dirty="0" smtClean="0"/>
              <a:t>aintaining </a:t>
            </a:r>
            <a:r>
              <a:rPr lang="en-US" sz="2400" dirty="0"/>
              <a:t>the 2016 </a:t>
            </a:r>
            <a:r>
              <a:rPr lang="en-US" sz="2400" dirty="0" smtClean="0"/>
              <a:t>enrolments:</a:t>
            </a:r>
            <a:endParaRPr lang="en-US" sz="2400" dirty="0"/>
          </a:p>
          <a:p>
            <a:pPr fontAlgn="auto">
              <a:spcAft>
                <a:spcPts val="0"/>
              </a:spcAft>
              <a:defRPr/>
            </a:pPr>
            <a:endParaRPr lang="en-GB" sz="2400" dirty="0"/>
          </a:p>
          <a:p>
            <a:pPr marL="0" indent="0" algn="ctr" fontAlgn="auto">
              <a:spcBef>
                <a:spcPct val="0"/>
              </a:spcBef>
              <a:spcAft>
                <a:spcPts val="0"/>
              </a:spcAft>
              <a:buFont typeface="Arial" panose="020B0604020202020204" pitchFamily="34" charset="0"/>
              <a:buNone/>
              <a:defRPr/>
            </a:pPr>
            <a:endParaRPr lang="en-ZA" sz="4400" dirty="0" smtClean="0">
              <a:latin typeface="+mj-lt"/>
              <a:ea typeface="+mj-ea"/>
              <a:cs typeface="+mj-cs"/>
            </a:endParaRPr>
          </a:p>
          <a:p>
            <a:pPr marL="0" indent="0" algn="ctr" fontAlgn="auto">
              <a:spcAft>
                <a:spcPts val="0"/>
              </a:spcAft>
              <a:buFont typeface="Arial" panose="020B0604020202020204" pitchFamily="34" charset="0"/>
              <a:buNone/>
              <a:defRPr/>
            </a:pPr>
            <a:endParaRPr lang="en-ZA" b="1" dirty="0"/>
          </a:p>
          <a:p>
            <a:pPr marL="0" indent="0" fontAlgn="auto">
              <a:spcAft>
                <a:spcPts val="0"/>
              </a:spcAft>
              <a:buFont typeface="Arial" panose="020B0604020202020204" pitchFamily="34" charset="0"/>
              <a:buNone/>
              <a:defRPr/>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3261788024"/>
              </p:ext>
            </p:extLst>
          </p:nvPr>
        </p:nvGraphicFramePr>
        <p:xfrm>
          <a:off x="611260" y="3140968"/>
          <a:ext cx="7777164" cy="2928810"/>
        </p:xfrm>
        <a:graphic>
          <a:graphicData uri="http://schemas.openxmlformats.org/drawingml/2006/table">
            <a:tbl>
              <a:tblPr firstRow="1" firstCol="1" bandRow="1">
                <a:tableStyleId>{BC89EF96-8CEA-46FF-86C4-4CE0E7609802}</a:tableStyleId>
              </a:tblPr>
              <a:tblGrid>
                <a:gridCol w="3120082"/>
                <a:gridCol w="1008112"/>
                <a:gridCol w="1224136"/>
                <a:gridCol w="1152128"/>
                <a:gridCol w="1272706"/>
              </a:tblGrid>
              <a:tr h="672276">
                <a:tc>
                  <a:txBody>
                    <a:bodyPr/>
                    <a:lstStyle/>
                    <a:p>
                      <a:pPr marL="0" marR="0" indent="0" algn="ctr">
                        <a:spcBef>
                          <a:spcPts val="0"/>
                        </a:spcBef>
                        <a:spcAft>
                          <a:spcPts val="0"/>
                        </a:spcAft>
                      </a:pPr>
                      <a:r>
                        <a:rPr lang="en-US" sz="1800" dirty="0">
                          <a:effectLst/>
                        </a:rPr>
                        <a:t>Categories</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800" dirty="0">
                          <a:effectLst/>
                        </a:rPr>
                        <a:t>2016</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800" dirty="0">
                          <a:effectLst/>
                        </a:rPr>
                        <a:t>2017</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800" dirty="0" smtClean="0">
                          <a:effectLst/>
                        </a:rPr>
                        <a:t>2018</a:t>
                      </a:r>
                      <a:r>
                        <a:rPr lang="en-US" sz="1800" dirty="0">
                          <a:effectLst/>
                        </a:rPr>
                        <a:t> </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800" dirty="0">
                          <a:effectLst/>
                        </a:rPr>
                        <a:t>MTSF Total</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138">
                <a:tc gridSpan="5">
                  <a:txBody>
                    <a:bodyPr/>
                    <a:lstStyle/>
                    <a:p>
                      <a:pPr marL="0" marR="0" indent="0" algn="l">
                        <a:spcBef>
                          <a:spcPts val="0"/>
                        </a:spcBef>
                        <a:spcAft>
                          <a:spcPts val="0"/>
                        </a:spcAft>
                      </a:pPr>
                      <a:r>
                        <a:rPr lang="en-US" sz="1800" dirty="0">
                          <a:effectLst/>
                        </a:rPr>
                        <a:t>Enrolment Target</a:t>
                      </a:r>
                      <a:r>
                        <a:rPr lang="en-US" sz="1800" dirty="0" smtClean="0">
                          <a:effectLst/>
                        </a:rPr>
                        <a:t>:</a:t>
                      </a:r>
                      <a:r>
                        <a:rPr lang="en-US" sz="1800" dirty="0">
                          <a:effectLst/>
                        </a:rPr>
                        <a:t> </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r">
                        <a:spcBef>
                          <a:spcPts val="0"/>
                        </a:spcBef>
                        <a:spcAft>
                          <a:spcPts val="0"/>
                        </a:spcAft>
                      </a:pP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r">
                        <a:spcBef>
                          <a:spcPts val="0"/>
                        </a:spcBef>
                        <a:spcAft>
                          <a:spcPts val="0"/>
                        </a:spcAft>
                      </a:pP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r">
                        <a:spcBef>
                          <a:spcPts val="0"/>
                        </a:spcBef>
                        <a:spcAft>
                          <a:spcPts val="0"/>
                        </a:spcAft>
                      </a:pP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r">
                        <a:spcBef>
                          <a:spcPts val="0"/>
                        </a:spcBef>
                        <a:spcAft>
                          <a:spcPts val="0"/>
                        </a:spcAft>
                      </a:pP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276">
                <a:tc>
                  <a:txBody>
                    <a:bodyPr/>
                    <a:lstStyle/>
                    <a:p>
                      <a:pPr marL="0" marR="0" indent="0" algn="l">
                        <a:spcBef>
                          <a:spcPts val="0"/>
                        </a:spcBef>
                        <a:spcAft>
                          <a:spcPts val="0"/>
                        </a:spcAft>
                      </a:pPr>
                      <a:r>
                        <a:rPr lang="en-US" sz="1800" dirty="0">
                          <a:effectLst/>
                        </a:rPr>
                        <a:t>Headcount Target (National Certificate Vocational and Report 191)</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spcBef>
                          <a:spcPts val="0"/>
                        </a:spcBef>
                        <a:spcAft>
                          <a:spcPts val="0"/>
                        </a:spcAft>
                      </a:pPr>
                      <a:r>
                        <a:rPr lang="en-US" sz="1800" dirty="0">
                          <a:effectLst/>
                        </a:rPr>
                        <a:t>755 000</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spcBef>
                          <a:spcPts val="0"/>
                        </a:spcBef>
                        <a:spcAft>
                          <a:spcPts val="0"/>
                        </a:spcAft>
                      </a:pPr>
                      <a:r>
                        <a:rPr lang="en-US" sz="1800" dirty="0">
                          <a:effectLst/>
                        </a:rPr>
                        <a:t>862 000</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spcBef>
                          <a:spcPts val="0"/>
                        </a:spcBef>
                        <a:spcAft>
                          <a:spcPts val="0"/>
                        </a:spcAft>
                      </a:pPr>
                      <a:r>
                        <a:rPr lang="en-US" sz="1800" dirty="0">
                          <a:effectLst/>
                        </a:rPr>
                        <a:t>985 000</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spcBef>
                          <a:spcPts val="0"/>
                        </a:spcBef>
                        <a:spcAft>
                          <a:spcPts val="0"/>
                        </a:spcAft>
                      </a:pPr>
                      <a:r>
                        <a:rPr lang="en-US" sz="1800" dirty="0">
                          <a:effectLst/>
                        </a:rPr>
                        <a:t>2 602 000</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718">
                <a:tc>
                  <a:txBody>
                    <a:bodyPr/>
                    <a:lstStyle/>
                    <a:p>
                      <a:pPr marL="0" marR="0" indent="0" algn="l">
                        <a:spcBef>
                          <a:spcPts val="0"/>
                        </a:spcBef>
                        <a:spcAft>
                          <a:spcPts val="0"/>
                        </a:spcAft>
                      </a:pPr>
                      <a:r>
                        <a:rPr lang="en-US" sz="1800" dirty="0">
                          <a:effectLst/>
                        </a:rPr>
                        <a:t>Actual attainable target</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spcBef>
                          <a:spcPts val="0"/>
                        </a:spcBef>
                        <a:spcAft>
                          <a:spcPts val="0"/>
                        </a:spcAft>
                      </a:pPr>
                      <a:r>
                        <a:rPr lang="en-US" sz="1800" dirty="0">
                          <a:effectLst/>
                        </a:rPr>
                        <a:t>664 748</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spcBef>
                          <a:spcPts val="0"/>
                        </a:spcBef>
                        <a:spcAft>
                          <a:spcPts val="0"/>
                        </a:spcAft>
                      </a:pPr>
                      <a:r>
                        <a:rPr lang="en-US" sz="1800" dirty="0">
                          <a:effectLst/>
                        </a:rPr>
                        <a:t>664 748</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spcBef>
                          <a:spcPts val="0"/>
                        </a:spcBef>
                        <a:spcAft>
                          <a:spcPts val="0"/>
                        </a:spcAft>
                      </a:pPr>
                      <a:r>
                        <a:rPr lang="en-US" sz="1800" dirty="0">
                          <a:effectLst/>
                        </a:rPr>
                        <a:t>664 748</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spcBef>
                          <a:spcPts val="0"/>
                        </a:spcBef>
                        <a:spcAft>
                          <a:spcPts val="0"/>
                        </a:spcAft>
                      </a:pPr>
                      <a:r>
                        <a:rPr lang="en-US" sz="1800" dirty="0">
                          <a:effectLst/>
                        </a:rPr>
                        <a:t>1 994 244</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718">
                <a:tc>
                  <a:txBody>
                    <a:bodyPr/>
                    <a:lstStyle/>
                    <a:p>
                      <a:pPr marL="0" marR="0" indent="0" algn="l">
                        <a:spcBef>
                          <a:spcPts val="0"/>
                        </a:spcBef>
                        <a:spcAft>
                          <a:spcPts val="0"/>
                        </a:spcAft>
                      </a:pPr>
                      <a:r>
                        <a:rPr lang="en-US" sz="1800" dirty="0">
                          <a:effectLst/>
                        </a:rPr>
                        <a:t>Difference due to funding shortfall</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spcBef>
                          <a:spcPts val="0"/>
                        </a:spcBef>
                        <a:spcAft>
                          <a:spcPts val="0"/>
                        </a:spcAft>
                      </a:pPr>
                      <a:r>
                        <a:rPr lang="en-US" sz="1800" dirty="0">
                          <a:effectLst/>
                        </a:rPr>
                        <a:t>-90 252</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spcBef>
                          <a:spcPts val="0"/>
                        </a:spcBef>
                        <a:spcAft>
                          <a:spcPts val="0"/>
                        </a:spcAft>
                      </a:pPr>
                      <a:r>
                        <a:rPr lang="en-US" sz="1800" dirty="0">
                          <a:effectLst/>
                        </a:rPr>
                        <a:t>-197 252</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spcBef>
                          <a:spcPts val="0"/>
                        </a:spcBef>
                        <a:spcAft>
                          <a:spcPts val="0"/>
                        </a:spcAft>
                      </a:pPr>
                      <a:r>
                        <a:rPr lang="en-US" sz="1800" dirty="0">
                          <a:effectLst/>
                        </a:rPr>
                        <a:t>-320 252</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spcBef>
                          <a:spcPts val="0"/>
                        </a:spcBef>
                        <a:spcAft>
                          <a:spcPts val="0"/>
                        </a:spcAft>
                      </a:pPr>
                      <a:r>
                        <a:rPr lang="en-US" sz="1800" dirty="0">
                          <a:effectLst/>
                        </a:rPr>
                        <a:t>-607 756</a:t>
                      </a:r>
                      <a:endParaRPr lang="en-US" sz="1800" b="1" dirty="0">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0458"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36</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2"/>
          <p:cNvSpPr txBox="1">
            <a:spLocks/>
          </p:cNvSpPr>
          <p:nvPr/>
        </p:nvSpPr>
        <p:spPr>
          <a:xfrm>
            <a:off x="457200" y="1196752"/>
            <a:ext cx="8153400" cy="5181600"/>
          </a:xfrm>
          <a:prstGeom prst="rect">
            <a:avLst/>
          </a:prstGeom>
        </p:spPr>
        <p:txBody>
          <a:bodyPr/>
          <a:lstStyle/>
          <a:p>
            <a:pPr marL="285750" indent="-285750">
              <a:buFont typeface="Arial" pitchFamily="34" charset="0"/>
              <a:buChar char="•"/>
              <a:defRPr/>
            </a:pPr>
            <a:r>
              <a:rPr lang="en-ZA" dirty="0"/>
              <a:t>Insufficient funding for both college state subsidies and DHET/NSFAS </a:t>
            </a:r>
            <a:r>
              <a:rPr lang="en-ZA" dirty="0" smtClean="0"/>
              <a:t>bursaries</a:t>
            </a:r>
            <a:endParaRPr lang="en-ZA" dirty="0"/>
          </a:p>
          <a:p>
            <a:pPr marL="285750" indent="-285750">
              <a:buFont typeface="Arial" pitchFamily="34" charset="0"/>
              <a:buChar char="•"/>
              <a:defRPr/>
            </a:pPr>
            <a:r>
              <a:rPr lang="en-ZA" dirty="0"/>
              <a:t>Low certification rates and throughput </a:t>
            </a:r>
            <a:r>
              <a:rPr lang="en-ZA" dirty="0" smtClean="0"/>
              <a:t>rates</a:t>
            </a:r>
            <a:endParaRPr lang="en-ZA" dirty="0"/>
          </a:p>
          <a:p>
            <a:pPr marL="285750" indent="-285750">
              <a:buFont typeface="Arial" pitchFamily="34" charset="0"/>
              <a:buChar char="•"/>
              <a:defRPr/>
            </a:pPr>
            <a:r>
              <a:rPr lang="en-ZA" dirty="0"/>
              <a:t>Students coming late to register at TVET </a:t>
            </a:r>
            <a:r>
              <a:rPr lang="en-ZA" dirty="0" smtClean="0"/>
              <a:t>colleges</a:t>
            </a:r>
            <a:r>
              <a:rPr lang="en-ZA" dirty="0"/>
              <a:t>, often after failing to secure spaces at </a:t>
            </a:r>
            <a:r>
              <a:rPr lang="en-ZA" dirty="0" smtClean="0"/>
              <a:t>universities</a:t>
            </a:r>
            <a:endParaRPr lang="en-ZA" dirty="0"/>
          </a:p>
          <a:p>
            <a:pPr marL="285750" indent="-285750">
              <a:buFont typeface="Arial" pitchFamily="34" charset="0"/>
              <a:buChar char="•"/>
              <a:defRPr/>
            </a:pPr>
            <a:r>
              <a:rPr lang="en-ZA" dirty="0"/>
              <a:t>Limited spaces for new entrants into colleges, due to limited resources and </a:t>
            </a:r>
            <a:r>
              <a:rPr lang="en-ZA" dirty="0" smtClean="0"/>
              <a:t>funding</a:t>
            </a:r>
            <a:endParaRPr lang="en-ZA" dirty="0"/>
          </a:p>
          <a:p>
            <a:pPr marL="285750" indent="-285750">
              <a:buFont typeface="Arial" pitchFamily="34" charset="0"/>
              <a:buChar char="•"/>
              <a:defRPr/>
            </a:pPr>
            <a:r>
              <a:rPr lang="en-ZA" dirty="0"/>
              <a:t>Influx of Grade 12 students who register for the NC(V) programmes starting at Level 2, thereby repeating 3 years of </a:t>
            </a:r>
            <a:r>
              <a:rPr lang="en-ZA" dirty="0" smtClean="0"/>
              <a:t>study</a:t>
            </a:r>
            <a:endParaRPr lang="en-ZA" dirty="0"/>
          </a:p>
          <a:p>
            <a:pPr marL="285750" indent="-285750">
              <a:buFont typeface="Arial" pitchFamily="34" charset="0"/>
              <a:buChar char="•"/>
              <a:defRPr/>
            </a:pPr>
            <a:r>
              <a:rPr lang="en-ZA" dirty="0">
                <a:ea typeface="+mn-ea"/>
                <a:cs typeface="Calibri" pitchFamily="34" charset="0"/>
              </a:rPr>
              <a:t>Insufficient resources </a:t>
            </a:r>
            <a:r>
              <a:rPr lang="en-ZA" dirty="0" smtClean="0">
                <a:ea typeface="+mn-ea"/>
                <a:cs typeface="Calibri" pitchFamily="34" charset="0"/>
              </a:rPr>
              <a:t>to </a:t>
            </a:r>
            <a:r>
              <a:rPr lang="en-ZA" dirty="0">
                <a:ea typeface="+mn-ea"/>
                <a:cs typeface="Calibri" pitchFamily="34" charset="0"/>
              </a:rPr>
              <a:t>adequately monitor the enrolment and registration </a:t>
            </a:r>
            <a:r>
              <a:rPr lang="en-ZA" dirty="0" smtClean="0">
                <a:ea typeface="+mn-ea"/>
                <a:cs typeface="Calibri" pitchFamily="34" charset="0"/>
              </a:rPr>
              <a:t>process</a:t>
            </a:r>
            <a:endParaRPr lang="en-ZA" dirty="0">
              <a:ea typeface="+mn-ea"/>
              <a:cs typeface="Calibri" pitchFamily="34" charset="0"/>
            </a:endParaRPr>
          </a:p>
          <a:p>
            <a:pPr marL="263525">
              <a:spcBef>
                <a:spcPts val="0"/>
              </a:spcBef>
              <a:spcAft>
                <a:spcPts val="600"/>
              </a:spcAft>
              <a:defRPr/>
            </a:pPr>
            <a:endParaRPr lang="en-ZA" dirty="0">
              <a:ea typeface="+mn-ea"/>
              <a:cs typeface="Calibri" pitchFamily="34" charset="0"/>
            </a:endParaRPr>
          </a:p>
          <a:p>
            <a:pPr marL="539750" indent="-276225">
              <a:spcBef>
                <a:spcPts val="0"/>
              </a:spcBef>
              <a:spcAft>
                <a:spcPts val="600"/>
              </a:spcAft>
              <a:defRPr/>
            </a:pPr>
            <a:endParaRPr lang="en-ZA" dirty="0">
              <a:latin typeface="+mn-lt"/>
              <a:ea typeface="+mn-ea"/>
              <a:cs typeface="Calibri" pitchFamily="34" charset="0"/>
            </a:endParaRPr>
          </a:p>
          <a:p>
            <a:pPr marL="539750" indent="-276225">
              <a:spcBef>
                <a:spcPts val="0"/>
              </a:spcBef>
              <a:spcAft>
                <a:spcPts val="600"/>
              </a:spcAft>
              <a:buFont typeface="Arial" pitchFamily="34" charset="0"/>
              <a:buChar char="•"/>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US"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a:p>
            <a:pPr>
              <a:spcBef>
                <a:spcPts val="0"/>
              </a:spcBef>
              <a:spcAft>
                <a:spcPts val="600"/>
              </a:spcAft>
              <a:defRPr/>
            </a:pPr>
            <a:endParaRPr lang="en-ZA" dirty="0">
              <a:latin typeface="+mn-lt"/>
              <a:ea typeface="+mn-ea"/>
              <a:cs typeface="Calibri" pitchFamily="34" charset="0"/>
            </a:endParaRPr>
          </a:p>
        </p:txBody>
      </p:sp>
      <p:sp>
        <p:nvSpPr>
          <p:cNvPr id="6" name="TextBox 5"/>
          <p:cNvSpPr txBox="1"/>
          <p:nvPr/>
        </p:nvSpPr>
        <p:spPr>
          <a:xfrm>
            <a:off x="457200" y="530225"/>
            <a:ext cx="8210550" cy="522288"/>
          </a:xfrm>
          <a:prstGeom prst="rect">
            <a:avLst/>
          </a:prstGeom>
          <a:solidFill>
            <a:srgbClr val="009900"/>
          </a:solidFill>
          <a:ln w="9525">
            <a:noFill/>
            <a:miter lim="800000"/>
            <a:headEnd/>
            <a:tailEnd/>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lvl1pPr algn="ctr" defTabSz="457200">
              <a:defRPr sz="2800">
                <a:latin typeface="Calibri" panose="020F0502020204030204" pitchFamily="34" charset="0"/>
              </a:defRPr>
            </a:lvl1pPr>
            <a:lvl2pPr algn="ctr" defTabSz="457200">
              <a:defRPr sz="4400"/>
            </a:lvl2pPr>
            <a:lvl3pPr algn="ctr" defTabSz="457200">
              <a:defRPr sz="4400"/>
            </a:lvl3pPr>
            <a:lvl4pPr algn="ctr" defTabSz="457200">
              <a:defRPr sz="4400"/>
            </a:lvl4pPr>
            <a:lvl5pPr algn="ctr" defTabSz="457200">
              <a:defRPr sz="4400"/>
            </a:lvl5pPr>
            <a:lvl6pPr marL="457200" algn="ctr" defTabSz="457200" fontAlgn="base">
              <a:spcBef>
                <a:spcPct val="0"/>
              </a:spcBef>
              <a:spcAft>
                <a:spcPct val="0"/>
              </a:spcAft>
              <a:defRPr sz="4400"/>
            </a:lvl6pPr>
            <a:lvl7pPr marL="914400" algn="ctr" defTabSz="457200" fontAlgn="base">
              <a:spcBef>
                <a:spcPct val="0"/>
              </a:spcBef>
              <a:spcAft>
                <a:spcPct val="0"/>
              </a:spcAft>
              <a:defRPr sz="4400"/>
            </a:lvl7pPr>
            <a:lvl8pPr marL="1371600" algn="ctr" defTabSz="457200" fontAlgn="base">
              <a:spcBef>
                <a:spcPct val="0"/>
              </a:spcBef>
              <a:spcAft>
                <a:spcPct val="0"/>
              </a:spcAft>
              <a:defRPr sz="4400"/>
            </a:lvl8pPr>
            <a:lvl9pPr marL="1828800" algn="ctr" defTabSz="457200" fontAlgn="base">
              <a:spcBef>
                <a:spcPct val="0"/>
              </a:spcBef>
              <a:spcAft>
                <a:spcPct val="0"/>
              </a:spcAft>
              <a:defRPr sz="4400"/>
            </a:lvl9pPr>
          </a:lstStyle>
          <a:p>
            <a:pPr>
              <a:defRPr/>
            </a:pPr>
            <a:r>
              <a:rPr lang="en-GB" b="1" dirty="0"/>
              <a:t>Challenges</a:t>
            </a:r>
            <a:endParaRPr lang="en-ZA" b="1" dirty="0"/>
          </a:p>
        </p:txBody>
      </p:sp>
      <p:sp>
        <p:nvSpPr>
          <p:cNvPr id="61445"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37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2"/>
          <p:cNvSpPr txBox="1">
            <a:spLocks/>
          </p:cNvSpPr>
          <p:nvPr/>
        </p:nvSpPr>
        <p:spPr>
          <a:xfrm>
            <a:off x="457200" y="1271736"/>
            <a:ext cx="8153400" cy="5181600"/>
          </a:xfrm>
          <a:prstGeom prst="rect">
            <a:avLst/>
          </a:prstGeom>
        </p:spPr>
        <p:txBody>
          <a:bodyPr/>
          <a:lstStyle/>
          <a:p>
            <a:pPr marL="285750" indent="-285750" algn="just">
              <a:spcBef>
                <a:spcPts val="600"/>
              </a:spcBef>
              <a:buFont typeface="Arial" pitchFamily="34" charset="0"/>
              <a:buChar char="•"/>
              <a:defRPr/>
            </a:pPr>
            <a:r>
              <a:rPr lang="en-ZA" dirty="0">
                <a:ea typeface="+mn-ea"/>
                <a:cs typeface="Calibri" pitchFamily="34" charset="0"/>
              </a:rPr>
              <a:t>Due to limited spaces for new entrants at TVET colleges, it is envisaged that some students may be turned </a:t>
            </a:r>
            <a:r>
              <a:rPr lang="en-ZA" dirty="0" smtClean="0">
                <a:ea typeface="+mn-ea"/>
                <a:cs typeface="Calibri" pitchFamily="34" charset="0"/>
              </a:rPr>
              <a:t>away</a:t>
            </a:r>
            <a:endParaRPr lang="en-ZA" dirty="0">
              <a:ea typeface="+mn-ea"/>
              <a:cs typeface="Calibri" pitchFamily="34" charset="0"/>
            </a:endParaRPr>
          </a:p>
          <a:p>
            <a:pPr marL="285750" indent="-285750" algn="just">
              <a:spcBef>
                <a:spcPts val="600"/>
              </a:spcBef>
              <a:buFont typeface="Arial" pitchFamily="34" charset="0"/>
              <a:buChar char="•"/>
              <a:defRPr/>
            </a:pPr>
            <a:r>
              <a:rPr lang="en-ZA" dirty="0">
                <a:ea typeface="+mn-ea"/>
                <a:cs typeface="Calibri" pitchFamily="34" charset="0"/>
              </a:rPr>
              <a:t>The remainder of the outstanding certificates for </a:t>
            </a:r>
            <a:r>
              <a:rPr lang="en-ZA" dirty="0" smtClean="0">
                <a:ea typeface="+mn-ea"/>
                <a:cs typeface="Calibri" pitchFamily="34" charset="0"/>
              </a:rPr>
              <a:t>students</a:t>
            </a:r>
            <a:endParaRPr lang="en-ZA" dirty="0">
              <a:ea typeface="+mn-ea"/>
              <a:cs typeface="Calibri" pitchFamily="34" charset="0"/>
            </a:endParaRPr>
          </a:p>
          <a:p>
            <a:pPr marL="263525" algn="just">
              <a:spcBef>
                <a:spcPts val="600"/>
              </a:spcBef>
              <a:spcAft>
                <a:spcPts val="600"/>
              </a:spcAft>
              <a:defRPr/>
            </a:pPr>
            <a:endParaRPr lang="en-ZA" dirty="0">
              <a:ea typeface="+mn-ea"/>
              <a:cs typeface="Calibri" pitchFamily="34" charset="0"/>
            </a:endParaRPr>
          </a:p>
          <a:p>
            <a:pPr marL="539750" indent="-276225">
              <a:spcBef>
                <a:spcPts val="600"/>
              </a:spcBef>
              <a:spcAft>
                <a:spcPts val="600"/>
              </a:spcAft>
              <a:defRPr/>
            </a:pPr>
            <a:endParaRPr lang="en-ZA" dirty="0">
              <a:latin typeface="+mn-lt"/>
              <a:ea typeface="+mn-ea"/>
              <a:cs typeface="Calibri" pitchFamily="34" charset="0"/>
            </a:endParaRPr>
          </a:p>
          <a:p>
            <a:pPr marL="539750" indent="-276225">
              <a:spcBef>
                <a:spcPts val="600"/>
              </a:spcBef>
              <a:spcAft>
                <a:spcPts val="600"/>
              </a:spcAft>
              <a:buFont typeface="Arial" pitchFamily="34" charset="0"/>
              <a:buChar char="•"/>
              <a:defRPr/>
            </a:pPr>
            <a:endParaRPr lang="en-ZA" dirty="0">
              <a:latin typeface="+mn-lt"/>
              <a:ea typeface="+mn-ea"/>
              <a:cs typeface="Calibri" pitchFamily="34" charset="0"/>
            </a:endParaRPr>
          </a:p>
          <a:p>
            <a:pPr algn="ctr">
              <a:spcBef>
                <a:spcPts val="600"/>
              </a:spcBef>
              <a:spcAft>
                <a:spcPts val="600"/>
              </a:spcAft>
              <a:defRPr/>
            </a:pPr>
            <a:endParaRPr lang="en-ZA" dirty="0">
              <a:latin typeface="+mn-lt"/>
              <a:ea typeface="+mn-ea"/>
              <a:cs typeface="Calibri" pitchFamily="34" charset="0"/>
            </a:endParaRPr>
          </a:p>
          <a:p>
            <a:pPr algn="ctr">
              <a:spcBef>
                <a:spcPts val="600"/>
              </a:spcBef>
              <a:spcAft>
                <a:spcPts val="600"/>
              </a:spcAft>
              <a:defRPr/>
            </a:pPr>
            <a:endParaRPr lang="en-ZA" dirty="0">
              <a:latin typeface="+mn-lt"/>
              <a:ea typeface="+mn-ea"/>
              <a:cs typeface="Calibri" pitchFamily="34" charset="0"/>
            </a:endParaRPr>
          </a:p>
          <a:p>
            <a:pPr algn="ctr">
              <a:spcBef>
                <a:spcPts val="600"/>
              </a:spcBef>
              <a:spcAft>
                <a:spcPts val="600"/>
              </a:spcAft>
              <a:defRPr/>
            </a:pPr>
            <a:endParaRPr lang="en-ZA" dirty="0">
              <a:latin typeface="+mn-lt"/>
              <a:ea typeface="+mn-ea"/>
              <a:cs typeface="Calibri" pitchFamily="34" charset="0"/>
            </a:endParaRPr>
          </a:p>
          <a:p>
            <a:pPr algn="ctr">
              <a:spcBef>
                <a:spcPts val="600"/>
              </a:spcBef>
              <a:spcAft>
                <a:spcPts val="600"/>
              </a:spcAft>
              <a:defRPr/>
            </a:pPr>
            <a:endParaRPr lang="en-ZA" dirty="0">
              <a:latin typeface="+mn-lt"/>
              <a:ea typeface="+mn-ea"/>
              <a:cs typeface="Calibri" pitchFamily="34" charset="0"/>
            </a:endParaRPr>
          </a:p>
          <a:p>
            <a:pPr algn="ctr">
              <a:spcBef>
                <a:spcPts val="600"/>
              </a:spcBef>
              <a:spcAft>
                <a:spcPts val="600"/>
              </a:spcAft>
              <a:defRPr/>
            </a:pPr>
            <a:endParaRPr lang="en-ZA" dirty="0">
              <a:latin typeface="+mn-lt"/>
              <a:ea typeface="+mn-ea"/>
              <a:cs typeface="Calibri" pitchFamily="34" charset="0"/>
            </a:endParaRPr>
          </a:p>
          <a:p>
            <a:pPr algn="ctr">
              <a:spcBef>
                <a:spcPts val="60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600"/>
              </a:spcBef>
              <a:spcAft>
                <a:spcPts val="600"/>
              </a:spcAft>
              <a:defRPr/>
            </a:pPr>
            <a:endParaRPr lang="en-ZA" dirty="0">
              <a:latin typeface="+mn-lt"/>
              <a:ea typeface="+mn-ea"/>
              <a:cs typeface="Calibri" pitchFamily="34" charset="0"/>
            </a:endParaRPr>
          </a:p>
          <a:p>
            <a:pPr algn="ctr">
              <a:spcBef>
                <a:spcPts val="600"/>
              </a:spcBef>
              <a:spcAft>
                <a:spcPts val="600"/>
              </a:spcAft>
              <a:defRPr/>
            </a:pPr>
            <a:endParaRPr lang="en-US" dirty="0">
              <a:latin typeface="+mn-lt"/>
              <a:ea typeface="+mn-ea"/>
              <a:cs typeface="Calibri" pitchFamily="34" charset="0"/>
            </a:endParaRPr>
          </a:p>
          <a:p>
            <a:pPr algn="ctr">
              <a:spcBef>
                <a:spcPts val="600"/>
              </a:spcBef>
              <a:spcAft>
                <a:spcPts val="600"/>
              </a:spcAft>
              <a:defRPr/>
            </a:pPr>
            <a:endParaRPr lang="en-ZA" dirty="0">
              <a:latin typeface="+mn-lt"/>
              <a:ea typeface="+mn-ea"/>
              <a:cs typeface="Calibri" pitchFamily="34" charset="0"/>
            </a:endParaRPr>
          </a:p>
          <a:p>
            <a:pPr algn="ctr">
              <a:spcBef>
                <a:spcPts val="600"/>
              </a:spcBef>
              <a:spcAft>
                <a:spcPts val="600"/>
              </a:spcAft>
              <a:defRPr/>
            </a:pPr>
            <a:endParaRPr lang="en-ZA" dirty="0">
              <a:latin typeface="+mn-lt"/>
              <a:ea typeface="+mn-ea"/>
              <a:cs typeface="Calibri" pitchFamily="34" charset="0"/>
            </a:endParaRPr>
          </a:p>
          <a:p>
            <a:pPr algn="ctr">
              <a:spcBef>
                <a:spcPts val="600"/>
              </a:spcBef>
              <a:spcAft>
                <a:spcPts val="600"/>
              </a:spcAft>
              <a:defRPr/>
            </a:pPr>
            <a:endParaRPr lang="en-ZA" dirty="0">
              <a:latin typeface="+mn-lt"/>
              <a:ea typeface="+mn-ea"/>
              <a:cs typeface="Calibri" pitchFamily="34" charset="0"/>
            </a:endParaRPr>
          </a:p>
          <a:p>
            <a:pPr algn="ctr">
              <a:spcBef>
                <a:spcPts val="600"/>
              </a:spcBef>
              <a:spcAft>
                <a:spcPts val="600"/>
              </a:spcAft>
              <a:defRPr/>
            </a:pPr>
            <a:endParaRPr lang="en-ZA" dirty="0">
              <a:latin typeface="+mn-lt"/>
              <a:ea typeface="+mn-ea"/>
              <a:cs typeface="Calibri" pitchFamily="34" charset="0"/>
            </a:endParaRPr>
          </a:p>
          <a:p>
            <a:pPr algn="ctr">
              <a:spcBef>
                <a:spcPts val="600"/>
              </a:spcBef>
              <a:spcAft>
                <a:spcPts val="600"/>
              </a:spcAft>
              <a:defRPr/>
            </a:pPr>
            <a:endParaRPr lang="en-ZA" dirty="0">
              <a:latin typeface="+mn-lt"/>
              <a:ea typeface="+mn-ea"/>
              <a:cs typeface="Calibri" pitchFamily="34" charset="0"/>
            </a:endParaRPr>
          </a:p>
        </p:txBody>
      </p:sp>
      <p:sp>
        <p:nvSpPr>
          <p:cNvPr id="6" name="TextBox 5"/>
          <p:cNvSpPr txBox="1"/>
          <p:nvPr/>
        </p:nvSpPr>
        <p:spPr>
          <a:xfrm>
            <a:off x="457200" y="530225"/>
            <a:ext cx="8210550" cy="522288"/>
          </a:xfrm>
          <a:prstGeom prst="rect">
            <a:avLst/>
          </a:prstGeom>
          <a:solidFill>
            <a:srgbClr val="009900"/>
          </a:solidFill>
          <a:ln w="9525">
            <a:noFill/>
            <a:miter lim="800000"/>
            <a:headEnd/>
            <a:tailEnd/>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lvl1pPr algn="ctr" defTabSz="457200">
              <a:defRPr sz="2800">
                <a:latin typeface="Calibri" panose="020F0502020204030204" pitchFamily="34" charset="0"/>
              </a:defRPr>
            </a:lvl1pPr>
            <a:lvl2pPr algn="ctr" defTabSz="457200">
              <a:defRPr sz="4400"/>
            </a:lvl2pPr>
            <a:lvl3pPr algn="ctr" defTabSz="457200">
              <a:defRPr sz="4400"/>
            </a:lvl3pPr>
            <a:lvl4pPr algn="ctr" defTabSz="457200">
              <a:defRPr sz="4400"/>
            </a:lvl4pPr>
            <a:lvl5pPr algn="ctr" defTabSz="457200">
              <a:defRPr sz="4400"/>
            </a:lvl5pPr>
            <a:lvl6pPr marL="457200" algn="ctr" defTabSz="457200" fontAlgn="base">
              <a:spcBef>
                <a:spcPct val="0"/>
              </a:spcBef>
              <a:spcAft>
                <a:spcPct val="0"/>
              </a:spcAft>
              <a:defRPr sz="4400"/>
            </a:lvl6pPr>
            <a:lvl7pPr marL="914400" algn="ctr" defTabSz="457200" fontAlgn="base">
              <a:spcBef>
                <a:spcPct val="0"/>
              </a:spcBef>
              <a:spcAft>
                <a:spcPct val="0"/>
              </a:spcAft>
              <a:defRPr sz="4400"/>
            </a:lvl7pPr>
            <a:lvl8pPr marL="1371600" algn="ctr" defTabSz="457200" fontAlgn="base">
              <a:spcBef>
                <a:spcPct val="0"/>
              </a:spcBef>
              <a:spcAft>
                <a:spcPct val="0"/>
              </a:spcAft>
              <a:defRPr sz="4400"/>
            </a:lvl8pPr>
            <a:lvl9pPr marL="1828800" algn="ctr" defTabSz="457200" fontAlgn="base">
              <a:spcBef>
                <a:spcPct val="0"/>
              </a:spcBef>
              <a:spcAft>
                <a:spcPct val="0"/>
              </a:spcAft>
              <a:defRPr sz="4400"/>
            </a:lvl9pPr>
          </a:lstStyle>
          <a:p>
            <a:pPr>
              <a:defRPr/>
            </a:pPr>
            <a:r>
              <a:rPr lang="en-GB" b="1" dirty="0"/>
              <a:t>Challenges</a:t>
            </a:r>
            <a:endParaRPr lang="en-ZA" b="1" dirty="0"/>
          </a:p>
        </p:txBody>
      </p:sp>
      <p:sp>
        <p:nvSpPr>
          <p:cNvPr id="62469"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38</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5625"/>
            <a:ext cx="8027988" cy="503238"/>
          </a:xfrm>
          <a:solidFill>
            <a:srgbClr val="009900"/>
          </a:solidFill>
          <a:ln w="9525">
            <a:noFill/>
            <a:headEnd/>
            <a:tailEnd/>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rtlCol="0">
            <a:spAutoFit/>
          </a:bodyPr>
          <a:lstStyle/>
          <a:p>
            <a:pPr algn="ctr" fontAlgn="auto">
              <a:spcAft>
                <a:spcPts val="0"/>
              </a:spcAft>
              <a:defRPr/>
            </a:pPr>
            <a:r>
              <a:rPr lang="en-US" sz="2800" b="1" dirty="0"/>
              <a:t>TVET </a:t>
            </a:r>
            <a:r>
              <a:rPr lang="en-US" sz="2800" b="1" dirty="0" smtClean="0"/>
              <a:t>Colleges </a:t>
            </a:r>
            <a:r>
              <a:rPr lang="en-US" sz="2800" b="1" dirty="0"/>
              <a:t>Budget </a:t>
            </a:r>
            <a:r>
              <a:rPr lang="en-US" sz="2800" b="1" dirty="0" smtClean="0"/>
              <a:t>Estimates: </a:t>
            </a:r>
            <a:r>
              <a:rPr lang="en-US" sz="2800" b="1" dirty="0"/>
              <a:t>2017 MTEF</a:t>
            </a:r>
            <a:endParaRPr lang="en-ZA" sz="2800" b="1" dirty="0"/>
          </a:p>
        </p:txBody>
      </p:sp>
      <p:graphicFrame>
        <p:nvGraphicFramePr>
          <p:cNvPr id="5" name="Table 4"/>
          <p:cNvGraphicFramePr>
            <a:graphicFrameLocks noGrp="1"/>
          </p:cNvGraphicFramePr>
          <p:nvPr>
            <p:extLst>
              <p:ext uri="{D42A27DB-BD31-4B8C-83A1-F6EECF244321}">
                <p14:modId xmlns:p14="http://schemas.microsoft.com/office/powerpoint/2010/main" xmlns="" val="1385010334"/>
              </p:ext>
            </p:extLst>
          </p:nvPr>
        </p:nvGraphicFramePr>
        <p:xfrm>
          <a:off x="539750" y="1196975"/>
          <a:ext cx="8070850" cy="4056063"/>
        </p:xfrm>
        <a:graphic>
          <a:graphicData uri="http://schemas.openxmlformats.org/drawingml/2006/table">
            <a:tbl>
              <a:tblPr firstRow="1" firstCol="1" bandRow="1">
                <a:tableStyleId>{BC89EF96-8CEA-46FF-86C4-4CE0E7609802}</a:tableStyleId>
              </a:tblPr>
              <a:tblGrid>
                <a:gridCol w="2965576"/>
                <a:gridCol w="1828755"/>
                <a:gridCol w="1600160"/>
                <a:gridCol w="1676359"/>
              </a:tblGrid>
              <a:tr h="449701">
                <a:tc>
                  <a:txBody>
                    <a:bodyPr/>
                    <a:lstStyle/>
                    <a:p>
                      <a:pPr marL="990600" indent="-342265" algn="ctr">
                        <a:spcAft>
                          <a:spcPts val="0"/>
                        </a:spcAft>
                      </a:pPr>
                      <a:r>
                        <a:rPr lang="en-US" sz="1800" dirty="0">
                          <a:effectLst/>
                        </a:rPr>
                        <a:t>Categories</a:t>
                      </a:r>
                      <a:endParaRPr lang="en-GB" sz="1800" dirty="0">
                        <a:effectLst/>
                        <a:latin typeface="+mn-lt"/>
                        <a:ea typeface="Batang" panose="02030600000101010101" pitchFamily="18" charset="-127"/>
                        <a:cs typeface="Times New Roman" panose="02020603050405020304" pitchFamily="18" charset="0"/>
                      </a:endParaRPr>
                    </a:p>
                  </a:txBody>
                  <a:tcPr marL="31822" marR="3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en-US" sz="1800" dirty="0">
                          <a:effectLst/>
                        </a:rPr>
                        <a:t>2017</a:t>
                      </a:r>
                      <a:endParaRPr lang="en-GB" sz="1800" dirty="0">
                        <a:effectLst/>
                        <a:latin typeface="+mn-lt"/>
                        <a:ea typeface="Batang" panose="02030600000101010101" pitchFamily="18" charset="-127"/>
                        <a:cs typeface="Times New Roman" panose="02020603050405020304" pitchFamily="18" charset="0"/>
                      </a:endParaRPr>
                    </a:p>
                  </a:txBody>
                  <a:tcPr marL="31822" marR="3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en-US" sz="1800" dirty="0" smtClean="0">
                          <a:effectLst/>
                        </a:rPr>
                        <a:t>2018</a:t>
                      </a:r>
                      <a:r>
                        <a:rPr lang="en-US" sz="1800" dirty="0">
                          <a:effectLst/>
                        </a:rPr>
                        <a:t> </a:t>
                      </a:r>
                      <a:endParaRPr lang="en-GB" sz="1800" dirty="0">
                        <a:effectLst/>
                        <a:latin typeface="+mn-lt"/>
                        <a:ea typeface="Batang" panose="02030600000101010101" pitchFamily="18" charset="-127"/>
                        <a:cs typeface="Times New Roman" panose="02020603050405020304" pitchFamily="18" charset="0"/>
                      </a:endParaRPr>
                    </a:p>
                  </a:txBody>
                  <a:tcPr marL="31822" marR="3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en-US" sz="1800" dirty="0" smtClean="0">
                          <a:effectLst/>
                        </a:rPr>
                        <a:t>2019</a:t>
                      </a:r>
                      <a:r>
                        <a:rPr lang="en-US" sz="1800" dirty="0">
                          <a:effectLst/>
                        </a:rPr>
                        <a:t> </a:t>
                      </a:r>
                      <a:endParaRPr lang="en-GB" sz="1800" dirty="0">
                        <a:effectLst/>
                        <a:latin typeface="+mn-lt"/>
                        <a:ea typeface="Batang" panose="02030600000101010101" pitchFamily="18" charset="-127"/>
                        <a:cs typeface="Times New Roman" panose="02020603050405020304" pitchFamily="18" charset="0"/>
                      </a:endParaRPr>
                    </a:p>
                  </a:txBody>
                  <a:tcPr marL="31822" marR="3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2697">
                <a:tc>
                  <a:txBody>
                    <a:bodyPr/>
                    <a:lstStyle/>
                    <a:p>
                      <a:pPr marL="0" indent="0" algn="l">
                        <a:spcAft>
                          <a:spcPts val="0"/>
                        </a:spcAft>
                      </a:pPr>
                      <a:r>
                        <a:rPr lang="en-GB" sz="1800" dirty="0" smtClean="0">
                          <a:effectLst/>
                        </a:rPr>
                        <a:t>Original ENE Baseline Allocation</a:t>
                      </a:r>
                      <a:endParaRPr lang="en-GB" sz="1800" dirty="0">
                        <a:effectLst/>
                        <a:latin typeface="+mn-lt"/>
                        <a:ea typeface="Batang" panose="02030600000101010101" pitchFamily="18" charset="-127"/>
                        <a:cs typeface="Times New Roman" panose="02020603050405020304" pitchFamily="18" charset="0"/>
                      </a:endParaRPr>
                    </a:p>
                  </a:txBody>
                  <a:tcPr marL="31822" marR="3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a:effectLst/>
                        </a:rPr>
                        <a:t> 7 201 877 </a:t>
                      </a:r>
                      <a:endParaRPr lang="en-ZA"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a:effectLst/>
                        </a:rPr>
                        <a:t> 7 806 895 </a:t>
                      </a:r>
                      <a:endParaRPr lang="en-ZA"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a:effectLst/>
                        </a:rPr>
                        <a:t> 8 244 081 </a:t>
                      </a:r>
                      <a:endParaRPr lang="en-ZA"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489">
                <a:tc>
                  <a:txBody>
                    <a:bodyPr/>
                    <a:lstStyle/>
                    <a:p>
                      <a:pPr algn="l" fontAlgn="b"/>
                      <a:r>
                        <a:rPr lang="en-ZA" sz="1800" u="none" strike="noStrike" dirty="0">
                          <a:effectLst/>
                        </a:rPr>
                        <a:t>Additional Allocation</a:t>
                      </a:r>
                      <a:endParaRPr lang="en-ZA"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a:effectLst/>
                        </a:rPr>
                        <a:t>    158 230 </a:t>
                      </a:r>
                      <a:endParaRPr lang="en-ZA"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a:effectLst/>
                        </a:rPr>
                        <a:t>    168 040 </a:t>
                      </a:r>
                      <a:endParaRPr lang="en-ZA"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a:effectLst/>
                        </a:rPr>
                        <a:t>    178 459 </a:t>
                      </a:r>
                      <a:endParaRPr lang="en-ZA"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839">
                <a:tc>
                  <a:txBody>
                    <a:bodyPr/>
                    <a:lstStyle/>
                    <a:p>
                      <a:pPr algn="l" fontAlgn="b"/>
                      <a:r>
                        <a:rPr lang="en-ZA" sz="1800" u="none" strike="noStrike" dirty="0">
                          <a:effectLst/>
                        </a:rPr>
                        <a:t>Budget cut</a:t>
                      </a:r>
                      <a:endParaRPr lang="en-ZA"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a:effectLst/>
                        </a:rPr>
                        <a:t>        </a:t>
                      </a:r>
                      <a:r>
                        <a:rPr lang="en-ZA" sz="1800" u="none" strike="noStrike" dirty="0" smtClean="0">
                          <a:effectLst/>
                        </a:rPr>
                        <a:t>(1 262) </a:t>
                      </a:r>
                      <a:endParaRPr lang="en-ZA"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a:effectLst/>
                        </a:rPr>
                        <a:t>       </a:t>
                      </a:r>
                      <a:r>
                        <a:rPr lang="en-ZA" sz="1800" u="none" strike="noStrike" dirty="0" smtClean="0">
                          <a:effectLst/>
                        </a:rPr>
                        <a:t>(975) </a:t>
                      </a:r>
                      <a:endParaRPr lang="en-ZA"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a:effectLst/>
                        </a:rPr>
                        <a:t>        </a:t>
                      </a:r>
                      <a:r>
                        <a:rPr lang="en-ZA" sz="1800" u="none" strike="noStrike" dirty="0" smtClean="0">
                          <a:effectLst/>
                        </a:rPr>
                        <a:t>(1 351) </a:t>
                      </a:r>
                      <a:endParaRPr lang="en-ZA"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839">
                <a:tc>
                  <a:txBody>
                    <a:bodyPr/>
                    <a:lstStyle/>
                    <a:p>
                      <a:pPr algn="l" fontAlgn="b"/>
                      <a:r>
                        <a:rPr lang="en-ZA" sz="1800" u="none" strike="noStrike" dirty="0">
                          <a:effectLst/>
                        </a:rPr>
                        <a:t>Revised budget</a:t>
                      </a:r>
                      <a:endParaRPr lang="en-ZA" sz="18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a:effectLst/>
                        </a:rPr>
                        <a:t> 7 358 845 </a:t>
                      </a:r>
                      <a:endParaRPr lang="en-ZA" sz="18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a:effectLst/>
                        </a:rPr>
                        <a:t> 7 973 960 </a:t>
                      </a:r>
                      <a:endParaRPr lang="en-ZA" sz="18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a:effectLst/>
                        </a:rPr>
                        <a:t> 8 421 189 </a:t>
                      </a:r>
                      <a:endParaRPr lang="en-ZA" sz="18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2697">
                <a:tc>
                  <a:txBody>
                    <a:bodyPr/>
                    <a:lstStyle/>
                    <a:p>
                      <a:pPr marL="0" indent="0" algn="l" defTabSz="457200" rtl="0" eaLnBrk="1" latinLnBrk="0" hangingPunct="1">
                        <a:spcAft>
                          <a:spcPts val="0"/>
                        </a:spcAft>
                      </a:pPr>
                      <a:r>
                        <a:rPr lang="en-GB" sz="1800" kern="1200" dirty="0" smtClean="0">
                          <a:effectLst/>
                        </a:rPr>
                        <a:t>Budget Baseline Growth Rate </a:t>
                      </a:r>
                      <a:endParaRPr lang="en-GB" sz="1800" b="1" kern="1200" dirty="0">
                        <a:solidFill>
                          <a:schemeClr val="tx1"/>
                        </a:solidFill>
                        <a:effectLst/>
                        <a:latin typeface="+mn-lt"/>
                        <a:ea typeface="Batang" panose="02030600000101010101" pitchFamily="18" charset="-127"/>
                        <a:cs typeface="Arial" panose="020B0604020202020204" pitchFamily="34" charset="0"/>
                      </a:endParaRPr>
                    </a:p>
                  </a:txBody>
                  <a:tcPr marL="31822" marR="3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a:effectLst/>
                        </a:rPr>
                        <a:t>5.7%</a:t>
                      </a:r>
                      <a:endParaRPr lang="en-ZA" sz="18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a:effectLst/>
                        </a:rPr>
                        <a:t>8.4%</a:t>
                      </a:r>
                      <a:endParaRPr lang="en-ZA" sz="18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a:effectLst/>
                        </a:rPr>
                        <a:t>5.6%</a:t>
                      </a:r>
                      <a:endParaRPr lang="en-ZA" sz="18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901">
                <a:tc>
                  <a:txBody>
                    <a:bodyPr/>
                    <a:lstStyle/>
                    <a:p>
                      <a:pPr marL="0" indent="0" algn="l" defTabSz="457200" rtl="0" eaLnBrk="1" latinLnBrk="0" hangingPunct="1">
                        <a:spcAft>
                          <a:spcPts val="0"/>
                        </a:spcAft>
                      </a:pPr>
                      <a:r>
                        <a:rPr lang="en-GB" sz="1800" kern="1200" dirty="0" smtClean="0">
                          <a:effectLst/>
                        </a:rPr>
                        <a:t>NSFAS</a:t>
                      </a:r>
                      <a:r>
                        <a:rPr lang="en-GB" sz="1800" kern="1200" baseline="0" dirty="0" smtClean="0">
                          <a:effectLst/>
                        </a:rPr>
                        <a:t> Allocation</a:t>
                      </a:r>
                      <a:endParaRPr lang="en-GB" sz="1800" b="1" kern="1200" dirty="0">
                        <a:solidFill>
                          <a:schemeClr val="tx1"/>
                        </a:solidFill>
                        <a:effectLst/>
                        <a:latin typeface="+mn-lt"/>
                        <a:ea typeface="Batang" panose="02030600000101010101" pitchFamily="18" charset="-127"/>
                        <a:cs typeface="Arial" panose="020B0604020202020204" pitchFamily="34" charset="0"/>
                      </a:endParaRPr>
                    </a:p>
                  </a:txBody>
                  <a:tcPr marL="31822" marR="3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smtClean="0">
                          <a:effectLst/>
                        </a:rPr>
                        <a:t>2 437 620</a:t>
                      </a:r>
                      <a:endParaRPr lang="en-ZA" sz="1800" b="1" i="0" u="none" strike="noStrike" dirty="0">
                        <a:solidFill>
                          <a:srgbClr val="000000"/>
                        </a:solidFill>
                        <a:effectLst/>
                        <a:latin typeface="+mn-lt"/>
                      </a:endParaRPr>
                    </a:p>
                  </a:txBody>
                  <a:tcPr marL="7620" marR="7620" marT="7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smtClean="0">
                          <a:effectLst/>
                        </a:rPr>
                        <a:t>2 579 002</a:t>
                      </a:r>
                      <a:endParaRPr lang="en-ZA" sz="1800" b="1" i="0" u="none" strike="noStrike" dirty="0">
                        <a:solidFill>
                          <a:srgbClr val="000000"/>
                        </a:solidFill>
                        <a:effectLst/>
                        <a:latin typeface="+mn-lt"/>
                      </a:endParaRPr>
                    </a:p>
                  </a:txBody>
                  <a:tcPr marL="7620" marR="7620" marT="7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smtClean="0">
                          <a:effectLst/>
                        </a:rPr>
                        <a:t>2 782 709</a:t>
                      </a:r>
                      <a:endParaRPr lang="en-ZA" sz="1800" b="1" i="0" u="none" strike="noStrike" dirty="0">
                        <a:solidFill>
                          <a:srgbClr val="000000"/>
                        </a:solidFill>
                        <a:effectLst/>
                        <a:latin typeface="+mn-lt"/>
                      </a:endParaRPr>
                    </a:p>
                  </a:txBody>
                  <a:tcPr marL="7620" marR="7620" marT="7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900">
                <a:tc>
                  <a:txBody>
                    <a:bodyPr/>
                    <a:lstStyle/>
                    <a:p>
                      <a:pPr marL="0" indent="0" algn="l" defTabSz="457200" rtl="0" eaLnBrk="1" latinLnBrk="0" hangingPunct="1">
                        <a:spcAft>
                          <a:spcPts val="0"/>
                        </a:spcAft>
                      </a:pPr>
                      <a:r>
                        <a:rPr lang="en-GB" sz="1800" kern="1200" dirty="0" smtClean="0">
                          <a:effectLst/>
                        </a:rPr>
                        <a:t>NSFAS Baseline Growth Rate </a:t>
                      </a:r>
                      <a:endParaRPr lang="en-GB" sz="1800" b="1" kern="1200" dirty="0">
                        <a:solidFill>
                          <a:schemeClr val="tx1"/>
                        </a:solidFill>
                        <a:effectLst/>
                        <a:latin typeface="+mn-lt"/>
                        <a:ea typeface="Batang" panose="02030600000101010101" pitchFamily="18" charset="-127"/>
                        <a:cs typeface="Arial" panose="020B0604020202020204" pitchFamily="34" charset="0"/>
                      </a:endParaRPr>
                    </a:p>
                  </a:txBody>
                  <a:tcPr marL="31822" marR="318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smtClean="0">
                          <a:effectLst/>
                        </a:rPr>
                        <a:t>5.0%</a:t>
                      </a:r>
                      <a:endParaRPr lang="en-ZA" sz="18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smtClean="0">
                          <a:effectLst/>
                        </a:rPr>
                        <a:t>5.8%</a:t>
                      </a:r>
                      <a:endParaRPr lang="en-ZA" sz="18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u="none" strike="noStrike" dirty="0" smtClean="0">
                          <a:effectLst/>
                        </a:rPr>
                        <a:t>7.9%</a:t>
                      </a:r>
                      <a:endParaRPr lang="en-ZA" sz="18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3538" name="TextBox 5"/>
          <p:cNvSpPr txBox="1">
            <a:spLocks noChangeArrowheads="1"/>
          </p:cNvSpPr>
          <p:nvPr/>
        </p:nvSpPr>
        <p:spPr bwMode="auto">
          <a:xfrm>
            <a:off x="533400" y="5517232"/>
            <a:ext cx="8001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ZA" altLang="en-US" b="1" dirty="0"/>
              <a:t>The budget cut has been announced by the National Treasury during the 2017 ENE process</a:t>
            </a:r>
          </a:p>
        </p:txBody>
      </p:sp>
      <p:sp>
        <p:nvSpPr>
          <p:cNvPr id="63539"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898989"/>
                </a:solidFill>
                <a:latin typeface="Arial" panose="020B0604020202020204" pitchFamily="34" charset="0"/>
              </a:rPr>
              <a:t>39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Content Placeholder 2"/>
          <p:cNvSpPr>
            <a:spLocks noGrp="1"/>
          </p:cNvSpPr>
          <p:nvPr>
            <p:ph idx="1"/>
          </p:nvPr>
        </p:nvSpPr>
        <p:spPr>
          <a:xfrm>
            <a:off x="557213" y="1260475"/>
            <a:ext cx="8029575" cy="5427663"/>
          </a:xfrm>
        </p:spPr>
        <p:txBody>
          <a:bodyPr>
            <a:normAutofit lnSpcReduction="10000"/>
          </a:bodyPr>
          <a:lstStyle/>
          <a:p>
            <a:pPr marL="271463" indent="-271463" fontAlgn="auto">
              <a:spcAft>
                <a:spcPts val="0"/>
              </a:spcAft>
              <a:defRPr/>
            </a:pPr>
            <a:r>
              <a:rPr lang="en-US" altLang="en-US" sz="2400" dirty="0" smtClean="0"/>
              <a:t>From mid-August through to November 2016 the system saw differentiated protest action across university campuses</a:t>
            </a:r>
          </a:p>
          <a:p>
            <a:pPr marL="271463" indent="-271463" fontAlgn="auto">
              <a:spcAft>
                <a:spcPts val="0"/>
              </a:spcAft>
              <a:defRPr/>
            </a:pPr>
            <a:r>
              <a:rPr lang="en-US" altLang="en-US" sz="2400" dirty="0" smtClean="0"/>
              <a:t>Some protests became violent, property was destroyed and security personnel (private and public policing) had to be deployed to ensure the safety of staff, students and property</a:t>
            </a:r>
          </a:p>
          <a:p>
            <a:pPr marL="271463" indent="-271463" fontAlgn="auto">
              <a:spcAft>
                <a:spcPts val="0"/>
              </a:spcAft>
              <a:defRPr/>
            </a:pPr>
            <a:r>
              <a:rPr lang="en-US" altLang="en-US" sz="2400" dirty="0" smtClean="0"/>
              <a:t>Most campuses experienced some disruption, however the protest activity and violence were experienced mostly on certain campuses, namely: WITS, UCT, CPUT, UWC, RU, NMU, UKZN</a:t>
            </a:r>
          </a:p>
          <a:p>
            <a:pPr marL="271463" indent="-271463" fontAlgn="auto">
              <a:spcAft>
                <a:spcPts val="0"/>
              </a:spcAft>
              <a:defRPr/>
            </a:pPr>
            <a:r>
              <a:rPr lang="en-US" altLang="en-US" sz="2400" dirty="0" smtClean="0"/>
              <a:t>Some universities experienced minimal disruption, namely: CUT, DUT, MUT, SPU, UMP, </a:t>
            </a:r>
            <a:r>
              <a:rPr lang="en-US" altLang="en-US" sz="2400" dirty="0" err="1" smtClean="0"/>
              <a:t>UniZulu</a:t>
            </a:r>
            <a:r>
              <a:rPr lang="en-US" altLang="en-US" sz="2400" dirty="0" smtClean="0"/>
              <a:t>, </a:t>
            </a:r>
            <a:r>
              <a:rPr lang="en-US" altLang="en-US" sz="2400" dirty="0" err="1" smtClean="0"/>
              <a:t>UniVen</a:t>
            </a:r>
            <a:r>
              <a:rPr lang="en-US" altLang="en-US" sz="2400" dirty="0" smtClean="0"/>
              <a:t>, WSU</a:t>
            </a:r>
          </a:p>
          <a:p>
            <a:pPr marL="271463" indent="-271463" fontAlgn="auto">
              <a:spcAft>
                <a:spcPts val="0"/>
              </a:spcAft>
              <a:defRPr/>
            </a:pPr>
            <a:r>
              <a:rPr lang="en-US" altLang="en-US" sz="2400" dirty="0" smtClean="0"/>
              <a:t>All universities have completed their 2016 academic year, some universities had to utilize innovative technologies and multi-modal teaching methods to complete, e.g. UFS, UP</a:t>
            </a:r>
            <a:r>
              <a:rPr lang="en-US" altLang="en-US" sz="2400" dirty="0"/>
              <a:t>,</a:t>
            </a:r>
            <a:r>
              <a:rPr lang="en-US" altLang="en-US" sz="2400" dirty="0" smtClean="0"/>
              <a:t> NMU</a:t>
            </a:r>
          </a:p>
          <a:p>
            <a:pPr fontAlgn="auto">
              <a:spcAft>
                <a:spcPts val="0"/>
              </a:spcAft>
              <a:defRPr/>
            </a:pPr>
            <a:endParaRPr lang="en-US" altLang="en-US" sz="2400" dirty="0" smtClean="0"/>
          </a:p>
          <a:p>
            <a:pPr fontAlgn="auto">
              <a:spcAft>
                <a:spcPts val="0"/>
              </a:spcAft>
              <a:defRPr/>
            </a:pPr>
            <a:endParaRPr lang="en-US" altLang="en-US" sz="2400" dirty="0" smtClean="0"/>
          </a:p>
          <a:p>
            <a:pPr fontAlgn="auto">
              <a:spcAft>
                <a:spcPts val="0"/>
              </a:spcAft>
              <a:defRPr/>
            </a:pPr>
            <a:endParaRPr lang="en-US" altLang="en-US" sz="2400" dirty="0" smtClean="0"/>
          </a:p>
          <a:p>
            <a:pPr fontAlgn="auto">
              <a:spcAft>
                <a:spcPts val="0"/>
              </a:spcAft>
              <a:defRPr/>
            </a:pPr>
            <a:endParaRPr lang="en-US" altLang="en-US" dirty="0" smtClean="0"/>
          </a:p>
        </p:txBody>
      </p:sp>
      <p:sp>
        <p:nvSpPr>
          <p:cNvPr id="10244"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20C43DBC-5967-49E7-97F3-78EAC028A14D}" type="slidenum">
              <a:rPr lang="en-US" altLang="en-US" sz="1200" b="1">
                <a:solidFill>
                  <a:srgbClr val="898989"/>
                </a:solidFill>
                <a:latin typeface="Arial" panose="020B0604020202020204" pitchFamily="34" charset="0"/>
              </a:rPr>
              <a:pPr>
                <a:lnSpc>
                  <a:spcPct val="100000"/>
                </a:lnSpc>
                <a:spcBef>
                  <a:spcPct val="0"/>
                </a:spcBef>
                <a:buFontTx/>
                <a:buNone/>
              </a:pPr>
              <a:t>4</a:t>
            </a:fld>
            <a:endParaRPr lang="en-US" altLang="en-US" sz="1200" b="1">
              <a:solidFill>
                <a:srgbClr val="898989"/>
              </a:solidFill>
              <a:latin typeface="Arial" panose="020B0604020202020204" pitchFamily="34" charset="0"/>
            </a:endParaRPr>
          </a:p>
        </p:txBody>
      </p:sp>
      <p:sp>
        <p:nvSpPr>
          <p:cNvPr id="6" name="TextBox 5"/>
          <p:cNvSpPr txBox="1"/>
          <p:nvPr/>
        </p:nvSpPr>
        <p:spPr>
          <a:xfrm>
            <a:off x="557213" y="542925"/>
            <a:ext cx="8029575" cy="522288"/>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spcBef>
                <a:spcPts val="1000"/>
              </a:spcBef>
              <a:defRPr/>
            </a:pPr>
            <a:r>
              <a:rPr lang="en-US" altLang="en-US" sz="2800" b="1" dirty="0">
                <a:cs typeface="Arial" panose="020B0604020202020204" pitchFamily="34" charset="0"/>
              </a:rPr>
              <a:t>Stability of institutions and 2016 examinations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2"/>
          <p:cNvSpPr txBox="1">
            <a:spLocks/>
          </p:cNvSpPr>
          <p:nvPr/>
        </p:nvSpPr>
        <p:spPr>
          <a:xfrm>
            <a:off x="457200" y="1052513"/>
            <a:ext cx="8153400" cy="4752752"/>
          </a:xfrm>
          <a:prstGeom prst="rect">
            <a:avLst/>
          </a:prstGeom>
        </p:spPr>
        <p:txBody>
          <a:bodyPr/>
          <a:lstStyle/>
          <a:p>
            <a:pPr marL="357188" indent="-271463" algn="just">
              <a:spcBef>
                <a:spcPts val="0"/>
              </a:spcBef>
              <a:spcAft>
                <a:spcPts val="600"/>
              </a:spcAft>
              <a:buFont typeface="Arial" panose="020B0604020202020204" pitchFamily="34" charset="0"/>
              <a:buChar char="•"/>
              <a:defRPr/>
            </a:pPr>
            <a:r>
              <a:rPr lang="en-ZA" dirty="0" smtClean="0">
                <a:ea typeface="+mn-ea"/>
                <a:cs typeface="Calibri" pitchFamily="34" charset="0"/>
              </a:rPr>
              <a:t>Working </a:t>
            </a:r>
            <a:r>
              <a:rPr lang="en-ZA" dirty="0">
                <a:ea typeface="+mn-ea"/>
                <a:cs typeface="Calibri" pitchFamily="34" charset="0"/>
              </a:rPr>
              <a:t>towards building capacity within TVET Colleges including human capacity as well as continuous interaction with and support to TVET College Councils;</a:t>
            </a:r>
          </a:p>
          <a:p>
            <a:pPr marL="357188" indent="-271463" algn="just">
              <a:spcBef>
                <a:spcPts val="0"/>
              </a:spcBef>
              <a:spcAft>
                <a:spcPts val="600"/>
              </a:spcAft>
              <a:buFont typeface="Arial" panose="020B0604020202020204" pitchFamily="34" charset="0"/>
              <a:buChar char="•"/>
              <a:defRPr/>
            </a:pPr>
            <a:r>
              <a:rPr lang="en-ZA" dirty="0">
                <a:ea typeface="+mn-ea"/>
                <a:cs typeface="Calibri" pitchFamily="34" charset="0"/>
              </a:rPr>
              <a:t>Working with the South African Institute of Chartered Accountants (SAICA) and the Auditor-General of South Africa (AGSA) to improve the internal control environment at TVET Colleges; </a:t>
            </a:r>
          </a:p>
          <a:p>
            <a:pPr marL="357188" indent="-271463" algn="just">
              <a:spcBef>
                <a:spcPts val="0"/>
              </a:spcBef>
              <a:spcAft>
                <a:spcPts val="600"/>
              </a:spcAft>
              <a:buFont typeface="Arial" panose="020B0604020202020204" pitchFamily="34" charset="0"/>
              <a:buChar char="•"/>
              <a:defRPr/>
            </a:pPr>
            <a:r>
              <a:rPr lang="en-ZA" dirty="0">
                <a:ea typeface="+mn-ea"/>
                <a:cs typeface="Calibri" pitchFamily="34" charset="0"/>
              </a:rPr>
              <a:t>Developing systems and standardised policies for sector e.g. Human Resource and Finance; and</a:t>
            </a:r>
          </a:p>
          <a:p>
            <a:pPr marL="357188" indent="-271463" algn="just">
              <a:spcBef>
                <a:spcPts val="0"/>
              </a:spcBef>
              <a:spcAft>
                <a:spcPts val="600"/>
              </a:spcAft>
              <a:buFont typeface="Arial" panose="020B0604020202020204" pitchFamily="34" charset="0"/>
              <a:buChar char="•"/>
              <a:defRPr/>
            </a:pPr>
            <a:r>
              <a:rPr lang="en-ZA" dirty="0">
                <a:ea typeface="+mn-ea"/>
                <a:cs typeface="Calibri" pitchFamily="34" charset="0"/>
              </a:rPr>
              <a:t>TVET Curriculum review is in progress.</a:t>
            </a:r>
          </a:p>
          <a:p>
            <a:pPr marL="263525" algn="just">
              <a:spcBef>
                <a:spcPts val="0"/>
              </a:spcBef>
              <a:spcAft>
                <a:spcPts val="600"/>
              </a:spcAft>
              <a:defRPr/>
            </a:pPr>
            <a:endParaRPr lang="en-ZA" dirty="0">
              <a:ea typeface="+mn-ea"/>
              <a:cs typeface="Calibri" pitchFamily="34" charset="0"/>
            </a:endParaRPr>
          </a:p>
          <a:p>
            <a:pPr marL="539750" indent="-276225">
              <a:spcBef>
                <a:spcPts val="0"/>
              </a:spcBef>
              <a:spcAft>
                <a:spcPts val="600"/>
              </a:spcAft>
              <a:defRPr/>
            </a:pPr>
            <a:endParaRPr lang="en-ZA" dirty="0">
              <a:latin typeface="+mn-lt"/>
              <a:ea typeface="+mn-ea"/>
              <a:cs typeface="Calibri" pitchFamily="34" charset="0"/>
            </a:endParaRPr>
          </a:p>
          <a:p>
            <a:pPr marL="539750" indent="-276225">
              <a:spcBef>
                <a:spcPts val="0"/>
              </a:spcBef>
              <a:spcAft>
                <a:spcPts val="600"/>
              </a:spcAft>
              <a:buFont typeface="Arial" pitchFamily="34" charset="0"/>
              <a:buChar char="•"/>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r>
              <a:rPr lang="en-US" dirty="0">
                <a:latin typeface="+mn-lt"/>
                <a:ea typeface="+mn-ea"/>
                <a:cs typeface="Calibri" pitchFamily="34" charset="0"/>
              </a:rPr>
              <a:t> </a:t>
            </a: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US"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a:p>
            <a:pPr algn="ctr">
              <a:spcBef>
                <a:spcPts val="0"/>
              </a:spcBef>
              <a:spcAft>
                <a:spcPts val="600"/>
              </a:spcAft>
              <a:defRPr/>
            </a:pPr>
            <a:endParaRPr lang="en-ZA" dirty="0">
              <a:latin typeface="+mn-lt"/>
              <a:ea typeface="+mn-ea"/>
              <a:cs typeface="Calibri" pitchFamily="34" charset="0"/>
            </a:endParaRPr>
          </a:p>
        </p:txBody>
      </p:sp>
      <p:sp>
        <p:nvSpPr>
          <p:cNvPr id="6" name="TextBox 5"/>
          <p:cNvSpPr txBox="1"/>
          <p:nvPr/>
        </p:nvSpPr>
        <p:spPr>
          <a:xfrm>
            <a:off x="457200" y="530225"/>
            <a:ext cx="8210550" cy="522288"/>
          </a:xfrm>
          <a:prstGeom prst="rect">
            <a:avLst/>
          </a:prstGeom>
          <a:solidFill>
            <a:srgbClr val="009900"/>
          </a:solidFill>
          <a:ln w="9525">
            <a:noFill/>
            <a:miter lim="800000"/>
            <a:headEnd/>
            <a:tailEnd/>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lvl1pPr algn="ctr" defTabSz="457200">
              <a:defRPr sz="2800">
                <a:latin typeface="Calibri" panose="020F0502020204030204" pitchFamily="34" charset="0"/>
              </a:defRPr>
            </a:lvl1pPr>
            <a:lvl2pPr algn="ctr" defTabSz="457200">
              <a:defRPr sz="4400"/>
            </a:lvl2pPr>
            <a:lvl3pPr algn="ctr" defTabSz="457200">
              <a:defRPr sz="4400"/>
            </a:lvl3pPr>
            <a:lvl4pPr algn="ctr" defTabSz="457200">
              <a:defRPr sz="4400"/>
            </a:lvl4pPr>
            <a:lvl5pPr algn="ctr" defTabSz="457200">
              <a:defRPr sz="4400"/>
            </a:lvl5pPr>
            <a:lvl6pPr marL="457200" algn="ctr" defTabSz="457200" fontAlgn="base">
              <a:spcBef>
                <a:spcPct val="0"/>
              </a:spcBef>
              <a:spcAft>
                <a:spcPct val="0"/>
              </a:spcAft>
              <a:defRPr sz="4400"/>
            </a:lvl6pPr>
            <a:lvl7pPr marL="914400" algn="ctr" defTabSz="457200" fontAlgn="base">
              <a:spcBef>
                <a:spcPct val="0"/>
              </a:spcBef>
              <a:spcAft>
                <a:spcPct val="0"/>
              </a:spcAft>
              <a:defRPr sz="4400"/>
            </a:lvl7pPr>
            <a:lvl8pPr marL="1371600" algn="ctr" defTabSz="457200" fontAlgn="base">
              <a:spcBef>
                <a:spcPct val="0"/>
              </a:spcBef>
              <a:spcAft>
                <a:spcPct val="0"/>
              </a:spcAft>
              <a:defRPr sz="4400"/>
            </a:lvl8pPr>
            <a:lvl9pPr marL="1828800" algn="ctr" defTabSz="457200" fontAlgn="base">
              <a:spcBef>
                <a:spcPct val="0"/>
              </a:spcBef>
              <a:spcAft>
                <a:spcPct val="0"/>
              </a:spcAft>
              <a:defRPr sz="4400"/>
            </a:lvl9pPr>
          </a:lstStyle>
          <a:p>
            <a:pPr>
              <a:defRPr/>
            </a:pPr>
            <a:r>
              <a:rPr lang="en-GB" b="1" dirty="0" smtClean="0"/>
              <a:t>Way Forward</a:t>
            </a:r>
            <a:endParaRPr lang="en-ZA" b="1" dirty="0"/>
          </a:p>
        </p:txBody>
      </p:sp>
      <p:sp>
        <p:nvSpPr>
          <p:cNvPr id="64517"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dirty="0" smtClean="0">
                <a:solidFill>
                  <a:srgbClr val="898989"/>
                </a:solidFill>
                <a:latin typeface="Arial" panose="020B0604020202020204" pitchFamily="34" charset="0"/>
              </a:rPr>
              <a:t>40</a:t>
            </a:r>
          </a:p>
        </p:txBody>
      </p:sp>
    </p:spTree>
    <p:extLst>
      <p:ext uri="{BB962C8B-B14F-4D97-AF65-F5344CB8AC3E}">
        <p14:creationId xmlns:p14="http://schemas.microsoft.com/office/powerpoint/2010/main" xmlns="" val="2878814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SLIDE LAYOUT.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5" name="Picture 6" descr="C:\Users\Lefifi.T\AppData\Local\Microsoft\Windows\Temporary Internet Files\Content.Outlook\XAEMJRW7\Higher Education LOGO (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55775" y="1557338"/>
            <a:ext cx="5695950"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6" name="TextBox 7"/>
          <p:cNvSpPr txBox="1">
            <a:spLocks noChangeArrowheads="1"/>
          </p:cNvSpPr>
          <p:nvPr/>
        </p:nvSpPr>
        <p:spPr bwMode="auto">
          <a:xfrm>
            <a:off x="2484438" y="4005263"/>
            <a:ext cx="410368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6000" b="1" i="1"/>
              <a:t>Thank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Content Placeholder 2"/>
          <p:cNvSpPr>
            <a:spLocks noGrp="1"/>
          </p:cNvSpPr>
          <p:nvPr>
            <p:ph idx="1"/>
          </p:nvPr>
        </p:nvSpPr>
        <p:spPr bwMode="auto">
          <a:xfrm>
            <a:off x="557213" y="1196752"/>
            <a:ext cx="8029575" cy="5427662"/>
          </a:xfrm>
        </p:spPr>
        <p:txBody>
          <a:bodyPr wrap="square" numCol="1" anchor="t" anchorCtr="0" compatLnSpc="1">
            <a:prstTxWarp prst="textNoShape">
              <a:avLst/>
            </a:prstTxWarp>
          </a:bodyPr>
          <a:lstStyle/>
          <a:p>
            <a:pPr marL="271463" indent="-271463"/>
            <a:r>
              <a:rPr lang="en-US" altLang="en-US" sz="2400" dirty="0" smtClean="0">
                <a:cs typeface="Arial" panose="020B0604020202020204" pitchFamily="34" charset="0"/>
              </a:rPr>
              <a:t>By 11 November 2016 most universities were either writing examinations or preparing to write. UWC experienced a volatile week</a:t>
            </a:r>
          </a:p>
          <a:p>
            <a:pPr marL="271463" indent="-271463"/>
            <a:r>
              <a:rPr lang="en-US" altLang="en-US" sz="2400" dirty="0" smtClean="0">
                <a:cs typeface="Arial" panose="020B0604020202020204" pitchFamily="34" charset="0"/>
              </a:rPr>
              <a:t>All universities have made arrangements to write examinations in November/December 2016. Most universities allowed students to choose whether to write now or in January. Most students have chosen to write now</a:t>
            </a:r>
          </a:p>
          <a:p>
            <a:pPr marL="271463" indent="-271463"/>
            <a:r>
              <a:rPr lang="en-US" altLang="en-US" sz="2400" dirty="0" smtClean="0">
                <a:cs typeface="Arial" panose="020B0604020202020204" pitchFamily="34" charset="0"/>
              </a:rPr>
              <a:t>The following universities have commenced with their 2016 examinations: CUT, DUT, RU, NWU, MUT, SMU, SPU, UCT, UL, UMP, UP, </a:t>
            </a:r>
            <a:r>
              <a:rPr lang="en-US" altLang="en-US" sz="2400" dirty="0" err="1" smtClean="0">
                <a:cs typeface="Arial" panose="020B0604020202020204" pitchFamily="34" charset="0"/>
              </a:rPr>
              <a:t>UniVen</a:t>
            </a:r>
            <a:r>
              <a:rPr lang="en-US" altLang="en-US" sz="2400" dirty="0">
                <a:cs typeface="Arial" panose="020B0604020202020204" pitchFamily="34" charset="0"/>
              </a:rPr>
              <a:t>,</a:t>
            </a:r>
            <a:r>
              <a:rPr lang="en-US" altLang="en-US" sz="2400" dirty="0" smtClean="0">
                <a:cs typeface="Arial" panose="020B0604020202020204" pitchFamily="34" charset="0"/>
              </a:rPr>
              <a:t> UWC, Wits, WSU  </a:t>
            </a:r>
          </a:p>
          <a:p>
            <a:pPr marL="271463" indent="-271463"/>
            <a:r>
              <a:rPr lang="en-US" altLang="en-US" sz="2400" dirty="0" smtClean="0">
                <a:cs typeface="Arial" panose="020B0604020202020204" pitchFamily="34" charset="0"/>
              </a:rPr>
              <a:t>Most other universities would have commenced with examinations from 14 November 2016. UKZN will begin examinations on 1 December 2016  </a:t>
            </a:r>
          </a:p>
          <a:p>
            <a:pPr lvl="1"/>
            <a:endParaRPr lang="en-US" altLang="en-US" sz="2000" dirty="0" smtClean="0"/>
          </a:p>
          <a:p>
            <a:endParaRPr lang="en-US" altLang="en-US" sz="2400" dirty="0" smtClean="0"/>
          </a:p>
          <a:p>
            <a:endParaRPr lang="en-US" altLang="en-US" dirty="0" smtClean="0"/>
          </a:p>
        </p:txBody>
      </p:sp>
      <p:sp>
        <p:nvSpPr>
          <p:cNvPr id="12292"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2BAFC3A4-C80F-488E-8414-74B4BF2DCD3A}" type="slidenum">
              <a:rPr lang="en-US" altLang="en-US" sz="1200" b="1">
                <a:solidFill>
                  <a:srgbClr val="898989"/>
                </a:solidFill>
                <a:latin typeface="Arial" panose="020B0604020202020204" pitchFamily="34" charset="0"/>
              </a:rPr>
              <a:pPr>
                <a:lnSpc>
                  <a:spcPct val="100000"/>
                </a:lnSpc>
                <a:spcBef>
                  <a:spcPct val="0"/>
                </a:spcBef>
                <a:buFontTx/>
                <a:buNone/>
              </a:pPr>
              <a:t>5</a:t>
            </a:fld>
            <a:endParaRPr lang="en-US" altLang="en-US" sz="1200" b="1">
              <a:solidFill>
                <a:srgbClr val="898989"/>
              </a:solidFill>
              <a:latin typeface="Arial" panose="020B0604020202020204" pitchFamily="34" charset="0"/>
            </a:endParaRPr>
          </a:p>
        </p:txBody>
      </p:sp>
      <p:sp>
        <p:nvSpPr>
          <p:cNvPr id="6" name="TextBox 5"/>
          <p:cNvSpPr txBox="1"/>
          <p:nvPr/>
        </p:nvSpPr>
        <p:spPr>
          <a:xfrm>
            <a:off x="557213" y="547688"/>
            <a:ext cx="8029575"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altLang="en-US" sz="2800" b="1" dirty="0">
                <a:cs typeface="Arial" panose="020B0604020202020204" pitchFamily="34" charset="0"/>
              </a:rPr>
              <a:t>Stability of institutions and 2016 examinations</a:t>
            </a:r>
            <a:r>
              <a:rPr lang="en-US" altLang="en-US" sz="2800" b="1" dirty="0">
                <a:cs typeface="Arial" charset="0"/>
              </a:rPr>
              <a:t> </a:t>
            </a:r>
            <a:endParaRPr lang="en-ZA" sz="2800" b="1" dirty="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Content Placeholder 2"/>
          <p:cNvSpPr>
            <a:spLocks noGrp="1"/>
          </p:cNvSpPr>
          <p:nvPr>
            <p:ph idx="1"/>
          </p:nvPr>
        </p:nvSpPr>
        <p:spPr bwMode="auto">
          <a:xfrm>
            <a:off x="557213" y="1196752"/>
            <a:ext cx="8029575" cy="5427663"/>
          </a:xfrm>
        </p:spPr>
        <p:txBody>
          <a:bodyPr wrap="square" numCol="1" anchor="t" anchorCtr="0" compatLnSpc="1">
            <a:prstTxWarp prst="textNoShape">
              <a:avLst/>
            </a:prstTxWarp>
          </a:bodyPr>
          <a:lstStyle/>
          <a:p>
            <a:pPr marL="271463" indent="-271463"/>
            <a:r>
              <a:rPr lang="en-US" altLang="en-US" sz="2400" dirty="0" smtClean="0">
                <a:cs typeface="Arial" panose="020B0604020202020204" pitchFamily="34" charset="0"/>
              </a:rPr>
              <a:t>All universities remain on high alert during the examination period</a:t>
            </a:r>
          </a:p>
          <a:p>
            <a:pPr marL="271463" indent="-271463"/>
            <a:r>
              <a:rPr lang="en-US" altLang="en-US" sz="2400" dirty="0" smtClean="0">
                <a:cs typeface="Arial" panose="020B0604020202020204" pitchFamily="34" charset="0"/>
              </a:rPr>
              <a:t>Universities have been supported by security personnel (private and SAPS)</a:t>
            </a:r>
          </a:p>
          <a:p>
            <a:pPr marL="271463" indent="-271463"/>
            <a:r>
              <a:rPr lang="en-US" altLang="en-US" sz="2400" dirty="0" smtClean="0">
                <a:cs typeface="Arial" panose="020B0604020202020204" pitchFamily="34" charset="0"/>
              </a:rPr>
              <a:t>Processing of new applications has been delayed at some institutions, however all institutions have indicated that applications will be processed and individuals will be informed of the status of their application and whether they have a space at the institution or not as soon as possible after the matriculation examinations are released in    January 2017    </a:t>
            </a:r>
          </a:p>
          <a:p>
            <a:pPr marL="271463" indent="-271463"/>
            <a:r>
              <a:rPr lang="en-US" altLang="en-US" sz="2400" dirty="0" smtClean="0">
                <a:cs typeface="Arial" panose="020B0604020202020204" pitchFamily="34" charset="0"/>
              </a:rPr>
              <a:t>It is expected that many institutions will adjust their academic timetable for the 2017 year slightly to accommodate the January examination period</a:t>
            </a:r>
          </a:p>
          <a:p>
            <a:endParaRPr lang="en-US" altLang="en-US" sz="2400" dirty="0" smtClean="0">
              <a:latin typeface="Arial" panose="020B0604020202020204" pitchFamily="34" charset="0"/>
              <a:cs typeface="Arial" panose="020B0604020202020204" pitchFamily="34" charset="0"/>
            </a:endParaRPr>
          </a:p>
          <a:p>
            <a:pPr lvl="1"/>
            <a:endParaRPr lang="en-US" altLang="en-US" sz="2000" dirty="0" smtClean="0"/>
          </a:p>
          <a:p>
            <a:endParaRPr lang="en-US" altLang="en-US" sz="2400" dirty="0" smtClean="0"/>
          </a:p>
          <a:p>
            <a:endParaRPr lang="en-US" altLang="en-US" dirty="0" smtClean="0"/>
          </a:p>
        </p:txBody>
      </p:sp>
      <p:sp>
        <p:nvSpPr>
          <p:cNvPr id="14340"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915EDA05-0D84-4569-ADB5-9E823F0C4FB4}" type="slidenum">
              <a:rPr lang="en-US" altLang="en-US" sz="1200" b="1">
                <a:solidFill>
                  <a:srgbClr val="898989"/>
                </a:solidFill>
                <a:latin typeface="Arial" panose="020B0604020202020204" pitchFamily="34" charset="0"/>
              </a:rPr>
              <a:pPr>
                <a:lnSpc>
                  <a:spcPct val="100000"/>
                </a:lnSpc>
                <a:spcBef>
                  <a:spcPct val="0"/>
                </a:spcBef>
                <a:buFontTx/>
                <a:buNone/>
              </a:pPr>
              <a:t>6</a:t>
            </a:fld>
            <a:endParaRPr lang="en-US" altLang="en-US" sz="1200" b="1">
              <a:solidFill>
                <a:srgbClr val="898989"/>
              </a:solidFill>
              <a:latin typeface="Arial" panose="020B0604020202020204" pitchFamily="34" charset="0"/>
            </a:endParaRPr>
          </a:p>
        </p:txBody>
      </p:sp>
      <p:sp>
        <p:nvSpPr>
          <p:cNvPr id="6" name="TextBox 5"/>
          <p:cNvSpPr txBox="1"/>
          <p:nvPr/>
        </p:nvSpPr>
        <p:spPr>
          <a:xfrm>
            <a:off x="557213" y="549275"/>
            <a:ext cx="8029575" cy="522288"/>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US" altLang="en-US" sz="2800" b="1" dirty="0">
                <a:cs typeface="Arial" panose="020B0604020202020204" pitchFamily="34" charset="0"/>
              </a:rPr>
              <a:t>Completing 2016 exams and 2017 applications</a:t>
            </a:r>
            <a:r>
              <a:rPr lang="en-US" altLang="en-US" sz="2800" b="1" dirty="0">
                <a:cs typeface="Arial" charset="0"/>
              </a:rPr>
              <a:t> </a:t>
            </a:r>
            <a:endParaRPr lang="en-ZA" sz="2800" b="1" dirty="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Content Placeholder 2"/>
          <p:cNvSpPr>
            <a:spLocks noGrp="1"/>
          </p:cNvSpPr>
          <p:nvPr>
            <p:ph idx="1"/>
          </p:nvPr>
        </p:nvSpPr>
        <p:spPr bwMode="auto">
          <a:xfrm>
            <a:off x="557213" y="1169690"/>
            <a:ext cx="8029575" cy="5427662"/>
          </a:xfrm>
        </p:spPr>
        <p:txBody>
          <a:bodyPr wrap="square" numCol="1" anchor="t" anchorCtr="0" compatLnSpc="1">
            <a:prstTxWarp prst="textNoShape">
              <a:avLst/>
            </a:prstTxWarp>
          </a:bodyPr>
          <a:lstStyle/>
          <a:p>
            <a:pPr marL="271463" indent="-271463">
              <a:spcBef>
                <a:spcPct val="0"/>
              </a:spcBef>
              <a:spcAft>
                <a:spcPts val="600"/>
              </a:spcAft>
            </a:pPr>
            <a:r>
              <a:rPr lang="en-US" altLang="en-US" sz="2400" dirty="0" smtClean="0">
                <a:cs typeface="Arial" panose="020B0604020202020204" pitchFamily="34" charset="0"/>
              </a:rPr>
              <a:t>On 19 August 2016, the Minister announced that Government would support a fee adjustment up to a cap of 8% on the 2015 university fees</a:t>
            </a:r>
          </a:p>
          <a:p>
            <a:pPr marL="271463" indent="-271463">
              <a:spcBef>
                <a:spcPct val="0"/>
              </a:spcBef>
              <a:spcAft>
                <a:spcPts val="600"/>
              </a:spcAft>
            </a:pPr>
            <a:r>
              <a:rPr lang="en-US" altLang="en-US" sz="2400" dirty="0" smtClean="0">
                <a:cs typeface="Arial" panose="020B0604020202020204" pitchFamily="34" charset="0"/>
              </a:rPr>
              <a:t>Government has undertaken to provide R2.46 billion required for grants to all students from families whose income is below R600 000 per annum, i.e. the poor and missing middle – these students will experience a 0% increase in 2017</a:t>
            </a:r>
          </a:p>
          <a:p>
            <a:pPr marL="271463" indent="-271463">
              <a:spcBef>
                <a:spcPct val="0"/>
              </a:spcBef>
              <a:spcAft>
                <a:spcPts val="600"/>
              </a:spcAft>
            </a:pPr>
            <a:r>
              <a:rPr lang="en-US" altLang="en-US" sz="2400" dirty="0" smtClean="0">
                <a:cs typeface="Arial" panose="020B0604020202020204" pitchFamily="34" charset="0"/>
              </a:rPr>
              <a:t>University Councils, after negotiations with their various stakeholders will announce their fee adjustments</a:t>
            </a:r>
          </a:p>
          <a:p>
            <a:pPr marL="271463" indent="-271463">
              <a:spcBef>
                <a:spcPct val="0"/>
              </a:spcBef>
              <a:spcAft>
                <a:spcPts val="600"/>
              </a:spcAft>
            </a:pPr>
            <a:r>
              <a:rPr lang="en-US" altLang="en-US" sz="2400" dirty="0" smtClean="0">
                <a:cs typeface="Arial" panose="020B0604020202020204" pitchFamily="34" charset="0"/>
              </a:rPr>
              <a:t>Some universities have already announced their adjustments, while others still need to do so</a:t>
            </a:r>
          </a:p>
          <a:p>
            <a:pPr marL="271463" indent="-271463">
              <a:spcBef>
                <a:spcPct val="0"/>
              </a:spcBef>
              <a:spcAft>
                <a:spcPts val="600"/>
              </a:spcAft>
            </a:pPr>
            <a:r>
              <a:rPr lang="en-US" altLang="en-US" sz="2400" dirty="0" smtClean="0">
                <a:cs typeface="Arial" panose="020B0604020202020204" pitchFamily="34" charset="0"/>
              </a:rPr>
              <a:t>The Department is working with universities to develop the mechanism for applications for the gap funding </a:t>
            </a:r>
            <a:endParaRPr lang="en-US" altLang="en-US" sz="2400" dirty="0" smtClean="0"/>
          </a:p>
          <a:p>
            <a:endParaRPr lang="en-US" altLang="en-US" dirty="0" smtClean="0"/>
          </a:p>
        </p:txBody>
      </p:sp>
      <p:sp>
        <p:nvSpPr>
          <p:cNvPr id="16388"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1DCA876F-DA4D-4497-9957-F544CD112D6A}" type="slidenum">
              <a:rPr lang="en-US" altLang="en-US" sz="1200" b="1">
                <a:solidFill>
                  <a:srgbClr val="898989"/>
                </a:solidFill>
                <a:latin typeface="Arial" panose="020B0604020202020204" pitchFamily="34" charset="0"/>
              </a:rPr>
              <a:pPr>
                <a:lnSpc>
                  <a:spcPct val="100000"/>
                </a:lnSpc>
                <a:spcBef>
                  <a:spcPct val="0"/>
                </a:spcBef>
                <a:buFontTx/>
                <a:buNone/>
              </a:pPr>
              <a:t>7</a:t>
            </a:fld>
            <a:endParaRPr lang="en-US" altLang="en-US" sz="1200" b="1">
              <a:solidFill>
                <a:srgbClr val="898989"/>
              </a:solidFill>
              <a:latin typeface="Arial" panose="020B0604020202020204" pitchFamily="34" charset="0"/>
            </a:endParaRPr>
          </a:p>
        </p:txBody>
      </p:sp>
      <p:sp>
        <p:nvSpPr>
          <p:cNvPr id="6" name="TextBox 5"/>
          <p:cNvSpPr txBox="1"/>
          <p:nvPr/>
        </p:nvSpPr>
        <p:spPr>
          <a:xfrm>
            <a:off x="557213" y="500063"/>
            <a:ext cx="8029575" cy="52228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a:cs typeface="Arial"/>
              </a:rPr>
              <a:t>2017 Fee adjustments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2" name="Content Placeholder 2"/>
          <p:cNvSpPr>
            <a:spLocks noGrp="1"/>
          </p:cNvSpPr>
          <p:nvPr>
            <p:ph idx="1"/>
          </p:nvPr>
        </p:nvSpPr>
        <p:spPr>
          <a:xfrm>
            <a:off x="557213" y="1196752"/>
            <a:ext cx="8029575" cy="5427662"/>
          </a:xfrm>
        </p:spPr>
        <p:txBody>
          <a:bodyPr/>
          <a:lstStyle/>
          <a:p>
            <a:pPr marL="271463" indent="-271463" fontAlgn="auto">
              <a:spcBef>
                <a:spcPts val="1200"/>
              </a:spcBef>
              <a:spcAft>
                <a:spcPts val="0"/>
              </a:spcAft>
              <a:defRPr/>
            </a:pPr>
            <a:r>
              <a:rPr lang="en-US" altLang="en-US" sz="2400" dirty="0" smtClean="0"/>
              <a:t>The Minister of Finance announced substantial additional funding for poor students through the DHET grant in his Medium Term Budget Policy Statement </a:t>
            </a:r>
          </a:p>
          <a:p>
            <a:pPr marL="271463" indent="-271463" fontAlgn="auto">
              <a:spcBef>
                <a:spcPts val="1200"/>
              </a:spcBef>
              <a:spcAft>
                <a:spcPts val="0"/>
              </a:spcAft>
              <a:defRPr/>
            </a:pPr>
            <a:r>
              <a:rPr lang="en-US" altLang="en-US" sz="2400" dirty="0" smtClean="0"/>
              <a:t>An additional amount of </a:t>
            </a:r>
            <a:r>
              <a:rPr lang="en-ZA" sz="2400" dirty="0" smtClean="0"/>
              <a:t>R2.36 billion in 2017/18             (R2.60 billion in 2018/19 and R2.76 billion in 2019/20) will be allocated to </a:t>
            </a:r>
            <a:r>
              <a:rPr lang="en-US" altLang="en-US" sz="2400" dirty="0" smtClean="0"/>
              <a:t>ensure that NSFAS qualifying students are supported at universities</a:t>
            </a:r>
            <a:endParaRPr lang="en-US" altLang="en-US" sz="2400" dirty="0"/>
          </a:p>
          <a:p>
            <a:pPr marL="271463" indent="-271463" fontAlgn="auto">
              <a:spcBef>
                <a:spcPts val="1200"/>
              </a:spcBef>
              <a:spcAft>
                <a:spcPts val="0"/>
              </a:spcAft>
              <a:defRPr/>
            </a:pPr>
            <a:r>
              <a:rPr lang="en-US" altLang="en-US" sz="2400" dirty="0" smtClean="0"/>
              <a:t>This effectively means that all NSFAS qualifying students at universities will be supported at average full cost of study in the 2017 academic year</a:t>
            </a:r>
          </a:p>
          <a:p>
            <a:pPr marL="0" indent="0" fontAlgn="auto">
              <a:spcAft>
                <a:spcPts val="0"/>
              </a:spcAft>
              <a:buFont typeface="Arial" panose="020B0604020202020204" pitchFamily="34" charset="0"/>
              <a:buNone/>
              <a:defRPr/>
            </a:pPr>
            <a:r>
              <a:rPr lang="en-US" altLang="en-US" sz="2400" dirty="0" smtClean="0"/>
              <a:t> </a:t>
            </a:r>
          </a:p>
        </p:txBody>
      </p:sp>
      <p:sp>
        <p:nvSpPr>
          <p:cNvPr id="18436"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05BB56AC-362D-46A7-99BC-125342F6CF34}" type="slidenum">
              <a:rPr lang="en-US" altLang="en-US" sz="1200" b="1">
                <a:solidFill>
                  <a:srgbClr val="898989"/>
                </a:solidFill>
                <a:latin typeface="Arial" panose="020B0604020202020204" pitchFamily="34" charset="0"/>
              </a:rPr>
              <a:pPr>
                <a:lnSpc>
                  <a:spcPct val="100000"/>
                </a:lnSpc>
                <a:spcBef>
                  <a:spcPct val="0"/>
                </a:spcBef>
                <a:buFontTx/>
                <a:buNone/>
              </a:pPr>
              <a:t>8</a:t>
            </a:fld>
            <a:endParaRPr lang="en-US" altLang="en-US" sz="1200" b="1">
              <a:solidFill>
                <a:srgbClr val="898989"/>
              </a:solidFill>
              <a:latin typeface="Arial" panose="020B0604020202020204" pitchFamily="34" charset="0"/>
            </a:endParaRPr>
          </a:p>
        </p:txBody>
      </p:sp>
      <p:sp>
        <p:nvSpPr>
          <p:cNvPr id="6" name="TextBox 5"/>
          <p:cNvSpPr txBox="1"/>
          <p:nvPr/>
        </p:nvSpPr>
        <p:spPr>
          <a:xfrm>
            <a:off x="557213" y="515938"/>
            <a:ext cx="8029575" cy="52228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a:cs typeface="Arial"/>
              </a:rPr>
              <a:t>NSFAS Funding for poor students in 2017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0" name="Content Placeholder 2"/>
          <p:cNvSpPr>
            <a:spLocks noGrp="1"/>
          </p:cNvSpPr>
          <p:nvPr>
            <p:ph idx="1"/>
          </p:nvPr>
        </p:nvSpPr>
        <p:spPr>
          <a:xfrm>
            <a:off x="530225" y="1196752"/>
            <a:ext cx="8027988" cy="5427662"/>
          </a:xfrm>
        </p:spPr>
        <p:txBody>
          <a:bodyPr>
            <a:normAutofit fontScale="92500" lnSpcReduction="20000"/>
          </a:bodyPr>
          <a:lstStyle/>
          <a:p>
            <a:pPr marL="271463" indent="-271463" fontAlgn="auto">
              <a:spcAft>
                <a:spcPts val="0"/>
              </a:spcAft>
              <a:defRPr/>
            </a:pPr>
            <a:r>
              <a:rPr lang="en-ZA" sz="2600" dirty="0" smtClean="0"/>
              <a:t>2015 Presidential Task Team Report recommended a reviewed funding model to cover poor and missing middle students to be developed and tested in the 2017 academic year</a:t>
            </a:r>
          </a:p>
          <a:p>
            <a:pPr marL="271463" indent="-271463" fontAlgn="auto">
              <a:spcAft>
                <a:spcPts val="0"/>
              </a:spcAft>
              <a:defRPr/>
            </a:pPr>
            <a:r>
              <a:rPr lang="en-ZA" sz="2600" dirty="0" smtClean="0"/>
              <a:t>A Ministerial Task Team (MTT) was established on                  13 April 2016 to develop a support and funding model for poor and “missing middle” students, chaired by Sizwe Nxasana, Chairperson of NSFAS</a:t>
            </a:r>
          </a:p>
          <a:p>
            <a:pPr marL="271463" indent="-271463" fontAlgn="auto">
              <a:spcAft>
                <a:spcPts val="0"/>
              </a:spcAft>
              <a:defRPr/>
            </a:pPr>
            <a:r>
              <a:rPr lang="en-ZA" sz="2600" dirty="0" smtClean="0"/>
              <a:t>MTT presented its report to the Minister in October 2016. </a:t>
            </a:r>
            <a:r>
              <a:rPr lang="en-ZA" sz="2600" dirty="0"/>
              <a:t>A</a:t>
            </a:r>
            <a:r>
              <a:rPr lang="en-ZA" sz="2600" dirty="0" smtClean="0"/>
              <a:t> revised funding model through a public private partnership has been recommended to fund poor, working class and “missing middle” students through grants and loans </a:t>
            </a:r>
          </a:p>
          <a:p>
            <a:pPr marL="271463" indent="-271463" fontAlgn="auto">
              <a:spcAft>
                <a:spcPts val="0"/>
              </a:spcAft>
              <a:defRPr/>
            </a:pPr>
            <a:r>
              <a:rPr lang="en-ZA" sz="2600" dirty="0" smtClean="0"/>
              <a:t>The model has been presented to Cabinet and a pilot to test the model for “missing middle” students will be rolled out in 2017. Whether or not the model is fully implemented will depend on the outcome of the Presidential Fees Commission</a:t>
            </a:r>
          </a:p>
          <a:p>
            <a:pPr marL="271463" indent="-271463" fontAlgn="auto">
              <a:spcAft>
                <a:spcPts val="0"/>
              </a:spcAft>
              <a:defRPr/>
            </a:pPr>
            <a:r>
              <a:rPr lang="en-ZA" sz="2600" dirty="0" smtClean="0"/>
              <a:t>The report is being prepared for publishing for public comment</a:t>
            </a:r>
            <a:endParaRPr lang="en-US" sz="2600" dirty="0" smtClean="0"/>
          </a:p>
          <a:p>
            <a:pPr marL="0" indent="0" fontAlgn="auto">
              <a:spcAft>
                <a:spcPts val="0"/>
              </a:spcAft>
              <a:buFont typeface="Arial" panose="020B0604020202020204" pitchFamily="34" charset="0"/>
              <a:buNone/>
              <a:defRPr/>
            </a:pPr>
            <a:endParaRPr lang="en-US" altLang="en-US" dirty="0" smtClean="0"/>
          </a:p>
        </p:txBody>
      </p:sp>
      <p:sp>
        <p:nvSpPr>
          <p:cNvPr id="20484" name="Slide Number Placeholder 7"/>
          <p:cNvSpPr>
            <a:spLocks noGrp="1"/>
          </p:cNvSpPr>
          <p:nvPr>
            <p:ph type="sldNum" sz="quarter" idx="12"/>
          </p:nvPr>
        </p:nvSpPr>
        <p:spPr bwMode="auto">
          <a:xfrm>
            <a:off x="6929438" y="65246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E440DB39-A8BA-4C1E-A334-4D1142F9470D}" type="slidenum">
              <a:rPr lang="en-US" altLang="en-US" sz="1200" b="1">
                <a:solidFill>
                  <a:srgbClr val="898989"/>
                </a:solidFill>
                <a:latin typeface="Arial" panose="020B0604020202020204" pitchFamily="34" charset="0"/>
              </a:rPr>
              <a:pPr>
                <a:lnSpc>
                  <a:spcPct val="100000"/>
                </a:lnSpc>
                <a:spcBef>
                  <a:spcPct val="0"/>
                </a:spcBef>
                <a:buFontTx/>
                <a:buNone/>
              </a:pPr>
              <a:t>9</a:t>
            </a:fld>
            <a:endParaRPr lang="en-US" altLang="en-US" sz="1200" b="1">
              <a:solidFill>
                <a:srgbClr val="898989"/>
              </a:solidFill>
              <a:latin typeface="Arial" panose="020B0604020202020204" pitchFamily="34" charset="0"/>
            </a:endParaRPr>
          </a:p>
        </p:txBody>
      </p:sp>
      <p:sp>
        <p:nvSpPr>
          <p:cNvPr id="6" name="TextBox 5"/>
          <p:cNvSpPr txBox="1"/>
          <p:nvPr/>
        </p:nvSpPr>
        <p:spPr>
          <a:xfrm>
            <a:off x="530225" y="546100"/>
            <a:ext cx="8027988" cy="522288"/>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a:cs typeface="Arial"/>
              </a:rPr>
              <a:t> </a:t>
            </a:r>
            <a:r>
              <a:rPr lang="en-US" altLang="en-US" sz="2800" b="1" dirty="0">
                <a:cs typeface="Arial" panose="020B0604020202020204" pitchFamily="34" charset="0"/>
              </a:rPr>
              <a:t>Ministerial Task Team on Missing Middle</a:t>
            </a:r>
            <a:r>
              <a:rPr lang="en-ZA" sz="2800" b="1" dirty="0">
                <a:cs typeface="Aria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7105</TotalTime>
  <Words>3746</Words>
  <Application>Microsoft Office PowerPoint</Application>
  <PresentationFormat>On-screen Show (4:3)</PresentationFormat>
  <Paragraphs>598</Paragraphs>
  <Slides>41</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Projected Funding Shortfall: 2016 MTEF (Aligned to 2030 White Paper Targets)</vt:lpstr>
      <vt:lpstr>Slide 31</vt:lpstr>
      <vt:lpstr>Implications on Enrolments</vt:lpstr>
      <vt:lpstr>Slide 33</vt:lpstr>
      <vt:lpstr>Implications of projected enrolment  (If capped at 2016 Enrolment)</vt:lpstr>
      <vt:lpstr>Slide 35</vt:lpstr>
      <vt:lpstr>Implementation Plan</vt:lpstr>
      <vt:lpstr>Slide 37</vt:lpstr>
      <vt:lpstr>Slide 38</vt:lpstr>
      <vt:lpstr>TVET Colleges Budget Estimates: 2017 MTEF</vt:lpstr>
      <vt:lpstr>Slide 40</vt:lpstr>
      <vt:lpstr>Slide 41</vt:lpstr>
    </vt:vector>
  </TitlesOfParts>
  <Company>African Graphix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Phillia Vukea</dc:creator>
  <cp:lastModifiedBy>PUMZA</cp:lastModifiedBy>
  <cp:revision>948</cp:revision>
  <cp:lastPrinted>2016-11-14T14:28:58Z</cp:lastPrinted>
  <dcterms:created xsi:type="dcterms:W3CDTF">2010-05-07T06:42:18Z</dcterms:created>
  <dcterms:modified xsi:type="dcterms:W3CDTF">2016-11-17T10:46:58Z</dcterms:modified>
</cp:coreProperties>
</file>