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style15.xml" ContentType="application/vnd.ms-office.chartstyl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olors16.xml" ContentType="application/vnd.ms-office.chartcolorstyl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harts/colors12.xml" ContentType="application/vnd.ms-office.chartcolorstyle+xml"/>
  <Override PartName="/ppt/charts/chart7.xml" ContentType="application/vnd.openxmlformats-officedocument.drawingml.chart+xml"/>
  <Override PartName="/ppt/notesSlides/notesSlide12.xml" ContentType="application/vnd.openxmlformats-officedocument.presentationml.notesSlide+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style16.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olors7.xml" ContentType="application/vnd.ms-office.chartcolorstyle+xml"/>
  <Override PartName="/ppt/charts/style12.xml" ContentType="application/vnd.ms-office.chartstyle+xml"/>
  <Override PartName="/ppt/charts/colors1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28.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olors15.xml" ContentType="application/vnd.ms-office.chartcolorstyl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75" r:id="rId5"/>
    <p:sldId id="325" r:id="rId6"/>
    <p:sldId id="353" r:id="rId7"/>
    <p:sldId id="265" r:id="rId8"/>
    <p:sldId id="367" r:id="rId9"/>
    <p:sldId id="395" r:id="rId10"/>
    <p:sldId id="396" r:id="rId11"/>
    <p:sldId id="399" r:id="rId12"/>
    <p:sldId id="400" r:id="rId13"/>
    <p:sldId id="334" r:id="rId14"/>
    <p:sldId id="344" r:id="rId15"/>
    <p:sldId id="398" r:id="rId16"/>
    <p:sldId id="370" r:id="rId17"/>
    <p:sldId id="407" r:id="rId18"/>
    <p:sldId id="296" r:id="rId19"/>
    <p:sldId id="345" r:id="rId20"/>
    <p:sldId id="272" r:id="rId21"/>
    <p:sldId id="357" r:id="rId22"/>
    <p:sldId id="337" r:id="rId23"/>
    <p:sldId id="328" r:id="rId24"/>
    <p:sldId id="339" r:id="rId25"/>
    <p:sldId id="371" r:id="rId26"/>
    <p:sldId id="408" r:id="rId27"/>
    <p:sldId id="304" r:id="rId28"/>
    <p:sldId id="330" r:id="rId29"/>
    <p:sldId id="303" r:id="rId30"/>
    <p:sldId id="322" r:id="rId31"/>
    <p:sldId id="363" r:id="rId32"/>
    <p:sldId id="401" r:id="rId33"/>
    <p:sldId id="403" r:id="rId34"/>
    <p:sldId id="406" r:id="rId35"/>
    <p:sldId id="372" r:id="rId36"/>
    <p:sldId id="336" r:id="rId37"/>
    <p:sldId id="365" r:id="rId38"/>
    <p:sldId id="392" r:id="rId39"/>
    <p:sldId id="390" r:id="rId40"/>
    <p:sldId id="320"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A3"/>
    <a:srgbClr val="D1D3D4"/>
    <a:srgbClr val="FAFAFA"/>
    <a:srgbClr val="DCE6F2"/>
    <a:srgbClr val="000000"/>
    <a:srgbClr val="F5750B"/>
    <a:srgbClr val="4F81BD"/>
    <a:srgbClr val="769DCC"/>
    <a:srgbClr val="A3BDDD"/>
    <a:srgbClr val="C050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8" autoAdjust="0"/>
    <p:restoredTop sz="96118" autoAdjust="0"/>
  </p:normalViewPr>
  <p:slideViewPr>
    <p:cSldViewPr>
      <p:cViewPr varScale="1">
        <p:scale>
          <a:sx n="116" d="100"/>
          <a:sy n="116" d="100"/>
        </p:scale>
        <p:origin x="-1644" y="-114"/>
      </p:cViewPr>
      <p:guideLst>
        <p:guide orient="horz" pos="2160"/>
        <p:guide pos="2880"/>
      </p:guideLst>
    </p:cSldViewPr>
  </p:slideViewPr>
  <p:notesTextViewPr>
    <p:cViewPr>
      <p:scale>
        <a:sx n="1" d="1"/>
        <a:sy n="1" d="1"/>
      </p:scale>
      <p:origin x="0" y="0"/>
    </p:cViewPr>
  </p:notesTextViewPr>
  <p:sorterViewPr>
    <p:cViewPr>
      <p:scale>
        <a:sx n="70" d="100"/>
        <a:sy n="70" d="100"/>
      </p:scale>
      <p:origin x="0" y="-3222"/>
    </p:cViewPr>
  </p:sorterViewPr>
  <p:notesViewPr>
    <p:cSldViewPr>
      <p:cViewPr varScale="1">
        <p:scale>
          <a:sx n="108" d="100"/>
          <a:sy n="108" d="100"/>
        </p:scale>
        <p:origin x="-3682" y="-5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10.xlsx"/><Relationship Id="rId1" Type="http://schemas.openxmlformats.org/officeDocument/2006/relationships/themeOverride" Target="../theme/themeOverride8.xml"/><Relationship Id="rId4"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 Id="rId4"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 Id="rId4"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file:///W:\Stats%20SA%20work\Events%20and%20Projects\Projects\2016\Content%20developed\160811_HEI%202015\Presentation\Analysis_Capex.xlsx" TargetMode="External"/><Relationship Id="rId1" Type="http://schemas.openxmlformats.org/officeDocument/2006/relationships/themeOverride" Target="../theme/themeOverride11.xml"/><Relationship Id="rId4"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file:///W:\Stats%20SA%20work\Events%20and%20Projects\Projects\2016\Content%20developed\160811_HEI%202015\Presentation\Analysis_Cash%20receipts%20calculation.xlsx" TargetMode="External"/><Relationship Id="rId1" Type="http://schemas.openxmlformats.org/officeDocument/2006/relationships/themeOverride" Target="../theme/themeOverride12.xml"/><Relationship Id="rId4"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oleObject" Target="file:///W:\Stats%20SA%20work\Events%20and%20Projects\Projects\2016\Content%20developed\160811_HEI%202015\Presentation\Analysis_Cash%20receipts%20calculation.xlsx" TargetMode="External"/><Relationship Id="rId1" Type="http://schemas.openxmlformats.org/officeDocument/2006/relationships/themeOverride" Target="../theme/themeOverride13.xml"/><Relationship Id="rId4"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oleObject" Target="file:///W:\Stats%20SA%20work\Events%20and%20Projects\Projects\2016\Content%20developed\160811_HEI%202015\Presentation\Educ%20inflation%20CPI.xlsx" TargetMode="External"/><Relationship Id="rId1" Type="http://schemas.openxmlformats.org/officeDocument/2006/relationships/themeOverride" Target="../theme/themeOverride14.xml"/><Relationship Id="rId4"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oleObject" Target="file:///W:\Stats%20SA%20work\Events%20and%20Projects\Projects\2016\Content%20developed\160811_HEI%202015\Presentation\Analysis_GDP.xlsx" TargetMode="External"/><Relationship Id="rId1" Type="http://schemas.openxmlformats.org/officeDocument/2006/relationships/themeOverride" Target="../theme/themeOverride15.xml"/><Relationship Id="rId4"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 Id="rId4" Type="http://schemas.microsoft.com/office/2011/relationships/chartStyle" Target="style4.xm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 Id="rId4" Type="http://schemas.microsoft.com/office/2011/relationships/chartStyle" Target="style5.xml"/></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7.xlsx"/><Relationship Id="rId1" Type="http://schemas.openxmlformats.org/officeDocument/2006/relationships/themeOverride" Target="../theme/themeOverride5.xml"/><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 Id="rId5" Type="http://schemas.microsoft.com/office/2011/relationships/chartStyle" Target="style7.xml"/><Relationship Id="rId4" Type="http://schemas.microsoft.com/office/2011/relationships/chartColorStyle" Target="colors7.xml"/></Relationships>
</file>

<file path=ppt/charts/_rels/chart9.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W:\Stats%20SA%20work\Events%20and%20Projects\Projects\2016\Content%20developed\160811_HEI%202015\Presentation\Analysis_Donations.xlsx" TargetMode="External"/><Relationship Id="rId1" Type="http://schemas.openxmlformats.org/officeDocument/2006/relationships/themeOverride" Target="../theme/themeOverride7.xml"/><Relationship Id="rId4"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6012912383022868"/>
          <c:y val="3.0849038000337128E-2"/>
          <c:w val="0.7852684662301076"/>
          <c:h val="0.9200409166314687"/>
        </c:manualLayout>
      </c:layout>
      <c:scatterChart>
        <c:scatterStyle val="lineMarker"/>
        <c:ser>
          <c:idx val="0"/>
          <c:order val="0"/>
          <c:tx>
            <c:strRef>
              <c:f>'TIMEPLOT_INPUTS (2)'!$AL$8:$AL$16</c:f>
              <c:strCache>
                <c:ptCount val="9"/>
                <c:pt idx="0">
                  <c:v>Indian/Asian</c:v>
                </c:pt>
              </c:strCache>
            </c:strRef>
          </c:tx>
          <c:spPr>
            <a:ln w="12700">
              <a:solidFill>
                <a:schemeClr val="tx1"/>
              </a:solidFill>
            </a:ln>
          </c:spPr>
          <c:marker>
            <c:symbol val="circle"/>
            <c:size val="7"/>
            <c:spPr>
              <a:noFill/>
              <a:ln w="12700" cap="rnd">
                <a:solidFill>
                  <a:schemeClr val="tx1"/>
                </a:solidFill>
              </a:ln>
            </c:spPr>
          </c:marker>
          <c:xVal>
            <c:numRef>
              <c:f>'TIMEPLOT_INPUTS (2)'!$AK$17:$AK$70</c:f>
              <c:numCache>
                <c:formatCode>0.000</c:formatCode>
                <c:ptCount val="54"/>
                <c:pt idx="0">
                  <c:v>2011.2753424657535</c:v>
                </c:pt>
                <c:pt idx="1">
                  <c:v>2010.2753424657535</c:v>
                </c:pt>
                <c:pt idx="2">
                  <c:v>2009.2753424657535</c:v>
                </c:pt>
                <c:pt idx="3">
                  <c:v>2008.2753424657535</c:v>
                </c:pt>
                <c:pt idx="4">
                  <c:v>2007.2753424657535</c:v>
                </c:pt>
                <c:pt idx="5">
                  <c:v>2006.2753424657535</c:v>
                </c:pt>
                <c:pt idx="6">
                  <c:v>2005.2753424657535</c:v>
                </c:pt>
                <c:pt idx="7">
                  <c:v>2004.2753424657535</c:v>
                </c:pt>
                <c:pt idx="8">
                  <c:v>2003.2753424657535</c:v>
                </c:pt>
                <c:pt idx="9">
                  <c:v>2002.2753424657535</c:v>
                </c:pt>
                <c:pt idx="10">
                  <c:v>2001.2753424657535</c:v>
                </c:pt>
                <c:pt idx="11">
                  <c:v>2000.2753424657535</c:v>
                </c:pt>
                <c:pt idx="12">
                  <c:v>1999.2753424657535</c:v>
                </c:pt>
                <c:pt idx="13">
                  <c:v>1998.2753424657535</c:v>
                </c:pt>
                <c:pt idx="14">
                  <c:v>1997.2753424657535</c:v>
                </c:pt>
                <c:pt idx="15">
                  <c:v>1996.2753424657535</c:v>
                </c:pt>
                <c:pt idx="16">
                  <c:v>1995.2753424657535</c:v>
                </c:pt>
                <c:pt idx="17">
                  <c:v>1994.2753424657535</c:v>
                </c:pt>
                <c:pt idx="18">
                  <c:v>1993.2753424657535</c:v>
                </c:pt>
                <c:pt idx="19">
                  <c:v>1992.2753424657535</c:v>
                </c:pt>
                <c:pt idx="20">
                  <c:v>1991.2753424657535</c:v>
                </c:pt>
                <c:pt idx="21">
                  <c:v>1990.2753424657535</c:v>
                </c:pt>
                <c:pt idx="22">
                  <c:v>1989.2753424657535</c:v>
                </c:pt>
                <c:pt idx="23">
                  <c:v>1988.2753424657535</c:v>
                </c:pt>
                <c:pt idx="24">
                  <c:v>1987.2753424657535</c:v>
                </c:pt>
                <c:pt idx="25">
                  <c:v>1986.2753424657535</c:v>
                </c:pt>
                <c:pt idx="26">
                  <c:v>1985.2753424657535</c:v>
                </c:pt>
                <c:pt idx="27">
                  <c:v>1984.2753424657535</c:v>
                </c:pt>
                <c:pt idx="28">
                  <c:v>1983.2753424657535</c:v>
                </c:pt>
                <c:pt idx="29">
                  <c:v>1982.2753424657535</c:v>
                </c:pt>
                <c:pt idx="30">
                  <c:v>1981.2753424657535</c:v>
                </c:pt>
                <c:pt idx="31">
                  <c:v>1980.2753424657535</c:v>
                </c:pt>
                <c:pt idx="32">
                  <c:v>1979.2753424657535</c:v>
                </c:pt>
                <c:pt idx="33">
                  <c:v>1978.2753424657535</c:v>
                </c:pt>
                <c:pt idx="34">
                  <c:v>1977.2753424657535</c:v>
                </c:pt>
                <c:pt idx="35">
                  <c:v>1976.2753424657535</c:v>
                </c:pt>
                <c:pt idx="36">
                  <c:v>1975.2753424657535</c:v>
                </c:pt>
                <c:pt idx="37">
                  <c:v>1974.2753424657535</c:v>
                </c:pt>
                <c:pt idx="38">
                  <c:v>1973.2753424657535</c:v>
                </c:pt>
                <c:pt idx="39">
                  <c:v>1972.2753424657535</c:v>
                </c:pt>
                <c:pt idx="40">
                  <c:v>1971.2753424657535</c:v>
                </c:pt>
                <c:pt idx="41">
                  <c:v>1970.2753424657535</c:v>
                </c:pt>
                <c:pt idx="42">
                  <c:v>1969.2753424657535</c:v>
                </c:pt>
                <c:pt idx="43">
                  <c:v>1968.2753424657535</c:v>
                </c:pt>
                <c:pt idx="44">
                  <c:v>1967.2753424657535</c:v>
                </c:pt>
                <c:pt idx="45">
                  <c:v>1966.2753424657535</c:v>
                </c:pt>
                <c:pt idx="46">
                  <c:v>1965.2753424657535</c:v>
                </c:pt>
                <c:pt idx="47">
                  <c:v>1964.2753424657535</c:v>
                </c:pt>
                <c:pt idx="48">
                  <c:v>1963.2753424657535</c:v>
                </c:pt>
                <c:pt idx="49">
                  <c:v>1962.2753424657535</c:v>
                </c:pt>
                <c:pt idx="50">
                  <c:v>1961.2753424657535</c:v>
                </c:pt>
                <c:pt idx="51">
                  <c:v>1960.2753424657535</c:v>
                </c:pt>
                <c:pt idx="52">
                  <c:v>1959.2753424657535</c:v>
                </c:pt>
                <c:pt idx="53">
                  <c:v>1958.2753424657535</c:v>
                </c:pt>
              </c:numCache>
            </c:numRef>
          </c:xVal>
          <c:yVal>
            <c:numRef>
              <c:f>'TIMEPLOT_INPUTS (2)'!$AL$17:$AL$70</c:f>
              <c:numCache>
                <c:formatCode>0.000</c:formatCode>
                <c:ptCount val="54"/>
                <c:pt idx="1">
                  <c:v>0.20734528323809326</c:v>
                </c:pt>
                <c:pt idx="2">
                  <c:v>0.20646855359176622</c:v>
                </c:pt>
                <c:pt idx="3">
                  <c:v>0.20488059924454211</c:v>
                </c:pt>
                <c:pt idx="4">
                  <c:v>0.20305042089733583</c:v>
                </c:pt>
                <c:pt idx="5">
                  <c:v>0.2017001889098789</c:v>
                </c:pt>
                <c:pt idx="6">
                  <c:v>0.19936167787529921</c:v>
                </c:pt>
                <c:pt idx="7">
                  <c:v>0.1983732489832806</c:v>
                </c:pt>
                <c:pt idx="8">
                  <c:v>0.19582689152986441</c:v>
                </c:pt>
                <c:pt idx="9">
                  <c:v>0.1933482908802957</c:v>
                </c:pt>
                <c:pt idx="10">
                  <c:v>0.19015586346409291</c:v>
                </c:pt>
                <c:pt idx="11">
                  <c:v>0.18728285242589265</c:v>
                </c:pt>
                <c:pt idx="12">
                  <c:v>0.18220807969009412</c:v>
                </c:pt>
                <c:pt idx="13">
                  <c:v>0.1789632598878145</c:v>
                </c:pt>
                <c:pt idx="14">
                  <c:v>0.17532555067266992</c:v>
                </c:pt>
                <c:pt idx="15">
                  <c:v>0.17117880495417245</c:v>
                </c:pt>
                <c:pt idx="16">
                  <c:v>0.16866979938550516</c:v>
                </c:pt>
                <c:pt idx="17">
                  <c:v>0.16901272657153876</c:v>
                </c:pt>
                <c:pt idx="18">
                  <c:v>0.16812160326086953</c:v>
                </c:pt>
                <c:pt idx="19">
                  <c:v>0.1677965796903379</c:v>
                </c:pt>
                <c:pt idx="20">
                  <c:v>0.16849920652913178</c:v>
                </c:pt>
                <c:pt idx="21">
                  <c:v>0.16744414919791364</c:v>
                </c:pt>
                <c:pt idx="22">
                  <c:v>0.16595691900607767</c:v>
                </c:pt>
                <c:pt idx="23">
                  <c:v>0.16754063974829575</c:v>
                </c:pt>
                <c:pt idx="24">
                  <c:v>0.16693200973965164</c:v>
                </c:pt>
                <c:pt idx="25">
                  <c:v>0.16874260838932092</c:v>
                </c:pt>
                <c:pt idx="26">
                  <c:v>0.16859305407547073</c:v>
                </c:pt>
                <c:pt idx="27">
                  <c:v>0.16602305044155066</c:v>
                </c:pt>
                <c:pt idx="28">
                  <c:v>0.16154765365113199</c:v>
                </c:pt>
                <c:pt idx="29">
                  <c:v>0.15936241144603422</c:v>
                </c:pt>
                <c:pt idx="30">
                  <c:v>0.15587628865979386</c:v>
                </c:pt>
                <c:pt idx="31">
                  <c:v>0.15701420852511513</c:v>
                </c:pt>
                <c:pt idx="32">
                  <c:v>0.15894890011127286</c:v>
                </c:pt>
                <c:pt idx="33">
                  <c:v>0.16059679362431659</c:v>
                </c:pt>
                <c:pt idx="34">
                  <c:v>0.16498963442382572</c:v>
                </c:pt>
                <c:pt idx="35">
                  <c:v>0.16651253875863573</c:v>
                </c:pt>
                <c:pt idx="36">
                  <c:v>0.1689116700441054</c:v>
                </c:pt>
                <c:pt idx="37">
                  <c:v>0.17074302379532055</c:v>
                </c:pt>
                <c:pt idx="38">
                  <c:v>0.17104387068136423</c:v>
                </c:pt>
                <c:pt idx="39">
                  <c:v>0.16990210718433721</c:v>
                </c:pt>
                <c:pt idx="40">
                  <c:v>0.1715019499667079</c:v>
                </c:pt>
                <c:pt idx="41">
                  <c:v>0.1673241288625904</c:v>
                </c:pt>
                <c:pt idx="42">
                  <c:v>0.16886510701841714</c:v>
                </c:pt>
                <c:pt idx="43">
                  <c:v>0.16969869243888575</c:v>
                </c:pt>
                <c:pt idx="44">
                  <c:v>0.17498410680228865</c:v>
                </c:pt>
                <c:pt idx="45">
                  <c:v>0.17738159553394564</c:v>
                </c:pt>
                <c:pt idx="46">
                  <c:v>0.18514007308160779</c:v>
                </c:pt>
                <c:pt idx="47">
                  <c:v>0.18945403639757352</c:v>
                </c:pt>
                <c:pt idx="48">
                  <c:v>0.19414114513981359</c:v>
                </c:pt>
                <c:pt idx="49">
                  <c:v>0.19166148102053521</c:v>
                </c:pt>
                <c:pt idx="50">
                  <c:v>0.18752240946575838</c:v>
                </c:pt>
                <c:pt idx="51">
                  <c:v>0.18253311258278149</c:v>
                </c:pt>
                <c:pt idx="52">
                  <c:v>0.17859187178019467</c:v>
                </c:pt>
                <c:pt idx="53">
                  <c:v>0.17464315701091521</c:v>
                </c:pt>
              </c:numCache>
            </c:numRef>
          </c:yVal>
        </c:ser>
        <c:ser>
          <c:idx val="1"/>
          <c:order val="1"/>
          <c:tx>
            <c:strRef>
              <c:f>'TIMEPLOT_INPUTS (2)'!$AM$8:$AM$16</c:f>
              <c:strCache>
                <c:ptCount val="9"/>
                <c:pt idx="0">
                  <c:v>White</c:v>
                </c:pt>
              </c:strCache>
            </c:strRef>
          </c:tx>
          <c:spPr>
            <a:ln>
              <a:solidFill>
                <a:srgbClr val="C00000"/>
              </a:solidFill>
            </a:ln>
          </c:spPr>
          <c:marker>
            <c:spPr>
              <a:solidFill>
                <a:srgbClr val="C00000"/>
              </a:solidFill>
              <a:ln>
                <a:noFill/>
              </a:ln>
            </c:spPr>
          </c:marker>
          <c:xVal>
            <c:numRef>
              <c:f>'TIMEPLOT_INPUTS (2)'!$AK$17:$AK$70</c:f>
              <c:numCache>
                <c:formatCode>0.000</c:formatCode>
                <c:ptCount val="54"/>
                <c:pt idx="0">
                  <c:v>2011.2753424657535</c:v>
                </c:pt>
                <c:pt idx="1">
                  <c:v>2010.2753424657535</c:v>
                </c:pt>
                <c:pt idx="2">
                  <c:v>2009.2753424657535</c:v>
                </c:pt>
                <c:pt idx="3">
                  <c:v>2008.2753424657535</c:v>
                </c:pt>
                <c:pt idx="4">
                  <c:v>2007.2753424657535</c:v>
                </c:pt>
                <c:pt idx="5">
                  <c:v>2006.2753424657535</c:v>
                </c:pt>
                <c:pt idx="6">
                  <c:v>2005.2753424657535</c:v>
                </c:pt>
                <c:pt idx="7">
                  <c:v>2004.2753424657535</c:v>
                </c:pt>
                <c:pt idx="8">
                  <c:v>2003.2753424657535</c:v>
                </c:pt>
                <c:pt idx="9">
                  <c:v>2002.2753424657535</c:v>
                </c:pt>
                <c:pt idx="10">
                  <c:v>2001.2753424657535</c:v>
                </c:pt>
                <c:pt idx="11">
                  <c:v>2000.2753424657535</c:v>
                </c:pt>
                <c:pt idx="12">
                  <c:v>1999.2753424657535</c:v>
                </c:pt>
                <c:pt idx="13">
                  <c:v>1998.2753424657535</c:v>
                </c:pt>
                <c:pt idx="14">
                  <c:v>1997.2753424657535</c:v>
                </c:pt>
                <c:pt idx="15">
                  <c:v>1996.2753424657535</c:v>
                </c:pt>
                <c:pt idx="16">
                  <c:v>1995.2753424657535</c:v>
                </c:pt>
                <c:pt idx="17">
                  <c:v>1994.2753424657535</c:v>
                </c:pt>
                <c:pt idx="18">
                  <c:v>1993.2753424657535</c:v>
                </c:pt>
                <c:pt idx="19">
                  <c:v>1992.2753424657535</c:v>
                </c:pt>
                <c:pt idx="20">
                  <c:v>1991.2753424657535</c:v>
                </c:pt>
                <c:pt idx="21">
                  <c:v>1990.2753424657535</c:v>
                </c:pt>
                <c:pt idx="22">
                  <c:v>1989.2753424657535</c:v>
                </c:pt>
                <c:pt idx="23">
                  <c:v>1988.2753424657535</c:v>
                </c:pt>
                <c:pt idx="24">
                  <c:v>1987.2753424657535</c:v>
                </c:pt>
                <c:pt idx="25">
                  <c:v>1986.2753424657535</c:v>
                </c:pt>
                <c:pt idx="26">
                  <c:v>1985.2753424657535</c:v>
                </c:pt>
                <c:pt idx="27">
                  <c:v>1984.2753424657535</c:v>
                </c:pt>
                <c:pt idx="28">
                  <c:v>1983.2753424657535</c:v>
                </c:pt>
                <c:pt idx="29">
                  <c:v>1982.2753424657535</c:v>
                </c:pt>
                <c:pt idx="30">
                  <c:v>1981.2753424657535</c:v>
                </c:pt>
                <c:pt idx="31">
                  <c:v>1980.2753424657535</c:v>
                </c:pt>
                <c:pt idx="32">
                  <c:v>1979.2753424657535</c:v>
                </c:pt>
                <c:pt idx="33">
                  <c:v>1978.2753424657535</c:v>
                </c:pt>
                <c:pt idx="34">
                  <c:v>1977.2753424657535</c:v>
                </c:pt>
                <c:pt idx="35">
                  <c:v>1976.2753424657535</c:v>
                </c:pt>
                <c:pt idx="36">
                  <c:v>1975.2753424657535</c:v>
                </c:pt>
                <c:pt idx="37">
                  <c:v>1974.2753424657535</c:v>
                </c:pt>
                <c:pt idx="38">
                  <c:v>1973.2753424657535</c:v>
                </c:pt>
                <c:pt idx="39">
                  <c:v>1972.2753424657535</c:v>
                </c:pt>
                <c:pt idx="40">
                  <c:v>1971.2753424657535</c:v>
                </c:pt>
                <c:pt idx="41">
                  <c:v>1970.2753424657535</c:v>
                </c:pt>
                <c:pt idx="42">
                  <c:v>1969.2753424657535</c:v>
                </c:pt>
                <c:pt idx="43">
                  <c:v>1968.2753424657535</c:v>
                </c:pt>
                <c:pt idx="44">
                  <c:v>1967.2753424657535</c:v>
                </c:pt>
                <c:pt idx="45">
                  <c:v>1966.2753424657535</c:v>
                </c:pt>
                <c:pt idx="46">
                  <c:v>1965.2753424657535</c:v>
                </c:pt>
                <c:pt idx="47">
                  <c:v>1964.2753424657535</c:v>
                </c:pt>
                <c:pt idx="48">
                  <c:v>1963.2753424657535</c:v>
                </c:pt>
                <c:pt idx="49">
                  <c:v>1962.2753424657535</c:v>
                </c:pt>
                <c:pt idx="50">
                  <c:v>1961.2753424657535</c:v>
                </c:pt>
                <c:pt idx="51">
                  <c:v>1960.2753424657535</c:v>
                </c:pt>
                <c:pt idx="52">
                  <c:v>1959.2753424657535</c:v>
                </c:pt>
                <c:pt idx="53">
                  <c:v>1958.2753424657535</c:v>
                </c:pt>
              </c:numCache>
            </c:numRef>
          </c:xVal>
          <c:yVal>
            <c:numRef>
              <c:f>'TIMEPLOT_INPUTS (2)'!$AM$17:$AM$70</c:f>
              <c:numCache>
                <c:formatCode>0.000</c:formatCode>
                <c:ptCount val="54"/>
                <c:pt idx="0">
                  <c:v>0.28331959329486145</c:v>
                </c:pt>
                <c:pt idx="1">
                  <c:v>0.28256928161290923</c:v>
                </c:pt>
                <c:pt idx="2">
                  <c:v>0.27564304154812658</c:v>
                </c:pt>
                <c:pt idx="3">
                  <c:v>0.26670300690955701</c:v>
                </c:pt>
                <c:pt idx="4">
                  <c:v>0.25736056125910528</c:v>
                </c:pt>
                <c:pt idx="5">
                  <c:v>0.24804988644908443</c:v>
                </c:pt>
                <c:pt idx="6">
                  <c:v>0.23956747053114896</c:v>
                </c:pt>
                <c:pt idx="7">
                  <c:v>0.23352860956917584</c:v>
                </c:pt>
                <c:pt idx="8">
                  <c:v>0.22744808869867314</c:v>
                </c:pt>
                <c:pt idx="9">
                  <c:v>0.22377593792734404</c:v>
                </c:pt>
                <c:pt idx="10">
                  <c:v>0.22143407473856691</c:v>
                </c:pt>
                <c:pt idx="11">
                  <c:v>0.22021326405243946</c:v>
                </c:pt>
                <c:pt idx="12">
                  <c:v>0.21946373331232216</c:v>
                </c:pt>
                <c:pt idx="13">
                  <c:v>0.22119402985074627</c:v>
                </c:pt>
                <c:pt idx="14">
                  <c:v>0.22259719768586572</c:v>
                </c:pt>
                <c:pt idx="15">
                  <c:v>0.2245100437630814</c:v>
                </c:pt>
                <c:pt idx="16">
                  <c:v>0.22654040351134491</c:v>
                </c:pt>
                <c:pt idx="17">
                  <c:v>0.22814819124218708</c:v>
                </c:pt>
                <c:pt idx="18">
                  <c:v>0.22761461116711701</c:v>
                </c:pt>
                <c:pt idx="19">
                  <c:v>0.22595054137559931</c:v>
                </c:pt>
                <c:pt idx="20">
                  <c:v>0.22443352776215442</c:v>
                </c:pt>
                <c:pt idx="21">
                  <c:v>0.22185835470507004</c:v>
                </c:pt>
                <c:pt idx="22">
                  <c:v>0.21959565517674393</c:v>
                </c:pt>
                <c:pt idx="23">
                  <c:v>0.21808900903587281</c:v>
                </c:pt>
                <c:pt idx="24">
                  <c:v>0.21912102302758735</c:v>
                </c:pt>
                <c:pt idx="25">
                  <c:v>0.21866683664525999</c:v>
                </c:pt>
                <c:pt idx="26">
                  <c:v>0.22006479085593206</c:v>
                </c:pt>
                <c:pt idx="27">
                  <c:v>0.21969617424831053</c:v>
                </c:pt>
                <c:pt idx="28">
                  <c:v>0.21964093047343669</c:v>
                </c:pt>
                <c:pt idx="29">
                  <c:v>0.21736955638228034</c:v>
                </c:pt>
                <c:pt idx="30">
                  <c:v>0.21385353255856851</c:v>
                </c:pt>
                <c:pt idx="31">
                  <c:v>0.20917517183920017</c:v>
                </c:pt>
                <c:pt idx="32">
                  <c:v>0.20474621985708952</c:v>
                </c:pt>
                <c:pt idx="33">
                  <c:v>0.19950255991094218</c:v>
                </c:pt>
                <c:pt idx="34">
                  <c:v>0.19389703165414462</c:v>
                </c:pt>
                <c:pt idx="35">
                  <c:v>0.18952063011840806</c:v>
                </c:pt>
                <c:pt idx="36">
                  <c:v>0.18633385765052934</c:v>
                </c:pt>
                <c:pt idx="37">
                  <c:v>0.18438963301753242</c:v>
                </c:pt>
                <c:pt idx="38">
                  <c:v>0.18160049697859604</c:v>
                </c:pt>
                <c:pt idx="39">
                  <c:v>0.18115589522977826</c:v>
                </c:pt>
                <c:pt idx="40">
                  <c:v>0.18096528133231798</c:v>
                </c:pt>
                <c:pt idx="41">
                  <c:v>0.1795300317400417</c:v>
                </c:pt>
                <c:pt idx="42">
                  <c:v>0.17891318089674574</c:v>
                </c:pt>
                <c:pt idx="43">
                  <c:v>0.18004977477302861</c:v>
                </c:pt>
                <c:pt idx="44">
                  <c:v>0.17743152177557248</c:v>
                </c:pt>
                <c:pt idx="45">
                  <c:v>0.17558291615929286</c:v>
                </c:pt>
                <c:pt idx="46">
                  <c:v>0.17294859180313499</c:v>
                </c:pt>
                <c:pt idx="47">
                  <c:v>0.16972708894878705</c:v>
                </c:pt>
                <c:pt idx="48">
                  <c:v>0.16527153234175027</c:v>
                </c:pt>
                <c:pt idx="49">
                  <c:v>0.16207601249309153</c:v>
                </c:pt>
                <c:pt idx="50">
                  <c:v>0.15880395836887906</c:v>
                </c:pt>
                <c:pt idx="51">
                  <c:v>0.15530398191182018</c:v>
                </c:pt>
                <c:pt idx="52">
                  <c:v>0.15199429601979619</c:v>
                </c:pt>
                <c:pt idx="53">
                  <c:v>0.15085172567027108</c:v>
                </c:pt>
              </c:numCache>
            </c:numRef>
          </c:yVal>
        </c:ser>
        <c:ser>
          <c:idx val="2"/>
          <c:order val="2"/>
          <c:tx>
            <c:v>Black African</c:v>
          </c:tx>
          <c:spPr>
            <a:ln w="12700">
              <a:solidFill>
                <a:schemeClr val="tx1"/>
              </a:solidFill>
            </a:ln>
          </c:spPr>
          <c:marker>
            <c:symbol val="triangle"/>
            <c:size val="7"/>
            <c:spPr>
              <a:solidFill>
                <a:schemeClr val="tx1"/>
              </a:solidFill>
              <a:ln w="12700" cap="rnd">
                <a:solidFill>
                  <a:schemeClr val="tx1"/>
                </a:solidFill>
              </a:ln>
            </c:spPr>
          </c:marker>
          <c:xVal>
            <c:numRef>
              <c:f>'TIMEPLOT_INPUTS (2)'!$AG$31:$AG$70</c:f>
              <c:numCache>
                <c:formatCode>0.000</c:formatCode>
                <c:ptCount val="40"/>
                <c:pt idx="0">
                  <c:v>2011.2753424657535</c:v>
                </c:pt>
                <c:pt idx="1">
                  <c:v>2010.2753424657535</c:v>
                </c:pt>
                <c:pt idx="2">
                  <c:v>2009.2753424657535</c:v>
                </c:pt>
                <c:pt idx="3">
                  <c:v>2008.2753424657535</c:v>
                </c:pt>
                <c:pt idx="4">
                  <c:v>2007.2753424657535</c:v>
                </c:pt>
                <c:pt idx="5">
                  <c:v>2006.2753424657535</c:v>
                </c:pt>
                <c:pt idx="6">
                  <c:v>2005.2753424657535</c:v>
                </c:pt>
                <c:pt idx="7">
                  <c:v>2004.2753424657535</c:v>
                </c:pt>
                <c:pt idx="8">
                  <c:v>2003.2753424657535</c:v>
                </c:pt>
                <c:pt idx="9">
                  <c:v>2002.2753424657535</c:v>
                </c:pt>
                <c:pt idx="10">
                  <c:v>2001.2753424657535</c:v>
                </c:pt>
                <c:pt idx="11">
                  <c:v>2000.2753424657535</c:v>
                </c:pt>
                <c:pt idx="12">
                  <c:v>1999.2753424657535</c:v>
                </c:pt>
                <c:pt idx="13">
                  <c:v>1998.2753424657535</c:v>
                </c:pt>
                <c:pt idx="14">
                  <c:v>1997.2753424657535</c:v>
                </c:pt>
                <c:pt idx="15">
                  <c:v>1996.2753424657535</c:v>
                </c:pt>
                <c:pt idx="16">
                  <c:v>1995.2753424657535</c:v>
                </c:pt>
                <c:pt idx="17">
                  <c:v>1994.2753424657535</c:v>
                </c:pt>
                <c:pt idx="18">
                  <c:v>1993.2753424657535</c:v>
                </c:pt>
                <c:pt idx="19">
                  <c:v>1992.2753424657535</c:v>
                </c:pt>
                <c:pt idx="20">
                  <c:v>1991.2753424657535</c:v>
                </c:pt>
                <c:pt idx="21">
                  <c:v>1990.2753424657535</c:v>
                </c:pt>
                <c:pt idx="22">
                  <c:v>1989.2753424657535</c:v>
                </c:pt>
                <c:pt idx="23">
                  <c:v>1988.2753424657535</c:v>
                </c:pt>
                <c:pt idx="24">
                  <c:v>1987.2753424657535</c:v>
                </c:pt>
                <c:pt idx="25">
                  <c:v>1986.2753424657535</c:v>
                </c:pt>
                <c:pt idx="26">
                  <c:v>1985.2753424657535</c:v>
                </c:pt>
                <c:pt idx="27">
                  <c:v>1984.2753424657535</c:v>
                </c:pt>
                <c:pt idx="28">
                  <c:v>1983.2753424657535</c:v>
                </c:pt>
                <c:pt idx="29">
                  <c:v>1982.2753424657535</c:v>
                </c:pt>
                <c:pt idx="30">
                  <c:v>1981.2753424657535</c:v>
                </c:pt>
                <c:pt idx="31">
                  <c:v>1980.2753424657535</c:v>
                </c:pt>
                <c:pt idx="32">
                  <c:v>1979.2753424657535</c:v>
                </c:pt>
                <c:pt idx="33">
                  <c:v>1978.2753424657535</c:v>
                </c:pt>
                <c:pt idx="34">
                  <c:v>1977.2753424657535</c:v>
                </c:pt>
                <c:pt idx="35">
                  <c:v>1976.2753424657535</c:v>
                </c:pt>
                <c:pt idx="36">
                  <c:v>1975.2753424657535</c:v>
                </c:pt>
                <c:pt idx="37">
                  <c:v>1974.2753424657535</c:v>
                </c:pt>
                <c:pt idx="38">
                  <c:v>1973.2753424657535</c:v>
                </c:pt>
                <c:pt idx="39">
                  <c:v>1972.2753424657535</c:v>
                </c:pt>
              </c:numCache>
            </c:numRef>
          </c:xVal>
          <c:yVal>
            <c:numRef>
              <c:f>'TIMEPLOT_INPUTS (2)'!$AH$31:$AH$70</c:f>
              <c:numCache>
                <c:formatCode>0.000</c:formatCode>
                <c:ptCount val="40"/>
                <c:pt idx="0">
                  <c:v>9.9101074079320436E-2</c:v>
                </c:pt>
                <c:pt idx="1">
                  <c:v>0.10530696735882</c:v>
                </c:pt>
                <c:pt idx="2">
                  <c:v>0.11197083671184738</c:v>
                </c:pt>
                <c:pt idx="3">
                  <c:v>0.11595826044925575</c:v>
                </c:pt>
                <c:pt idx="4">
                  <c:v>0.12193342079370287</c:v>
                </c:pt>
                <c:pt idx="5">
                  <c:v>0.12668095782061103</c:v>
                </c:pt>
                <c:pt idx="6">
                  <c:v>0.13065620722206742</c:v>
                </c:pt>
                <c:pt idx="7">
                  <c:v>0.13333318972109787</c:v>
                </c:pt>
                <c:pt idx="8">
                  <c:v>0.13701513813279792</c:v>
                </c:pt>
                <c:pt idx="9">
                  <c:v>0.13954838559850138</c:v>
                </c:pt>
                <c:pt idx="10">
                  <c:v>0.14253876523430795</c:v>
                </c:pt>
                <c:pt idx="11">
                  <c:v>0.14655202477989454</c:v>
                </c:pt>
                <c:pt idx="12">
                  <c:v>0.1499256719751339</c:v>
                </c:pt>
                <c:pt idx="13">
                  <c:v>0.15238308258579966</c:v>
                </c:pt>
                <c:pt idx="14">
                  <c:v>0.15572193277348442</c:v>
                </c:pt>
                <c:pt idx="15">
                  <c:v>0.15890975836664908</c:v>
                </c:pt>
                <c:pt idx="16">
                  <c:v>0.16095004919570741</c:v>
                </c:pt>
                <c:pt idx="17">
                  <c:v>0.16183809171314434</c:v>
                </c:pt>
                <c:pt idx="18">
                  <c:v>0.16084898031200837</c:v>
                </c:pt>
                <c:pt idx="19">
                  <c:v>0.15959697311760529</c:v>
                </c:pt>
                <c:pt idx="20">
                  <c:v>0.15710282884888493</c:v>
                </c:pt>
                <c:pt idx="21">
                  <c:v>0.15623445118917309</c:v>
                </c:pt>
                <c:pt idx="22">
                  <c:v>0.15277127244340363</c:v>
                </c:pt>
                <c:pt idx="23">
                  <c:v>0.14926467353851119</c:v>
                </c:pt>
                <c:pt idx="24">
                  <c:v>0.14617615264503508</c:v>
                </c:pt>
                <c:pt idx="25">
                  <c:v>0.14350527665450238</c:v>
                </c:pt>
                <c:pt idx="26">
                  <c:v>0.13853995994902604</c:v>
                </c:pt>
                <c:pt idx="27">
                  <c:v>0.13594369801663472</c:v>
                </c:pt>
                <c:pt idx="28">
                  <c:v>0.13151947148817805</c:v>
                </c:pt>
                <c:pt idx="29">
                  <c:v>0.12705882352941175</c:v>
                </c:pt>
                <c:pt idx="30">
                  <c:v>0.12143191389798783</c:v>
                </c:pt>
                <c:pt idx="31">
                  <c:v>0.11694484760522497</c:v>
                </c:pt>
                <c:pt idx="32">
                  <c:v>0.11108436634974121</c:v>
                </c:pt>
                <c:pt idx="33">
                  <c:v>0.10811388508891934</c:v>
                </c:pt>
                <c:pt idx="34">
                  <c:v>0.10636028698855926</c:v>
                </c:pt>
                <c:pt idx="35">
                  <c:v>0.10390946502057612</c:v>
                </c:pt>
                <c:pt idx="36">
                  <c:v>0.10132850241545896</c:v>
                </c:pt>
                <c:pt idx="37">
                  <c:v>0.10341372169149575</c:v>
                </c:pt>
                <c:pt idx="38">
                  <c:v>0.10247158578387157</c:v>
                </c:pt>
                <c:pt idx="39">
                  <c:v>0.10266497461928939</c:v>
                </c:pt>
              </c:numCache>
            </c:numRef>
          </c:yVal>
        </c:ser>
        <c:ser>
          <c:idx val="3"/>
          <c:order val="3"/>
          <c:tx>
            <c:v>Coloured</c:v>
          </c:tx>
          <c:spPr>
            <a:ln w="12700">
              <a:solidFill>
                <a:schemeClr val="bg1">
                  <a:lumMod val="50000"/>
                </a:schemeClr>
              </a:solidFill>
            </a:ln>
          </c:spPr>
          <c:marker>
            <c:spPr>
              <a:solidFill>
                <a:schemeClr val="bg1">
                  <a:lumMod val="50000"/>
                </a:schemeClr>
              </a:solidFill>
              <a:ln w="12700" cap="rnd">
                <a:solidFill>
                  <a:schemeClr val="bg1">
                    <a:lumMod val="50000"/>
                  </a:schemeClr>
                </a:solidFill>
              </a:ln>
            </c:spPr>
          </c:marker>
          <c:xVal>
            <c:numRef>
              <c:f>'TIMEPLOT_INPUTS (2)'!$AI$24:$AI$70</c:f>
              <c:numCache>
                <c:formatCode>0.000</c:formatCode>
                <c:ptCount val="47"/>
                <c:pt idx="0">
                  <c:v>2011.2753424657535</c:v>
                </c:pt>
                <c:pt idx="1">
                  <c:v>2010.2753424657535</c:v>
                </c:pt>
                <c:pt idx="2">
                  <c:v>2009.2753424657535</c:v>
                </c:pt>
                <c:pt idx="3">
                  <c:v>2008.2753424657535</c:v>
                </c:pt>
                <c:pt idx="4">
                  <c:v>2007.2753424657535</c:v>
                </c:pt>
                <c:pt idx="5">
                  <c:v>2006.2753424657535</c:v>
                </c:pt>
                <c:pt idx="6">
                  <c:v>2005.2753424657535</c:v>
                </c:pt>
                <c:pt idx="7">
                  <c:v>2004.2753424657535</c:v>
                </c:pt>
                <c:pt idx="8">
                  <c:v>2003.2753424657535</c:v>
                </c:pt>
                <c:pt idx="9">
                  <c:v>2002.2753424657535</c:v>
                </c:pt>
                <c:pt idx="10">
                  <c:v>2001.2753424657535</c:v>
                </c:pt>
                <c:pt idx="11">
                  <c:v>2000.2753424657535</c:v>
                </c:pt>
                <c:pt idx="12">
                  <c:v>1999.2753424657535</c:v>
                </c:pt>
                <c:pt idx="13">
                  <c:v>1998.2753424657535</c:v>
                </c:pt>
                <c:pt idx="14">
                  <c:v>1997.2753424657535</c:v>
                </c:pt>
                <c:pt idx="15">
                  <c:v>1996.2753424657535</c:v>
                </c:pt>
                <c:pt idx="16">
                  <c:v>1995.2753424657535</c:v>
                </c:pt>
                <c:pt idx="17">
                  <c:v>1994.2753424657535</c:v>
                </c:pt>
                <c:pt idx="18">
                  <c:v>1993.2753424657535</c:v>
                </c:pt>
                <c:pt idx="19">
                  <c:v>1992.2753424657535</c:v>
                </c:pt>
                <c:pt idx="20">
                  <c:v>1991.2753424657535</c:v>
                </c:pt>
                <c:pt idx="21">
                  <c:v>1990.2753424657535</c:v>
                </c:pt>
                <c:pt idx="22">
                  <c:v>1989.2753424657535</c:v>
                </c:pt>
                <c:pt idx="23">
                  <c:v>1988.2753424657535</c:v>
                </c:pt>
                <c:pt idx="24">
                  <c:v>1987.2753424657535</c:v>
                </c:pt>
                <c:pt idx="25">
                  <c:v>1986.2753424657535</c:v>
                </c:pt>
                <c:pt idx="26">
                  <c:v>1985.2753424657535</c:v>
                </c:pt>
                <c:pt idx="27">
                  <c:v>1984.2753424657535</c:v>
                </c:pt>
                <c:pt idx="28">
                  <c:v>1983.2753424657535</c:v>
                </c:pt>
                <c:pt idx="29">
                  <c:v>1982.2753424657535</c:v>
                </c:pt>
                <c:pt idx="30">
                  <c:v>1981.2753424657535</c:v>
                </c:pt>
                <c:pt idx="31">
                  <c:v>1980.2753424657535</c:v>
                </c:pt>
                <c:pt idx="32">
                  <c:v>1979.2753424657535</c:v>
                </c:pt>
                <c:pt idx="33">
                  <c:v>1978.2753424657535</c:v>
                </c:pt>
                <c:pt idx="34">
                  <c:v>1977.2753424657535</c:v>
                </c:pt>
                <c:pt idx="35">
                  <c:v>1976.2753424657535</c:v>
                </c:pt>
                <c:pt idx="36">
                  <c:v>1975.2753424657535</c:v>
                </c:pt>
                <c:pt idx="37">
                  <c:v>1974.2753424657535</c:v>
                </c:pt>
                <c:pt idx="38">
                  <c:v>1973.2753424657535</c:v>
                </c:pt>
                <c:pt idx="39">
                  <c:v>1972.2753424657535</c:v>
                </c:pt>
                <c:pt idx="40">
                  <c:v>1971.2753424657535</c:v>
                </c:pt>
                <c:pt idx="41">
                  <c:v>1970.2753424657535</c:v>
                </c:pt>
                <c:pt idx="42">
                  <c:v>1969.2753424657535</c:v>
                </c:pt>
                <c:pt idx="43">
                  <c:v>1968.2753424657535</c:v>
                </c:pt>
                <c:pt idx="44">
                  <c:v>1967.2753424657535</c:v>
                </c:pt>
                <c:pt idx="45">
                  <c:v>1966.2753424657535</c:v>
                </c:pt>
                <c:pt idx="46">
                  <c:v>1965.2753424657535</c:v>
                </c:pt>
              </c:numCache>
            </c:numRef>
          </c:xVal>
          <c:yVal>
            <c:numRef>
              <c:f>'TIMEPLOT_INPUTS (2)'!$AJ$24:$AJ$70</c:f>
              <c:numCache>
                <c:formatCode>0.000</c:formatCode>
                <c:ptCount val="47"/>
                <c:pt idx="0">
                  <c:v>5.7758320481568086E-2</c:v>
                </c:pt>
                <c:pt idx="1">
                  <c:v>6.0494163166528128E-2</c:v>
                </c:pt>
                <c:pt idx="2">
                  <c:v>6.3418852695301231E-2</c:v>
                </c:pt>
                <c:pt idx="3">
                  <c:v>6.6106573317775183E-2</c:v>
                </c:pt>
                <c:pt idx="4">
                  <c:v>6.9232594936708886E-2</c:v>
                </c:pt>
                <c:pt idx="5">
                  <c:v>7.351292508164492E-2</c:v>
                </c:pt>
                <c:pt idx="6">
                  <c:v>7.6677721750313038E-2</c:v>
                </c:pt>
                <c:pt idx="7">
                  <c:v>8.0445392998967899E-2</c:v>
                </c:pt>
                <c:pt idx="8">
                  <c:v>8.4205505462350616E-2</c:v>
                </c:pt>
                <c:pt idx="9">
                  <c:v>8.7496814912091575E-2</c:v>
                </c:pt>
                <c:pt idx="10">
                  <c:v>8.9775351669116141E-2</c:v>
                </c:pt>
                <c:pt idx="11">
                  <c:v>9.2239969533367702E-2</c:v>
                </c:pt>
                <c:pt idx="12">
                  <c:v>9.4379908080917729E-2</c:v>
                </c:pt>
                <c:pt idx="13">
                  <c:v>9.5851494396014966E-2</c:v>
                </c:pt>
                <c:pt idx="14">
                  <c:v>9.7857340337296136E-2</c:v>
                </c:pt>
                <c:pt idx="15">
                  <c:v>9.7981093955079729E-2</c:v>
                </c:pt>
                <c:pt idx="16">
                  <c:v>9.9677592692101066E-2</c:v>
                </c:pt>
                <c:pt idx="17">
                  <c:v>0.10039437585733882</c:v>
                </c:pt>
                <c:pt idx="18">
                  <c:v>0.10168544557221346</c:v>
                </c:pt>
                <c:pt idx="19">
                  <c:v>0.10194815915469703</c:v>
                </c:pt>
                <c:pt idx="20">
                  <c:v>0.10440471802432731</c:v>
                </c:pt>
                <c:pt idx="21">
                  <c:v>0.10400513478819003</c:v>
                </c:pt>
                <c:pt idx="22">
                  <c:v>0.10293698317650415</c:v>
                </c:pt>
                <c:pt idx="23">
                  <c:v>0.10267984868232825</c:v>
                </c:pt>
                <c:pt idx="24">
                  <c:v>0.10200867861142218</c:v>
                </c:pt>
                <c:pt idx="25">
                  <c:v>0.100189915119569</c:v>
                </c:pt>
                <c:pt idx="26">
                  <c:v>9.9183956940706655E-2</c:v>
                </c:pt>
                <c:pt idx="27">
                  <c:v>0.10034870205346762</c:v>
                </c:pt>
                <c:pt idx="28">
                  <c:v>0.10016803078757656</c:v>
                </c:pt>
                <c:pt idx="29">
                  <c:v>9.9737532808398963E-2</c:v>
                </c:pt>
                <c:pt idx="30">
                  <c:v>9.6224201007800117E-2</c:v>
                </c:pt>
                <c:pt idx="31">
                  <c:v>9.594468614045995E-2</c:v>
                </c:pt>
                <c:pt idx="32">
                  <c:v>9.5659092918398039E-2</c:v>
                </c:pt>
                <c:pt idx="33">
                  <c:v>9.431498593812776E-2</c:v>
                </c:pt>
                <c:pt idx="34">
                  <c:v>9.4268390344354219E-2</c:v>
                </c:pt>
                <c:pt idx="35">
                  <c:v>9.4994238893867641E-2</c:v>
                </c:pt>
                <c:pt idx="36">
                  <c:v>9.3493102967813851E-2</c:v>
                </c:pt>
                <c:pt idx="37">
                  <c:v>9.0432699505914038E-2</c:v>
                </c:pt>
                <c:pt idx="38">
                  <c:v>8.9357591370149758E-2</c:v>
                </c:pt>
                <c:pt idx="39">
                  <c:v>8.9120974760661484E-2</c:v>
                </c:pt>
                <c:pt idx="40">
                  <c:v>9.1187153507933494E-2</c:v>
                </c:pt>
                <c:pt idx="41">
                  <c:v>9.2600605798355703E-2</c:v>
                </c:pt>
                <c:pt idx="42">
                  <c:v>9.2296332759045058E-2</c:v>
                </c:pt>
                <c:pt idx="43">
                  <c:v>9.4506120125249116E-2</c:v>
                </c:pt>
                <c:pt idx="44">
                  <c:v>9.3008130081300822E-2</c:v>
                </c:pt>
                <c:pt idx="45">
                  <c:v>8.9068825910931182E-2</c:v>
                </c:pt>
                <c:pt idx="46">
                  <c:v>8.4649399873657633E-2</c:v>
                </c:pt>
              </c:numCache>
            </c:numRef>
          </c:yVal>
        </c:ser>
        <c:dLbls/>
        <c:axId val="88779008"/>
        <c:axId val="83437056"/>
      </c:scatterChart>
      <c:valAx>
        <c:axId val="88779008"/>
        <c:scaling>
          <c:orientation val="minMax"/>
        </c:scaling>
        <c:axPos val="b"/>
        <c:title>
          <c:tx>
            <c:rich>
              <a:bodyPr/>
              <a:lstStyle/>
              <a:p>
                <a:pPr>
                  <a:defRPr/>
                </a:pPr>
                <a:r>
                  <a:rPr lang="en-US"/>
                  <a:t>Year</a:t>
                </a:r>
              </a:p>
            </c:rich>
          </c:tx>
          <c:layout>
            <c:manualLayout>
              <c:xMode val="edge"/>
              <c:yMode val="edge"/>
              <c:x val="0.50350374464621739"/>
              <c:y val="0.86984123651210299"/>
            </c:manualLayout>
          </c:layout>
        </c:title>
        <c:numFmt formatCode="0" sourceLinked="0"/>
        <c:tickLblPos val="nextTo"/>
        <c:crossAx val="83437056"/>
        <c:crosses val="autoZero"/>
        <c:crossBetween val="midCat"/>
      </c:valAx>
      <c:valAx>
        <c:axId val="83437056"/>
        <c:scaling>
          <c:orientation val="minMax"/>
        </c:scaling>
        <c:axPos val="l"/>
        <c:title>
          <c:tx>
            <c:rich>
              <a:bodyPr rot="-5400000" vert="horz"/>
              <a:lstStyle/>
              <a:p>
                <a:pPr>
                  <a:defRPr sz="1600"/>
                </a:pPr>
                <a:r>
                  <a:rPr lang="en-US" sz="1600"/>
                  <a:t>Proportion completing a bachelor's degree after completing grade 12</a:t>
                </a:r>
              </a:p>
            </c:rich>
          </c:tx>
          <c:layout>
            <c:manualLayout>
              <c:xMode val="edge"/>
              <c:yMode val="edge"/>
              <c:x val="2.7104264886984232E-2"/>
              <c:y val="7.6114241161467436E-2"/>
            </c:manualLayout>
          </c:layout>
          <c:spPr>
            <a:ln>
              <a:noFill/>
            </a:ln>
          </c:spPr>
        </c:title>
        <c:numFmt formatCode="0.0" sourceLinked="0"/>
        <c:tickLblPos val="nextTo"/>
        <c:crossAx val="88779008"/>
        <c:crosses val="autoZero"/>
        <c:crossBetween val="midCat"/>
        <c:majorUnit val="0.1"/>
      </c:valAx>
      <c:spPr>
        <a:ln w="12700" cap="rnd">
          <a:noFill/>
        </a:ln>
      </c:spPr>
    </c:plotArea>
    <c:plotVisOnly val="1"/>
    <c:dispBlanksAs val="gap"/>
  </c:chart>
  <c:spPr>
    <a:ln w="12700" cap="rnd">
      <a:noFill/>
    </a:ln>
  </c:spPr>
  <c:txPr>
    <a:bodyPr/>
    <a:lstStyle/>
    <a:p>
      <a:pPr>
        <a:defRPr sz="12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8380417670616903"/>
          <c:y val="4.0905916392297716E-2"/>
          <c:w val="0.78317353587349459"/>
          <c:h val="0.89648878445716562"/>
        </c:manualLayout>
      </c:layout>
      <c:barChart>
        <c:barDir val="bar"/>
        <c:grouping val="stacked"/>
        <c:ser>
          <c:idx val="0"/>
          <c:order val="0"/>
          <c:tx>
            <c:strRef>
              <c:f>'Main sources of income'!$B$1</c:f>
              <c:strCache>
                <c:ptCount val="1"/>
                <c:pt idx="0">
                  <c:v>Compensation of employees</c:v>
                </c:pt>
              </c:strCache>
            </c:strRef>
          </c:tx>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Fort Hare</c:v>
                </c:pt>
                <c:pt idx="1">
                  <c:v>KwaZulu-Natal</c:v>
                </c:pt>
                <c:pt idx="2">
                  <c:v>Zululand</c:v>
                </c:pt>
                <c:pt idx="3">
                  <c:v>Venda</c:v>
                </c:pt>
                <c:pt idx="4">
                  <c:v>Pretoria</c:v>
                </c:pt>
                <c:pt idx="5">
                  <c:v>Cape Town</c:v>
                </c:pt>
                <c:pt idx="6">
                  <c:v>Western Cape</c:v>
                </c:pt>
                <c:pt idx="7">
                  <c:v>Mangosuthu</c:v>
                </c:pt>
                <c:pt idx="8">
                  <c:v>Nelson Mandela </c:v>
                </c:pt>
                <c:pt idx="9">
                  <c:v>Limpopo</c:v>
                </c:pt>
                <c:pt idx="10">
                  <c:v>Mpumalanga</c:v>
                </c:pt>
                <c:pt idx="11">
                  <c:v>Rhodes</c:v>
                </c:pt>
                <c:pt idx="12">
                  <c:v>Stellenbosch </c:v>
                </c:pt>
                <c:pt idx="13">
                  <c:v>Wits</c:v>
                </c:pt>
                <c:pt idx="14">
                  <c:v>Cape Peninsula</c:v>
                </c:pt>
                <c:pt idx="15">
                  <c:v>North West </c:v>
                </c:pt>
                <c:pt idx="16">
                  <c:v>All institutions</c:v>
                </c:pt>
                <c:pt idx="17">
                  <c:v>Free State</c:v>
                </c:pt>
                <c:pt idx="18">
                  <c:v>Johannesburg</c:v>
                </c:pt>
                <c:pt idx="19">
                  <c:v>Central</c:v>
                </c:pt>
                <c:pt idx="20">
                  <c:v>Sefako Makgatho</c:v>
                </c:pt>
                <c:pt idx="21">
                  <c:v>Durban</c:v>
                </c:pt>
                <c:pt idx="22">
                  <c:v>Unisa</c:v>
                </c:pt>
                <c:pt idx="23">
                  <c:v>Tshwane</c:v>
                </c:pt>
                <c:pt idx="24">
                  <c:v>Walter Sisulu</c:v>
                </c:pt>
                <c:pt idx="25">
                  <c:v>Sol Plaatje </c:v>
                </c:pt>
                <c:pt idx="26">
                  <c:v>Vaal</c:v>
                </c:pt>
              </c:strCache>
            </c:strRef>
          </c:cat>
          <c:val>
            <c:numRef>
              <c:f>'Main sources of income'!$B$2:$B$28</c:f>
              <c:numCache>
                <c:formatCode>0.0</c:formatCode>
                <c:ptCount val="27"/>
                <c:pt idx="0">
                  <c:v>46</c:v>
                </c:pt>
                <c:pt idx="1">
                  <c:v>51.1</c:v>
                </c:pt>
                <c:pt idx="2">
                  <c:v>51.4</c:v>
                </c:pt>
                <c:pt idx="3">
                  <c:v>52.5</c:v>
                </c:pt>
                <c:pt idx="4">
                  <c:v>53.1</c:v>
                </c:pt>
                <c:pt idx="5">
                  <c:v>53.4</c:v>
                </c:pt>
                <c:pt idx="6">
                  <c:v>53.9</c:v>
                </c:pt>
                <c:pt idx="7">
                  <c:v>55.5</c:v>
                </c:pt>
                <c:pt idx="8">
                  <c:v>55.5</c:v>
                </c:pt>
                <c:pt idx="9">
                  <c:v>55.5</c:v>
                </c:pt>
                <c:pt idx="10">
                  <c:v>56</c:v>
                </c:pt>
                <c:pt idx="11">
                  <c:v>56.4</c:v>
                </c:pt>
                <c:pt idx="12">
                  <c:v>57.2</c:v>
                </c:pt>
                <c:pt idx="13">
                  <c:v>57.2</c:v>
                </c:pt>
                <c:pt idx="14">
                  <c:v>57.2</c:v>
                </c:pt>
                <c:pt idx="15">
                  <c:v>57.3</c:v>
                </c:pt>
                <c:pt idx="16">
                  <c:v>58</c:v>
                </c:pt>
                <c:pt idx="17">
                  <c:v>59.8</c:v>
                </c:pt>
                <c:pt idx="18">
                  <c:v>60</c:v>
                </c:pt>
                <c:pt idx="19">
                  <c:v>60.6</c:v>
                </c:pt>
                <c:pt idx="20">
                  <c:v>61.1</c:v>
                </c:pt>
                <c:pt idx="21">
                  <c:v>63.8</c:v>
                </c:pt>
                <c:pt idx="22">
                  <c:v>65.3</c:v>
                </c:pt>
                <c:pt idx="23">
                  <c:v>66.5</c:v>
                </c:pt>
                <c:pt idx="24">
                  <c:v>69</c:v>
                </c:pt>
                <c:pt idx="25">
                  <c:v>71.7</c:v>
                </c:pt>
                <c:pt idx="26">
                  <c:v>75.099999999999994</c:v>
                </c:pt>
              </c:numCache>
            </c:numRef>
          </c:val>
        </c:ser>
        <c:ser>
          <c:idx val="1"/>
          <c:order val="1"/>
          <c:tx>
            <c:strRef>
              <c:f>'Main sources of income'!$C$1</c:f>
              <c:strCache>
                <c:ptCount val="1"/>
                <c:pt idx="0">
                  <c:v>Goods &amp; services</c:v>
                </c:pt>
              </c:strCache>
            </c:strRef>
          </c:tx>
          <c:spPr>
            <a:solidFill>
              <a:schemeClr val="accent2"/>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Fort Hare</c:v>
                </c:pt>
                <c:pt idx="1">
                  <c:v>KwaZulu-Natal</c:v>
                </c:pt>
                <c:pt idx="2">
                  <c:v>Zululand</c:v>
                </c:pt>
                <c:pt idx="3">
                  <c:v>Venda</c:v>
                </c:pt>
                <c:pt idx="4">
                  <c:v>Pretoria</c:v>
                </c:pt>
                <c:pt idx="5">
                  <c:v>Cape Town</c:v>
                </c:pt>
                <c:pt idx="6">
                  <c:v>Western Cape</c:v>
                </c:pt>
                <c:pt idx="7">
                  <c:v>Mangosuthu</c:v>
                </c:pt>
                <c:pt idx="8">
                  <c:v>Nelson Mandela </c:v>
                </c:pt>
                <c:pt idx="9">
                  <c:v>Limpopo</c:v>
                </c:pt>
                <c:pt idx="10">
                  <c:v>Mpumalanga</c:v>
                </c:pt>
                <c:pt idx="11">
                  <c:v>Rhodes</c:v>
                </c:pt>
                <c:pt idx="12">
                  <c:v>Stellenbosch </c:v>
                </c:pt>
                <c:pt idx="13">
                  <c:v>Wits</c:v>
                </c:pt>
                <c:pt idx="14">
                  <c:v>Cape Peninsula</c:v>
                </c:pt>
                <c:pt idx="15">
                  <c:v>North West </c:v>
                </c:pt>
                <c:pt idx="16">
                  <c:v>All institutions</c:v>
                </c:pt>
                <c:pt idx="17">
                  <c:v>Free State</c:v>
                </c:pt>
                <c:pt idx="18">
                  <c:v>Johannesburg</c:v>
                </c:pt>
                <c:pt idx="19">
                  <c:v>Central</c:v>
                </c:pt>
                <c:pt idx="20">
                  <c:v>Sefako Makgatho</c:v>
                </c:pt>
                <c:pt idx="21">
                  <c:v>Durban</c:v>
                </c:pt>
                <c:pt idx="22">
                  <c:v>Unisa</c:v>
                </c:pt>
                <c:pt idx="23">
                  <c:v>Tshwane</c:v>
                </c:pt>
                <c:pt idx="24">
                  <c:v>Walter Sisulu</c:v>
                </c:pt>
                <c:pt idx="25">
                  <c:v>Sol Plaatje </c:v>
                </c:pt>
                <c:pt idx="26">
                  <c:v>Vaal</c:v>
                </c:pt>
              </c:strCache>
            </c:strRef>
          </c:cat>
          <c:val>
            <c:numRef>
              <c:f>'Main sources of income'!$C$2:$C$28</c:f>
              <c:numCache>
                <c:formatCode>0.0</c:formatCode>
                <c:ptCount val="27"/>
                <c:pt idx="0">
                  <c:v>44.7</c:v>
                </c:pt>
                <c:pt idx="1">
                  <c:v>39</c:v>
                </c:pt>
                <c:pt idx="2">
                  <c:v>47.3</c:v>
                </c:pt>
                <c:pt idx="3">
                  <c:v>44.1</c:v>
                </c:pt>
                <c:pt idx="4">
                  <c:v>43.9</c:v>
                </c:pt>
                <c:pt idx="5">
                  <c:v>35.6</c:v>
                </c:pt>
                <c:pt idx="6">
                  <c:v>36.6</c:v>
                </c:pt>
                <c:pt idx="7">
                  <c:v>40</c:v>
                </c:pt>
                <c:pt idx="8">
                  <c:v>39.300000000000011</c:v>
                </c:pt>
                <c:pt idx="9">
                  <c:v>43.6</c:v>
                </c:pt>
                <c:pt idx="10">
                  <c:v>35.800000000000011</c:v>
                </c:pt>
                <c:pt idx="11">
                  <c:v>35.5</c:v>
                </c:pt>
                <c:pt idx="12">
                  <c:v>30.3</c:v>
                </c:pt>
                <c:pt idx="13">
                  <c:v>31.3</c:v>
                </c:pt>
                <c:pt idx="14">
                  <c:v>34.6</c:v>
                </c:pt>
                <c:pt idx="15">
                  <c:v>36.300000000000011</c:v>
                </c:pt>
                <c:pt idx="16">
                  <c:v>35.5</c:v>
                </c:pt>
                <c:pt idx="17">
                  <c:v>35.300000000000011</c:v>
                </c:pt>
                <c:pt idx="18">
                  <c:v>31.2</c:v>
                </c:pt>
                <c:pt idx="19">
                  <c:v>35.6</c:v>
                </c:pt>
                <c:pt idx="20">
                  <c:v>38.9</c:v>
                </c:pt>
                <c:pt idx="21">
                  <c:v>34.700000000000003</c:v>
                </c:pt>
                <c:pt idx="22">
                  <c:v>31.5</c:v>
                </c:pt>
                <c:pt idx="23">
                  <c:v>31</c:v>
                </c:pt>
                <c:pt idx="24">
                  <c:v>31</c:v>
                </c:pt>
                <c:pt idx="25">
                  <c:v>28.3</c:v>
                </c:pt>
                <c:pt idx="26">
                  <c:v>20.7</c:v>
                </c:pt>
              </c:numCache>
            </c:numRef>
          </c:val>
        </c:ser>
        <c:ser>
          <c:idx val="2"/>
          <c:order val="2"/>
          <c:tx>
            <c:strRef>
              <c:f>'Main sources of income'!$D$1</c:f>
              <c:strCache>
                <c:ptCount val="1"/>
                <c:pt idx="0">
                  <c:v>Other payments</c:v>
                </c:pt>
              </c:strCache>
            </c:strRef>
          </c:tx>
          <c:spPr>
            <a:solidFill>
              <a:schemeClr val="accent3"/>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Fort Hare</c:v>
                </c:pt>
                <c:pt idx="1">
                  <c:v>KwaZulu-Natal</c:v>
                </c:pt>
                <c:pt idx="2">
                  <c:v>Zululand</c:v>
                </c:pt>
                <c:pt idx="3">
                  <c:v>Venda</c:v>
                </c:pt>
                <c:pt idx="4">
                  <c:v>Pretoria</c:v>
                </c:pt>
                <c:pt idx="5">
                  <c:v>Cape Town</c:v>
                </c:pt>
                <c:pt idx="6">
                  <c:v>Western Cape</c:v>
                </c:pt>
                <c:pt idx="7">
                  <c:v>Mangosuthu</c:v>
                </c:pt>
                <c:pt idx="8">
                  <c:v>Nelson Mandela </c:v>
                </c:pt>
                <c:pt idx="9">
                  <c:v>Limpopo</c:v>
                </c:pt>
                <c:pt idx="10">
                  <c:v>Mpumalanga</c:v>
                </c:pt>
                <c:pt idx="11">
                  <c:v>Rhodes</c:v>
                </c:pt>
                <c:pt idx="12">
                  <c:v>Stellenbosch </c:v>
                </c:pt>
                <c:pt idx="13">
                  <c:v>Wits</c:v>
                </c:pt>
                <c:pt idx="14">
                  <c:v>Cape Peninsula</c:v>
                </c:pt>
                <c:pt idx="15">
                  <c:v>North West </c:v>
                </c:pt>
                <c:pt idx="16">
                  <c:v>All institutions</c:v>
                </c:pt>
                <c:pt idx="17">
                  <c:v>Free State</c:v>
                </c:pt>
                <c:pt idx="18">
                  <c:v>Johannesburg</c:v>
                </c:pt>
                <c:pt idx="19">
                  <c:v>Central</c:v>
                </c:pt>
                <c:pt idx="20">
                  <c:v>Sefako Makgatho</c:v>
                </c:pt>
                <c:pt idx="21">
                  <c:v>Durban</c:v>
                </c:pt>
                <c:pt idx="22">
                  <c:v>Unisa</c:v>
                </c:pt>
                <c:pt idx="23">
                  <c:v>Tshwane</c:v>
                </c:pt>
                <c:pt idx="24">
                  <c:v>Walter Sisulu</c:v>
                </c:pt>
                <c:pt idx="25">
                  <c:v>Sol Plaatje </c:v>
                </c:pt>
                <c:pt idx="26">
                  <c:v>Vaal</c:v>
                </c:pt>
              </c:strCache>
            </c:strRef>
          </c:cat>
          <c:val>
            <c:numRef>
              <c:f>'Main sources of income'!$D$2:$D$28</c:f>
              <c:numCache>
                <c:formatCode>0.0</c:formatCode>
                <c:ptCount val="27"/>
                <c:pt idx="0">
                  <c:v>9.3000000000000007</c:v>
                </c:pt>
                <c:pt idx="1">
                  <c:v>9.9</c:v>
                </c:pt>
                <c:pt idx="2">
                  <c:v>1.3</c:v>
                </c:pt>
                <c:pt idx="3">
                  <c:v>3.4</c:v>
                </c:pt>
                <c:pt idx="4">
                  <c:v>3</c:v>
                </c:pt>
                <c:pt idx="5">
                  <c:v>11</c:v>
                </c:pt>
                <c:pt idx="6">
                  <c:v>9.5</c:v>
                </c:pt>
                <c:pt idx="7">
                  <c:v>4.5</c:v>
                </c:pt>
                <c:pt idx="8">
                  <c:v>5.3</c:v>
                </c:pt>
                <c:pt idx="9">
                  <c:v>0.9</c:v>
                </c:pt>
                <c:pt idx="10">
                  <c:v>8.2000000000000011</c:v>
                </c:pt>
                <c:pt idx="11">
                  <c:v>8.1</c:v>
                </c:pt>
                <c:pt idx="12">
                  <c:v>12.5</c:v>
                </c:pt>
                <c:pt idx="13">
                  <c:v>11.6</c:v>
                </c:pt>
                <c:pt idx="14">
                  <c:v>8.2000000000000011</c:v>
                </c:pt>
                <c:pt idx="15">
                  <c:v>6.4</c:v>
                </c:pt>
                <c:pt idx="16">
                  <c:v>6.5</c:v>
                </c:pt>
                <c:pt idx="17">
                  <c:v>4.9000000000000004</c:v>
                </c:pt>
                <c:pt idx="18">
                  <c:v>8.8000000000000007</c:v>
                </c:pt>
                <c:pt idx="19">
                  <c:v>3.9</c:v>
                </c:pt>
                <c:pt idx="20">
                  <c:v>0</c:v>
                </c:pt>
                <c:pt idx="21">
                  <c:v>1.5</c:v>
                </c:pt>
                <c:pt idx="22">
                  <c:v>3.2</c:v>
                </c:pt>
                <c:pt idx="23">
                  <c:v>2.6</c:v>
                </c:pt>
                <c:pt idx="24">
                  <c:v>0</c:v>
                </c:pt>
                <c:pt idx="25">
                  <c:v>0</c:v>
                </c:pt>
                <c:pt idx="26">
                  <c:v>4.2</c:v>
                </c:pt>
              </c:numCache>
            </c:numRef>
          </c:val>
        </c:ser>
        <c:dLbls/>
        <c:gapWidth val="42"/>
        <c:overlap val="100"/>
        <c:axId val="111268992"/>
        <c:axId val="111270528"/>
      </c:barChart>
      <c:catAx>
        <c:axId val="11126899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270528"/>
        <c:crossesAt val="0"/>
        <c:auto val="1"/>
        <c:lblAlgn val="ctr"/>
        <c:lblOffset val="100"/>
      </c:catAx>
      <c:valAx>
        <c:axId val="111270528"/>
        <c:scaling>
          <c:orientation val="minMax"/>
          <c:max val="100"/>
        </c:scaling>
        <c:axPos val="b"/>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268992"/>
        <c:crosses val="autoZero"/>
        <c:crossBetween val="between"/>
      </c:valAx>
      <c:spPr>
        <a:noFill/>
        <a:ln>
          <a:noFill/>
        </a:ln>
        <a:effectLst/>
      </c:spPr>
    </c:plotArea>
    <c:legend>
      <c:legendPos val="t"/>
      <c:layout>
        <c:manualLayout>
          <c:xMode val="edge"/>
          <c:yMode val="edge"/>
          <c:x val="0.21504654733122158"/>
          <c:y val="1.0974758056470121E-2"/>
          <c:w val="0.73507386702695621"/>
          <c:h val="2.3641844230710311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Employee_2014!$A$1:$A$26</c:f>
              <c:strCache>
                <c:ptCount val="26"/>
                <c:pt idx="0">
                  <c:v>Sol Plaatje</c:v>
                </c:pt>
                <c:pt idx="1">
                  <c:v>Mpumalanga</c:v>
                </c:pt>
                <c:pt idx="2">
                  <c:v>Mangosuthu</c:v>
                </c:pt>
                <c:pt idx="3">
                  <c:v>Sefako Makgatho</c:v>
                </c:pt>
                <c:pt idx="4">
                  <c:v>Zululand</c:v>
                </c:pt>
                <c:pt idx="5">
                  <c:v>Central</c:v>
                </c:pt>
                <c:pt idx="6">
                  <c:v>Fort Hare</c:v>
                </c:pt>
                <c:pt idx="7">
                  <c:v>Venda</c:v>
                </c:pt>
                <c:pt idx="8">
                  <c:v>Rhodes</c:v>
                </c:pt>
                <c:pt idx="9">
                  <c:v>Vaal</c:v>
                </c:pt>
                <c:pt idx="10">
                  <c:v>Western Cape</c:v>
                </c:pt>
                <c:pt idx="11">
                  <c:v>Walter Sisulu</c:v>
                </c:pt>
                <c:pt idx="12">
                  <c:v>Durban</c:v>
                </c:pt>
                <c:pt idx="13">
                  <c:v>Nelson Mandela</c:v>
                </c:pt>
                <c:pt idx="14">
                  <c:v>Limpopo</c:v>
                </c:pt>
                <c:pt idx="15">
                  <c:v>Cape Peninsula</c:v>
                </c:pt>
                <c:pt idx="16">
                  <c:v>Free State</c:v>
                </c:pt>
                <c:pt idx="17">
                  <c:v>North West</c:v>
                </c:pt>
                <c:pt idx="18">
                  <c:v>Stellenbosch</c:v>
                </c:pt>
                <c:pt idx="19">
                  <c:v>Tshwane</c:v>
                </c:pt>
                <c:pt idx="20">
                  <c:v>KwaZulu-Natal</c:v>
                </c:pt>
                <c:pt idx="21">
                  <c:v>Johannesburg</c:v>
                </c:pt>
                <c:pt idx="22">
                  <c:v>Wits</c:v>
                </c:pt>
                <c:pt idx="23">
                  <c:v>Cape Town</c:v>
                </c:pt>
                <c:pt idx="24">
                  <c:v>Pretoria</c:v>
                </c:pt>
                <c:pt idx="25">
                  <c:v>Unisa</c:v>
                </c:pt>
              </c:strCache>
            </c:strRef>
          </c:cat>
          <c:val>
            <c:numRef>
              <c:f>Employee_2014!$B$1:$B$26</c:f>
              <c:numCache>
                <c:formatCode>General</c:formatCode>
                <c:ptCount val="26"/>
                <c:pt idx="0">
                  <c:v>38</c:v>
                </c:pt>
                <c:pt idx="1">
                  <c:v>89</c:v>
                </c:pt>
                <c:pt idx="2">
                  <c:v>297</c:v>
                </c:pt>
                <c:pt idx="3">
                  <c:v>327</c:v>
                </c:pt>
                <c:pt idx="4">
                  <c:v>358</c:v>
                </c:pt>
                <c:pt idx="5">
                  <c:v>409</c:v>
                </c:pt>
                <c:pt idx="6">
                  <c:v>438</c:v>
                </c:pt>
                <c:pt idx="7">
                  <c:v>463</c:v>
                </c:pt>
                <c:pt idx="8">
                  <c:v>555</c:v>
                </c:pt>
                <c:pt idx="9">
                  <c:v>691</c:v>
                </c:pt>
                <c:pt idx="10">
                  <c:v>858</c:v>
                </c:pt>
                <c:pt idx="11">
                  <c:v>863</c:v>
                </c:pt>
                <c:pt idx="12">
                  <c:v>867</c:v>
                </c:pt>
                <c:pt idx="13">
                  <c:v>971</c:v>
                </c:pt>
                <c:pt idx="14">
                  <c:v>1004</c:v>
                </c:pt>
                <c:pt idx="15">
                  <c:v>1167</c:v>
                </c:pt>
                <c:pt idx="16">
                  <c:v>1231</c:v>
                </c:pt>
                <c:pt idx="17">
                  <c:v>1837</c:v>
                </c:pt>
                <c:pt idx="18">
                  <c:v>1919</c:v>
                </c:pt>
                <c:pt idx="19">
                  <c:v>1932</c:v>
                </c:pt>
                <c:pt idx="20">
                  <c:v>1942</c:v>
                </c:pt>
                <c:pt idx="21">
                  <c:v>1956</c:v>
                </c:pt>
                <c:pt idx="22">
                  <c:v>2096</c:v>
                </c:pt>
                <c:pt idx="23">
                  <c:v>2487</c:v>
                </c:pt>
                <c:pt idx="24">
                  <c:v>2601</c:v>
                </c:pt>
                <c:pt idx="25">
                  <c:v>3996</c:v>
                </c:pt>
              </c:numCache>
            </c:numRef>
          </c:val>
        </c:ser>
        <c:dLbls/>
        <c:gapWidth val="56"/>
        <c:axId val="116396416"/>
        <c:axId val="116397952"/>
      </c:barChart>
      <c:catAx>
        <c:axId val="1163964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397952"/>
        <c:crosses val="autoZero"/>
        <c:auto val="1"/>
        <c:lblAlgn val="ctr"/>
        <c:lblOffset val="100"/>
      </c:catAx>
      <c:valAx>
        <c:axId val="116397952"/>
        <c:scaling>
          <c:orientation val="minMax"/>
        </c:scaling>
        <c:delete val="1"/>
        <c:axPos val="b"/>
        <c:numFmt formatCode="General" sourceLinked="1"/>
        <c:majorTickMark val="none"/>
        <c:tickLblPos val="none"/>
        <c:crossAx val="116396416"/>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Purchases_2014!$A$1:$A$26</c:f>
              <c:strCache>
                <c:ptCount val="26"/>
                <c:pt idx="0">
                  <c:v>Sol Plaatje</c:v>
                </c:pt>
                <c:pt idx="1">
                  <c:v>Mpumalanga</c:v>
                </c:pt>
                <c:pt idx="2">
                  <c:v>Vaal</c:v>
                </c:pt>
                <c:pt idx="3">
                  <c:v>Sefako Makgatho</c:v>
                </c:pt>
                <c:pt idx="4">
                  <c:v>Mangosuthu</c:v>
                </c:pt>
                <c:pt idx="5">
                  <c:v>Central</c:v>
                </c:pt>
                <c:pt idx="6">
                  <c:v>Zululand</c:v>
                </c:pt>
                <c:pt idx="7">
                  <c:v>Rhodes</c:v>
                </c:pt>
                <c:pt idx="8">
                  <c:v>Walter Sisulu</c:v>
                </c:pt>
                <c:pt idx="9">
                  <c:v>Venda</c:v>
                </c:pt>
                <c:pt idx="10">
                  <c:v>Fort Hare</c:v>
                </c:pt>
                <c:pt idx="11">
                  <c:v>Durban</c:v>
                </c:pt>
                <c:pt idx="12">
                  <c:v>Western Cape</c:v>
                </c:pt>
                <c:pt idx="13">
                  <c:v>Nelson Mandela</c:v>
                </c:pt>
                <c:pt idx="14">
                  <c:v>Cape Peninsula</c:v>
                </c:pt>
                <c:pt idx="15">
                  <c:v>Free State</c:v>
                </c:pt>
                <c:pt idx="16">
                  <c:v>Limpopo</c:v>
                </c:pt>
                <c:pt idx="17">
                  <c:v>Tshwane</c:v>
                </c:pt>
                <c:pt idx="18">
                  <c:v>Stellenbosch</c:v>
                </c:pt>
                <c:pt idx="19">
                  <c:v>Johannesburg</c:v>
                </c:pt>
                <c:pt idx="20">
                  <c:v>Wits</c:v>
                </c:pt>
                <c:pt idx="21">
                  <c:v>North West</c:v>
                </c:pt>
                <c:pt idx="22">
                  <c:v>KwaZulu-Natal</c:v>
                </c:pt>
                <c:pt idx="23">
                  <c:v>Cape Town</c:v>
                </c:pt>
                <c:pt idx="24">
                  <c:v>Unisa</c:v>
                </c:pt>
                <c:pt idx="25">
                  <c:v>Pretoria</c:v>
                </c:pt>
              </c:strCache>
            </c:strRef>
          </c:cat>
          <c:val>
            <c:numRef>
              <c:f>Purchases_2014!$B$1:$B$26</c:f>
              <c:numCache>
                <c:formatCode>General</c:formatCode>
                <c:ptCount val="26"/>
                <c:pt idx="0">
                  <c:v>15</c:v>
                </c:pt>
                <c:pt idx="1">
                  <c:v>57</c:v>
                </c:pt>
                <c:pt idx="2">
                  <c:v>190</c:v>
                </c:pt>
                <c:pt idx="3">
                  <c:v>208</c:v>
                </c:pt>
                <c:pt idx="4">
                  <c:v>214</c:v>
                </c:pt>
                <c:pt idx="5">
                  <c:v>240</c:v>
                </c:pt>
                <c:pt idx="6">
                  <c:v>330</c:v>
                </c:pt>
                <c:pt idx="7">
                  <c:v>349</c:v>
                </c:pt>
                <c:pt idx="8">
                  <c:v>387</c:v>
                </c:pt>
                <c:pt idx="9">
                  <c:v>389</c:v>
                </c:pt>
                <c:pt idx="10">
                  <c:v>426</c:v>
                </c:pt>
                <c:pt idx="11">
                  <c:v>472</c:v>
                </c:pt>
                <c:pt idx="12">
                  <c:v>583</c:v>
                </c:pt>
                <c:pt idx="13">
                  <c:v>688</c:v>
                </c:pt>
                <c:pt idx="14">
                  <c:v>706</c:v>
                </c:pt>
                <c:pt idx="15">
                  <c:v>726</c:v>
                </c:pt>
                <c:pt idx="16">
                  <c:v>790</c:v>
                </c:pt>
                <c:pt idx="17">
                  <c:v>900</c:v>
                </c:pt>
                <c:pt idx="18">
                  <c:v>1017</c:v>
                </c:pt>
                <c:pt idx="19">
                  <c:v>1017</c:v>
                </c:pt>
                <c:pt idx="20">
                  <c:v>1147</c:v>
                </c:pt>
                <c:pt idx="21">
                  <c:v>1163</c:v>
                </c:pt>
                <c:pt idx="22">
                  <c:v>1480</c:v>
                </c:pt>
                <c:pt idx="23">
                  <c:v>1656</c:v>
                </c:pt>
                <c:pt idx="24">
                  <c:v>1924</c:v>
                </c:pt>
                <c:pt idx="25">
                  <c:v>2154</c:v>
                </c:pt>
              </c:numCache>
            </c:numRef>
          </c:val>
        </c:ser>
        <c:dLbls/>
        <c:gapWidth val="56"/>
        <c:axId val="116483584"/>
        <c:axId val="116485120"/>
      </c:barChart>
      <c:catAx>
        <c:axId val="1164835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485120"/>
        <c:crosses val="autoZero"/>
        <c:auto val="1"/>
        <c:lblAlgn val="ctr"/>
        <c:lblOffset val="100"/>
      </c:catAx>
      <c:valAx>
        <c:axId val="116485120"/>
        <c:scaling>
          <c:orientation val="minMax"/>
        </c:scaling>
        <c:delete val="1"/>
        <c:axPos val="b"/>
        <c:numFmt formatCode="General" sourceLinked="1"/>
        <c:majorTickMark val="none"/>
        <c:tickLblPos val="none"/>
        <c:crossAx val="116483584"/>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Sheet1!$A$1:$A$23</c:f>
              <c:strCache>
                <c:ptCount val="23"/>
                <c:pt idx="0">
                  <c:v>Fort Hare</c:v>
                </c:pt>
                <c:pt idx="1">
                  <c:v>Zululand</c:v>
                </c:pt>
                <c:pt idx="2">
                  <c:v>Mpumalanga</c:v>
                </c:pt>
                <c:pt idx="3">
                  <c:v>Limpopo</c:v>
                </c:pt>
                <c:pt idx="4">
                  <c:v>Durban</c:v>
                </c:pt>
                <c:pt idx="5">
                  <c:v>Venda</c:v>
                </c:pt>
                <c:pt idx="6">
                  <c:v>Mangosuthu</c:v>
                </c:pt>
                <c:pt idx="7">
                  <c:v>Central</c:v>
                </c:pt>
                <c:pt idx="8">
                  <c:v>Vaal</c:v>
                </c:pt>
                <c:pt idx="9">
                  <c:v>Tshwane</c:v>
                </c:pt>
                <c:pt idx="10">
                  <c:v>Rhodes</c:v>
                </c:pt>
                <c:pt idx="11">
                  <c:v>Nelson Mandela</c:v>
                </c:pt>
                <c:pt idx="12">
                  <c:v>Free State</c:v>
                </c:pt>
                <c:pt idx="13">
                  <c:v>Western Cape</c:v>
                </c:pt>
                <c:pt idx="14">
                  <c:v>Cape Peninsula</c:v>
                </c:pt>
                <c:pt idx="15">
                  <c:v>Pretoria</c:v>
                </c:pt>
                <c:pt idx="16">
                  <c:v>Unisa</c:v>
                </c:pt>
                <c:pt idx="17">
                  <c:v>North West</c:v>
                </c:pt>
                <c:pt idx="18">
                  <c:v>Johannesburg</c:v>
                </c:pt>
                <c:pt idx="19">
                  <c:v>KwaZulu-Natal</c:v>
                </c:pt>
                <c:pt idx="20">
                  <c:v>Walter Sisulu</c:v>
                </c:pt>
                <c:pt idx="21">
                  <c:v>Stellenbosch</c:v>
                </c:pt>
                <c:pt idx="22">
                  <c:v>Cape Town</c:v>
                </c:pt>
              </c:strCache>
            </c:strRef>
          </c:cat>
          <c:val>
            <c:numRef>
              <c:f>Sheet1!$C$1:$C$23</c:f>
              <c:numCache>
                <c:formatCode>#,##0</c:formatCode>
                <c:ptCount val="23"/>
                <c:pt idx="0">
                  <c:v>5.1919999999999993</c:v>
                </c:pt>
                <c:pt idx="1">
                  <c:v>6.2859999999999996</c:v>
                </c:pt>
                <c:pt idx="2">
                  <c:v>12.48</c:v>
                </c:pt>
                <c:pt idx="3">
                  <c:v>15.513</c:v>
                </c:pt>
                <c:pt idx="4">
                  <c:v>17.784999999999997</c:v>
                </c:pt>
                <c:pt idx="5">
                  <c:v>22.266999999999996</c:v>
                </c:pt>
                <c:pt idx="6">
                  <c:v>23.632000000000001</c:v>
                </c:pt>
                <c:pt idx="7">
                  <c:v>24.89</c:v>
                </c:pt>
                <c:pt idx="8">
                  <c:v>35.664000000000001</c:v>
                </c:pt>
                <c:pt idx="9">
                  <c:v>72.16</c:v>
                </c:pt>
                <c:pt idx="10">
                  <c:v>79.840999999999994</c:v>
                </c:pt>
                <c:pt idx="11">
                  <c:v>86.36999999999999</c:v>
                </c:pt>
                <c:pt idx="12">
                  <c:v>88.103999999999999</c:v>
                </c:pt>
                <c:pt idx="13">
                  <c:v>129.86600000000001</c:v>
                </c:pt>
                <c:pt idx="14">
                  <c:v>135.98700000000002</c:v>
                </c:pt>
                <c:pt idx="15">
                  <c:v>147.1</c:v>
                </c:pt>
                <c:pt idx="16">
                  <c:v>188.57599999999999</c:v>
                </c:pt>
                <c:pt idx="17">
                  <c:v>193.56700000000001</c:v>
                </c:pt>
                <c:pt idx="18">
                  <c:v>259.60000000000002</c:v>
                </c:pt>
                <c:pt idx="19">
                  <c:v>314.887</c:v>
                </c:pt>
                <c:pt idx="20">
                  <c:v>343.74599999999992</c:v>
                </c:pt>
                <c:pt idx="21">
                  <c:v>402.78500000000003</c:v>
                </c:pt>
                <c:pt idx="22">
                  <c:v>509.66</c:v>
                </c:pt>
              </c:numCache>
            </c:numRef>
          </c:val>
        </c:ser>
        <c:dLbls/>
        <c:gapWidth val="56"/>
        <c:axId val="116476928"/>
        <c:axId val="116646656"/>
      </c:barChart>
      <c:catAx>
        <c:axId val="11647692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646656"/>
        <c:crosses val="autoZero"/>
        <c:auto val="1"/>
        <c:lblAlgn val="ctr"/>
        <c:lblOffset val="100"/>
      </c:catAx>
      <c:valAx>
        <c:axId val="116646656"/>
        <c:scaling>
          <c:orientation val="minMax"/>
        </c:scaling>
        <c:delete val="1"/>
        <c:axPos val="b"/>
        <c:numFmt formatCode="#,##0" sourceLinked="1"/>
        <c:majorTickMark val="none"/>
        <c:tickLblPos val="none"/>
        <c:crossAx val="116476928"/>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Capex_2014!$A$1:$A$26</c:f>
              <c:strCache>
                <c:ptCount val="26"/>
                <c:pt idx="0">
                  <c:v>Zululand</c:v>
                </c:pt>
                <c:pt idx="1">
                  <c:v>Rhodes</c:v>
                </c:pt>
                <c:pt idx="2">
                  <c:v>Sefako Makgatho</c:v>
                </c:pt>
                <c:pt idx="3">
                  <c:v>Mangosuthu</c:v>
                </c:pt>
                <c:pt idx="4">
                  <c:v>Tshwane</c:v>
                </c:pt>
                <c:pt idx="5">
                  <c:v>Walter Sisulu</c:v>
                </c:pt>
                <c:pt idx="6">
                  <c:v>KwaZulu-Natal</c:v>
                </c:pt>
                <c:pt idx="7">
                  <c:v>North West</c:v>
                </c:pt>
                <c:pt idx="8">
                  <c:v>Fort Hare</c:v>
                </c:pt>
                <c:pt idx="9">
                  <c:v>Western Cape</c:v>
                </c:pt>
                <c:pt idx="10">
                  <c:v>Venda</c:v>
                </c:pt>
                <c:pt idx="11">
                  <c:v>Central</c:v>
                </c:pt>
                <c:pt idx="12">
                  <c:v>Mpumalanga</c:v>
                </c:pt>
                <c:pt idx="13">
                  <c:v>Vaal</c:v>
                </c:pt>
                <c:pt idx="14">
                  <c:v>Nelson Mandela</c:v>
                </c:pt>
                <c:pt idx="15">
                  <c:v>Limpopo</c:v>
                </c:pt>
                <c:pt idx="16">
                  <c:v>Durban</c:v>
                </c:pt>
                <c:pt idx="17">
                  <c:v>Cape Peninsula</c:v>
                </c:pt>
                <c:pt idx="18">
                  <c:v>Free State</c:v>
                </c:pt>
                <c:pt idx="19">
                  <c:v>Cape Town</c:v>
                </c:pt>
                <c:pt idx="20">
                  <c:v>Johannesburg</c:v>
                </c:pt>
                <c:pt idx="21">
                  <c:v>Unisa</c:v>
                </c:pt>
                <c:pt idx="22">
                  <c:v>Pretoria</c:v>
                </c:pt>
                <c:pt idx="23">
                  <c:v>Sol Plaatje</c:v>
                </c:pt>
                <c:pt idx="24">
                  <c:v>Stellenbosch</c:v>
                </c:pt>
                <c:pt idx="25">
                  <c:v>Wits</c:v>
                </c:pt>
              </c:strCache>
            </c:strRef>
          </c:cat>
          <c:val>
            <c:numRef>
              <c:f>Capex_2014!$C$1:$C$26</c:f>
              <c:numCache>
                <c:formatCode>General</c:formatCode>
                <c:ptCount val="26"/>
                <c:pt idx="0">
                  <c:v>32</c:v>
                </c:pt>
                <c:pt idx="1">
                  <c:v>55</c:v>
                </c:pt>
                <c:pt idx="2">
                  <c:v>100</c:v>
                </c:pt>
                <c:pt idx="3">
                  <c:v>103</c:v>
                </c:pt>
                <c:pt idx="4">
                  <c:v>126</c:v>
                </c:pt>
                <c:pt idx="5">
                  <c:v>139</c:v>
                </c:pt>
                <c:pt idx="6">
                  <c:v>140</c:v>
                </c:pt>
                <c:pt idx="7">
                  <c:v>147</c:v>
                </c:pt>
                <c:pt idx="8">
                  <c:v>153</c:v>
                </c:pt>
                <c:pt idx="9">
                  <c:v>160</c:v>
                </c:pt>
                <c:pt idx="10">
                  <c:v>176</c:v>
                </c:pt>
                <c:pt idx="11">
                  <c:v>181</c:v>
                </c:pt>
                <c:pt idx="12">
                  <c:v>184</c:v>
                </c:pt>
                <c:pt idx="13">
                  <c:v>194</c:v>
                </c:pt>
                <c:pt idx="14">
                  <c:v>195</c:v>
                </c:pt>
                <c:pt idx="15">
                  <c:v>200</c:v>
                </c:pt>
                <c:pt idx="16">
                  <c:v>218</c:v>
                </c:pt>
                <c:pt idx="17">
                  <c:v>247</c:v>
                </c:pt>
                <c:pt idx="18">
                  <c:v>262</c:v>
                </c:pt>
                <c:pt idx="19">
                  <c:v>301</c:v>
                </c:pt>
                <c:pt idx="20">
                  <c:v>313</c:v>
                </c:pt>
                <c:pt idx="21">
                  <c:v>464</c:v>
                </c:pt>
                <c:pt idx="22">
                  <c:v>603</c:v>
                </c:pt>
                <c:pt idx="23">
                  <c:v>644</c:v>
                </c:pt>
                <c:pt idx="24">
                  <c:v>714</c:v>
                </c:pt>
                <c:pt idx="25">
                  <c:v>1142</c:v>
                </c:pt>
              </c:numCache>
            </c:numRef>
          </c:val>
        </c:ser>
        <c:dLbls/>
        <c:gapWidth val="56"/>
        <c:axId val="65126400"/>
        <c:axId val="65127936"/>
      </c:barChart>
      <c:catAx>
        <c:axId val="6512640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27936"/>
        <c:crosses val="autoZero"/>
        <c:auto val="1"/>
        <c:lblAlgn val="ctr"/>
        <c:lblOffset val="100"/>
      </c:catAx>
      <c:valAx>
        <c:axId val="65127936"/>
        <c:scaling>
          <c:orientation val="minMax"/>
        </c:scaling>
        <c:delete val="1"/>
        <c:axPos val="b"/>
        <c:numFmt formatCode="General" sourceLinked="1"/>
        <c:majorTickMark val="none"/>
        <c:tickLblPos val="none"/>
        <c:crossAx val="65126400"/>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Pt>
            <c:idx val="0"/>
            <c:spPr>
              <a:solidFill>
                <a:srgbClr val="C0504D"/>
              </a:solidFill>
              <a:ln>
                <a:noFill/>
              </a:ln>
              <a:effectLst/>
            </c:spPr>
          </c:dPt>
          <c:dPt>
            <c:idx val="1"/>
            <c:spPr>
              <a:solidFill>
                <a:srgbClr val="C0504D"/>
              </a:solidFill>
              <a:ln>
                <a:noFill/>
              </a:ln>
              <a:effectLst/>
            </c:spPr>
          </c:dPt>
          <c:dPt>
            <c:idx val="2"/>
            <c:spPr>
              <a:solidFill>
                <a:srgbClr val="C0504D"/>
              </a:solidFill>
              <a:ln>
                <a:noFill/>
              </a:ln>
              <a:effectLst/>
            </c:spPr>
          </c:dPt>
          <c:dPt>
            <c:idx val="3"/>
            <c:spPr>
              <a:solidFill>
                <a:srgbClr val="C0504D"/>
              </a:solidFill>
              <a:ln>
                <a:noFill/>
              </a:ln>
              <a:effectLst/>
            </c:spPr>
          </c:dPt>
          <c:dPt>
            <c:idx val="4"/>
            <c:spPr>
              <a:solidFill>
                <a:srgbClr val="C0504D"/>
              </a:solidFill>
              <a:ln>
                <a:noFill/>
              </a:ln>
              <a:effectLst/>
            </c:spPr>
          </c:dPt>
          <c:dPt>
            <c:idx val="5"/>
            <c:spPr>
              <a:solidFill>
                <a:srgbClr val="C0504D"/>
              </a:solidFill>
              <a:ln>
                <a:noFill/>
              </a:ln>
              <a:effectLst/>
            </c:spPr>
          </c:dPt>
          <c:dPt>
            <c:idx val="6"/>
            <c:spPr>
              <a:solidFill>
                <a:srgbClr val="C0504D"/>
              </a:solidFill>
              <a:ln>
                <a:noFill/>
              </a:ln>
              <a:effectLst/>
            </c:spPr>
          </c:dPt>
          <c:dPt>
            <c:idx val="7"/>
            <c:spPr>
              <a:solidFill>
                <a:srgbClr val="C0504D"/>
              </a:solidFill>
              <a:ln>
                <a:noFill/>
              </a:ln>
              <a:effectLst/>
            </c:spPr>
          </c:dPt>
          <c:dPt>
            <c:idx val="8"/>
            <c:spPr>
              <a:solidFill>
                <a:srgbClr val="C0504D"/>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'C'!$A$1:$A$26</c:f>
              <c:strCache>
                <c:ptCount val="26"/>
                <c:pt idx="0">
                  <c:v>Unisa</c:v>
                </c:pt>
                <c:pt idx="1">
                  <c:v>Cape Peninsula</c:v>
                </c:pt>
                <c:pt idx="2">
                  <c:v>Tshwane</c:v>
                </c:pt>
                <c:pt idx="3">
                  <c:v>Central</c:v>
                </c:pt>
                <c:pt idx="4">
                  <c:v>Vaal</c:v>
                </c:pt>
                <c:pt idx="5">
                  <c:v>Fort Hare</c:v>
                </c:pt>
                <c:pt idx="6">
                  <c:v>Venda</c:v>
                </c:pt>
                <c:pt idx="7">
                  <c:v>Mangosuthu</c:v>
                </c:pt>
                <c:pt idx="8">
                  <c:v>Rhodes</c:v>
                </c:pt>
                <c:pt idx="9">
                  <c:v>Johannesburg</c:v>
                </c:pt>
                <c:pt idx="10">
                  <c:v>Western Cape</c:v>
                </c:pt>
                <c:pt idx="11">
                  <c:v>North West </c:v>
                </c:pt>
                <c:pt idx="12">
                  <c:v>Nelson Mandela </c:v>
                </c:pt>
                <c:pt idx="13">
                  <c:v>Sol Plaatje </c:v>
                </c:pt>
                <c:pt idx="14">
                  <c:v>Walter Sisulu</c:v>
                </c:pt>
                <c:pt idx="15">
                  <c:v>Durban</c:v>
                </c:pt>
                <c:pt idx="16">
                  <c:v>KwaZulu-Natal</c:v>
                </c:pt>
                <c:pt idx="17">
                  <c:v>Mpumalanga</c:v>
                </c:pt>
                <c:pt idx="18">
                  <c:v>Cape Town</c:v>
                </c:pt>
                <c:pt idx="19">
                  <c:v>Limpopo</c:v>
                </c:pt>
                <c:pt idx="20">
                  <c:v>Zululand</c:v>
                </c:pt>
                <c:pt idx="21">
                  <c:v>Stellenbosch</c:v>
                </c:pt>
                <c:pt idx="22">
                  <c:v>Sefako Makgatho</c:v>
                </c:pt>
                <c:pt idx="23">
                  <c:v>Free State</c:v>
                </c:pt>
                <c:pt idx="24">
                  <c:v>Wits</c:v>
                </c:pt>
                <c:pt idx="25">
                  <c:v>Pretoria</c:v>
                </c:pt>
              </c:strCache>
            </c:strRef>
          </c:cat>
          <c:val>
            <c:numRef>
              <c:f>'C'!$B$1:$B$26</c:f>
              <c:numCache>
                <c:formatCode>General</c:formatCode>
                <c:ptCount val="26"/>
                <c:pt idx="0">
                  <c:v>-474</c:v>
                </c:pt>
                <c:pt idx="1">
                  <c:v>-240</c:v>
                </c:pt>
                <c:pt idx="2">
                  <c:v>-166</c:v>
                </c:pt>
                <c:pt idx="3">
                  <c:v>-164</c:v>
                </c:pt>
                <c:pt idx="4">
                  <c:v>-152</c:v>
                </c:pt>
                <c:pt idx="5">
                  <c:v>-134</c:v>
                </c:pt>
                <c:pt idx="6">
                  <c:v>-129</c:v>
                </c:pt>
                <c:pt idx="7">
                  <c:v>-68</c:v>
                </c:pt>
                <c:pt idx="8">
                  <c:v>-56</c:v>
                </c:pt>
                <c:pt idx="9">
                  <c:v>0</c:v>
                </c:pt>
                <c:pt idx="10">
                  <c:v>51</c:v>
                </c:pt>
                <c:pt idx="11">
                  <c:v>71</c:v>
                </c:pt>
                <c:pt idx="12">
                  <c:v>100</c:v>
                </c:pt>
                <c:pt idx="13">
                  <c:v>101</c:v>
                </c:pt>
                <c:pt idx="14">
                  <c:v>104</c:v>
                </c:pt>
                <c:pt idx="15">
                  <c:v>120</c:v>
                </c:pt>
                <c:pt idx="16">
                  <c:v>133</c:v>
                </c:pt>
                <c:pt idx="17">
                  <c:v>147</c:v>
                </c:pt>
                <c:pt idx="18">
                  <c:v>198</c:v>
                </c:pt>
                <c:pt idx="19">
                  <c:v>239</c:v>
                </c:pt>
                <c:pt idx="20">
                  <c:v>262</c:v>
                </c:pt>
                <c:pt idx="21">
                  <c:v>312</c:v>
                </c:pt>
                <c:pt idx="22">
                  <c:v>331</c:v>
                </c:pt>
                <c:pt idx="23">
                  <c:v>343</c:v>
                </c:pt>
                <c:pt idx="24">
                  <c:v>430</c:v>
                </c:pt>
                <c:pt idx="25">
                  <c:v>680</c:v>
                </c:pt>
              </c:numCache>
            </c:numRef>
          </c:val>
        </c:ser>
        <c:dLbls/>
        <c:gapWidth val="56"/>
        <c:axId val="65177088"/>
        <c:axId val="65178624"/>
      </c:barChart>
      <c:catAx>
        <c:axId val="65177088"/>
        <c:scaling>
          <c:orientation val="minMax"/>
        </c:scaling>
        <c:axPos val="l"/>
        <c:numFmt formatCode="General" sourceLinked="1"/>
        <c:maj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78624"/>
        <c:crosses val="autoZero"/>
        <c:auto val="1"/>
        <c:lblAlgn val="ctr"/>
        <c:lblOffset val="100"/>
      </c:catAx>
      <c:valAx>
        <c:axId val="65178624"/>
        <c:scaling>
          <c:orientation val="minMax"/>
        </c:scaling>
        <c:delete val="1"/>
        <c:axPos val="b"/>
        <c:numFmt formatCode="General" sourceLinked="1"/>
        <c:majorTickMark val="none"/>
        <c:tickLblPos val="none"/>
        <c:crossAx val="65177088"/>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Pt>
            <c:idx val="0"/>
            <c:spPr>
              <a:solidFill>
                <a:srgbClr val="C0504D"/>
              </a:solidFill>
              <a:ln>
                <a:noFill/>
              </a:ln>
              <a:effectLst/>
            </c:spPr>
          </c:dPt>
          <c:dPt>
            <c:idx val="1"/>
            <c:spPr>
              <a:solidFill>
                <a:srgbClr val="C0504D"/>
              </a:solidFill>
              <a:ln>
                <a:noFill/>
              </a:ln>
              <a:effectLst/>
            </c:spPr>
          </c:dPt>
          <c:dPt>
            <c:idx val="2"/>
            <c:spPr>
              <a:solidFill>
                <a:srgbClr val="C0504D"/>
              </a:solidFill>
              <a:ln>
                <a:noFill/>
              </a:ln>
              <a:effectLst/>
            </c:spPr>
          </c:dPt>
          <c:dPt>
            <c:idx val="3"/>
            <c:spPr>
              <a:solidFill>
                <a:srgbClr val="C0504D"/>
              </a:solidFill>
              <a:ln>
                <a:noFill/>
              </a:ln>
              <a:effectLst/>
            </c:spPr>
          </c:dPt>
          <c:dPt>
            <c:idx val="4"/>
            <c:spPr>
              <a:solidFill>
                <a:srgbClr val="C0504D"/>
              </a:solidFill>
              <a:ln>
                <a:noFill/>
              </a:ln>
              <a:effectLst/>
            </c:spPr>
          </c:dPt>
          <c:dPt>
            <c:idx val="5"/>
            <c:spPr>
              <a:solidFill>
                <a:srgbClr val="C0504D"/>
              </a:solidFill>
              <a:ln>
                <a:noFill/>
              </a:ln>
              <a:effectLst/>
            </c:spPr>
          </c:dPt>
          <c:dPt>
            <c:idx val="6"/>
            <c:spPr>
              <a:solidFill>
                <a:srgbClr val="C0504D"/>
              </a:solidFill>
              <a:ln>
                <a:noFill/>
              </a:ln>
              <a:effectLst/>
            </c:spPr>
          </c:dPt>
          <c:dPt>
            <c:idx val="7"/>
            <c:spPr>
              <a:solidFill>
                <a:srgbClr val="C0504D"/>
              </a:solidFill>
              <a:ln>
                <a:noFill/>
              </a:ln>
              <a:effectLst/>
            </c:spPr>
          </c:dPt>
          <c:dPt>
            <c:idx val="8"/>
            <c:spPr>
              <a:solidFill>
                <a:srgbClr val="C0504D"/>
              </a:solidFill>
              <a:ln>
                <a:noFill/>
              </a:ln>
              <a:effectLst/>
            </c:spPr>
          </c:dPt>
          <c:dPt>
            <c:idx val="9"/>
            <c:spPr>
              <a:solidFill>
                <a:srgbClr val="C0504D"/>
              </a:solidFill>
              <a:ln>
                <a:noFill/>
              </a:ln>
              <a:effectLst/>
            </c:spPr>
          </c:dPt>
          <c:dPt>
            <c:idx val="10"/>
            <c:spPr>
              <a:solidFill>
                <a:srgbClr val="C0504D"/>
              </a:solidFill>
              <a:ln>
                <a:noFill/>
              </a:ln>
              <a:effectLst/>
            </c:spPr>
          </c:dPt>
          <c:dPt>
            <c:idx val="11"/>
            <c:spPr>
              <a:solidFill>
                <a:srgbClr val="C0504D"/>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change'!$A$1:$A$26</c:f>
              <c:strCache>
                <c:ptCount val="26"/>
                <c:pt idx="0">
                  <c:v>KwaZulu-Natal</c:v>
                </c:pt>
                <c:pt idx="1">
                  <c:v>Western Cape</c:v>
                </c:pt>
                <c:pt idx="2">
                  <c:v>Venda</c:v>
                </c:pt>
                <c:pt idx="3">
                  <c:v>Vaal</c:v>
                </c:pt>
                <c:pt idx="4">
                  <c:v>Central</c:v>
                </c:pt>
                <c:pt idx="5">
                  <c:v>Cape Peninsula</c:v>
                </c:pt>
                <c:pt idx="6">
                  <c:v>Fort Hare</c:v>
                </c:pt>
                <c:pt idx="7">
                  <c:v>Johannesburg</c:v>
                </c:pt>
                <c:pt idx="8">
                  <c:v>Zululand</c:v>
                </c:pt>
                <c:pt idx="9">
                  <c:v>Mangosuthu</c:v>
                </c:pt>
                <c:pt idx="10">
                  <c:v>Wits</c:v>
                </c:pt>
                <c:pt idx="11">
                  <c:v>Rhodes</c:v>
                </c:pt>
                <c:pt idx="12">
                  <c:v>Nelson Mandela </c:v>
                </c:pt>
                <c:pt idx="13">
                  <c:v>North West </c:v>
                </c:pt>
                <c:pt idx="14">
                  <c:v>Tshwane</c:v>
                </c:pt>
                <c:pt idx="15">
                  <c:v>Stellenbosch</c:v>
                </c:pt>
                <c:pt idx="16">
                  <c:v>Sefako Makgatho</c:v>
                </c:pt>
                <c:pt idx="17">
                  <c:v>Sol Plaatje </c:v>
                </c:pt>
                <c:pt idx="18">
                  <c:v>Walter Sisulu</c:v>
                </c:pt>
                <c:pt idx="19">
                  <c:v>Free State</c:v>
                </c:pt>
                <c:pt idx="20">
                  <c:v>Durban</c:v>
                </c:pt>
                <c:pt idx="21">
                  <c:v>Mpumalanga</c:v>
                </c:pt>
                <c:pt idx="22">
                  <c:v>Limpopo</c:v>
                </c:pt>
                <c:pt idx="23">
                  <c:v>Unisa</c:v>
                </c:pt>
                <c:pt idx="24">
                  <c:v>Cape Town</c:v>
                </c:pt>
                <c:pt idx="25">
                  <c:v>Pretoria</c:v>
                </c:pt>
              </c:strCache>
            </c:strRef>
          </c:cat>
          <c:val>
            <c:numRef>
              <c:f>'Net change'!$C$1:$C$26</c:f>
              <c:numCache>
                <c:formatCode>General</c:formatCode>
                <c:ptCount val="26"/>
                <c:pt idx="0">
                  <c:v>-176</c:v>
                </c:pt>
                <c:pt idx="1">
                  <c:v>-175</c:v>
                </c:pt>
                <c:pt idx="2">
                  <c:v>-140</c:v>
                </c:pt>
                <c:pt idx="3">
                  <c:v>-120</c:v>
                </c:pt>
                <c:pt idx="4">
                  <c:v>-84</c:v>
                </c:pt>
                <c:pt idx="5">
                  <c:v>-60</c:v>
                </c:pt>
                <c:pt idx="6">
                  <c:v>-50</c:v>
                </c:pt>
                <c:pt idx="7">
                  <c:v>-41</c:v>
                </c:pt>
                <c:pt idx="8">
                  <c:v>-40</c:v>
                </c:pt>
                <c:pt idx="9">
                  <c:v>-36</c:v>
                </c:pt>
                <c:pt idx="10">
                  <c:v>-27</c:v>
                </c:pt>
                <c:pt idx="11">
                  <c:v>-19</c:v>
                </c:pt>
                <c:pt idx="12">
                  <c:v>0</c:v>
                </c:pt>
                <c:pt idx="13">
                  <c:v>11</c:v>
                </c:pt>
                <c:pt idx="14">
                  <c:v>24</c:v>
                </c:pt>
                <c:pt idx="15">
                  <c:v>61</c:v>
                </c:pt>
                <c:pt idx="16">
                  <c:v>82</c:v>
                </c:pt>
                <c:pt idx="17">
                  <c:v>101</c:v>
                </c:pt>
                <c:pt idx="18">
                  <c:v>104</c:v>
                </c:pt>
                <c:pt idx="19">
                  <c:v>109</c:v>
                </c:pt>
                <c:pt idx="20">
                  <c:v>137</c:v>
                </c:pt>
                <c:pt idx="21">
                  <c:v>147</c:v>
                </c:pt>
                <c:pt idx="22">
                  <c:v>197</c:v>
                </c:pt>
                <c:pt idx="23">
                  <c:v>208</c:v>
                </c:pt>
                <c:pt idx="24">
                  <c:v>292</c:v>
                </c:pt>
                <c:pt idx="25">
                  <c:v>316</c:v>
                </c:pt>
              </c:numCache>
            </c:numRef>
          </c:val>
        </c:ser>
        <c:dLbls/>
        <c:gapWidth val="56"/>
        <c:axId val="65290624"/>
        <c:axId val="65292160"/>
      </c:barChart>
      <c:catAx>
        <c:axId val="65290624"/>
        <c:scaling>
          <c:orientation val="minMax"/>
        </c:scaling>
        <c:axPos val="l"/>
        <c:numFmt formatCode="General" sourceLinked="1"/>
        <c:maj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292160"/>
        <c:crosses val="autoZero"/>
        <c:auto val="1"/>
        <c:lblAlgn val="ctr"/>
        <c:lblOffset val="100"/>
      </c:catAx>
      <c:valAx>
        <c:axId val="65292160"/>
        <c:scaling>
          <c:orientation val="minMax"/>
        </c:scaling>
        <c:delete val="1"/>
        <c:axPos val="b"/>
        <c:numFmt formatCode="General" sourceLinked="1"/>
        <c:majorTickMark val="none"/>
        <c:tickLblPos val="none"/>
        <c:crossAx val="65290624"/>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Sheet2!$C$4</c:f>
              <c:strCache>
                <c:ptCount val="1"/>
                <c:pt idx="0">
                  <c:v>Tertiary education</c:v>
                </c:pt>
              </c:strCache>
            </c:strRef>
          </c:tx>
          <c:spPr>
            <a:solidFill>
              <a:srgbClr val="4F81BD"/>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Sheet2!$D$3:$L$3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Sheet2!$D$4:$L$4</c:f>
              <c:numCache>
                <c:formatCode>0.0%</c:formatCode>
                <c:ptCount val="9"/>
                <c:pt idx="0">
                  <c:v>7.0044709388971782E-2</c:v>
                </c:pt>
                <c:pt idx="1">
                  <c:v>8.3565459610027953E-2</c:v>
                </c:pt>
                <c:pt idx="2">
                  <c:v>7.9691516709511592E-2</c:v>
                </c:pt>
                <c:pt idx="3">
                  <c:v>8.4523809523809487E-2</c:v>
                </c:pt>
                <c:pt idx="4">
                  <c:v>9.7694840834248203E-2</c:v>
                </c:pt>
                <c:pt idx="5">
                  <c:v>9.7694840834248203E-2</c:v>
                </c:pt>
                <c:pt idx="6">
                  <c:v>9.3750000000000028E-2</c:v>
                </c:pt>
                <c:pt idx="7">
                  <c:v>9.8319327731092351E-2</c:v>
                </c:pt>
                <c:pt idx="8">
                  <c:v>0</c:v>
                </c:pt>
              </c:numCache>
            </c:numRef>
          </c:val>
        </c:ser>
        <c:dLbls/>
        <c:gapWidth val="105"/>
        <c:axId val="65487232"/>
        <c:axId val="65488768"/>
      </c:barChart>
      <c:lineChart>
        <c:grouping val="standard"/>
        <c:ser>
          <c:idx val="1"/>
          <c:order val="1"/>
          <c:tx>
            <c:strRef>
              <c:f>Sheet2!$C$7</c:f>
              <c:strCache>
                <c:ptCount val="1"/>
                <c:pt idx="0">
                  <c:v>Headine CPI</c:v>
                </c:pt>
              </c:strCache>
            </c:strRef>
          </c:tx>
          <c:spPr>
            <a:ln w="50800" cap="rnd">
              <a:solidFill>
                <a:srgbClr val="F79646"/>
              </a:solidFill>
              <a:round/>
            </a:ln>
            <a:effectLst/>
          </c:spPr>
          <c:marker>
            <c:symbol val="none"/>
          </c:marker>
          <c:cat>
            <c:numRef>
              <c:f>Sheet2!$D$3:$L$3</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Sheet2!$D$7:$L$7</c:f>
              <c:numCache>
                <c:formatCode>0.0%</c:formatCode>
                <c:ptCount val="9"/>
                <c:pt idx="0">
                  <c:v>0.115</c:v>
                </c:pt>
                <c:pt idx="1">
                  <c:v>7.0999999999999994E-2</c:v>
                </c:pt>
                <c:pt idx="2">
                  <c:v>4.3000000000000003E-2</c:v>
                </c:pt>
                <c:pt idx="3">
                  <c:v>0.05</c:v>
                </c:pt>
                <c:pt idx="4">
                  <c:v>5.6000000000000001E-2</c:v>
                </c:pt>
                <c:pt idx="5">
                  <c:v>5.7000000000000009E-2</c:v>
                </c:pt>
                <c:pt idx="6">
                  <c:v>6.1000000000000006E-2</c:v>
                </c:pt>
                <c:pt idx="7">
                  <c:v>4.5999999999999999E-2</c:v>
                </c:pt>
              </c:numCache>
            </c:numRef>
          </c:val>
        </c:ser>
        <c:dLbls/>
        <c:marker val="1"/>
        <c:axId val="65487232"/>
        <c:axId val="65488768"/>
      </c:lineChart>
      <c:catAx>
        <c:axId val="654872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88768"/>
        <c:crosses val="autoZero"/>
        <c:auto val="1"/>
        <c:lblAlgn val="ctr"/>
        <c:lblOffset val="100"/>
      </c:catAx>
      <c:valAx>
        <c:axId val="65488768"/>
        <c:scaling>
          <c:orientation val="minMax"/>
        </c:scaling>
        <c:axPos val="l"/>
        <c:majorGridlines>
          <c:spPr>
            <a:ln w="9525" cap="flat" cmpd="sng" algn="ctr">
              <a:solidFill>
                <a:schemeClr val="bg1">
                  <a:lumMod val="7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87232"/>
        <c:crosses val="autoZero"/>
        <c:crossBetween val="between"/>
      </c:valAx>
      <c:spPr>
        <a:solidFill>
          <a:srgbClr val="4F81BD">
            <a:lumMod val="20000"/>
            <a:lumOff val="80000"/>
          </a:srgbClr>
        </a:solid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w="9525" cap="flat" cmpd="sng" algn="ctr">
      <a:noFill/>
      <a:round/>
    </a:ln>
    <a:effectLst/>
  </c:spPr>
  <c:txPr>
    <a:bodyPr/>
    <a:lstStyle/>
    <a:p>
      <a:pPr>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Sheet1!$L$2</c:f>
              <c:strCache>
                <c:ptCount val="1"/>
                <c:pt idx="0">
                  <c:v>Reserve bank (nominal)</c:v>
                </c:pt>
              </c:strCache>
            </c:strRef>
          </c:tx>
          <c:spPr>
            <a:solidFill>
              <a:srgbClr val="4F81BD"/>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Sheet1!$K$3:$K$12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Sheet1!$L$3:$L$12</c:f>
              <c:numCache>
                <c:formatCode>General</c:formatCode>
                <c:ptCount val="10"/>
                <c:pt idx="0">
                  <c:v>12.3</c:v>
                </c:pt>
                <c:pt idx="1">
                  <c:v>12.2</c:v>
                </c:pt>
                <c:pt idx="2">
                  <c:v>13</c:v>
                </c:pt>
                <c:pt idx="3">
                  <c:v>12</c:v>
                </c:pt>
                <c:pt idx="4">
                  <c:v>12.3</c:v>
                </c:pt>
                <c:pt idx="5">
                  <c:v>9.3000000000000007</c:v>
                </c:pt>
                <c:pt idx="6">
                  <c:v>10.200000000000001</c:v>
                </c:pt>
                <c:pt idx="7">
                  <c:v>10</c:v>
                </c:pt>
                <c:pt idx="8">
                  <c:v>9</c:v>
                </c:pt>
                <c:pt idx="9">
                  <c:v>9.4</c:v>
                </c:pt>
              </c:numCache>
            </c:numRef>
          </c:val>
        </c:ser>
        <c:dLbls/>
        <c:gapWidth val="105"/>
        <c:overlap val="-27"/>
        <c:axId val="65567360"/>
        <c:axId val="65569152"/>
      </c:barChart>
      <c:catAx>
        <c:axId val="655673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569152"/>
        <c:crosses val="autoZero"/>
        <c:auto val="1"/>
        <c:lblAlgn val="ctr"/>
        <c:lblOffset val="100"/>
      </c:catAx>
      <c:valAx>
        <c:axId val="65569152"/>
        <c:scaling>
          <c:orientation val="minMax"/>
          <c:max val="15"/>
          <c:min val="0"/>
        </c:scaling>
        <c:axPos val="l"/>
        <c:majorGridlines>
          <c:spPr>
            <a:ln w="9525" cap="flat" cmpd="sng" algn="ctr">
              <a:solidFill>
                <a:schemeClr val="bg1">
                  <a:lumMod val="7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567360"/>
        <c:crosses val="autoZero"/>
        <c:crossBetween val="between"/>
        <c:minorUnit val="2"/>
      </c:valAx>
      <c:spPr>
        <a:solidFill>
          <a:srgbClr val="4F81BD">
            <a:lumMod val="20000"/>
            <a:lumOff val="80000"/>
          </a:srgb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Enroll_2014!$A$1:$A$26</c:f>
              <c:strCache>
                <c:ptCount val="26"/>
                <c:pt idx="0">
                  <c:v>Sol Plaatje</c:v>
                </c:pt>
                <c:pt idx="1">
                  <c:v>Mpumalanga</c:v>
                </c:pt>
                <c:pt idx="2">
                  <c:v>Sefako Makgatho</c:v>
                </c:pt>
                <c:pt idx="3">
                  <c:v>Rhodes</c:v>
                </c:pt>
                <c:pt idx="4">
                  <c:v>Mangosuthu</c:v>
                </c:pt>
                <c:pt idx="5">
                  <c:v>Fort Hare</c:v>
                </c:pt>
                <c:pt idx="6">
                  <c:v>Venda</c:v>
                </c:pt>
                <c:pt idx="7">
                  <c:v>Central</c:v>
                </c:pt>
                <c:pt idx="8">
                  <c:v>Zululand</c:v>
                </c:pt>
                <c:pt idx="9">
                  <c:v>Vaal</c:v>
                </c:pt>
                <c:pt idx="10">
                  <c:v>Limpopo</c:v>
                </c:pt>
                <c:pt idx="11">
                  <c:v>Western Cape</c:v>
                </c:pt>
                <c:pt idx="12">
                  <c:v>Walter Sisulu</c:v>
                </c:pt>
                <c:pt idx="13">
                  <c:v>Nelson Mandela</c:v>
                </c:pt>
                <c:pt idx="14">
                  <c:v>Durban</c:v>
                </c:pt>
                <c:pt idx="15">
                  <c:v>Cape Town</c:v>
                </c:pt>
                <c:pt idx="16">
                  <c:v>Stellenbosch</c:v>
                </c:pt>
                <c:pt idx="17">
                  <c:v>Free State</c:v>
                </c:pt>
                <c:pt idx="18">
                  <c:v>Cape Peninsula</c:v>
                </c:pt>
                <c:pt idx="19">
                  <c:v>Wits</c:v>
                </c:pt>
                <c:pt idx="20">
                  <c:v>KwaZulu-Natal</c:v>
                </c:pt>
                <c:pt idx="21">
                  <c:v>Johannesburg</c:v>
                </c:pt>
                <c:pt idx="22">
                  <c:v>Pretoria</c:v>
                </c:pt>
                <c:pt idx="23">
                  <c:v>Tshwane</c:v>
                </c:pt>
                <c:pt idx="24">
                  <c:v>North West</c:v>
                </c:pt>
                <c:pt idx="25">
                  <c:v>Unisa</c:v>
                </c:pt>
              </c:strCache>
            </c:strRef>
          </c:cat>
          <c:val>
            <c:numRef>
              <c:f>Enroll_2014!$B$1:$B$26</c:f>
              <c:numCache>
                <c:formatCode>General</c:formatCode>
                <c:ptCount val="26"/>
                <c:pt idx="0">
                  <c:v>328</c:v>
                </c:pt>
                <c:pt idx="1">
                  <c:v>816</c:v>
                </c:pt>
                <c:pt idx="2">
                  <c:v>5074</c:v>
                </c:pt>
                <c:pt idx="3">
                  <c:v>8007</c:v>
                </c:pt>
                <c:pt idx="4">
                  <c:v>11518</c:v>
                </c:pt>
                <c:pt idx="5">
                  <c:v>13458</c:v>
                </c:pt>
                <c:pt idx="6">
                  <c:v>14146</c:v>
                </c:pt>
                <c:pt idx="7">
                  <c:v>14193</c:v>
                </c:pt>
                <c:pt idx="8">
                  <c:v>16891</c:v>
                </c:pt>
                <c:pt idx="9">
                  <c:v>17678</c:v>
                </c:pt>
                <c:pt idx="10">
                  <c:v>18907</c:v>
                </c:pt>
                <c:pt idx="11">
                  <c:v>20382</c:v>
                </c:pt>
                <c:pt idx="12">
                  <c:v>25993</c:v>
                </c:pt>
                <c:pt idx="13">
                  <c:v>26305</c:v>
                </c:pt>
                <c:pt idx="14">
                  <c:v>27023</c:v>
                </c:pt>
                <c:pt idx="15">
                  <c:v>27809</c:v>
                </c:pt>
                <c:pt idx="16">
                  <c:v>29613</c:v>
                </c:pt>
                <c:pt idx="17">
                  <c:v>30418</c:v>
                </c:pt>
                <c:pt idx="18">
                  <c:v>32674</c:v>
                </c:pt>
                <c:pt idx="19">
                  <c:v>33777</c:v>
                </c:pt>
                <c:pt idx="20">
                  <c:v>45506</c:v>
                </c:pt>
                <c:pt idx="21">
                  <c:v>49452</c:v>
                </c:pt>
                <c:pt idx="22">
                  <c:v>55984</c:v>
                </c:pt>
                <c:pt idx="23">
                  <c:v>57246</c:v>
                </c:pt>
                <c:pt idx="24">
                  <c:v>64070</c:v>
                </c:pt>
                <c:pt idx="25">
                  <c:v>337944</c:v>
                </c:pt>
              </c:numCache>
            </c:numRef>
          </c:val>
        </c:ser>
        <c:dLbls/>
        <c:gapWidth val="56"/>
        <c:axId val="79730944"/>
        <c:axId val="83453824"/>
      </c:barChart>
      <c:catAx>
        <c:axId val="797309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453824"/>
        <c:crosses val="autoZero"/>
        <c:auto val="1"/>
        <c:lblAlgn val="ctr"/>
        <c:lblOffset val="100"/>
      </c:catAx>
      <c:valAx>
        <c:axId val="83453824"/>
        <c:scaling>
          <c:orientation val="minMax"/>
        </c:scaling>
        <c:delete val="1"/>
        <c:axPos val="b"/>
        <c:numFmt formatCode="General" sourceLinked="1"/>
        <c:majorTickMark val="none"/>
        <c:tickLblPos val="none"/>
        <c:crossAx val="79730944"/>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Pt>
            <c:idx val="15"/>
            <c:spPr>
              <a:solidFill>
                <a:srgbClr val="F79646"/>
              </a:solidFill>
              <a:ln>
                <a:noFill/>
              </a:ln>
              <a:effectLst/>
            </c:spPr>
          </c:dPt>
          <c:dLbls>
            <c:dLbl>
              <c:idx val="15"/>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750B"/>
                      </a:solidFill>
                      <a:latin typeface="Arial" panose="020B0604020202020204" pitchFamily="34" charset="0"/>
                      <a:ea typeface="+mn-ea"/>
                      <a:cs typeface="Arial" panose="020B0604020202020204" pitchFamily="34" charset="0"/>
                    </a:defRPr>
                  </a:pPr>
                  <a:endParaRPr lang="en-US"/>
                </a:p>
              </c:txPr>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Enroll_growth!$A$1:$A$24</c:f>
              <c:strCache>
                <c:ptCount val="24"/>
                <c:pt idx="0">
                  <c:v>Vaal</c:v>
                </c:pt>
                <c:pt idx="1">
                  <c:v>Walter Sisulu</c:v>
                </c:pt>
                <c:pt idx="2">
                  <c:v>Nelson Mandela</c:v>
                </c:pt>
                <c:pt idx="3">
                  <c:v>Tshwane</c:v>
                </c:pt>
                <c:pt idx="4">
                  <c:v>Cape Peninsula</c:v>
                </c:pt>
                <c:pt idx="5">
                  <c:v>Mangosuthu</c:v>
                </c:pt>
                <c:pt idx="6">
                  <c:v>Limpopo</c:v>
                </c:pt>
                <c:pt idx="7">
                  <c:v>Johannesburg</c:v>
                </c:pt>
                <c:pt idx="8">
                  <c:v>Durban</c:v>
                </c:pt>
                <c:pt idx="9">
                  <c:v>KwaZulu-Natal</c:v>
                </c:pt>
                <c:pt idx="10">
                  <c:v>Pretoria</c:v>
                </c:pt>
                <c:pt idx="11">
                  <c:v>Free State</c:v>
                </c:pt>
                <c:pt idx="12">
                  <c:v>Venda</c:v>
                </c:pt>
                <c:pt idx="13">
                  <c:v>Cape Town</c:v>
                </c:pt>
                <c:pt idx="14">
                  <c:v>Stellenbosch</c:v>
                </c:pt>
                <c:pt idx="15">
                  <c:v>All institutions</c:v>
                </c:pt>
                <c:pt idx="16">
                  <c:v>Rhodes</c:v>
                </c:pt>
                <c:pt idx="17">
                  <c:v>Central</c:v>
                </c:pt>
                <c:pt idx="18">
                  <c:v>Western Cape</c:v>
                </c:pt>
                <c:pt idx="19">
                  <c:v>Wits</c:v>
                </c:pt>
                <c:pt idx="20">
                  <c:v>Unisa</c:v>
                </c:pt>
                <c:pt idx="21">
                  <c:v>Fort Hare</c:v>
                </c:pt>
                <c:pt idx="22">
                  <c:v>Zululand</c:v>
                </c:pt>
                <c:pt idx="23">
                  <c:v>North West</c:v>
                </c:pt>
              </c:strCache>
            </c:strRef>
          </c:cat>
          <c:val>
            <c:numRef>
              <c:f>Enroll_growth!$B$1:$B$24</c:f>
              <c:numCache>
                <c:formatCode>0.0</c:formatCode>
                <c:ptCount val="24"/>
                <c:pt idx="0">
                  <c:v>2.8687809135874311</c:v>
                </c:pt>
                <c:pt idx="1">
                  <c:v>7.9174624263057378</c:v>
                </c:pt>
                <c:pt idx="2">
                  <c:v>8.4965972365436198</c:v>
                </c:pt>
                <c:pt idx="3">
                  <c:v>11.273957158962796</c:v>
                </c:pt>
                <c:pt idx="4">
                  <c:v>12.058440222237467</c:v>
                </c:pt>
                <c:pt idx="5">
                  <c:v>14.084786053882727</c:v>
                </c:pt>
                <c:pt idx="6">
                  <c:v>14.172705314009665</c:v>
                </c:pt>
                <c:pt idx="7">
                  <c:v>15.318424550521186</c:v>
                </c:pt>
                <c:pt idx="8">
                  <c:v>18.704151109158797</c:v>
                </c:pt>
                <c:pt idx="9">
                  <c:v>21.084561758288544</c:v>
                </c:pt>
                <c:pt idx="10">
                  <c:v>21.382420536837305</c:v>
                </c:pt>
                <c:pt idx="11">
                  <c:v>26.048400464114042</c:v>
                </c:pt>
                <c:pt idx="12">
                  <c:v>26.60878904501924</c:v>
                </c:pt>
                <c:pt idx="13">
                  <c:v>31.026196758386732</c:v>
                </c:pt>
                <c:pt idx="14">
                  <c:v>31.210953077229828</c:v>
                </c:pt>
                <c:pt idx="15">
                  <c:v>32.776823907084328</c:v>
                </c:pt>
                <c:pt idx="16">
                  <c:v>35.207700101317116</c:v>
                </c:pt>
                <c:pt idx="17">
                  <c:v>35.714285714285474</c:v>
                </c:pt>
                <c:pt idx="18">
                  <c:v>37.363526081682153</c:v>
                </c:pt>
                <c:pt idx="19">
                  <c:v>39.585916191420786</c:v>
                </c:pt>
                <c:pt idx="20">
                  <c:v>48.521352383547431</c:v>
                </c:pt>
                <c:pt idx="21">
                  <c:v>57.846586910626314</c:v>
                </c:pt>
                <c:pt idx="22">
                  <c:v>59.48446794448116</c:v>
                </c:pt>
                <c:pt idx="23">
                  <c:v>65.521339258034502</c:v>
                </c:pt>
              </c:numCache>
            </c:numRef>
          </c:val>
        </c:ser>
        <c:dLbls/>
        <c:gapWidth val="56"/>
        <c:axId val="94247168"/>
        <c:axId val="94310400"/>
      </c:barChart>
      <c:catAx>
        <c:axId val="9424716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310400"/>
        <c:crosses val="autoZero"/>
        <c:auto val="1"/>
        <c:lblAlgn val="ctr"/>
        <c:lblOffset val="100"/>
      </c:catAx>
      <c:valAx>
        <c:axId val="94310400"/>
        <c:scaling>
          <c:orientation val="minMax"/>
        </c:scaling>
        <c:delete val="1"/>
        <c:axPos val="b"/>
        <c:numFmt formatCode="0.0" sourceLinked="1"/>
        <c:majorTickMark val="none"/>
        <c:tickLblPos val="none"/>
        <c:crossAx val="94247168"/>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8380417670616903"/>
          <c:y val="4.0905916392297716E-2"/>
          <c:w val="0.78317353587349459"/>
          <c:h val="0.89648878445716562"/>
        </c:manualLayout>
      </c:layout>
      <c:barChart>
        <c:barDir val="bar"/>
        <c:grouping val="stacked"/>
        <c:ser>
          <c:idx val="0"/>
          <c:order val="0"/>
          <c:tx>
            <c:strRef>
              <c:f>'Main sources of income'!$B$1</c:f>
              <c:strCache>
                <c:ptCount val="1"/>
                <c:pt idx="0">
                  <c:v>Tutition fees</c:v>
                </c:pt>
              </c:strCache>
            </c:strRef>
          </c:tx>
          <c:spPr>
            <a:solidFill>
              <a:schemeClr val="accent1"/>
            </a:solidFill>
            <a:ln>
              <a:noFill/>
            </a:ln>
            <a:effectLst/>
          </c:spPr>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
            <c:dLbl>
              <c:idx val="26"/>
              <c:layout>
                <c:manualLayout>
                  <c:x val="6.5764820857946132E-2"/>
                  <c:y val="-5.5366432756964864E-18"/>
                </c:manualLayout>
              </c:layout>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Sol Plaatje </c:v>
                </c:pt>
                <c:pt idx="1">
                  <c:v>Mpumalanga</c:v>
                </c:pt>
                <c:pt idx="2">
                  <c:v>Sefako Makgatho</c:v>
                </c:pt>
                <c:pt idx="3">
                  <c:v>Mangosuthu</c:v>
                </c:pt>
                <c:pt idx="4">
                  <c:v>Walter Sisulu</c:v>
                </c:pt>
                <c:pt idx="5">
                  <c:v>Stellenbosch </c:v>
                </c:pt>
                <c:pt idx="6">
                  <c:v>Western Cape</c:v>
                </c:pt>
                <c:pt idx="7">
                  <c:v>Cape Town</c:v>
                </c:pt>
                <c:pt idx="8">
                  <c:v>Free State</c:v>
                </c:pt>
                <c:pt idx="9">
                  <c:v>Zululand</c:v>
                </c:pt>
                <c:pt idx="10">
                  <c:v>Vaal</c:v>
                </c:pt>
                <c:pt idx="11">
                  <c:v>Pretoria</c:v>
                </c:pt>
                <c:pt idx="12">
                  <c:v>Nelson Mandela </c:v>
                </c:pt>
                <c:pt idx="13">
                  <c:v>North West </c:v>
                </c:pt>
                <c:pt idx="14">
                  <c:v>Wits</c:v>
                </c:pt>
                <c:pt idx="15">
                  <c:v>KwaZulu-Natal</c:v>
                </c:pt>
                <c:pt idx="16">
                  <c:v>Tshwane</c:v>
                </c:pt>
                <c:pt idx="17">
                  <c:v>Fort Hare</c:v>
                </c:pt>
                <c:pt idx="18">
                  <c:v>Cape Peninsula</c:v>
                </c:pt>
                <c:pt idx="19">
                  <c:v>Central</c:v>
                </c:pt>
                <c:pt idx="20">
                  <c:v>Durban</c:v>
                </c:pt>
                <c:pt idx="21">
                  <c:v>Limpopo</c:v>
                </c:pt>
                <c:pt idx="22">
                  <c:v>Johannesburg</c:v>
                </c:pt>
                <c:pt idx="23">
                  <c:v>Venda</c:v>
                </c:pt>
                <c:pt idx="24">
                  <c:v>Rhodes</c:v>
                </c:pt>
                <c:pt idx="25">
                  <c:v>Unisa</c:v>
                </c:pt>
                <c:pt idx="26">
                  <c:v>All institutions</c:v>
                </c:pt>
              </c:strCache>
            </c:strRef>
          </c:cat>
          <c:val>
            <c:numRef>
              <c:f>'Main sources of income'!$B$2:$B$28</c:f>
              <c:numCache>
                <c:formatCode>0.0</c:formatCode>
                <c:ptCount val="27"/>
                <c:pt idx="0">
                  <c:v>1.8915510718789408</c:v>
                </c:pt>
                <c:pt idx="1">
                  <c:v>5.4878048780487791</c:v>
                </c:pt>
                <c:pt idx="2">
                  <c:v>20.496894409937887</c:v>
                </c:pt>
                <c:pt idx="3">
                  <c:v>25.39404553415061</c:v>
                </c:pt>
                <c:pt idx="4">
                  <c:v>26.984126984126977</c:v>
                </c:pt>
                <c:pt idx="5">
                  <c:v>28.169979437971211</c:v>
                </c:pt>
                <c:pt idx="6">
                  <c:v>28.373126041088288</c:v>
                </c:pt>
                <c:pt idx="7">
                  <c:v>29.217627645117457</c:v>
                </c:pt>
                <c:pt idx="8">
                  <c:v>30.04907512268781</c:v>
                </c:pt>
                <c:pt idx="9">
                  <c:v>31.25</c:v>
                </c:pt>
                <c:pt idx="10">
                  <c:v>32.1875</c:v>
                </c:pt>
                <c:pt idx="11">
                  <c:v>32.637878052725206</c:v>
                </c:pt>
                <c:pt idx="12">
                  <c:v>33.088954056695982</c:v>
                </c:pt>
                <c:pt idx="13">
                  <c:v>34.20052616194095</c:v>
                </c:pt>
                <c:pt idx="14">
                  <c:v>34.313538285277829</c:v>
                </c:pt>
                <c:pt idx="15">
                  <c:v>35.185640521268745</c:v>
                </c:pt>
                <c:pt idx="16">
                  <c:v>35.382465944813134</c:v>
                </c:pt>
                <c:pt idx="17">
                  <c:v>35.493827160493822</c:v>
                </c:pt>
                <c:pt idx="18">
                  <c:v>35.955056179775276</c:v>
                </c:pt>
                <c:pt idx="19">
                  <c:v>36.231884057971008</c:v>
                </c:pt>
                <c:pt idx="20">
                  <c:v>36.277974087161361</c:v>
                </c:pt>
                <c:pt idx="21">
                  <c:v>37.756010685663391</c:v>
                </c:pt>
                <c:pt idx="22">
                  <c:v>40.098865949403908</c:v>
                </c:pt>
                <c:pt idx="23">
                  <c:v>41.611479028697559</c:v>
                </c:pt>
                <c:pt idx="24">
                  <c:v>43.845371312309261</c:v>
                </c:pt>
                <c:pt idx="25">
                  <c:v>49.132285527177473</c:v>
                </c:pt>
                <c:pt idx="26">
                  <c:v>34.115074397451949</c:v>
                </c:pt>
              </c:numCache>
            </c:numRef>
          </c:val>
        </c:ser>
        <c:ser>
          <c:idx val="1"/>
          <c:order val="1"/>
          <c:tx>
            <c:strRef>
              <c:f>'Main sources of income'!$C$1</c:f>
              <c:strCache>
                <c:ptCount val="1"/>
                <c:pt idx="0">
                  <c:v>Government grants</c:v>
                </c:pt>
              </c:strCache>
            </c:strRef>
          </c:tx>
          <c:spPr>
            <a:solidFill>
              <a:schemeClr val="accent2"/>
            </a:solidFill>
            <a:ln>
              <a:noFill/>
            </a:ln>
            <a:effectLst/>
          </c:spPr>
          <c:dLbls>
            <c:dLbl>
              <c:idx val="0"/>
              <c:layout>
                <c:manualLayout>
                  <c:x val="-0.10021149153742014"/>
                  <c:y val="-1.7717258482228749E-16"/>
                </c:manualLayout>
              </c:layout>
              <c:showVal val="1"/>
              <c:extLst>
                <c:ext xmlns:c15="http://schemas.microsoft.com/office/drawing/2012/chart" uri="{CE6537A1-D6FC-4f65-9D91-7224C49458BB}"/>
              </c:extLst>
            </c:dLbl>
            <c:dLbl>
              <c:idx val="1"/>
              <c:layout>
                <c:manualLayout>
                  <c:x val="-4.9419365689686585E-2"/>
                  <c:y val="4.8320354055027123E-3"/>
                </c:manualLayout>
              </c:layout>
              <c:showVal val="1"/>
              <c:extLst>
                <c:ext xmlns:c15="http://schemas.microsoft.com/office/drawing/2012/chart" uri="{CE6537A1-D6FC-4f65-9D91-7224C49458BB}"/>
              </c:extLst>
            </c:dLbl>
            <c:dLbl>
              <c:idx val="2"/>
              <c:layout>
                <c:manualLayout>
                  <c:x val="-0.12629393454031024"/>
                  <c:y val="0"/>
                </c:manualLayout>
              </c:layout>
              <c:showVal val="1"/>
              <c:extLst>
                <c:ext xmlns:c15="http://schemas.microsoft.com/office/drawing/2012/chart" uri="{CE6537A1-D6FC-4f65-9D91-7224C49458BB}"/>
              </c:extLst>
            </c:dLbl>
            <c:dLbl>
              <c:idx val="3"/>
              <c:layout>
                <c:manualLayout>
                  <c:x val="-6.0401446954061501E-2"/>
                  <c:y val="2.416017702751445E-3"/>
                </c:manualLayout>
              </c:layout>
              <c:showVal val="1"/>
              <c:extLst>
                <c:ext xmlns:c15="http://schemas.microsoft.com/office/drawing/2012/chart" uri="{CE6537A1-D6FC-4f65-9D91-7224C49458BB}"/>
              </c:extLst>
            </c:dLbl>
            <c:dLbl>
              <c:idx val="4"/>
              <c:layout>
                <c:manualLayout>
                  <c:x val="-0.1043297720115606"/>
                  <c:y val="-2.416017702751357E-3"/>
                </c:manualLayout>
              </c:layout>
              <c:showVal val="1"/>
              <c:extLst>
                <c:ext xmlns:c15="http://schemas.microsoft.com/office/drawing/2012/chart" uri="{CE6537A1-D6FC-4f65-9D91-7224C49458BB}"/>
              </c:extLst>
            </c:dLbl>
            <c:dLbl>
              <c:idx val="5"/>
              <c:layout>
                <c:manualLayout>
                  <c:x val="-2.8827963318983851E-2"/>
                  <c:y val="-8.858629241114377E-17"/>
                </c:manualLayout>
              </c:layout>
              <c:showVal val="1"/>
              <c:extLst>
                <c:ext xmlns:c15="http://schemas.microsoft.com/office/drawing/2012/chart" uri="{CE6537A1-D6FC-4f65-9D91-7224C49458BB}"/>
              </c:extLst>
            </c:dLbl>
            <c:dLbl>
              <c:idx val="6"/>
              <c:layout>
                <c:manualLayout>
                  <c:x val="-7.4129048534529896E-2"/>
                  <c:y val="-4.8320354055029786E-3"/>
                </c:manualLayout>
              </c:layout>
              <c:showVal val="1"/>
              <c:extLst>
                <c:ext xmlns:c15="http://schemas.microsoft.com/office/drawing/2012/chart" uri="{CE6537A1-D6FC-4f65-9D91-7224C49458BB}"/>
              </c:extLst>
            </c:dLbl>
            <c:dLbl>
              <c:idx val="7"/>
              <c:layout>
                <c:manualLayout>
                  <c:x val="-1.9218642212655897E-2"/>
                  <c:y val="-8.858629241114377E-17"/>
                </c:manualLayout>
              </c:layout>
              <c:showVal val="1"/>
              <c:extLst>
                <c:ext xmlns:c15="http://schemas.microsoft.com/office/drawing/2012/chart" uri="{CE6537A1-D6FC-4f65-9D91-7224C49458BB}"/>
              </c:extLst>
            </c:dLbl>
            <c:dLbl>
              <c:idx val="8"/>
              <c:layout>
                <c:manualLayout>
                  <c:x val="-5.4910406321874099E-2"/>
                  <c:y val="4.8320354055028901E-3"/>
                </c:manualLayout>
              </c:layout>
              <c:showVal val="1"/>
              <c:extLst>
                <c:ext xmlns:c15="http://schemas.microsoft.com/office/drawing/2012/chart" uri="{CE6537A1-D6FC-4f65-9D91-7224C49458BB}"/>
              </c:extLst>
            </c:dLbl>
            <c:dLbl>
              <c:idx val="9"/>
              <c:layout>
                <c:manualLayout>
                  <c:x val="-0.11393909311788852"/>
                  <c:y val="-2.416017702751445E-3"/>
                </c:manualLayout>
              </c:layout>
              <c:showVal val="1"/>
              <c:extLst>
                <c:ext xmlns:c15="http://schemas.microsoft.com/office/drawing/2012/chart" uri="{CE6537A1-D6FC-4f65-9D91-7224C49458BB}"/>
              </c:extLst>
            </c:dLbl>
            <c:dLbl>
              <c:idx val="10"/>
              <c:layout>
                <c:manualLayout>
                  <c:x val="-8.7725319123500206E-2"/>
                  <c:y val="2.416017702751445E-3"/>
                </c:manualLayout>
              </c:layout>
              <c:showVal val="1"/>
              <c:extLst>
                <c:ext xmlns:c15="http://schemas.microsoft.com/office/drawing/2012/chart" uri="{CE6537A1-D6FC-4f65-9D91-7224C49458BB}"/>
              </c:extLst>
            </c:dLbl>
            <c:dLbl>
              <c:idx val="11"/>
              <c:layout>
                <c:manualLayout>
                  <c:x val="-3.7064524267264948E-2"/>
                  <c:y val="-2.416017702751445E-3"/>
                </c:manualLayout>
              </c:layout>
              <c:showVal val="1"/>
              <c:extLst>
                <c:ext xmlns:c15="http://schemas.microsoft.com/office/drawing/2012/chart" uri="{CE6537A1-D6FC-4f65-9D91-7224C49458BB}"/>
              </c:extLst>
            </c:dLbl>
            <c:dLbl>
              <c:idx val="12"/>
              <c:layout>
                <c:manualLayout>
                  <c:x val="-4.392832505749919E-2"/>
                  <c:y val="0"/>
                </c:manualLayout>
              </c:layout>
              <c:showVal val="1"/>
              <c:extLst>
                <c:ext xmlns:c15="http://schemas.microsoft.com/office/drawing/2012/chart" uri="{CE6537A1-D6FC-4f65-9D91-7224C49458BB}"/>
              </c:extLst>
            </c:dLbl>
            <c:dLbl>
              <c:idx val="13"/>
              <c:layout>
                <c:manualLayout>
                  <c:x val="-4.2555564899452343E-2"/>
                  <c:y val="-8.858629241114377E-17"/>
                </c:manualLayout>
              </c:layout>
              <c:showVal val="1"/>
              <c:extLst>
                <c:ext xmlns:c15="http://schemas.microsoft.com/office/drawing/2012/chart" uri="{CE6537A1-D6FC-4f65-9D91-7224C49458BB}"/>
              </c:extLst>
            </c:dLbl>
            <c:dLbl>
              <c:idx val="14"/>
              <c:layout>
                <c:manualLayout>
                  <c:x val="-5.3537646163827259E-2"/>
                  <c:y val="0"/>
                </c:manualLayout>
              </c:layout>
              <c:showVal val="1"/>
              <c:extLst>
                <c:ext xmlns:c15="http://schemas.microsoft.com/office/drawing/2012/chart" uri="{CE6537A1-D6FC-4f65-9D91-7224C49458BB}"/>
              </c:extLst>
            </c:dLbl>
            <c:dLbl>
              <c:idx val="15"/>
              <c:layout>
                <c:manualLayout>
                  <c:x val="-2.47096828448434E-2"/>
                  <c:y val="2.416017702751445E-3"/>
                </c:manualLayout>
              </c:layout>
              <c:showVal val="1"/>
              <c:extLst>
                <c:ext xmlns:c15="http://schemas.microsoft.com/office/drawing/2012/chart" uri="{CE6537A1-D6FC-4f65-9D91-7224C49458BB}"/>
              </c:extLst>
            </c:dLbl>
            <c:dLbl>
              <c:idx val="16"/>
              <c:layout>
                <c:manualLayout>
                  <c:x val="-6.0401446954061501E-2"/>
                  <c:y val="-2.4160177027514893E-3"/>
                </c:manualLayout>
              </c:layout>
              <c:showVal val="1"/>
              <c:extLst>
                <c:ext xmlns:c15="http://schemas.microsoft.com/office/drawing/2012/chart" uri="{CE6537A1-D6FC-4f65-9D91-7224C49458BB}"/>
              </c:extLst>
            </c:dLbl>
            <c:dLbl>
              <c:idx val="17"/>
              <c:layout>
                <c:manualLayout>
                  <c:x val="-5.902868679601455E-2"/>
                  <c:y val="2.4160177027514012E-3"/>
                </c:manualLayout>
              </c:layout>
              <c:showVal val="1"/>
              <c:extLst>
                <c:ext xmlns:c15="http://schemas.microsoft.com/office/drawing/2012/chart" uri="{CE6537A1-D6FC-4f65-9D91-7224C49458BB}"/>
              </c:extLst>
            </c:dLbl>
            <c:dLbl>
              <c:idx val="18"/>
              <c:layout>
                <c:manualLayout>
                  <c:x val="-3.9810044583358642E-2"/>
                  <c:y val="-4.8320354055028901E-3"/>
                </c:manualLayout>
              </c:layout>
              <c:showVal val="1"/>
              <c:extLst>
                <c:ext xmlns:c15="http://schemas.microsoft.com/office/drawing/2012/chart" uri="{CE6537A1-D6FC-4f65-9D91-7224C49458BB}"/>
              </c:extLst>
            </c:dLbl>
            <c:dLbl>
              <c:idx val="19"/>
              <c:layout>
                <c:manualLayout>
                  <c:x val="-4.9419365689686703E-2"/>
                  <c:y val="0"/>
                </c:manualLayout>
              </c:layout>
              <c:showVal val="1"/>
              <c:extLst>
                <c:ext xmlns:c15="http://schemas.microsoft.com/office/drawing/2012/chart" uri="{CE6537A1-D6FC-4f65-9D91-7224C49458BB}"/>
              </c:extLst>
            </c:dLbl>
            <c:dLbl>
              <c:idx val="20"/>
              <c:layout>
                <c:manualLayout>
                  <c:x val="-5.6283166479920835E-2"/>
                  <c:y val="4.8320354055028467E-3"/>
                </c:manualLayout>
              </c:layout>
              <c:showVal val="1"/>
              <c:extLst>
                <c:ext xmlns:c15="http://schemas.microsoft.com/office/drawing/2012/chart" uri="{CE6537A1-D6FC-4f65-9D91-7224C49458BB}"/>
              </c:extLst>
            </c:dLbl>
            <c:dLbl>
              <c:idx val="21"/>
              <c:layout>
                <c:manualLayout>
                  <c:x val="-6.8638007902342493E-2"/>
                  <c:y val="-4.4293146205571873E-17"/>
                </c:manualLayout>
              </c:layout>
              <c:showVal val="1"/>
              <c:extLst>
                <c:ext xmlns:c15="http://schemas.microsoft.com/office/drawing/2012/chart" uri="{CE6537A1-D6FC-4f65-9D91-7224C49458BB}"/>
              </c:extLst>
            </c:dLbl>
            <c:dLbl>
              <c:idx val="22"/>
              <c:layout>
                <c:manualLayout>
                  <c:x val="-2.4709682844843293E-2"/>
                  <c:y val="2.416017702751445E-3"/>
                </c:manualLayout>
              </c:layout>
              <c:showVal val="1"/>
              <c:extLst>
                <c:ext xmlns:c15="http://schemas.microsoft.com/office/drawing/2012/chart" uri="{CE6537A1-D6FC-4f65-9D91-7224C49458BB}"/>
              </c:extLst>
            </c:dLbl>
            <c:dLbl>
              <c:idx val="23"/>
              <c:layout>
                <c:manualLayout>
                  <c:x val="-5.1694447743354181E-2"/>
                  <c:y val="2.2905102896215003E-3"/>
                </c:manualLayout>
              </c:layout>
              <c:showVal val="1"/>
              <c:extLst>
                <c:ext xmlns:c15="http://schemas.microsoft.com/office/drawing/2012/chart" uri="{CE6537A1-D6FC-4f65-9D91-7224C49458BB}"/>
              </c:extLst>
            </c:dLbl>
            <c:dLbl>
              <c:idx val="24"/>
              <c:layout>
                <c:manualLayout>
                  <c:x val="-3.3449348539817424E-2"/>
                  <c:y val="-2.2905102896215212E-3"/>
                </c:manualLayout>
              </c:layout>
              <c:showVal val="1"/>
              <c:extLst>
                <c:ext xmlns:c15="http://schemas.microsoft.com/office/drawing/2012/chart" uri="{CE6537A1-D6FC-4f65-9D91-7224C49458BB}"/>
              </c:extLst>
            </c:dLbl>
            <c:dLbl>
              <c:idx val="25"/>
              <c:layout>
                <c:manualLayout>
                  <c:x val="-5.7827731946921181E-2"/>
                  <c:y val="-4.455555166625322E-3"/>
                </c:manualLayout>
              </c:layout>
              <c:showVal val="1"/>
              <c:extLst>
                <c:ext xmlns:c15="http://schemas.microsoft.com/office/drawing/2012/chart" uri="{CE6537A1-D6FC-4f65-9D91-7224C49458BB}"/>
              </c:extLst>
            </c:dLbl>
            <c:dLbl>
              <c:idx val="26"/>
              <c:layout>
                <c:manualLayout>
                  <c:x val="4.8653597876098069E-2"/>
                  <c:y val="0"/>
                </c:manualLayout>
              </c:layout>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Sol Plaatje </c:v>
                </c:pt>
                <c:pt idx="1">
                  <c:v>Mpumalanga</c:v>
                </c:pt>
                <c:pt idx="2">
                  <c:v>Sefako Makgatho</c:v>
                </c:pt>
                <c:pt idx="3">
                  <c:v>Mangosuthu</c:v>
                </c:pt>
                <c:pt idx="4">
                  <c:v>Walter Sisulu</c:v>
                </c:pt>
                <c:pt idx="5">
                  <c:v>Stellenbosch </c:v>
                </c:pt>
                <c:pt idx="6">
                  <c:v>Western Cape</c:v>
                </c:pt>
                <c:pt idx="7">
                  <c:v>Cape Town</c:v>
                </c:pt>
                <c:pt idx="8">
                  <c:v>Free State</c:v>
                </c:pt>
                <c:pt idx="9">
                  <c:v>Zululand</c:v>
                </c:pt>
                <c:pt idx="10">
                  <c:v>Vaal</c:v>
                </c:pt>
                <c:pt idx="11">
                  <c:v>Pretoria</c:v>
                </c:pt>
                <c:pt idx="12">
                  <c:v>Nelson Mandela </c:v>
                </c:pt>
                <c:pt idx="13">
                  <c:v>North West </c:v>
                </c:pt>
                <c:pt idx="14">
                  <c:v>Wits</c:v>
                </c:pt>
                <c:pt idx="15">
                  <c:v>KwaZulu-Natal</c:v>
                </c:pt>
                <c:pt idx="16">
                  <c:v>Tshwane</c:v>
                </c:pt>
                <c:pt idx="17">
                  <c:v>Fort Hare</c:v>
                </c:pt>
                <c:pt idx="18">
                  <c:v>Cape Peninsula</c:v>
                </c:pt>
                <c:pt idx="19">
                  <c:v>Central</c:v>
                </c:pt>
                <c:pt idx="20">
                  <c:v>Durban</c:v>
                </c:pt>
                <c:pt idx="21">
                  <c:v>Limpopo</c:v>
                </c:pt>
                <c:pt idx="22">
                  <c:v>Johannesburg</c:v>
                </c:pt>
                <c:pt idx="23">
                  <c:v>Venda</c:v>
                </c:pt>
                <c:pt idx="24">
                  <c:v>Rhodes</c:v>
                </c:pt>
                <c:pt idx="25">
                  <c:v>Unisa</c:v>
                </c:pt>
                <c:pt idx="26">
                  <c:v>All institutions</c:v>
                </c:pt>
              </c:strCache>
            </c:strRef>
          </c:cat>
          <c:val>
            <c:numRef>
              <c:f>'Main sources of income'!$C$2:$C$28</c:f>
              <c:numCache>
                <c:formatCode>0.0</c:formatCode>
                <c:ptCount val="27"/>
                <c:pt idx="0">
                  <c:v>97.477931904161409</c:v>
                </c:pt>
                <c:pt idx="1">
                  <c:v>81.910569105691067</c:v>
                </c:pt>
                <c:pt idx="2">
                  <c:v>76.293995859213268</c:v>
                </c:pt>
                <c:pt idx="3">
                  <c:v>49.737302977232922</c:v>
                </c:pt>
                <c:pt idx="4">
                  <c:v>57.556935817805389</c:v>
                </c:pt>
                <c:pt idx="5">
                  <c:v>36.006397075622559</c:v>
                </c:pt>
                <c:pt idx="6">
                  <c:v>47.251526929483624</c:v>
                </c:pt>
                <c:pt idx="7">
                  <c:v>31.547272374296295</c:v>
                </c:pt>
                <c:pt idx="8">
                  <c:v>38.88259720649301</c:v>
                </c:pt>
                <c:pt idx="9">
                  <c:v>55.544354838709673</c:v>
                </c:pt>
                <c:pt idx="10">
                  <c:v>47.60416666666665</c:v>
                </c:pt>
                <c:pt idx="11">
                  <c:v>34.918324437975102</c:v>
                </c:pt>
                <c:pt idx="12">
                  <c:v>37.194525904203331</c:v>
                </c:pt>
                <c:pt idx="13">
                  <c:v>38.409821689564438</c:v>
                </c:pt>
                <c:pt idx="14">
                  <c:v>43.078098147794542</c:v>
                </c:pt>
                <c:pt idx="15">
                  <c:v>38.087042045733945</c:v>
                </c:pt>
                <c:pt idx="16">
                  <c:v>50.646175340551892</c:v>
                </c:pt>
                <c:pt idx="17">
                  <c:v>52.057613168724274</c:v>
                </c:pt>
                <c:pt idx="18">
                  <c:v>48.363458720078171</c:v>
                </c:pt>
                <c:pt idx="19">
                  <c:v>52.028985507246368</c:v>
                </c:pt>
                <c:pt idx="20">
                  <c:v>53.828032979976456</c:v>
                </c:pt>
                <c:pt idx="21">
                  <c:v>54.096170970614423</c:v>
                </c:pt>
                <c:pt idx="22">
                  <c:v>38.092468740913063</c:v>
                </c:pt>
                <c:pt idx="23">
                  <c:v>42.604856512141275</c:v>
                </c:pt>
                <c:pt idx="24">
                  <c:v>35.808748728382497</c:v>
                </c:pt>
                <c:pt idx="25">
                  <c:v>36.656843483955463</c:v>
                </c:pt>
                <c:pt idx="26">
                  <c:v>42.595908536295504</c:v>
                </c:pt>
              </c:numCache>
            </c:numRef>
          </c:val>
        </c:ser>
        <c:ser>
          <c:idx val="2"/>
          <c:order val="2"/>
          <c:tx>
            <c:strRef>
              <c:f>'Main sources of income'!$D$1</c:f>
              <c:strCache>
                <c:ptCount val="1"/>
                <c:pt idx="0">
                  <c:v>Other*</c:v>
                </c:pt>
              </c:strCache>
            </c:strRef>
          </c:tx>
          <c:spPr>
            <a:solidFill>
              <a:schemeClr val="accent3"/>
            </a:solidFill>
            <a:ln>
              <a:noFill/>
            </a:ln>
            <a:effectLst/>
          </c:spPr>
          <c:dLbls>
            <c:dLbl>
              <c:idx val="0"/>
              <c:layout>
                <c:manualLayout>
                  <c:x val="-8.2365609482810999E-3"/>
                  <c:y val="0"/>
                </c:manualLayout>
              </c:layout>
              <c:showVal val="1"/>
              <c:extLst>
                <c:ext xmlns:c15="http://schemas.microsoft.com/office/drawing/2012/chart" uri="{CE6537A1-D6FC-4f65-9D91-7224C49458BB}"/>
              </c:extLst>
            </c:dLbl>
            <c:dLbl>
              <c:idx val="2"/>
              <c:layout>
                <c:manualLayout>
                  <c:x val="-4.1182804741407512E-3"/>
                  <c:y val="-2.4160177027516229E-3"/>
                </c:manualLayout>
              </c:layout>
              <c:showVal val="1"/>
              <c:extLst>
                <c:ext xmlns:c15="http://schemas.microsoft.com/office/drawing/2012/chart" uri="{CE6537A1-D6FC-4f65-9D91-7224C49458BB}"/>
              </c:extLst>
            </c:dLbl>
            <c:dLbl>
              <c:idx val="3"/>
              <c:layout>
                <c:manualLayout>
                  <c:x val="1.5100361738515351E-2"/>
                  <c:y val="2.416017702751445E-3"/>
                </c:manualLayout>
              </c:layout>
              <c:showVal val="1"/>
              <c:extLst>
                <c:ext xmlns:c15="http://schemas.microsoft.com/office/drawing/2012/chart" uri="{CE6537A1-D6FC-4f65-9D91-7224C49458BB}"/>
              </c:extLst>
            </c:dLbl>
            <c:dLbl>
              <c:idx val="4"/>
              <c:layout>
                <c:manualLayout>
                  <c:x val="-2.7455203160937101E-2"/>
                  <c:y val="-4.8320354055029786E-3"/>
                </c:manualLayout>
              </c:layout>
              <c:showVal val="1"/>
              <c:extLst>
                <c:ext xmlns:c15="http://schemas.microsoft.com/office/drawing/2012/chart" uri="{CE6537A1-D6FC-4f65-9D91-7224C49458BB}"/>
              </c:extLst>
            </c:dLbl>
            <c:dLbl>
              <c:idx val="5"/>
              <c:layout>
                <c:manualLayout>
                  <c:x val="5.079212584773337E-2"/>
                  <c:y val="0"/>
                </c:manualLayout>
              </c:layout>
              <c:showVal val="1"/>
              <c:extLst>
                <c:ext xmlns:c15="http://schemas.microsoft.com/office/drawing/2012/chart" uri="{CE6537A1-D6FC-4f65-9D91-7224C49458BB}"/>
              </c:extLst>
            </c:dLbl>
            <c:dLbl>
              <c:idx val="6"/>
              <c:layout>
                <c:manualLayout>
                  <c:x val="6.8637467445586374E-3"/>
                  <c:y val="0"/>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manualLayout>
                      <c:w val="3.5705491710798558E-2"/>
                      <c:h val="4.4696327500901724E-2"/>
                    </c:manualLayout>
                  </c15:layout>
                </c:ext>
              </c:extLst>
            </c:dLbl>
            <c:dLbl>
              <c:idx val="7"/>
              <c:layout>
                <c:manualLayout>
                  <c:x val="7.1383528218436201E-2"/>
                  <c:y val="-8.858629241114377E-17"/>
                </c:manualLayout>
              </c:layout>
              <c:showVal val="1"/>
              <c:extLst>
                <c:ext xmlns:c15="http://schemas.microsoft.com/office/drawing/2012/chart" uri="{CE6537A1-D6FC-4f65-9D91-7224C49458BB}"/>
              </c:extLst>
            </c:dLbl>
            <c:dLbl>
              <c:idx val="8"/>
              <c:layout>
                <c:manualLayout>
                  <c:x val="3.9810044583358642E-2"/>
                  <c:y val="2.416017702751357E-3"/>
                </c:manualLayout>
              </c:layout>
              <c:showVal val="1"/>
              <c:extLst>
                <c:ext xmlns:c15="http://schemas.microsoft.com/office/drawing/2012/chart" uri="{CE6537A1-D6FC-4f65-9D91-7224C49458BB}"/>
              </c:extLst>
            </c:dLbl>
            <c:dLbl>
              <c:idx val="9"/>
              <c:layout>
                <c:manualLayout>
                  <c:x val="-2.8827963318983952E-2"/>
                  <c:y val="-2.416017702751445E-3"/>
                </c:manualLayout>
              </c:layout>
              <c:showVal val="1"/>
              <c:extLst>
                <c:ext xmlns:c15="http://schemas.microsoft.com/office/drawing/2012/chart" uri="{CE6537A1-D6FC-4f65-9D91-7224C49458BB}"/>
              </c:extLst>
            </c:dLbl>
            <c:dLbl>
              <c:idx val="15"/>
              <c:layout>
                <c:manualLayout>
                  <c:x val="4.5301085215546058E-2"/>
                  <c:y val="2.416017702751445E-3"/>
                </c:manualLayout>
              </c:layout>
              <c:showVal val="1"/>
              <c:extLst>
                <c:ext xmlns:c15="http://schemas.microsoft.com/office/drawing/2012/chart" uri="{CE6537A1-D6FC-4f65-9D91-7224C49458BB}"/>
              </c:extLst>
            </c:dLbl>
            <c:dLbl>
              <c:idx val="17"/>
              <c:layout>
                <c:manualLayout>
                  <c:x val="-1.6473121896562404E-2"/>
                  <c:y val="0"/>
                </c:manualLayout>
              </c:layout>
              <c:showVal val="1"/>
              <c:extLst>
                <c:ext xmlns:c15="http://schemas.microsoft.com/office/drawing/2012/chart" uri="{CE6537A1-D6FC-4f65-9D91-7224C49458BB}"/>
              </c:extLst>
            </c:dLbl>
            <c:dLbl>
              <c:idx val="22"/>
              <c:layout>
                <c:manualLayout>
                  <c:x val="1.2354841422421544E-2"/>
                  <c:y val="2.416017702751445E-3"/>
                </c:manualLayout>
              </c:layout>
              <c:showVal val="1"/>
              <c:extLst>
                <c:ext xmlns:c15="http://schemas.microsoft.com/office/drawing/2012/chart" uri="{CE6537A1-D6FC-4f65-9D91-7224C49458BB}"/>
              </c:extLst>
            </c:dLbl>
            <c:dLbl>
              <c:idx val="24"/>
              <c:layout>
                <c:manualLayout>
                  <c:x val="2.0591402370702647E-2"/>
                  <c:y val="0"/>
                </c:manualLayout>
              </c:layout>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sources of income'!$A$2:$A$28</c:f>
              <c:strCache>
                <c:ptCount val="27"/>
                <c:pt idx="0">
                  <c:v>Sol Plaatje </c:v>
                </c:pt>
                <c:pt idx="1">
                  <c:v>Mpumalanga</c:v>
                </c:pt>
                <c:pt idx="2">
                  <c:v>Sefako Makgatho</c:v>
                </c:pt>
                <c:pt idx="3">
                  <c:v>Mangosuthu</c:v>
                </c:pt>
                <c:pt idx="4">
                  <c:v>Walter Sisulu</c:v>
                </c:pt>
                <c:pt idx="5">
                  <c:v>Stellenbosch </c:v>
                </c:pt>
                <c:pt idx="6">
                  <c:v>Western Cape</c:v>
                </c:pt>
                <c:pt idx="7">
                  <c:v>Cape Town</c:v>
                </c:pt>
                <c:pt idx="8">
                  <c:v>Free State</c:v>
                </c:pt>
                <c:pt idx="9">
                  <c:v>Zululand</c:v>
                </c:pt>
                <c:pt idx="10">
                  <c:v>Vaal</c:v>
                </c:pt>
                <c:pt idx="11">
                  <c:v>Pretoria</c:v>
                </c:pt>
                <c:pt idx="12">
                  <c:v>Nelson Mandela </c:v>
                </c:pt>
                <c:pt idx="13">
                  <c:v>North West </c:v>
                </c:pt>
                <c:pt idx="14">
                  <c:v>Wits</c:v>
                </c:pt>
                <c:pt idx="15">
                  <c:v>KwaZulu-Natal</c:v>
                </c:pt>
                <c:pt idx="16">
                  <c:v>Tshwane</c:v>
                </c:pt>
                <c:pt idx="17">
                  <c:v>Fort Hare</c:v>
                </c:pt>
                <c:pt idx="18">
                  <c:v>Cape Peninsula</c:v>
                </c:pt>
                <c:pt idx="19">
                  <c:v>Central</c:v>
                </c:pt>
                <c:pt idx="20">
                  <c:v>Durban</c:v>
                </c:pt>
                <c:pt idx="21">
                  <c:v>Limpopo</c:v>
                </c:pt>
                <c:pt idx="22">
                  <c:v>Johannesburg</c:v>
                </c:pt>
                <c:pt idx="23">
                  <c:v>Venda</c:v>
                </c:pt>
                <c:pt idx="24">
                  <c:v>Rhodes</c:v>
                </c:pt>
                <c:pt idx="25">
                  <c:v>Unisa</c:v>
                </c:pt>
                <c:pt idx="26">
                  <c:v>All institutions</c:v>
                </c:pt>
              </c:strCache>
            </c:strRef>
          </c:cat>
          <c:val>
            <c:numRef>
              <c:f>'Main sources of income'!$D$2:$D$28</c:f>
              <c:numCache>
                <c:formatCode>0.0</c:formatCode>
                <c:ptCount val="27"/>
                <c:pt idx="0">
                  <c:v>0.63051702395964682</c:v>
                </c:pt>
                <c:pt idx="1">
                  <c:v>12.601626016260164</c:v>
                </c:pt>
                <c:pt idx="2">
                  <c:v>3.2091097308488608</c:v>
                </c:pt>
                <c:pt idx="3">
                  <c:v>24.868651488616464</c:v>
                </c:pt>
                <c:pt idx="4">
                  <c:v>15.458937198067634</c:v>
                </c:pt>
                <c:pt idx="5">
                  <c:v>35.823623486406213</c:v>
                </c:pt>
                <c:pt idx="6">
                  <c:v>24.375347029428092</c:v>
                </c:pt>
                <c:pt idx="7">
                  <c:v>39.235099980586298</c:v>
                </c:pt>
                <c:pt idx="8">
                  <c:v>31.068327670819176</c:v>
                </c:pt>
                <c:pt idx="9">
                  <c:v>13.205645161290319</c:v>
                </c:pt>
                <c:pt idx="10">
                  <c:v>20.208333333333321</c:v>
                </c:pt>
                <c:pt idx="11">
                  <c:v>32.443797509299678</c:v>
                </c:pt>
                <c:pt idx="12">
                  <c:v>29.716520039100686</c:v>
                </c:pt>
                <c:pt idx="13">
                  <c:v>27.389652148494591</c:v>
                </c:pt>
                <c:pt idx="14">
                  <c:v>22.608363566927629</c:v>
                </c:pt>
                <c:pt idx="15">
                  <c:v>26.727317432997292</c:v>
                </c:pt>
                <c:pt idx="16">
                  <c:v>13.971358714634997</c:v>
                </c:pt>
                <c:pt idx="17">
                  <c:v>12.448559670781894</c:v>
                </c:pt>
                <c:pt idx="18">
                  <c:v>15.681485100146555</c:v>
                </c:pt>
                <c:pt idx="19">
                  <c:v>11.739130434782609</c:v>
                </c:pt>
                <c:pt idx="20">
                  <c:v>9.8939929328621918</c:v>
                </c:pt>
                <c:pt idx="21">
                  <c:v>8.1478183437221681</c:v>
                </c:pt>
                <c:pt idx="22">
                  <c:v>21.808665309683047</c:v>
                </c:pt>
                <c:pt idx="23">
                  <c:v>15.78366445916115</c:v>
                </c:pt>
                <c:pt idx="24">
                  <c:v>20.345879959308235</c:v>
                </c:pt>
                <c:pt idx="25">
                  <c:v>14.210870988867056</c:v>
                </c:pt>
                <c:pt idx="26">
                  <c:v>23.289017066252551</c:v>
                </c:pt>
              </c:numCache>
            </c:numRef>
          </c:val>
        </c:ser>
        <c:dLbls/>
        <c:gapWidth val="42"/>
        <c:overlap val="100"/>
        <c:axId val="94126080"/>
        <c:axId val="94313088"/>
      </c:barChart>
      <c:catAx>
        <c:axId val="9412608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313088"/>
        <c:crosses val="autoZero"/>
        <c:auto val="1"/>
        <c:lblAlgn val="ctr"/>
        <c:lblOffset val="100"/>
      </c:catAx>
      <c:valAx>
        <c:axId val="94313088"/>
        <c:scaling>
          <c:orientation val="minMax"/>
          <c:max val="100"/>
        </c:scaling>
        <c:axPos val="b"/>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1260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30544789056485738"/>
          <c:y val="7.2557535873667639E-3"/>
          <c:w val="0.59013873078834789"/>
          <c:h val="1.9231672664682259E-2"/>
        </c:manualLayout>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Tuition_2014!$A$1:$A$26</c:f>
              <c:strCache>
                <c:ptCount val="26"/>
                <c:pt idx="0">
                  <c:v>Sol Plaatje</c:v>
                </c:pt>
                <c:pt idx="1">
                  <c:v>Mpumalanga</c:v>
                </c:pt>
                <c:pt idx="2">
                  <c:v>Mangosuthu</c:v>
                </c:pt>
                <c:pt idx="3">
                  <c:v>Sefako Makgatho</c:v>
                </c:pt>
                <c:pt idx="4">
                  <c:v>Central</c:v>
                </c:pt>
                <c:pt idx="5">
                  <c:v>Vaal</c:v>
                </c:pt>
                <c:pt idx="6">
                  <c:v>Zululand</c:v>
                </c:pt>
                <c:pt idx="7">
                  <c:v>Fort Hare</c:v>
                </c:pt>
                <c:pt idx="8">
                  <c:v>Venda</c:v>
                </c:pt>
                <c:pt idx="9">
                  <c:v>Walter Sisulu</c:v>
                </c:pt>
                <c:pt idx="10">
                  <c:v>Rhodes</c:v>
                </c:pt>
                <c:pt idx="11">
                  <c:v>Western Cape</c:v>
                </c:pt>
                <c:pt idx="12">
                  <c:v>Durban</c:v>
                </c:pt>
                <c:pt idx="13">
                  <c:v>Nelson Mandela</c:v>
                </c:pt>
                <c:pt idx="14">
                  <c:v>Cape Peninsula</c:v>
                </c:pt>
                <c:pt idx="15">
                  <c:v>Free State</c:v>
                </c:pt>
                <c:pt idx="16">
                  <c:v>Limpopo</c:v>
                </c:pt>
                <c:pt idx="17">
                  <c:v>Tshwane</c:v>
                </c:pt>
                <c:pt idx="18">
                  <c:v>North West</c:v>
                </c:pt>
                <c:pt idx="19">
                  <c:v>Stellenbosch</c:v>
                </c:pt>
                <c:pt idx="20">
                  <c:v>Johannesburg</c:v>
                </c:pt>
                <c:pt idx="21">
                  <c:v>KwaZulu-Natal</c:v>
                </c:pt>
                <c:pt idx="22">
                  <c:v>Cape Town</c:v>
                </c:pt>
                <c:pt idx="23">
                  <c:v>Wits</c:v>
                </c:pt>
                <c:pt idx="24">
                  <c:v>Pretoria</c:v>
                </c:pt>
                <c:pt idx="25">
                  <c:v>Unisa</c:v>
                </c:pt>
              </c:strCache>
            </c:strRef>
          </c:cat>
          <c:val>
            <c:numRef>
              <c:f>Tuition_2014!$B$1:$B$26</c:f>
              <c:numCache>
                <c:formatCode>General</c:formatCode>
                <c:ptCount val="26"/>
                <c:pt idx="0">
                  <c:v>15</c:v>
                </c:pt>
                <c:pt idx="1">
                  <c:v>27</c:v>
                </c:pt>
                <c:pt idx="2">
                  <c:v>145</c:v>
                </c:pt>
                <c:pt idx="3">
                  <c:v>198</c:v>
                </c:pt>
                <c:pt idx="4">
                  <c:v>250</c:v>
                </c:pt>
                <c:pt idx="5">
                  <c:v>309</c:v>
                </c:pt>
                <c:pt idx="6">
                  <c:v>310</c:v>
                </c:pt>
                <c:pt idx="7">
                  <c:v>345</c:v>
                </c:pt>
                <c:pt idx="8">
                  <c:v>377</c:v>
                </c:pt>
                <c:pt idx="9">
                  <c:v>391</c:v>
                </c:pt>
                <c:pt idx="10">
                  <c:v>431</c:v>
                </c:pt>
                <c:pt idx="11">
                  <c:v>511</c:v>
                </c:pt>
                <c:pt idx="12">
                  <c:v>616</c:v>
                </c:pt>
                <c:pt idx="13">
                  <c:v>677</c:v>
                </c:pt>
                <c:pt idx="14">
                  <c:v>736</c:v>
                </c:pt>
                <c:pt idx="15">
                  <c:v>796</c:v>
                </c:pt>
                <c:pt idx="16">
                  <c:v>848</c:v>
                </c:pt>
                <c:pt idx="17">
                  <c:v>1013</c:v>
                </c:pt>
                <c:pt idx="18">
                  <c:v>1170</c:v>
                </c:pt>
                <c:pt idx="19">
                  <c:v>1233</c:v>
                </c:pt>
                <c:pt idx="20">
                  <c:v>1379</c:v>
                </c:pt>
                <c:pt idx="21">
                  <c:v>1431</c:v>
                </c:pt>
                <c:pt idx="22">
                  <c:v>1505</c:v>
                </c:pt>
                <c:pt idx="23">
                  <c:v>1797</c:v>
                </c:pt>
                <c:pt idx="24">
                  <c:v>2018</c:v>
                </c:pt>
                <c:pt idx="25">
                  <c:v>3001</c:v>
                </c:pt>
              </c:numCache>
            </c:numRef>
          </c:val>
        </c:ser>
        <c:dLbls/>
        <c:gapWidth val="56"/>
        <c:axId val="94156288"/>
        <c:axId val="94157824"/>
      </c:barChart>
      <c:catAx>
        <c:axId val="9415628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157824"/>
        <c:crosses val="autoZero"/>
        <c:auto val="1"/>
        <c:lblAlgn val="ctr"/>
        <c:lblOffset val="100"/>
      </c:catAx>
      <c:valAx>
        <c:axId val="94157824"/>
        <c:scaling>
          <c:orientation val="minMax"/>
        </c:scaling>
        <c:delete val="1"/>
        <c:axPos val="b"/>
        <c:numFmt formatCode="General" sourceLinked="1"/>
        <c:majorTickMark val="none"/>
        <c:tickLblPos val="none"/>
        <c:crossAx val="94156288"/>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Sheet1!$B$31</c:f>
              <c:strCache>
                <c:ptCount val="1"/>
                <c:pt idx="0">
                  <c:v>Tutition</c:v>
                </c:pt>
              </c:strCache>
            </c:strRef>
          </c:tx>
          <c:spPr>
            <a:solidFill>
              <a:schemeClr val="accent1"/>
            </a:solidFill>
            <a:ln>
              <a:noFill/>
            </a:ln>
            <a:effectLst/>
          </c:spPr>
          <c:dPt>
            <c:idx val="13"/>
            <c:spPr>
              <a:solidFill>
                <a:srgbClr val="F79646"/>
              </a:solidFill>
              <a:ln>
                <a:noFill/>
              </a:ln>
              <a:effectLst/>
            </c:spPr>
          </c:dPt>
          <c:dLbls>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750B"/>
                      </a:solidFill>
                      <a:latin typeface="Arial" panose="020B0604020202020204" pitchFamily="34" charset="0"/>
                      <a:ea typeface="+mn-ea"/>
                      <a:cs typeface="Arial" panose="020B0604020202020204" pitchFamily="34" charset="0"/>
                    </a:defRPr>
                  </a:pPr>
                  <a:endParaRPr lang="en-US"/>
                </a:p>
              </c:txPr>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Sheet1!$A$32:$A$58</c:f>
              <c:strCache>
                <c:ptCount val="27"/>
                <c:pt idx="0">
                  <c:v>Sol Plaatje</c:v>
                </c:pt>
                <c:pt idx="1">
                  <c:v>Mpumalanga</c:v>
                </c:pt>
                <c:pt idx="2">
                  <c:v>Sefako Makgatho</c:v>
                </c:pt>
                <c:pt idx="3">
                  <c:v>Mangosuthu</c:v>
                </c:pt>
                <c:pt idx="4">
                  <c:v>Walter Sisulu</c:v>
                </c:pt>
                <c:pt idx="5">
                  <c:v>Stellenbosch</c:v>
                </c:pt>
                <c:pt idx="6">
                  <c:v>Western Cape</c:v>
                </c:pt>
                <c:pt idx="7">
                  <c:v>Cape Town</c:v>
                </c:pt>
                <c:pt idx="8">
                  <c:v>Free State</c:v>
                </c:pt>
                <c:pt idx="9">
                  <c:v>Zululand</c:v>
                </c:pt>
                <c:pt idx="10">
                  <c:v>Vaal</c:v>
                </c:pt>
                <c:pt idx="11">
                  <c:v>Pretoria</c:v>
                </c:pt>
                <c:pt idx="12">
                  <c:v>Nelson Mandela</c:v>
                </c:pt>
                <c:pt idx="13">
                  <c:v>All institutions</c:v>
                </c:pt>
                <c:pt idx="14">
                  <c:v>North West</c:v>
                </c:pt>
                <c:pt idx="15">
                  <c:v>Wits</c:v>
                </c:pt>
                <c:pt idx="16">
                  <c:v>KwaZulu-Natal</c:v>
                </c:pt>
                <c:pt idx="17">
                  <c:v>Tshwane</c:v>
                </c:pt>
                <c:pt idx="18">
                  <c:v>Fort Hare</c:v>
                </c:pt>
                <c:pt idx="19">
                  <c:v>Cape Peninsula</c:v>
                </c:pt>
                <c:pt idx="20">
                  <c:v>Central</c:v>
                </c:pt>
                <c:pt idx="21">
                  <c:v>Durban</c:v>
                </c:pt>
                <c:pt idx="22">
                  <c:v>Limpopo</c:v>
                </c:pt>
                <c:pt idx="23">
                  <c:v>Johannesburg</c:v>
                </c:pt>
                <c:pt idx="24">
                  <c:v>Venda</c:v>
                </c:pt>
                <c:pt idx="25">
                  <c:v>Rhodes</c:v>
                </c:pt>
                <c:pt idx="26">
                  <c:v>Unisa</c:v>
                </c:pt>
              </c:strCache>
            </c:strRef>
          </c:cat>
          <c:val>
            <c:numRef>
              <c:f>Sheet1!$B$32:$B$58</c:f>
              <c:numCache>
                <c:formatCode>0.0</c:formatCode>
                <c:ptCount val="27"/>
                <c:pt idx="0">
                  <c:v>1.8915510718789408</c:v>
                </c:pt>
                <c:pt idx="1">
                  <c:v>5.4878048780487791</c:v>
                </c:pt>
                <c:pt idx="2">
                  <c:v>20.496894409937887</c:v>
                </c:pt>
                <c:pt idx="3">
                  <c:v>25.39404553415061</c:v>
                </c:pt>
                <c:pt idx="4">
                  <c:v>26.984126984126977</c:v>
                </c:pt>
                <c:pt idx="5">
                  <c:v>28.169979437971211</c:v>
                </c:pt>
                <c:pt idx="6">
                  <c:v>28.373126041088288</c:v>
                </c:pt>
                <c:pt idx="7">
                  <c:v>29.217627645117457</c:v>
                </c:pt>
                <c:pt idx="8">
                  <c:v>30.04907512268781</c:v>
                </c:pt>
                <c:pt idx="9">
                  <c:v>31.25</c:v>
                </c:pt>
                <c:pt idx="10">
                  <c:v>32.1875</c:v>
                </c:pt>
                <c:pt idx="11">
                  <c:v>32.637878052725206</c:v>
                </c:pt>
                <c:pt idx="12">
                  <c:v>33.088954056695982</c:v>
                </c:pt>
                <c:pt idx="13">
                  <c:v>34.115074397451949</c:v>
                </c:pt>
                <c:pt idx="14">
                  <c:v>34.20052616194095</c:v>
                </c:pt>
                <c:pt idx="15">
                  <c:v>34.313538285277829</c:v>
                </c:pt>
                <c:pt idx="16">
                  <c:v>35.185640521268745</c:v>
                </c:pt>
                <c:pt idx="17">
                  <c:v>35.382465944813134</c:v>
                </c:pt>
                <c:pt idx="18">
                  <c:v>35.493827160493822</c:v>
                </c:pt>
                <c:pt idx="19">
                  <c:v>35.955056179775276</c:v>
                </c:pt>
                <c:pt idx="20">
                  <c:v>36.231884057971008</c:v>
                </c:pt>
                <c:pt idx="21">
                  <c:v>36.277974087161361</c:v>
                </c:pt>
                <c:pt idx="22">
                  <c:v>37.756010685663391</c:v>
                </c:pt>
                <c:pt idx="23">
                  <c:v>40.098865949403908</c:v>
                </c:pt>
                <c:pt idx="24">
                  <c:v>41.611479028697559</c:v>
                </c:pt>
                <c:pt idx="25">
                  <c:v>43.845371312309261</c:v>
                </c:pt>
                <c:pt idx="26">
                  <c:v>49.132285527177473</c:v>
                </c:pt>
              </c:numCache>
            </c:numRef>
          </c:val>
        </c:ser>
        <c:dLbls/>
        <c:gapWidth val="56"/>
        <c:axId val="111128576"/>
        <c:axId val="111130112"/>
      </c:barChart>
      <c:catAx>
        <c:axId val="11112857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130112"/>
        <c:crosses val="autoZero"/>
        <c:auto val="1"/>
        <c:lblAlgn val="ctr"/>
        <c:lblOffset val="100"/>
      </c:catAx>
      <c:valAx>
        <c:axId val="111130112"/>
        <c:scaling>
          <c:orientation val="minMax"/>
        </c:scaling>
        <c:delete val="1"/>
        <c:axPos val="b"/>
        <c:numFmt formatCode="0.0" sourceLinked="1"/>
        <c:majorTickMark val="none"/>
        <c:tickLblPos val="none"/>
        <c:crossAx val="111128576"/>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Grants_2014!$A$1:$A$26</c:f>
              <c:strCache>
                <c:ptCount val="26"/>
                <c:pt idx="0">
                  <c:v>Mangosuthu</c:v>
                </c:pt>
                <c:pt idx="1">
                  <c:v>Rhodes</c:v>
                </c:pt>
                <c:pt idx="2">
                  <c:v>Central</c:v>
                </c:pt>
                <c:pt idx="3">
                  <c:v>Venda</c:v>
                </c:pt>
                <c:pt idx="4">
                  <c:v>Mpumalanga</c:v>
                </c:pt>
                <c:pt idx="5">
                  <c:v>Vaal</c:v>
                </c:pt>
                <c:pt idx="6">
                  <c:v>Fort Hare</c:v>
                </c:pt>
                <c:pt idx="7">
                  <c:v>Zululand</c:v>
                </c:pt>
                <c:pt idx="8">
                  <c:v>Sefako Makgatho</c:v>
                </c:pt>
                <c:pt idx="9">
                  <c:v>Nelson Mandela</c:v>
                </c:pt>
                <c:pt idx="10">
                  <c:v>Sol Plaatje</c:v>
                </c:pt>
                <c:pt idx="11">
                  <c:v>Walter Sisulu</c:v>
                </c:pt>
                <c:pt idx="12">
                  <c:v>Western Cape</c:v>
                </c:pt>
                <c:pt idx="13">
                  <c:v>Durban</c:v>
                </c:pt>
                <c:pt idx="14">
                  <c:v>Cape Peninsula</c:v>
                </c:pt>
                <c:pt idx="15">
                  <c:v>Free State</c:v>
                </c:pt>
                <c:pt idx="16">
                  <c:v>Limpopo</c:v>
                </c:pt>
                <c:pt idx="17">
                  <c:v>Johannesburg</c:v>
                </c:pt>
                <c:pt idx="18">
                  <c:v>North West</c:v>
                </c:pt>
                <c:pt idx="19">
                  <c:v>Tshwane</c:v>
                </c:pt>
                <c:pt idx="20">
                  <c:v>KwaZulu-Natal</c:v>
                </c:pt>
                <c:pt idx="21">
                  <c:v>Stellenbosch</c:v>
                </c:pt>
                <c:pt idx="22">
                  <c:v>Cape Town</c:v>
                </c:pt>
                <c:pt idx="23">
                  <c:v>Pretoria</c:v>
                </c:pt>
                <c:pt idx="24">
                  <c:v>Unisa</c:v>
                </c:pt>
                <c:pt idx="25">
                  <c:v>Wits</c:v>
                </c:pt>
              </c:strCache>
            </c:strRef>
          </c:cat>
          <c:val>
            <c:numRef>
              <c:f>Grants_2014!$B$1:$B$26</c:f>
              <c:numCache>
                <c:formatCode>General</c:formatCode>
                <c:ptCount val="26"/>
                <c:pt idx="0">
                  <c:v>284</c:v>
                </c:pt>
                <c:pt idx="1">
                  <c:v>352</c:v>
                </c:pt>
                <c:pt idx="2">
                  <c:v>359</c:v>
                </c:pt>
                <c:pt idx="3">
                  <c:v>386</c:v>
                </c:pt>
                <c:pt idx="4">
                  <c:v>403</c:v>
                </c:pt>
                <c:pt idx="5">
                  <c:v>457</c:v>
                </c:pt>
                <c:pt idx="6">
                  <c:v>506</c:v>
                </c:pt>
                <c:pt idx="7">
                  <c:v>551</c:v>
                </c:pt>
                <c:pt idx="8">
                  <c:v>737</c:v>
                </c:pt>
                <c:pt idx="9">
                  <c:v>761</c:v>
                </c:pt>
                <c:pt idx="10">
                  <c:v>773</c:v>
                </c:pt>
                <c:pt idx="11">
                  <c:v>834</c:v>
                </c:pt>
                <c:pt idx="12">
                  <c:v>851</c:v>
                </c:pt>
                <c:pt idx="13">
                  <c:v>914</c:v>
                </c:pt>
                <c:pt idx="14">
                  <c:v>990</c:v>
                </c:pt>
                <c:pt idx="15">
                  <c:v>1030</c:v>
                </c:pt>
                <c:pt idx="16">
                  <c:v>1215</c:v>
                </c:pt>
                <c:pt idx="17">
                  <c:v>1310</c:v>
                </c:pt>
                <c:pt idx="18">
                  <c:v>1314</c:v>
                </c:pt>
                <c:pt idx="19">
                  <c:v>1450</c:v>
                </c:pt>
                <c:pt idx="20">
                  <c:v>1549</c:v>
                </c:pt>
                <c:pt idx="21">
                  <c:v>1576</c:v>
                </c:pt>
                <c:pt idx="22">
                  <c:v>1625</c:v>
                </c:pt>
                <c:pt idx="23">
                  <c:v>2159</c:v>
                </c:pt>
                <c:pt idx="24">
                  <c:v>2239</c:v>
                </c:pt>
                <c:pt idx="25">
                  <c:v>2256</c:v>
                </c:pt>
              </c:numCache>
            </c:numRef>
          </c:val>
        </c:ser>
        <c:dLbls/>
        <c:gapWidth val="56"/>
        <c:axId val="111313664"/>
        <c:axId val="111315200"/>
      </c:barChart>
      <c:catAx>
        <c:axId val="11131366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315200"/>
        <c:crosses val="autoZero"/>
        <c:auto val="1"/>
        <c:lblAlgn val="ctr"/>
        <c:lblOffset val="100"/>
      </c:catAx>
      <c:valAx>
        <c:axId val="111315200"/>
        <c:scaling>
          <c:orientation val="minMax"/>
        </c:scaling>
        <c:delete val="1"/>
        <c:axPos val="b"/>
        <c:numFmt formatCode="General" sourceLinked="1"/>
        <c:majorTickMark val="none"/>
        <c:tickLblPos val="none"/>
        <c:crossAx val="111313664"/>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manualLayout>
          <c:layoutTarget val="inner"/>
          <c:xMode val="edge"/>
          <c:yMode val="edge"/>
          <c:x val="0.12317103655149429"/>
          <c:y val="4.1875880578006605E-2"/>
          <c:w val="0.86801049883346282"/>
          <c:h val="0.62776267258664431"/>
        </c:manualLayout>
      </c:layout>
      <c:barChart>
        <c:barDir val="col"/>
        <c:grouping val="clustered"/>
        <c:ser>
          <c:idx val="0"/>
          <c:order val="0"/>
          <c:tx>
            <c:strRef>
              <c:f>Sheet1!$B$1</c:f>
              <c:strCache>
                <c:ptCount val="1"/>
                <c:pt idx="0">
                  <c:v>2011</c:v>
                </c:pt>
              </c:strCache>
            </c:strRef>
          </c:tx>
          <c:spPr>
            <a:solidFill>
              <a:schemeClr val="accent1"/>
            </a:solidFill>
            <a:ln>
              <a:noFill/>
            </a:ln>
            <a:effectLst/>
          </c:spPr>
          <c:cat>
            <c:strRef>
              <c:f>Sheet1!$A$2:$A$6</c:f>
              <c:strCache>
                <c:ptCount val="5"/>
                <c:pt idx="0">
                  <c:v>University of the Witwatersrand</c:v>
                </c:pt>
                <c:pt idx="1">
                  <c:v>University of South Africa</c:v>
                </c:pt>
                <c:pt idx="2">
                  <c:v>University of         Pretoria</c:v>
                </c:pt>
                <c:pt idx="3">
                  <c:v>University of      Cape Town</c:v>
                </c:pt>
                <c:pt idx="4">
                  <c:v>Stellenbosch University</c:v>
                </c:pt>
              </c:strCache>
            </c:strRef>
          </c:cat>
          <c:val>
            <c:numRef>
              <c:f>Sheet1!$B$2:$B$6</c:f>
              <c:numCache>
                <c:formatCode>#,##0</c:formatCode>
                <c:ptCount val="5"/>
                <c:pt idx="0">
                  <c:v>1176</c:v>
                </c:pt>
                <c:pt idx="1">
                  <c:v>1493</c:v>
                </c:pt>
                <c:pt idx="2">
                  <c:v>1736</c:v>
                </c:pt>
                <c:pt idx="3">
                  <c:v>1419</c:v>
                </c:pt>
                <c:pt idx="4">
                  <c:v>1253</c:v>
                </c:pt>
              </c:numCache>
            </c:numRef>
          </c:val>
        </c:ser>
        <c:ser>
          <c:idx val="1"/>
          <c:order val="1"/>
          <c:tx>
            <c:strRef>
              <c:f>Sheet1!$C$1</c:f>
              <c:strCache>
                <c:ptCount val="1"/>
                <c:pt idx="0">
                  <c:v>2012</c:v>
                </c:pt>
              </c:strCache>
            </c:strRef>
          </c:tx>
          <c:spPr>
            <a:solidFill>
              <a:schemeClr val="accent2"/>
            </a:solidFill>
            <a:ln>
              <a:noFill/>
            </a:ln>
            <a:effectLst/>
          </c:spPr>
          <c:cat>
            <c:strRef>
              <c:f>Sheet1!$A$2:$A$6</c:f>
              <c:strCache>
                <c:ptCount val="5"/>
                <c:pt idx="0">
                  <c:v>University of the Witwatersrand</c:v>
                </c:pt>
                <c:pt idx="1">
                  <c:v>University of South Africa</c:v>
                </c:pt>
                <c:pt idx="2">
                  <c:v>University of         Pretoria</c:v>
                </c:pt>
                <c:pt idx="3">
                  <c:v>University of      Cape Town</c:v>
                </c:pt>
                <c:pt idx="4">
                  <c:v>Stellenbosch University</c:v>
                </c:pt>
              </c:strCache>
            </c:strRef>
          </c:cat>
          <c:val>
            <c:numRef>
              <c:f>Sheet1!$C$2:$C$6</c:f>
              <c:numCache>
                <c:formatCode>#,##0</c:formatCode>
                <c:ptCount val="5"/>
                <c:pt idx="0">
                  <c:v>1246</c:v>
                </c:pt>
                <c:pt idx="1">
                  <c:v>1663</c:v>
                </c:pt>
                <c:pt idx="2">
                  <c:v>1699</c:v>
                </c:pt>
                <c:pt idx="3">
                  <c:v>1290</c:v>
                </c:pt>
                <c:pt idx="4">
                  <c:v>1300</c:v>
                </c:pt>
              </c:numCache>
            </c:numRef>
          </c:val>
        </c:ser>
        <c:ser>
          <c:idx val="2"/>
          <c:order val="2"/>
          <c:tx>
            <c:strRef>
              <c:f>Sheet1!$D$1</c:f>
              <c:strCache>
                <c:ptCount val="1"/>
                <c:pt idx="0">
                  <c:v>2013</c:v>
                </c:pt>
              </c:strCache>
            </c:strRef>
          </c:tx>
          <c:spPr>
            <a:solidFill>
              <a:schemeClr val="accent3"/>
            </a:solidFill>
            <a:ln>
              <a:noFill/>
            </a:ln>
            <a:effectLst/>
          </c:spPr>
          <c:cat>
            <c:strRef>
              <c:f>Sheet1!$A$2:$A$6</c:f>
              <c:strCache>
                <c:ptCount val="5"/>
                <c:pt idx="0">
                  <c:v>University of the Witwatersrand</c:v>
                </c:pt>
                <c:pt idx="1">
                  <c:v>University of South Africa</c:v>
                </c:pt>
                <c:pt idx="2">
                  <c:v>University of         Pretoria</c:v>
                </c:pt>
                <c:pt idx="3">
                  <c:v>University of      Cape Town</c:v>
                </c:pt>
                <c:pt idx="4">
                  <c:v>Stellenbosch University</c:v>
                </c:pt>
              </c:strCache>
            </c:strRef>
          </c:cat>
          <c:val>
            <c:numRef>
              <c:f>Sheet1!$D$2:$D$6</c:f>
              <c:numCache>
                <c:formatCode>#,##0</c:formatCode>
                <c:ptCount val="5"/>
                <c:pt idx="0">
                  <c:v>1424</c:v>
                </c:pt>
                <c:pt idx="1">
                  <c:v>2100</c:v>
                </c:pt>
                <c:pt idx="2">
                  <c:v>1936</c:v>
                </c:pt>
                <c:pt idx="3">
                  <c:v>1414</c:v>
                </c:pt>
                <c:pt idx="4">
                  <c:v>1355</c:v>
                </c:pt>
              </c:numCache>
            </c:numRef>
          </c:val>
        </c:ser>
        <c:ser>
          <c:idx val="3"/>
          <c:order val="3"/>
          <c:tx>
            <c:strRef>
              <c:f>Sheet1!$E$1</c:f>
              <c:strCache>
                <c:ptCount val="1"/>
                <c:pt idx="0">
                  <c:v>2014</c:v>
                </c:pt>
              </c:strCache>
            </c:strRef>
          </c:tx>
          <c:spPr>
            <a:solidFill>
              <a:schemeClr val="accent4"/>
            </a:solidFill>
            <a:ln>
              <a:noFill/>
            </a:ln>
            <a:effectLst/>
          </c:spPr>
          <c:cat>
            <c:strRef>
              <c:f>Sheet1!$A$2:$A$6</c:f>
              <c:strCache>
                <c:ptCount val="5"/>
                <c:pt idx="0">
                  <c:v>University of the Witwatersrand</c:v>
                </c:pt>
                <c:pt idx="1">
                  <c:v>University of South Africa</c:v>
                </c:pt>
                <c:pt idx="2">
                  <c:v>University of         Pretoria</c:v>
                </c:pt>
                <c:pt idx="3">
                  <c:v>University of      Cape Town</c:v>
                </c:pt>
                <c:pt idx="4">
                  <c:v>Stellenbosch University</c:v>
                </c:pt>
              </c:strCache>
            </c:strRef>
          </c:cat>
          <c:val>
            <c:numRef>
              <c:f>Sheet1!$E$2:$E$6</c:f>
              <c:numCache>
                <c:formatCode>#,##0</c:formatCode>
                <c:ptCount val="5"/>
                <c:pt idx="0">
                  <c:v>1631</c:v>
                </c:pt>
                <c:pt idx="1">
                  <c:v>2081</c:v>
                </c:pt>
                <c:pt idx="2">
                  <c:v>2073</c:v>
                </c:pt>
                <c:pt idx="3">
                  <c:v>1640</c:v>
                </c:pt>
                <c:pt idx="4">
                  <c:v>1552</c:v>
                </c:pt>
              </c:numCache>
            </c:numRef>
          </c:val>
        </c:ser>
        <c:ser>
          <c:idx val="4"/>
          <c:order val="4"/>
          <c:tx>
            <c:strRef>
              <c:f>Sheet1!$F$1</c:f>
              <c:strCache>
                <c:ptCount val="1"/>
                <c:pt idx="0">
                  <c:v>2015</c:v>
                </c:pt>
              </c:strCache>
            </c:strRef>
          </c:tx>
          <c:spPr>
            <a:solidFill>
              <a:schemeClr val="accent5"/>
            </a:solidFill>
            <a:ln>
              <a:noFill/>
            </a:ln>
            <a:effectLst/>
          </c:spPr>
          <c:cat>
            <c:strRef>
              <c:f>Sheet1!$A$2:$A$6</c:f>
              <c:strCache>
                <c:ptCount val="5"/>
                <c:pt idx="0">
                  <c:v>University of the Witwatersrand</c:v>
                </c:pt>
                <c:pt idx="1">
                  <c:v>University of South Africa</c:v>
                </c:pt>
                <c:pt idx="2">
                  <c:v>University of         Pretoria</c:v>
                </c:pt>
                <c:pt idx="3">
                  <c:v>University of      Cape Town</c:v>
                </c:pt>
                <c:pt idx="4">
                  <c:v>Stellenbosch University</c:v>
                </c:pt>
              </c:strCache>
            </c:strRef>
          </c:cat>
          <c:val>
            <c:numRef>
              <c:f>Sheet1!$F$2:$F$6</c:f>
              <c:numCache>
                <c:formatCode>#,##0</c:formatCode>
                <c:ptCount val="5"/>
                <c:pt idx="0">
                  <c:v>2256</c:v>
                </c:pt>
                <c:pt idx="1">
                  <c:v>2239</c:v>
                </c:pt>
                <c:pt idx="2">
                  <c:v>2159</c:v>
                </c:pt>
                <c:pt idx="3">
                  <c:v>1625</c:v>
                </c:pt>
                <c:pt idx="4">
                  <c:v>1576</c:v>
                </c:pt>
              </c:numCache>
            </c:numRef>
          </c:val>
        </c:ser>
        <c:dLbls/>
        <c:gapWidth val="219"/>
        <c:overlap val="-10"/>
        <c:axId val="116066944"/>
        <c:axId val="116093312"/>
      </c:barChart>
      <c:catAx>
        <c:axId val="116066944"/>
        <c:scaling>
          <c:orientation val="minMax"/>
        </c:scaling>
        <c:axPos val="b"/>
        <c:numFmt formatCode="General" sourceLinked="1"/>
        <c:maj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093312"/>
        <c:crosses val="autoZero"/>
        <c:auto val="1"/>
        <c:lblAlgn val="ctr"/>
        <c:lblOffset val="100"/>
      </c:catAx>
      <c:valAx>
        <c:axId val="116093312"/>
        <c:scaling>
          <c:orientation val="minMax"/>
        </c:scaling>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smtClean="0"/>
                  <a:t>R million</a:t>
                </a:r>
                <a:endParaRPr lang="en-ZA" dirty="0"/>
              </a:p>
            </c:rich>
          </c:tx>
          <c:layout>
            <c:manualLayout>
              <c:xMode val="edge"/>
              <c:yMode val="edge"/>
              <c:x val="2.3881835651987874E-2"/>
              <c:y val="0.32946033501975935"/>
            </c:manualLayout>
          </c:layout>
          <c:spPr>
            <a:noFill/>
            <a:ln>
              <a:noFill/>
            </a:ln>
            <a:effectLst/>
          </c:spPr>
        </c:title>
        <c:numFmt formatCode="#\ ##0;[Red]#\ ##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066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solidFill>
          <a:schemeClr val="bg1">
            <a:lumMod val="95000"/>
          </a:schemeClr>
        </a:solidFill>
        <a:ln>
          <a:solidFill>
            <a:schemeClr val="bg1">
              <a:lumMod val="75000"/>
            </a:schemeClr>
          </a:solidFill>
        </a:ln>
        <a:effectLst/>
      </c:spPr>
    </c:plotArea>
    <c:plotVisOnly val="1"/>
    <c:dispBlanksAs val="gap"/>
  </c:chart>
  <c:spPr>
    <a:noFill/>
    <a:ln>
      <a:noFill/>
    </a:ln>
    <a:effectLst/>
  </c:spPr>
  <c:txPr>
    <a:bodyPr/>
    <a:lstStyle/>
    <a:p>
      <a:pPr>
        <a:defRPr/>
      </a:pPr>
      <a:endParaRPr lang="en-US"/>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99688491334587"/>
          <c:y val="4.5661227751505294E-2"/>
          <c:w val="0.8282203304514677"/>
          <c:h val="0.94712910470878342"/>
        </c:manualLayout>
      </c:layout>
      <c:barChart>
        <c:barDir val="bar"/>
        <c:grouping val="clustered"/>
        <c:ser>
          <c:idx val="0"/>
          <c:order val="0"/>
          <c:spPr>
            <a:solidFill>
              <a:schemeClr val="accent1"/>
            </a:solidFill>
            <a:ln>
              <a:noFill/>
            </a:ln>
            <a:effectLst/>
          </c:spP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Donations_2014!$A$1:$A$23</c:f>
              <c:strCache>
                <c:ptCount val="23"/>
                <c:pt idx="0">
                  <c:v>Central</c:v>
                </c:pt>
                <c:pt idx="1">
                  <c:v>Sefako Makgatho</c:v>
                </c:pt>
                <c:pt idx="2">
                  <c:v>Vaal</c:v>
                </c:pt>
                <c:pt idx="3">
                  <c:v>Western Cape</c:v>
                </c:pt>
                <c:pt idx="4">
                  <c:v>Durban</c:v>
                </c:pt>
                <c:pt idx="5">
                  <c:v>Venda</c:v>
                </c:pt>
                <c:pt idx="6">
                  <c:v>Tshwane</c:v>
                </c:pt>
                <c:pt idx="7">
                  <c:v>Limpopo</c:v>
                </c:pt>
                <c:pt idx="8">
                  <c:v>North West</c:v>
                </c:pt>
                <c:pt idx="9">
                  <c:v>Mpumalanga</c:v>
                </c:pt>
                <c:pt idx="10">
                  <c:v>Zululand</c:v>
                </c:pt>
                <c:pt idx="11">
                  <c:v>Unisa</c:v>
                </c:pt>
                <c:pt idx="12">
                  <c:v>Rhodes</c:v>
                </c:pt>
                <c:pt idx="13">
                  <c:v>Fort Hare</c:v>
                </c:pt>
                <c:pt idx="14">
                  <c:v>Free State</c:v>
                </c:pt>
                <c:pt idx="15">
                  <c:v>Johannesburg</c:v>
                </c:pt>
                <c:pt idx="16">
                  <c:v>Cape Peninsula</c:v>
                </c:pt>
                <c:pt idx="17">
                  <c:v>Wits</c:v>
                </c:pt>
                <c:pt idx="18">
                  <c:v>Pretoria</c:v>
                </c:pt>
                <c:pt idx="19">
                  <c:v>Nelson Mandela</c:v>
                </c:pt>
                <c:pt idx="20">
                  <c:v>Cape Town</c:v>
                </c:pt>
                <c:pt idx="21">
                  <c:v>KwaZulu-Natal</c:v>
                </c:pt>
                <c:pt idx="22">
                  <c:v>Stellenbosch</c:v>
                </c:pt>
              </c:strCache>
            </c:strRef>
          </c:cat>
          <c:val>
            <c:numRef>
              <c:f>Donations_2014!$B$1:$B$23</c:f>
              <c:numCache>
                <c:formatCode>General</c:formatCode>
                <c:ptCount val="23"/>
                <c:pt idx="0">
                  <c:v>2</c:v>
                </c:pt>
                <c:pt idx="1">
                  <c:v>2</c:v>
                </c:pt>
                <c:pt idx="2">
                  <c:v>3</c:v>
                </c:pt>
                <c:pt idx="3">
                  <c:v>5</c:v>
                </c:pt>
                <c:pt idx="4">
                  <c:v>11</c:v>
                </c:pt>
                <c:pt idx="5">
                  <c:v>13</c:v>
                </c:pt>
                <c:pt idx="6">
                  <c:v>26</c:v>
                </c:pt>
                <c:pt idx="7">
                  <c:v>32</c:v>
                </c:pt>
                <c:pt idx="8">
                  <c:v>45</c:v>
                </c:pt>
                <c:pt idx="9">
                  <c:v>46</c:v>
                </c:pt>
                <c:pt idx="10">
                  <c:v>50</c:v>
                </c:pt>
                <c:pt idx="11">
                  <c:v>58</c:v>
                </c:pt>
                <c:pt idx="12">
                  <c:v>79</c:v>
                </c:pt>
                <c:pt idx="13">
                  <c:v>82</c:v>
                </c:pt>
                <c:pt idx="14">
                  <c:v>110</c:v>
                </c:pt>
                <c:pt idx="15">
                  <c:v>115</c:v>
                </c:pt>
                <c:pt idx="16">
                  <c:v>133</c:v>
                </c:pt>
                <c:pt idx="17">
                  <c:v>161</c:v>
                </c:pt>
                <c:pt idx="18">
                  <c:v>180</c:v>
                </c:pt>
                <c:pt idx="19">
                  <c:v>374</c:v>
                </c:pt>
                <c:pt idx="20">
                  <c:v>449</c:v>
                </c:pt>
                <c:pt idx="21">
                  <c:v>972</c:v>
                </c:pt>
                <c:pt idx="22">
                  <c:v>1126</c:v>
                </c:pt>
              </c:numCache>
            </c:numRef>
          </c:val>
        </c:ser>
        <c:dLbls/>
        <c:gapWidth val="56"/>
        <c:axId val="62526208"/>
        <c:axId val="62496768"/>
      </c:barChart>
      <c:catAx>
        <c:axId val="6252620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96768"/>
        <c:crosses val="autoZero"/>
        <c:auto val="1"/>
        <c:lblAlgn val="ctr"/>
        <c:lblOffset val="100"/>
      </c:catAx>
      <c:valAx>
        <c:axId val="62496768"/>
        <c:scaling>
          <c:orientation val="minMax"/>
        </c:scaling>
        <c:delete val="1"/>
        <c:axPos val="b"/>
        <c:numFmt formatCode="General" sourceLinked="1"/>
        <c:majorTickMark val="none"/>
        <c:tickLblPos val="none"/>
        <c:crossAx val="62526208"/>
        <c:crosses val="autoZero"/>
        <c:crossBetween val="between"/>
      </c:valAx>
      <c:spPr>
        <a:solidFill>
          <a:schemeClr val="accent1">
            <a:lumMod val="20000"/>
            <a:lumOff val="80000"/>
          </a:schemeClr>
        </a:solidFill>
        <a:ln>
          <a:noFill/>
        </a:ln>
        <a:effectLst/>
      </c:spPr>
    </c:plotArea>
    <c:plotVisOnly val="1"/>
    <c:dispBlanksAs val="gap"/>
  </c:chart>
  <c:spPr>
    <a:noFill/>
    <a:ln w="9525" cap="flat" cmpd="sng" algn="ctr">
      <a:no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0.64012</cdr:x>
      <cdr:y>0.17973</cdr:y>
    </cdr:from>
    <cdr:to>
      <cdr:x>0.79552</cdr:x>
      <cdr:y>0.41214</cdr:y>
    </cdr:to>
    <cdr:sp macro="" textlink="">
      <cdr:nvSpPr>
        <cdr:cNvPr id="5" name="TextBox 4"/>
        <cdr:cNvSpPr txBox="1"/>
      </cdr:nvSpPr>
      <cdr:spPr>
        <a:xfrm xmlns:a="http://schemas.openxmlformats.org/drawingml/2006/main">
          <a:off x="5635549" y="946658"/>
          <a:ext cx="1368152" cy="1224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latin typeface="Arial" panose="020B0604020202020204" pitchFamily="34" charset="0"/>
          </a:endParaRPr>
        </a:p>
      </cdr:txBody>
    </cdr:sp>
  </cdr:relSizeAnchor>
  <cdr:relSizeAnchor xmlns:cdr="http://schemas.openxmlformats.org/drawingml/2006/chartDrawing">
    <cdr:from>
      <cdr:x>0.34567</cdr:x>
      <cdr:y>0.20707</cdr:y>
    </cdr:from>
    <cdr:to>
      <cdr:x>0.46836</cdr:x>
      <cdr:y>0.41214</cdr:y>
    </cdr:to>
    <cdr:sp macro="" textlink="">
      <cdr:nvSpPr>
        <cdr:cNvPr id="11" name="TextBox 10"/>
        <cdr:cNvSpPr txBox="1"/>
      </cdr:nvSpPr>
      <cdr:spPr>
        <a:xfrm xmlns:a="http://schemas.openxmlformats.org/drawingml/2006/main">
          <a:off x="3043261" y="1090674"/>
          <a:ext cx="1080120"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latin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latin typeface="Arial" panose="020B0604020202020204" pitchFamily="34" charset="0"/>
            </a:endParaRP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AF5DA56-436E-40C7-8274-A353EEC944CE}" type="datetimeFigureOut">
              <a:rPr lang="en-ZA" smtClean="0">
                <a:latin typeface="Arial" panose="020B0604020202020204" pitchFamily="34" charset="0"/>
              </a:rPr>
              <a:pPr/>
              <a:t>2016/11/17</a:t>
            </a:fld>
            <a:endParaRPr lang="en-ZA" dirty="0">
              <a:latin typeface="Arial" panose="020B0604020202020204" pitchFamily="34" charset="0"/>
            </a:endParaRP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latin typeface="Arial" panose="020B0604020202020204" pitchFamily="34" charset="0"/>
            </a:endParaRP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CD6B270-D1FA-43A6-9D62-F30A5F1DC704}" type="slidenum">
              <a:rPr lang="en-ZA" smtClean="0">
                <a:latin typeface="Arial" panose="020B0604020202020204" pitchFamily="34" charset="0"/>
              </a:rPr>
              <a:pPr/>
              <a:t>‹#›</a:t>
            </a:fld>
            <a:endParaRPr lang="en-ZA" dirty="0">
              <a:latin typeface="Arial" panose="020B0604020202020204" pitchFamily="34" charset="0"/>
            </a:endParaRPr>
          </a:p>
        </p:txBody>
      </p:sp>
    </p:spTree>
    <p:extLst>
      <p:ext uri="{BB962C8B-B14F-4D97-AF65-F5344CB8AC3E}">
        <p14:creationId xmlns:p14="http://schemas.microsoft.com/office/powerpoint/2010/main" xmlns="" val="177150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fld id="{3425CC28-2B25-4345-AD7B-AB0F3A697BE6}" type="datetimeFigureOut">
              <a:rPr lang="en-ZA" smtClean="0"/>
              <a:pPr/>
              <a:t>2016/11/17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fld id="{1805466A-20AA-486B-A4A1-34F28EF556FE}" type="slidenum">
              <a:rPr lang="en-ZA" smtClean="0"/>
              <a:pPr/>
              <a:t>‹#›</a:t>
            </a:fld>
            <a:endParaRPr lang="en-ZA" dirty="0"/>
          </a:p>
        </p:txBody>
      </p:sp>
    </p:spTree>
    <p:extLst>
      <p:ext uri="{BB962C8B-B14F-4D97-AF65-F5344CB8AC3E}">
        <p14:creationId xmlns:p14="http://schemas.microsoft.com/office/powerpoint/2010/main" xmlns="" val="77868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1</a:t>
            </a:fld>
            <a:endParaRPr lang="en-ZA" dirty="0"/>
          </a:p>
        </p:txBody>
      </p:sp>
    </p:spTree>
    <p:extLst>
      <p:ext uri="{BB962C8B-B14F-4D97-AF65-F5344CB8AC3E}">
        <p14:creationId xmlns:p14="http://schemas.microsoft.com/office/powerpoint/2010/main" xmlns="" val="101682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From</a:t>
            </a:r>
            <a:r>
              <a:rPr lang="en-ZA" baseline="0" dirty="0" smtClean="0"/>
              <a:t> GPE </a:t>
            </a:r>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34</a:t>
            </a:fld>
            <a:endParaRPr lang="en-ZA" dirty="0"/>
          </a:p>
        </p:txBody>
      </p:sp>
    </p:spTree>
    <p:extLst>
      <p:ext uri="{BB962C8B-B14F-4D97-AF65-F5344CB8AC3E}">
        <p14:creationId xmlns:p14="http://schemas.microsoft.com/office/powerpoint/2010/main" xmlns="" val="28888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xmlns="" val="300457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37</a:t>
            </a:fld>
            <a:endParaRPr lang="en-ZA" dirty="0"/>
          </a:p>
        </p:txBody>
      </p:sp>
    </p:spTree>
    <p:extLst>
      <p:ext uri="{BB962C8B-B14F-4D97-AF65-F5344CB8AC3E}">
        <p14:creationId xmlns:p14="http://schemas.microsoft.com/office/powerpoint/2010/main" xmlns="" val="288088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3</a:t>
            </a:fld>
            <a:endParaRPr lang="en-ZA" dirty="0"/>
          </a:p>
        </p:txBody>
      </p:sp>
    </p:spTree>
    <p:extLst>
      <p:ext uri="{BB962C8B-B14F-4D97-AF65-F5344CB8AC3E}">
        <p14:creationId xmlns:p14="http://schemas.microsoft.com/office/powerpoint/2010/main" xmlns="" val="370327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4</a:t>
            </a:fld>
            <a:endParaRPr lang="en-ZA" dirty="0"/>
          </a:p>
        </p:txBody>
      </p:sp>
    </p:spTree>
    <p:extLst>
      <p:ext uri="{BB962C8B-B14F-4D97-AF65-F5344CB8AC3E}">
        <p14:creationId xmlns:p14="http://schemas.microsoft.com/office/powerpoint/2010/main" xmlns="" val="5457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71240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10</a:t>
            </a:fld>
            <a:endParaRPr lang="en-ZA" dirty="0"/>
          </a:p>
        </p:txBody>
      </p:sp>
    </p:spTree>
    <p:extLst>
      <p:ext uri="{BB962C8B-B14F-4D97-AF65-F5344CB8AC3E}">
        <p14:creationId xmlns:p14="http://schemas.microsoft.com/office/powerpoint/2010/main" xmlns="" val="289135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North</a:t>
            </a:r>
            <a:r>
              <a:rPr lang="en-ZA" baseline="0" dirty="0" smtClean="0"/>
              <a:t> </a:t>
            </a:r>
            <a:r>
              <a:rPr lang="en-ZA" dirty="0" smtClean="0"/>
              <a:t>West (2006:38708) (2015: 64070);</a:t>
            </a:r>
            <a:r>
              <a:rPr lang="en-ZA" baseline="0" dirty="0" smtClean="0"/>
              <a:t> Zululand (2006: 10591) (2015: 16891); Fort Hare (2006: 8526) (2015: 13458) </a:t>
            </a:r>
            <a:endParaRPr lang="en-ZA" dirty="0" smtClean="0"/>
          </a:p>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pPr/>
              <a:t>11</a:t>
            </a:fld>
            <a:endParaRPr lang="en-ZA" dirty="0"/>
          </a:p>
        </p:txBody>
      </p:sp>
    </p:spTree>
    <p:extLst>
      <p:ext uri="{BB962C8B-B14F-4D97-AF65-F5344CB8AC3E}">
        <p14:creationId xmlns:p14="http://schemas.microsoft.com/office/powerpoint/2010/main" xmlns="" val="377769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xmlns="" val="329565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solidFill>
                  <a:prstClr val="black"/>
                </a:solidFill>
              </a:rPr>
              <a:pPr/>
              <a:t>30</a:t>
            </a:fld>
            <a:endParaRPr lang="en-ZA" dirty="0">
              <a:solidFill>
                <a:prstClr val="black"/>
              </a:solidFill>
            </a:endParaRPr>
          </a:p>
        </p:txBody>
      </p:sp>
    </p:spTree>
    <p:extLst>
      <p:ext uri="{BB962C8B-B14F-4D97-AF65-F5344CB8AC3E}">
        <p14:creationId xmlns:p14="http://schemas.microsoft.com/office/powerpoint/2010/main" xmlns="" val="208217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solidFill>
                  <a:prstClr val="black"/>
                </a:solidFill>
              </a:rPr>
              <a:pPr/>
              <a:t>31</a:t>
            </a:fld>
            <a:endParaRPr lang="en-ZA" dirty="0">
              <a:solidFill>
                <a:prstClr val="black"/>
              </a:solidFill>
            </a:endParaRPr>
          </a:p>
        </p:txBody>
      </p:sp>
    </p:spTree>
    <p:extLst>
      <p:ext uri="{BB962C8B-B14F-4D97-AF65-F5344CB8AC3E}">
        <p14:creationId xmlns:p14="http://schemas.microsoft.com/office/powerpoint/2010/main" xmlns="" val="48769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9552" y="548681"/>
            <a:ext cx="8064896" cy="2016223"/>
          </a:xfrm>
          <a:prstGeom prst="rect">
            <a:avLst/>
          </a:prstGeom>
        </p:spPr>
        <p:txBody>
          <a:bodyPr>
            <a:normAutofit/>
          </a:bodyPr>
          <a:lstStyle>
            <a:lvl1pPr marL="0" indent="0">
              <a:buNone/>
              <a:defRPr sz="6000" b="1">
                <a:solidFill>
                  <a:schemeClr val="bg1"/>
                </a:solidFill>
              </a:defRPr>
            </a:lvl1pPr>
          </a:lstStyle>
          <a:p>
            <a:pPr lvl="0"/>
            <a:r>
              <a:rPr lang="en-ZA" sz="6000" dirty="0" smtClean="0"/>
              <a:t>Presentation title inserted here</a:t>
            </a:r>
            <a:endParaRPr lang="en-ZA" dirty="0"/>
          </a:p>
        </p:txBody>
      </p:sp>
      <p:sp>
        <p:nvSpPr>
          <p:cNvPr id="13" name="Text Placeholder 12"/>
          <p:cNvSpPr>
            <a:spLocks noGrp="1"/>
          </p:cNvSpPr>
          <p:nvPr>
            <p:ph type="body" sz="quarter" idx="11" hasCustomPrompt="1"/>
          </p:nvPr>
        </p:nvSpPr>
        <p:spPr>
          <a:xfrm>
            <a:off x="539551" y="2636912"/>
            <a:ext cx="8064897"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Subheading inserted here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endParaRPr lang="en-ZA" dirty="0" smtClean="0"/>
          </a:p>
        </p:txBody>
      </p:sp>
      <p:sp>
        <p:nvSpPr>
          <p:cNvPr id="15" name="Text Placeholder 14"/>
          <p:cNvSpPr>
            <a:spLocks noGrp="1"/>
          </p:cNvSpPr>
          <p:nvPr>
            <p:ph type="body" sz="quarter" idx="12" hasCustomPrompt="1"/>
          </p:nvPr>
        </p:nvSpPr>
        <p:spPr>
          <a:xfrm>
            <a:off x="539552" y="3429000"/>
            <a:ext cx="8064896"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Presenter Name and Surname</a:t>
            </a:r>
            <a:endParaRPr lang="en-ZA" dirty="0" smtClean="0"/>
          </a:p>
        </p:txBody>
      </p:sp>
    </p:spTree>
    <p:extLst>
      <p:ext uri="{BB962C8B-B14F-4D97-AF65-F5344CB8AC3E}">
        <p14:creationId xmlns:p14="http://schemas.microsoft.com/office/powerpoint/2010/main" xmlns="" val="2874014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slide 3">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332732" y="764704"/>
            <a:ext cx="6479628" cy="2592288"/>
          </a:xfrm>
          <a:prstGeom prst="rect">
            <a:avLst/>
          </a:prstGeom>
        </p:spPr>
        <p:txBody>
          <a:bodyPr/>
          <a:lstStyle>
            <a:lvl1pPr marL="0" indent="0" algn="ctr">
              <a:buNone/>
              <a:defRPr>
                <a:solidFill>
                  <a:schemeClr val="bg1"/>
                </a:solidFill>
              </a:defRPr>
            </a:lvl1pPr>
          </a:lstStyle>
          <a:p>
            <a:r>
              <a:rPr lang="en-ZA" dirty="0" smtClean="0"/>
              <a:t>Insert icon(s)</a:t>
            </a:r>
            <a:endParaRPr lang="en-ZA" dirty="0"/>
          </a:p>
        </p:txBody>
      </p:sp>
      <p:sp>
        <p:nvSpPr>
          <p:cNvPr id="11" name="Text Placeholder 10"/>
          <p:cNvSpPr>
            <a:spLocks noGrp="1"/>
          </p:cNvSpPr>
          <p:nvPr>
            <p:ph type="body" sz="quarter" idx="12" hasCustomPrompt="1"/>
          </p:nvPr>
        </p:nvSpPr>
        <p:spPr>
          <a:xfrm>
            <a:off x="539551" y="3861048"/>
            <a:ext cx="8064898" cy="2160240"/>
          </a:xfrm>
          <a:prstGeom prst="rect">
            <a:avLst/>
          </a:prstGeom>
        </p:spPr>
        <p:txBody>
          <a:bodyPr>
            <a:normAutofit/>
          </a:bodyPr>
          <a:lstStyle>
            <a:lvl1pPr marL="0" indent="0" algn="ctr">
              <a:buNone/>
              <a:defRPr sz="2200">
                <a:solidFill>
                  <a:schemeClr val="bg1"/>
                </a:solidFill>
              </a:defRPr>
            </a:lvl1pPr>
          </a:lstStyle>
          <a:p>
            <a:pPr lvl="0"/>
            <a:r>
              <a:rPr lang="en-ZA" dirty="0" smtClean="0"/>
              <a:t>Short description with a xx% goes here. Lorem ipsum </a:t>
            </a:r>
            <a:r>
              <a:rPr lang="en-ZA" dirty="0" err="1" smtClean="0"/>
              <a:t>dolor</a:t>
            </a:r>
            <a:r>
              <a:rPr lang="en-ZA" dirty="0" smtClean="0"/>
              <a:t> sit </a:t>
            </a:r>
            <a:r>
              <a:rPr lang="en-ZA" dirty="0" err="1" smtClean="0"/>
              <a:t>amet</a:t>
            </a:r>
            <a:r>
              <a:rPr lang="en-ZA" dirty="0" smtClean="0"/>
              <a:t>, </a:t>
            </a:r>
            <a:r>
              <a:rPr lang="en-ZA" dirty="0" err="1" smtClean="0"/>
              <a:t>consetetur</a:t>
            </a:r>
            <a:r>
              <a:rPr lang="en-ZA" dirty="0" smtClean="0"/>
              <a:t> </a:t>
            </a:r>
            <a:r>
              <a:rPr lang="en-ZA" dirty="0" err="1" smtClean="0"/>
              <a:t>sadipscing</a:t>
            </a:r>
            <a:r>
              <a:rPr lang="en-ZA" dirty="0" smtClean="0"/>
              <a:t> </a:t>
            </a:r>
            <a:r>
              <a:rPr lang="en-ZA" dirty="0" err="1" smtClean="0"/>
              <a:t>elitr</a:t>
            </a:r>
            <a:r>
              <a:rPr lang="en-ZA" dirty="0" smtClean="0"/>
              <a:t>, </a:t>
            </a:r>
            <a:r>
              <a:rPr lang="en-ZA" dirty="0" err="1" smtClean="0"/>
              <a:t>sed</a:t>
            </a:r>
            <a:r>
              <a:rPr lang="en-ZA" dirty="0" smtClean="0"/>
              <a:t> </a:t>
            </a:r>
            <a:r>
              <a:rPr lang="en-ZA" dirty="0" err="1" smtClean="0"/>
              <a:t>diam</a:t>
            </a:r>
            <a:r>
              <a:rPr lang="en-ZA" dirty="0" smtClean="0"/>
              <a:t> </a:t>
            </a:r>
            <a:r>
              <a:rPr lang="en-ZA" dirty="0" err="1" smtClean="0"/>
              <a:t>nonumy</a:t>
            </a:r>
            <a:r>
              <a:rPr lang="en-ZA" dirty="0" smtClean="0"/>
              <a:t> </a:t>
            </a:r>
            <a:r>
              <a:rPr lang="en-ZA" dirty="0" err="1" smtClean="0"/>
              <a:t>eirmod</a:t>
            </a:r>
            <a:r>
              <a:rPr lang="en-ZA" dirty="0" smtClean="0"/>
              <a:t> </a:t>
            </a:r>
            <a:r>
              <a:rPr lang="en-ZA" dirty="0" err="1" smtClean="0"/>
              <a:t>tempor</a:t>
            </a:r>
            <a:r>
              <a:rPr lang="en-ZA" dirty="0" smtClean="0"/>
              <a:t> </a:t>
            </a:r>
            <a:r>
              <a:rPr lang="en-ZA" dirty="0" err="1" smtClean="0"/>
              <a:t>invidunt</a:t>
            </a:r>
            <a:r>
              <a:rPr lang="en-ZA" dirty="0" smtClean="0"/>
              <a:t> </a:t>
            </a:r>
            <a:r>
              <a:rPr lang="en-ZA" dirty="0" err="1" smtClean="0"/>
              <a:t>ut</a:t>
            </a:r>
            <a:r>
              <a:rPr lang="en-ZA" dirty="0" smtClean="0"/>
              <a:t> </a:t>
            </a:r>
            <a:r>
              <a:rPr lang="en-ZA" dirty="0" err="1" smtClean="0"/>
              <a:t>labore</a:t>
            </a:r>
            <a:r>
              <a:rPr lang="en-ZA" dirty="0" smtClean="0"/>
              <a:t> et </a:t>
            </a:r>
            <a:r>
              <a:rPr lang="en-ZA" dirty="0" err="1" smtClean="0"/>
              <a:t>dolore</a:t>
            </a:r>
            <a:r>
              <a:rPr lang="en-ZA" dirty="0" smtClean="0"/>
              <a:t> magna </a:t>
            </a:r>
            <a:r>
              <a:rPr lang="en-ZA" dirty="0" err="1" smtClean="0"/>
              <a:t>aliquyam</a:t>
            </a:r>
            <a:r>
              <a:rPr lang="en-ZA" dirty="0" smtClean="0"/>
              <a:t> </a:t>
            </a:r>
            <a:r>
              <a:rPr lang="en-ZA" dirty="0" err="1" smtClean="0"/>
              <a:t>erat</a:t>
            </a:r>
            <a:r>
              <a:rPr lang="en-ZA" dirty="0" smtClean="0"/>
              <a:t>, </a:t>
            </a:r>
            <a:r>
              <a:rPr lang="en-ZA" dirty="0" err="1" smtClean="0"/>
              <a:t>sed</a:t>
            </a:r>
            <a:r>
              <a:rPr lang="en-ZA" dirty="0" smtClean="0"/>
              <a:t> </a:t>
            </a:r>
            <a:r>
              <a:rPr lang="en-ZA" dirty="0" err="1" smtClean="0"/>
              <a:t>diam</a:t>
            </a:r>
            <a:r>
              <a:rPr lang="en-ZA" dirty="0" smtClean="0"/>
              <a:t> </a:t>
            </a:r>
            <a:r>
              <a:rPr lang="en-ZA" dirty="0" err="1" smtClean="0"/>
              <a:t>voluptua</a:t>
            </a:r>
            <a:r>
              <a:rPr lang="en-ZA" dirty="0" smtClean="0"/>
              <a:t>. At </a:t>
            </a:r>
            <a:r>
              <a:rPr lang="en-ZA" dirty="0" err="1" smtClean="0"/>
              <a:t>vero</a:t>
            </a:r>
            <a:r>
              <a:rPr lang="en-ZA" dirty="0" smtClean="0"/>
              <a:t> </a:t>
            </a:r>
            <a:r>
              <a:rPr lang="en-ZA" dirty="0" err="1" smtClean="0"/>
              <a:t>eos</a:t>
            </a:r>
            <a:r>
              <a:rPr lang="en-ZA" dirty="0" smtClean="0"/>
              <a:t> et </a:t>
            </a:r>
            <a:r>
              <a:rPr lang="en-ZA" dirty="0" err="1" smtClean="0"/>
              <a:t>accusam</a:t>
            </a:r>
            <a:r>
              <a:rPr lang="en-ZA" dirty="0" smtClean="0"/>
              <a:t> et </a:t>
            </a:r>
            <a:r>
              <a:rPr lang="en-ZA" dirty="0" err="1" smtClean="0"/>
              <a:t>justo</a:t>
            </a:r>
            <a:r>
              <a:rPr lang="en-ZA" dirty="0" smtClean="0"/>
              <a:t> duo </a:t>
            </a:r>
            <a:r>
              <a:rPr lang="en-ZA" dirty="0" err="1" smtClean="0"/>
              <a:t>dolores</a:t>
            </a:r>
            <a:r>
              <a:rPr lang="en-ZA" dirty="0" smtClean="0"/>
              <a:t> et </a:t>
            </a:r>
            <a:r>
              <a:rPr lang="en-ZA" dirty="0" err="1" smtClean="0"/>
              <a:t>ea</a:t>
            </a:r>
            <a:r>
              <a:rPr lang="en-ZA" dirty="0" smtClean="0"/>
              <a:t> </a:t>
            </a:r>
            <a:r>
              <a:rPr lang="en-ZA" dirty="0" err="1" smtClean="0"/>
              <a:t>rebum</a:t>
            </a:r>
            <a:r>
              <a:rPr lang="en-ZA" dirty="0" smtClean="0"/>
              <a:t>.</a:t>
            </a:r>
            <a:endParaRPr lang="en-ZA" dirty="0"/>
          </a:p>
        </p:txBody>
      </p:sp>
    </p:spTree>
    <p:extLst>
      <p:ext uri="{BB962C8B-B14F-4D97-AF65-F5344CB8AC3E}">
        <p14:creationId xmlns:p14="http://schemas.microsoft.com/office/powerpoint/2010/main" xmlns="" val="42006811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slide 4">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332732" y="764704"/>
            <a:ext cx="6479628" cy="2592288"/>
          </a:xfrm>
          <a:prstGeom prst="rect">
            <a:avLst/>
          </a:prstGeom>
        </p:spPr>
        <p:txBody>
          <a:bodyPr/>
          <a:lstStyle>
            <a:lvl1pPr marL="0" indent="0" algn="ctr">
              <a:buNone/>
              <a:defRPr>
                <a:solidFill>
                  <a:srgbClr val="000000"/>
                </a:solidFill>
              </a:defRPr>
            </a:lvl1pPr>
          </a:lstStyle>
          <a:p>
            <a:r>
              <a:rPr lang="en-ZA" dirty="0" smtClean="0"/>
              <a:t>Insert icon(s)</a:t>
            </a:r>
            <a:endParaRPr lang="en-ZA" dirty="0"/>
          </a:p>
        </p:txBody>
      </p:sp>
      <p:sp>
        <p:nvSpPr>
          <p:cNvPr id="11" name="Text Placeholder 10"/>
          <p:cNvSpPr>
            <a:spLocks noGrp="1"/>
          </p:cNvSpPr>
          <p:nvPr>
            <p:ph type="body" sz="quarter" idx="12" hasCustomPrompt="1"/>
          </p:nvPr>
        </p:nvSpPr>
        <p:spPr>
          <a:xfrm>
            <a:off x="539551" y="3861048"/>
            <a:ext cx="8064898" cy="2160240"/>
          </a:xfrm>
          <a:prstGeom prst="rect">
            <a:avLst/>
          </a:prstGeom>
        </p:spPr>
        <p:txBody>
          <a:bodyPr>
            <a:normAutofit/>
          </a:bodyPr>
          <a:lstStyle>
            <a:lvl1pPr marL="0" indent="0" algn="ctr">
              <a:buNone/>
              <a:defRPr sz="2200">
                <a:solidFill>
                  <a:srgbClr val="000000"/>
                </a:solidFill>
              </a:defRPr>
            </a:lvl1pPr>
          </a:lstStyle>
          <a:p>
            <a:pPr lvl="0"/>
            <a:r>
              <a:rPr lang="en-ZA" dirty="0" smtClean="0"/>
              <a:t>Short description with a xx% goes here. Lorem ipsum </a:t>
            </a:r>
            <a:r>
              <a:rPr lang="en-ZA" dirty="0" err="1" smtClean="0"/>
              <a:t>dolor</a:t>
            </a:r>
            <a:r>
              <a:rPr lang="en-ZA" dirty="0" smtClean="0"/>
              <a:t> sit </a:t>
            </a:r>
            <a:r>
              <a:rPr lang="en-ZA" dirty="0" err="1" smtClean="0"/>
              <a:t>amet</a:t>
            </a:r>
            <a:r>
              <a:rPr lang="en-ZA" dirty="0" smtClean="0"/>
              <a:t>, </a:t>
            </a:r>
            <a:r>
              <a:rPr lang="en-ZA" dirty="0" err="1" smtClean="0"/>
              <a:t>consetetur</a:t>
            </a:r>
            <a:r>
              <a:rPr lang="en-ZA" dirty="0" smtClean="0"/>
              <a:t> </a:t>
            </a:r>
            <a:r>
              <a:rPr lang="en-ZA" dirty="0" err="1" smtClean="0"/>
              <a:t>sadipscing</a:t>
            </a:r>
            <a:r>
              <a:rPr lang="en-ZA" dirty="0" smtClean="0"/>
              <a:t> </a:t>
            </a:r>
            <a:r>
              <a:rPr lang="en-ZA" dirty="0" err="1" smtClean="0"/>
              <a:t>elitr</a:t>
            </a:r>
            <a:r>
              <a:rPr lang="en-ZA" dirty="0" smtClean="0"/>
              <a:t>, </a:t>
            </a:r>
            <a:r>
              <a:rPr lang="en-ZA" dirty="0" err="1" smtClean="0"/>
              <a:t>sed</a:t>
            </a:r>
            <a:r>
              <a:rPr lang="en-ZA" dirty="0" smtClean="0"/>
              <a:t> </a:t>
            </a:r>
            <a:r>
              <a:rPr lang="en-ZA" dirty="0" err="1" smtClean="0"/>
              <a:t>diam</a:t>
            </a:r>
            <a:r>
              <a:rPr lang="en-ZA" dirty="0" smtClean="0"/>
              <a:t> </a:t>
            </a:r>
            <a:r>
              <a:rPr lang="en-ZA" dirty="0" err="1" smtClean="0"/>
              <a:t>nonumy</a:t>
            </a:r>
            <a:r>
              <a:rPr lang="en-ZA" dirty="0" smtClean="0"/>
              <a:t> </a:t>
            </a:r>
            <a:r>
              <a:rPr lang="en-ZA" dirty="0" err="1" smtClean="0"/>
              <a:t>eirmod</a:t>
            </a:r>
            <a:r>
              <a:rPr lang="en-ZA" dirty="0" smtClean="0"/>
              <a:t> </a:t>
            </a:r>
            <a:r>
              <a:rPr lang="en-ZA" dirty="0" err="1" smtClean="0"/>
              <a:t>tempor</a:t>
            </a:r>
            <a:r>
              <a:rPr lang="en-ZA" dirty="0" smtClean="0"/>
              <a:t> </a:t>
            </a:r>
            <a:r>
              <a:rPr lang="en-ZA" dirty="0" err="1" smtClean="0"/>
              <a:t>invidunt</a:t>
            </a:r>
            <a:r>
              <a:rPr lang="en-ZA" dirty="0" smtClean="0"/>
              <a:t> </a:t>
            </a:r>
            <a:r>
              <a:rPr lang="en-ZA" dirty="0" err="1" smtClean="0"/>
              <a:t>ut</a:t>
            </a:r>
            <a:r>
              <a:rPr lang="en-ZA" dirty="0" smtClean="0"/>
              <a:t> </a:t>
            </a:r>
            <a:r>
              <a:rPr lang="en-ZA" dirty="0" err="1" smtClean="0"/>
              <a:t>labore</a:t>
            </a:r>
            <a:r>
              <a:rPr lang="en-ZA" dirty="0" smtClean="0"/>
              <a:t> et </a:t>
            </a:r>
            <a:r>
              <a:rPr lang="en-ZA" dirty="0" err="1" smtClean="0"/>
              <a:t>dolore</a:t>
            </a:r>
            <a:r>
              <a:rPr lang="en-ZA" dirty="0" smtClean="0"/>
              <a:t> magna </a:t>
            </a:r>
            <a:r>
              <a:rPr lang="en-ZA" dirty="0" err="1" smtClean="0"/>
              <a:t>aliquyam</a:t>
            </a:r>
            <a:r>
              <a:rPr lang="en-ZA" dirty="0" smtClean="0"/>
              <a:t> </a:t>
            </a:r>
            <a:r>
              <a:rPr lang="en-ZA" dirty="0" err="1" smtClean="0"/>
              <a:t>erat</a:t>
            </a:r>
            <a:r>
              <a:rPr lang="en-ZA" dirty="0" smtClean="0"/>
              <a:t>, </a:t>
            </a:r>
            <a:r>
              <a:rPr lang="en-ZA" dirty="0" err="1" smtClean="0"/>
              <a:t>sed</a:t>
            </a:r>
            <a:r>
              <a:rPr lang="en-ZA" dirty="0" smtClean="0"/>
              <a:t> </a:t>
            </a:r>
            <a:r>
              <a:rPr lang="en-ZA" dirty="0" err="1" smtClean="0"/>
              <a:t>diam</a:t>
            </a:r>
            <a:r>
              <a:rPr lang="en-ZA" dirty="0" smtClean="0"/>
              <a:t> </a:t>
            </a:r>
            <a:r>
              <a:rPr lang="en-ZA" dirty="0" err="1" smtClean="0"/>
              <a:t>voluptua</a:t>
            </a:r>
            <a:r>
              <a:rPr lang="en-ZA" dirty="0" smtClean="0"/>
              <a:t>. At </a:t>
            </a:r>
            <a:r>
              <a:rPr lang="en-ZA" dirty="0" err="1" smtClean="0"/>
              <a:t>vero</a:t>
            </a:r>
            <a:r>
              <a:rPr lang="en-ZA" dirty="0" smtClean="0"/>
              <a:t> </a:t>
            </a:r>
            <a:r>
              <a:rPr lang="en-ZA" dirty="0" err="1" smtClean="0"/>
              <a:t>eos</a:t>
            </a:r>
            <a:r>
              <a:rPr lang="en-ZA" dirty="0" smtClean="0"/>
              <a:t> et </a:t>
            </a:r>
            <a:r>
              <a:rPr lang="en-ZA" dirty="0" err="1" smtClean="0"/>
              <a:t>accusam</a:t>
            </a:r>
            <a:r>
              <a:rPr lang="en-ZA" dirty="0" smtClean="0"/>
              <a:t> et </a:t>
            </a:r>
            <a:r>
              <a:rPr lang="en-ZA" dirty="0" err="1" smtClean="0"/>
              <a:t>justo</a:t>
            </a:r>
            <a:r>
              <a:rPr lang="en-ZA" dirty="0" smtClean="0"/>
              <a:t> duo </a:t>
            </a:r>
            <a:r>
              <a:rPr lang="en-ZA" dirty="0" err="1" smtClean="0"/>
              <a:t>dolores</a:t>
            </a:r>
            <a:r>
              <a:rPr lang="en-ZA" dirty="0" smtClean="0"/>
              <a:t> et </a:t>
            </a:r>
            <a:r>
              <a:rPr lang="en-ZA" dirty="0" err="1" smtClean="0"/>
              <a:t>ea</a:t>
            </a:r>
            <a:r>
              <a:rPr lang="en-ZA" dirty="0" smtClean="0"/>
              <a:t> </a:t>
            </a:r>
            <a:r>
              <a:rPr lang="en-ZA" dirty="0" err="1" smtClean="0"/>
              <a:t>rebum</a:t>
            </a:r>
            <a:r>
              <a:rPr lang="en-ZA" dirty="0" smtClean="0"/>
              <a:t>.</a:t>
            </a:r>
            <a:endParaRPr lang="en-ZA" dirty="0"/>
          </a:p>
        </p:txBody>
      </p:sp>
    </p:spTree>
    <p:extLst>
      <p:ext uri="{BB962C8B-B14F-4D97-AF65-F5344CB8AC3E}">
        <p14:creationId xmlns:p14="http://schemas.microsoft.com/office/powerpoint/2010/main" xmlns="" val="186939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553" y="1124744"/>
            <a:ext cx="8064896" cy="4824536"/>
          </a:xfrm>
          <a:prstGeom prst="rect">
            <a:avLst/>
          </a:prstGeom>
        </p:spPr>
        <p:txBody>
          <a:bodyPr>
            <a:normAutofit/>
          </a:bodyPr>
          <a:lstStyle>
            <a:lvl1pPr marL="0" indent="0">
              <a:buFont typeface="Arial" panose="020B0604020202020204" pitchFamily="34" charset="0"/>
              <a:buNone/>
              <a:defRPr sz="24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endParaRPr lang="en-ZA" dirty="0" smtClean="0"/>
          </a:p>
        </p:txBody>
      </p:sp>
      <p:sp>
        <p:nvSpPr>
          <p:cNvPr id="8" name="Text Placeholder 8"/>
          <p:cNvSpPr>
            <a:spLocks noGrp="1"/>
          </p:cNvSpPr>
          <p:nvPr>
            <p:ph type="body" sz="quarter" idx="11" hasCustomPrompt="1"/>
          </p:nvPr>
        </p:nvSpPr>
        <p:spPr>
          <a:xfrm>
            <a:off x="540074" y="332656"/>
            <a:ext cx="8064374" cy="647353"/>
          </a:xfrm>
          <a:prstGeom prst="rect">
            <a:avLst/>
          </a:prstGeom>
        </p:spPr>
        <p:txBody>
          <a:bodyPr>
            <a:noAutofit/>
          </a:bodyPr>
          <a:lstStyle>
            <a:lvl1pPr marL="0" indent="0" algn="l">
              <a:buNone/>
              <a:defRPr sz="2800">
                <a:solidFill>
                  <a:schemeClr val="bg1"/>
                </a:solidFill>
              </a:defRPr>
            </a:lvl1pPr>
          </a:lstStyle>
          <a:p>
            <a:pPr lvl="0"/>
            <a:r>
              <a:rPr lang="en-ZA" dirty="0" smtClean="0"/>
              <a:t>SHORT HEADING GOES HERE </a:t>
            </a:r>
            <a:endParaRPr lang="en-ZA" dirty="0"/>
          </a:p>
        </p:txBody>
      </p:sp>
    </p:spTree>
    <p:extLst>
      <p:ext uri="{BB962C8B-B14F-4D97-AF65-F5344CB8AC3E}">
        <p14:creationId xmlns:p14="http://schemas.microsoft.com/office/powerpoint/2010/main" xmlns="" val="1285334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553" y="1124744"/>
            <a:ext cx="8064896" cy="4824536"/>
          </a:xfrm>
          <a:prstGeom prst="rect">
            <a:avLst/>
          </a:prstGeom>
        </p:spPr>
        <p:txBody>
          <a:bodyPr>
            <a:normAutofit/>
          </a:bodyPr>
          <a:lstStyle>
            <a:lvl1pPr marL="0" indent="0">
              <a:buNone/>
              <a:defRPr sz="2400"/>
            </a:lvl1pPr>
          </a:lstStyle>
          <a:p>
            <a:pPr lvl="0"/>
            <a:endParaRPr lang="en-ZA" dirty="0" smtClean="0"/>
          </a:p>
        </p:txBody>
      </p:sp>
      <p:sp>
        <p:nvSpPr>
          <p:cNvPr id="8" name="Text Placeholder 8"/>
          <p:cNvSpPr>
            <a:spLocks noGrp="1"/>
          </p:cNvSpPr>
          <p:nvPr>
            <p:ph type="body" sz="quarter" idx="11" hasCustomPrompt="1"/>
          </p:nvPr>
        </p:nvSpPr>
        <p:spPr>
          <a:xfrm>
            <a:off x="540074" y="332656"/>
            <a:ext cx="8064374" cy="647353"/>
          </a:xfrm>
          <a:prstGeom prst="rect">
            <a:avLst/>
          </a:prstGeom>
        </p:spPr>
        <p:txBody>
          <a:bodyPr>
            <a:noAutofit/>
          </a:bodyPr>
          <a:lstStyle>
            <a:lvl1pPr marL="0" indent="0" algn="l">
              <a:buNone/>
              <a:defRPr sz="2800">
                <a:solidFill>
                  <a:srgbClr val="000000"/>
                </a:solidFill>
              </a:defRPr>
            </a:lvl1pPr>
          </a:lstStyle>
          <a:p>
            <a:pPr lvl="0"/>
            <a:r>
              <a:rPr lang="en-ZA" dirty="0" smtClean="0"/>
              <a:t>SHORT HEADING GOES HERE </a:t>
            </a:r>
            <a:endParaRPr lang="en-ZA" dirty="0"/>
          </a:p>
        </p:txBody>
      </p:sp>
    </p:spTree>
    <p:extLst>
      <p:ext uri="{BB962C8B-B14F-4D97-AF65-F5344CB8AC3E}">
        <p14:creationId xmlns:p14="http://schemas.microsoft.com/office/powerpoint/2010/main" xmlns="" val="25897616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91203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2">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1944685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3">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108581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4">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43332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slide 5">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103377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slide 6">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156153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39551" y="1268760"/>
            <a:ext cx="8064897"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Subheading inserted here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endParaRPr lang="en-ZA" dirty="0" smtClean="0"/>
          </a:p>
        </p:txBody>
      </p:sp>
      <p:sp>
        <p:nvSpPr>
          <p:cNvPr id="15" name="Text Placeholder 14"/>
          <p:cNvSpPr>
            <a:spLocks noGrp="1"/>
          </p:cNvSpPr>
          <p:nvPr>
            <p:ph type="body" sz="quarter" idx="12" hasCustomPrompt="1"/>
          </p:nvPr>
        </p:nvSpPr>
        <p:spPr>
          <a:xfrm>
            <a:off x="539552" y="2060848"/>
            <a:ext cx="8064896"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Presenter Name and Surname</a:t>
            </a:r>
            <a:endParaRPr lang="en-ZA" dirty="0" smtClean="0"/>
          </a:p>
        </p:txBody>
      </p:sp>
      <p:sp>
        <p:nvSpPr>
          <p:cNvPr id="6" name="Text Placeholder 12"/>
          <p:cNvSpPr>
            <a:spLocks noGrp="1"/>
          </p:cNvSpPr>
          <p:nvPr>
            <p:ph type="body" sz="quarter" idx="13" hasCustomPrompt="1"/>
          </p:nvPr>
        </p:nvSpPr>
        <p:spPr>
          <a:xfrm>
            <a:off x="539552" y="548680"/>
            <a:ext cx="8064896" cy="64807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Presentation title inserted here</a:t>
            </a:r>
            <a:endParaRPr lang="en-ZA" dirty="0" smtClean="0"/>
          </a:p>
        </p:txBody>
      </p:sp>
    </p:spTree>
    <p:extLst>
      <p:ext uri="{BB962C8B-B14F-4D97-AF65-F5344CB8AC3E}">
        <p14:creationId xmlns:p14="http://schemas.microsoft.com/office/powerpoint/2010/main" xmlns="" val="132767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xmlns="" val="340341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TABLE</a:t>
            </a:r>
            <a:endParaRPr lang="en-ZA" dirty="0"/>
          </a:p>
        </p:txBody>
      </p:sp>
      <p:sp>
        <p:nvSpPr>
          <p:cNvPr id="5" name="Picture Placeholder 6"/>
          <p:cNvSpPr>
            <a:spLocks noGrp="1"/>
          </p:cNvSpPr>
          <p:nvPr>
            <p:ph type="pic" sz="quarter" idx="10" hasCustomPrompt="1"/>
          </p:nvPr>
        </p:nvSpPr>
        <p:spPr>
          <a:xfrm>
            <a:off x="539552" y="1556792"/>
            <a:ext cx="8064896" cy="3888432"/>
          </a:xfrm>
          <a:prstGeom prst="rect">
            <a:avLst/>
          </a:prstGeom>
        </p:spPr>
        <p:txBody>
          <a:bodyPr/>
          <a:lstStyle>
            <a:lvl1pPr marL="0" indent="0" algn="ctr">
              <a:buNone/>
              <a:defRPr>
                <a:solidFill>
                  <a:srgbClr val="000000"/>
                </a:solidFill>
              </a:defRPr>
            </a:lvl1pPr>
          </a:lstStyle>
          <a:p>
            <a:r>
              <a:rPr lang="en-ZA" dirty="0" smtClean="0"/>
              <a:t>Insert table</a:t>
            </a:r>
            <a:endParaRPr lang="en-ZA" dirty="0"/>
          </a:p>
        </p:txBody>
      </p:sp>
    </p:spTree>
    <p:extLst>
      <p:ext uri="{BB962C8B-B14F-4D97-AF65-F5344CB8AC3E}">
        <p14:creationId xmlns:p14="http://schemas.microsoft.com/office/powerpoint/2010/main" xmlns="" val="3869066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65576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3958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1980234" y="2421384"/>
            <a:ext cx="5184054" cy="863600"/>
          </a:xfrm>
          <a:prstGeom prst="rect">
            <a:avLst/>
          </a:prstGeom>
        </p:spPr>
        <p:txBody>
          <a:bodyPr>
            <a:noAutofit/>
          </a:bodyPr>
          <a:lstStyle>
            <a:lvl1pPr marL="0" indent="0" algn="ctr">
              <a:buNone/>
              <a:defRPr sz="2800" b="0" baseline="0">
                <a:solidFill>
                  <a:schemeClr val="bg1"/>
                </a:solidFill>
              </a:defRPr>
            </a:lvl1pPr>
          </a:lstStyle>
          <a:p>
            <a:pPr lvl="0"/>
            <a:r>
              <a:rPr lang="en-ZA" dirty="0" smtClean="0"/>
              <a:t>THANK YOU</a:t>
            </a:r>
            <a:endParaRPr lang="en-ZA" dirty="0"/>
          </a:p>
        </p:txBody>
      </p:sp>
    </p:spTree>
    <p:extLst>
      <p:ext uri="{BB962C8B-B14F-4D97-AF65-F5344CB8AC3E}">
        <p14:creationId xmlns:p14="http://schemas.microsoft.com/office/powerpoint/2010/main" xmlns="" val="421964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1980234" y="2421384"/>
            <a:ext cx="5184054" cy="863600"/>
          </a:xfrm>
          <a:prstGeom prst="rect">
            <a:avLst/>
          </a:prstGeom>
        </p:spPr>
        <p:txBody>
          <a:bodyPr>
            <a:noAutofit/>
          </a:bodyPr>
          <a:lstStyle>
            <a:lvl1pPr marL="0" indent="0" algn="ctr">
              <a:buNone/>
              <a:defRPr sz="2800" b="0" baseline="0">
                <a:solidFill>
                  <a:srgbClr val="000000"/>
                </a:solidFill>
              </a:defRPr>
            </a:lvl1pPr>
          </a:lstStyle>
          <a:p>
            <a:pPr lvl="0"/>
            <a:r>
              <a:rPr lang="en-ZA" dirty="0" smtClean="0"/>
              <a:t>THANK YOU</a:t>
            </a:r>
            <a:endParaRPr lang="en-ZA" dirty="0"/>
          </a:p>
        </p:txBody>
      </p:sp>
    </p:spTree>
    <p:extLst>
      <p:ext uri="{BB962C8B-B14F-4D97-AF65-F5344CB8AC3E}">
        <p14:creationId xmlns:p14="http://schemas.microsoft.com/office/powerpoint/2010/main" xmlns="" val="2920237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a:prstGeom prst="rect">
            <a:avLst/>
          </a:prstGeo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CC7C43-D8E4-4C74-9780-8B8AA4590E6B}" type="datetimeFigureOut">
              <a:rPr lang="en-ZA" smtClean="0"/>
              <a:pPr/>
              <a:t>2016/11/17</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7DC0D678-8246-478A-8287-1A4824365FF2}" type="slidenum">
              <a:rPr lang="en-ZA" smtClean="0"/>
              <a:pPr/>
              <a:t>‹#›</a:t>
            </a:fld>
            <a:endParaRPr lang="en-ZA"/>
          </a:p>
        </p:txBody>
      </p:sp>
    </p:spTree>
    <p:extLst>
      <p:ext uri="{BB962C8B-B14F-4D97-AF65-F5344CB8AC3E}">
        <p14:creationId xmlns:p14="http://schemas.microsoft.com/office/powerpoint/2010/main" xmlns="" val="41288064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845" y="365760"/>
            <a:ext cx="7886700" cy="132556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33845" y="1828801"/>
            <a:ext cx="7886700" cy="43513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CC7C43-D8E4-4C74-9780-8B8AA4590E6B}" type="datetimeFigureOut">
              <a:rPr lang="en-ZA" smtClean="0"/>
              <a:pPr/>
              <a:t>2016/11/17</a:t>
            </a:fld>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7DC0D678-8246-478A-8287-1A4824365FF2}" type="slidenum">
              <a:rPr lang="en-ZA" smtClean="0"/>
              <a:pPr/>
              <a:t>‹#›</a:t>
            </a:fld>
            <a:endParaRPr lang="en-ZA"/>
          </a:p>
        </p:txBody>
      </p:sp>
    </p:spTree>
    <p:extLst>
      <p:ext uri="{BB962C8B-B14F-4D97-AF65-F5344CB8AC3E}">
        <p14:creationId xmlns:p14="http://schemas.microsoft.com/office/powerpoint/2010/main" xmlns="" val="207962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39551" y="2780928"/>
            <a:ext cx="8064897"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Description of this section</a:t>
            </a:r>
            <a:endParaRPr lang="en-ZA" dirty="0" smtClean="0"/>
          </a:p>
        </p:txBody>
      </p:sp>
      <p:sp>
        <p:nvSpPr>
          <p:cNvPr id="3" name="Text Placeholder 2"/>
          <p:cNvSpPr>
            <a:spLocks noGrp="1"/>
          </p:cNvSpPr>
          <p:nvPr>
            <p:ph type="body" sz="quarter" idx="14" hasCustomPrompt="1"/>
          </p:nvPr>
        </p:nvSpPr>
        <p:spPr>
          <a:xfrm>
            <a:off x="539552" y="2204864"/>
            <a:ext cx="8064896"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smtClean="0"/>
              <a:t>SECTION HEADING</a:t>
            </a:r>
            <a:endParaRPr lang="en-ZA" dirty="0"/>
          </a:p>
        </p:txBody>
      </p:sp>
    </p:spTree>
    <p:extLst>
      <p:ext uri="{BB962C8B-B14F-4D97-AF65-F5344CB8AC3E}">
        <p14:creationId xmlns:p14="http://schemas.microsoft.com/office/powerpoint/2010/main" xmlns="" val="728556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long)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548680"/>
            <a:ext cx="8064896"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LONG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t>
            </a:r>
            <a:r>
              <a:rPr lang="en-US" dirty="0" err="1" smtClean="0"/>
              <a:t>vero</a:t>
            </a:r>
            <a:r>
              <a:rPr lang="en-US" dirty="0" smtClean="0"/>
              <a:t> </a:t>
            </a:r>
            <a:r>
              <a:rPr lang="en-US" dirty="0" err="1" smtClean="0"/>
              <a:t>eos</a:t>
            </a:r>
            <a:r>
              <a:rPr lang="en-US" dirty="0" smtClean="0"/>
              <a:t> et </a:t>
            </a:r>
            <a:r>
              <a:rPr lang="en-US" dirty="0" err="1" smtClean="0"/>
              <a:t>accusam</a:t>
            </a:r>
            <a:r>
              <a:rPr lang="en-US" dirty="0" smtClean="0"/>
              <a:t> et </a:t>
            </a:r>
            <a:r>
              <a:rPr lang="en-US" dirty="0" err="1" smtClean="0"/>
              <a:t>justo</a:t>
            </a:r>
            <a:r>
              <a:rPr lang="en-US" dirty="0" smtClean="0"/>
              <a:t> duo </a:t>
            </a:r>
            <a:r>
              <a:rPr lang="en-US" dirty="0" err="1" smtClean="0"/>
              <a:t>dolores</a:t>
            </a:r>
            <a:r>
              <a:rPr lang="en-US" dirty="0" smtClean="0"/>
              <a:t> et </a:t>
            </a:r>
            <a:r>
              <a:rPr lang="en-US" dirty="0" err="1" smtClean="0"/>
              <a:t>ea</a:t>
            </a:r>
            <a:r>
              <a:rPr lang="en-US" dirty="0" smtClean="0"/>
              <a:t> </a:t>
            </a:r>
            <a:r>
              <a:rPr lang="en-US" dirty="0" err="1" smtClean="0"/>
              <a:t>rebum</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Lorem ipsum dolor sit </a:t>
            </a:r>
            <a:r>
              <a:rPr lang="en-US" dirty="0" err="1" smtClean="0"/>
              <a:t>amet</a:t>
            </a:r>
            <a:r>
              <a:rPr lang="en-US" dirty="0" smtClean="0"/>
              <a:t>.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xmlns="" val="885092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long)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548680"/>
            <a:ext cx="8064896"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LONG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t>
            </a:r>
            <a:r>
              <a:rPr lang="en-US" dirty="0" err="1" smtClean="0"/>
              <a:t>vero</a:t>
            </a:r>
            <a:r>
              <a:rPr lang="en-US" dirty="0" smtClean="0"/>
              <a:t> </a:t>
            </a:r>
            <a:r>
              <a:rPr lang="en-US" dirty="0" err="1" smtClean="0"/>
              <a:t>eos</a:t>
            </a:r>
            <a:r>
              <a:rPr lang="en-US" dirty="0" smtClean="0"/>
              <a:t> et </a:t>
            </a:r>
            <a:r>
              <a:rPr lang="en-US" dirty="0" err="1" smtClean="0"/>
              <a:t>accusam</a:t>
            </a:r>
            <a:r>
              <a:rPr lang="en-US" dirty="0" smtClean="0"/>
              <a:t> et </a:t>
            </a:r>
            <a:r>
              <a:rPr lang="en-US" dirty="0" err="1" smtClean="0"/>
              <a:t>justo</a:t>
            </a:r>
            <a:r>
              <a:rPr lang="en-US" dirty="0" smtClean="0"/>
              <a:t> duo </a:t>
            </a:r>
            <a:r>
              <a:rPr lang="en-US" dirty="0" err="1" smtClean="0"/>
              <a:t>dolores</a:t>
            </a:r>
            <a:r>
              <a:rPr lang="en-US" dirty="0" smtClean="0"/>
              <a:t> et </a:t>
            </a:r>
            <a:r>
              <a:rPr lang="en-US" dirty="0" err="1" smtClean="0"/>
              <a:t>ea</a:t>
            </a:r>
            <a:r>
              <a:rPr lang="en-US" dirty="0" smtClean="0"/>
              <a:t> </a:t>
            </a:r>
            <a:r>
              <a:rPr lang="en-US" dirty="0" err="1" smtClean="0"/>
              <a:t>rebum</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Lorem ipsum dolor sit </a:t>
            </a:r>
            <a:r>
              <a:rPr lang="en-US" dirty="0" err="1" smtClean="0"/>
              <a:t>amet</a:t>
            </a:r>
            <a:r>
              <a:rPr lang="en-US" dirty="0" smtClean="0"/>
              <a:t>.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xmlns="" val="10069509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short)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1916832"/>
            <a:ext cx="8064896"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SHORT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xmlns="" val="36615386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short)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1916832"/>
            <a:ext cx="8064896"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SHORT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xmlns="" val="6857898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lide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24820" y="1700832"/>
            <a:ext cx="4895452" cy="2520256"/>
          </a:xfrm>
          <a:prstGeom prst="rect">
            <a:avLst/>
          </a:prstGeom>
        </p:spPr>
        <p:txBody>
          <a:bodyPr/>
          <a:lstStyle>
            <a:lvl1pPr marL="0" indent="0" algn="ctr">
              <a:buNone/>
              <a:defRPr>
                <a:solidFill>
                  <a:schemeClr val="bg1"/>
                </a:solidFill>
              </a:defRPr>
            </a:lvl1pPr>
          </a:lstStyle>
          <a:p>
            <a:r>
              <a:rPr lang="en-ZA" dirty="0" smtClean="0"/>
              <a:t>Insert icon(s)</a:t>
            </a:r>
            <a:endParaRPr lang="en-ZA" dirty="0"/>
          </a:p>
        </p:txBody>
      </p:sp>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ctr">
              <a:buNone/>
              <a:defRPr sz="4000">
                <a:solidFill>
                  <a:schemeClr val="bg1"/>
                </a:solidFill>
              </a:defRPr>
            </a:lvl1pPr>
          </a:lstStyle>
          <a:p>
            <a:pPr lvl="0"/>
            <a:r>
              <a:rPr lang="en-ZA" dirty="0" smtClean="0"/>
              <a:t>SHORT HEADING GOES HERE </a:t>
            </a:r>
            <a:endParaRPr lang="en-ZA" dirty="0"/>
          </a:p>
        </p:txBody>
      </p:sp>
      <p:sp>
        <p:nvSpPr>
          <p:cNvPr id="11" name="Text Placeholder 10"/>
          <p:cNvSpPr>
            <a:spLocks noGrp="1"/>
          </p:cNvSpPr>
          <p:nvPr>
            <p:ph type="body" sz="quarter" idx="12" hasCustomPrompt="1"/>
          </p:nvPr>
        </p:nvSpPr>
        <p:spPr>
          <a:xfrm>
            <a:off x="539553" y="4941168"/>
            <a:ext cx="8064894" cy="936625"/>
          </a:xfrm>
          <a:prstGeom prst="rect">
            <a:avLst/>
          </a:prstGeom>
        </p:spPr>
        <p:txBody>
          <a:bodyPr>
            <a:normAutofit/>
          </a:bodyPr>
          <a:lstStyle>
            <a:lvl1pPr marL="0" indent="0" algn="ctr">
              <a:buNone/>
              <a:defRPr sz="2200">
                <a:solidFill>
                  <a:schemeClr val="bg1"/>
                </a:solidFill>
              </a:defRPr>
            </a:lvl1pPr>
          </a:lstStyle>
          <a:p>
            <a:pPr lvl="0"/>
            <a:r>
              <a:rPr lang="en-ZA" dirty="0" smtClean="0"/>
              <a:t>Short description with a xx% goes here</a:t>
            </a:r>
            <a:endParaRPr lang="en-ZA" dirty="0"/>
          </a:p>
        </p:txBody>
      </p:sp>
    </p:spTree>
    <p:extLst>
      <p:ext uri="{BB962C8B-B14F-4D97-AF65-F5344CB8AC3E}">
        <p14:creationId xmlns:p14="http://schemas.microsoft.com/office/powerpoint/2010/main" xmlns="" val="178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lide 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24820" y="1700832"/>
            <a:ext cx="4895452" cy="2520256"/>
          </a:xfrm>
          <a:prstGeom prst="rect">
            <a:avLst/>
          </a:prstGeom>
        </p:spPr>
        <p:txBody>
          <a:bodyPr/>
          <a:lstStyle>
            <a:lvl1pPr marL="0" indent="0" algn="ctr">
              <a:buNone/>
              <a:defRPr>
                <a:solidFill>
                  <a:srgbClr val="000000"/>
                </a:solidFill>
              </a:defRPr>
            </a:lvl1pPr>
          </a:lstStyle>
          <a:p>
            <a:r>
              <a:rPr lang="en-ZA" dirty="0" smtClean="0"/>
              <a:t>Insert icon(s)</a:t>
            </a:r>
            <a:endParaRPr lang="en-ZA" dirty="0"/>
          </a:p>
        </p:txBody>
      </p:sp>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ctr">
              <a:buNone/>
              <a:defRPr sz="4000">
                <a:solidFill>
                  <a:srgbClr val="000000"/>
                </a:solidFill>
              </a:defRPr>
            </a:lvl1pPr>
          </a:lstStyle>
          <a:p>
            <a:pPr lvl="0"/>
            <a:r>
              <a:rPr lang="en-ZA" dirty="0" smtClean="0"/>
              <a:t>SHORT HEADING GOES HERE </a:t>
            </a:r>
            <a:endParaRPr lang="en-ZA" dirty="0"/>
          </a:p>
        </p:txBody>
      </p:sp>
      <p:sp>
        <p:nvSpPr>
          <p:cNvPr id="11" name="Text Placeholder 10"/>
          <p:cNvSpPr>
            <a:spLocks noGrp="1"/>
          </p:cNvSpPr>
          <p:nvPr>
            <p:ph type="body" sz="quarter" idx="12" hasCustomPrompt="1"/>
          </p:nvPr>
        </p:nvSpPr>
        <p:spPr>
          <a:xfrm>
            <a:off x="539551" y="4941168"/>
            <a:ext cx="8064898" cy="936625"/>
          </a:xfrm>
          <a:prstGeom prst="rect">
            <a:avLst/>
          </a:prstGeom>
        </p:spPr>
        <p:txBody>
          <a:bodyPr>
            <a:normAutofit/>
          </a:bodyPr>
          <a:lstStyle>
            <a:lvl1pPr marL="0" indent="0" algn="ctr">
              <a:buNone/>
              <a:defRPr sz="2200">
                <a:solidFill>
                  <a:srgbClr val="000000"/>
                </a:solidFill>
              </a:defRPr>
            </a:lvl1pPr>
          </a:lstStyle>
          <a:p>
            <a:pPr lvl="0"/>
            <a:r>
              <a:rPr lang="en-ZA" dirty="0" smtClean="0"/>
              <a:t>Short description with a xx% goes here</a:t>
            </a:r>
            <a:endParaRPr lang="en-ZA" dirty="0"/>
          </a:p>
        </p:txBody>
      </p:sp>
    </p:spTree>
    <p:extLst>
      <p:ext uri="{BB962C8B-B14F-4D97-AF65-F5344CB8AC3E}">
        <p14:creationId xmlns:p14="http://schemas.microsoft.com/office/powerpoint/2010/main" xmlns="" val="3959577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9" cstate="screen">
            <a:extLst>
              <a:ext uri="{28A0092B-C50C-407E-A947-70E740481C1C}">
                <a14:useLocalDpi xmlns:a14="http://schemas.microsoft.com/office/drawing/2010/main" xmlns=""/>
              </a:ext>
            </a:extLst>
          </a:blip>
          <a:stretch>
            <a:fillRect/>
          </a:stretch>
        </p:blipFill>
        <p:spPr>
          <a:xfrm>
            <a:off x="0" y="6200071"/>
            <a:ext cx="9144000" cy="657929"/>
          </a:xfrm>
          <a:prstGeom prst="rect">
            <a:avLst/>
          </a:prstGeom>
        </p:spPr>
      </p:pic>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873703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0" r:id="rId8"/>
    <p:sldLayoutId id="2147483668" r:id="rId9"/>
    <p:sldLayoutId id="2147483669" r:id="rId10"/>
    <p:sldLayoutId id="2147483670" r:id="rId11"/>
    <p:sldLayoutId id="2147483674" r:id="rId12"/>
    <p:sldLayoutId id="2147483673" r:id="rId13"/>
    <p:sldLayoutId id="2147483671" r:id="rId14"/>
    <p:sldLayoutId id="2147483678" r:id="rId15"/>
    <p:sldLayoutId id="2147483679" r:id="rId16"/>
    <p:sldLayoutId id="2147483680" r:id="rId17"/>
    <p:sldLayoutId id="2147483681" r:id="rId18"/>
    <p:sldLayoutId id="2147483683" r:id="rId19"/>
    <p:sldLayoutId id="2147483684" r:id="rId20"/>
    <p:sldLayoutId id="2147483682" r:id="rId21"/>
    <p:sldLayoutId id="2147483677" r:id="rId22"/>
    <p:sldLayoutId id="2147483672" r:id="rId23"/>
    <p:sldLayoutId id="2147483675" r:id="rId24"/>
    <p:sldLayoutId id="2147483676" r:id="rId25"/>
    <p:sldLayoutId id="2147483685" r:id="rId26"/>
    <p:sldLayoutId id="2147483686" r:id="rId2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790"/>
            <a:ext cx="9144000" cy="6243101"/>
          </a:xfrm>
          <a:prstGeom prst="rect">
            <a:avLst/>
          </a:prstGeom>
        </p:spPr>
      </p:pic>
      <p:sp>
        <p:nvSpPr>
          <p:cNvPr id="20" name="Slide Number Placeholder 1"/>
          <p:cNvSpPr txBox="1">
            <a:spLocks/>
          </p:cNvSpPr>
          <p:nvPr/>
        </p:nvSpPr>
        <p:spPr>
          <a:xfrm>
            <a:off x="3776134" y="6356350"/>
            <a:ext cx="2133600" cy="36512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S PGothic" pitchFamily="34" charset="-128"/>
                <a:cs typeface="+mn-cs"/>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mn-cs"/>
            </a:endParaRPr>
          </a:p>
        </p:txBody>
      </p:sp>
      <p:sp>
        <p:nvSpPr>
          <p:cNvPr id="10" name="Title 1"/>
          <p:cNvSpPr txBox="1">
            <a:spLocks/>
          </p:cNvSpPr>
          <p:nvPr/>
        </p:nvSpPr>
        <p:spPr>
          <a:xfrm>
            <a:off x="179512" y="260648"/>
            <a:ext cx="8856984" cy="1008112"/>
          </a:xfrm>
          <a:prstGeom prst="rect">
            <a:avLst/>
          </a:prstGeom>
          <a:ln>
            <a:noFill/>
          </a:ln>
          <a:effectLst/>
        </p:spPr>
        <p:style>
          <a:lnRef idx="1">
            <a:schemeClr val="dk1"/>
          </a:lnRef>
          <a:fillRef idx="2">
            <a:schemeClr val="dk1"/>
          </a:fillRef>
          <a:effectRef idx="1">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700" dirty="0" smtClean="0">
                <a:solidFill>
                  <a:srgbClr val="000000"/>
                </a:solidFill>
              </a:rPr>
              <a:t>Financial statistics of higher education institutions 2015</a:t>
            </a: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p:txBody>
      </p:sp>
      <p:sp>
        <p:nvSpPr>
          <p:cNvPr id="11" name="Flowchart: Delay 10"/>
          <p:cNvSpPr/>
          <p:nvPr/>
        </p:nvSpPr>
        <p:spPr>
          <a:xfrm>
            <a:off x="3237220" y="4797316"/>
            <a:ext cx="347975" cy="863932"/>
          </a:xfrm>
          <a:prstGeom prst="flowChartDelay">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ZA"/>
          </a:p>
        </p:txBody>
      </p:sp>
      <p:sp>
        <p:nvSpPr>
          <p:cNvPr id="13" name="Title 1"/>
          <p:cNvSpPr txBox="1">
            <a:spLocks/>
          </p:cNvSpPr>
          <p:nvPr/>
        </p:nvSpPr>
        <p:spPr>
          <a:xfrm>
            <a:off x="827584" y="1772816"/>
            <a:ext cx="7488832" cy="2088232"/>
          </a:xfrm>
          <a:prstGeom prst="rect">
            <a:avLst/>
          </a:prstGeom>
          <a:ln>
            <a:noFill/>
          </a:ln>
          <a:effectLst/>
        </p:spPr>
        <p:style>
          <a:lnRef idx="1">
            <a:schemeClr val="dk1"/>
          </a:lnRef>
          <a:fillRef idx="2">
            <a:schemeClr val="dk1"/>
          </a:fillRef>
          <a:effectRef idx="1">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ZA" sz="2400" dirty="0" smtClean="0">
                <a:solidFill>
                  <a:srgbClr val="004FA3"/>
                </a:solidFill>
              </a:rPr>
              <a:t>To : The Portfolio </a:t>
            </a:r>
            <a:r>
              <a:rPr lang="en-ZA" sz="2400" dirty="0">
                <a:solidFill>
                  <a:srgbClr val="004FA3"/>
                </a:solidFill>
              </a:rPr>
              <a:t>Committee on Higher </a:t>
            </a:r>
            <a:r>
              <a:rPr lang="en-ZA" sz="2400" dirty="0" smtClean="0">
                <a:solidFill>
                  <a:srgbClr val="004FA3"/>
                </a:solidFill>
              </a:rPr>
              <a:t>Education</a:t>
            </a:r>
          </a:p>
          <a:p>
            <a:endParaRPr lang="en-ZA" sz="2400" dirty="0">
              <a:solidFill>
                <a:srgbClr val="004FA3"/>
              </a:solidFill>
            </a:endParaRPr>
          </a:p>
          <a:p>
            <a:r>
              <a:rPr lang="en-ZA" sz="2400" dirty="0" smtClean="0">
                <a:solidFill>
                  <a:srgbClr val="004FA3"/>
                </a:solidFill>
              </a:rPr>
              <a:t>By: Dr Pali Lehohla (Statistician-General)</a:t>
            </a:r>
          </a:p>
          <a:p>
            <a:endParaRPr lang="en-ZA" sz="2400" dirty="0">
              <a:solidFill>
                <a:srgbClr val="004FA3"/>
              </a:solidFill>
            </a:endParaRPr>
          </a:p>
          <a:p>
            <a:r>
              <a:rPr lang="en-ZA" sz="2400" dirty="0" smtClean="0">
                <a:solidFill>
                  <a:srgbClr val="004FA3"/>
                </a:solidFill>
              </a:rPr>
              <a:t>16 November 2016</a:t>
            </a:r>
          </a:p>
          <a:p>
            <a:endParaRPr lang="en-ZA" sz="2400" dirty="0"/>
          </a:p>
          <a:p>
            <a:endParaRPr lang="en-ZA" sz="2400" dirty="0" smtClean="0"/>
          </a:p>
          <a:p>
            <a:endParaRPr lang="en-ZA" sz="2400" dirty="0"/>
          </a:p>
          <a:p>
            <a:endParaRPr lang="en-ZA" sz="2400" dirty="0" smtClean="0"/>
          </a:p>
          <a:p>
            <a:endParaRPr lang="en-ZA" sz="2400" dirty="0">
              <a:solidFill>
                <a:srgbClr val="000000"/>
              </a:solidFill>
            </a:endParaRPr>
          </a:p>
          <a:p>
            <a:endParaRPr lang="en-US" sz="2400" dirty="0">
              <a:solidFill>
                <a:srgbClr val="000000"/>
              </a:solidFill>
            </a:endParaRPr>
          </a:p>
          <a:p>
            <a:pPr algn="l"/>
            <a:endParaRPr lang="en-US" sz="2000" b="1" dirty="0" smtClean="0">
              <a:solidFill>
                <a:srgbClr val="000000"/>
              </a:solidFill>
            </a:endParaRPr>
          </a:p>
          <a:p>
            <a:pPr algn="l"/>
            <a:endParaRPr lang="en-US" sz="2000" b="1" dirty="0">
              <a:solidFill>
                <a:srgbClr val="000000"/>
              </a:solidFill>
            </a:endParaRPr>
          </a:p>
          <a:p>
            <a:pPr algn="l"/>
            <a:endParaRPr lang="en-US" sz="2000" b="1" dirty="0" smtClean="0">
              <a:solidFill>
                <a:srgbClr val="000000"/>
              </a:solidFill>
            </a:endParaRPr>
          </a:p>
        </p:txBody>
      </p:sp>
    </p:spTree>
    <p:extLst>
      <p:ext uri="{BB962C8B-B14F-4D97-AF65-F5344CB8AC3E}">
        <p14:creationId xmlns:p14="http://schemas.microsoft.com/office/powerpoint/2010/main" xmlns="" val="2344325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xmlns="" val="3240674993"/>
              </p:ext>
            </p:extLst>
          </p:nvPr>
        </p:nvGraphicFramePr>
        <p:xfrm>
          <a:off x="298938" y="683065"/>
          <a:ext cx="8420604" cy="55155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570646" y="103345"/>
            <a:ext cx="8064374" cy="360040"/>
          </a:xfrm>
        </p:spPr>
        <p:txBody>
          <a:bodyPr/>
          <a:lstStyle/>
          <a:p>
            <a:endParaRPr lang="en-ZA" dirty="0" smtClean="0"/>
          </a:p>
          <a:p>
            <a:endParaRPr lang="en-ZA" dirty="0"/>
          </a:p>
        </p:txBody>
      </p:sp>
      <p:sp>
        <p:nvSpPr>
          <p:cNvPr id="4" name="TextBox 3"/>
          <p:cNvSpPr txBox="1"/>
          <p:nvPr/>
        </p:nvSpPr>
        <p:spPr>
          <a:xfrm>
            <a:off x="4067944" y="2780928"/>
            <a:ext cx="2682268"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There were </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985 212 </a:t>
            </a:r>
          </a:p>
          <a:p>
            <a:pPr algn="ctr"/>
            <a:r>
              <a:rPr lang="en-ZA" dirty="0" smtClean="0">
                <a:solidFill>
                  <a:schemeClr val="accent1">
                    <a:lumMod val="75000"/>
                  </a:schemeClr>
                </a:solidFill>
                <a:latin typeface="Arial" panose="020B0604020202020204" pitchFamily="34" charset="0"/>
                <a:cs typeface="Arial" panose="020B0604020202020204" pitchFamily="34" charset="0"/>
              </a:rPr>
              <a:t>students enrolled in higher education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6069062" y="5767956"/>
            <a:ext cx="2480166" cy="246221"/>
          </a:xfrm>
          <a:prstGeom prst="rect">
            <a:avLst/>
          </a:prstGeom>
          <a:noFill/>
        </p:spPr>
        <p:txBody>
          <a:bodyPr wrap="none" rtlCol="0">
            <a:spAutoFit/>
          </a:bodyPr>
          <a:lstStyle/>
          <a:p>
            <a:r>
              <a:rPr lang="en-ZA" sz="1000" i="1" dirty="0" smtClean="0">
                <a:solidFill>
                  <a:schemeClr val="bg1">
                    <a:lumMod val="50000"/>
                  </a:schemeClr>
                </a:solidFill>
                <a:latin typeface="Arial" panose="020B0604020202020204" pitchFamily="34" charset="0"/>
                <a:cs typeface="Arial" panose="020B0604020202020204" pitchFamily="34" charset="0"/>
              </a:rPr>
              <a:t>Source: Department of Higher Education</a:t>
            </a:r>
            <a:endParaRPr lang="en-ZA" sz="1000" i="1"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Student </a:t>
            </a:r>
            <a:r>
              <a:rPr lang="en-ZA" sz="2000" dirty="0" smtClean="0">
                <a:latin typeface="Arial" panose="020B0604020202020204" pitchFamily="34" charset="0"/>
              </a:rPr>
              <a:t>enrolment: </a:t>
            </a:r>
            <a:r>
              <a:rPr lang="en-ZA" sz="2000" dirty="0">
                <a:latin typeface="Arial" panose="020B0604020202020204" pitchFamily="34" charset="0"/>
              </a:rPr>
              <a:t>2015</a:t>
            </a:r>
          </a:p>
        </p:txBody>
      </p:sp>
      <p:sp>
        <p:nvSpPr>
          <p:cNvPr id="9" name="Flowchart: Delay 8"/>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2849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xmlns="" val="3957197351"/>
              </p:ext>
            </p:extLst>
          </p:nvPr>
        </p:nvGraphicFramePr>
        <p:xfrm>
          <a:off x="395536" y="822012"/>
          <a:ext cx="8239484" cy="53432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570646" y="103345"/>
            <a:ext cx="8064374" cy="360040"/>
          </a:xfrm>
        </p:spPr>
        <p:txBody>
          <a:bodyPr/>
          <a:lstStyle/>
          <a:p>
            <a:endParaRPr lang="en-ZA" dirty="0" smtClean="0"/>
          </a:p>
          <a:p>
            <a:endParaRPr lang="en-ZA" dirty="0"/>
          </a:p>
        </p:txBody>
      </p:sp>
      <p:sp>
        <p:nvSpPr>
          <p:cNvPr id="9" name="TextBox 8"/>
          <p:cNvSpPr txBox="1"/>
          <p:nvPr/>
        </p:nvSpPr>
        <p:spPr>
          <a:xfrm>
            <a:off x="5396344" y="3622040"/>
            <a:ext cx="2520280"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The number of students in higher education grew by</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32,8%</a:t>
            </a:r>
          </a:p>
          <a:p>
            <a:pPr algn="ctr"/>
            <a:r>
              <a:rPr lang="en-ZA" dirty="0">
                <a:solidFill>
                  <a:schemeClr val="accent1">
                    <a:lumMod val="75000"/>
                  </a:schemeClr>
                </a:solidFill>
                <a:latin typeface="Arial" panose="020B0604020202020204" pitchFamily="34" charset="0"/>
                <a:cs typeface="Arial" panose="020B0604020202020204" pitchFamily="34" charset="0"/>
              </a:rPr>
              <a:t>f</a:t>
            </a:r>
            <a:r>
              <a:rPr lang="en-ZA" dirty="0" smtClean="0">
                <a:solidFill>
                  <a:schemeClr val="accent1">
                    <a:lumMod val="75000"/>
                  </a:schemeClr>
                </a:solidFill>
                <a:latin typeface="Arial" panose="020B0604020202020204" pitchFamily="34" charset="0"/>
                <a:cs typeface="Arial" panose="020B0604020202020204" pitchFamily="34" charset="0"/>
              </a:rPr>
              <a:t>rom 2006 to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6012160" y="5733256"/>
            <a:ext cx="2480166" cy="246221"/>
          </a:xfrm>
          <a:prstGeom prst="rect">
            <a:avLst/>
          </a:prstGeom>
          <a:noFill/>
        </p:spPr>
        <p:txBody>
          <a:bodyPr wrap="none" rtlCol="0">
            <a:spAutoFit/>
          </a:bodyPr>
          <a:lstStyle/>
          <a:p>
            <a:r>
              <a:rPr lang="en-ZA" sz="1000" i="1" dirty="0" smtClean="0">
                <a:solidFill>
                  <a:schemeClr val="bg1">
                    <a:lumMod val="50000"/>
                  </a:schemeClr>
                </a:solidFill>
                <a:latin typeface="Arial" panose="020B0604020202020204" pitchFamily="34" charset="0"/>
                <a:cs typeface="Arial" panose="020B0604020202020204" pitchFamily="34" charset="0"/>
              </a:rPr>
              <a:t>Source: Department of Higher Education</a:t>
            </a:r>
            <a:endParaRPr lang="en-ZA" sz="1000" i="1" dirty="0">
              <a:solidFill>
                <a:schemeClr val="bg1">
                  <a:lumMod val="50000"/>
                </a:schemeClr>
              </a:solidFill>
              <a:latin typeface="Arial" panose="020B0604020202020204" pitchFamily="34" charset="0"/>
              <a:cs typeface="Arial" panose="020B0604020202020204" pitchFamily="34" charset="0"/>
            </a:endParaRPr>
          </a:p>
        </p:txBody>
      </p:sp>
      <p:sp>
        <p:nvSpPr>
          <p:cNvPr id="8" name="Text Placeholder 4"/>
          <p:cNvSpPr txBox="1">
            <a:spLocks/>
          </p:cNvSpPr>
          <p:nvPr/>
        </p:nvSpPr>
        <p:spPr>
          <a:xfrm>
            <a:off x="570646" y="103345"/>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1" name="Rectangle 10"/>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Growth in student numbers: 2006–2015</a:t>
            </a:r>
          </a:p>
        </p:txBody>
      </p:sp>
      <p:sp>
        <p:nvSpPr>
          <p:cNvPr id="13" name="Flowchart: Delay 12"/>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Flowchart: Delay 13"/>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649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 name="Rectangle 10"/>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HEIs receipts and payments (2015)</a:t>
            </a:r>
            <a:endParaRPr lang="en-ZA" sz="2000" dirty="0">
              <a:solidFill>
                <a:prstClr val="black"/>
              </a:solidFill>
              <a:latin typeface="Arial" panose="020B0604020202020204" pitchFamily="34" charset="0"/>
            </a:endParaRPr>
          </a:p>
        </p:txBody>
      </p:sp>
      <p:sp>
        <p:nvSpPr>
          <p:cNvPr id="12" name="Flowchart: Delay 11"/>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3" name="Flowchart: Delay 12"/>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3" name="Picture 2"/>
          <p:cNvPicPr>
            <a:picLocks noChangeAspect="1"/>
          </p:cNvPicPr>
          <p:nvPr/>
        </p:nvPicPr>
        <p:blipFill>
          <a:blip r:embed="rId2" cstate="print"/>
          <a:stretch>
            <a:fillRect/>
          </a:stretch>
        </p:blipFill>
        <p:spPr>
          <a:xfrm>
            <a:off x="-900608" y="1283006"/>
            <a:ext cx="6494519" cy="3962888"/>
          </a:xfrm>
          <a:prstGeom prst="rect">
            <a:avLst/>
          </a:prstGeom>
        </p:spPr>
      </p:pic>
      <p:sp>
        <p:nvSpPr>
          <p:cNvPr id="7" name="TextBox 6"/>
          <p:cNvSpPr txBox="1"/>
          <p:nvPr/>
        </p:nvSpPr>
        <p:spPr>
          <a:xfrm>
            <a:off x="5621093" y="4788023"/>
            <a:ext cx="1768433" cy="1015663"/>
          </a:xfrm>
          <a:prstGeom prst="rect">
            <a:avLst/>
          </a:prstGeom>
          <a:noFill/>
        </p:spPr>
        <p:txBody>
          <a:bodyPr wrap="none" rtlCol="0">
            <a:spAutoFit/>
          </a:bodyPr>
          <a:lstStyle/>
          <a:p>
            <a:pPr algn="ctr"/>
            <a:r>
              <a:rPr lang="en-ZA" sz="2000" dirty="0" smtClean="0">
                <a:solidFill>
                  <a:prstClr val="black"/>
                </a:solidFill>
                <a:latin typeface="Arial" panose="020B0604020202020204" pitchFamily="34" charset="0"/>
                <a:cs typeface="Arial" panose="020B0604020202020204" pitchFamily="34" charset="0"/>
              </a:rPr>
              <a:t>Payments</a:t>
            </a:r>
          </a:p>
          <a:p>
            <a:pPr algn="ctr"/>
            <a:r>
              <a:rPr lang="en-ZA" sz="2000" dirty="0" smtClean="0">
                <a:solidFill>
                  <a:prstClr val="black"/>
                </a:solidFill>
                <a:latin typeface="Arial" panose="020B0604020202020204" pitchFamily="34" charset="0"/>
                <a:cs typeface="Arial" panose="020B0604020202020204" pitchFamily="34" charset="0"/>
              </a:rPr>
              <a:t>(R54,1 billion)</a:t>
            </a:r>
          </a:p>
          <a:p>
            <a:pPr algn="ctr"/>
            <a:endParaRPr lang="en-ZA" sz="2000"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1691680" y="4788023"/>
            <a:ext cx="1768433" cy="707886"/>
          </a:xfrm>
          <a:prstGeom prst="rect">
            <a:avLst/>
          </a:prstGeom>
          <a:noFill/>
        </p:spPr>
        <p:txBody>
          <a:bodyPr wrap="none" rtlCol="0">
            <a:spAutoFit/>
          </a:bodyPr>
          <a:lstStyle/>
          <a:p>
            <a:pPr algn="ctr"/>
            <a:r>
              <a:rPr lang="en-ZA" sz="2000" dirty="0" smtClean="0">
                <a:solidFill>
                  <a:prstClr val="black"/>
                </a:solidFill>
                <a:latin typeface="Arial" panose="020B0604020202020204" pitchFamily="34" charset="0"/>
                <a:cs typeface="Arial" panose="020B0604020202020204" pitchFamily="34" charset="0"/>
              </a:rPr>
              <a:t>Receipts</a:t>
            </a:r>
          </a:p>
          <a:p>
            <a:pPr algn="ctr"/>
            <a:r>
              <a:rPr lang="en-ZA" sz="2000" dirty="0" smtClean="0">
                <a:solidFill>
                  <a:prstClr val="black"/>
                </a:solidFill>
                <a:latin typeface="Arial" panose="020B0604020202020204" pitchFamily="34" charset="0"/>
                <a:cs typeface="Arial" panose="020B0604020202020204" pitchFamily="34" charset="0"/>
              </a:rPr>
              <a:t>(R63,1 billion)</a:t>
            </a:r>
            <a:endParaRPr lang="en-ZA" sz="20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3059832" y="1254498"/>
            <a:ext cx="6523859" cy="4019904"/>
          </a:xfrm>
          <a:prstGeom prst="rect">
            <a:avLst/>
          </a:prstGeom>
        </p:spPr>
      </p:pic>
    </p:spTree>
    <p:extLst>
      <p:ext uri="{BB962C8B-B14F-4D97-AF65-F5344CB8AC3E}">
        <p14:creationId xmlns:p14="http://schemas.microsoft.com/office/powerpoint/2010/main" xmlns="" val="202019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9144000" cy="6237312"/>
          </a:xfrm>
          <a:prstGeom prst="rect">
            <a:avLst/>
          </a:prstGeom>
        </p:spPr>
      </p:pic>
      <p:sp>
        <p:nvSpPr>
          <p:cNvPr id="2" name="Rectangle 1"/>
          <p:cNvSpPr/>
          <p:nvPr/>
        </p:nvSpPr>
        <p:spPr>
          <a:xfrm>
            <a:off x="0" y="2420888"/>
            <a:ext cx="9144000" cy="1152128"/>
          </a:xfrm>
          <a:prstGeom prst="rect">
            <a:avLst/>
          </a:prstGeom>
          <a:solidFill>
            <a:srgbClr val="0056A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5" name="Rectangle 4"/>
          <p:cNvSpPr/>
          <p:nvPr/>
        </p:nvSpPr>
        <p:spPr>
          <a:xfrm>
            <a:off x="3491880" y="2643009"/>
            <a:ext cx="3567186" cy="646331"/>
          </a:xfrm>
          <a:prstGeom prst="rect">
            <a:avLst/>
          </a:prstGeom>
        </p:spPr>
        <p:txBody>
          <a:bodyPr wrap="square">
            <a:spAutoFit/>
          </a:bodyPr>
          <a:lstStyle/>
          <a:p>
            <a:r>
              <a:rPr lang="en-ZA" sz="3600" dirty="0" smtClean="0">
                <a:solidFill>
                  <a:schemeClr val="bg1"/>
                </a:solidFill>
                <a:latin typeface="Arial" panose="020B0604020202020204" pitchFamily="34" charset="0"/>
                <a:cs typeface="Arial" panose="020B0604020202020204" pitchFamily="34" charset="0"/>
              </a:rPr>
              <a:t>Receipts</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704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2962409866"/>
              </p:ext>
            </p:extLst>
          </p:nvPr>
        </p:nvGraphicFramePr>
        <p:xfrm>
          <a:off x="-351872" y="718055"/>
          <a:ext cx="9251434" cy="51592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95536" y="116632"/>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smtClean="0">
                <a:latin typeface="Arial" panose="020B0604020202020204" pitchFamily="34" charset="0"/>
              </a:rPr>
              <a:t>Revenue per institution: 2015</a:t>
            </a:r>
            <a:endParaRPr lang="en-ZA" sz="2000" dirty="0">
              <a:latin typeface="Arial" panose="020B0604020202020204" pitchFamily="34" charset="0"/>
            </a:endParaRPr>
          </a:p>
        </p:txBody>
      </p:sp>
      <p:sp>
        <p:nvSpPr>
          <p:cNvPr id="10" name="Flowchart: Delay 9"/>
          <p:cNvSpPr/>
          <p:nvPr/>
        </p:nvSpPr>
        <p:spPr>
          <a:xfrm>
            <a:off x="8551587" y="116631"/>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116632"/>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Box 11"/>
          <p:cNvSpPr txBox="1"/>
          <p:nvPr/>
        </p:nvSpPr>
        <p:spPr>
          <a:xfrm>
            <a:off x="1403648" y="5877272"/>
            <a:ext cx="5259773" cy="253916"/>
          </a:xfrm>
          <a:prstGeom prst="rect">
            <a:avLst/>
          </a:prstGeom>
          <a:noFill/>
        </p:spPr>
        <p:txBody>
          <a:bodyPr wrap="none" rtlCol="0">
            <a:spAutoFit/>
          </a:bodyPr>
          <a:lstStyle/>
          <a:p>
            <a:r>
              <a:rPr lang="en-ZA" sz="1050" i="1" dirty="0" smtClean="0">
                <a:solidFill>
                  <a:prstClr val="white">
                    <a:lumMod val="50000"/>
                  </a:prstClr>
                </a:solidFill>
                <a:latin typeface="Arial" panose="020B0604020202020204" pitchFamily="34" charset="0"/>
                <a:cs typeface="Arial" panose="020B0604020202020204" pitchFamily="34" charset="0"/>
              </a:rPr>
              <a:t>* Other includes sales of goods &amp; services, research contracts, interest and donations</a:t>
            </a:r>
            <a:endParaRPr lang="en-ZA" sz="1050" i="1"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9814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xmlns="" val="884958660"/>
              </p:ext>
            </p:extLst>
          </p:nvPr>
        </p:nvGraphicFramePr>
        <p:xfrm>
          <a:off x="467544" y="683065"/>
          <a:ext cx="8136904" cy="54822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017115" y="3501008"/>
            <a:ext cx="2448272"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received</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R21,5 billion</a:t>
            </a:r>
          </a:p>
          <a:p>
            <a:pPr algn="ctr"/>
            <a:r>
              <a:rPr lang="en-ZA" dirty="0">
                <a:solidFill>
                  <a:schemeClr val="accent1">
                    <a:lumMod val="75000"/>
                  </a:schemeClr>
                </a:solidFill>
                <a:latin typeface="Arial" panose="020B0604020202020204" pitchFamily="34" charset="0"/>
                <a:cs typeface="Arial" panose="020B0604020202020204" pitchFamily="34" charset="0"/>
              </a:rPr>
              <a:t>i</a:t>
            </a:r>
            <a:r>
              <a:rPr lang="en-ZA" dirty="0" smtClean="0">
                <a:solidFill>
                  <a:schemeClr val="accent1">
                    <a:lumMod val="75000"/>
                  </a:schemeClr>
                </a:solidFill>
                <a:latin typeface="Arial" panose="020B0604020202020204" pitchFamily="34" charset="0"/>
                <a:cs typeface="Arial" panose="020B0604020202020204" pitchFamily="34" charset="0"/>
              </a:rPr>
              <a:t>n the form of tuition fees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Tuition fees received per </a:t>
            </a:r>
            <a:r>
              <a:rPr lang="en-ZA" sz="2000" dirty="0" smtClean="0">
                <a:latin typeface="Arial" panose="020B0604020202020204" pitchFamily="34" charset="0"/>
              </a:rPr>
              <a:t>HEI </a:t>
            </a:r>
            <a:r>
              <a:rPr lang="en-ZA" sz="2000" dirty="0">
                <a:latin typeface="Arial" panose="020B0604020202020204" pitchFamily="34" charset="0"/>
              </a:rPr>
              <a:t>for </a:t>
            </a:r>
            <a:r>
              <a:rPr lang="en-ZA" sz="2000" dirty="0" smtClean="0">
                <a:latin typeface="Arial" panose="020B0604020202020204" pitchFamily="34" charset="0"/>
              </a:rPr>
              <a:t>the 2015 </a:t>
            </a:r>
            <a:r>
              <a:rPr lang="en-ZA" sz="2000" dirty="0">
                <a:latin typeface="Arial" panose="020B0604020202020204" pitchFamily="34" charset="0"/>
              </a:rPr>
              <a:t>financial year (Rm)</a:t>
            </a:r>
          </a:p>
        </p:txBody>
      </p:sp>
      <p:sp>
        <p:nvSpPr>
          <p:cNvPr id="11" name="Flowchart: Delay 10"/>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Delay 11"/>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62538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xmlns="" val="2627440452"/>
              </p:ext>
            </p:extLst>
          </p:nvPr>
        </p:nvGraphicFramePr>
        <p:xfrm>
          <a:off x="376992" y="703385"/>
          <a:ext cx="8179990" cy="54822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1"/>
          </p:nvPr>
        </p:nvSpPr>
        <p:spPr>
          <a:xfrm>
            <a:off x="539552" y="116632"/>
            <a:ext cx="8064374" cy="360040"/>
          </a:xfrm>
        </p:spPr>
        <p:txBody>
          <a:bodyPr/>
          <a:lstStyle/>
          <a:p>
            <a:endParaRPr lang="en-ZA" dirty="0" smtClean="0"/>
          </a:p>
          <a:p>
            <a:endParaRPr lang="en-ZA" dirty="0"/>
          </a:p>
        </p:txBody>
      </p:sp>
      <p:sp>
        <p:nvSpPr>
          <p:cNvPr id="9" name="TextBox 8"/>
          <p:cNvSpPr txBox="1"/>
          <p:nvPr/>
        </p:nvSpPr>
        <p:spPr>
          <a:xfrm>
            <a:off x="6033368" y="3745736"/>
            <a:ext cx="1872208"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Tuition fees contributed </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34,1%</a:t>
            </a:r>
          </a:p>
          <a:p>
            <a:pPr algn="ctr"/>
            <a:r>
              <a:rPr lang="en-ZA" dirty="0">
                <a:solidFill>
                  <a:schemeClr val="accent1">
                    <a:lumMod val="75000"/>
                  </a:schemeClr>
                </a:solidFill>
                <a:latin typeface="Arial" panose="020B0604020202020204" pitchFamily="34" charset="0"/>
                <a:cs typeface="Arial" panose="020B0604020202020204" pitchFamily="34" charset="0"/>
              </a:rPr>
              <a:t>o</a:t>
            </a:r>
            <a:r>
              <a:rPr lang="en-ZA" dirty="0" smtClean="0">
                <a:solidFill>
                  <a:schemeClr val="accent1">
                    <a:lumMod val="75000"/>
                  </a:schemeClr>
                </a:solidFill>
                <a:latin typeface="Arial" panose="020B0604020202020204" pitchFamily="34" charset="0"/>
                <a:cs typeface="Arial" panose="020B0604020202020204" pitchFamily="34" charset="0"/>
              </a:rPr>
              <a:t>f total income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6"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8" name="Rectangle 7"/>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Tuition fees as a percentage of </a:t>
            </a:r>
            <a:r>
              <a:rPr lang="en-ZA" sz="2000" dirty="0" smtClean="0">
                <a:latin typeface="Arial" panose="020B0604020202020204" pitchFamily="34" charset="0"/>
              </a:rPr>
              <a:t>HEI total </a:t>
            </a:r>
            <a:r>
              <a:rPr lang="en-ZA" sz="2000" dirty="0">
                <a:latin typeface="Arial" panose="020B0604020202020204" pitchFamily="34" charset="0"/>
              </a:rPr>
              <a:t>income: 2015</a:t>
            </a:r>
          </a:p>
        </p:txBody>
      </p:sp>
      <p:sp>
        <p:nvSpPr>
          <p:cNvPr id="10" name="Flowchart: Delay 9"/>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02995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xmlns="" val="778244125"/>
              </p:ext>
            </p:extLst>
          </p:nvPr>
        </p:nvGraphicFramePr>
        <p:xfrm>
          <a:off x="273616" y="683065"/>
          <a:ext cx="8324006" cy="55542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437872" y="3817744"/>
            <a:ext cx="2304256"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received</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R26,8 billion</a:t>
            </a:r>
          </a:p>
          <a:p>
            <a:pPr algn="ctr"/>
            <a:r>
              <a:rPr lang="en-ZA" dirty="0">
                <a:solidFill>
                  <a:schemeClr val="accent1">
                    <a:lumMod val="75000"/>
                  </a:schemeClr>
                </a:solidFill>
                <a:latin typeface="Arial" panose="020B0604020202020204" pitchFamily="34" charset="0"/>
                <a:cs typeface="Arial" panose="020B0604020202020204" pitchFamily="34" charset="0"/>
              </a:rPr>
              <a:t>i</a:t>
            </a:r>
            <a:r>
              <a:rPr lang="en-ZA" dirty="0" smtClean="0">
                <a:solidFill>
                  <a:schemeClr val="accent1">
                    <a:lumMod val="75000"/>
                  </a:schemeClr>
                </a:solidFill>
                <a:latin typeface="Arial" panose="020B0604020202020204" pitchFamily="34" charset="0"/>
                <a:cs typeface="Arial" panose="020B0604020202020204" pitchFamily="34" charset="0"/>
              </a:rPr>
              <a:t>n the form of grants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p:nvPr>
        </p:nvSpPr>
        <p:spPr>
          <a:xfrm>
            <a:off x="539552" y="116632"/>
            <a:ext cx="8064374" cy="360040"/>
          </a:xfrm>
        </p:spPr>
        <p:txBody>
          <a:bodyPr>
            <a:normAutofit lnSpcReduction="10000"/>
          </a:bodyPr>
          <a:lstStyle/>
          <a:p>
            <a:endParaRPr lang="en-ZA" dirty="0" smtClean="0"/>
          </a:p>
          <a:p>
            <a:endParaRPr lang="en-ZA" dirty="0"/>
          </a:p>
        </p:txBody>
      </p:sp>
      <p:sp>
        <p:nvSpPr>
          <p:cNvPr id="6"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8" name="Rectangle 7"/>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Grants received per </a:t>
            </a:r>
            <a:r>
              <a:rPr lang="en-ZA" sz="2000" dirty="0" smtClean="0">
                <a:latin typeface="Arial" panose="020B0604020202020204" pitchFamily="34" charset="0"/>
              </a:rPr>
              <a:t>HEI </a:t>
            </a:r>
            <a:r>
              <a:rPr lang="en-ZA" sz="2000" dirty="0">
                <a:latin typeface="Arial" panose="020B0604020202020204" pitchFamily="34" charset="0"/>
              </a:rPr>
              <a:t>in 2015 (</a:t>
            </a:r>
            <a:r>
              <a:rPr lang="en-ZA" sz="2000" dirty="0" smtClean="0">
                <a:latin typeface="Arial" panose="020B0604020202020204" pitchFamily="34" charset="0"/>
              </a:rPr>
              <a:t>Rm)</a:t>
            </a:r>
            <a:endParaRPr lang="en-ZA" sz="2000" dirty="0">
              <a:latin typeface="Arial" panose="020B0604020202020204" pitchFamily="34" charset="0"/>
            </a:endParaRPr>
          </a:p>
        </p:txBody>
      </p:sp>
      <p:sp>
        <p:nvSpPr>
          <p:cNvPr id="9" name="Flowchart: Delay 8"/>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431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897472487"/>
              </p:ext>
            </p:extLst>
          </p:nvPr>
        </p:nvGraphicFramePr>
        <p:xfrm>
          <a:off x="108947" y="1238330"/>
          <a:ext cx="8651235" cy="49645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p:cNvSpPr>
            <a:spLocks noGrp="1"/>
          </p:cNvSpPr>
          <p:nvPr>
            <p:ph type="body" sz="quarter" idx="11"/>
          </p:nvPr>
        </p:nvSpPr>
        <p:spPr>
          <a:xfrm>
            <a:off x="539552" y="116632"/>
            <a:ext cx="8064374" cy="360040"/>
          </a:xfrm>
        </p:spPr>
        <p:txBody>
          <a:bodyPr>
            <a:normAutofit lnSpcReduction="10000"/>
          </a:bodyPr>
          <a:lstStyle/>
          <a:p>
            <a:endParaRPr lang="en-ZA" dirty="0" smtClean="0"/>
          </a:p>
          <a:p>
            <a:endParaRPr lang="en-ZA" dirty="0"/>
          </a:p>
        </p:txBody>
      </p:sp>
      <p:sp>
        <p:nvSpPr>
          <p:cNvPr id="7"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8" name="Rectangle 7"/>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Main </a:t>
            </a:r>
            <a:r>
              <a:rPr lang="en-ZA" sz="2000" dirty="0" smtClean="0">
                <a:latin typeface="Arial" panose="020B0604020202020204" pitchFamily="34" charset="0"/>
              </a:rPr>
              <a:t>contributors to grants received by HEIs: 2011-2015 (Rm</a:t>
            </a:r>
            <a:r>
              <a:rPr lang="en-ZA" sz="2000" dirty="0">
                <a:latin typeface="Arial" panose="020B0604020202020204" pitchFamily="34" charset="0"/>
              </a:rPr>
              <a:t>) </a:t>
            </a:r>
          </a:p>
        </p:txBody>
      </p:sp>
      <p:sp>
        <p:nvSpPr>
          <p:cNvPr id="9" name="Flowchart: Delay 8"/>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Rounded Rectangular Callout 1"/>
          <p:cNvSpPr/>
          <p:nvPr/>
        </p:nvSpPr>
        <p:spPr>
          <a:xfrm>
            <a:off x="2391440" y="856767"/>
            <a:ext cx="1964536" cy="763125"/>
          </a:xfrm>
          <a:prstGeom prst="wedgeRoundRectCallout">
            <a:avLst>
              <a:gd name="adj1" fmla="val -43491"/>
              <a:gd name="adj2" fmla="val 82470"/>
              <a:gd name="adj3" fmla="val 16667"/>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New university project grants for Sol </a:t>
            </a:r>
            <a:r>
              <a:rPr lang="en-US" sz="1200" dirty="0" err="1">
                <a:solidFill>
                  <a:schemeClr val="bg1"/>
                </a:solidFill>
                <a:latin typeface="Arial" panose="020B0604020202020204" pitchFamily="34" charset="0"/>
                <a:cs typeface="Arial" panose="020B0604020202020204" pitchFamily="34" charset="0"/>
              </a:rPr>
              <a:t>Plaatje</a:t>
            </a:r>
            <a:r>
              <a:rPr lang="en-US" sz="1200" dirty="0">
                <a:solidFill>
                  <a:schemeClr val="bg1"/>
                </a:solidFill>
                <a:latin typeface="Arial" panose="020B0604020202020204" pitchFamily="34" charset="0"/>
                <a:cs typeface="Arial" panose="020B0604020202020204" pitchFamily="34" charset="0"/>
              </a:rPr>
              <a:t> and Univ. </a:t>
            </a:r>
            <a:r>
              <a:rPr lang="en-US" sz="1200" dirty="0" smtClean="0">
                <a:solidFill>
                  <a:schemeClr val="bg1"/>
                </a:solidFill>
                <a:latin typeface="Arial" panose="020B0604020202020204" pitchFamily="34" charset="0"/>
                <a:cs typeface="Arial" panose="020B0604020202020204" pitchFamily="34" charset="0"/>
              </a:rPr>
              <a:t>of Mpumalanga</a:t>
            </a:r>
            <a:endParaRPr lang="en-ZA" sz="2000" dirty="0"/>
          </a:p>
        </p:txBody>
      </p:sp>
    </p:spTree>
    <p:extLst>
      <p:ext uri="{BB962C8B-B14F-4D97-AF65-F5344CB8AC3E}">
        <p14:creationId xmlns:p14="http://schemas.microsoft.com/office/powerpoint/2010/main" xmlns="" val="2573307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16632"/>
            <a:ext cx="8064374" cy="360040"/>
          </a:xfrm>
        </p:spPr>
        <p:txBody>
          <a:bodyPr/>
          <a:lstStyle/>
          <a:p>
            <a:endParaRPr lang="en-ZA" dirty="0" smtClean="0"/>
          </a:p>
          <a:p>
            <a:endParaRPr lang="en-ZA" dirty="0"/>
          </a:p>
        </p:txBody>
      </p:sp>
      <p:sp>
        <p:nvSpPr>
          <p:cNvPr id="6"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8" name="Text Placeholder 4"/>
          <p:cNvSpPr txBox="1">
            <a:spLocks/>
          </p:cNvSpPr>
          <p:nvPr/>
        </p:nvSpPr>
        <p:spPr>
          <a:xfrm>
            <a:off x="539552" y="116632"/>
            <a:ext cx="8064374" cy="36004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9"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0" name="Rectangle 9"/>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dirty="0" smtClean="0">
                <a:latin typeface="Arial" panose="020B0604020202020204" pitchFamily="34" charset="0"/>
              </a:rPr>
              <a:t>Grants </a:t>
            </a:r>
            <a:r>
              <a:rPr lang="en-ZA" dirty="0">
                <a:latin typeface="Arial" panose="020B0604020202020204" pitchFamily="34" charset="0"/>
              </a:rPr>
              <a:t>from national government: </a:t>
            </a:r>
            <a:r>
              <a:rPr lang="en-ZA" dirty="0" smtClean="0">
                <a:latin typeface="Arial" panose="020B0604020202020204" pitchFamily="34" charset="0"/>
              </a:rPr>
              <a:t>2006–2015 (Rm</a:t>
            </a:r>
            <a:r>
              <a:rPr lang="en-ZA" sz="2000" dirty="0" smtClean="0">
                <a:latin typeface="Arial" panose="020B0604020202020204" pitchFamily="34" charset="0"/>
              </a:rPr>
              <a:t>)</a:t>
            </a:r>
            <a:endParaRPr lang="en-ZA" sz="2000" dirty="0">
              <a:latin typeface="Arial" panose="020B0604020202020204" pitchFamily="34" charset="0"/>
            </a:endParaRPr>
          </a:p>
        </p:txBody>
      </p:sp>
      <p:sp>
        <p:nvSpPr>
          <p:cNvPr id="13" name="Flowchart: Delay 12"/>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Flowchart: Delay 13"/>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a:blip r:embed="rId2" cstate="print"/>
          <a:stretch>
            <a:fillRect/>
          </a:stretch>
        </p:blipFill>
        <p:spPr>
          <a:xfrm>
            <a:off x="282303" y="922854"/>
            <a:ext cx="8327157" cy="4982844"/>
          </a:xfrm>
          <a:prstGeom prst="rect">
            <a:avLst/>
          </a:prstGeom>
        </p:spPr>
      </p:pic>
    </p:spTree>
    <p:extLst>
      <p:ext uri="{BB962C8B-B14F-4D97-AF65-F5344CB8AC3E}">
        <p14:creationId xmlns:p14="http://schemas.microsoft.com/office/powerpoint/2010/main" xmlns="" val="194054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7" name="Oval 16"/>
          <p:cNvSpPr>
            <a:spLocks noChangeAspect="1"/>
          </p:cNvSpPr>
          <p:nvPr/>
        </p:nvSpPr>
        <p:spPr>
          <a:xfrm>
            <a:off x="2555776" y="1628800"/>
            <a:ext cx="4083358" cy="4082904"/>
          </a:xfrm>
          <a:prstGeom prst="ellipse">
            <a:avLst/>
          </a:prstGeom>
          <a:noFill/>
          <a:ln w="508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12" name="Rectangle 11"/>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smtClean="0">
                <a:latin typeface="Arial" panose="020B0604020202020204" pitchFamily="34" charset="0"/>
              </a:rPr>
              <a:t> </a:t>
            </a:r>
            <a:r>
              <a:rPr lang="en-ZA" sz="2000" dirty="0" smtClean="0">
                <a:solidFill>
                  <a:schemeClr val="tx1">
                    <a:lumMod val="75000"/>
                    <a:lumOff val="25000"/>
                  </a:schemeClr>
                </a:solidFill>
                <a:latin typeface="Arial" panose="020B0604020202020204" pitchFamily="34" charset="0"/>
              </a:rPr>
              <a:t>Sources of higher </a:t>
            </a:r>
            <a:r>
              <a:rPr lang="en-ZA" sz="2000" dirty="0">
                <a:solidFill>
                  <a:schemeClr val="tx1">
                    <a:lumMod val="75000"/>
                    <a:lumOff val="25000"/>
                  </a:schemeClr>
                </a:solidFill>
                <a:latin typeface="Arial" panose="020B0604020202020204" pitchFamily="34" charset="0"/>
              </a:rPr>
              <a:t>e</a:t>
            </a:r>
            <a:r>
              <a:rPr lang="en-ZA" sz="2000" dirty="0" smtClean="0">
                <a:solidFill>
                  <a:schemeClr val="tx1">
                    <a:lumMod val="75000"/>
                    <a:lumOff val="25000"/>
                  </a:schemeClr>
                </a:solidFill>
                <a:latin typeface="Arial" panose="020B0604020202020204" pitchFamily="34" charset="0"/>
              </a:rPr>
              <a:t>ducation data in </a:t>
            </a:r>
            <a:r>
              <a:rPr lang="en-ZA" sz="2000" dirty="0" smtClean="0">
                <a:solidFill>
                  <a:schemeClr val="tx1">
                    <a:lumMod val="75000"/>
                    <a:lumOff val="25000"/>
                  </a:schemeClr>
                </a:solidFill>
                <a:latin typeface="Arial" panose="020B0604020202020204" pitchFamily="34" charset="0"/>
                <a:cs typeface="Arial" panose="020B0604020202020204" pitchFamily="34" charset="0"/>
              </a:rPr>
              <a:t>Statistics South Africa</a:t>
            </a:r>
            <a:endParaRPr lang="en-ZA"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Oval 13"/>
          <p:cNvSpPr>
            <a:spLocks noChangeAspect="1"/>
          </p:cNvSpPr>
          <p:nvPr/>
        </p:nvSpPr>
        <p:spPr>
          <a:xfrm>
            <a:off x="3531383" y="2556705"/>
            <a:ext cx="2191421" cy="219117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20" name="Oval 19"/>
          <p:cNvSpPr>
            <a:spLocks noChangeAspect="1"/>
          </p:cNvSpPr>
          <p:nvPr/>
        </p:nvSpPr>
        <p:spPr>
          <a:xfrm>
            <a:off x="4088744" y="1116626"/>
            <a:ext cx="1186663" cy="1186531"/>
          </a:xfrm>
          <a:prstGeom prst="ellipse">
            <a:avLst/>
          </a:prstGeom>
          <a:solidFill>
            <a:srgbClr val="47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21" name="Oval 20"/>
          <p:cNvSpPr>
            <a:spLocks noChangeAspect="1"/>
          </p:cNvSpPr>
          <p:nvPr/>
        </p:nvSpPr>
        <p:spPr>
          <a:xfrm>
            <a:off x="5786289" y="2247996"/>
            <a:ext cx="1186663" cy="1186531"/>
          </a:xfrm>
          <a:prstGeom prst="ellipse">
            <a:avLst/>
          </a:prstGeom>
          <a:solidFill>
            <a:srgbClr val="ECB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22" name="Oval 21"/>
          <p:cNvSpPr>
            <a:spLocks noChangeAspect="1"/>
          </p:cNvSpPr>
          <p:nvPr/>
        </p:nvSpPr>
        <p:spPr>
          <a:xfrm>
            <a:off x="2196582" y="2247996"/>
            <a:ext cx="1186663" cy="1186531"/>
          </a:xfrm>
          <a:prstGeom prst="ellipse">
            <a:avLst/>
          </a:prstGeom>
          <a:solidFill>
            <a:srgbClr val="8B6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35" name="Oval 34"/>
          <p:cNvSpPr>
            <a:spLocks noChangeAspect="1"/>
          </p:cNvSpPr>
          <p:nvPr/>
        </p:nvSpPr>
        <p:spPr>
          <a:xfrm>
            <a:off x="2691288" y="4478771"/>
            <a:ext cx="1390320" cy="1390166"/>
          </a:xfrm>
          <a:prstGeom prst="ellipse">
            <a:avLst/>
          </a:prstGeom>
          <a:solidFill>
            <a:srgbClr val="F7A991"/>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24" name="Oval 23"/>
          <p:cNvSpPr>
            <a:spLocks noChangeAspect="1"/>
          </p:cNvSpPr>
          <p:nvPr/>
        </p:nvSpPr>
        <p:spPr>
          <a:xfrm>
            <a:off x="5390952" y="4437828"/>
            <a:ext cx="1186663" cy="1186531"/>
          </a:xfrm>
          <a:prstGeom prst="ellipse">
            <a:avLst/>
          </a:prstGeom>
          <a:solidFill>
            <a:srgbClr val="016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25" name="Oval 24"/>
          <p:cNvSpPr>
            <a:spLocks noChangeAspect="1"/>
          </p:cNvSpPr>
          <p:nvPr/>
        </p:nvSpPr>
        <p:spPr>
          <a:xfrm>
            <a:off x="2797434" y="4581709"/>
            <a:ext cx="1186663" cy="1186531"/>
          </a:xfrm>
          <a:prstGeom prst="ellipse">
            <a:avLst/>
          </a:prstGeom>
          <a:solidFill>
            <a:srgbClr val="F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9" name="Rectangle 8"/>
          <p:cNvSpPr/>
          <p:nvPr/>
        </p:nvSpPr>
        <p:spPr>
          <a:xfrm>
            <a:off x="3594646" y="3186474"/>
            <a:ext cx="2027511" cy="830997"/>
          </a:xfrm>
          <a:prstGeom prst="rect">
            <a:avLst/>
          </a:prstGeom>
        </p:spPr>
        <p:txBody>
          <a:bodyPr wrap="square">
            <a:spAutoFit/>
          </a:bodyPr>
          <a:lstStyle/>
          <a:p>
            <a:pPr algn="ctr"/>
            <a:r>
              <a:rPr lang="en-ZA" sz="2400" dirty="0" smtClean="0">
                <a:solidFill>
                  <a:schemeClr val="bg1">
                    <a:lumMod val="95000"/>
                  </a:schemeClr>
                </a:solidFill>
                <a:latin typeface="Arial" panose="020B0604020202020204" pitchFamily="34" charset="0"/>
                <a:cs typeface="Arial" panose="020B0604020202020204" pitchFamily="34" charset="0"/>
              </a:rPr>
              <a:t>Higher education</a:t>
            </a:r>
            <a:endParaRPr lang="en-ZA" sz="2400" dirty="0">
              <a:solidFill>
                <a:schemeClr val="bg1">
                  <a:lumMod val="95000"/>
                </a:schemeClr>
              </a:solidFill>
              <a:latin typeface="Arial" panose="020B0604020202020204" pitchFamily="34" charset="0"/>
              <a:cs typeface="Arial" panose="020B0604020202020204" pitchFamily="34" charset="0"/>
            </a:endParaRPr>
          </a:p>
        </p:txBody>
      </p:sp>
      <p:sp>
        <p:nvSpPr>
          <p:cNvPr id="15" name="Rectangle 14"/>
          <p:cNvSpPr/>
          <p:nvPr/>
        </p:nvSpPr>
        <p:spPr>
          <a:xfrm>
            <a:off x="3881129" y="1427097"/>
            <a:ext cx="1622054" cy="584775"/>
          </a:xfrm>
          <a:prstGeom prst="rect">
            <a:avLst/>
          </a:prstGeom>
        </p:spPr>
        <p:txBody>
          <a:bodyPr wrap="square">
            <a:spAutoFit/>
          </a:bodyPr>
          <a:lstStyle/>
          <a:p>
            <a:pPr algn="ctr"/>
            <a:r>
              <a:rPr lang="en-ZA" sz="1600" dirty="0" smtClean="0">
                <a:solidFill>
                  <a:schemeClr val="bg1">
                    <a:lumMod val="95000"/>
                  </a:schemeClr>
                </a:solidFill>
                <a:latin typeface="Arial" panose="020B0604020202020204" pitchFamily="34" charset="0"/>
                <a:cs typeface="Arial" panose="020B0604020202020204" pitchFamily="34" charset="0"/>
              </a:rPr>
              <a:t>Household surveys</a:t>
            </a:r>
            <a:endParaRPr lang="en-ZA" sz="1600"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5588225" y="2656372"/>
            <a:ext cx="1622054" cy="338554"/>
          </a:xfrm>
          <a:prstGeom prst="rect">
            <a:avLst/>
          </a:prstGeom>
        </p:spPr>
        <p:txBody>
          <a:bodyPr wrap="square">
            <a:spAutoFit/>
          </a:bodyPr>
          <a:lstStyle/>
          <a:p>
            <a:pPr algn="ctr"/>
            <a:r>
              <a:rPr lang="en-ZA" sz="1600" dirty="0" smtClean="0">
                <a:solidFill>
                  <a:schemeClr val="bg1">
                    <a:lumMod val="95000"/>
                  </a:schemeClr>
                </a:solidFill>
                <a:latin typeface="Arial" panose="020B0604020202020204" pitchFamily="34" charset="0"/>
                <a:cs typeface="Arial" panose="020B0604020202020204" pitchFamily="34" charset="0"/>
              </a:rPr>
              <a:t>Prices</a:t>
            </a:r>
            <a:endParaRPr lang="en-ZA" sz="1600" dirty="0">
              <a:solidFill>
                <a:schemeClr val="bg1">
                  <a:lumMod val="95000"/>
                </a:schemeClr>
              </a:solidFill>
              <a:latin typeface="Arial" panose="020B0604020202020204" pitchFamily="34" charset="0"/>
              <a:cs typeface="Arial" panose="020B0604020202020204" pitchFamily="34" charset="0"/>
            </a:endParaRPr>
          </a:p>
        </p:txBody>
      </p:sp>
      <p:sp>
        <p:nvSpPr>
          <p:cNvPr id="26" name="Rectangle 25"/>
          <p:cNvSpPr/>
          <p:nvPr/>
        </p:nvSpPr>
        <p:spPr>
          <a:xfrm>
            <a:off x="1992893" y="2535287"/>
            <a:ext cx="1622054" cy="584775"/>
          </a:xfrm>
          <a:prstGeom prst="rect">
            <a:avLst/>
          </a:prstGeom>
        </p:spPr>
        <p:txBody>
          <a:bodyPr wrap="square">
            <a:spAutoFit/>
          </a:bodyPr>
          <a:lstStyle/>
          <a:p>
            <a:pPr algn="ctr"/>
            <a:r>
              <a:rPr lang="en-ZA" sz="1600" dirty="0" smtClean="0">
                <a:solidFill>
                  <a:schemeClr val="bg1">
                    <a:lumMod val="95000"/>
                  </a:schemeClr>
                </a:solidFill>
                <a:latin typeface="Arial" panose="020B0604020202020204" pitchFamily="34" charset="0"/>
                <a:cs typeface="Arial" panose="020B0604020202020204" pitchFamily="34" charset="0"/>
              </a:rPr>
              <a:t>National accounts</a:t>
            </a:r>
            <a:endParaRPr lang="en-ZA" sz="1600" dirty="0">
              <a:solidFill>
                <a:schemeClr val="bg1">
                  <a:lumMod val="95000"/>
                </a:schemeClr>
              </a:solidFill>
              <a:latin typeface="Arial" panose="020B0604020202020204" pitchFamily="34" charset="0"/>
              <a:cs typeface="Arial" panose="020B0604020202020204" pitchFamily="34" charset="0"/>
            </a:endParaRPr>
          </a:p>
        </p:txBody>
      </p:sp>
      <p:sp>
        <p:nvSpPr>
          <p:cNvPr id="27" name="Rectangle 26"/>
          <p:cNvSpPr/>
          <p:nvPr/>
        </p:nvSpPr>
        <p:spPr>
          <a:xfrm>
            <a:off x="5380438" y="4782006"/>
            <a:ext cx="1229929" cy="584775"/>
          </a:xfrm>
          <a:prstGeom prst="rect">
            <a:avLst/>
          </a:prstGeom>
        </p:spPr>
        <p:txBody>
          <a:bodyPr wrap="square">
            <a:spAutoFit/>
          </a:bodyPr>
          <a:lstStyle/>
          <a:p>
            <a:pPr algn="ctr"/>
            <a:r>
              <a:rPr lang="en-ZA" sz="1600" dirty="0" smtClean="0">
                <a:solidFill>
                  <a:schemeClr val="bg1">
                    <a:lumMod val="95000"/>
                  </a:schemeClr>
                </a:solidFill>
                <a:latin typeface="Arial" panose="020B0604020202020204" pitchFamily="34" charset="0"/>
                <a:cs typeface="Arial" panose="020B0604020202020204" pitchFamily="34" charset="0"/>
              </a:rPr>
              <a:t>Population data</a:t>
            </a:r>
            <a:endParaRPr lang="en-ZA" sz="1600" dirty="0">
              <a:solidFill>
                <a:schemeClr val="bg1">
                  <a:lumMod val="95000"/>
                </a:schemeClr>
              </a:solidFill>
              <a:latin typeface="Arial" panose="020B0604020202020204" pitchFamily="34" charset="0"/>
              <a:cs typeface="Arial" panose="020B0604020202020204" pitchFamily="34" charset="0"/>
            </a:endParaRPr>
          </a:p>
        </p:txBody>
      </p:sp>
      <p:sp>
        <p:nvSpPr>
          <p:cNvPr id="28" name="Rectangle 27"/>
          <p:cNvSpPr/>
          <p:nvPr/>
        </p:nvSpPr>
        <p:spPr>
          <a:xfrm>
            <a:off x="2575421" y="4905115"/>
            <a:ext cx="1622054" cy="584775"/>
          </a:xfrm>
          <a:prstGeom prst="rect">
            <a:avLst/>
          </a:prstGeom>
        </p:spPr>
        <p:txBody>
          <a:bodyPr wrap="square">
            <a:spAutoFit/>
          </a:bodyPr>
          <a:lstStyle/>
          <a:p>
            <a:pPr algn="ctr"/>
            <a:r>
              <a:rPr lang="en-ZA" sz="1600" dirty="0" smtClean="0">
                <a:solidFill>
                  <a:schemeClr val="bg1">
                    <a:lumMod val="95000"/>
                  </a:schemeClr>
                </a:solidFill>
                <a:latin typeface="Arial" panose="020B0604020202020204" pitchFamily="34" charset="0"/>
                <a:cs typeface="Arial" panose="020B0604020202020204" pitchFamily="34" charset="0"/>
              </a:rPr>
              <a:t>Government finances</a:t>
            </a:r>
            <a:endParaRPr lang="en-ZA" sz="1600" dirty="0">
              <a:solidFill>
                <a:schemeClr val="bg1">
                  <a:lumMod val="9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4669755" y="2182407"/>
            <a:ext cx="2140" cy="469629"/>
          </a:xfrm>
          <a:prstGeom prst="line">
            <a:avLst/>
          </a:prstGeom>
          <a:ln w="25400">
            <a:gradFill flip="none" rotWithShape="1">
              <a:gsLst>
                <a:gs pos="72000">
                  <a:srgbClr val="7F7F7F"/>
                </a:gs>
                <a:gs pos="40000">
                  <a:srgbClr val="47AB49"/>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23807" y="3069669"/>
            <a:ext cx="333544" cy="178805"/>
          </a:xfrm>
          <a:prstGeom prst="line">
            <a:avLst/>
          </a:prstGeom>
          <a:ln w="25400">
            <a:gradFill flip="none" rotWithShape="1">
              <a:gsLst>
                <a:gs pos="72000">
                  <a:srgbClr val="7F7F7F"/>
                </a:gs>
                <a:gs pos="40000">
                  <a:srgbClr val="ECB127"/>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17790" y="4318222"/>
            <a:ext cx="322687" cy="321097"/>
          </a:xfrm>
          <a:prstGeom prst="line">
            <a:avLst/>
          </a:prstGeom>
          <a:ln w="25400">
            <a:gradFill flip="none" rotWithShape="1">
              <a:gsLst>
                <a:gs pos="72000">
                  <a:srgbClr val="7F7F7F"/>
                </a:gs>
                <a:gs pos="40000">
                  <a:srgbClr val="016388"/>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779912" y="4354748"/>
            <a:ext cx="332455" cy="328553"/>
          </a:xfrm>
          <a:prstGeom prst="line">
            <a:avLst/>
          </a:prstGeom>
          <a:ln w="25400">
            <a:gradFill flip="none" rotWithShape="1">
              <a:gsLst>
                <a:gs pos="72000">
                  <a:srgbClr val="F7A991"/>
                </a:gs>
                <a:gs pos="50000">
                  <a:srgbClr val="7F7F7F"/>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266238" y="3107207"/>
            <a:ext cx="385262" cy="170088"/>
          </a:xfrm>
          <a:prstGeom prst="line">
            <a:avLst/>
          </a:prstGeom>
          <a:ln w="25400">
            <a:gradFill flip="none" rotWithShape="1">
              <a:gsLst>
                <a:gs pos="70000">
                  <a:srgbClr val="7F7F7F"/>
                </a:gs>
                <a:gs pos="40000">
                  <a:srgbClr val="8B6654"/>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2" name="Flowchart: Delay 41"/>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3" name="Flowchart: Delay 42"/>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18594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xmlns="" val="2866952130"/>
              </p:ext>
            </p:extLst>
          </p:nvPr>
        </p:nvGraphicFramePr>
        <p:xfrm>
          <a:off x="395536" y="808725"/>
          <a:ext cx="8324006" cy="52845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605130" y="3068960"/>
            <a:ext cx="2448272"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received</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R4 billion</a:t>
            </a:r>
          </a:p>
          <a:p>
            <a:pPr algn="ctr"/>
            <a:r>
              <a:rPr lang="en-ZA" dirty="0">
                <a:solidFill>
                  <a:schemeClr val="accent1">
                    <a:lumMod val="75000"/>
                  </a:schemeClr>
                </a:solidFill>
                <a:latin typeface="Arial" panose="020B0604020202020204" pitchFamily="34" charset="0"/>
                <a:cs typeface="Arial" panose="020B0604020202020204" pitchFamily="34" charset="0"/>
              </a:rPr>
              <a:t>i</a:t>
            </a:r>
            <a:r>
              <a:rPr lang="en-ZA" dirty="0" smtClean="0">
                <a:solidFill>
                  <a:schemeClr val="accent1">
                    <a:lumMod val="75000"/>
                  </a:schemeClr>
                </a:solidFill>
                <a:latin typeface="Arial" panose="020B0604020202020204" pitchFamily="34" charset="0"/>
                <a:cs typeface="Arial" panose="020B0604020202020204" pitchFamily="34" charset="0"/>
              </a:rPr>
              <a:t>n the form of donations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5"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6"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9" name="Text Placeholder 4"/>
          <p:cNvSpPr txBox="1">
            <a:spLocks/>
          </p:cNvSpPr>
          <p:nvPr/>
        </p:nvSpPr>
        <p:spPr>
          <a:xfrm>
            <a:off x="539552" y="116632"/>
            <a:ext cx="8064374" cy="36004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0"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1" name="Rectangle 10"/>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Donations to </a:t>
            </a:r>
            <a:r>
              <a:rPr lang="en-ZA" sz="2000" dirty="0" smtClean="0">
                <a:latin typeface="Arial" panose="020B0604020202020204" pitchFamily="34" charset="0"/>
              </a:rPr>
              <a:t>HEIs: </a:t>
            </a:r>
            <a:r>
              <a:rPr lang="en-ZA" sz="2000" dirty="0">
                <a:latin typeface="Arial" panose="020B0604020202020204" pitchFamily="34" charset="0"/>
              </a:rPr>
              <a:t>2015 (Rm)</a:t>
            </a:r>
          </a:p>
        </p:txBody>
      </p:sp>
      <p:sp>
        <p:nvSpPr>
          <p:cNvPr id="12" name="Flowchart: Delay 11"/>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Flowchart: Delay 12"/>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Rectangle 1"/>
          <p:cNvSpPr/>
          <p:nvPr/>
        </p:nvSpPr>
        <p:spPr>
          <a:xfrm>
            <a:off x="4128120" y="5482052"/>
            <a:ext cx="4475806" cy="584775"/>
          </a:xfrm>
          <a:prstGeom prst="rect">
            <a:avLst/>
          </a:prstGeom>
        </p:spPr>
        <p:txBody>
          <a:bodyPr wrap="square">
            <a:spAutoFit/>
          </a:bodyPr>
          <a:lstStyle/>
          <a:p>
            <a:pPr algn="just"/>
            <a:r>
              <a:rPr lang="en-ZA" sz="800" i="1" dirty="0" smtClean="0">
                <a:solidFill>
                  <a:prstClr val="black">
                    <a:lumMod val="75000"/>
                    <a:lumOff val="25000"/>
                  </a:prstClr>
                </a:solidFill>
                <a:latin typeface="Arial" panose="020B0604020202020204" pitchFamily="34" charset="0"/>
                <a:cs typeface="Arial" panose="020B0604020202020204" pitchFamily="34" charset="0"/>
              </a:rPr>
              <a:t>Stellenbosch: The figure of R1,2 billion was obtained from their audited financial statements, and did not distinguish between the different forms donations and other awards (so the whole amounts was treated as donations). The university informed </a:t>
            </a:r>
            <a:r>
              <a:rPr lang="en-ZA" sz="800" i="1" dirty="0">
                <a:solidFill>
                  <a:prstClr val="black">
                    <a:lumMod val="75000"/>
                    <a:lumOff val="25000"/>
                  </a:prstClr>
                </a:solidFill>
                <a:latin typeface="Arial" panose="020B0604020202020204" pitchFamily="34" charset="0"/>
                <a:cs typeface="Arial" panose="020B0604020202020204" pitchFamily="34" charset="0"/>
              </a:rPr>
              <a:t>Statistics SA that they received R220m in </a:t>
            </a:r>
            <a:r>
              <a:rPr lang="en-ZA" sz="800" i="1" dirty="0" smtClean="0">
                <a:solidFill>
                  <a:prstClr val="black">
                    <a:lumMod val="75000"/>
                    <a:lumOff val="25000"/>
                  </a:prstClr>
                </a:solidFill>
                <a:latin typeface="Arial" panose="020B0604020202020204" pitchFamily="34" charset="0"/>
                <a:cs typeface="Arial" panose="020B0604020202020204" pitchFamily="34" charset="0"/>
              </a:rPr>
              <a:t>donations (after the data was published). </a:t>
            </a:r>
            <a:endParaRPr lang="en-ZA" sz="800" i="1"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2905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16632"/>
            <a:ext cx="8064374" cy="360040"/>
          </a:xfrm>
        </p:spPr>
        <p:txBody>
          <a:bodyPr/>
          <a:lstStyle/>
          <a:p>
            <a:endParaRPr lang="en-ZA" dirty="0" smtClean="0"/>
          </a:p>
          <a:p>
            <a:endParaRPr lang="en-ZA" dirty="0"/>
          </a:p>
        </p:txBody>
      </p:sp>
      <p:sp>
        <p:nvSpPr>
          <p:cNvPr id="6"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7"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9" name="Text Placeholder 4"/>
          <p:cNvSpPr txBox="1">
            <a:spLocks/>
          </p:cNvSpPr>
          <p:nvPr/>
        </p:nvSpPr>
        <p:spPr>
          <a:xfrm>
            <a:off x="539552" y="116632"/>
            <a:ext cx="8064374" cy="36004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0" name="Text Placeholder 4"/>
          <p:cNvSpPr txBox="1">
            <a:spLocks/>
          </p:cNvSpPr>
          <p:nvPr/>
        </p:nvSpPr>
        <p:spPr>
          <a:xfrm>
            <a:off x="539552" y="116632"/>
            <a:ext cx="8064374" cy="36004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p>
          <a:p>
            <a:endParaRPr lang="en-ZA" dirty="0"/>
          </a:p>
        </p:txBody>
      </p:sp>
      <p:sp>
        <p:nvSpPr>
          <p:cNvPr id="13" name="Rectangle 12"/>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Donations to </a:t>
            </a:r>
            <a:r>
              <a:rPr lang="en-ZA" sz="2000" dirty="0" smtClean="0">
                <a:latin typeface="Arial" panose="020B0604020202020204" pitchFamily="34" charset="0"/>
              </a:rPr>
              <a:t>HEIs </a:t>
            </a:r>
            <a:r>
              <a:rPr lang="en-ZA" sz="2000" dirty="0">
                <a:latin typeface="Arial" panose="020B0604020202020204" pitchFamily="34" charset="0"/>
              </a:rPr>
              <a:t>(Rm)</a:t>
            </a:r>
          </a:p>
        </p:txBody>
      </p:sp>
      <p:sp>
        <p:nvSpPr>
          <p:cNvPr id="14" name="Flowchart: Delay 13"/>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Flowchart: Delay 14"/>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a:blip r:embed="rId2" cstate="print"/>
          <a:stretch>
            <a:fillRect/>
          </a:stretch>
        </p:blipFill>
        <p:spPr>
          <a:xfrm>
            <a:off x="164514" y="835012"/>
            <a:ext cx="8555028" cy="5212044"/>
          </a:xfrm>
          <a:prstGeom prst="rect">
            <a:avLst/>
          </a:prstGeom>
        </p:spPr>
      </p:pic>
    </p:spTree>
    <p:extLst>
      <p:ext uri="{BB962C8B-B14F-4D97-AF65-F5344CB8AC3E}">
        <p14:creationId xmlns:p14="http://schemas.microsoft.com/office/powerpoint/2010/main" xmlns="" val="371932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0252" y="-6125"/>
            <a:ext cx="9123748" cy="6243437"/>
          </a:xfrm>
          <a:prstGeom prst="rect">
            <a:avLst/>
          </a:prstGeom>
        </p:spPr>
      </p:pic>
      <p:sp>
        <p:nvSpPr>
          <p:cNvPr id="2" name="Rectangle 1"/>
          <p:cNvSpPr/>
          <p:nvPr/>
        </p:nvSpPr>
        <p:spPr>
          <a:xfrm>
            <a:off x="0" y="2420888"/>
            <a:ext cx="9144000" cy="1152128"/>
          </a:xfrm>
          <a:prstGeom prst="rect">
            <a:avLst/>
          </a:prstGeom>
          <a:solidFill>
            <a:srgbClr val="0056A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5" name="Rectangle 4"/>
          <p:cNvSpPr/>
          <p:nvPr/>
        </p:nvSpPr>
        <p:spPr>
          <a:xfrm>
            <a:off x="3347864" y="2643009"/>
            <a:ext cx="3567186" cy="646331"/>
          </a:xfrm>
          <a:prstGeom prst="rect">
            <a:avLst/>
          </a:prstGeom>
        </p:spPr>
        <p:txBody>
          <a:bodyPr wrap="square">
            <a:spAutoFit/>
          </a:bodyPr>
          <a:lstStyle/>
          <a:p>
            <a:r>
              <a:rPr lang="en-ZA" sz="3600" dirty="0" smtClean="0">
                <a:solidFill>
                  <a:schemeClr val="bg1"/>
                </a:solidFill>
                <a:latin typeface="Arial" panose="020B0604020202020204" pitchFamily="34" charset="0"/>
                <a:cs typeface="Arial" panose="020B0604020202020204" pitchFamily="34" charset="0"/>
              </a:rPr>
              <a:t>Payments</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8260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536" y="116632"/>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smtClean="0">
                <a:latin typeface="Arial" panose="020B0604020202020204" pitchFamily="34" charset="0"/>
              </a:rPr>
              <a:t>Cash payments per institution: 2015</a:t>
            </a:r>
            <a:endParaRPr lang="en-ZA" sz="2000" dirty="0">
              <a:latin typeface="Arial" panose="020B0604020202020204" pitchFamily="34" charset="0"/>
            </a:endParaRPr>
          </a:p>
        </p:txBody>
      </p:sp>
      <p:sp>
        <p:nvSpPr>
          <p:cNvPr id="10" name="Flowchart: Delay 9"/>
          <p:cNvSpPr/>
          <p:nvPr/>
        </p:nvSpPr>
        <p:spPr>
          <a:xfrm>
            <a:off x="8551587" y="116631"/>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116632"/>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1403648" y="5877272"/>
            <a:ext cx="3687228" cy="253916"/>
          </a:xfrm>
          <a:prstGeom prst="rect">
            <a:avLst/>
          </a:prstGeom>
          <a:noFill/>
        </p:spPr>
        <p:txBody>
          <a:bodyPr wrap="none" rtlCol="0">
            <a:spAutoFit/>
          </a:bodyPr>
          <a:lstStyle/>
          <a:p>
            <a:r>
              <a:rPr lang="en-ZA" sz="1050" i="1" dirty="0" smtClean="0">
                <a:solidFill>
                  <a:prstClr val="white">
                    <a:lumMod val="50000"/>
                  </a:prstClr>
                </a:solidFill>
                <a:latin typeface="Arial" panose="020B0604020202020204" pitchFamily="34" charset="0"/>
                <a:cs typeface="Arial" panose="020B0604020202020204" pitchFamily="34" charset="0"/>
              </a:rPr>
              <a:t>* Other payments includes mainly interest paid</a:t>
            </a:r>
            <a:r>
              <a:rPr lang="en-ZA" sz="1050" i="1" dirty="0">
                <a:solidFill>
                  <a:prstClr val="white">
                    <a:lumMod val="50000"/>
                  </a:prstClr>
                </a:solidFill>
                <a:latin typeface="Arial" panose="020B0604020202020204" pitchFamily="34" charset="0"/>
                <a:cs typeface="Arial" panose="020B0604020202020204" pitchFamily="34" charset="0"/>
              </a:rPr>
              <a:t> </a:t>
            </a:r>
            <a:r>
              <a:rPr lang="en-ZA" sz="1050" i="1" dirty="0" smtClean="0">
                <a:solidFill>
                  <a:prstClr val="white">
                    <a:lumMod val="50000"/>
                  </a:prstClr>
                </a:solidFill>
                <a:latin typeface="Arial" panose="020B0604020202020204" pitchFamily="34" charset="0"/>
                <a:cs typeface="Arial" panose="020B0604020202020204" pitchFamily="34" charset="0"/>
              </a:rPr>
              <a:t>&amp; bursaries</a:t>
            </a:r>
            <a:endParaRPr lang="en-ZA" sz="1050" i="1" dirty="0">
              <a:solidFill>
                <a:prstClr val="white">
                  <a:lumMod val="50000"/>
                </a:prstClr>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243697185"/>
              </p:ext>
            </p:extLst>
          </p:nvPr>
        </p:nvGraphicFramePr>
        <p:xfrm>
          <a:off x="-316492" y="762985"/>
          <a:ext cx="9173301" cy="5114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6144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 val="1003999232"/>
              </p:ext>
            </p:extLst>
          </p:nvPr>
        </p:nvGraphicFramePr>
        <p:xfrm>
          <a:off x="217263" y="764704"/>
          <a:ext cx="8496944" cy="54006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71406" y="3408078"/>
            <a:ext cx="2682268" cy="1354217"/>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spent</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R31,4 billion</a:t>
            </a:r>
          </a:p>
          <a:p>
            <a:pPr algn="ctr"/>
            <a:r>
              <a:rPr lang="en-ZA" dirty="0">
                <a:solidFill>
                  <a:schemeClr val="accent1">
                    <a:lumMod val="75000"/>
                  </a:schemeClr>
                </a:solidFill>
                <a:latin typeface="Arial" panose="020B0604020202020204" pitchFamily="34" charset="0"/>
                <a:cs typeface="Arial" panose="020B0604020202020204" pitchFamily="34" charset="0"/>
              </a:rPr>
              <a:t>o</a:t>
            </a:r>
            <a:r>
              <a:rPr lang="en-ZA" dirty="0" smtClean="0">
                <a:solidFill>
                  <a:schemeClr val="accent1">
                    <a:lumMod val="75000"/>
                  </a:schemeClr>
                </a:solidFill>
                <a:latin typeface="Arial" panose="020B0604020202020204" pitchFamily="34" charset="0"/>
                <a:cs typeface="Arial" panose="020B0604020202020204" pitchFamily="34" charset="0"/>
              </a:rPr>
              <a:t>n employees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8" name="Rectangle 7"/>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a:latin typeface="Arial" panose="020B0604020202020204" pitchFamily="34" charset="0"/>
              </a:rPr>
              <a:t>Compensation of employees per </a:t>
            </a:r>
            <a:r>
              <a:rPr lang="en-ZA" sz="2000" dirty="0" smtClean="0">
                <a:latin typeface="Arial" panose="020B0604020202020204" pitchFamily="34" charset="0"/>
              </a:rPr>
              <a:t>HEI </a:t>
            </a:r>
            <a:r>
              <a:rPr lang="en-ZA" sz="2000" dirty="0">
                <a:latin typeface="Arial" panose="020B0604020202020204" pitchFamily="34" charset="0"/>
              </a:rPr>
              <a:t>for 2015 (Rm)</a:t>
            </a:r>
          </a:p>
        </p:txBody>
      </p:sp>
      <p:sp>
        <p:nvSpPr>
          <p:cNvPr id="9" name="Flowchart: Delay 8"/>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43439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xmlns="" val="1947122100"/>
              </p:ext>
            </p:extLst>
          </p:nvPr>
        </p:nvGraphicFramePr>
        <p:xfrm>
          <a:off x="215516" y="764705"/>
          <a:ext cx="853294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860032" y="3284984"/>
            <a:ext cx="2682268"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spent</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R19,2 billion</a:t>
            </a:r>
          </a:p>
          <a:p>
            <a:pPr algn="ctr"/>
            <a:r>
              <a:rPr lang="en-ZA" dirty="0">
                <a:solidFill>
                  <a:schemeClr val="accent1">
                    <a:lumMod val="75000"/>
                  </a:schemeClr>
                </a:solidFill>
                <a:latin typeface="Arial" panose="020B0604020202020204" pitchFamily="34" charset="0"/>
                <a:cs typeface="Arial" panose="020B0604020202020204" pitchFamily="34" charset="0"/>
              </a:rPr>
              <a:t>o</a:t>
            </a:r>
            <a:r>
              <a:rPr lang="en-ZA" dirty="0" smtClean="0">
                <a:solidFill>
                  <a:schemeClr val="accent1">
                    <a:lumMod val="75000"/>
                  </a:schemeClr>
                </a:solidFill>
                <a:latin typeface="Arial" panose="020B0604020202020204" pitchFamily="34" charset="0"/>
                <a:cs typeface="Arial" panose="020B0604020202020204" pitchFamily="34" charset="0"/>
              </a:rPr>
              <a:t>n goods and services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dirty="0" smtClean="0">
                <a:latin typeface="Arial" panose="020B0604020202020204" pitchFamily="34" charset="0"/>
              </a:rPr>
              <a:t>HEIs </a:t>
            </a:r>
            <a:r>
              <a:rPr lang="en-ZA" dirty="0">
                <a:latin typeface="Arial" panose="020B0604020202020204" pitchFamily="34" charset="0"/>
              </a:rPr>
              <a:t>purchases of goods and services: 2015 (Rm)</a:t>
            </a:r>
          </a:p>
        </p:txBody>
      </p:sp>
      <p:sp>
        <p:nvSpPr>
          <p:cNvPr id="11" name="Flowchart: Delay 10"/>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Delay 11"/>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19444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xmlns="" val="3005842448"/>
              </p:ext>
            </p:extLst>
          </p:nvPr>
        </p:nvGraphicFramePr>
        <p:xfrm>
          <a:off x="397206" y="773495"/>
          <a:ext cx="8208912" cy="53285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89694" y="3509800"/>
            <a:ext cx="2682268" cy="1354217"/>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spent</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R3,1 billion</a:t>
            </a:r>
          </a:p>
          <a:p>
            <a:pPr algn="ctr"/>
            <a:r>
              <a:rPr lang="en-ZA" dirty="0">
                <a:solidFill>
                  <a:schemeClr val="accent1">
                    <a:lumMod val="75000"/>
                  </a:schemeClr>
                </a:solidFill>
                <a:latin typeface="Arial" panose="020B0604020202020204" pitchFamily="34" charset="0"/>
                <a:cs typeface="Arial" panose="020B0604020202020204" pitchFamily="34" charset="0"/>
              </a:rPr>
              <a:t>o</a:t>
            </a:r>
            <a:r>
              <a:rPr lang="en-ZA" dirty="0" smtClean="0">
                <a:solidFill>
                  <a:schemeClr val="accent1">
                    <a:lumMod val="75000"/>
                  </a:schemeClr>
                </a:solidFill>
                <a:latin typeface="Arial" panose="020B0604020202020204" pitchFamily="34" charset="0"/>
                <a:cs typeface="Arial" panose="020B0604020202020204" pitchFamily="34" charset="0"/>
              </a:rPr>
              <a:t>n bursaries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dirty="0">
                <a:latin typeface="Arial" panose="020B0604020202020204" pitchFamily="34" charset="0"/>
              </a:rPr>
              <a:t>Bursaries </a:t>
            </a:r>
            <a:r>
              <a:rPr lang="en-ZA" dirty="0" smtClean="0">
                <a:latin typeface="Arial" panose="020B0604020202020204" pitchFamily="34" charset="0"/>
              </a:rPr>
              <a:t>per HEI </a:t>
            </a:r>
            <a:r>
              <a:rPr lang="en-ZA" dirty="0">
                <a:latin typeface="Arial" panose="020B0604020202020204" pitchFamily="34" charset="0"/>
              </a:rPr>
              <a:t>for 2015 (Rm)</a:t>
            </a:r>
          </a:p>
        </p:txBody>
      </p:sp>
      <p:sp>
        <p:nvSpPr>
          <p:cNvPr id="6" name="Flowchart: Delay 5"/>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Flowchart: Delay 8"/>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27762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08" y="0"/>
            <a:ext cx="9144000" cy="6207760"/>
          </a:xfrm>
          <a:prstGeom prst="rect">
            <a:avLst/>
          </a:prstGeom>
        </p:spPr>
      </p:pic>
      <p:sp>
        <p:nvSpPr>
          <p:cNvPr id="6" name="Rectangle 5"/>
          <p:cNvSpPr/>
          <p:nvPr/>
        </p:nvSpPr>
        <p:spPr>
          <a:xfrm>
            <a:off x="0" y="2420888"/>
            <a:ext cx="9144000" cy="1152128"/>
          </a:xfrm>
          <a:prstGeom prst="rect">
            <a:avLst/>
          </a:prstGeom>
          <a:solidFill>
            <a:srgbClr val="0056A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7" name="Rectangle 6"/>
          <p:cNvSpPr/>
          <p:nvPr/>
        </p:nvSpPr>
        <p:spPr>
          <a:xfrm>
            <a:off x="1763688" y="2643091"/>
            <a:ext cx="5871442" cy="646331"/>
          </a:xfrm>
          <a:prstGeom prst="rect">
            <a:avLst/>
          </a:prstGeom>
        </p:spPr>
        <p:txBody>
          <a:bodyPr wrap="square">
            <a:spAutoFit/>
          </a:bodyPr>
          <a:lstStyle/>
          <a:p>
            <a:r>
              <a:rPr lang="en-ZA" sz="3600" dirty="0" smtClean="0">
                <a:solidFill>
                  <a:schemeClr val="bg1"/>
                </a:solidFill>
                <a:latin typeface="Arial" panose="020B0604020202020204" pitchFamily="34" charset="0"/>
                <a:cs typeface="Arial" panose="020B0604020202020204" pitchFamily="34" charset="0"/>
              </a:rPr>
              <a:t>Capital expenditure by HEIs</a:t>
            </a:r>
            <a:endParaRPr lang="en-US"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21216" y="5943952"/>
            <a:ext cx="2358338" cy="184666"/>
          </a:xfrm>
          <a:prstGeom prst="rect">
            <a:avLst/>
          </a:prstGeom>
          <a:noFill/>
        </p:spPr>
        <p:txBody>
          <a:bodyPr wrap="none" rtlCol="0">
            <a:spAutoFit/>
          </a:bodyPr>
          <a:lstStyle/>
          <a:p>
            <a:r>
              <a:rPr lang="en-ZA" sz="600" dirty="0">
                <a:solidFill>
                  <a:schemeClr val="bg1">
                    <a:lumMod val="85000"/>
                  </a:schemeClr>
                </a:solidFill>
                <a:latin typeface="Arial" panose="020B0604020202020204" pitchFamily="34" charset="0"/>
                <a:cs typeface="Arial" panose="020B0604020202020204" pitchFamily="34" charset="0"/>
              </a:rPr>
              <a:t>Photo: Graeme </a:t>
            </a:r>
            <a:r>
              <a:rPr lang="en-ZA" sz="600" dirty="0" smtClean="0">
                <a:solidFill>
                  <a:schemeClr val="bg1">
                    <a:lumMod val="85000"/>
                  </a:schemeClr>
                </a:solidFill>
                <a:latin typeface="Arial" panose="020B0604020202020204" pitchFamily="34" charset="0"/>
                <a:cs typeface="Arial" panose="020B0604020202020204" pitchFamily="34" charset="0"/>
              </a:rPr>
              <a:t>Williams  http</a:t>
            </a:r>
            <a:r>
              <a:rPr lang="en-ZA" sz="600" dirty="0">
                <a:solidFill>
                  <a:schemeClr val="bg1">
                    <a:lumMod val="85000"/>
                  </a:schemeClr>
                </a:solidFill>
                <a:latin typeface="Arial" panose="020B0604020202020204" pitchFamily="34" charset="0"/>
                <a:cs typeface="Arial" panose="020B0604020202020204" pitchFamily="34" charset="0"/>
              </a:rPr>
              <a:t>://www.mediaclubsouthafrica.com/</a:t>
            </a:r>
          </a:p>
        </p:txBody>
      </p:sp>
    </p:spTree>
    <p:extLst>
      <p:ext uri="{BB962C8B-B14F-4D97-AF65-F5344CB8AC3E}">
        <p14:creationId xmlns:p14="http://schemas.microsoft.com/office/powerpoint/2010/main" xmlns="" val="2741165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xmlns="" val="948262949"/>
              </p:ext>
            </p:extLst>
          </p:nvPr>
        </p:nvGraphicFramePr>
        <p:xfrm>
          <a:off x="378069" y="764703"/>
          <a:ext cx="8227173" cy="54006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788024" y="3212976"/>
            <a:ext cx="2451904" cy="1631216"/>
          </a:xfrm>
          <a:prstGeom prst="rect">
            <a:avLst/>
          </a:prstGeom>
          <a:noFill/>
        </p:spPr>
        <p:txBody>
          <a:bodyPr wrap="square" rtlCol="0">
            <a:spAutoFit/>
          </a:bodyPr>
          <a:lstStyle/>
          <a:p>
            <a:pPr algn="ctr"/>
            <a:r>
              <a:rPr lang="en-ZA" dirty="0" smtClean="0">
                <a:solidFill>
                  <a:schemeClr val="accent1">
                    <a:lumMod val="75000"/>
                  </a:schemeClr>
                </a:solidFill>
                <a:latin typeface="Arial" panose="020B0604020202020204" pitchFamily="34" charset="0"/>
                <a:cs typeface="Arial" panose="020B0604020202020204" pitchFamily="34" charset="0"/>
              </a:rPr>
              <a:t>Higher education institutions spent</a:t>
            </a:r>
          </a:p>
          <a:p>
            <a:pPr algn="ctr"/>
            <a:r>
              <a:rPr lang="en-ZA" sz="2800" b="1" dirty="0" smtClean="0">
                <a:solidFill>
                  <a:schemeClr val="accent1">
                    <a:lumMod val="75000"/>
                  </a:schemeClr>
                </a:solidFill>
                <a:latin typeface="Arial" panose="020B0604020202020204" pitchFamily="34" charset="0"/>
                <a:cs typeface="Arial" panose="020B0604020202020204" pitchFamily="34" charset="0"/>
              </a:rPr>
              <a:t>R7,2 billion</a:t>
            </a:r>
          </a:p>
          <a:p>
            <a:pPr algn="ctr"/>
            <a:r>
              <a:rPr lang="en-ZA" dirty="0">
                <a:solidFill>
                  <a:schemeClr val="accent1">
                    <a:lumMod val="75000"/>
                  </a:schemeClr>
                </a:solidFill>
                <a:latin typeface="Arial" panose="020B0604020202020204" pitchFamily="34" charset="0"/>
                <a:cs typeface="Arial" panose="020B0604020202020204" pitchFamily="34" charset="0"/>
              </a:rPr>
              <a:t>o</a:t>
            </a:r>
            <a:r>
              <a:rPr lang="en-ZA" dirty="0" smtClean="0">
                <a:solidFill>
                  <a:schemeClr val="accent1">
                    <a:lumMod val="75000"/>
                  </a:schemeClr>
                </a:solidFill>
                <a:latin typeface="Arial" panose="020B0604020202020204" pitchFamily="34" charset="0"/>
                <a:cs typeface="Arial" panose="020B0604020202020204" pitchFamily="34" charset="0"/>
              </a:rPr>
              <a:t>n capital expenditure in 2015</a:t>
            </a:r>
            <a:endParaRPr lang="en-ZA"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dirty="0">
                <a:latin typeface="Arial" panose="020B0604020202020204" pitchFamily="34" charset="0"/>
              </a:rPr>
              <a:t>Capex </a:t>
            </a:r>
            <a:r>
              <a:rPr lang="en-ZA" dirty="0" smtClean="0">
                <a:latin typeface="Arial" panose="020B0604020202020204" pitchFamily="34" charset="0"/>
              </a:rPr>
              <a:t>per HEI </a:t>
            </a:r>
            <a:r>
              <a:rPr lang="en-ZA" dirty="0">
                <a:latin typeface="Arial" panose="020B0604020202020204" pitchFamily="34" charset="0"/>
              </a:rPr>
              <a:t>for 2015 (Rm)</a:t>
            </a:r>
          </a:p>
        </p:txBody>
      </p:sp>
      <p:sp>
        <p:nvSpPr>
          <p:cNvPr id="6" name="Flowchart: Delay 5"/>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Flowchart: Delay 7"/>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14566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1"/>
          <p:cNvSpPr txBox="1"/>
          <p:nvPr/>
        </p:nvSpPr>
        <p:spPr>
          <a:xfrm>
            <a:off x="378216" y="1286848"/>
            <a:ext cx="8280919" cy="369332"/>
          </a:xfrm>
          <a:prstGeom prst="rect">
            <a:avLst/>
          </a:prstGeom>
          <a:solidFill>
            <a:schemeClr val="accent6">
              <a:lumMod val="20000"/>
              <a:lumOff val="80000"/>
            </a:schemeClr>
          </a:solid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Net cash flow from operating activities = receipts</a:t>
            </a:r>
            <a:r>
              <a:rPr lang="en-ZA" sz="2000" baseline="30000" dirty="0" smtClean="0">
                <a:solidFill>
                  <a:prstClr val="black"/>
                </a:solidFill>
                <a:latin typeface="Arial" panose="020B0604020202020204" pitchFamily="34" charset="0"/>
                <a:cs typeface="Arial" panose="020B0604020202020204" pitchFamily="34" charset="0"/>
              </a:rPr>
              <a:t>1</a:t>
            </a:r>
            <a:r>
              <a:rPr lang="en-ZA" dirty="0" smtClean="0">
                <a:solidFill>
                  <a:prstClr val="black"/>
                </a:solidFill>
                <a:latin typeface="Arial" panose="020B0604020202020204" pitchFamily="34" charset="0"/>
                <a:cs typeface="Arial" panose="020B0604020202020204" pitchFamily="34" charset="0"/>
              </a:rPr>
              <a:t> – payments</a:t>
            </a:r>
            <a:r>
              <a:rPr lang="en-ZA" sz="2000" baseline="30000" dirty="0" smtClean="0">
                <a:solidFill>
                  <a:prstClr val="black"/>
                </a:solidFill>
                <a:latin typeface="Arial" panose="020B0604020202020204" pitchFamily="34" charset="0"/>
                <a:cs typeface="Arial" panose="020B0604020202020204" pitchFamily="34" charset="0"/>
              </a:rPr>
              <a:t>2</a:t>
            </a:r>
            <a:r>
              <a:rPr lang="en-ZA" dirty="0" smtClean="0">
                <a:solidFill>
                  <a:prstClr val="black"/>
                </a:solidFill>
                <a:latin typeface="Arial" panose="020B0604020202020204" pitchFamily="34" charset="0"/>
                <a:cs typeface="Arial" panose="020B0604020202020204" pitchFamily="34" charset="0"/>
              </a:rPr>
              <a:t> = A</a:t>
            </a:r>
            <a:endParaRPr lang="en-ZA" sz="2000"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378217" y="1879235"/>
            <a:ext cx="8280920" cy="369332"/>
          </a:xfrm>
          <a:prstGeom prst="rect">
            <a:avLst/>
          </a:prstGeom>
          <a:solidFill>
            <a:schemeClr val="accent6">
              <a:lumMod val="20000"/>
              <a:lumOff val="80000"/>
            </a:schemeClr>
          </a:solid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Net cash flow from investment in non-financial assets = sales</a:t>
            </a:r>
            <a:r>
              <a:rPr lang="en-ZA" sz="2000" baseline="30000" dirty="0" smtClean="0">
                <a:solidFill>
                  <a:prstClr val="black"/>
                </a:solidFill>
                <a:latin typeface="Arial" panose="020B0604020202020204" pitchFamily="34" charset="0"/>
                <a:cs typeface="Arial" panose="020B0604020202020204" pitchFamily="34" charset="0"/>
              </a:rPr>
              <a:t>1</a:t>
            </a:r>
            <a:r>
              <a:rPr lang="en-ZA" dirty="0" smtClean="0">
                <a:solidFill>
                  <a:prstClr val="black"/>
                </a:solidFill>
                <a:latin typeface="Arial" panose="020B0604020202020204" pitchFamily="34" charset="0"/>
                <a:cs typeface="Arial" panose="020B0604020202020204" pitchFamily="34" charset="0"/>
              </a:rPr>
              <a:t> – purchases</a:t>
            </a:r>
            <a:r>
              <a:rPr lang="en-ZA" sz="2000" baseline="30000" dirty="0" smtClean="0">
                <a:solidFill>
                  <a:prstClr val="black"/>
                </a:solidFill>
                <a:latin typeface="Arial" panose="020B0604020202020204" pitchFamily="34" charset="0"/>
                <a:cs typeface="Arial" panose="020B0604020202020204" pitchFamily="34" charset="0"/>
              </a:rPr>
              <a:t>2</a:t>
            </a:r>
            <a:r>
              <a:rPr lang="en-ZA" dirty="0" smtClean="0">
                <a:solidFill>
                  <a:prstClr val="black"/>
                </a:solidFill>
                <a:latin typeface="Arial" panose="020B0604020202020204" pitchFamily="34" charset="0"/>
                <a:cs typeface="Arial" panose="020B0604020202020204" pitchFamily="34" charset="0"/>
              </a:rPr>
              <a:t> = B</a:t>
            </a:r>
            <a:endParaRPr lang="en-ZA" sz="2000"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376419" y="2502190"/>
            <a:ext cx="8282717" cy="369332"/>
          </a:xfrm>
          <a:prstGeom prst="rect">
            <a:avLst/>
          </a:prstGeom>
          <a:solidFill>
            <a:schemeClr val="accent6">
              <a:lumMod val="20000"/>
              <a:lumOff val="80000"/>
            </a:schemeClr>
          </a:solid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Surplus (net inflow) before net financing activities = A + B = C </a:t>
            </a:r>
            <a:endParaRPr lang="en-ZA" sz="20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395536" y="3173004"/>
            <a:ext cx="8263600" cy="369332"/>
          </a:xfrm>
          <a:prstGeom prst="rect">
            <a:avLst/>
          </a:prstGeom>
          <a:solidFill>
            <a:schemeClr val="accent6">
              <a:lumMod val="20000"/>
              <a:lumOff val="80000"/>
            </a:schemeClr>
          </a:solid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Net cash flow from financing = borrowing</a:t>
            </a:r>
            <a:r>
              <a:rPr lang="en-ZA" sz="2000" baseline="30000" dirty="0" smtClean="0">
                <a:solidFill>
                  <a:prstClr val="black"/>
                </a:solidFill>
                <a:latin typeface="Arial" panose="020B0604020202020204" pitchFamily="34" charset="0"/>
                <a:cs typeface="Arial" panose="020B0604020202020204" pitchFamily="34" charset="0"/>
              </a:rPr>
              <a:t>1</a:t>
            </a:r>
            <a:r>
              <a:rPr lang="en-ZA" dirty="0" smtClean="0">
                <a:solidFill>
                  <a:prstClr val="black"/>
                </a:solidFill>
                <a:latin typeface="Arial" panose="020B0604020202020204" pitchFamily="34" charset="0"/>
                <a:cs typeface="Arial" panose="020B0604020202020204" pitchFamily="34" charset="0"/>
              </a:rPr>
              <a:t> – purchases of financial assets</a:t>
            </a:r>
            <a:r>
              <a:rPr lang="en-ZA" sz="2000" baseline="30000" dirty="0" smtClean="0">
                <a:solidFill>
                  <a:prstClr val="black"/>
                </a:solidFill>
                <a:latin typeface="Arial" panose="020B0604020202020204" pitchFamily="34" charset="0"/>
                <a:cs typeface="Arial" panose="020B0604020202020204" pitchFamily="34" charset="0"/>
              </a:rPr>
              <a:t>2</a:t>
            </a:r>
            <a:r>
              <a:rPr lang="en-ZA" dirty="0" smtClean="0">
                <a:solidFill>
                  <a:prstClr val="black"/>
                </a:solidFill>
                <a:latin typeface="Arial" panose="020B0604020202020204" pitchFamily="34" charset="0"/>
                <a:cs typeface="Arial" panose="020B0604020202020204" pitchFamily="34" charset="0"/>
              </a:rPr>
              <a:t> = D </a:t>
            </a:r>
            <a:endParaRPr lang="en-ZA" sz="2000"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388220" y="3843818"/>
            <a:ext cx="8270916" cy="369332"/>
          </a:xfrm>
          <a:prstGeom prst="rect">
            <a:avLst/>
          </a:prstGeom>
          <a:solidFill>
            <a:schemeClr val="accent6">
              <a:lumMod val="20000"/>
              <a:lumOff val="80000"/>
            </a:schemeClr>
          </a:solidFill>
        </p:spPr>
        <p:txBody>
          <a:bodyPr wrap="square" rtlCol="0">
            <a:spAutoFit/>
          </a:bodyPr>
          <a:lstStyle/>
          <a:p>
            <a:r>
              <a:rPr lang="en-ZA" dirty="0" smtClean="0">
                <a:solidFill>
                  <a:prstClr val="black"/>
                </a:solidFill>
                <a:latin typeface="Arial" panose="020B0604020202020204" pitchFamily="34" charset="0"/>
                <a:cs typeface="Arial" panose="020B0604020202020204" pitchFamily="34" charset="0"/>
              </a:rPr>
              <a:t>Net change in the stock of cash = C + D </a:t>
            </a:r>
            <a:endParaRPr lang="en-ZA" sz="2000"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a:off x="415249" y="4814421"/>
            <a:ext cx="8243887" cy="646331"/>
          </a:xfrm>
          <a:prstGeom prst="rect">
            <a:avLst/>
          </a:prstGeom>
          <a:solidFill>
            <a:schemeClr val="accent6">
              <a:lumMod val="20000"/>
              <a:lumOff val="80000"/>
            </a:schemeClr>
          </a:solidFill>
        </p:spPr>
        <p:txBody>
          <a:bodyPr wrap="square" rtlCol="0">
            <a:spAutoFit/>
          </a:bodyPr>
          <a:lstStyle/>
          <a:p>
            <a:r>
              <a:rPr lang="en-ZA" sz="2000" baseline="30000" dirty="0" smtClean="0">
                <a:solidFill>
                  <a:prstClr val="black"/>
                </a:solidFill>
                <a:latin typeface="Arial" panose="020B0604020202020204" pitchFamily="34" charset="0"/>
                <a:cs typeface="Arial" panose="020B0604020202020204" pitchFamily="34" charset="0"/>
              </a:rPr>
              <a:t>1</a:t>
            </a:r>
            <a:r>
              <a:rPr lang="en-ZA" dirty="0" smtClean="0">
                <a:solidFill>
                  <a:prstClr val="black"/>
                </a:solidFill>
                <a:latin typeface="Arial" panose="020B0604020202020204" pitchFamily="34" charset="0"/>
                <a:cs typeface="Arial" panose="020B0604020202020204" pitchFamily="34" charset="0"/>
              </a:rPr>
              <a:t> inflow</a:t>
            </a:r>
          </a:p>
          <a:p>
            <a:r>
              <a:rPr lang="en-ZA" sz="2000" baseline="30000" dirty="0" smtClean="0">
                <a:solidFill>
                  <a:prstClr val="black"/>
                </a:solidFill>
                <a:latin typeface="Arial" panose="020B0604020202020204" pitchFamily="34" charset="0"/>
                <a:cs typeface="Arial" panose="020B0604020202020204" pitchFamily="34" charset="0"/>
              </a:rPr>
              <a:t>2</a:t>
            </a:r>
            <a:r>
              <a:rPr lang="en-ZA" dirty="0" smtClean="0">
                <a:solidFill>
                  <a:prstClr val="black"/>
                </a:solidFill>
                <a:latin typeface="Arial" panose="020B0604020202020204" pitchFamily="34" charset="0"/>
                <a:cs typeface="Arial" panose="020B0604020202020204" pitchFamily="34" charset="0"/>
              </a:rPr>
              <a:t> outflow</a:t>
            </a:r>
            <a:endParaRPr lang="en-ZA"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dirty="0" smtClean="0">
                <a:solidFill>
                  <a:prstClr val="black"/>
                </a:solidFill>
                <a:latin typeface="Arial" panose="020B0604020202020204" pitchFamily="34" charset="0"/>
              </a:rPr>
              <a:t>Statement of sources and uses of cash</a:t>
            </a:r>
            <a:endParaRPr lang="en-ZA" dirty="0">
              <a:solidFill>
                <a:prstClr val="black"/>
              </a:solidFill>
              <a:latin typeface="Arial" panose="020B0604020202020204" pitchFamily="34" charset="0"/>
            </a:endParaRPr>
          </a:p>
        </p:txBody>
      </p:sp>
      <p:sp>
        <p:nvSpPr>
          <p:cNvPr id="10" name="Flowchart: Delay 9"/>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999336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Rectangle 6"/>
          <p:cNvSpPr/>
          <p:nvPr/>
        </p:nvSpPr>
        <p:spPr>
          <a:xfrm>
            <a:off x="395536" y="908720"/>
            <a:ext cx="8192564" cy="5324535"/>
          </a:xfrm>
          <a:prstGeom prst="rect">
            <a:avLst/>
          </a:prstGeom>
          <a:noFill/>
        </p:spPr>
        <p:txBody>
          <a:bodyPr wrap="square">
            <a:spAutoFit/>
          </a:bodyPr>
          <a:lstStyle/>
          <a:p>
            <a:pPr marL="342900" indent="-342900">
              <a:buFont typeface="+mj-lt"/>
              <a:buAutoNum type="arabicPeriod"/>
            </a:pP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The </a:t>
            </a: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reference period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(HEI financial year): 1 Jan – 31 Dec 2015</a:t>
            </a:r>
          </a:p>
          <a:p>
            <a:pPr marL="342900" indent="-342900">
              <a:buFont typeface="+mj-lt"/>
              <a:buAutoNum type="arabicPeriod"/>
            </a:pP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Information</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obtained from audited / draft financial statements</a:t>
            </a:r>
          </a:p>
          <a:p>
            <a:pPr marL="342900" indent="-342900">
              <a:buFont typeface="+mj-lt"/>
              <a:buAutoNum type="arabicPeriod"/>
            </a:pP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Financials</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a:t>
            </a:r>
          </a:p>
          <a:p>
            <a:pPr marL="914400" lvl="1" indent="-457200">
              <a:buFont typeface="+mj-lt"/>
              <a:buAutoNum type="alphaLcPeriod"/>
            </a:pP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Receipts: (</a:t>
            </a:r>
            <a:r>
              <a:rPr kumimoji="1" lang="en-US" altLang="ko-KR" i="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actual cash received, irrespective for which period</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a:t>
            </a: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Grants from national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government</a:t>
            </a: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Tuition fees</a:t>
            </a: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Donations </a:t>
            </a:r>
          </a:p>
          <a:p>
            <a:pPr marL="800100" lvl="1" indent="-342900">
              <a:buFont typeface="+mj-lt"/>
              <a:buAutoNum type="alphaLcPeriod" startAt="2"/>
            </a:pP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Payments</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i="1"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actual cash paid, irrespective for which period</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a:t>
            </a:r>
            <a:endPar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endParaRP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Compensation of employees</a:t>
            </a: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 Goods and services</a:t>
            </a:r>
          </a:p>
          <a:p>
            <a:pPr lvl="1"/>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Capital expenditure</a:t>
            </a:r>
          </a:p>
          <a:p>
            <a:pPr marL="342900" indent="-342900">
              <a:buFont typeface="+mj-lt"/>
              <a:buAutoNum type="arabicPeriod"/>
              <a:tabLst>
                <a:tab pos="452438" algn="l"/>
              </a:tabLst>
            </a:pP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Scope</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endPar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endParaRPr>
          </a:p>
          <a:p>
            <a:pPr>
              <a:tabLst>
                <a:tab pos="452438" algn="l"/>
              </a:tabLst>
            </a:pP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 26 HEIs </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(20 u</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niversities</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6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universities </a:t>
            </a: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of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technology)</a:t>
            </a:r>
          </a:p>
          <a:p>
            <a:pPr>
              <a:tabLst>
                <a:tab pos="452438" algn="l"/>
              </a:tabLst>
            </a:pPr>
            <a:r>
              <a:rPr kumimoji="1" lang="en-US"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 Excludes private institutions</a:t>
            </a:r>
          </a:p>
          <a:p>
            <a:pPr marL="342900" indent="-342900">
              <a:buFont typeface="+mj-lt"/>
              <a:buAutoNum type="arabicPeriod" startAt="5"/>
              <a:tabLst>
                <a:tab pos="452438" algn="l"/>
              </a:tabLst>
            </a:pP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Time series</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Data for last 10 years (2006-2015)</a:t>
            </a:r>
          </a:p>
          <a:p>
            <a:pPr marL="342900" indent="-342900">
              <a:buFont typeface="+mj-lt"/>
              <a:buAutoNum type="arabicPeriod" startAt="5"/>
              <a:tabLst>
                <a:tab pos="452438" algn="l"/>
              </a:tabLst>
            </a:pPr>
            <a:r>
              <a:rPr kumimoji="1" lang="en-US" altLang="ko-KR" u="sng"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Unit data</a:t>
            </a:r>
            <a:r>
              <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available on request</a:t>
            </a:r>
          </a:p>
          <a:p>
            <a:pPr marL="342900" indent="-342900">
              <a:buFont typeface="+mj-lt"/>
              <a:buAutoNum type="arabicPeriod" startAt="5"/>
              <a:tabLst>
                <a:tab pos="452438" algn="l"/>
              </a:tabLst>
            </a:pPr>
            <a:r>
              <a:rPr kumimoji="1" lang="en-ZA" altLang="ko-KR" u="sng"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Forms part of the consolidated government financials</a:t>
            </a:r>
            <a:r>
              <a:rPr kumimoji="1" lang="en-ZA" altLang="ko-KR" dirty="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 adjusted from accrual to cash for consolidation </a:t>
            </a:r>
            <a:r>
              <a:rPr kumimoji="1" lang="en-ZA"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rPr>
              <a:t>purposes </a:t>
            </a:r>
            <a:endParaRPr kumimoji="1" lang="en-US" altLang="ko-KR" dirty="0" smtClean="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endParaRPr>
          </a:p>
          <a:p>
            <a:endParaRPr lang="en-ZA" sz="1600" dirty="0">
              <a:solidFill>
                <a:schemeClr val="tx1">
                  <a:lumMod val="75000"/>
                  <a:lumOff val="25000"/>
                </a:schemeClr>
              </a:solidFill>
              <a:latin typeface="Arial" panose="020B0604020202020204" pitchFamily="34" charset="0"/>
            </a:endParaRPr>
          </a:p>
        </p:txBody>
      </p:sp>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smtClean="0">
                <a:latin typeface="Arial" panose="020B0604020202020204" pitchFamily="34" charset="0"/>
              </a:rPr>
              <a:t> </a:t>
            </a:r>
            <a:r>
              <a:rPr lang="en-ZA" sz="2000" dirty="0" smtClean="0">
                <a:solidFill>
                  <a:schemeClr val="tx1">
                    <a:lumMod val="75000"/>
                    <a:lumOff val="25000"/>
                  </a:schemeClr>
                </a:solidFill>
                <a:latin typeface="Arial" panose="020B0604020202020204" pitchFamily="34" charset="0"/>
              </a:rPr>
              <a:t>Background and concepts</a:t>
            </a:r>
            <a:endParaRPr lang="en-ZA"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Flowchart: Delay 9"/>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Flowchart: Delay 10"/>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47471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662940" y="836712"/>
          <a:ext cx="781812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dirty="0">
                <a:solidFill>
                  <a:prstClr val="black"/>
                </a:solidFill>
                <a:latin typeface="Arial" panose="020B0604020202020204" pitchFamily="34" charset="0"/>
              </a:rPr>
              <a:t>Surplus (net inflow</a:t>
            </a:r>
            <a:r>
              <a:rPr lang="en-ZA" dirty="0" smtClean="0">
                <a:solidFill>
                  <a:prstClr val="black"/>
                </a:solidFill>
                <a:latin typeface="Arial" panose="020B0604020202020204" pitchFamily="34" charset="0"/>
              </a:rPr>
              <a:t>) before net financing activities </a:t>
            </a:r>
            <a:r>
              <a:rPr lang="en-ZA" dirty="0">
                <a:solidFill>
                  <a:prstClr val="black"/>
                </a:solidFill>
                <a:latin typeface="Arial" panose="020B0604020202020204" pitchFamily="34" charset="0"/>
              </a:rPr>
              <a:t>[C]: 2015 (Rm)</a:t>
            </a:r>
          </a:p>
        </p:txBody>
      </p:sp>
      <p:sp>
        <p:nvSpPr>
          <p:cNvPr id="11" name="Flowchart: Delay 10"/>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3" name="Flowchart: Delay 12"/>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cxnSp>
        <p:nvCxnSpPr>
          <p:cNvPr id="12" name="Straight Connector 11"/>
          <p:cNvCxnSpPr/>
          <p:nvPr/>
        </p:nvCxnSpPr>
        <p:spPr>
          <a:xfrm flipH="1">
            <a:off x="4018085" y="1007105"/>
            <a:ext cx="35190" cy="490132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clrChange>
              <a:clrFrom>
                <a:srgbClr val="DBEEF4"/>
              </a:clrFrom>
              <a:clrTo>
                <a:srgbClr val="DBEEF4">
                  <a:alpha val="0"/>
                </a:srgbClr>
              </a:clrTo>
            </a:clrChange>
          </a:blip>
          <a:stretch>
            <a:fillRect/>
          </a:stretch>
        </p:blipFill>
        <p:spPr>
          <a:xfrm>
            <a:off x="4060387" y="4254495"/>
            <a:ext cx="980812" cy="1694785"/>
          </a:xfrm>
          <a:prstGeom prst="rect">
            <a:avLst/>
          </a:prstGeom>
        </p:spPr>
      </p:pic>
      <p:pic>
        <p:nvPicPr>
          <p:cNvPr id="14" name="Picture 13"/>
          <p:cNvPicPr>
            <a:picLocks noChangeAspect="1"/>
          </p:cNvPicPr>
          <p:nvPr/>
        </p:nvPicPr>
        <p:blipFill>
          <a:blip r:embed="rId5" cstate="print">
            <a:clrChange>
              <a:clrFrom>
                <a:srgbClr val="DBEEF4"/>
              </a:clrFrom>
              <a:clrTo>
                <a:srgbClr val="DBEEF4">
                  <a:alpha val="0"/>
                </a:srgbClr>
              </a:clrTo>
            </a:clrChange>
          </a:blip>
          <a:stretch>
            <a:fillRect/>
          </a:stretch>
        </p:blipFill>
        <p:spPr>
          <a:xfrm>
            <a:off x="2894155" y="973713"/>
            <a:ext cx="1142415" cy="3280781"/>
          </a:xfrm>
          <a:prstGeom prst="rect">
            <a:avLst/>
          </a:prstGeom>
        </p:spPr>
      </p:pic>
      <p:sp>
        <p:nvSpPr>
          <p:cNvPr id="15" name="TextBox 14"/>
          <p:cNvSpPr txBox="1"/>
          <p:nvPr/>
        </p:nvSpPr>
        <p:spPr>
          <a:xfrm>
            <a:off x="5508104" y="3284984"/>
            <a:ext cx="2160240" cy="1354217"/>
          </a:xfrm>
          <a:prstGeom prst="rect">
            <a:avLst/>
          </a:prstGeom>
          <a:noFill/>
        </p:spPr>
        <p:txBody>
          <a:bodyPr wrap="square" rtlCol="0">
            <a:spAutoFit/>
          </a:bodyPr>
          <a:lstStyle/>
          <a:p>
            <a:pPr algn="ctr"/>
            <a:r>
              <a:rPr lang="en-ZA" dirty="0" smtClean="0">
                <a:solidFill>
                  <a:srgbClr val="4F81BD">
                    <a:lumMod val="75000"/>
                  </a:srgbClr>
                </a:solidFill>
                <a:latin typeface="Arial" panose="020B0604020202020204" pitchFamily="34" charset="0"/>
                <a:cs typeface="Arial" panose="020B0604020202020204" pitchFamily="34" charset="0"/>
              </a:rPr>
              <a:t>In 2015 HEIs</a:t>
            </a:r>
          </a:p>
          <a:p>
            <a:pPr algn="ctr"/>
            <a:r>
              <a:rPr lang="en-ZA" dirty="0" smtClean="0">
                <a:solidFill>
                  <a:srgbClr val="4F81BD">
                    <a:lumMod val="75000"/>
                  </a:srgbClr>
                </a:solidFill>
                <a:latin typeface="Arial" panose="020B0604020202020204" pitchFamily="34" charset="0"/>
                <a:cs typeface="Arial" panose="020B0604020202020204" pitchFamily="34" charset="0"/>
              </a:rPr>
              <a:t>had a surplus (net inflow) [C] of</a:t>
            </a:r>
          </a:p>
          <a:p>
            <a:pPr algn="ctr"/>
            <a:r>
              <a:rPr lang="en-ZA" sz="2800" b="1" dirty="0" smtClean="0">
                <a:solidFill>
                  <a:srgbClr val="4F81BD">
                    <a:lumMod val="75000"/>
                  </a:srgbClr>
                </a:solidFill>
                <a:latin typeface="Arial" panose="020B0604020202020204" pitchFamily="34" charset="0"/>
                <a:cs typeface="Arial" panose="020B0604020202020204" pitchFamily="34" charset="0"/>
              </a:rPr>
              <a:t>R2 billion</a:t>
            </a:r>
          </a:p>
        </p:txBody>
      </p:sp>
    </p:spTree>
    <p:extLst>
      <p:ext uri="{BB962C8B-B14F-4D97-AF65-F5344CB8AC3E}">
        <p14:creationId xmlns:p14="http://schemas.microsoft.com/office/powerpoint/2010/main" xmlns="" val="3727584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575557" y="764704"/>
          <a:ext cx="797603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23528" y="116633"/>
            <a:ext cx="8496944" cy="566434"/>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dirty="0">
                <a:solidFill>
                  <a:prstClr val="black"/>
                </a:solidFill>
                <a:latin typeface="Arial" panose="020B0604020202020204" pitchFamily="34" charset="0"/>
              </a:rPr>
              <a:t>Net change in the stock of cash (movement of bank balance during the year</a:t>
            </a:r>
            <a:r>
              <a:rPr lang="en-ZA" dirty="0" smtClean="0">
                <a:solidFill>
                  <a:prstClr val="black"/>
                </a:solidFill>
                <a:latin typeface="Arial" panose="020B0604020202020204" pitchFamily="34" charset="0"/>
              </a:rPr>
              <a:t>) (Rm)</a:t>
            </a:r>
            <a:endParaRPr lang="en-ZA" dirty="0">
              <a:solidFill>
                <a:prstClr val="black"/>
              </a:solidFill>
              <a:latin typeface="Arial" panose="020B0604020202020204" pitchFamily="34" charset="0"/>
            </a:endParaRPr>
          </a:p>
        </p:txBody>
      </p:sp>
      <p:sp>
        <p:nvSpPr>
          <p:cNvPr id="11" name="Flowchart: Delay 10"/>
          <p:cNvSpPr/>
          <p:nvPr/>
        </p:nvSpPr>
        <p:spPr>
          <a:xfrm>
            <a:off x="8820472" y="116633"/>
            <a:ext cx="214811" cy="566433"/>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3" name="Flowchart: Delay 12"/>
          <p:cNvSpPr/>
          <p:nvPr/>
        </p:nvSpPr>
        <p:spPr>
          <a:xfrm flipH="1">
            <a:off x="187566" y="116633"/>
            <a:ext cx="207970" cy="566433"/>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3" name="Picture 2"/>
          <p:cNvPicPr>
            <a:picLocks noChangeAspect="1"/>
          </p:cNvPicPr>
          <p:nvPr/>
        </p:nvPicPr>
        <p:blipFill>
          <a:blip r:embed="rId4" cstate="print">
            <a:clrChange>
              <a:clrFrom>
                <a:srgbClr val="DBEEF4"/>
              </a:clrFrom>
              <a:clrTo>
                <a:srgbClr val="DBEEF4">
                  <a:alpha val="0"/>
                </a:srgbClr>
              </a:clrTo>
            </a:clrChange>
          </a:blip>
          <a:stretch>
            <a:fillRect/>
          </a:stretch>
        </p:blipFill>
        <p:spPr>
          <a:xfrm>
            <a:off x="4040253" y="3645023"/>
            <a:ext cx="1069441" cy="2263407"/>
          </a:xfrm>
          <a:prstGeom prst="rect">
            <a:avLst/>
          </a:prstGeom>
        </p:spPr>
      </p:pic>
      <p:pic>
        <p:nvPicPr>
          <p:cNvPr id="4" name="Picture 3"/>
          <p:cNvPicPr>
            <a:picLocks noChangeAspect="1"/>
          </p:cNvPicPr>
          <p:nvPr/>
        </p:nvPicPr>
        <p:blipFill>
          <a:blip r:embed="rId5" cstate="print">
            <a:clrChange>
              <a:clrFrom>
                <a:srgbClr val="DBEEF4"/>
              </a:clrFrom>
              <a:clrTo>
                <a:srgbClr val="DBEEF4">
                  <a:alpha val="0"/>
                </a:srgbClr>
              </a:clrTo>
            </a:clrChange>
          </a:blip>
          <a:stretch>
            <a:fillRect/>
          </a:stretch>
        </p:blipFill>
        <p:spPr>
          <a:xfrm>
            <a:off x="2860202" y="919293"/>
            <a:ext cx="1084551" cy="2685553"/>
          </a:xfrm>
          <a:prstGeom prst="rect">
            <a:avLst/>
          </a:prstGeom>
        </p:spPr>
      </p:pic>
      <p:cxnSp>
        <p:nvCxnSpPr>
          <p:cNvPr id="6" name="Straight Connector 5"/>
          <p:cNvCxnSpPr/>
          <p:nvPr/>
        </p:nvCxnSpPr>
        <p:spPr>
          <a:xfrm>
            <a:off x="4005084" y="901709"/>
            <a:ext cx="4208" cy="50418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64232" y="3410585"/>
            <a:ext cx="2304256" cy="1354217"/>
          </a:xfrm>
          <a:prstGeom prst="rect">
            <a:avLst/>
          </a:prstGeom>
          <a:noFill/>
        </p:spPr>
        <p:txBody>
          <a:bodyPr wrap="square" rtlCol="0">
            <a:spAutoFit/>
          </a:bodyPr>
          <a:lstStyle/>
          <a:p>
            <a:pPr algn="ctr"/>
            <a:r>
              <a:rPr lang="en-ZA" dirty="0" smtClean="0">
                <a:solidFill>
                  <a:srgbClr val="4F81BD">
                    <a:lumMod val="75000"/>
                  </a:srgbClr>
                </a:solidFill>
                <a:latin typeface="Arial" panose="020B0604020202020204" pitchFamily="34" charset="0"/>
                <a:cs typeface="Arial" panose="020B0604020202020204" pitchFamily="34" charset="0"/>
              </a:rPr>
              <a:t>In 2015 HEIs had a net change in the stock of cash of</a:t>
            </a:r>
          </a:p>
          <a:p>
            <a:pPr algn="ctr"/>
            <a:r>
              <a:rPr lang="en-ZA" sz="2800" b="1" dirty="0" smtClean="0">
                <a:solidFill>
                  <a:srgbClr val="4F81BD">
                    <a:lumMod val="75000"/>
                  </a:srgbClr>
                </a:solidFill>
                <a:latin typeface="Arial" panose="020B0604020202020204" pitchFamily="34" charset="0"/>
                <a:cs typeface="Arial" panose="020B0604020202020204" pitchFamily="34" charset="0"/>
              </a:rPr>
              <a:t>R821 million</a:t>
            </a:r>
          </a:p>
        </p:txBody>
      </p:sp>
    </p:spTree>
    <p:extLst>
      <p:ext uri="{BB962C8B-B14F-4D97-AF65-F5344CB8AC3E}">
        <p14:creationId xmlns:p14="http://schemas.microsoft.com/office/powerpoint/2010/main" xmlns="" val="4271204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8792"/>
            <a:ext cx="9144000" cy="6218720"/>
          </a:xfrm>
          <a:prstGeom prst="rect">
            <a:avLst/>
          </a:prstGeom>
        </p:spPr>
      </p:pic>
      <p:sp>
        <p:nvSpPr>
          <p:cNvPr id="4" name="Rectangle 3"/>
          <p:cNvSpPr/>
          <p:nvPr/>
        </p:nvSpPr>
        <p:spPr>
          <a:xfrm>
            <a:off x="0" y="2420888"/>
            <a:ext cx="9144000" cy="1152128"/>
          </a:xfrm>
          <a:prstGeom prst="rect">
            <a:avLst/>
          </a:prstGeom>
          <a:solidFill>
            <a:srgbClr val="0056A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6" name="Rectangle 5"/>
          <p:cNvSpPr/>
          <p:nvPr/>
        </p:nvSpPr>
        <p:spPr>
          <a:xfrm>
            <a:off x="1043608" y="2673786"/>
            <a:ext cx="7848872" cy="646331"/>
          </a:xfrm>
          <a:prstGeom prst="rect">
            <a:avLst/>
          </a:prstGeom>
        </p:spPr>
        <p:txBody>
          <a:bodyPr wrap="square">
            <a:spAutoFit/>
          </a:bodyPr>
          <a:lstStyle/>
          <a:p>
            <a:r>
              <a:rPr lang="en-ZA" sz="3600" dirty="0" smtClean="0">
                <a:solidFill>
                  <a:schemeClr val="bg1"/>
                </a:solidFill>
                <a:latin typeface="Arial" panose="020B0604020202020204" pitchFamily="34" charset="0"/>
                <a:cs typeface="Arial" panose="020B0604020202020204" pitchFamily="34" charset="0"/>
              </a:rPr>
              <a:t>Prices, GDP and population data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9507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Rectangle 3"/>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dirty="0">
                <a:solidFill>
                  <a:prstClr val="black"/>
                </a:solidFill>
                <a:latin typeface="Arial" panose="020B0604020202020204" pitchFamily="34" charset="0"/>
              </a:rPr>
              <a:t>Annual percentage change in tertiary education fees and headline CPI </a:t>
            </a:r>
          </a:p>
        </p:txBody>
      </p:sp>
      <p:sp>
        <p:nvSpPr>
          <p:cNvPr id="6" name="Flowchart: Delay 5"/>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7" name="Flowchart: Delay 6"/>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307480108"/>
              </p:ext>
            </p:extLst>
          </p:nvPr>
        </p:nvGraphicFramePr>
        <p:xfrm>
          <a:off x="387936" y="908720"/>
          <a:ext cx="8331606"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ular Callout 8"/>
          <p:cNvSpPr/>
          <p:nvPr/>
        </p:nvSpPr>
        <p:spPr>
          <a:xfrm>
            <a:off x="7639422" y="2996952"/>
            <a:ext cx="1080120" cy="1377602"/>
          </a:xfrm>
          <a:prstGeom prst="wedgeRoundRectCallout">
            <a:avLst>
              <a:gd name="adj1" fmla="val 3459"/>
              <a:gd name="adj2" fmla="val 102258"/>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anose="020B0604020202020204" pitchFamily="34" charset="0"/>
                <a:cs typeface="Arial" panose="020B0604020202020204" pitchFamily="34" charset="0"/>
              </a:rPr>
              <a:t>Higher education fees did not increase in 2016</a:t>
            </a:r>
            <a:endParaRPr lang="en-ZA" sz="2000" dirty="0"/>
          </a:p>
        </p:txBody>
      </p:sp>
    </p:spTree>
    <p:extLst>
      <p:ext uri="{BB962C8B-B14F-4D97-AF65-F5344CB8AC3E}">
        <p14:creationId xmlns:p14="http://schemas.microsoft.com/office/powerpoint/2010/main" xmlns="" val="2919790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TextBox 3"/>
          <p:cNvSpPr txBox="1"/>
          <p:nvPr/>
        </p:nvSpPr>
        <p:spPr>
          <a:xfrm>
            <a:off x="971600" y="5813608"/>
            <a:ext cx="3435556" cy="246221"/>
          </a:xfrm>
          <a:prstGeom prst="rect">
            <a:avLst/>
          </a:prstGeom>
          <a:noFill/>
        </p:spPr>
        <p:txBody>
          <a:bodyPr wrap="none" rtlCol="0">
            <a:spAutoFit/>
          </a:bodyPr>
          <a:lstStyle/>
          <a:p>
            <a:r>
              <a:rPr lang="en-ZA" sz="1000" i="1" dirty="0" smtClean="0">
                <a:solidFill>
                  <a:schemeClr val="bg1">
                    <a:lumMod val="50000"/>
                  </a:schemeClr>
                </a:solidFill>
                <a:latin typeface="Arial" panose="020B0604020202020204" pitchFamily="34" charset="0"/>
                <a:cs typeface="Arial" panose="020B0604020202020204" pitchFamily="34" charset="0"/>
              </a:rPr>
              <a:t>Source: Gross domestic product (GDP), 2</a:t>
            </a:r>
            <a:r>
              <a:rPr lang="en-ZA" sz="1000" i="1" baseline="30000" dirty="0" smtClean="0">
                <a:solidFill>
                  <a:schemeClr val="bg1">
                    <a:lumMod val="50000"/>
                  </a:schemeClr>
                </a:solidFill>
                <a:latin typeface="Arial" panose="020B0604020202020204" pitchFamily="34" charset="0"/>
                <a:cs typeface="Arial" panose="020B0604020202020204" pitchFamily="34" charset="0"/>
              </a:rPr>
              <a:t>nd</a:t>
            </a:r>
            <a:r>
              <a:rPr lang="en-ZA" sz="1000" i="1" dirty="0" smtClean="0">
                <a:solidFill>
                  <a:schemeClr val="bg1">
                    <a:lumMod val="50000"/>
                  </a:schemeClr>
                </a:solidFill>
                <a:latin typeface="Arial" panose="020B0604020202020204" pitchFamily="34" charset="0"/>
                <a:cs typeface="Arial" panose="020B0604020202020204" pitchFamily="34" charset="0"/>
              </a:rPr>
              <a:t> quarter 2016.</a:t>
            </a:r>
            <a:endParaRPr lang="en-ZA" sz="1000" i="1" dirty="0">
              <a:solidFill>
                <a:schemeClr val="bg1">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dirty="0">
                <a:solidFill>
                  <a:prstClr val="black"/>
                </a:solidFill>
                <a:latin typeface="Arial" panose="020B0604020202020204" pitchFamily="34" charset="0"/>
              </a:rPr>
              <a:t>Annual percentage change in household expenditure on education </a:t>
            </a:r>
          </a:p>
        </p:txBody>
      </p:sp>
      <p:sp>
        <p:nvSpPr>
          <p:cNvPr id="8" name="Flowchart: Delay 7"/>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Flowchart: Delay 9"/>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graphicFrame>
        <p:nvGraphicFramePr>
          <p:cNvPr id="11" name="Chart 10"/>
          <p:cNvGraphicFramePr>
            <a:graphicFrameLocks/>
          </p:cNvGraphicFramePr>
          <p:nvPr>
            <p:extLst>
              <p:ext uri="{D42A27DB-BD31-4B8C-83A1-F6EECF244321}">
                <p14:modId xmlns:p14="http://schemas.microsoft.com/office/powerpoint/2010/main" xmlns="" val="2096984785"/>
              </p:ext>
            </p:extLst>
          </p:nvPr>
        </p:nvGraphicFramePr>
        <p:xfrm>
          <a:off x="395536" y="980728"/>
          <a:ext cx="821599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51458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lay 4"/>
          <p:cNvSpPr/>
          <p:nvPr/>
        </p:nvSpPr>
        <p:spPr>
          <a:xfrm>
            <a:off x="8582984"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7" name="Flowchart: Delay 6"/>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4" name="Rectangle 3"/>
          <p:cNvSpPr/>
          <p:nvPr/>
        </p:nvSpPr>
        <p:spPr>
          <a:xfrm>
            <a:off x="351104" y="242290"/>
            <a:ext cx="842493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1600" dirty="0">
                <a:solidFill>
                  <a:prstClr val="black"/>
                </a:solidFill>
                <a:latin typeface="Arial" panose="020B0604020202020204" pitchFamily="34" charset="0"/>
              </a:rPr>
              <a:t>Percentage of persons aged 5–24 attending an educational institution by type </a:t>
            </a:r>
            <a:r>
              <a:rPr lang="en-ZA" sz="1600" dirty="0" smtClean="0">
                <a:solidFill>
                  <a:prstClr val="black"/>
                </a:solidFill>
                <a:latin typeface="Arial" panose="020B0604020202020204" pitchFamily="34" charset="0"/>
              </a:rPr>
              <a:t>of institution</a:t>
            </a:r>
          </a:p>
        </p:txBody>
      </p:sp>
      <p:graphicFrame>
        <p:nvGraphicFramePr>
          <p:cNvPr id="16" name="Table 15"/>
          <p:cNvGraphicFramePr>
            <a:graphicFrameLocks noGrp="1"/>
          </p:cNvGraphicFramePr>
          <p:nvPr>
            <p:extLst>
              <p:ext uri="{D42A27DB-BD31-4B8C-83A1-F6EECF244321}">
                <p14:modId xmlns:p14="http://schemas.microsoft.com/office/powerpoint/2010/main" xmlns="" val="3233064252"/>
              </p:ext>
            </p:extLst>
          </p:nvPr>
        </p:nvGraphicFramePr>
        <p:xfrm>
          <a:off x="971599" y="1196750"/>
          <a:ext cx="7611384" cy="4320480"/>
        </p:xfrm>
        <a:graphic>
          <a:graphicData uri="http://schemas.openxmlformats.org/drawingml/2006/table">
            <a:tbl>
              <a:tblPr/>
              <a:tblGrid>
                <a:gridCol w="3816425"/>
                <a:gridCol w="995369"/>
                <a:gridCol w="1399795"/>
                <a:gridCol w="1399795"/>
              </a:tblGrid>
              <a:tr h="720080">
                <a:tc>
                  <a:txBody>
                    <a:bodyPr/>
                    <a:lstStyle/>
                    <a:p>
                      <a:pPr algn="ctr" fontAlgn="b"/>
                      <a:r>
                        <a:rPr lang="en-ZA" sz="1800" b="0" i="0" u="none" strike="noStrike" dirty="0">
                          <a:solidFill>
                            <a:srgbClr val="000000"/>
                          </a:solidFill>
                          <a:effectLst/>
                          <a:latin typeface="Arial" panose="020B0604020202020204" pitchFamily="34" charset="0"/>
                        </a:rPr>
                        <a:t> </a:t>
                      </a:r>
                      <a:r>
                        <a:rPr lang="en-ZA" sz="1800" b="0" i="0" u="none" strike="noStrike" dirty="0" smtClean="0">
                          <a:solidFill>
                            <a:schemeClr val="bg1"/>
                          </a:solidFill>
                          <a:effectLst/>
                          <a:latin typeface="Arial" panose="020B0604020202020204" pitchFamily="34" charset="0"/>
                        </a:rPr>
                        <a:t>Institution</a:t>
                      </a:r>
                      <a:endParaRPr lang="en-ZA" sz="1800" b="0" i="0" u="none" strike="noStrike" dirty="0">
                        <a:solidFill>
                          <a:schemeClr val="bg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ZA" sz="1800" b="0" i="0" u="none" strike="noStrike" dirty="0">
                          <a:solidFill>
                            <a:srgbClr val="FFFFFF"/>
                          </a:solidFill>
                          <a:effectLst/>
                          <a:latin typeface="Arial" panose="020B0604020202020204" pitchFamily="34" charset="0"/>
                        </a:rPr>
                        <a:t>2001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ZA" sz="1800" b="0" i="0" u="none" strike="noStrike" dirty="0">
                          <a:solidFill>
                            <a:srgbClr val="FFFFFF"/>
                          </a:solidFill>
                          <a:effectLst/>
                          <a:latin typeface="Arial" panose="020B0604020202020204" pitchFamily="34" charset="0"/>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ZA" sz="1800" b="0" i="0" u="none" strike="noStrike" dirty="0">
                          <a:solidFill>
                            <a:srgbClr val="FFFFFF"/>
                          </a:solidFill>
                          <a:effectLst/>
                          <a:latin typeface="Arial" panose="020B0604020202020204" pitchFamily="34" charset="0"/>
                        </a:rPr>
                        <a:t>2016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720080">
                <a:tc>
                  <a:txBody>
                    <a:bodyPr/>
                    <a:lstStyle/>
                    <a:p>
                      <a:pPr algn="l" fontAlgn="b"/>
                      <a:r>
                        <a:rPr lang="en-ZA" sz="1800" b="0" i="0" u="none" strike="noStrike" dirty="0">
                          <a:solidFill>
                            <a:srgbClr val="000000"/>
                          </a:solidFill>
                          <a:effectLst/>
                          <a:latin typeface="Arial" panose="020B0604020202020204" pitchFamily="34" charset="0"/>
                        </a:rPr>
                        <a:t> School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dirty="0">
                          <a:solidFill>
                            <a:srgbClr val="000000"/>
                          </a:solidFill>
                          <a:effectLst/>
                          <a:latin typeface="Arial" panose="020B060402020202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7200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Arial" panose="020B0604020202020204" pitchFamily="34" charset="0"/>
                        </a:rPr>
                        <a:t> </a:t>
                      </a:r>
                      <a:r>
                        <a:rPr lang="en-ZA" sz="1800" b="0" i="0" u="none" strike="noStrike" dirty="0" smtClean="0">
                          <a:solidFill>
                            <a:srgbClr val="000000"/>
                          </a:solidFill>
                          <a:effectLst/>
                          <a:latin typeface="Arial" panose="020B0604020202020204" pitchFamily="34" charset="0"/>
                        </a:rPr>
                        <a:t>University</a:t>
                      </a:r>
                      <a:r>
                        <a:rPr lang="en-ZA" sz="1800" b="0" i="0" u="none" strike="noStrike" baseline="0" dirty="0" smtClean="0">
                          <a:solidFill>
                            <a:srgbClr val="000000"/>
                          </a:solidFill>
                          <a:effectLst/>
                          <a:latin typeface="Arial" panose="020B0604020202020204" pitchFamily="34" charset="0"/>
                        </a:rPr>
                        <a:t> </a:t>
                      </a:r>
                      <a:r>
                        <a:rPr lang="en-ZA" sz="1800" b="0" i="0" u="none" strike="noStrike" dirty="0" smtClean="0">
                          <a:solidFill>
                            <a:srgbClr val="000000"/>
                          </a:solidFill>
                          <a:effectLst/>
                          <a:latin typeface="Arial" panose="020B0604020202020204" pitchFamily="34" charset="0"/>
                        </a:rPr>
                        <a:t>/ University of Technology</a:t>
                      </a:r>
                      <a:endParaRPr lang="en-ZA" sz="18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ZA" sz="1800" b="0" i="0" u="none" strike="noStrike" dirty="0">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ZA" sz="18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ZA" sz="18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720080">
                <a:tc>
                  <a:txBody>
                    <a:bodyPr/>
                    <a:lstStyle/>
                    <a:p>
                      <a:pPr algn="l" fontAlgn="b"/>
                      <a:r>
                        <a:rPr lang="en-ZA" sz="1800" b="0" i="0" u="none" strike="noStrike" dirty="0">
                          <a:solidFill>
                            <a:srgbClr val="000000"/>
                          </a:solidFill>
                          <a:effectLst/>
                          <a:latin typeface="Arial" panose="020B0604020202020204" pitchFamily="34" charset="0"/>
                        </a:rPr>
                        <a:t> College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720080">
                <a:tc>
                  <a:txBody>
                    <a:bodyPr/>
                    <a:lstStyle/>
                    <a:p>
                      <a:pPr algn="l" fontAlgn="b"/>
                      <a:r>
                        <a:rPr lang="en-ZA" sz="1800" b="0" i="0" u="none" strike="noStrike" dirty="0">
                          <a:solidFill>
                            <a:srgbClr val="000000"/>
                          </a:solidFill>
                          <a:effectLst/>
                          <a:latin typeface="Arial" panose="020B0604020202020204" pitchFamily="34" charset="0"/>
                        </a:rPr>
                        <a:t> Other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ZA" sz="18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ZA" sz="1800" b="0" i="0" u="none" strike="noStrike" dirty="0">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ZA" sz="1800" b="0" i="0" u="none" strike="noStrike" dirty="0" smtClean="0">
                          <a:solidFill>
                            <a:srgbClr val="000000"/>
                          </a:solidFill>
                          <a:effectLst/>
                          <a:latin typeface="Arial" panose="020B0604020202020204" pitchFamily="34" charset="0"/>
                        </a:rPr>
                        <a:t>1%</a:t>
                      </a:r>
                      <a:endParaRPr lang="en-ZA" sz="18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720080">
                <a:tc>
                  <a:txBody>
                    <a:bodyPr/>
                    <a:lstStyle/>
                    <a:p>
                      <a:pPr algn="l" fontAlgn="b"/>
                      <a:r>
                        <a:rPr lang="en-ZA" sz="1800" b="0" i="0" u="none" strike="noStrike">
                          <a:solidFill>
                            <a:srgbClr val="000000"/>
                          </a:solidFill>
                          <a:effectLst/>
                          <a:latin typeface="Arial" panose="020B0604020202020204" pitchFamily="34" charset="0"/>
                        </a:rPr>
                        <a:t>Total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a:solidFill>
                            <a:srgbClr val="000000"/>
                          </a:solidFill>
                          <a:effectLst/>
                          <a:latin typeface="Arial" panose="020B060402020202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ZA" sz="1800" b="0" i="0" u="none" strike="noStrike" dirty="0">
                          <a:solidFill>
                            <a:srgbClr val="000000"/>
                          </a:solidFill>
                          <a:effectLst/>
                          <a:latin typeface="Arial" panose="020B060402020202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17" name="TextBox 16"/>
          <p:cNvSpPr txBox="1"/>
          <p:nvPr/>
        </p:nvSpPr>
        <p:spPr>
          <a:xfrm>
            <a:off x="899592" y="5692361"/>
            <a:ext cx="7560840" cy="338554"/>
          </a:xfrm>
          <a:prstGeom prst="rect">
            <a:avLst/>
          </a:prstGeom>
          <a:noFill/>
        </p:spPr>
        <p:txBody>
          <a:bodyPr wrap="square" rtlCol="0">
            <a:spAutoFit/>
          </a:bodyPr>
          <a:lstStyle/>
          <a:p>
            <a:r>
              <a:rPr lang="en-ZA" sz="1600" i="1" baseline="30000" dirty="0" smtClean="0">
                <a:solidFill>
                  <a:schemeClr val="bg1">
                    <a:lumMod val="50000"/>
                  </a:schemeClr>
                </a:solidFill>
                <a:latin typeface="Arial" panose="020B0604020202020204" pitchFamily="34" charset="0"/>
                <a:cs typeface="Arial" panose="020B0604020202020204" pitchFamily="34" charset="0"/>
              </a:rPr>
              <a:t>Source: Census 2001, Census 2011 and Community Survey 2016; percentages are rounded off </a:t>
            </a:r>
            <a:endParaRPr lang="en-ZA" sz="16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6891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Rounded Rectangle 6"/>
          <p:cNvSpPr/>
          <p:nvPr/>
        </p:nvSpPr>
        <p:spPr>
          <a:xfrm>
            <a:off x="392568" y="5784272"/>
            <a:ext cx="8506994" cy="324036"/>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prstClr val="black">
                    <a:lumMod val="75000"/>
                    <a:lumOff val="25000"/>
                  </a:prstClr>
                </a:solidFill>
                <a:latin typeface="Arial" pitchFamily="34" charset="0"/>
                <a:cs typeface="Arial" pitchFamily="34" charset="0"/>
              </a:rPr>
              <a:t>Information on HEI disaggregated tables available on the Stats SA website: http://www.statssa.gov.za  </a:t>
            </a:r>
            <a:endParaRPr lang="en-GB" sz="1200" dirty="0">
              <a:solidFill>
                <a:prstClr val="black">
                  <a:lumMod val="75000"/>
                  <a:lumOff val="25000"/>
                </a:prstClr>
              </a:solidFill>
              <a:latin typeface="Arial" pitchFamily="34" charset="0"/>
              <a:cs typeface="Arial" pitchFamily="34" charset="0"/>
            </a:endParaRPr>
          </a:p>
        </p:txBody>
      </p:sp>
      <p:sp>
        <p:nvSpPr>
          <p:cNvPr id="2" name="Rectangle 1"/>
          <p:cNvSpPr/>
          <p:nvPr/>
        </p:nvSpPr>
        <p:spPr>
          <a:xfrm>
            <a:off x="539552" y="404664"/>
            <a:ext cx="7789752" cy="5755422"/>
          </a:xfrm>
          <a:prstGeom prst="rect">
            <a:avLst/>
          </a:prstGeom>
        </p:spPr>
        <p:txBody>
          <a:bodyPr wrap="square">
            <a:spAutoFit/>
          </a:bodyPr>
          <a:lstStyle/>
          <a:p>
            <a:pPr marL="457200" indent="-457200">
              <a:buFontTx/>
              <a:buAutoNum type="arabicPeriod"/>
            </a:pPr>
            <a:endParaRPr lang="en-ZA" sz="1600" dirty="0" smtClean="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dirty="0" smtClean="0">
                <a:solidFill>
                  <a:prstClr val="black">
                    <a:lumMod val="75000"/>
                    <a:lumOff val="25000"/>
                  </a:prstClr>
                </a:solidFill>
                <a:latin typeface="Arial" panose="020B0604020202020204" pitchFamily="34" charset="0"/>
                <a:cs typeface="Arial" panose="020B0604020202020204" pitchFamily="34" charset="0"/>
              </a:rPr>
              <a:t>The </a:t>
            </a:r>
            <a:r>
              <a:rPr lang="en-ZA" sz="1600" u="sng" dirty="0">
                <a:solidFill>
                  <a:prstClr val="black">
                    <a:lumMod val="75000"/>
                    <a:lumOff val="25000"/>
                  </a:prstClr>
                </a:solidFill>
                <a:latin typeface="Arial" panose="020B0604020202020204" pitchFamily="34" charset="0"/>
                <a:cs typeface="Arial" panose="020B0604020202020204" pitchFamily="34" charset="0"/>
              </a:rPr>
              <a:t>number of </a:t>
            </a:r>
            <a:r>
              <a:rPr lang="en-ZA" sz="1600" u="sng" dirty="0" smtClean="0">
                <a:solidFill>
                  <a:prstClr val="black">
                    <a:lumMod val="75000"/>
                    <a:lumOff val="25000"/>
                  </a:prstClr>
                </a:solidFill>
                <a:latin typeface="Arial" panose="020B0604020202020204" pitchFamily="34" charset="0"/>
                <a:cs typeface="Arial" panose="020B0604020202020204" pitchFamily="34" charset="0"/>
              </a:rPr>
              <a:t>students enrolled </a:t>
            </a:r>
            <a:r>
              <a:rPr lang="en-ZA" sz="1600" dirty="0">
                <a:solidFill>
                  <a:prstClr val="black">
                    <a:lumMod val="75000"/>
                    <a:lumOff val="25000"/>
                  </a:prstClr>
                </a:solidFill>
                <a:latin typeface="Arial" panose="020B0604020202020204" pitchFamily="34" charset="0"/>
                <a:cs typeface="Arial" panose="020B0604020202020204" pitchFamily="34" charset="0"/>
              </a:rPr>
              <a:t>in higher education grew by 32,8% from 2006 to </a:t>
            </a:r>
            <a:r>
              <a:rPr lang="en-ZA" sz="1600" dirty="0" smtClean="0">
                <a:solidFill>
                  <a:prstClr val="black">
                    <a:lumMod val="75000"/>
                    <a:lumOff val="25000"/>
                  </a:prstClr>
                </a:solidFill>
                <a:latin typeface="Arial" panose="020B0604020202020204" pitchFamily="34" charset="0"/>
                <a:cs typeface="Arial" panose="020B0604020202020204" pitchFamily="34" charset="0"/>
              </a:rPr>
              <a:t>2015</a:t>
            </a:r>
          </a:p>
          <a:p>
            <a:pPr marL="457200" indent="-457200">
              <a:buFontTx/>
              <a:buAutoNum type="arabicPeriod"/>
            </a:pPr>
            <a:endParaRPr lang="en-ZA" sz="1600" dirty="0" smtClean="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dirty="0" smtClean="0">
                <a:solidFill>
                  <a:prstClr val="black">
                    <a:lumMod val="75000"/>
                    <a:lumOff val="25000"/>
                  </a:prstClr>
                </a:solidFill>
                <a:latin typeface="Arial" panose="020B0604020202020204" pitchFamily="34" charset="0"/>
                <a:cs typeface="Arial" panose="020B0604020202020204" pitchFamily="34" charset="0"/>
              </a:rPr>
              <a:t>First-year students constitute 17,5% of total HEI student intake in 2015. This percentage indicates challenges within the system</a:t>
            </a:r>
          </a:p>
          <a:p>
            <a:pPr marL="457200" indent="-457200">
              <a:buFontTx/>
              <a:buAutoNum type="arabicPeriod"/>
            </a:pPr>
            <a:endParaRPr lang="en-ZA" sz="1600" dirty="0" smtClean="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u="sng" dirty="0" smtClean="0">
                <a:solidFill>
                  <a:prstClr val="black">
                    <a:lumMod val="75000"/>
                    <a:lumOff val="25000"/>
                  </a:prstClr>
                </a:solidFill>
                <a:latin typeface="Arial" panose="020B0604020202020204" pitchFamily="34" charset="0"/>
                <a:cs typeface="Arial" panose="020B0604020202020204" pitchFamily="34" charset="0"/>
              </a:rPr>
              <a:t>Grants by national government </a:t>
            </a:r>
            <a:r>
              <a:rPr lang="en-ZA" sz="1600" dirty="0" smtClean="0">
                <a:solidFill>
                  <a:prstClr val="black">
                    <a:lumMod val="75000"/>
                    <a:lumOff val="25000"/>
                  </a:prstClr>
                </a:solidFill>
                <a:latin typeface="Arial" panose="020B0604020202020204" pitchFamily="34" charset="0"/>
                <a:cs typeface="Arial" panose="020B0604020202020204" pitchFamily="34" charset="0"/>
              </a:rPr>
              <a:t>to HEIs increased by 144% over the ten-year period 2006 to 2015</a:t>
            </a:r>
          </a:p>
          <a:p>
            <a:pPr marL="457200" indent="-457200">
              <a:buFontTx/>
              <a:buAutoNum type="arabicPeriod"/>
            </a:pPr>
            <a:endParaRPr lang="en-ZA" sz="1600" dirty="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u="sng" dirty="0">
                <a:solidFill>
                  <a:prstClr val="black">
                    <a:lumMod val="75000"/>
                    <a:lumOff val="25000"/>
                  </a:prstClr>
                </a:solidFill>
                <a:latin typeface="Arial" panose="020B0604020202020204" pitchFamily="34" charset="0"/>
                <a:cs typeface="Arial" panose="020B0604020202020204" pitchFamily="34" charset="0"/>
              </a:rPr>
              <a:t>Salaries comprise </a:t>
            </a:r>
            <a:r>
              <a:rPr lang="en-ZA" sz="1600" dirty="0">
                <a:solidFill>
                  <a:prstClr val="black">
                    <a:lumMod val="75000"/>
                    <a:lumOff val="25000"/>
                  </a:prstClr>
                </a:solidFill>
                <a:latin typeface="Arial" panose="020B0604020202020204" pitchFamily="34" charset="0"/>
                <a:cs typeface="Arial" panose="020B0604020202020204" pitchFamily="34" charset="0"/>
              </a:rPr>
              <a:t>about </a:t>
            </a:r>
            <a:r>
              <a:rPr lang="en-ZA" sz="1600" dirty="0" smtClean="0">
                <a:solidFill>
                  <a:prstClr val="black">
                    <a:lumMod val="75000"/>
                    <a:lumOff val="25000"/>
                  </a:prstClr>
                </a:solidFill>
                <a:latin typeface="Arial" panose="020B0604020202020204" pitchFamily="34" charset="0"/>
                <a:cs typeface="Arial" panose="020B0604020202020204" pitchFamily="34" charset="0"/>
              </a:rPr>
              <a:t>58% </a:t>
            </a:r>
            <a:r>
              <a:rPr lang="en-ZA" sz="1600" dirty="0">
                <a:solidFill>
                  <a:prstClr val="black">
                    <a:lumMod val="75000"/>
                    <a:lumOff val="25000"/>
                  </a:prstClr>
                </a:solidFill>
                <a:latin typeface="Arial" panose="020B0604020202020204" pitchFamily="34" charset="0"/>
                <a:cs typeface="Arial" panose="020B0604020202020204" pitchFamily="34" charset="0"/>
              </a:rPr>
              <a:t>of total current HEI expenditure over the ten-year period 2006 to 2015</a:t>
            </a:r>
          </a:p>
          <a:p>
            <a:pPr marL="457200" indent="-457200">
              <a:buFontTx/>
              <a:buAutoNum type="arabicPeriod"/>
            </a:pPr>
            <a:endParaRPr lang="en-ZA" sz="1600" dirty="0" smtClean="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dirty="0">
                <a:solidFill>
                  <a:prstClr val="black">
                    <a:lumMod val="75000"/>
                    <a:lumOff val="25000"/>
                  </a:prstClr>
                </a:solidFill>
                <a:latin typeface="Arial" panose="020B0604020202020204" pitchFamily="34" charset="0"/>
                <a:cs typeface="Arial" panose="020B0604020202020204" pitchFamily="34" charset="0"/>
              </a:rPr>
              <a:t>On average, </a:t>
            </a:r>
            <a:r>
              <a:rPr lang="en-ZA" sz="1600" u="sng" dirty="0">
                <a:solidFill>
                  <a:prstClr val="black">
                    <a:lumMod val="75000"/>
                    <a:lumOff val="25000"/>
                  </a:prstClr>
                </a:solidFill>
                <a:latin typeface="Arial" panose="020B0604020202020204" pitchFamily="34" charset="0"/>
                <a:cs typeface="Arial" panose="020B0604020202020204" pitchFamily="34" charset="0"/>
              </a:rPr>
              <a:t>income from tuition fees increased </a:t>
            </a:r>
            <a:r>
              <a:rPr lang="en-ZA" sz="1600" dirty="0">
                <a:solidFill>
                  <a:prstClr val="black">
                    <a:lumMod val="75000"/>
                    <a:lumOff val="25000"/>
                  </a:prstClr>
                </a:solidFill>
                <a:latin typeface="Arial" panose="020B0604020202020204" pitchFamily="34" charset="0"/>
                <a:cs typeface="Arial" panose="020B0604020202020204" pitchFamily="34" charset="0"/>
              </a:rPr>
              <a:t>by 12,7% p.a. over the ten-year period 2006 to 2015</a:t>
            </a:r>
          </a:p>
          <a:p>
            <a:pPr marL="457200" indent="-457200">
              <a:buFontTx/>
              <a:buAutoNum type="arabicPeriod"/>
            </a:pPr>
            <a:endParaRPr lang="en-ZA" sz="1600" dirty="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u="sng" kern="0" dirty="0" smtClean="0">
                <a:solidFill>
                  <a:prstClr val="black">
                    <a:lumMod val="75000"/>
                    <a:lumOff val="25000"/>
                  </a:prstClr>
                </a:solidFill>
                <a:latin typeface="Arial" panose="020B0604020202020204" pitchFamily="34" charset="0"/>
                <a:ea typeface="Open Sans" pitchFamily="34" charset="0"/>
                <a:cs typeface="Arial" panose="020B0604020202020204" pitchFamily="34" charset="0"/>
              </a:rPr>
              <a:t>Annual </a:t>
            </a:r>
            <a:r>
              <a:rPr lang="en-ZA" sz="1600" u="sng" kern="0" dirty="0">
                <a:solidFill>
                  <a:prstClr val="black">
                    <a:lumMod val="75000"/>
                    <a:lumOff val="25000"/>
                  </a:prstClr>
                </a:solidFill>
                <a:latin typeface="Arial" panose="020B0604020202020204" pitchFamily="34" charset="0"/>
                <a:ea typeface="Open Sans" pitchFamily="34" charset="0"/>
                <a:cs typeface="Arial" panose="020B0604020202020204" pitchFamily="34" charset="0"/>
              </a:rPr>
              <a:t>rise in tuition fees </a:t>
            </a:r>
            <a:r>
              <a:rPr lang="en-ZA" sz="1600" kern="0" dirty="0">
                <a:solidFill>
                  <a:prstClr val="black">
                    <a:lumMod val="75000"/>
                    <a:lumOff val="25000"/>
                  </a:prstClr>
                </a:solidFill>
                <a:latin typeface="Arial" panose="020B0604020202020204" pitchFamily="34" charset="0"/>
                <a:ea typeface="Open Sans" pitchFamily="34" charset="0"/>
                <a:cs typeface="Arial" panose="020B0604020202020204" pitchFamily="34" charset="0"/>
              </a:rPr>
              <a:t>for tertiary education (CPI) in 2015 was 9,8</a:t>
            </a:r>
            <a:r>
              <a:rPr lang="en-ZA" sz="1600" kern="0" dirty="0" smtClean="0">
                <a:solidFill>
                  <a:prstClr val="black">
                    <a:lumMod val="75000"/>
                    <a:lumOff val="25000"/>
                  </a:prstClr>
                </a:solidFill>
                <a:latin typeface="Arial" panose="020B0604020202020204" pitchFamily="34" charset="0"/>
                <a:ea typeface="Open Sans" pitchFamily="34" charset="0"/>
                <a:cs typeface="Arial" panose="020B0604020202020204" pitchFamily="34" charset="0"/>
              </a:rPr>
              <a:t>%. In 2016 is was 0%. In 2017 it has been set to no more than 8%</a:t>
            </a:r>
            <a:endParaRPr lang="en-ZA" sz="1600" dirty="0" smtClean="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endParaRPr lang="en-ZA" sz="1600" dirty="0">
              <a:solidFill>
                <a:prstClr val="black">
                  <a:lumMod val="75000"/>
                  <a:lumOff val="25000"/>
                </a:prstClr>
              </a:solidFill>
              <a:latin typeface="Arial" panose="020B0604020202020204" pitchFamily="34" charset="0"/>
              <a:cs typeface="Arial" panose="020B0604020202020204" pitchFamily="34" charset="0"/>
            </a:endParaRPr>
          </a:p>
          <a:p>
            <a:pPr marL="457200" indent="-457200">
              <a:buFontTx/>
              <a:buAutoNum type="arabicPeriod"/>
            </a:pPr>
            <a:r>
              <a:rPr lang="en-ZA" sz="1600" dirty="0" smtClean="0">
                <a:solidFill>
                  <a:prstClr val="black">
                    <a:lumMod val="75000"/>
                    <a:lumOff val="25000"/>
                  </a:prstClr>
                </a:solidFill>
                <a:latin typeface="Arial" panose="020B0604020202020204" pitchFamily="34" charset="0"/>
                <a:cs typeface="Arial" panose="020B0604020202020204" pitchFamily="34" charset="0"/>
              </a:rPr>
              <a:t>This </a:t>
            </a:r>
            <a:r>
              <a:rPr lang="en-ZA" sz="1600" dirty="0">
                <a:solidFill>
                  <a:prstClr val="black">
                    <a:lumMod val="75000"/>
                    <a:lumOff val="25000"/>
                  </a:prstClr>
                </a:solidFill>
                <a:latin typeface="Arial" panose="020B0604020202020204" pitchFamily="34" charset="0"/>
                <a:cs typeface="Arial" panose="020B0604020202020204" pitchFamily="34" charset="0"/>
              </a:rPr>
              <a:t>publication only reports on the </a:t>
            </a:r>
            <a:r>
              <a:rPr lang="en-ZA" sz="1600" u="sng" dirty="0">
                <a:solidFill>
                  <a:prstClr val="black">
                    <a:lumMod val="75000"/>
                    <a:lumOff val="25000"/>
                  </a:prstClr>
                </a:solidFill>
                <a:latin typeface="Arial" panose="020B0604020202020204" pitchFamily="34" charset="0"/>
                <a:cs typeface="Arial" panose="020B0604020202020204" pitchFamily="34" charset="0"/>
              </a:rPr>
              <a:t>cash transactions of </a:t>
            </a:r>
            <a:r>
              <a:rPr lang="en-ZA" sz="1600" u="sng" dirty="0" smtClean="0">
                <a:solidFill>
                  <a:prstClr val="black">
                    <a:lumMod val="75000"/>
                    <a:lumOff val="25000"/>
                  </a:prstClr>
                </a:solidFill>
                <a:latin typeface="Arial" panose="020B0604020202020204" pitchFamily="34" charset="0"/>
                <a:cs typeface="Arial" panose="020B0604020202020204" pitchFamily="34" charset="0"/>
              </a:rPr>
              <a:t>HEIs</a:t>
            </a:r>
            <a:r>
              <a:rPr lang="en-ZA" sz="1600" dirty="0" smtClean="0">
                <a:solidFill>
                  <a:prstClr val="black">
                    <a:lumMod val="75000"/>
                    <a:lumOff val="25000"/>
                  </a:prstClr>
                </a:solidFill>
                <a:latin typeface="Arial" panose="020B0604020202020204" pitchFamily="34" charset="0"/>
                <a:cs typeface="Arial" panose="020B0604020202020204" pitchFamily="34" charset="0"/>
              </a:rPr>
              <a:t>, </a:t>
            </a:r>
            <a:r>
              <a:rPr lang="en-ZA" sz="1600" dirty="0">
                <a:solidFill>
                  <a:prstClr val="black">
                    <a:lumMod val="75000"/>
                    <a:lumOff val="25000"/>
                  </a:prstClr>
                </a:solidFill>
                <a:latin typeface="Arial" panose="020B0604020202020204" pitchFamily="34" charset="0"/>
                <a:cs typeface="Arial" panose="020B0604020202020204" pitchFamily="34" charset="0"/>
              </a:rPr>
              <a:t>adapted from the annual statements provided by the respondents</a:t>
            </a:r>
          </a:p>
          <a:p>
            <a:pPr marL="457200" indent="-457200">
              <a:buFontTx/>
              <a:buAutoNum type="arabicPeriod"/>
            </a:pPr>
            <a:endParaRPr lang="en-ZA" sz="1600" dirty="0" smtClean="0">
              <a:solidFill>
                <a:prstClr val="black">
                  <a:lumMod val="75000"/>
                  <a:lumOff val="25000"/>
                </a:prstClr>
              </a:solidFill>
              <a:latin typeface="Arial" pitchFamily="34" charset="0"/>
              <a:cs typeface="Arial" pitchFamily="34" charset="0"/>
            </a:endParaRPr>
          </a:p>
          <a:p>
            <a:pPr marL="457200" indent="-457200">
              <a:buFontTx/>
              <a:buAutoNum type="arabicPeriod"/>
            </a:pPr>
            <a:endParaRPr lang="en-ZA" sz="1600" dirty="0">
              <a:solidFill>
                <a:prstClr val="black">
                  <a:lumMod val="75000"/>
                  <a:lumOff val="25000"/>
                </a:prstClr>
              </a:solidFill>
              <a:latin typeface="Arial" pitchFamily="34" charset="0"/>
              <a:cs typeface="Arial" pitchFamily="34" charset="0"/>
            </a:endParaRPr>
          </a:p>
        </p:txBody>
      </p:sp>
      <p:sp>
        <p:nvSpPr>
          <p:cNvPr id="5" name="Rectangle 4"/>
          <p:cNvSpPr/>
          <p:nvPr/>
        </p:nvSpPr>
        <p:spPr>
          <a:xfrm>
            <a:off x="392568" y="115492"/>
            <a:ext cx="8324006" cy="440775"/>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 </a:t>
            </a:r>
            <a:r>
              <a:rPr lang="en-ZA" sz="2000" dirty="0" smtClean="0">
                <a:solidFill>
                  <a:prstClr val="black">
                    <a:lumMod val="75000"/>
                    <a:lumOff val="25000"/>
                  </a:prstClr>
                </a:solidFill>
                <a:latin typeface="Arial" panose="020B0604020202020204" pitchFamily="34" charset="0"/>
              </a:rPr>
              <a:t>Closing remarks</a:t>
            </a:r>
            <a:endParaRPr lang="en-ZA"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 name="Flowchart: Delay 5"/>
          <p:cNvSpPr/>
          <p:nvPr/>
        </p:nvSpPr>
        <p:spPr>
          <a:xfrm>
            <a:off x="8716574" y="108300"/>
            <a:ext cx="347975" cy="440775"/>
          </a:xfrm>
          <a:prstGeom prst="flowChartDelay">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8" name="Flowchart: Delay 7"/>
          <p:cNvSpPr/>
          <p:nvPr/>
        </p:nvSpPr>
        <p:spPr>
          <a:xfrm flipH="1">
            <a:off x="45955" y="115492"/>
            <a:ext cx="360040" cy="440775"/>
          </a:xfrm>
          <a:prstGeom prst="flowChartDelay">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2793814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Text Placeholder 11"/>
          <p:cNvSpPr txBox="1">
            <a:spLocks/>
          </p:cNvSpPr>
          <p:nvPr/>
        </p:nvSpPr>
        <p:spPr>
          <a:xfrm>
            <a:off x="2843808" y="2636912"/>
            <a:ext cx="3580209" cy="709613"/>
          </a:xfrm>
          <a:prstGeom prst="rect">
            <a:avLst/>
          </a:prstGeom>
        </p:spPr>
        <p:txBody>
          <a:bodyPr anchor="ctr"/>
          <a:lstStyle>
            <a:defPPr>
              <a:defRPr lang="en-US"/>
            </a:defPPr>
            <a:lvl1pPr marL="0" indent="0" algn="ctr" defTabSz="914400" rtl="0" eaLnBrk="1" latinLnBrk="0" hangingPunct="1">
              <a:buFontTx/>
              <a:buNone/>
              <a:defRPr sz="6000" b="1" kern="1200" spc="-150" baseline="0">
                <a:solidFill>
                  <a:schemeClr val="tx1">
                    <a:lumMod val="85000"/>
                    <a:lumOff val="15000"/>
                  </a:schemeClr>
                </a:solidFill>
                <a:latin typeface="Liberation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ZA" sz="3200" b="0" dirty="0" smtClean="0">
                <a:solidFill>
                  <a:schemeClr val="accent1">
                    <a:lumMod val="75000"/>
                  </a:schemeClr>
                </a:solidFill>
                <a:latin typeface="Arial" panose="020B0604020202020204" pitchFamily="34" charset="0"/>
                <a:cs typeface="Arial" panose="020B0604020202020204" pitchFamily="34" charset="0"/>
              </a:rPr>
              <a:t>Thank you</a:t>
            </a:r>
            <a:endParaRPr lang="en-US" sz="3200" b="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8022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520158" y="1251106"/>
            <a:ext cx="3535389" cy="4843575"/>
          </a:xfrm>
          <a:prstGeom prst="rect">
            <a:avLst/>
          </a:prstGeom>
        </p:spPr>
      </p:pic>
      <p:sp>
        <p:nvSpPr>
          <p:cNvPr id="31" name="Oval 30"/>
          <p:cNvSpPr>
            <a:spLocks noChangeAspect="1"/>
          </p:cNvSpPr>
          <p:nvPr/>
        </p:nvSpPr>
        <p:spPr>
          <a:xfrm>
            <a:off x="639475" y="867216"/>
            <a:ext cx="192929" cy="189070"/>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33" name="Oval 32"/>
          <p:cNvSpPr>
            <a:spLocks noChangeAspect="1"/>
          </p:cNvSpPr>
          <p:nvPr/>
        </p:nvSpPr>
        <p:spPr>
          <a:xfrm>
            <a:off x="1918610" y="877886"/>
            <a:ext cx="192929" cy="189070"/>
          </a:xfrm>
          <a:prstGeom prst="ellipse">
            <a:avLst/>
          </a:prstGeom>
          <a:solidFill>
            <a:srgbClr val="F17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34" name="TextBox 33"/>
          <p:cNvSpPr txBox="1"/>
          <p:nvPr/>
        </p:nvSpPr>
        <p:spPr>
          <a:xfrm>
            <a:off x="782746" y="845983"/>
            <a:ext cx="1082145" cy="246221"/>
          </a:xfrm>
          <a:prstGeom prst="rect">
            <a:avLst/>
          </a:prstGeom>
          <a:noFill/>
        </p:spPr>
        <p:txBody>
          <a:bodyPr wrap="square" rtlCol="0">
            <a:spAutoFit/>
          </a:bodyPr>
          <a:lstStyle/>
          <a:p>
            <a:r>
              <a:rPr lang="en-ZA" sz="1000" dirty="0" smtClean="0">
                <a:solidFill>
                  <a:srgbClr val="4F81BD"/>
                </a:solidFill>
                <a:latin typeface="Arial" panose="020B0604020202020204" pitchFamily="34" charset="0"/>
                <a:cs typeface="Arial" panose="020B0604020202020204" pitchFamily="34" charset="0"/>
              </a:rPr>
              <a:t>University</a:t>
            </a:r>
            <a:endParaRPr lang="en-ZA" sz="1000" dirty="0">
              <a:solidFill>
                <a:srgbClr val="4F81BD"/>
              </a:solidFill>
              <a:latin typeface="Arial" panose="020B0604020202020204" pitchFamily="34" charset="0"/>
              <a:cs typeface="Arial" panose="020B0604020202020204" pitchFamily="34" charset="0"/>
            </a:endParaRPr>
          </a:p>
        </p:txBody>
      </p:sp>
      <p:sp>
        <p:nvSpPr>
          <p:cNvPr id="35" name="TextBox 34"/>
          <p:cNvSpPr txBox="1"/>
          <p:nvPr/>
        </p:nvSpPr>
        <p:spPr>
          <a:xfrm>
            <a:off x="2051720" y="856653"/>
            <a:ext cx="1580047" cy="246221"/>
          </a:xfrm>
          <a:prstGeom prst="rect">
            <a:avLst/>
          </a:prstGeom>
          <a:noFill/>
        </p:spPr>
        <p:txBody>
          <a:bodyPr wrap="square" rtlCol="0">
            <a:spAutoFit/>
          </a:bodyPr>
          <a:lstStyle/>
          <a:p>
            <a:r>
              <a:rPr lang="en-ZA" sz="1000" dirty="0" smtClean="0">
                <a:solidFill>
                  <a:srgbClr val="F17E30"/>
                </a:solidFill>
                <a:latin typeface="Arial" panose="020B0604020202020204" pitchFamily="34" charset="0"/>
                <a:cs typeface="Arial" panose="020B0604020202020204" pitchFamily="34" charset="0"/>
              </a:rPr>
              <a:t>University of Technology</a:t>
            </a:r>
            <a:endParaRPr lang="en-ZA" sz="1000" dirty="0">
              <a:solidFill>
                <a:srgbClr val="F17E30"/>
              </a:solidFill>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4" cstate="print">
            <a:clrChange>
              <a:clrFrom>
                <a:srgbClr val="FFFFFF"/>
              </a:clrFrom>
              <a:clrTo>
                <a:srgbClr val="FFFFFF">
                  <a:alpha val="0"/>
                </a:srgbClr>
              </a:clrTo>
            </a:clrChange>
          </a:blip>
          <a:stretch>
            <a:fillRect/>
          </a:stretch>
        </p:blipFill>
        <p:spPr>
          <a:xfrm>
            <a:off x="2464165" y="979764"/>
            <a:ext cx="6328142" cy="5181480"/>
          </a:xfrm>
          <a:prstGeom prst="rect">
            <a:avLst/>
          </a:prstGeom>
        </p:spPr>
      </p:pic>
      <p:sp>
        <p:nvSpPr>
          <p:cNvPr id="12" name="Rectangle 11"/>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2000" dirty="0" smtClean="0">
                <a:latin typeface="Arial" panose="020B0604020202020204" pitchFamily="34" charset="0"/>
              </a:rPr>
              <a:t>Scope: where are our Higher Education Institutions?</a:t>
            </a:r>
            <a:endParaRPr lang="en-ZA"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Flowchart: Delay 12"/>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Flowchart: Delay 13"/>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645950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9144000" cy="6197600"/>
          </a:xfrm>
          <a:prstGeom prst="rect">
            <a:avLst/>
          </a:prstGeom>
        </p:spPr>
      </p:pic>
      <p:sp>
        <p:nvSpPr>
          <p:cNvPr id="2" name="Rectangle 1"/>
          <p:cNvSpPr/>
          <p:nvPr/>
        </p:nvSpPr>
        <p:spPr>
          <a:xfrm>
            <a:off x="0" y="2492896"/>
            <a:ext cx="9144000" cy="1152128"/>
          </a:xfrm>
          <a:prstGeom prst="rect">
            <a:avLst/>
          </a:prstGeom>
          <a:solidFill>
            <a:srgbClr val="0056A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endParaRPr>
          </a:p>
        </p:txBody>
      </p:sp>
      <p:sp>
        <p:nvSpPr>
          <p:cNvPr id="5" name="Rectangle 4"/>
          <p:cNvSpPr/>
          <p:nvPr/>
        </p:nvSpPr>
        <p:spPr>
          <a:xfrm>
            <a:off x="3491880" y="2745794"/>
            <a:ext cx="3567186" cy="646331"/>
          </a:xfrm>
          <a:prstGeom prst="rect">
            <a:avLst/>
          </a:prstGeom>
        </p:spPr>
        <p:txBody>
          <a:bodyPr wrap="square">
            <a:spAutoFit/>
          </a:bodyPr>
          <a:lstStyle/>
          <a:p>
            <a:r>
              <a:rPr lang="en-ZA" sz="3600" dirty="0" smtClean="0">
                <a:solidFill>
                  <a:schemeClr val="bg1"/>
                </a:solidFill>
                <a:latin typeface="Arial" panose="020B0604020202020204" pitchFamily="34" charset="0"/>
                <a:cs typeface="Arial" panose="020B0604020202020204" pitchFamily="34" charset="0"/>
              </a:rPr>
              <a:t>Enrolment</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9222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Higher education student enrolment</a:t>
            </a:r>
            <a:endParaRPr lang="en-ZA" sz="2000" dirty="0">
              <a:solidFill>
                <a:prstClr val="black"/>
              </a:solidFill>
              <a:latin typeface="Arial" panose="020B0604020202020204" pitchFamily="34" charset="0"/>
            </a:endParaRPr>
          </a:p>
        </p:txBody>
      </p:sp>
      <p:sp>
        <p:nvSpPr>
          <p:cNvPr id="11" name="Flowchart: Delay 10"/>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2" name="Flowchart: Delay 11"/>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2" name="Picture 1"/>
          <p:cNvPicPr>
            <a:picLocks noChangeAspect="1"/>
          </p:cNvPicPr>
          <p:nvPr/>
        </p:nvPicPr>
        <p:blipFill>
          <a:blip r:embed="rId2" cstate="print"/>
          <a:stretch>
            <a:fillRect/>
          </a:stretch>
        </p:blipFill>
        <p:spPr>
          <a:xfrm>
            <a:off x="575556" y="788484"/>
            <a:ext cx="7781243" cy="5071612"/>
          </a:xfrm>
          <a:prstGeom prst="rect">
            <a:avLst/>
          </a:prstGeom>
        </p:spPr>
      </p:pic>
      <p:sp>
        <p:nvSpPr>
          <p:cNvPr id="6" name="TextBox 5"/>
          <p:cNvSpPr txBox="1"/>
          <p:nvPr/>
        </p:nvSpPr>
        <p:spPr>
          <a:xfrm>
            <a:off x="230380" y="5877272"/>
            <a:ext cx="4123245" cy="253916"/>
          </a:xfrm>
          <a:prstGeom prst="rect">
            <a:avLst/>
          </a:prstGeom>
          <a:noFill/>
        </p:spPr>
        <p:txBody>
          <a:bodyPr wrap="none" rtlCol="0">
            <a:spAutoFit/>
          </a:bodyPr>
          <a:lstStyle/>
          <a:p>
            <a:r>
              <a:rPr lang="en-ZA" sz="1050" i="1" dirty="0" smtClean="0">
                <a:solidFill>
                  <a:prstClr val="white">
                    <a:lumMod val="50000"/>
                  </a:prstClr>
                </a:solidFill>
                <a:latin typeface="Arial" panose="020B0604020202020204" pitchFamily="34" charset="0"/>
                <a:cs typeface="Arial" panose="020B0604020202020204" pitchFamily="34" charset="0"/>
              </a:rPr>
              <a:t>Source: Department of Higher Education. 2015: preliminary results</a:t>
            </a:r>
            <a:endParaRPr lang="en-ZA" sz="1050" i="1"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710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Contribution of first-year students to 2015 enrolment</a:t>
            </a:r>
            <a:endParaRPr lang="en-ZA" sz="2000" dirty="0">
              <a:solidFill>
                <a:prstClr val="black"/>
              </a:solidFill>
              <a:latin typeface="Arial" panose="020B0604020202020204" pitchFamily="34" charset="0"/>
            </a:endParaRPr>
          </a:p>
        </p:txBody>
      </p:sp>
      <p:sp>
        <p:nvSpPr>
          <p:cNvPr id="11" name="Flowchart: Delay 10"/>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2" name="Flowchart: Delay 11"/>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TextBox 9"/>
          <p:cNvSpPr txBox="1"/>
          <p:nvPr/>
        </p:nvSpPr>
        <p:spPr>
          <a:xfrm>
            <a:off x="230380" y="5877272"/>
            <a:ext cx="3799438" cy="253916"/>
          </a:xfrm>
          <a:prstGeom prst="rect">
            <a:avLst/>
          </a:prstGeom>
          <a:noFill/>
        </p:spPr>
        <p:txBody>
          <a:bodyPr wrap="none" rtlCol="0">
            <a:spAutoFit/>
          </a:bodyPr>
          <a:lstStyle/>
          <a:p>
            <a:r>
              <a:rPr lang="en-ZA" sz="1050" i="1" dirty="0" smtClean="0">
                <a:solidFill>
                  <a:prstClr val="white">
                    <a:lumMod val="50000"/>
                  </a:prstClr>
                </a:solidFill>
                <a:latin typeface="Arial" panose="020B0604020202020204" pitchFamily="34" charset="0"/>
                <a:cs typeface="Arial" panose="020B0604020202020204" pitchFamily="34" charset="0"/>
              </a:rPr>
              <a:t>Source: Department of Higher Education. Preliminary results</a:t>
            </a:r>
            <a:endParaRPr lang="en-ZA" sz="1050" i="1" dirty="0">
              <a:solidFill>
                <a:prstClr val="white">
                  <a:lumMod val="50000"/>
                </a:prstClr>
              </a:solidFill>
              <a:latin typeface="Arial" panose="020B0604020202020204" pitchFamily="34" charset="0"/>
              <a:cs typeface="Arial" panose="020B0604020202020204" pitchFamily="34" charset="0"/>
            </a:endParaRPr>
          </a:p>
        </p:txBody>
      </p:sp>
      <p:sp>
        <p:nvSpPr>
          <p:cNvPr id="15" name="TextBox 14"/>
          <p:cNvSpPr txBox="1"/>
          <p:nvPr/>
        </p:nvSpPr>
        <p:spPr>
          <a:xfrm>
            <a:off x="5364088" y="2395724"/>
            <a:ext cx="2232248" cy="2031325"/>
          </a:xfrm>
          <a:prstGeom prst="rect">
            <a:avLst/>
          </a:prstGeom>
          <a:noFill/>
        </p:spPr>
        <p:txBody>
          <a:bodyPr wrap="square" rtlCol="0">
            <a:spAutoFit/>
          </a:bodyPr>
          <a:lstStyle/>
          <a:p>
            <a:pPr algn="ctr"/>
            <a:r>
              <a:rPr lang="en-ZA" dirty="0" smtClean="0">
                <a:solidFill>
                  <a:prstClr val="black"/>
                </a:solidFill>
                <a:latin typeface="Arial" panose="020B0604020202020204" pitchFamily="34" charset="0"/>
                <a:cs typeface="Arial" panose="020B0604020202020204" pitchFamily="34" charset="0"/>
              </a:rPr>
              <a:t>171 930 (17,5%) students who enrolled in higher education institutions in 2015 were first-year students </a:t>
            </a:r>
            <a:endParaRPr lang="en-ZA" dirty="0">
              <a:solidFill>
                <a:prstClr val="black"/>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stretch>
            <a:fillRect/>
          </a:stretch>
        </p:blipFill>
        <p:spPr>
          <a:xfrm>
            <a:off x="-1620688" y="808266"/>
            <a:ext cx="8638041" cy="5206243"/>
          </a:xfrm>
          <a:prstGeom prst="rect">
            <a:avLst/>
          </a:prstGeom>
        </p:spPr>
      </p:pic>
    </p:spTree>
    <p:extLst>
      <p:ext uri="{BB962C8B-B14F-4D97-AF65-F5344CB8AC3E}">
        <p14:creationId xmlns:p14="http://schemas.microsoft.com/office/powerpoint/2010/main" xmlns="" val="204213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660" y="1124744"/>
            <a:ext cx="7974927" cy="4799071"/>
          </a:xfrm>
          <a:prstGeom prst="rect">
            <a:avLst/>
          </a:prstGeom>
          <a:noFill/>
          <a:ln>
            <a:noFill/>
          </a:ln>
        </p:spPr>
      </p:pic>
      <p:sp>
        <p:nvSpPr>
          <p:cNvPr id="5" name="Rectangle 4"/>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Proportion completing grade 12 after completing grade 9</a:t>
            </a:r>
            <a:endParaRPr lang="en-ZA" sz="2000" dirty="0">
              <a:solidFill>
                <a:prstClr val="black"/>
              </a:solidFill>
              <a:latin typeface="Arial" panose="020B0604020202020204" pitchFamily="34" charset="0"/>
            </a:endParaRPr>
          </a:p>
        </p:txBody>
      </p:sp>
      <p:sp>
        <p:nvSpPr>
          <p:cNvPr id="6" name="Flowchart: Delay 5"/>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7" name="Flowchart: Delay 6"/>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5859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xmlns="" val="557954057"/>
              </p:ext>
            </p:extLst>
          </p:nvPr>
        </p:nvGraphicFramePr>
        <p:xfrm>
          <a:off x="2223655" y="1131933"/>
          <a:ext cx="6562073" cy="46096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7742148" y="1390341"/>
            <a:ext cx="833378" cy="2083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White</a:t>
            </a:r>
            <a:endParaRPr lang="en-ZA" sz="1050" dirty="0"/>
          </a:p>
        </p:txBody>
      </p:sp>
      <p:sp>
        <p:nvSpPr>
          <p:cNvPr id="7" name="TextBox 2"/>
          <p:cNvSpPr txBox="1"/>
          <p:nvPr/>
        </p:nvSpPr>
        <p:spPr>
          <a:xfrm>
            <a:off x="7504604" y="2263443"/>
            <a:ext cx="833378" cy="2083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Indian/Asian</a:t>
            </a:r>
            <a:endParaRPr lang="en-ZA" sz="1050" dirty="0"/>
          </a:p>
        </p:txBody>
      </p:sp>
      <p:sp>
        <p:nvSpPr>
          <p:cNvPr id="8" name="TextBox 3"/>
          <p:cNvSpPr txBox="1"/>
          <p:nvPr/>
        </p:nvSpPr>
        <p:spPr>
          <a:xfrm>
            <a:off x="7807729" y="4021306"/>
            <a:ext cx="1264535" cy="1707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Black African</a:t>
            </a:r>
            <a:endParaRPr lang="en-ZA" sz="1050" dirty="0"/>
          </a:p>
        </p:txBody>
      </p:sp>
      <p:sp>
        <p:nvSpPr>
          <p:cNvPr id="9" name="TextBox 4"/>
          <p:cNvSpPr txBox="1"/>
          <p:nvPr/>
        </p:nvSpPr>
        <p:spPr>
          <a:xfrm>
            <a:off x="7526569" y="4629742"/>
            <a:ext cx="1264535" cy="1707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err="1"/>
              <a:t>Coloured</a:t>
            </a:r>
            <a:endParaRPr lang="en-ZA" sz="1050" dirty="0"/>
          </a:p>
        </p:txBody>
      </p:sp>
      <p:sp>
        <p:nvSpPr>
          <p:cNvPr id="10" name="Oval 9"/>
          <p:cNvSpPr/>
          <p:nvPr/>
        </p:nvSpPr>
        <p:spPr>
          <a:xfrm>
            <a:off x="33830" y="2065766"/>
            <a:ext cx="2239701" cy="223970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350" dirty="0"/>
              <a:t>The alarming evidence points  to regressive proportions in Bachelor’s completion rates amongst Blacks</a:t>
            </a:r>
            <a:endParaRPr lang="en-ZA" sz="1350" dirty="0"/>
          </a:p>
        </p:txBody>
      </p:sp>
      <p:sp>
        <p:nvSpPr>
          <p:cNvPr id="11" name="Rectangle 10"/>
          <p:cNvSpPr/>
          <p:nvPr/>
        </p:nvSpPr>
        <p:spPr>
          <a:xfrm>
            <a:off x="395536" y="242291"/>
            <a:ext cx="8324006" cy="440775"/>
          </a:xfrm>
          <a:prstGeom prst="rect">
            <a:avLst/>
          </a:prstGeom>
          <a:solidFill>
            <a:srgbClr val="D1D3D4"/>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n-ZA" sz="2000" dirty="0" smtClean="0">
                <a:solidFill>
                  <a:prstClr val="black"/>
                </a:solidFill>
                <a:latin typeface="Arial" panose="020B0604020202020204" pitchFamily="34" charset="0"/>
              </a:rPr>
              <a:t>Proportion completing bachelor’s degree after completing grade 12</a:t>
            </a:r>
            <a:endParaRPr lang="en-ZA" sz="2000" dirty="0">
              <a:solidFill>
                <a:prstClr val="black"/>
              </a:solidFill>
              <a:latin typeface="Arial" panose="020B0604020202020204" pitchFamily="34" charset="0"/>
            </a:endParaRPr>
          </a:p>
        </p:txBody>
      </p:sp>
      <p:sp>
        <p:nvSpPr>
          <p:cNvPr id="12" name="Flowchart: Delay 11"/>
          <p:cNvSpPr/>
          <p:nvPr/>
        </p:nvSpPr>
        <p:spPr>
          <a:xfrm>
            <a:off x="8551587" y="242290"/>
            <a:ext cx="347975"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3" name="Flowchart: Delay 12"/>
          <p:cNvSpPr/>
          <p:nvPr/>
        </p:nvSpPr>
        <p:spPr>
          <a:xfrm flipH="1">
            <a:off x="215516" y="242291"/>
            <a:ext cx="360040" cy="440775"/>
          </a:xfrm>
          <a:prstGeom prst="flowChartDelay">
            <a:avLst/>
          </a:prstGeom>
          <a:solidFill>
            <a:srgbClr val="D1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96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1500"/>
                                        <p:tgtEl>
                                          <p:spTgt spid="4">
                                            <p:graphicEl>
                                              <a:chart seriesIdx="0" categoryIdx="-4" bldStep="series"/>
                                            </p:graphic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1" dur="1500"/>
                                        <p:tgtEl>
                                          <p:spTgt spid="4">
                                            <p:graphicEl>
                                              <a:chart seriesIdx="1"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5" dur="1500"/>
                                        <p:tgtEl>
                                          <p:spTgt spid="4">
                                            <p:graphicEl>
                                              <a:chart seriesIdx="2" categoryIdx="-4" bldStep="series"/>
                                            </p:graphicEl>
                                          </p:spTgt>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19" dur="1500"/>
                                        <p:tgtEl>
                                          <p:spTgt spid="4">
                                            <p:graphicEl>
                                              <a:chart seriesIdx="3" categoryIdx="-4" bldStep="series"/>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52E7D8B7695844A4AA5B65E7B814D9" ma:contentTypeVersion="0" ma:contentTypeDescription="Create a new document." ma:contentTypeScope="" ma:versionID="160d7e524926d97d34d6cc123bb0f2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E0CDE-3070-41D3-BAB2-9B68FC49D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52F42CB-2F66-4DFF-B9DB-76FCCA4A1044}">
  <ds:schemaRefs>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AE54CD29-4846-4129-9E18-1D8BEEB06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3922</TotalTime>
  <Words>1134</Words>
  <Application>Microsoft Office PowerPoint</Application>
  <PresentationFormat>On-screen Show (4:3)</PresentationFormat>
  <Paragraphs>248</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mariette</dc:creator>
  <cp:lastModifiedBy>PUMZA</cp:lastModifiedBy>
  <cp:revision>574</cp:revision>
  <cp:lastPrinted>2016-10-17T15:41:53Z</cp:lastPrinted>
  <dcterms:created xsi:type="dcterms:W3CDTF">2016-03-11T14:00:49Z</dcterms:created>
  <dcterms:modified xsi:type="dcterms:W3CDTF">2016-11-17T10:47:52Z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0x010100D652E7D8B7695844A4AA5B65E7B814D9</vt:lpwstr>
  </property>
</Properties>
</file>