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9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3B43D-0E7E-4E3F-937C-0473CDFD8415}" type="datetimeFigureOut">
              <a:rPr lang="en-ZA" smtClean="0"/>
              <a:pPr/>
              <a:t>2016/11/17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5C5EF-9676-46F0-896B-467EF48F892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87703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DC993-FD04-4E24-AE04-7B9872E28AAC}" type="datetimeFigureOut">
              <a:rPr lang="en-ZA" smtClean="0"/>
              <a:pPr/>
              <a:t>2016/11/17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6E93E-2A64-465C-9F6A-D888BA0CC5F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490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6E93E-2A64-465C-9F6A-D888BA0CC5FF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22391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6E93E-2A64-465C-9F6A-D888BA0CC5FF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26955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3284-248F-42CF-89CB-B94E39645C66}" type="datetimeFigureOut">
              <a:rPr lang="en-ZA" smtClean="0"/>
              <a:pPr/>
              <a:t>2016/11/17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CDFB-F8F8-489B-9970-C5733A8B35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5105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3284-248F-42CF-89CB-B94E39645C66}" type="datetimeFigureOut">
              <a:rPr lang="en-ZA" smtClean="0"/>
              <a:pPr/>
              <a:t>2016/11/17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CDFB-F8F8-489B-9970-C5733A8B35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2769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3284-248F-42CF-89CB-B94E39645C66}" type="datetimeFigureOut">
              <a:rPr lang="en-ZA" smtClean="0"/>
              <a:pPr/>
              <a:t>2016/11/17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CDFB-F8F8-489B-9970-C5733A8B35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8746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3284-248F-42CF-89CB-B94E39645C66}" type="datetimeFigureOut">
              <a:rPr lang="en-ZA" smtClean="0"/>
              <a:pPr/>
              <a:t>2016/11/17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CDFB-F8F8-489B-9970-C5733A8B35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0066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3284-248F-42CF-89CB-B94E39645C66}" type="datetimeFigureOut">
              <a:rPr lang="en-ZA" smtClean="0"/>
              <a:pPr/>
              <a:t>2016/11/17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CDFB-F8F8-489B-9970-C5733A8B35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4088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3284-248F-42CF-89CB-B94E39645C66}" type="datetimeFigureOut">
              <a:rPr lang="en-ZA" smtClean="0"/>
              <a:pPr/>
              <a:t>2016/11/17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CDFB-F8F8-489B-9970-C5733A8B35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7597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3284-248F-42CF-89CB-B94E39645C66}" type="datetimeFigureOut">
              <a:rPr lang="en-ZA" smtClean="0"/>
              <a:pPr/>
              <a:t>2016/11/17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CDFB-F8F8-489B-9970-C5733A8B35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8810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3284-248F-42CF-89CB-B94E39645C66}" type="datetimeFigureOut">
              <a:rPr lang="en-ZA" smtClean="0"/>
              <a:pPr/>
              <a:t>2016/11/17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CDFB-F8F8-489B-9970-C5733A8B35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2406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3284-248F-42CF-89CB-B94E39645C66}" type="datetimeFigureOut">
              <a:rPr lang="en-ZA" smtClean="0"/>
              <a:pPr/>
              <a:t>2016/11/17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CDFB-F8F8-489B-9970-C5733A8B35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9145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3284-248F-42CF-89CB-B94E39645C66}" type="datetimeFigureOut">
              <a:rPr lang="en-ZA" smtClean="0"/>
              <a:pPr/>
              <a:t>2016/11/17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CDFB-F8F8-489B-9970-C5733A8B35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442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3284-248F-42CF-89CB-B94E39645C66}" type="datetimeFigureOut">
              <a:rPr lang="en-ZA" smtClean="0"/>
              <a:pPr/>
              <a:t>2016/11/17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CDFB-F8F8-489B-9970-C5733A8B35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7115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3284-248F-42CF-89CB-B94E39645C66}" type="datetimeFigureOut">
              <a:rPr lang="en-ZA" smtClean="0"/>
              <a:pPr/>
              <a:t>2016/11/17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CDFB-F8F8-489B-9970-C5733A8B35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462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59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lvl="0" algn="ctr"/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Update on B-BBEE accreditation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67330463"/>
              </p:ext>
            </p:extLst>
          </p:nvPr>
        </p:nvGraphicFramePr>
        <p:xfrm>
          <a:off x="373489" y="1015091"/>
          <a:ext cx="11449317" cy="5746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39">
                  <a:extLst>
                    <a:ext uri="{9D8B030D-6E8A-4147-A177-3AD203B41FA5}">
                      <a16:colId xmlns="" xmlns:a16="http://schemas.microsoft.com/office/drawing/2014/main" val="1522516018"/>
                    </a:ext>
                  </a:extLst>
                </a:gridCol>
                <a:gridCol w="3816439">
                  <a:extLst>
                    <a:ext uri="{9D8B030D-6E8A-4147-A177-3AD203B41FA5}">
                      <a16:colId xmlns="" xmlns:a16="http://schemas.microsoft.com/office/drawing/2014/main" val="2044308707"/>
                    </a:ext>
                  </a:extLst>
                </a:gridCol>
                <a:gridCol w="3816439">
                  <a:extLst>
                    <a:ext uri="{9D8B030D-6E8A-4147-A177-3AD203B41FA5}">
                      <a16:colId xmlns="" xmlns:a16="http://schemas.microsoft.com/office/drawing/2014/main" val="4155577806"/>
                    </a:ext>
                  </a:extLst>
                </a:gridCol>
              </a:tblGrid>
              <a:tr h="2483764">
                <a:tc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  <a:p>
                      <a:endParaRPr lang="en-ZA" dirty="0"/>
                    </a:p>
                    <a:p>
                      <a:r>
                        <a:rPr lang="en-ZA" dirty="0"/>
                        <a:t>      </a:t>
                      </a:r>
                      <a:r>
                        <a:rPr lang="en-ZA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</a:t>
                      </a:r>
                    </a:p>
                    <a:p>
                      <a:endParaRPr lang="en-Z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BEE certificate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</a:p>
                    <a:p>
                      <a:pPr algn="l"/>
                      <a:r>
                        <a:rPr lang="en-ZA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</a:t>
                      </a:r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QSE</a:t>
                      </a:r>
                    </a:p>
                    <a:p>
                      <a:pPr algn="ctr"/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Minimal requirements for black owned 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en-ZA" dirty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en-ZA" dirty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en-ZA" sz="2000" dirty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Generic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en-ZA" b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3353793"/>
                  </a:ext>
                </a:extLst>
              </a:tr>
              <a:tr h="3262553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 code</a:t>
                      </a:r>
                    </a:p>
                    <a:p>
                      <a:pPr algn="ctr"/>
                      <a:endParaRPr lang="en-Z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ZA" dirty="0"/>
                    </a:p>
                    <a:p>
                      <a:endParaRPr lang="en-ZA" dirty="0"/>
                    </a:p>
                    <a:p>
                      <a:pPr algn="ctr"/>
                      <a:endParaRPr lang="en-ZA" dirty="0"/>
                    </a:p>
                    <a:p>
                      <a:pPr algn="ctr"/>
                      <a:endParaRPr lang="en-ZA" dirty="0"/>
                    </a:p>
                    <a:p>
                      <a:pPr algn="ctr"/>
                      <a:endParaRPr lang="en-ZA" dirty="0"/>
                    </a:p>
                    <a:p>
                      <a:pPr algn="ctr"/>
                      <a:endParaRPr lang="en-ZA" dirty="0"/>
                    </a:p>
                    <a:p>
                      <a:pPr algn="ctr"/>
                      <a:endParaRPr lang="en-Z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Z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code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Z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IRBA</a:t>
                      </a:r>
                    </a:p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</a:t>
                      </a:r>
                    </a:p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01 Oct 2016</a:t>
                      </a:r>
                    </a:p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</a:t>
                      </a:r>
                      <a:r>
                        <a:rPr lang="en-Z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SANAS</a:t>
                      </a:r>
                    </a:p>
                    <a:p>
                      <a:r>
                        <a:rPr lang="en-Z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only</a:t>
                      </a:r>
                    </a:p>
                    <a:p>
                      <a:r>
                        <a:rPr lang="en-Z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SANAS</a:t>
                      </a:r>
                    </a:p>
                    <a:p>
                      <a:r>
                        <a:rPr lang="en-ZA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__________________________________________________________________________________________________________________________________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ZA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new registrations from 1 April 2016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Transition steps up to December 2016</a:t>
                      </a:r>
                      <a:endParaRPr lang="en-Z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8727765"/>
                  </a:ext>
                </a:extLst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>
            <a:off x="2019058" y="4012589"/>
            <a:ext cx="334851" cy="605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Rectangle 9"/>
          <p:cNvSpPr/>
          <p:nvPr/>
        </p:nvSpPr>
        <p:spPr>
          <a:xfrm>
            <a:off x="1440029" y="4701460"/>
            <a:ext cx="1772495" cy="710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/>
              <a:t>01</a:t>
            </a:r>
            <a:r>
              <a:rPr lang="en-ZA" sz="2400" baseline="0" dirty="0"/>
              <a:t> May </a:t>
            </a:r>
            <a:r>
              <a:rPr lang="en-ZA" sz="2400" baseline="0" dirty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604544" y="4838170"/>
            <a:ext cx="1043237" cy="37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70169" y="4110368"/>
            <a:ext cx="1370641" cy="409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Arrow 19"/>
          <p:cNvSpPr/>
          <p:nvPr/>
        </p:nvSpPr>
        <p:spPr>
          <a:xfrm>
            <a:off x="6818770" y="4520119"/>
            <a:ext cx="1725769" cy="347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ectangle 20"/>
          <p:cNvSpPr/>
          <p:nvPr/>
        </p:nvSpPr>
        <p:spPr>
          <a:xfrm>
            <a:off x="1332896" y="1259526"/>
            <a:ext cx="16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ZA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&lt;R 10 mil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86000" y="1262530"/>
            <a:ext cx="16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ZA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&lt;R 50mil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223120" y="1268432"/>
            <a:ext cx="16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&gt;R 50 mil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2019058" y="5485895"/>
            <a:ext cx="334851" cy="605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7-Point Star 2"/>
          <p:cNvSpPr/>
          <p:nvPr/>
        </p:nvSpPr>
        <p:spPr>
          <a:xfrm>
            <a:off x="8712440" y="2243565"/>
            <a:ext cx="2641360" cy="115091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ZA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 certificate</a:t>
            </a:r>
          </a:p>
        </p:txBody>
      </p:sp>
    </p:spTree>
    <p:extLst>
      <p:ext uri="{BB962C8B-B14F-4D97-AF65-F5344CB8AC3E}">
        <p14:creationId xmlns:p14="http://schemas.microsoft.com/office/powerpoint/2010/main" xmlns="" val="114530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1644"/>
          </a:xfrm>
        </p:spPr>
        <p:txBody>
          <a:bodyPr>
            <a:normAutofit/>
          </a:bodyPr>
          <a:lstStyle/>
          <a:p>
            <a:pPr algn="ctr"/>
            <a:r>
              <a:rPr lang="en-ZA" sz="3600" b="1" dirty="0">
                <a:latin typeface="Arial" panose="020B0604020202020204" pitchFamily="34" charset="0"/>
                <a:cs typeface="Arial" panose="020B0604020202020204" pitchFamily="34" charset="0"/>
              </a:rPr>
              <a:t>Transformation &amp; the IRBA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5986673"/>
              </p:ext>
            </p:extLst>
          </p:nvPr>
        </p:nvGraphicFramePr>
        <p:xfrm>
          <a:off x="382075" y="1406769"/>
          <a:ext cx="5774025" cy="2121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275">
                  <a:extLst>
                    <a:ext uri="{9D8B030D-6E8A-4147-A177-3AD203B41FA5}">
                      <a16:colId xmlns="" xmlns:a16="http://schemas.microsoft.com/office/drawing/2014/main" val="322673862"/>
                    </a:ext>
                  </a:extLst>
                </a:gridCol>
                <a:gridCol w="2053875">
                  <a:extLst>
                    <a:ext uri="{9D8B030D-6E8A-4147-A177-3AD203B41FA5}">
                      <a16:colId xmlns="" xmlns:a16="http://schemas.microsoft.com/office/drawing/2014/main" val="1393000610"/>
                    </a:ext>
                  </a:extLst>
                </a:gridCol>
                <a:gridCol w="2053875">
                  <a:extLst>
                    <a:ext uri="{9D8B030D-6E8A-4147-A177-3AD203B41FA5}">
                      <a16:colId xmlns="" xmlns:a16="http://schemas.microsoft.com/office/drawing/2014/main" val="1974340555"/>
                    </a:ext>
                  </a:extLst>
                </a:gridCol>
              </a:tblGrid>
              <a:tr h="530469">
                <a:tc rowSpan="2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 (SA)s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05193414"/>
                  </a:ext>
                </a:extLst>
              </a:tr>
              <a:tr h="530469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7755715"/>
                  </a:ext>
                </a:extLst>
              </a:tr>
              <a:tr h="530469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1116681"/>
                  </a:ext>
                </a:extLst>
              </a:tr>
              <a:tr h="530469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87104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148961"/>
              </p:ext>
            </p:extLst>
          </p:nvPr>
        </p:nvGraphicFramePr>
        <p:xfrm>
          <a:off x="6735650" y="1406769"/>
          <a:ext cx="5074276" cy="2249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4276">
                  <a:extLst>
                    <a:ext uri="{9D8B030D-6E8A-4147-A177-3AD203B41FA5}">
                      <a16:colId xmlns="" xmlns:a16="http://schemas.microsoft.com/office/drawing/2014/main" val="2954045391"/>
                    </a:ext>
                  </a:extLst>
                </a:gridCol>
              </a:tblGrid>
              <a:tr h="1060938">
                <a:tc>
                  <a:txBody>
                    <a:bodyPr/>
                    <a:lstStyle/>
                    <a:p>
                      <a:pPr algn="ctr"/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 Charter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3436352"/>
                  </a:ext>
                </a:extLst>
              </a:tr>
              <a:tr h="1060938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Generic  </a:t>
                      </a:r>
                    </a:p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lang="en-ZA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 + 1</a:t>
                      </a: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en-ZA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r>
                        <a:rPr lang="en-ZA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+ 1</a:t>
                      </a: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          </a:t>
                      </a:r>
                    </a:p>
                    <a:p>
                      <a:r>
                        <a:rPr lang="en-ZA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32.5%                    32.5 %</a:t>
                      </a:r>
                    </a:p>
                    <a:p>
                      <a:r>
                        <a:rPr lang="en-ZA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 </a:t>
                      </a:r>
                      <a:r>
                        <a:rPr lang="en-ZA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charter             under discussion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5195012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8875031" y="2930769"/>
            <a:ext cx="5275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9598098"/>
              </p:ext>
            </p:extLst>
          </p:nvPr>
        </p:nvGraphicFramePr>
        <p:xfrm>
          <a:off x="386366" y="3739663"/>
          <a:ext cx="5769735" cy="2954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735">
                  <a:extLst>
                    <a:ext uri="{9D8B030D-6E8A-4147-A177-3AD203B41FA5}">
                      <a16:colId xmlns="" xmlns:a16="http://schemas.microsoft.com/office/drawing/2014/main" val="76892875"/>
                    </a:ext>
                  </a:extLst>
                </a:gridCol>
              </a:tblGrid>
              <a:tr h="2954213">
                <a:tc>
                  <a:txBody>
                    <a:bodyPr/>
                    <a:lstStyle/>
                    <a:p>
                      <a:pPr algn="ctr"/>
                      <a:r>
                        <a:rPr lang="en-ZA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IRBA Initiatives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/>
                        <a:t>Board transformation</a:t>
                      </a:r>
                      <a:r>
                        <a:rPr lang="en-ZA" baseline="0" dirty="0"/>
                        <a:t> project plan</a:t>
                      </a:r>
                      <a:br>
                        <a:rPr lang="en-ZA" baseline="0" dirty="0"/>
                      </a:br>
                      <a:r>
                        <a:rPr lang="en-ZA" baseline="0" dirty="0"/>
                        <a:t>- Awareness raising with learners</a:t>
                      </a:r>
                      <a:br>
                        <a:rPr lang="en-ZA" baseline="0" dirty="0"/>
                      </a:br>
                      <a:r>
                        <a:rPr lang="en-ZA" baseline="0" dirty="0"/>
                        <a:t>- University level recruitment to the profession</a:t>
                      </a:r>
                      <a:br>
                        <a:rPr lang="en-ZA" baseline="0" dirty="0"/>
                      </a:br>
                      <a:r>
                        <a:rPr lang="en-ZA" baseline="0" dirty="0"/>
                        <a:t>- Trainee-level retention (ADP)</a:t>
                      </a:r>
                      <a:r>
                        <a:rPr lang="en-ZA" dirty="0"/>
                        <a:t/>
                      </a:r>
                      <a:br>
                        <a:rPr lang="en-ZA" dirty="0"/>
                      </a:br>
                      <a:endParaRPr lang="en-ZA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/>
                        <a:t>Funding of Alexander</a:t>
                      </a:r>
                      <a:r>
                        <a:rPr lang="en-ZA" baseline="0" dirty="0"/>
                        <a:t> Maths Academy (</a:t>
                      </a:r>
                      <a:r>
                        <a:rPr lang="en-ZA" baseline="0" dirty="0" err="1"/>
                        <a:t>Yr</a:t>
                      </a:r>
                      <a:r>
                        <a:rPr lang="en-ZA" baseline="0" dirty="0"/>
                        <a:t> 1 : 5 schools) of a 3 year project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/>
                        <a:t>Comprehensive survey on the attractiveness of the profession.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048709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4667166"/>
              </p:ext>
            </p:extLst>
          </p:nvPr>
        </p:nvGraphicFramePr>
        <p:xfrm>
          <a:off x="6735650" y="3739663"/>
          <a:ext cx="5074276" cy="2954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138">
                  <a:extLst>
                    <a:ext uri="{9D8B030D-6E8A-4147-A177-3AD203B41FA5}">
                      <a16:colId xmlns="" xmlns:a16="http://schemas.microsoft.com/office/drawing/2014/main" val="1992768290"/>
                    </a:ext>
                  </a:extLst>
                </a:gridCol>
                <a:gridCol w="1268569">
                  <a:extLst>
                    <a:ext uri="{9D8B030D-6E8A-4147-A177-3AD203B41FA5}">
                      <a16:colId xmlns="" xmlns:a16="http://schemas.microsoft.com/office/drawing/2014/main" val="1958274359"/>
                    </a:ext>
                  </a:extLst>
                </a:gridCol>
                <a:gridCol w="1268569">
                  <a:extLst>
                    <a:ext uri="{9D8B030D-6E8A-4147-A177-3AD203B41FA5}">
                      <a16:colId xmlns="" xmlns:a16="http://schemas.microsoft.com/office/drawing/2014/main" val="3202422730"/>
                    </a:ext>
                  </a:extLst>
                </a:gridCol>
              </a:tblGrid>
              <a:tr h="738553">
                <a:tc gridSpan="3">
                  <a:txBody>
                    <a:bodyPr/>
                    <a:lstStyle/>
                    <a:p>
                      <a:pPr algn="ctr"/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IRBA staff statistics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60144832"/>
                  </a:ext>
                </a:extLst>
              </a:tr>
              <a:tr h="738553">
                <a:tc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2868651"/>
                  </a:ext>
                </a:extLst>
              </a:tr>
              <a:tr h="738553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84049154"/>
                  </a:ext>
                </a:extLst>
              </a:tr>
              <a:tr h="738553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0841083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10714563" y="2932418"/>
            <a:ext cx="5275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1353800" y="2763343"/>
            <a:ext cx="310249" cy="3348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61259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136</Words>
  <Application>Microsoft Office PowerPoint</Application>
  <PresentationFormat>Custom</PresentationFormat>
  <Paragraphs>76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Update on B-BBEE accreditation</vt:lpstr>
      <vt:lpstr>Transformation &amp; the IRBA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B-BBEE accreditation</dc:title>
  <dc:creator>Anne Masenya</dc:creator>
  <cp:lastModifiedBy>PUMZA</cp:lastModifiedBy>
  <cp:revision>15</cp:revision>
  <cp:lastPrinted>2016-11-14T13:01:27Z</cp:lastPrinted>
  <dcterms:created xsi:type="dcterms:W3CDTF">2016-11-14T07:41:28Z</dcterms:created>
  <dcterms:modified xsi:type="dcterms:W3CDTF">2016-11-17T08:26:03Z</dcterms:modified>
</cp:coreProperties>
</file>