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2"/>
  </p:notesMasterIdLst>
  <p:sldIdLst>
    <p:sldId id="256" r:id="rId2"/>
    <p:sldId id="565" r:id="rId3"/>
    <p:sldId id="566" r:id="rId4"/>
    <p:sldId id="579" r:id="rId5"/>
    <p:sldId id="582" r:id="rId6"/>
    <p:sldId id="520" r:id="rId7"/>
    <p:sldId id="521" r:id="rId8"/>
    <p:sldId id="522"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542" r:id="rId28"/>
    <p:sldId id="543" r:id="rId29"/>
    <p:sldId id="544" r:id="rId30"/>
    <p:sldId id="545" r:id="rId31"/>
    <p:sldId id="546" r:id="rId32"/>
    <p:sldId id="547" r:id="rId33"/>
    <p:sldId id="549" r:id="rId34"/>
    <p:sldId id="550" r:id="rId35"/>
    <p:sldId id="551" r:id="rId36"/>
    <p:sldId id="553" r:id="rId37"/>
    <p:sldId id="576" r:id="rId38"/>
    <p:sldId id="577" r:id="rId39"/>
    <p:sldId id="578" r:id="rId40"/>
    <p:sldId id="552" r:id="rId41"/>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3F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9" autoAdjust="0"/>
    <p:restoredTop sz="85040"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2376"/>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4283" cy="498295"/>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48648" y="0"/>
            <a:ext cx="2944283" cy="498295"/>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2016/11/17</a:t>
            </a:fld>
            <a:endParaRPr lang="en-ZA"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33109"/>
            <a:ext cx="2944283" cy="498294"/>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8" y="9433109"/>
            <a:ext cx="2944283" cy="498294"/>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355493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a:t>
            </a:fld>
            <a:endParaRPr lang="en-ZA" dirty="0"/>
          </a:p>
        </p:txBody>
      </p:sp>
    </p:spTree>
    <p:extLst>
      <p:ext uri="{BB962C8B-B14F-4D97-AF65-F5344CB8AC3E}">
        <p14:creationId xmlns:p14="http://schemas.microsoft.com/office/powerpoint/2010/main" xmlns="" val="399721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129348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3610B-5A9D-4C82-A487-24B68EB4F432}" type="datetime1">
              <a:rPr lang="en-US" smtClean="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979E-3F9D-498F-9AF8-CE46011690A1}" type="datetime1">
              <a:rPr lang="en-US" smtClean="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374D9-E058-4AA9-81F9-18A170031C0E}" type="datetime1">
              <a:rPr lang="en-US" smtClean="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B869C-3BB7-4CC3-A974-7142A652BB8B}" type="datetime1">
              <a:rPr lang="en-US" smtClean="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40198-7857-4488-B652-4F013B083F5D}" type="datetime1">
              <a:rPr lang="en-US" smtClean="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1204B-0C3F-4FA8-90ED-D4C5D087D96B}" type="datetime1">
              <a:rPr lang="en-US" smtClean="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07564-A12F-43DE-B38F-5FF433E2D8C1}" type="datetime1">
              <a:rPr lang="en-US" smtClean="0"/>
              <a:pPr/>
              <a:t>11/17/2016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7341F-1FF0-4778-A6B8-7185ABC29B42}" type="datetime1">
              <a:rPr lang="en-US" smtClean="0"/>
              <a:pPr/>
              <a:t>11/17/2016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06F97-8EA5-4498-B1E7-07855B8C485E}" type="datetime1">
              <a:rPr lang="en-US" smtClean="0"/>
              <a:pPr/>
              <a:t>11/17/2016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89CD3-100B-4CB4-93CE-71CA9CFAFBF0}" type="datetime1">
              <a:rPr lang="en-US" smtClean="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EDD5-F771-4A12-9006-7C7883B25010}" type="datetime1">
              <a:rPr lang="en-US" smtClean="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55FDF-B139-4B02-9BE2-F78A41F4A195}" type="datetime1">
              <a:rPr lang="en-US" smtClean="0"/>
              <a:pPr/>
              <a:t>11/17/2016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26525"/>
            <a:ext cx="4043966" cy="2562895"/>
          </a:xfrm>
        </p:spPr>
        <p:txBody>
          <a:bodyPr>
            <a:noAutofit/>
          </a:bodyPr>
          <a:lstStyle/>
          <a:p>
            <a:pPr lvl="1" algn="l" defTabSz="457200"/>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rgbClr val="843F06"/>
                </a:solidFill>
                <a:latin typeface="+mn-lt"/>
              </a:rPr>
              <a:t/>
            </a:r>
            <a:br>
              <a:rPr lang="en-ZA" sz="2400" b="1" dirty="0" smtClean="0">
                <a:solidFill>
                  <a:srgbClr val="843F06"/>
                </a:solidFill>
                <a:latin typeface="+mn-lt"/>
              </a:rPr>
            </a:br>
            <a:r>
              <a:rPr lang="en-ZA" sz="2400" b="1" dirty="0">
                <a:solidFill>
                  <a:srgbClr val="843F06"/>
                </a:solidFill>
                <a:latin typeface="+mn-lt"/>
              </a:rPr>
              <a:t/>
            </a:r>
            <a:br>
              <a:rPr lang="en-ZA" sz="2400" b="1" dirty="0">
                <a:solidFill>
                  <a:srgbClr val="843F06"/>
                </a:solidFill>
                <a:latin typeface="+mn-lt"/>
              </a:rPr>
            </a:br>
            <a:r>
              <a:rPr lang="en-ZA" sz="2000" b="1" dirty="0" smtClean="0">
                <a:solidFill>
                  <a:srgbClr val="C00000"/>
                </a:solidFill>
                <a:latin typeface="+mj-lt"/>
              </a:rPr>
              <a:t>DoC response to the critical inputs from  Parliamentary </a:t>
            </a:r>
            <a:r>
              <a:rPr lang="en-ZA" sz="2000" b="1" dirty="0">
                <a:solidFill>
                  <a:srgbClr val="C00000"/>
                </a:solidFill>
                <a:latin typeface="+mj-lt"/>
              </a:rPr>
              <a:t>P</a:t>
            </a:r>
            <a:r>
              <a:rPr lang="en-ZA" sz="2000" b="1" dirty="0" smtClean="0">
                <a:solidFill>
                  <a:srgbClr val="C00000"/>
                </a:solidFill>
                <a:latin typeface="+mj-lt"/>
              </a:rPr>
              <a:t>ublic </a:t>
            </a:r>
            <a:r>
              <a:rPr lang="en-ZA" sz="2000" b="1" dirty="0">
                <a:solidFill>
                  <a:srgbClr val="C00000"/>
                </a:solidFill>
                <a:latin typeface="+mj-lt"/>
              </a:rPr>
              <a:t>H</a:t>
            </a:r>
            <a:r>
              <a:rPr lang="en-ZA" sz="2000" b="1" dirty="0" smtClean="0">
                <a:solidFill>
                  <a:srgbClr val="C00000"/>
                </a:solidFill>
                <a:latin typeface="+mj-lt"/>
              </a:rPr>
              <a:t>earings on the Films and Publications </a:t>
            </a:r>
            <a:r>
              <a:rPr lang="en-ZA" sz="2000" b="1" dirty="0">
                <a:solidFill>
                  <a:srgbClr val="C00000"/>
                </a:solidFill>
                <a:latin typeface="+mj-lt"/>
              </a:rPr>
              <a:t>A</a:t>
            </a:r>
            <a:r>
              <a:rPr lang="en-ZA" sz="2000" b="1" dirty="0" smtClean="0">
                <a:solidFill>
                  <a:srgbClr val="C00000"/>
                </a:solidFill>
                <a:latin typeface="+mj-lt"/>
              </a:rPr>
              <a:t>mendment </a:t>
            </a:r>
            <a:r>
              <a:rPr lang="en-ZA" sz="2000" b="1" dirty="0">
                <a:solidFill>
                  <a:srgbClr val="C00000"/>
                </a:solidFill>
                <a:latin typeface="+mj-lt"/>
              </a:rPr>
              <a:t>B</a:t>
            </a:r>
            <a:r>
              <a:rPr lang="en-ZA" sz="2000" b="1" dirty="0" smtClean="0">
                <a:solidFill>
                  <a:srgbClr val="C00000"/>
                </a:solidFill>
                <a:latin typeface="+mj-lt"/>
              </a:rPr>
              <a:t>ill – </a:t>
            </a:r>
            <a:r>
              <a:rPr lang="en-ZA" sz="2000" b="1" smtClean="0">
                <a:solidFill>
                  <a:srgbClr val="C00000"/>
                </a:solidFill>
                <a:latin typeface="+mj-lt"/>
              </a:rPr>
              <a:t>15 November  </a:t>
            </a:r>
            <a:r>
              <a:rPr lang="en-ZA" sz="2000" b="1" dirty="0" smtClean="0">
                <a:solidFill>
                  <a:srgbClr val="C00000"/>
                </a:solidFill>
                <a:latin typeface="+mj-lt"/>
              </a:rPr>
              <a:t>2016</a:t>
            </a:r>
            <a:r>
              <a:rPr lang="en-ZA" sz="2000" b="1" dirty="0" smtClean="0">
                <a:solidFill>
                  <a:schemeClr val="accent6">
                    <a:lumMod val="75000"/>
                  </a:schemeClr>
                </a:solidFill>
                <a:latin typeface="+mn-lt"/>
              </a:rPr>
              <a:t/>
            </a:r>
            <a:br>
              <a:rPr lang="en-ZA" sz="2000" b="1" dirty="0" smtClean="0">
                <a:solidFill>
                  <a:schemeClr val="accent6">
                    <a:lumMod val="75000"/>
                  </a:schemeClr>
                </a:solidFill>
                <a:latin typeface="+mn-lt"/>
              </a:rPr>
            </a:br>
            <a:r>
              <a:rPr lang="en-ZA" sz="2000" b="1" dirty="0">
                <a:solidFill>
                  <a:schemeClr val="accent6">
                    <a:lumMod val="75000"/>
                  </a:schemeClr>
                </a:solidFill>
              </a:rPr>
              <a:t/>
            </a:r>
            <a:br>
              <a:rPr lang="en-ZA" sz="2000" b="1" dirty="0">
                <a:solidFill>
                  <a:schemeClr val="accent6">
                    <a:lumMod val="75000"/>
                  </a:schemeClr>
                </a:solidFill>
              </a:rPr>
            </a:br>
            <a:r>
              <a:rPr lang="en-ZA" sz="2000" b="1" dirty="0" smtClean="0">
                <a:solidFill>
                  <a:schemeClr val="accent6">
                    <a:lumMod val="75000"/>
                  </a:schemeClr>
                </a:solidFill>
              </a:rPr>
              <a:t/>
            </a:r>
            <a:br>
              <a:rPr lang="en-ZA" sz="2000" b="1" dirty="0" smtClean="0">
                <a:solidFill>
                  <a:schemeClr val="accent6">
                    <a:lumMod val="75000"/>
                  </a:schemeClr>
                </a:solidFill>
              </a:rPr>
            </a:br>
            <a:r>
              <a:rPr lang="en-ZA" sz="2000" b="1" dirty="0">
                <a:solidFill>
                  <a:schemeClr val="accent6">
                    <a:lumMod val="75000"/>
                  </a:schemeClr>
                </a:solidFill>
                <a:latin typeface="+mj-lt"/>
              </a:rPr>
              <a:t>M</a:t>
            </a:r>
            <a:r>
              <a:rPr lang="en-ZA" sz="2000" b="1" dirty="0" smtClean="0">
                <a:solidFill>
                  <a:schemeClr val="accent6">
                    <a:lumMod val="75000"/>
                  </a:schemeClr>
                </a:solidFill>
                <a:latin typeface="+mj-lt"/>
              </a:rPr>
              <a:t>r </a:t>
            </a:r>
            <a:r>
              <a:rPr lang="en-ZA" sz="2000" b="1" dirty="0">
                <a:solidFill>
                  <a:schemeClr val="accent6">
                    <a:lumMod val="75000"/>
                  </a:schemeClr>
                </a:solidFill>
                <a:latin typeface="+mj-lt"/>
              </a:rPr>
              <a:t>N</a:t>
            </a:r>
            <a:r>
              <a:rPr lang="en-ZA" sz="2000" b="1" dirty="0" smtClean="0">
                <a:solidFill>
                  <a:schemeClr val="accent6">
                    <a:lumMod val="75000"/>
                  </a:schemeClr>
                </a:solidFill>
                <a:latin typeface="+mj-lt"/>
              </a:rPr>
              <a:t>divhuho </a:t>
            </a:r>
            <a:r>
              <a:rPr lang="en-ZA" sz="2000" b="1" dirty="0">
                <a:solidFill>
                  <a:schemeClr val="accent6">
                    <a:lumMod val="75000"/>
                  </a:schemeClr>
                </a:solidFill>
                <a:latin typeface="+mj-lt"/>
              </a:rPr>
              <a:t>M</a:t>
            </a:r>
            <a:r>
              <a:rPr lang="en-ZA" sz="2000" b="1" dirty="0" smtClean="0">
                <a:solidFill>
                  <a:schemeClr val="accent6">
                    <a:lumMod val="75000"/>
                  </a:schemeClr>
                </a:solidFill>
                <a:latin typeface="+mj-lt"/>
              </a:rPr>
              <a:t>unzhelele</a:t>
            </a:r>
            <a:br>
              <a:rPr lang="en-ZA" sz="2000" b="1" dirty="0" smtClean="0">
                <a:solidFill>
                  <a:schemeClr val="accent6">
                    <a:lumMod val="75000"/>
                  </a:schemeClr>
                </a:solidFill>
                <a:latin typeface="+mj-lt"/>
              </a:rPr>
            </a:br>
            <a:r>
              <a:rPr lang="en-ZA" sz="2000" b="1" dirty="0" smtClean="0">
                <a:solidFill>
                  <a:schemeClr val="accent6">
                    <a:lumMod val="75000"/>
                  </a:schemeClr>
                </a:solidFill>
                <a:latin typeface="+mj-lt"/>
              </a:rPr>
              <a:t> Acting Director-General </a:t>
            </a:r>
            <a:endParaRPr lang="en-US" sz="2000" b="1" dirty="0">
              <a:solidFill>
                <a:schemeClr val="tx1"/>
              </a:solidFill>
              <a:latin typeface="+mj-lt"/>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pic>
        <p:nvPicPr>
          <p:cNvPr id="3" name="Picture 2"/>
          <p:cNvPicPr>
            <a:picLocks noChangeAspect="1"/>
          </p:cNvPicPr>
          <p:nvPr/>
        </p:nvPicPr>
        <p:blipFill>
          <a:blip r:embed="rId4"/>
          <a:stretch>
            <a:fillRect/>
          </a:stretch>
        </p:blipFill>
        <p:spPr>
          <a:xfrm>
            <a:off x="7374551" y="5580761"/>
            <a:ext cx="1018120" cy="1018120"/>
          </a:xfrm>
          <a:prstGeom prst="rect">
            <a:avLst/>
          </a:prstGeom>
        </p:spPr>
      </p:pic>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[5] </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Comments/Inputs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dirty="0" smtClean="0"/>
              <a:t>(g) 	SA Communications forum supports accreditation of foreign rating systems and establishment of an independent classification authority as proposed in section 18(c)</a:t>
            </a:r>
            <a:endParaRPr lang="en-ZA"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GB" dirty="0" smtClean="0"/>
              <a:t>FPB has been advised against the establishment of an independent classification body for film classification as this would result in the FPB outsourcing its mandate.  The Bill now makes provision for co-regulation which entails self classification by online distributors using FPB guidelines and under the regulatory  supervision  of FPB.</a:t>
            </a:r>
          </a:p>
          <a:p>
            <a:endParaRPr lang="en-ZA" dirty="0">
              <a:solidFill>
                <a:schemeClr val="tx1"/>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148397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5135"/>
          </a:xfrm>
        </p:spPr>
        <p:style>
          <a:lnRef idx="0">
            <a:scrgbClr r="0" g="0" b="0"/>
          </a:lnRef>
          <a:fillRef idx="1003">
            <a:schemeClr val="lt1"/>
          </a:fillRef>
          <a:effectRef idx="0">
            <a:scrgbClr r="0" g="0" b="0"/>
          </a:effectRef>
          <a:fontRef idx="major"/>
        </p:style>
        <p:txBody>
          <a:bodyPr>
            <a:normAutofit fontScale="90000"/>
          </a:bodyPr>
          <a:lstStyle/>
          <a:p>
            <a:pPr algn="l"/>
            <a:r>
              <a:rPr lang="en-GB" sz="4000" b="1" dirty="0" smtClean="0">
                <a:solidFill>
                  <a:schemeClr val="accent6">
                    <a:lumMod val="75000"/>
                  </a:schemeClr>
                </a:solidFill>
              </a:rPr>
              <a:t/>
            </a:r>
            <a:br>
              <a:rPr lang="en-GB" sz="4000" b="1" dirty="0" smtClean="0">
                <a:solidFill>
                  <a:schemeClr val="accent6">
                    <a:lumMod val="75000"/>
                  </a:schemeClr>
                </a:solidFill>
              </a:rPr>
            </a:br>
            <a:r>
              <a:rPr lang="en-GB" sz="4000" b="1" dirty="0" smtClean="0">
                <a:solidFill>
                  <a:schemeClr val="accent6">
                    <a:lumMod val="75000"/>
                  </a:schemeClr>
                </a:solidFill>
              </a:rPr>
              <a:t>RIGHT 2 KNOW [1] </a:t>
            </a:r>
            <a:r>
              <a:rPr lang="en-ZA" b="1" dirty="0" smtClean="0"/>
              <a:t/>
            </a:r>
            <a:br>
              <a:rPr lang="en-ZA" b="1" dirty="0" smtClean="0"/>
            </a:br>
            <a:endParaRPr lang="en-ZA" b="1" dirty="0"/>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a:xfrm>
            <a:off x="457200" y="2174875"/>
            <a:ext cx="4040188" cy="4234162"/>
          </a:xfrm>
        </p:spPr>
        <p:style>
          <a:lnRef idx="1">
            <a:schemeClr val="dk1"/>
          </a:lnRef>
          <a:fillRef idx="2">
            <a:schemeClr val="dk1"/>
          </a:fillRef>
          <a:effectRef idx="1">
            <a:schemeClr val="dk1"/>
          </a:effectRef>
          <a:fontRef idx="minor">
            <a:schemeClr val="dk1"/>
          </a:fontRef>
        </p:style>
        <p:txBody>
          <a:bodyPr/>
          <a:lstStyle/>
          <a:p>
            <a:r>
              <a:rPr lang="en-US" sz="2000" dirty="0" smtClean="0"/>
              <a:t>(a) " We reject legislation that is overly restrictive and which frames the internet primarily as a threat. Onerous legislation will stifle the empowering, democratizing potential of the internet".</a:t>
            </a:r>
            <a:endParaRPr lang="en-ZA" sz="2000"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174874"/>
            <a:ext cx="4041775" cy="4234163"/>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GB" dirty="0" smtClean="0"/>
              <a:t>The comment is noted. The Bill has been revised to ensure that it is </a:t>
            </a:r>
            <a:r>
              <a:rPr lang="en-ZA" dirty="0"/>
              <a:t>technology-neutral </a:t>
            </a:r>
            <a:r>
              <a:rPr lang="en-ZA" dirty="0" smtClean="0"/>
              <a:t>in line with international trends</a:t>
            </a:r>
            <a:r>
              <a:rPr lang="en-GB" dirty="0" smtClean="0"/>
              <a:t>.</a:t>
            </a:r>
          </a:p>
          <a:p>
            <a:r>
              <a:rPr lang="en-GB" dirty="0" smtClean="0"/>
              <a:t>The </a:t>
            </a:r>
            <a:r>
              <a:rPr lang="en-GB" dirty="0"/>
              <a:t>Bill </a:t>
            </a:r>
            <a:r>
              <a:rPr lang="en-GB" dirty="0" smtClean="0"/>
              <a:t>continues to </a:t>
            </a:r>
            <a:r>
              <a:rPr lang="en-ZA" dirty="0" smtClean="0"/>
              <a:t>emphasise </a:t>
            </a:r>
            <a:r>
              <a:rPr lang="en-ZA" dirty="0"/>
              <a:t>the importance of self-regulation and co-regulation as mechanisms complementing the </a:t>
            </a:r>
            <a:r>
              <a:rPr lang="en-ZA" dirty="0" smtClean="0"/>
              <a:t>policy  </a:t>
            </a:r>
            <a:r>
              <a:rPr lang="en-ZA" dirty="0"/>
              <a:t>framework. </a:t>
            </a:r>
            <a:r>
              <a:rPr lang="en-ZA" dirty="0" smtClean="0"/>
              <a:t>This will ensure that industry or operators, </a:t>
            </a:r>
            <a:r>
              <a:rPr lang="en-ZA" dirty="0"/>
              <a:t>the social partners, non-governmental organisations or </a:t>
            </a:r>
            <a:r>
              <a:rPr lang="en-ZA" dirty="0" smtClean="0"/>
              <a:t>associations, regulators and Government all play their respective roles in the </a:t>
            </a:r>
            <a:r>
              <a:rPr lang="en-ZA" dirty="0"/>
              <a:t>attainment of the objectives </a:t>
            </a:r>
            <a:r>
              <a:rPr lang="en-ZA" dirty="0" smtClean="0"/>
              <a:t>this Law.</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1058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RIGHT 2 KNOW [2]</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dirty="0" smtClean="0"/>
              <a:t>(b) </a:t>
            </a:r>
            <a:r>
              <a:rPr lang="en-US" dirty="0" smtClean="0"/>
              <a:t>Fees &amp; pre-classification capacity are a barrier to Freedom of expression</a:t>
            </a:r>
          </a:p>
          <a:p>
            <a:r>
              <a:rPr lang="en-US" dirty="0" smtClean="0"/>
              <a:t>(c) Legislation designed to protect children from harmful content, while indeed necessary, should not see them merely as passive victims and must take into account their rights and freedoms to participate online and in decisions that affect them. A progressive approach to protecting children and other vulnerable groups online would prioritize education and internet literacy as a means of empowerment. </a:t>
            </a:r>
            <a:endParaRPr lang="en-ZA" dirty="0" smtClean="0"/>
          </a:p>
          <a:p>
            <a:endParaRPr lang="en-ZA"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GB" dirty="0" smtClean="0"/>
              <a:t>The tariffs are currently under review to ensure that they are not a barrier for entry.</a:t>
            </a:r>
          </a:p>
          <a:p>
            <a:pPr algn="just"/>
            <a:endParaRPr lang="en-GB" dirty="0" smtClean="0"/>
          </a:p>
          <a:p>
            <a:r>
              <a:rPr lang="en-GB" dirty="0" smtClean="0"/>
              <a:t>FPB budgets annually for public awareness campaigns focusing on learners and educators. FPB has also partnered with the likes of South African Communication Forum on digital media literacy programmes and participates in a number of industry engagements such as the I-Week, GOOGLE and SACF web rangers programme which looks at technology developments and ways to enable  children to have a safe and empowering experiences when engaging in online activities.</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306311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RIGHT 2 KNOW [3]</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US" dirty="0" smtClean="0"/>
              <a:t>(d) Pre-publication censorship is    unconstitutional. </a:t>
            </a:r>
            <a:endParaRPr lang="en-ZA" dirty="0" smtClean="0"/>
          </a:p>
          <a:p>
            <a:pPr>
              <a:buNone/>
            </a:pPr>
            <a:r>
              <a:rPr lang="en-GB" dirty="0" smtClean="0"/>
              <a:t> </a:t>
            </a:r>
            <a:endParaRPr lang="en-ZA"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ZA" dirty="0" smtClean="0"/>
              <a:t>The Bill as currently addresses this point in line with the Constitutional Court Judgement to ensure that it is in line with the Constitutional Provisions and all limitations related thereto.</a:t>
            </a:r>
          </a:p>
        </p:txBody>
      </p:sp>
      <p:sp>
        <p:nvSpPr>
          <p:cNvPr id="7" name="Slide Number Placeholder 6"/>
          <p:cNvSpPr>
            <a:spLocks noGrp="1"/>
          </p:cNvSpPr>
          <p:nvPr>
            <p:ph type="sldNum" sz="quarter" idx="12"/>
          </p:nvPr>
        </p:nvSpPr>
        <p:spPr/>
        <p:txBody>
          <a:bodyPr/>
          <a:lstStyle/>
          <a:p>
            <a:fld id="{8843D58F-2DAB-1446-A47E-C34A82BC1FA1}" type="slidenum">
              <a:rPr lang="en-US" smtClean="0"/>
              <a:pPr/>
              <a:t>13</a:t>
            </a:fld>
            <a:endParaRPr lang="en-US" dirty="0"/>
          </a:p>
        </p:txBody>
      </p:sp>
    </p:spTree>
    <p:extLst>
      <p:ext uri="{BB962C8B-B14F-4D97-AF65-F5344CB8AC3E}">
        <p14:creationId xmlns:p14="http://schemas.microsoft.com/office/powerpoint/2010/main" xmlns="" val="19616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274638"/>
            <a:ext cx="8229600" cy="1143000"/>
          </a:xfrm>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[1] </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t>(a) The provisions of s18(7), s18(9) &amp; 18(9) of the Bill seek to: </a:t>
            </a:r>
            <a:endParaRPr lang="en-ZA" dirty="0" smtClean="0"/>
          </a:p>
          <a:p>
            <a:r>
              <a:rPr lang="en-ZA" dirty="0" smtClean="0"/>
              <a:t> Limit  the exemption afforded broadcasting licensees by way of section 18(6) of the FP Act</a:t>
            </a:r>
          </a:p>
          <a:p>
            <a:r>
              <a:rPr lang="en-ZA" dirty="0" smtClean="0"/>
              <a:t> instruct ICASA not to renew a broadcasting licence of a licensee who is not registered with the FPB</a:t>
            </a:r>
          </a:p>
          <a:p>
            <a:r>
              <a:rPr lang="en-ZA" dirty="0" smtClean="0"/>
              <a:t>"In our view these provisions are </a:t>
            </a:r>
            <a:r>
              <a:rPr lang="en-ZA" i="1" dirty="0" smtClean="0"/>
              <a:t>ultra vires</a:t>
            </a:r>
            <a:r>
              <a:rPr lang="en-ZA" dirty="0" smtClean="0"/>
              <a:t>, and in violation of section 192 of the  Constitution”</a:t>
            </a:r>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GB" dirty="0" smtClean="0"/>
              <a:t>Sections 18 (7) to (9) have been deleted in order to uphold the exemptions afforded to broadcasters in relation to broadcasting services and further  uphold the independence of ICASA with specific reference to section 192 of the Constitution.</a:t>
            </a:r>
          </a:p>
          <a:p>
            <a:endParaRPr lang="en-ZA"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3323970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[2] </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40000" lnSpcReduction="20000"/>
          </a:bodyPr>
          <a:lstStyle/>
          <a:p>
            <a:r>
              <a:rPr lang="en-GB" sz="4000" dirty="0" smtClean="0"/>
              <a:t>(b) The exemption afforded by s18(6) of the FP Act be modified to cater for broadcasters' online content that is already classified:</a:t>
            </a:r>
            <a:endParaRPr lang="en-ZA" sz="4000" dirty="0" smtClean="0"/>
          </a:p>
          <a:p>
            <a:pPr algn="just"/>
            <a:r>
              <a:rPr lang="en-GB" sz="4000" i="1" dirty="0" smtClean="0"/>
              <a:t>a broadcaster who is subject to regulation by the Independent Communications Authority of South Africa shall for purposes of broadcasting be exempted from the duty to	apply for classification of a film or game and, shall in relation to a film or game not be subject to any classification or conditions made by the Board in relation to the film or game. </a:t>
            </a:r>
            <a:r>
              <a:rPr lang="en-US" sz="4000" i="1" u="sng" dirty="0" smtClean="0"/>
              <a:t>The exemption in this section shall apply to all films and games which were previously, or are </a:t>
            </a:r>
            <a:r>
              <a:rPr lang="en-US" sz="4000" i="1" dirty="0" smtClean="0"/>
              <a:t> </a:t>
            </a:r>
            <a:r>
              <a:rPr lang="en-US" sz="4000" i="1" u="sng" dirty="0" smtClean="0"/>
              <a:t>simultaneously, broadcast on a broadcasting service and distributed online by the broadcaster concerned.”</a:t>
            </a:r>
            <a:r>
              <a:rPr lang="en-US" sz="4000" u="sng" dirty="0" smtClean="0"/>
              <a:t> </a:t>
            </a:r>
            <a:endParaRPr lang="en-ZA" sz="4000" dirty="0" smtClean="0"/>
          </a:p>
          <a:p>
            <a:pPr>
              <a:buNone/>
            </a:pPr>
            <a:r>
              <a:rPr lang="en-GB" sz="4000" dirty="0" smtClean="0"/>
              <a:t> </a:t>
            </a:r>
            <a:endParaRPr lang="en-ZA" sz="4000"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Autofit/>
          </a:bodyPr>
          <a:lstStyle/>
          <a:p>
            <a:pPr algn="just"/>
            <a:r>
              <a:rPr lang="en-ZA" sz="1600" dirty="0" smtClean="0"/>
              <a:t>After our discussions with the broadcasters we have agreed to the following: </a:t>
            </a:r>
          </a:p>
          <a:p>
            <a:pPr algn="just"/>
            <a:r>
              <a:rPr lang="en-GB" sz="1600" dirty="0"/>
              <a:t>s18(6) </a:t>
            </a:r>
            <a:r>
              <a:rPr lang="en-ZA" sz="1600" dirty="0"/>
              <a:t>	A broadcaster who is subject to regulation by the Independent Communications Authority of South Africa shall, for the purposes of broadcasting</a:t>
            </a:r>
            <a:r>
              <a:rPr lang="en-ZA" sz="1600" u="sng" dirty="0"/>
              <a:t> and its online streaming</a:t>
            </a:r>
            <a:r>
              <a:rPr lang="en-ZA" sz="1600" dirty="0"/>
              <a:t>, be exempt from the duty to apply for classification of a film, or game and </a:t>
            </a:r>
            <a:r>
              <a:rPr lang="en-ZA" sz="1600" b="1" dirty="0"/>
              <a:t>[, subject to section 24A (2) and (3)]</a:t>
            </a:r>
            <a:r>
              <a:rPr lang="en-ZA" sz="1600" dirty="0"/>
              <a:t>, shall in relation to a film, or game, not be subject to any classification or condition made by the Board in relation to that film or game."</a:t>
            </a:r>
            <a:r>
              <a:rPr lang="en-ZA" sz="1600" dirty="0" smtClean="0"/>
              <a:t>. </a:t>
            </a:r>
          </a:p>
          <a:p>
            <a:pPr>
              <a:buNone/>
            </a:pPr>
            <a:endParaRPr lang="en-ZA" sz="1600"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13789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[3] </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b="1" dirty="0" smtClean="0"/>
              <a:t>e.tv</a:t>
            </a:r>
            <a:r>
              <a:rPr lang="en-GB" sz="2000" dirty="0" smtClean="0"/>
              <a:t> proposes in this regard that the words " online streaming " be inserted in section 18(6)</a:t>
            </a:r>
            <a:endParaRPr lang="en-ZA" sz="2000" dirty="0" smtClean="0"/>
          </a:p>
          <a:p>
            <a:endParaRPr lang="en-ZA" sz="2000" dirty="0" smtClean="0"/>
          </a:p>
          <a:p>
            <a:r>
              <a:rPr lang="en-GB" sz="2000" b="1" dirty="0" smtClean="0"/>
              <a:t>Multi-Choice</a:t>
            </a:r>
            <a:r>
              <a:rPr lang="en-GB" sz="2000" dirty="0" smtClean="0"/>
              <a:t> would want the exemption to extend to all ancillary services</a:t>
            </a:r>
            <a:endParaRPr lang="en-ZA" sz="2000"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gn="just"/>
            <a:r>
              <a:rPr lang="en-ZA" sz="2900" dirty="0"/>
              <a:t>After our discussions with the broadcasters we have agreed </a:t>
            </a:r>
            <a:r>
              <a:rPr lang="en-ZA" sz="2900" dirty="0" smtClean="0"/>
              <a:t>that the </a:t>
            </a:r>
            <a:r>
              <a:rPr lang="en-GB" sz="2900" dirty="0" smtClean="0"/>
              <a:t>insertion </a:t>
            </a:r>
            <a:r>
              <a:rPr lang="en-GB" sz="2900" dirty="0"/>
              <a:t>proposed in s18(6) above, will mean that the definition of streaming currently proposed in the Bill will consequently also need to be amended as follows:  </a:t>
            </a:r>
            <a:endParaRPr lang="en-GB" sz="2900" dirty="0" smtClean="0"/>
          </a:p>
          <a:p>
            <a:pPr marL="0" indent="0" algn="just">
              <a:buNone/>
            </a:pPr>
            <a:endParaRPr lang="en-ZA" sz="2900" dirty="0"/>
          </a:p>
          <a:p>
            <a:pPr algn="just"/>
            <a:r>
              <a:rPr lang="en-GB" sz="2900" dirty="0"/>
              <a:t>“Streaming means the delivery of films  by an online distributor </a:t>
            </a:r>
            <a:r>
              <a:rPr lang="en-GB" sz="2900" u="sng" dirty="0"/>
              <a:t>or broadcaster</a:t>
            </a:r>
            <a:r>
              <a:rPr lang="en-GB" sz="2900" dirty="0"/>
              <a:t>, </a:t>
            </a:r>
            <a:r>
              <a:rPr lang="en-GB" sz="2900" b="1" dirty="0"/>
              <a:t>[in real time]</a:t>
            </a:r>
            <a:r>
              <a:rPr lang="en-GB" sz="2900" dirty="0"/>
              <a:t> </a:t>
            </a:r>
            <a:r>
              <a:rPr lang="en-ZA" sz="2900" u="sng" dirty="0"/>
              <a:t>including the online streaming or download of films,  and catch up services that enable time-shifted viewing online of a film</a:t>
            </a:r>
            <a:r>
              <a:rPr lang="en-ZA" sz="2900" dirty="0"/>
              <a:t>, to the end user of an online delivery medium, including the Internet.”</a:t>
            </a:r>
          </a:p>
          <a:p>
            <a:pPr marL="0" indent="0">
              <a:buNone/>
            </a:pPr>
            <a:endParaRPr lang="en-GB" dirty="0" smtClean="0"/>
          </a:p>
          <a:p>
            <a:endParaRPr lang="en-GB" dirty="0" smtClean="0"/>
          </a:p>
          <a:p>
            <a:pPr>
              <a:buNone/>
            </a:pPr>
            <a:r>
              <a:rPr lang="en-GB" dirty="0" smtClean="0"/>
              <a:t>	</a:t>
            </a:r>
          </a:p>
        </p:txBody>
      </p:sp>
      <p:sp>
        <p:nvSpPr>
          <p:cNvPr id="7" name="Slide Number Placeholder 6"/>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3048275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40811" cy="1143000"/>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[1]</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algn="just"/>
            <a:r>
              <a:rPr lang="en-ZA" dirty="0" smtClean="0"/>
              <a:t>(a)     The Bill must be read with the Online Policy in mind.</a:t>
            </a:r>
          </a:p>
          <a:p>
            <a:pPr lvl="0" algn="just"/>
            <a:r>
              <a:rPr lang="en-ZA" dirty="0" smtClean="0"/>
              <a:t>It is clear that the FPB intends to implement strict controls over the type of content South Africans can consume in the digital space.</a:t>
            </a:r>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a:xfrm>
            <a:off x="4542464" y="2174875"/>
            <a:ext cx="4041775" cy="3951288"/>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latin typeface="+mj-lt"/>
              </a:rPr>
              <a:t>The </a:t>
            </a:r>
            <a:r>
              <a:rPr lang="en-ZA" dirty="0">
                <a:latin typeface="+mj-lt"/>
              </a:rPr>
              <a:t>Online Policy </a:t>
            </a:r>
            <a:r>
              <a:rPr lang="en-ZA" dirty="0" smtClean="0">
                <a:latin typeface="+mj-lt"/>
              </a:rPr>
              <a:t>has been held in abeyance up until the finalisation of this Bill into an Act, thereafter the </a:t>
            </a:r>
            <a:r>
              <a:rPr lang="en-GB" dirty="0" smtClean="0">
                <a:latin typeface="+mj-lt"/>
              </a:rPr>
              <a:t>FPB will provide regulations and guidelines to implement the Act.</a:t>
            </a:r>
          </a:p>
          <a:p>
            <a:r>
              <a:rPr lang="en-ZA" dirty="0">
                <a:latin typeface="+mj-lt"/>
              </a:rPr>
              <a:t>The </a:t>
            </a:r>
            <a:r>
              <a:rPr lang="en-ZA" dirty="0" smtClean="0">
                <a:latin typeface="+mj-lt"/>
              </a:rPr>
              <a:t>Bill </a:t>
            </a:r>
            <a:r>
              <a:rPr lang="en-GB" dirty="0" smtClean="0">
                <a:latin typeface="+mj-lt"/>
              </a:rPr>
              <a:t>seeks to </a:t>
            </a:r>
            <a:r>
              <a:rPr lang="en-ZA" dirty="0" smtClean="0">
                <a:latin typeface="+mj-lt"/>
              </a:rPr>
              <a:t>ensure </a:t>
            </a:r>
            <a:r>
              <a:rPr lang="en-ZA" dirty="0">
                <a:latin typeface="+mj-lt"/>
              </a:rPr>
              <a:t>that there is effective mechanisms to protect children from harmful </a:t>
            </a:r>
            <a:r>
              <a:rPr lang="en-ZA" dirty="0" smtClean="0">
                <a:latin typeface="+mj-lt"/>
              </a:rPr>
              <a:t>online content and </a:t>
            </a:r>
            <a:r>
              <a:rPr lang="en-GB" dirty="0" smtClean="0">
                <a:latin typeface="+mj-lt"/>
              </a:rPr>
              <a:t>ensure that the online platform is not used to disseminate prohibited and harmful content</a:t>
            </a:r>
            <a:r>
              <a:rPr lang="en-GB" dirty="0" smtClean="0"/>
              <a:t>.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893609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[2]</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ZA" dirty="0" smtClean="0"/>
              <a:t>b)   For a body that claims not to be a censorship board, the bill and policy give an alarming amount of censorship powers.</a:t>
            </a:r>
          </a:p>
          <a:p>
            <a:pPr>
              <a:buNone/>
            </a:pPr>
            <a:endParaRPr lang="en-ZA" dirty="0" smtClean="0"/>
          </a:p>
          <a:p>
            <a:r>
              <a:rPr lang="en-ZA" dirty="0" smtClean="0"/>
              <a:t>(c)  The creation of games and films are intrinsically a creative and artistic expression.</a:t>
            </a:r>
          </a:p>
          <a:p>
            <a:pPr lvl="0"/>
            <a:r>
              <a:rPr lang="en-ZA" dirty="0" smtClean="0"/>
              <a:t>Games have been recognised as creative process in other jurisdictions, most notably in </a:t>
            </a:r>
            <a:r>
              <a:rPr lang="en-ZA" b="1" i="1" dirty="0" smtClean="0"/>
              <a:t>Brown v. Entertainment Merchants Association</a:t>
            </a:r>
            <a:r>
              <a:rPr lang="en-ZA" dirty="0" smtClean="0"/>
              <a:t> </a:t>
            </a:r>
          </a:p>
          <a:p>
            <a:endParaRPr lang="en-ZA"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GB" dirty="0" smtClean="0"/>
              <a:t>IESA is raising a valid point that we agree with and moving forward the mandate of the FPB will continue focusing on informing consumers and protecting children from age-inappropriate content which is done through classification. </a:t>
            </a:r>
          </a:p>
        </p:txBody>
      </p:sp>
      <p:sp>
        <p:nvSpPr>
          <p:cNvPr id="7" name="Slide Number Placeholder 6"/>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108104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r>
              <a:rPr lang="en-GB" sz="3000" b="1" dirty="0" smtClean="0">
                <a:solidFill>
                  <a:schemeClr val="accent6">
                    <a:lumMod val="75000"/>
                  </a:schemeClr>
                </a:solidFill>
              </a:rPr>
              <a:t>INTERACTIVE ENTERTAINMENT SOUTH AFRICA [3]</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0">
            <a:scrgbClr r="0" g="0" b="0"/>
          </a:lnRef>
          <a:fillRef idx="1003">
            <a:schemeClr val="lt1"/>
          </a:fillRef>
          <a:effectRef idx="0">
            <a:scrgbClr r="0" g="0" b="0"/>
          </a:effectRef>
          <a:fontRef idx="major"/>
        </p:style>
        <p:txBody>
          <a:bodyPr>
            <a:normAutofit fontScale="85000" lnSpcReduction="20000"/>
          </a:bodyPr>
          <a:lstStyle/>
          <a:p>
            <a:r>
              <a:rPr lang="en-ZA" dirty="0" smtClean="0"/>
              <a:t>(d)    Section 18 read with s24A of the Act and the proposed additions and amendments these sections as envisaged by the bill are unconstitutional.</a:t>
            </a:r>
          </a:p>
          <a:p>
            <a:pPr lvl="0"/>
            <a:r>
              <a:rPr lang="en-ZA" dirty="0" smtClean="0"/>
              <a:t>These sections require administrative prior classification of films and games, and make it a criminal offence not to comply.</a:t>
            </a:r>
          </a:p>
          <a:p>
            <a:pPr lvl="0"/>
            <a:r>
              <a:rPr lang="en-ZA" dirty="0" smtClean="0"/>
              <a:t>This system of administrative prior classification is unconstitutional due to it being an unreasonable limitation of the freedom of speech. </a:t>
            </a:r>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dirty="0" smtClean="0"/>
              <a:t>It is apparent that the interpretation of the constitutional court judgement in Print Media SA and Another v Minister of Home Affairs 2012 (6) SA 443(CC) is crucial to this determination. The primary purpose of the FPB is to provide consumers with advice, to protect children from exposure to disturbing and harmful material and from premature exposure to adult experiences. Section 7(2) of the Constitution read with section 28(2) places a direct obligation on organs of state such as the FPB to act in the best interest of the child.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302446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3910" y="501915"/>
            <a:ext cx="8731696" cy="720080"/>
          </a:xfrm>
        </p:spPr>
        <p:style>
          <a:lnRef idx="0">
            <a:scrgbClr r="0" g="0" b="0"/>
          </a:lnRef>
          <a:fillRef idx="1003">
            <a:schemeClr val="lt1"/>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ea typeface="ＭＳ Ｐゴシック" charset="0"/>
                <a:cs typeface="ＭＳ Ｐゴシック" charset="0"/>
              </a:rPr>
              <a:t>PRESENTATION OVERVIEW </a:t>
            </a:r>
            <a:endParaRPr lang="en-US" sz="3600" dirty="0">
              <a:solidFill>
                <a:schemeClr val="accent6">
                  <a:lumMod val="75000"/>
                </a:schemeClr>
              </a:solidFill>
              <a:latin typeface="+mn-lt"/>
              <a:ea typeface="ＭＳ Ｐゴシック" charset="0"/>
              <a:cs typeface="ＭＳ Ｐゴシック" charset="0"/>
            </a:endParaRP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smtClean="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498964098"/>
              </p:ext>
            </p:extLst>
          </p:nvPr>
        </p:nvGraphicFramePr>
        <p:xfrm>
          <a:off x="304800" y="1397285"/>
          <a:ext cx="8568744" cy="4840394"/>
        </p:xfrm>
        <a:graphic>
          <a:graphicData uri="http://schemas.openxmlformats.org/drawingml/2006/table">
            <a:tbl>
              <a:tblPr/>
              <a:tblGrid>
                <a:gridCol w="8568744"/>
              </a:tblGrid>
              <a:tr h="4840394">
                <a:tc>
                  <a:txBody>
                    <a:bodyPr/>
                    <a:lstStyle/>
                    <a:p>
                      <a:pPr algn="just">
                        <a:lnSpc>
                          <a:spcPct val="150000"/>
                        </a:lnSpc>
                        <a:spcBef>
                          <a:spcPts val="0"/>
                        </a:spcBef>
                        <a:buFont typeface="+mj-lt"/>
                        <a:buAutoNum type="arabicPeriod"/>
                      </a:pPr>
                      <a:r>
                        <a:rPr lang="en-US" sz="2400" kern="1200" dirty="0" smtClean="0">
                          <a:solidFill>
                            <a:schemeClr val="tx1"/>
                          </a:solidFill>
                          <a:latin typeface="+mn-lt"/>
                          <a:ea typeface="+mn-ea"/>
                          <a:cs typeface="Arial" panose="020B0604020202020204" pitchFamily="34" charset="0"/>
                        </a:rPr>
                        <a:t>Introduction</a:t>
                      </a:r>
                    </a:p>
                    <a:p>
                      <a:pPr>
                        <a:lnSpc>
                          <a:spcPct val="150000"/>
                        </a:lnSpc>
                        <a:spcBef>
                          <a:spcPts val="0"/>
                        </a:spcBef>
                        <a:buFont typeface="+mj-lt"/>
                        <a:buAutoNum type="arabicPeriod"/>
                      </a:pPr>
                      <a:r>
                        <a:rPr lang="en-US" sz="2400" kern="1200" dirty="0" smtClean="0">
                          <a:solidFill>
                            <a:schemeClr val="tx1"/>
                          </a:solidFill>
                          <a:latin typeface="+mn-lt"/>
                          <a:ea typeface="+mn-ea"/>
                          <a:cs typeface="Arial" panose="020B0604020202020204" pitchFamily="34" charset="0"/>
                        </a:rPr>
                        <a:t>Department of Communications further </a:t>
                      </a:r>
                      <a:r>
                        <a:rPr lang="en-GB" sz="2400" kern="1200" dirty="0" smtClean="0">
                          <a:solidFill>
                            <a:schemeClr val="tx1"/>
                          </a:solidFill>
                          <a:latin typeface="+mn-lt"/>
                          <a:ea typeface="+mn-ea"/>
                          <a:cs typeface="+mn-cs"/>
                        </a:rPr>
                        <a:t>responses following engagement with key stakeholders.</a:t>
                      </a:r>
                    </a:p>
                    <a:p>
                      <a:pPr algn="just">
                        <a:lnSpc>
                          <a:spcPct val="150000"/>
                        </a:lnSpc>
                        <a:spcBef>
                          <a:spcPts val="0"/>
                        </a:spcBef>
                        <a:buFont typeface="+mj-lt"/>
                        <a:buAutoNum type="arabicPeriod"/>
                      </a:pPr>
                      <a:r>
                        <a:rPr lang="en-ZA" sz="2400" kern="1200" dirty="0" smtClean="0">
                          <a:solidFill>
                            <a:schemeClr val="tx1"/>
                          </a:solidFill>
                          <a:latin typeface="+mn-lt"/>
                          <a:ea typeface="+mn-ea"/>
                          <a:cs typeface="+mn-cs"/>
                        </a:rPr>
                        <a:t>Additional amendments.</a:t>
                      </a:r>
                    </a:p>
                    <a:p>
                      <a:pPr algn="just">
                        <a:lnSpc>
                          <a:spcPct val="150000"/>
                        </a:lnSpc>
                        <a:spcBef>
                          <a:spcPts val="0"/>
                        </a:spcBef>
                        <a:buFont typeface="+mj-lt"/>
                        <a:buAutoNum type="arabicPeriod"/>
                      </a:pPr>
                      <a:r>
                        <a:rPr lang="en-ZA" sz="2400" kern="1200" dirty="0" smtClean="0">
                          <a:solidFill>
                            <a:schemeClr val="tx1"/>
                          </a:solidFill>
                          <a:latin typeface="+mn-lt"/>
                          <a:ea typeface="+mn-ea"/>
                          <a:cs typeface="+mn-cs"/>
                        </a:rPr>
                        <a:t>Conclusion.</a:t>
                      </a:r>
                      <a:endParaRPr lang="en-GB" sz="2400" kern="1200" dirty="0" smtClean="0">
                        <a:solidFill>
                          <a:schemeClr val="tx1"/>
                        </a:solidFill>
                        <a:latin typeface="+mn-lt"/>
                        <a:ea typeface="+mn-ea"/>
                        <a:cs typeface="+mn-cs"/>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2</a:t>
            </a:fld>
            <a:endParaRPr lang="en-US" dirty="0"/>
          </a:p>
        </p:txBody>
      </p:sp>
      <p:pic>
        <p:nvPicPr>
          <p:cNvPr id="4" name="Picture 3"/>
          <p:cNvPicPr>
            <a:picLocks noChangeAspect="1"/>
          </p:cNvPicPr>
          <p:nvPr/>
        </p:nvPicPr>
        <p:blipFill>
          <a:blip r:embed="rId2"/>
          <a:stretch>
            <a:fillRect/>
          </a:stretch>
        </p:blipFill>
        <p:spPr>
          <a:xfrm>
            <a:off x="2616491" y="1278614"/>
            <a:ext cx="1625995" cy="847219"/>
          </a:xfrm>
          <a:prstGeom prst="rect">
            <a:avLst/>
          </a:prstGeom>
        </p:spPr>
      </p:pic>
    </p:spTree>
    <p:extLst>
      <p:ext uri="{BB962C8B-B14F-4D97-AF65-F5344CB8AC3E}">
        <p14:creationId xmlns:p14="http://schemas.microsoft.com/office/powerpoint/2010/main" xmlns="" val="3630521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[4]</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a:xfrm>
            <a:off x="457200" y="2183199"/>
            <a:ext cx="4040188" cy="3951288"/>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t>Assuming that prior classification of films and games is limiting on section 16 of the Constitution, the question is whether such limitation is reasonable and justifiable as required by section 36 of the Constitution.  With specific reference to the FPB prior classification of films and games, this question has been answered in the affirmative by the Constitutional Court in </a:t>
            </a:r>
            <a:r>
              <a:rPr lang="en-ZA" dirty="0" smtClean="0"/>
              <a:t>the case of </a:t>
            </a:r>
            <a:r>
              <a:rPr lang="en-ZA" i="1" dirty="0" smtClean="0"/>
              <a:t>De Reuck v DPP and Others 2004(1) SA 406(CC);</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356897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r>
              <a:rPr lang="en-GB" sz="3000" b="1" dirty="0" smtClean="0">
                <a:solidFill>
                  <a:schemeClr val="accent6">
                    <a:lumMod val="75000"/>
                  </a:schemeClr>
                </a:solidFill>
              </a:rPr>
              <a:t>INTERACTIVE ENTERTAINMENT SOUTH AFRICA [5]</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(e) The constitutional court case </a:t>
            </a:r>
            <a:r>
              <a:rPr lang="en-ZA" i="1" dirty="0" smtClean="0"/>
              <a:t>Print Media v Minister of Home Affairs and another</a:t>
            </a:r>
            <a:r>
              <a:rPr lang="en-ZA" dirty="0" smtClean="0"/>
              <a:t> (CCT 113/11) the court explicitly states that the system of administrative prior classification is unconstitutional</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n-GB" dirty="0" smtClean="0"/>
              <a:t>The Print Media case was not against prior classification in general. The case deals with prior administrative classification of protected speech such as the press freedom and the right of the public to receive news and information that is in the public interest without any delays. </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3694289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[6]</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the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GB" sz="2600" dirty="0" smtClean="0"/>
              <a:t>The court further said that where administrative prior classification may be required, in order for the limitation in section 36 of the Constitution to be satisfied, the enquiry will be whether there are less restrictive means to achieve the legislative objective. Where the court finds that such less restrictive means exists, administrative prior restraint will be found to be unconstitutional. </a:t>
            </a:r>
          </a:p>
          <a:p>
            <a:endParaRPr lang="en-ZA" sz="2600"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3047960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7513"/>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[7]</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the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GB" dirty="0" smtClean="0"/>
              <a:t>The Court did not pronounce section 18 of the Act to be unconstitutional. In fact the court did not find that entire section 16 of the Act is unconstitutional, but found that only section 16(2) which required magazines that contain sexual conduct to be subject to prior distribution classification to be unconstitutional. The Court went further and redrafted the remainder of section 16.</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929756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[8]</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(f)   Administrative prior classification for media that would receive an X18 or higher rating should be subject to administrative prior classification.</a:t>
            </a:r>
          </a:p>
          <a:p>
            <a:endParaRPr lang="en-ZA" dirty="0"/>
          </a:p>
        </p:txBody>
      </p:sp>
      <p:sp>
        <p:nvSpPr>
          <p:cNvPr id="5" name="Text Placeholder 4"/>
          <p:cNvSpPr>
            <a:spLocks noGrp="1"/>
          </p:cNvSpPr>
          <p:nvPr>
            <p:ph type="body" sz="quarter" idx="3"/>
          </p:nvPr>
        </p:nvSpPr>
        <p:spPr/>
        <p:txBody>
          <a:bodyPr/>
          <a:lstStyle/>
          <a:p>
            <a:r>
              <a:rPr lang="en-ZA" dirty="0" smtClean="0"/>
              <a:t>Response by the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just"/>
            <a:r>
              <a:rPr lang="en-ZA" sz="2900" dirty="0" smtClean="0"/>
              <a:t>In line with international trends, p</a:t>
            </a:r>
            <a:r>
              <a:rPr lang="en-GB" sz="2900" dirty="0" smtClean="0"/>
              <a:t>rior classification of films and games is used widely in various parts of the world to advise and inform adults of the content and to protect children. </a:t>
            </a:r>
          </a:p>
          <a:p>
            <a:pPr algn="just"/>
            <a:r>
              <a:rPr lang="en-GB" sz="2900" dirty="0" smtClean="0"/>
              <a:t>This can only be done effectively if the content is classified prior to the distribution thereof as the objective is to inform and protect prior to distribution. </a:t>
            </a:r>
          </a:p>
          <a:p>
            <a:pPr algn="just"/>
            <a:r>
              <a:rPr lang="en-GB" sz="2900" dirty="0" smtClean="0"/>
              <a:t>This is administrative in nature and a legal mandate provided to similar bodies like the FPB.</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3338763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[9]</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the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sz="2600" dirty="0" smtClean="0"/>
              <a:t>As indicated, there is a direct responsibility on organs of state such as the FPB to act in the best interest of the child. </a:t>
            </a:r>
          </a:p>
          <a:p>
            <a:r>
              <a:rPr lang="en-GB" sz="2600" dirty="0" smtClean="0"/>
              <a:t>Thus most responsible societies engage in the prior classification of films and games.</a:t>
            </a:r>
            <a:endParaRPr lang="en-ZA" sz="2600" dirty="0" smtClean="0"/>
          </a:p>
          <a:p>
            <a:r>
              <a:rPr lang="en-GB" sz="2600" dirty="0" smtClean="0"/>
              <a:t>FPB prior classification decisions are arrived at after a reasoned and transparent process. </a:t>
            </a:r>
          </a:p>
          <a:p>
            <a:r>
              <a:rPr lang="en-GB" sz="2600" dirty="0" smtClean="0"/>
              <a:t>The law provides for the right of appeal to the Independent Appeal Tribunal.</a:t>
            </a:r>
            <a:endParaRPr lang="en-ZA" sz="2600" dirty="0" smtClean="0"/>
          </a:p>
          <a:p>
            <a:endParaRPr lang="en-ZA" dirty="0" smtClean="0"/>
          </a:p>
          <a:p>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3930068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latin typeface="+mn-lt"/>
              </a:rPr>
              <a:t>INTERACTIVE ENTERTAINMENT SOUTH AFRICA [10]</a:t>
            </a:r>
            <a:endParaRPr lang="en-ZA" sz="3000" dirty="0">
              <a:solidFill>
                <a:schemeClr val="accent6">
                  <a:lumMod val="75000"/>
                </a:schemeClr>
              </a:solidFill>
              <a:latin typeface="+mn-lt"/>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a:xfrm>
            <a:off x="457200" y="2174875"/>
            <a:ext cx="4040188" cy="4209448"/>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the FPB  &amp; DOC</a:t>
            </a:r>
            <a:endParaRPr lang="en-ZA" dirty="0"/>
          </a:p>
        </p:txBody>
      </p:sp>
      <p:sp>
        <p:nvSpPr>
          <p:cNvPr id="6" name="Content Placeholder 5"/>
          <p:cNvSpPr>
            <a:spLocks noGrp="1"/>
          </p:cNvSpPr>
          <p:nvPr>
            <p:ph sz="quarter" idx="4"/>
          </p:nvPr>
        </p:nvSpPr>
        <p:spPr>
          <a:xfrm>
            <a:off x="4645025" y="2174874"/>
            <a:ext cx="4041775" cy="4209449"/>
          </a:xfrm>
        </p:spPr>
        <p:style>
          <a:lnRef idx="1">
            <a:schemeClr val="dk1"/>
          </a:lnRef>
          <a:fillRef idx="2">
            <a:schemeClr val="dk1"/>
          </a:fillRef>
          <a:effectRef idx="1">
            <a:schemeClr val="dk1"/>
          </a:effectRef>
          <a:fontRef idx="minor">
            <a:schemeClr val="dk1"/>
          </a:fontRef>
        </p:style>
        <p:txBody>
          <a:bodyPr>
            <a:noAutofit/>
          </a:bodyPr>
          <a:lstStyle/>
          <a:p>
            <a:pPr algn="just"/>
            <a:r>
              <a:rPr lang="en-GB" sz="1400" b="1" dirty="0" smtClean="0"/>
              <a:t>The Interactive Entertainment South Africa and Google </a:t>
            </a:r>
            <a:r>
              <a:rPr lang="en-GB" sz="1400" dirty="0" smtClean="0"/>
              <a:t>submit that they have ratings standards that universally recognised and are higher than FPBs. </a:t>
            </a:r>
          </a:p>
          <a:p>
            <a:pPr algn="just"/>
            <a:r>
              <a:rPr lang="en-GB" sz="1400" dirty="0" smtClean="0"/>
              <a:t>This is a progressive stance and in line with the recent developments. </a:t>
            </a:r>
          </a:p>
          <a:p>
            <a:pPr algn="just"/>
            <a:r>
              <a:rPr lang="en-GB" sz="1400" dirty="0" smtClean="0"/>
              <a:t>However,  in the absence of a framework that creates uniformity on the application of the South African classification guidelines, those rating standards may cause confusion and uncertainty in the South African market, hence the need for FPB to be satisfied that these meet the legislative and regulatory requirements of South Africa.</a:t>
            </a:r>
          </a:p>
          <a:p>
            <a:pPr algn="just"/>
            <a:r>
              <a:rPr lang="en-GB" sz="1400" dirty="0" smtClean="0"/>
              <a:t>This has been accepted as the international norm, where the sovereignty of the country is respected.</a:t>
            </a:r>
            <a:endParaRPr lang="en-ZA" sz="1400"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80082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60475"/>
          </a:xfrm>
        </p:spPr>
        <p:style>
          <a:lnRef idx="0">
            <a:scrgbClr r="0" g="0" b="0"/>
          </a:lnRef>
          <a:fillRef idx="1003">
            <a:schemeClr val="lt1"/>
          </a:fillRef>
          <a:effectRef idx="0">
            <a:scrgbClr r="0" g="0" b="0"/>
          </a:effectRef>
          <a:fontRef idx="major"/>
        </p:style>
        <p:txBody>
          <a:bodyPr>
            <a:noAutofit/>
          </a:bodyPr>
          <a:lstStyle/>
          <a:p>
            <a:pPr algn="l"/>
            <a:r>
              <a:rPr lang="en-GB" sz="2400" b="1" dirty="0" smtClean="0">
                <a:solidFill>
                  <a:schemeClr val="accent6">
                    <a:lumMod val="75000"/>
                  </a:schemeClr>
                </a:solidFill>
              </a:rPr>
              <a:t>JEWISH BOARD OF DEPUTIES, CAUSE FOR JUSTICE AND EMMA SADLIER SOCIAL MEDIAL LAW [1]</a:t>
            </a:r>
            <a:endParaRPr lang="en-ZA" sz="2400" b="1"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dirty="0" smtClean="0"/>
              <a:t>All of the above entities support the Bill and propose stricter penalties for hate speech, revenge porn and sexual violence against children online</a:t>
            </a:r>
            <a:endParaRPr lang="en-ZA" sz="2000" dirty="0" smtClean="0"/>
          </a:p>
          <a:p>
            <a:pPr algn="just">
              <a:buNone/>
            </a:pPr>
            <a:endParaRPr lang="en-ZA" sz="2000" dirty="0" smtClean="0"/>
          </a:p>
          <a:p>
            <a:r>
              <a:rPr lang="en-GB" sz="2000" b="1" dirty="0" smtClean="0"/>
              <a:t>Cause for Justice</a:t>
            </a:r>
            <a:r>
              <a:rPr lang="en-GB" sz="2000" dirty="0" smtClean="0"/>
              <a:t> calls for a single classification system in the Country.</a:t>
            </a:r>
            <a:endParaRPr lang="en-ZA" sz="2000"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GB" sz="2500" dirty="0" smtClean="0">
                <a:latin typeface="+mj-lt"/>
              </a:rPr>
              <a:t>Government agrees with these proposals and moving forward w</a:t>
            </a:r>
            <a:r>
              <a:rPr lang="en-ZA" sz="2500" dirty="0" smtClean="0">
                <a:latin typeface="+mj-lt"/>
              </a:rPr>
              <a:t>e </a:t>
            </a:r>
            <a:r>
              <a:rPr lang="en-ZA" sz="2500" dirty="0">
                <a:latin typeface="+mj-lt"/>
              </a:rPr>
              <a:t>intend to strengthen </a:t>
            </a:r>
            <a:r>
              <a:rPr lang="en-ZA" sz="2500" dirty="0" smtClean="0">
                <a:latin typeface="+mj-lt"/>
              </a:rPr>
              <a:t>the appropriate </a:t>
            </a:r>
            <a:r>
              <a:rPr lang="en-ZA" sz="2500" dirty="0">
                <a:latin typeface="+mj-lt"/>
              </a:rPr>
              <a:t>and progressive relationship </a:t>
            </a:r>
            <a:r>
              <a:rPr lang="en-ZA" sz="2500" dirty="0" smtClean="0">
                <a:latin typeface="+mj-lt"/>
              </a:rPr>
              <a:t>with FPB, industry</a:t>
            </a:r>
            <a:r>
              <a:rPr lang="en-ZA" sz="2500" dirty="0">
                <a:latin typeface="+mj-lt"/>
              </a:rPr>
              <a:t>, </a:t>
            </a:r>
            <a:r>
              <a:rPr lang="en-ZA" sz="2500" dirty="0" smtClean="0">
                <a:latin typeface="+mj-lt"/>
              </a:rPr>
              <a:t>non-governmental </a:t>
            </a:r>
            <a:r>
              <a:rPr lang="en-ZA" sz="2500" dirty="0">
                <a:latin typeface="+mj-lt"/>
              </a:rPr>
              <a:t>organisations, law-enforcement agencies, </a:t>
            </a:r>
            <a:r>
              <a:rPr lang="en-ZA" sz="2500" dirty="0" smtClean="0">
                <a:latin typeface="+mj-lt"/>
              </a:rPr>
              <a:t>the </a:t>
            </a:r>
            <a:r>
              <a:rPr lang="en-ZA" sz="2500" dirty="0">
                <a:latin typeface="+mj-lt"/>
              </a:rPr>
              <a:t>citizens and all other relevant stakeholders  </a:t>
            </a:r>
            <a:r>
              <a:rPr lang="en-ZA" sz="2500" dirty="0" smtClean="0">
                <a:latin typeface="+mj-lt"/>
              </a:rPr>
              <a:t>challenges </a:t>
            </a:r>
            <a:r>
              <a:rPr lang="en-ZA" sz="2500" dirty="0">
                <a:latin typeface="+mj-lt"/>
              </a:rPr>
              <a:t>and opportunities; and in </a:t>
            </a:r>
            <a:r>
              <a:rPr lang="en-ZA" sz="2500" dirty="0" smtClean="0">
                <a:latin typeface="+mj-lt"/>
              </a:rPr>
              <a:t>particular to ensure </a:t>
            </a:r>
            <a:r>
              <a:rPr lang="en-ZA" sz="2500" dirty="0">
                <a:latin typeface="+mj-lt"/>
              </a:rPr>
              <a:t>the effectiveness of industry and regulatory </a:t>
            </a:r>
            <a:r>
              <a:rPr lang="en-ZA" sz="2500" dirty="0" smtClean="0">
                <a:latin typeface="+mj-lt"/>
              </a:rPr>
              <a:t>measures.</a:t>
            </a:r>
          </a:p>
          <a:p>
            <a:pPr marL="0" indent="0">
              <a:buNone/>
            </a:pPr>
            <a:endParaRPr lang="en-ZA" sz="2500" dirty="0">
              <a:latin typeface="+mj-lt"/>
            </a:endParaRPr>
          </a:p>
          <a:p>
            <a:r>
              <a:rPr lang="en-ZA" sz="2500" dirty="0" smtClean="0">
                <a:latin typeface="+mj-lt"/>
              </a:rPr>
              <a:t>We will also encourage </a:t>
            </a:r>
            <a:r>
              <a:rPr lang="en-ZA" sz="2500" dirty="0">
                <a:latin typeface="+mj-lt"/>
              </a:rPr>
              <a:t>and support mutually respectful dialogues between all </a:t>
            </a:r>
            <a:r>
              <a:rPr lang="en-ZA" sz="2500" dirty="0" smtClean="0">
                <a:latin typeface="+mj-lt"/>
              </a:rPr>
              <a:t>relevant and key stakeholders on policy </a:t>
            </a:r>
            <a:r>
              <a:rPr lang="en-ZA" sz="2500" dirty="0">
                <a:latin typeface="+mj-lt"/>
              </a:rPr>
              <a:t>issues related to </a:t>
            </a:r>
            <a:r>
              <a:rPr lang="en-GB" sz="2500" dirty="0" smtClean="0">
                <a:latin typeface="+mj-lt"/>
              </a:rPr>
              <a:t>classification systems.</a:t>
            </a:r>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1117688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2800" b="1" dirty="0" smtClean="0">
                <a:solidFill>
                  <a:schemeClr val="accent6">
                    <a:lumMod val="75000"/>
                  </a:schemeClr>
                </a:solidFill>
              </a:rPr>
              <a:t>JEWISH BOARD OF DEPUTIES,</a:t>
            </a:r>
            <a:r>
              <a:rPr lang="en-GB" sz="2800" b="1" dirty="0">
                <a:solidFill>
                  <a:schemeClr val="accent6">
                    <a:lumMod val="75000"/>
                  </a:schemeClr>
                </a:solidFill>
              </a:rPr>
              <a:t> </a:t>
            </a:r>
            <a:r>
              <a:rPr lang="en-GB" sz="2800" b="1" dirty="0" smtClean="0">
                <a:solidFill>
                  <a:schemeClr val="accent6">
                    <a:lumMod val="75000"/>
                  </a:schemeClr>
                </a:solidFill>
              </a:rPr>
              <a:t>CAUSE FOR JUSTICE AND EMMA SADLIER SOCIAL MEDIAL LAW [2]</a:t>
            </a:r>
            <a:endParaRPr lang="en-ZA" sz="2800" dirty="0">
              <a:solidFill>
                <a:schemeClr val="accent6">
                  <a:lumMod val="75000"/>
                </a:schemeClr>
              </a:solidFill>
            </a:endParaRPr>
          </a:p>
        </p:txBody>
      </p:sp>
      <p:sp>
        <p:nvSpPr>
          <p:cNvPr id="8" name="Text Placeholder 7"/>
          <p:cNvSpPr>
            <a:spLocks noGrp="1"/>
          </p:cNvSpPr>
          <p:nvPr>
            <p:ph type="body" idx="1"/>
          </p:nvPr>
        </p:nvSpPr>
        <p:spPr/>
        <p:txBody>
          <a:bodyPr/>
          <a:lstStyle/>
          <a:p>
            <a:r>
              <a:rPr lang="en-ZA" dirty="0" smtClean="0"/>
              <a:t>Comments</a:t>
            </a:r>
            <a:endParaRPr lang="en-ZA" dirty="0"/>
          </a:p>
        </p:txBody>
      </p:sp>
      <p:sp>
        <p:nvSpPr>
          <p:cNvPr id="9" name="Content Placeholder 8"/>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n-GB" sz="2000" b="1" dirty="0" smtClean="0"/>
              <a:t>Jewish Board of Deputies</a:t>
            </a:r>
            <a:r>
              <a:rPr lang="en-GB" sz="2000" dirty="0" smtClean="0"/>
              <a:t> would like to see Internet service providers and administrators of social media being held accountable and forced to release the identity of perpetrators of hate speech online.</a:t>
            </a:r>
          </a:p>
          <a:p>
            <a:r>
              <a:rPr lang="en-GB" sz="2000" b="1" dirty="0" smtClean="0"/>
              <a:t>Emma Sadlier</a:t>
            </a:r>
            <a:r>
              <a:rPr lang="en-GB" sz="2000" dirty="0" smtClean="0"/>
              <a:t> assisted with alignment of the definition of sexual conduct and child pornography with the definition in the Sexual Offences Amendment Act</a:t>
            </a:r>
            <a:endParaRPr lang="en-ZA" sz="2000" dirty="0" smtClean="0"/>
          </a:p>
          <a:p>
            <a:endParaRPr lang="en-ZA" sz="2000" dirty="0" smtClean="0"/>
          </a:p>
          <a:p>
            <a:pPr>
              <a:buNone/>
            </a:pPr>
            <a:endParaRPr lang="en-ZA" dirty="0" smtClean="0"/>
          </a:p>
          <a:p>
            <a:endParaRPr lang="en-ZA" dirty="0"/>
          </a:p>
        </p:txBody>
      </p:sp>
      <p:sp>
        <p:nvSpPr>
          <p:cNvPr id="10" name="Text Placeholder 9"/>
          <p:cNvSpPr>
            <a:spLocks noGrp="1"/>
          </p:cNvSpPr>
          <p:nvPr>
            <p:ph type="body" sz="quarter" idx="3"/>
          </p:nvPr>
        </p:nvSpPr>
        <p:spPr/>
        <p:txBody>
          <a:bodyPr/>
          <a:lstStyle/>
          <a:p>
            <a:r>
              <a:rPr lang="en-ZA" dirty="0" smtClean="0"/>
              <a:t>	Response by FPB &amp; DOC</a:t>
            </a:r>
            <a:endParaRPr lang="en-ZA" dirty="0"/>
          </a:p>
        </p:txBody>
      </p:sp>
      <p:sp>
        <p:nvSpPr>
          <p:cNvPr id="11" name="Content Placeholder 10"/>
          <p:cNvSpPr>
            <a:spLocks noGrp="1"/>
          </p:cNvSpPr>
          <p:nvPr>
            <p:ph sz="quarter" idx="4"/>
          </p:nvPr>
        </p:nvSpPr>
        <p:spPr/>
        <p:style>
          <a:lnRef idx="1">
            <a:schemeClr val="dk1"/>
          </a:lnRef>
          <a:fillRef idx="2">
            <a:schemeClr val="dk1"/>
          </a:fillRef>
          <a:effectRef idx="1">
            <a:schemeClr val="dk1"/>
          </a:effectRef>
          <a:fontRef idx="minor">
            <a:schemeClr val="dk1"/>
          </a:fontRef>
        </p:style>
        <p:txBody>
          <a:bodyPr/>
          <a:lstStyle/>
          <a:p>
            <a:r>
              <a:rPr lang="en-GB" dirty="0" smtClean="0"/>
              <a:t>A provision has been included compelling internet service providers to furnish the FPB or SAPS with information of the person who disseminates prohibited content which includes hate speech.</a:t>
            </a:r>
            <a:endParaRPr lang="en-ZA"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3826096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[1]</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8" name="Text Placeholder 7"/>
          <p:cNvSpPr>
            <a:spLocks noGrp="1"/>
          </p:cNvSpPr>
          <p:nvPr>
            <p:ph type="body" idx="1"/>
          </p:nvPr>
        </p:nvSpPr>
        <p:spPr>
          <a:xfrm>
            <a:off x="457200" y="1535113"/>
            <a:ext cx="4040188" cy="318401"/>
          </a:xfrm>
        </p:spPr>
        <p:txBody>
          <a:bodyPr>
            <a:normAutofit fontScale="70000" lnSpcReduction="20000"/>
          </a:bodyPr>
          <a:lstStyle/>
          <a:p>
            <a:r>
              <a:rPr lang="en-ZA" dirty="0" smtClean="0"/>
              <a:t>Comments</a:t>
            </a:r>
            <a:endParaRPr lang="en-ZA" dirty="0"/>
          </a:p>
        </p:txBody>
      </p:sp>
      <p:sp>
        <p:nvSpPr>
          <p:cNvPr id="9" name="Content Placeholder 8"/>
          <p:cNvSpPr>
            <a:spLocks noGrp="1"/>
          </p:cNvSpPr>
          <p:nvPr>
            <p:ph sz="half" idx="2"/>
          </p:nvPr>
        </p:nvSpPr>
        <p:spPr>
          <a:xfrm>
            <a:off x="457200" y="1853514"/>
            <a:ext cx="4040188" cy="4530809"/>
          </a:xfrm>
        </p:spPr>
        <p:style>
          <a:lnRef idx="1">
            <a:schemeClr val="dk1"/>
          </a:lnRef>
          <a:fillRef idx="2">
            <a:schemeClr val="dk1"/>
          </a:fillRef>
          <a:effectRef idx="1">
            <a:schemeClr val="dk1"/>
          </a:effectRef>
          <a:fontRef idx="minor">
            <a:schemeClr val="dk1"/>
          </a:fontRef>
        </p:style>
        <p:txBody>
          <a:bodyPr>
            <a:normAutofit/>
          </a:bodyPr>
          <a:lstStyle/>
          <a:p>
            <a:r>
              <a:rPr lang="en-ZA" sz="2000" dirty="0" smtClean="0"/>
              <a:t>The voice of children was not  represented during the development of the Bill and it is still not represented at the public hearing before parliament</a:t>
            </a:r>
            <a:endParaRPr lang="en-ZA" sz="2000" dirty="0"/>
          </a:p>
        </p:txBody>
      </p:sp>
      <p:sp>
        <p:nvSpPr>
          <p:cNvPr id="10" name="Text Placeholder 9"/>
          <p:cNvSpPr>
            <a:spLocks noGrp="1"/>
          </p:cNvSpPr>
          <p:nvPr>
            <p:ph type="body" sz="quarter" idx="3"/>
          </p:nvPr>
        </p:nvSpPr>
        <p:spPr>
          <a:xfrm>
            <a:off x="4645025" y="1417639"/>
            <a:ext cx="4041775" cy="435875"/>
          </a:xfrm>
        </p:spPr>
        <p:txBody>
          <a:bodyPr>
            <a:normAutofit lnSpcReduction="10000"/>
          </a:bodyPr>
          <a:lstStyle/>
          <a:p>
            <a:r>
              <a:rPr lang="en-ZA" dirty="0" smtClean="0"/>
              <a:t>Response by FPB  &amp; DOC</a:t>
            </a:r>
            <a:endParaRPr lang="en-ZA" dirty="0"/>
          </a:p>
        </p:txBody>
      </p:sp>
      <p:sp>
        <p:nvSpPr>
          <p:cNvPr id="11" name="Content Placeholder 10"/>
          <p:cNvSpPr>
            <a:spLocks noGrp="1"/>
          </p:cNvSpPr>
          <p:nvPr>
            <p:ph sz="quarter" idx="4"/>
          </p:nvPr>
        </p:nvSpPr>
        <p:spPr>
          <a:xfrm>
            <a:off x="4645025" y="1795848"/>
            <a:ext cx="4041775" cy="4588475"/>
          </a:xfrm>
        </p:spPr>
        <p:style>
          <a:lnRef idx="1">
            <a:schemeClr val="dk1"/>
          </a:lnRef>
          <a:fillRef idx="2">
            <a:schemeClr val="dk1"/>
          </a:fillRef>
          <a:effectRef idx="1">
            <a:schemeClr val="dk1"/>
          </a:effectRef>
          <a:fontRef idx="minor">
            <a:schemeClr val="dk1"/>
          </a:fontRef>
        </p:style>
        <p:txBody>
          <a:bodyPr>
            <a:noAutofit/>
          </a:bodyPr>
          <a:lstStyle/>
          <a:p>
            <a:r>
              <a:rPr lang="en-ZA" sz="1400" dirty="0" smtClean="0"/>
              <a:t>We subsequently engaged the Centre for Justice and Crime Prevention, who together with UNICEF Unite for Children who produced the South African Kids Online: A glimpse into children’s internet use and online activities on 21 September 2016.</a:t>
            </a:r>
          </a:p>
          <a:p>
            <a:r>
              <a:rPr lang="en-ZA" sz="1400" dirty="0" smtClean="0"/>
              <a:t>The Department of Social Development which is responsible for children policy in South Africa was also willing to come forward with us to share their views on these matters.</a:t>
            </a:r>
          </a:p>
          <a:p>
            <a:r>
              <a:rPr lang="en-ZA" sz="1400" dirty="0" smtClean="0"/>
              <a:t>As previously indicated, we will continue to work with children in the formulation on the online regulation policy.</a:t>
            </a:r>
          </a:p>
          <a:p>
            <a:r>
              <a:rPr lang="en-ZA" sz="1400" dirty="0" smtClean="0"/>
              <a:t>FPB submits that over the years it has worked with learners in schools, parents and care-givers throughout the country. </a:t>
            </a:r>
          </a:p>
          <a:p>
            <a:r>
              <a:rPr lang="en-ZA" sz="1400" dirty="0" smtClean="0"/>
              <a:t>In 2012, FPB travelled the country speaking to learners and parents on the impact of media content and classification as part of the 2012 review of the Classification Guidelines. </a:t>
            </a:r>
            <a:endParaRPr lang="en-ZA" sz="1400"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29</a:t>
            </a:fld>
            <a:endParaRPr lang="en-US" dirty="0"/>
          </a:p>
        </p:txBody>
      </p:sp>
    </p:spTree>
    <p:extLst>
      <p:ext uri="{BB962C8B-B14F-4D97-AF65-F5344CB8AC3E}">
        <p14:creationId xmlns:p14="http://schemas.microsoft.com/office/powerpoint/2010/main" xmlns="" val="59917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71"/>
            <a:ext cx="8229600" cy="815781"/>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INTRODUCTION [1] </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457200" y="1010652"/>
            <a:ext cx="8229600" cy="5345698"/>
          </a:xfrm>
        </p:spPr>
        <p:style>
          <a:lnRef idx="1">
            <a:schemeClr val="dk1"/>
          </a:lnRef>
          <a:fillRef idx="2">
            <a:schemeClr val="dk1"/>
          </a:fillRef>
          <a:effectRef idx="1">
            <a:schemeClr val="dk1"/>
          </a:effectRef>
          <a:fontRef idx="minor">
            <a:schemeClr val="dk1"/>
          </a:fontRef>
        </p:style>
        <p:txBody>
          <a:bodyPr>
            <a:noAutofit/>
          </a:bodyPr>
          <a:lstStyle/>
          <a:p>
            <a:pPr algn="just"/>
            <a:r>
              <a:rPr lang="en-ZA" sz="2200" dirty="0">
                <a:cs typeface="Arial" pitchFamily="34" charset="0"/>
              </a:rPr>
              <a:t>The </a:t>
            </a:r>
            <a:r>
              <a:rPr lang="en-ZA" sz="2200" dirty="0" smtClean="0">
                <a:cs typeface="Arial" pitchFamily="34" charset="0"/>
              </a:rPr>
              <a:t>DoC welcomes the </a:t>
            </a:r>
            <a:r>
              <a:rPr lang="en-ZA" sz="2200" dirty="0">
                <a:cs typeface="Arial" pitchFamily="34" charset="0"/>
              </a:rPr>
              <a:t>opportunity to report back on the further consultation with various stakeholders </a:t>
            </a:r>
            <a:r>
              <a:rPr lang="en-ZA" sz="2200" dirty="0" smtClean="0">
                <a:cs typeface="Arial" pitchFamily="34" charset="0"/>
              </a:rPr>
              <a:t>on the </a:t>
            </a:r>
            <a:r>
              <a:rPr lang="en-ZA" sz="2200" dirty="0">
                <a:cs typeface="Arial" pitchFamily="34" charset="0"/>
              </a:rPr>
              <a:t>FPB Bill legislative process. </a:t>
            </a:r>
          </a:p>
          <a:p>
            <a:pPr algn="just"/>
            <a:r>
              <a:rPr lang="en-ZA" sz="2200" dirty="0" smtClean="0">
                <a:cs typeface="Arial" pitchFamily="34" charset="0"/>
              </a:rPr>
              <a:t>Response to tasks </a:t>
            </a:r>
            <a:r>
              <a:rPr lang="en-ZA" sz="2200" dirty="0">
                <a:cs typeface="Arial" pitchFamily="34" charset="0"/>
              </a:rPr>
              <a:t>and questions that emanated from the </a:t>
            </a:r>
            <a:r>
              <a:rPr lang="en-ZA" sz="2200" dirty="0" smtClean="0">
                <a:cs typeface="Arial" pitchFamily="34" charset="0"/>
              </a:rPr>
              <a:t>20 &amp; 21 </a:t>
            </a:r>
            <a:r>
              <a:rPr lang="en-ZA" sz="2200" dirty="0">
                <a:cs typeface="Arial" pitchFamily="34" charset="0"/>
              </a:rPr>
              <a:t>September 2016 </a:t>
            </a:r>
            <a:r>
              <a:rPr lang="en-ZA" sz="2200" dirty="0" smtClean="0">
                <a:cs typeface="Arial" pitchFamily="34" charset="0"/>
              </a:rPr>
              <a:t>hearings.</a:t>
            </a:r>
          </a:p>
          <a:p>
            <a:pPr algn="just"/>
            <a:r>
              <a:rPr lang="en-ZA" sz="2200" dirty="0" smtClean="0">
                <a:cs typeface="Arial" pitchFamily="34" charset="0"/>
              </a:rPr>
              <a:t>The DoC managed </a:t>
            </a:r>
            <a:r>
              <a:rPr lang="en-ZA" sz="2200" dirty="0">
                <a:cs typeface="Arial" pitchFamily="34" charset="0"/>
              </a:rPr>
              <a:t>to go back to the </a:t>
            </a:r>
            <a:r>
              <a:rPr lang="en-ZA" sz="2200" b="1" dirty="0">
                <a:cs typeface="Arial" pitchFamily="34" charset="0"/>
              </a:rPr>
              <a:t>broadcasters</a:t>
            </a:r>
            <a:r>
              <a:rPr lang="en-ZA" sz="2200" dirty="0">
                <a:cs typeface="Arial" pitchFamily="34" charset="0"/>
              </a:rPr>
              <a:t> (03 October 2016</a:t>
            </a:r>
            <a:r>
              <a:rPr lang="en-ZA" sz="2200" dirty="0" smtClean="0">
                <a:cs typeface="Arial" pitchFamily="34" charset="0"/>
              </a:rPr>
              <a:t>); </a:t>
            </a:r>
            <a:r>
              <a:rPr lang="en-ZA" sz="2200" b="1" dirty="0">
                <a:cs typeface="Arial" pitchFamily="34" charset="0"/>
              </a:rPr>
              <a:t>Cause for Justice </a:t>
            </a:r>
            <a:r>
              <a:rPr lang="en-ZA" sz="2200" dirty="0">
                <a:cs typeface="Arial" pitchFamily="34" charset="0"/>
              </a:rPr>
              <a:t>(22 September 2016</a:t>
            </a:r>
            <a:r>
              <a:rPr lang="en-ZA" sz="2200" dirty="0" smtClean="0">
                <a:cs typeface="Arial" pitchFamily="34" charset="0"/>
              </a:rPr>
              <a:t>);the </a:t>
            </a:r>
            <a:r>
              <a:rPr lang="en-ZA" sz="2200" b="1" dirty="0" smtClean="0">
                <a:cs typeface="Arial" pitchFamily="34" charset="0"/>
              </a:rPr>
              <a:t>Department </a:t>
            </a:r>
            <a:r>
              <a:rPr lang="en-ZA" sz="2200" b="1" dirty="0">
                <a:cs typeface="Arial" pitchFamily="34" charset="0"/>
              </a:rPr>
              <a:t>of Social Development </a:t>
            </a:r>
            <a:r>
              <a:rPr lang="en-ZA" sz="2200" dirty="0">
                <a:cs typeface="Arial" pitchFamily="34" charset="0"/>
              </a:rPr>
              <a:t>on Children policy matters (04 October 2016) and </a:t>
            </a:r>
            <a:r>
              <a:rPr lang="en-ZA" sz="2200" b="1" dirty="0" smtClean="0">
                <a:cs typeface="Arial" pitchFamily="34" charset="0"/>
              </a:rPr>
              <a:t>Department of Planning</a:t>
            </a:r>
            <a:r>
              <a:rPr lang="en-ZA" sz="2200" b="1" dirty="0">
                <a:cs typeface="Arial" pitchFamily="34" charset="0"/>
              </a:rPr>
              <a:t>, Monitoring and Evaluation </a:t>
            </a:r>
            <a:r>
              <a:rPr lang="en-ZA" sz="2200" dirty="0" smtClean="0">
                <a:cs typeface="Arial" pitchFamily="34" charset="0"/>
              </a:rPr>
              <a:t>(</a:t>
            </a:r>
            <a:r>
              <a:rPr lang="en-ZA" sz="2200" dirty="0">
                <a:cs typeface="Arial" pitchFamily="34" charset="0"/>
              </a:rPr>
              <a:t>28 September 2016) on the role of Socio-Economic Impact Assessment System (SEIAS) in processing legislation; 	</a:t>
            </a:r>
            <a:r>
              <a:rPr lang="en-ZA" sz="2200" b="1" dirty="0">
                <a:cs typeface="Arial" pitchFamily="34" charset="0"/>
              </a:rPr>
              <a:t>Centre for Justice and Crime Prevention</a:t>
            </a:r>
            <a:r>
              <a:rPr lang="en-ZA" sz="2200" dirty="0">
                <a:cs typeface="Arial" pitchFamily="34" charset="0"/>
              </a:rPr>
              <a:t> (04 October 2016) on their </a:t>
            </a:r>
            <a:r>
              <a:rPr lang="en-ZA" sz="2200" dirty="0" smtClean="0">
                <a:cs typeface="Arial" pitchFamily="34" charset="0"/>
              </a:rPr>
              <a:t>South </a:t>
            </a:r>
            <a:r>
              <a:rPr lang="en-ZA" sz="2200" dirty="0">
                <a:cs typeface="Arial" pitchFamily="34" charset="0"/>
              </a:rPr>
              <a:t>African Kids Online Report and Study; and the rest of the </a:t>
            </a:r>
            <a:r>
              <a:rPr lang="en-ZA" sz="2200" b="1" dirty="0">
                <a:cs typeface="Arial" pitchFamily="34" charset="0"/>
              </a:rPr>
              <a:t>key stakeholders </a:t>
            </a:r>
            <a:r>
              <a:rPr lang="en-ZA" sz="2200" dirty="0">
                <a:cs typeface="Arial" pitchFamily="34" charset="0"/>
              </a:rPr>
              <a:t>that made submissions (11 October 2016).</a:t>
            </a:r>
          </a:p>
          <a:p>
            <a:pPr algn="just"/>
            <a:endParaRPr lang="en-ZA" sz="2200" dirty="0" smtClean="0">
              <a:cs typeface="Arial" pitchFamily="34" charset="0"/>
            </a:endParaRPr>
          </a:p>
          <a:p>
            <a:pPr algn="just"/>
            <a:endParaRPr lang="en-ZA" sz="22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[2]</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ZA" dirty="0" smtClean="0"/>
              <a:t>These engagements also revealed some of the legislative gaps necessitating legislative review. </a:t>
            </a:r>
          </a:p>
          <a:p>
            <a:r>
              <a:rPr lang="en-ZA" dirty="0" smtClean="0"/>
              <a:t>In 2014 FPB commissioned UNISA to conduct a study on the impact on media content on children where a number of learners were selected as a sample population for the qualitative and quantitative research. </a:t>
            </a:r>
          </a:p>
          <a:p>
            <a:r>
              <a:rPr lang="en-ZA" dirty="0" smtClean="0"/>
              <a:t>The findings of the study were summarised earlier in this report.</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30</a:t>
            </a:fld>
            <a:endParaRPr lang="en-US" dirty="0"/>
          </a:p>
        </p:txBody>
      </p:sp>
    </p:spTree>
    <p:extLst>
      <p:ext uri="{BB962C8B-B14F-4D97-AF65-F5344CB8AC3E}">
        <p14:creationId xmlns:p14="http://schemas.microsoft.com/office/powerpoint/2010/main" xmlns="" val="3745324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[3]</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	</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The provisions relating to revenge porn must be tightened to include prohibition against dissemination even in instances where there was consent during the creation of such photograph or film.</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r>
              <a:rPr lang="en-ZA" dirty="0" smtClean="0"/>
              <a:t>A provision has been inserted wherein it is an offence to disseminate such private content  irrespective of whether the individual(s) depicted therein consented to the creation of the said film or photograph. </a:t>
            </a:r>
          </a:p>
          <a:p>
            <a:r>
              <a:rPr lang="en-ZA" dirty="0" smtClean="0"/>
              <a:t>The revised Bill makes provision for ISPs to provide the identity of the offenders.</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432502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
            </a:r>
            <a:br>
              <a:rPr lang="en-ZA" sz="3600" b="1" dirty="0" smtClean="0">
                <a:solidFill>
                  <a:schemeClr val="accent6">
                    <a:lumMod val="75000"/>
                  </a:schemeClr>
                </a:solidFill>
              </a:rPr>
            </a:br>
            <a:r>
              <a:rPr lang="en-ZA" sz="3600" b="1" dirty="0" smtClean="0">
                <a:solidFill>
                  <a:schemeClr val="accent6">
                    <a:lumMod val="75000"/>
                  </a:schemeClr>
                </a:solidFill>
              </a:rPr>
              <a:t>CENTRE FOR CONSTITUTIONAL RIGHTS [1]</a:t>
            </a:r>
            <a:r>
              <a:rPr lang="en-ZA" sz="3600" dirty="0" smtClean="0">
                <a:solidFill>
                  <a:schemeClr val="accent6">
                    <a:lumMod val="75000"/>
                  </a:schemeClr>
                </a:solidFill>
              </a:rPr>
              <a:t/>
            </a:r>
            <a:br>
              <a:rPr lang="en-ZA" sz="3600" dirty="0" smtClean="0">
                <a:solidFill>
                  <a:schemeClr val="accent6">
                    <a:lumMod val="75000"/>
                  </a:schemeClr>
                </a:solidFill>
              </a:rPr>
            </a:b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a:xfrm>
            <a:off x="457200" y="2174875"/>
            <a:ext cx="4040188" cy="4184736"/>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lvl="0"/>
            <a:r>
              <a:rPr lang="en-GB" dirty="0" smtClean="0"/>
              <a:t>Bill must be capable of implementation and enforceable</a:t>
            </a:r>
          </a:p>
          <a:p>
            <a:r>
              <a:rPr lang="en-GB" dirty="0" smtClean="0"/>
              <a:t>Pre-classification is unconstitutional </a:t>
            </a:r>
          </a:p>
          <a:p>
            <a:pPr lvl="0"/>
            <a:r>
              <a:rPr lang="en-GB" dirty="0" smtClean="0"/>
              <a:t>The penalty Committee lacks sufficient degree of independence</a:t>
            </a:r>
            <a:endParaRPr lang="en-ZA" dirty="0" smtClean="0"/>
          </a:p>
          <a:p>
            <a:r>
              <a:rPr lang="en-GB" dirty="0" smtClean="0"/>
              <a:t>Open public participation process in vetting, nominating and appointing of members of Council, Appeal Tribunal and Penalty Committee is required</a:t>
            </a:r>
            <a:endParaRPr lang="en-ZA" dirty="0" smtClean="0"/>
          </a:p>
          <a:p>
            <a:pPr lvl="0"/>
            <a:endParaRPr lang="en-ZA"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174875"/>
            <a:ext cx="4041775" cy="4184736"/>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nSpc>
                <a:spcPct val="120000"/>
              </a:lnSpc>
              <a:spcBef>
                <a:spcPts val="1200"/>
              </a:spcBef>
            </a:pPr>
            <a:r>
              <a:rPr lang="en-GB" dirty="0" smtClean="0"/>
              <a:t>We believe the Bill is implementable once it has been updated accordingly.</a:t>
            </a:r>
          </a:p>
          <a:p>
            <a:pPr>
              <a:lnSpc>
                <a:spcPct val="120000"/>
              </a:lnSpc>
              <a:spcBef>
                <a:spcPts val="1200"/>
              </a:spcBef>
            </a:pPr>
            <a:r>
              <a:rPr lang="en-GB" dirty="0" smtClean="0"/>
              <a:t>Please refer to our response regarding the constitutionality of the Bill.</a:t>
            </a:r>
          </a:p>
          <a:p>
            <a:pPr>
              <a:lnSpc>
                <a:spcPct val="120000"/>
              </a:lnSpc>
              <a:spcBef>
                <a:spcPts val="1200"/>
              </a:spcBef>
            </a:pPr>
            <a:r>
              <a:rPr lang="en-GB" dirty="0" smtClean="0"/>
              <a:t>The concern stem from reference to the powers of the Minister to appoint the Penalty Committee. In terms of the revised Bill it is no longer the Minister but Council which is responsible for appointment of the Committee. Accordingly, the Committee is now referred to as the Enforcement Committee. Further, the Bill requires the Committee to  act with impartiality and discharge its duties without fear, favour or prejudice</a:t>
            </a:r>
          </a:p>
          <a:p>
            <a:pPr>
              <a:lnSpc>
                <a:spcPct val="120000"/>
              </a:lnSpc>
              <a:spcBef>
                <a:spcPts val="1200"/>
              </a:spcBef>
            </a:pPr>
            <a:r>
              <a:rPr lang="en-GB" dirty="0" smtClean="0"/>
              <a:t>This is now addressed in  the new section 33 of the Bill.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1666201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sz="4000" b="1" dirty="0" smtClean="0">
                <a:solidFill>
                  <a:schemeClr val="accent6">
                    <a:lumMod val="75000"/>
                  </a:schemeClr>
                </a:solidFill>
              </a:rPr>
              <a:t/>
            </a:r>
            <a:br>
              <a:rPr lang="en-ZA" sz="4000" b="1" dirty="0" smtClean="0">
                <a:solidFill>
                  <a:schemeClr val="accent6">
                    <a:lumMod val="75000"/>
                  </a:schemeClr>
                </a:solidFill>
              </a:rPr>
            </a:br>
            <a:r>
              <a:rPr lang="en-ZA" sz="4000" b="1" dirty="0" smtClean="0">
                <a:solidFill>
                  <a:schemeClr val="accent6">
                    <a:lumMod val="75000"/>
                  </a:schemeClr>
                </a:solidFill>
              </a:rPr>
              <a:t>CENTRE FOR CONSTITUTIONAL RIGHTS [2]</a:t>
            </a:r>
            <a:r>
              <a:rPr lang="en-ZA" dirty="0" smtClean="0"/>
              <a:t/>
            </a:r>
            <a:br>
              <a:rPr lang="en-ZA" dirty="0" smtClean="0"/>
            </a:br>
            <a:endParaRPr lang="en-ZA" dirty="0"/>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a:bodyPr>
          <a:lstStyle/>
          <a:p>
            <a:pPr lvl="0"/>
            <a:r>
              <a:rPr lang="en-GB" dirty="0" smtClean="0"/>
              <a:t>Classification of all online content is impractical</a:t>
            </a:r>
            <a:endParaRPr lang="en-ZA" dirty="0" smtClean="0"/>
          </a:p>
          <a:p>
            <a:r>
              <a:rPr lang="en-GB" dirty="0" smtClean="0"/>
              <a:t>Drop the pre-publication classification  requirement</a:t>
            </a:r>
          </a:p>
          <a:p>
            <a:pPr marL="0" indent="0">
              <a:buNone/>
            </a:pPr>
            <a:endParaRPr lang="en-ZA" dirty="0" smtClean="0"/>
          </a:p>
          <a:p>
            <a:r>
              <a:rPr lang="en-GB" dirty="0" smtClean="0"/>
              <a:t>Require that classifiers obtain a court order before entering premises to classify digital content</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nSpc>
                <a:spcPct val="120000"/>
              </a:lnSpc>
              <a:spcBef>
                <a:spcPts val="1200"/>
              </a:spcBef>
            </a:pPr>
            <a:r>
              <a:rPr lang="en-GB" dirty="0" smtClean="0"/>
              <a:t>The co-regulation system introduced in the Bill will enable commercial online distributors to self classify their online content using the FPB guidelines. </a:t>
            </a:r>
          </a:p>
          <a:p>
            <a:pPr>
              <a:lnSpc>
                <a:spcPct val="120000"/>
              </a:lnSpc>
              <a:spcBef>
                <a:spcPts val="1200"/>
              </a:spcBef>
            </a:pPr>
            <a:r>
              <a:rPr lang="en-ZA" dirty="0" smtClean="0"/>
              <a:t>FPB will only have jurisdiction over non-commercial distributors (ugc) in respect of complaints and take down notices, they will not be required to pay a distribution fee or submit content for classification.</a:t>
            </a:r>
          </a:p>
          <a:p>
            <a:pPr>
              <a:lnSpc>
                <a:spcPct val="120000"/>
              </a:lnSpc>
              <a:spcBef>
                <a:spcPts val="1200"/>
              </a:spcBef>
            </a:pPr>
            <a:r>
              <a:rPr lang="en-GB" dirty="0" smtClean="0"/>
              <a:t>The Bill does not require classifiers to go to premises of distributors to classify digital content.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33</a:t>
            </a:fld>
            <a:endParaRPr lang="en-US" dirty="0"/>
          </a:p>
        </p:txBody>
      </p:sp>
    </p:spTree>
    <p:extLst>
      <p:ext uri="{BB962C8B-B14F-4D97-AF65-F5344CB8AC3E}">
        <p14:creationId xmlns:p14="http://schemas.microsoft.com/office/powerpoint/2010/main" xmlns="" val="2595995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ZA" sz="3000" b="1" dirty="0" smtClean="0">
                <a:solidFill>
                  <a:schemeClr val="accent6">
                    <a:lumMod val="75000"/>
                  </a:schemeClr>
                </a:solidFill>
              </a:rPr>
              <a:t>THE INTERNET SERVICE PROVIDERS' ASSOCIATION [1]</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Proposed s27A places onerous obligations on ISPs to monitor hate speech and child pornography.</a:t>
            </a:r>
          </a:p>
          <a:p>
            <a:r>
              <a:rPr lang="en-ZA" dirty="0" smtClean="0"/>
              <a:t>Policy require ISPs to preserve evidence, whilst on the other hand the Bill requires them to take down upon being informed by FPB</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ZA" dirty="0" smtClean="0"/>
              <a:t>There is no such duty to monitor. Duty arises to remove content pursuant to a take down notice issued in terms of section 77 of the ECT Act which is now incorporated in the Bill .</a:t>
            </a:r>
          </a:p>
          <a:p>
            <a:r>
              <a:rPr lang="en-ZA" dirty="0" smtClean="0"/>
              <a:t>The comment is noted. </a:t>
            </a:r>
          </a:p>
          <a:p>
            <a:r>
              <a:rPr lang="en-ZA" dirty="0" smtClean="0"/>
              <a:t>The Bill seeks to align itself to the relevant provisions  in the ECT Act to address this concern.</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34</a:t>
            </a:fld>
            <a:endParaRPr lang="en-US" dirty="0"/>
          </a:p>
        </p:txBody>
      </p:sp>
    </p:spTree>
    <p:extLst>
      <p:ext uri="{BB962C8B-B14F-4D97-AF65-F5344CB8AC3E}">
        <p14:creationId xmlns:p14="http://schemas.microsoft.com/office/powerpoint/2010/main" xmlns="" val="326074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ZA" sz="3000" b="1" dirty="0" smtClean="0">
                <a:solidFill>
                  <a:schemeClr val="accent6">
                    <a:lumMod val="75000"/>
                  </a:schemeClr>
                </a:solidFill>
              </a:rPr>
              <a:t>THE INTERNET SERVICE PROVIDERS' ASSOCIATION [2]</a:t>
            </a:r>
            <a:endParaRPr lang="en-ZA" sz="30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Terminology ”Child Sexual Abuse Material is preferred instead of “Child pornography”</a:t>
            </a:r>
          </a:p>
          <a:p>
            <a:pPr>
              <a:buNone/>
            </a:pPr>
            <a:endParaRPr lang="en-ZA" dirty="0" smtClean="0"/>
          </a:p>
          <a:p>
            <a:r>
              <a:rPr lang="en-ZA" dirty="0" smtClean="0"/>
              <a:t>Take down notices must be accompanied by a court order</a:t>
            </a:r>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r>
              <a:rPr lang="en-GB" dirty="0" smtClean="0"/>
              <a:t>It is suggested that the term be retained in line with the Criminal Law Amendment Act as the principal legislation in respect of sexual offences.</a:t>
            </a:r>
            <a:endParaRPr lang="en-ZA" dirty="0" smtClean="0"/>
          </a:p>
          <a:p>
            <a:endParaRPr lang="en-ZA" dirty="0" smtClean="0"/>
          </a:p>
          <a:p>
            <a:r>
              <a:rPr lang="en-ZA" dirty="0" smtClean="0"/>
              <a:t>The procedure outlined in the Electronic Communications and Transactions Act has been incorporated and cross referenced  in the Bill.</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35</a:t>
            </a:fld>
            <a:endParaRPr lang="en-US" dirty="0"/>
          </a:p>
        </p:txBody>
      </p:sp>
    </p:spTree>
    <p:extLst>
      <p:ext uri="{BB962C8B-B14F-4D97-AF65-F5344CB8AC3E}">
        <p14:creationId xmlns:p14="http://schemas.microsoft.com/office/powerpoint/2010/main" xmlns="" val="314704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369"/>
          </a:xfrm>
        </p:spPr>
        <p:style>
          <a:lnRef idx="0">
            <a:scrgbClr r="0" g="0" b="0"/>
          </a:lnRef>
          <a:fillRef idx="1003">
            <a:schemeClr val="lt1"/>
          </a:fillRef>
          <a:effectRef idx="0">
            <a:scrgbClr r="0" g="0" b="0"/>
          </a:effectRef>
          <a:fontRef idx="major"/>
        </p:style>
        <p:txBody>
          <a:bodyPr>
            <a:normAutofit/>
          </a:bodyPr>
          <a:lstStyle/>
          <a:p>
            <a:pPr algn="l"/>
            <a:r>
              <a:rPr lang="en-ZA" sz="3600" b="1" dirty="0" smtClean="0">
                <a:solidFill>
                  <a:schemeClr val="accent6">
                    <a:lumMod val="75000"/>
                  </a:schemeClr>
                </a:solidFill>
                <a:latin typeface="Century Gothic" panose="020B0502020202020204" pitchFamily="34" charset="0"/>
              </a:rPr>
              <a:t>ADDITIONAL AMENDMENTS</a:t>
            </a:r>
            <a:endParaRPr lang="en-ZA" sz="3600" dirty="0">
              <a:solidFill>
                <a:schemeClr val="accent6">
                  <a:lumMod val="75000"/>
                </a:schemeClr>
              </a:solidFill>
              <a:latin typeface="Century Gothic" panose="020B0502020202020204" pitchFamily="34" charset="0"/>
            </a:endParaRPr>
          </a:p>
        </p:txBody>
      </p:sp>
      <p:sp>
        <p:nvSpPr>
          <p:cNvPr id="4" name="Content Placeholder 3"/>
          <p:cNvSpPr>
            <a:spLocks noGrp="1"/>
          </p:cNvSpPr>
          <p:nvPr>
            <p:ph idx="1"/>
          </p:nvPr>
        </p:nvSpPr>
        <p:spPr>
          <a:xfrm>
            <a:off x="0" y="811370"/>
            <a:ext cx="9144000" cy="6046630"/>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algn="just">
              <a:buFont typeface="Wingdings" panose="05000000000000000000" pitchFamily="2" charset="2"/>
              <a:buChar char="Ø"/>
            </a:pPr>
            <a:r>
              <a:rPr lang="en-ZA" sz="4000" dirty="0" smtClean="0">
                <a:latin typeface="+mj-lt"/>
              </a:rPr>
              <a:t>In order that the Bill passes constitutional muster, the grounds of hate speech have been confined to only those as outlined in the Constitution.</a:t>
            </a:r>
          </a:p>
          <a:p>
            <a:pPr algn="just">
              <a:buFont typeface="Wingdings" panose="05000000000000000000" pitchFamily="2" charset="2"/>
              <a:buChar char="Ø"/>
            </a:pPr>
            <a:r>
              <a:rPr lang="en-ZA" sz="4000" dirty="0" smtClean="0">
                <a:latin typeface="+mj-lt"/>
              </a:rPr>
              <a:t>The Penalty Committee has been renamed as the Enforcement Committee and will be appointed and removed by the Council of the FPB on the grounds outlined in the Bill.</a:t>
            </a:r>
          </a:p>
          <a:p>
            <a:pPr algn="just">
              <a:buFont typeface="Wingdings" panose="05000000000000000000" pitchFamily="2" charset="2"/>
              <a:buChar char="Ø"/>
            </a:pPr>
            <a:r>
              <a:rPr lang="en-ZA" sz="4000" dirty="0" smtClean="0">
                <a:latin typeface="+mj-lt"/>
              </a:rPr>
              <a:t>The Bill makes provision for public participation in respect of any regulations or directives as may be issued by the Minister from time to time.</a:t>
            </a:r>
          </a:p>
          <a:p>
            <a:pPr algn="just">
              <a:buFont typeface="Wingdings" panose="05000000000000000000" pitchFamily="2" charset="2"/>
              <a:buChar char="Ø"/>
            </a:pPr>
            <a:r>
              <a:rPr lang="en-ZA" sz="4000" dirty="0" smtClean="0">
                <a:latin typeface="+mj-lt"/>
              </a:rPr>
              <a:t>The definitions of “digital film” and “digital game” have been deleted as the provisions relating to online distribution adequately address the objectives of the Bill in this regard.</a:t>
            </a:r>
          </a:p>
          <a:p>
            <a:pPr algn="just">
              <a:buFont typeface="Wingdings" panose="05000000000000000000" pitchFamily="2" charset="2"/>
              <a:buChar char="Ø"/>
            </a:pPr>
            <a:r>
              <a:rPr lang="en-ZA" sz="4000" dirty="0">
                <a:latin typeface="+mj-lt"/>
              </a:rPr>
              <a:t>The definition of internet service provider has been substituted with the definition as contained in the </a:t>
            </a:r>
            <a:r>
              <a:rPr lang="en-ZA" sz="4000" dirty="0" smtClean="0">
                <a:latin typeface="+mj-lt"/>
              </a:rPr>
              <a:t>ECTA, </a:t>
            </a:r>
            <a:r>
              <a:rPr lang="en-ZA" sz="4000" dirty="0">
                <a:latin typeface="+mj-lt"/>
              </a:rPr>
              <a:t>as the primary legislation regulating ISPs.</a:t>
            </a:r>
          </a:p>
          <a:p>
            <a:pPr algn="just">
              <a:buFont typeface="Wingdings" panose="05000000000000000000" pitchFamily="2" charset="2"/>
              <a:buChar char="Ø"/>
            </a:pPr>
            <a:r>
              <a:rPr lang="en-ZA" sz="4000" dirty="0" smtClean="0">
                <a:latin typeface="+mj-lt"/>
              </a:rPr>
              <a:t>The </a:t>
            </a:r>
            <a:r>
              <a:rPr lang="en-ZA" sz="4000" dirty="0">
                <a:latin typeface="+mj-lt"/>
              </a:rPr>
              <a:t>term “internet access provider” has been inserted to accommodate internet cafes as they do not fall within the definition of internet service providers as defined in the </a:t>
            </a:r>
            <a:r>
              <a:rPr lang="en-ZA" sz="4000" dirty="0" smtClean="0">
                <a:latin typeface="+mj-lt"/>
              </a:rPr>
              <a:t>ECTA.</a:t>
            </a:r>
            <a:endParaRPr lang="en-ZA" sz="4000" dirty="0">
              <a:latin typeface="+mj-lt"/>
            </a:endParaRPr>
          </a:p>
          <a:p>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36</a:t>
            </a:fld>
            <a:endParaRPr lang="en-US" dirty="0"/>
          </a:p>
        </p:txBody>
      </p:sp>
    </p:spTree>
    <p:extLst>
      <p:ext uri="{BB962C8B-B14F-4D97-AF65-F5344CB8AC3E}">
        <p14:creationId xmlns:p14="http://schemas.microsoft.com/office/powerpoint/2010/main" xmlns="" val="314704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369"/>
          </a:xfrm>
        </p:spPr>
        <p:style>
          <a:lnRef idx="0">
            <a:scrgbClr r="0" g="0" b="0"/>
          </a:lnRef>
          <a:fillRef idx="1003">
            <a:schemeClr val="lt1"/>
          </a:fillRef>
          <a:effectRef idx="0">
            <a:scrgbClr r="0" g="0" b="0"/>
          </a:effectRef>
          <a:fontRef idx="major"/>
        </p:style>
        <p:txBody>
          <a:bodyPr>
            <a:normAutofit/>
          </a:bodyPr>
          <a:lstStyle/>
          <a:p>
            <a:pPr algn="l"/>
            <a:r>
              <a:rPr lang="en-ZA" sz="3600" b="1" dirty="0">
                <a:solidFill>
                  <a:schemeClr val="accent6">
                    <a:lumMod val="75000"/>
                  </a:schemeClr>
                </a:solidFill>
                <a:latin typeface="Century Gothic" panose="020B0502020202020204" pitchFamily="34" charset="0"/>
              </a:rPr>
              <a:t>CONCLUSION </a:t>
            </a:r>
            <a:r>
              <a:rPr lang="en-ZA" sz="3600" b="1" dirty="0" smtClean="0">
                <a:solidFill>
                  <a:schemeClr val="accent6">
                    <a:lumMod val="75000"/>
                  </a:schemeClr>
                </a:solidFill>
                <a:latin typeface="Century Gothic" panose="020B0502020202020204" pitchFamily="34" charset="0"/>
              </a:rPr>
              <a:t>[1]</a:t>
            </a:r>
            <a:endParaRPr lang="en-ZA" sz="3600" b="1" dirty="0">
              <a:solidFill>
                <a:schemeClr val="accent6">
                  <a:lumMod val="75000"/>
                </a:schemeClr>
              </a:solidFill>
              <a:latin typeface="Century Gothic" panose="020B0502020202020204" pitchFamily="34" charset="0"/>
            </a:endParaRPr>
          </a:p>
        </p:txBody>
      </p:sp>
      <p:sp>
        <p:nvSpPr>
          <p:cNvPr id="4" name="Content Placeholder 3"/>
          <p:cNvSpPr>
            <a:spLocks noGrp="1"/>
          </p:cNvSpPr>
          <p:nvPr>
            <p:ph idx="1"/>
          </p:nvPr>
        </p:nvSpPr>
        <p:spPr>
          <a:xfrm>
            <a:off x="0" y="811370"/>
            <a:ext cx="9144000" cy="604663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r>
              <a:rPr lang="en-ZA" dirty="0"/>
              <a:t>The </a:t>
            </a:r>
            <a:r>
              <a:rPr lang="en-ZA" dirty="0" smtClean="0"/>
              <a:t>department appreciates </a:t>
            </a:r>
            <a:r>
              <a:rPr lang="en-ZA" dirty="0"/>
              <a:t>all the </a:t>
            </a:r>
            <a:r>
              <a:rPr lang="en-ZA" dirty="0" smtClean="0"/>
              <a:t>input </a:t>
            </a:r>
            <a:r>
              <a:rPr lang="en-ZA" dirty="0"/>
              <a:t>submitted by stakeholders. </a:t>
            </a:r>
            <a:endParaRPr lang="en-ZA" dirty="0" smtClean="0"/>
          </a:p>
          <a:p>
            <a:pPr algn="just"/>
            <a:r>
              <a:rPr lang="en-ZA" dirty="0" smtClean="0"/>
              <a:t>The </a:t>
            </a:r>
            <a:r>
              <a:rPr lang="en-ZA" dirty="0"/>
              <a:t>support and collaborative efforts from members of Films and Publications Board are noted and the </a:t>
            </a:r>
            <a:r>
              <a:rPr lang="en-ZA" dirty="0" smtClean="0"/>
              <a:t>department intends </a:t>
            </a:r>
            <a:r>
              <a:rPr lang="en-ZA" dirty="0"/>
              <a:t>to support them on the implementation of this Bill.</a:t>
            </a:r>
          </a:p>
          <a:p>
            <a:pPr algn="just"/>
            <a:r>
              <a:rPr lang="en-ZA" dirty="0"/>
              <a:t>The </a:t>
            </a:r>
            <a:r>
              <a:rPr lang="en-ZA" dirty="0" smtClean="0"/>
              <a:t>department </a:t>
            </a:r>
            <a:r>
              <a:rPr lang="en-ZA" dirty="0"/>
              <a:t>would like to thank the Office of Chief State Law </a:t>
            </a:r>
            <a:r>
              <a:rPr lang="en-ZA" dirty="0" smtClean="0"/>
              <a:t>Advisor </a:t>
            </a:r>
            <a:r>
              <a:rPr lang="en-ZA" dirty="0"/>
              <a:t>for their sound legal </a:t>
            </a:r>
            <a:r>
              <a:rPr lang="en-ZA" dirty="0" smtClean="0"/>
              <a:t>advice </a:t>
            </a:r>
            <a:r>
              <a:rPr lang="en-ZA" dirty="0"/>
              <a:t>and expertise that they provided in order to improve this Bill.</a:t>
            </a:r>
          </a:p>
          <a:p>
            <a:pPr algn="just"/>
            <a:r>
              <a:rPr lang="en-ZA" dirty="0"/>
              <a:t>The </a:t>
            </a:r>
            <a:r>
              <a:rPr lang="en-ZA" dirty="0" smtClean="0"/>
              <a:t>department </a:t>
            </a:r>
            <a:r>
              <a:rPr lang="en-ZA" dirty="0"/>
              <a:t>encourages the committee to ensure that the protection of the children, the vulnerable and the citizens against harmful content is enhanced</a:t>
            </a:r>
            <a:r>
              <a:rPr lang="en-ZA" dirty="0" smtClean="0"/>
              <a:t>.</a:t>
            </a:r>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37</a:t>
            </a:fld>
            <a:endParaRPr lang="en-US" dirty="0"/>
          </a:p>
        </p:txBody>
      </p:sp>
    </p:spTree>
    <p:extLst>
      <p:ext uri="{BB962C8B-B14F-4D97-AF65-F5344CB8AC3E}">
        <p14:creationId xmlns:p14="http://schemas.microsoft.com/office/powerpoint/2010/main" xmlns="" val="2054753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369"/>
          </a:xfrm>
        </p:spPr>
        <p:style>
          <a:lnRef idx="0">
            <a:scrgbClr r="0" g="0" b="0"/>
          </a:lnRef>
          <a:fillRef idx="1003">
            <a:schemeClr val="lt1"/>
          </a:fillRef>
          <a:effectRef idx="0">
            <a:scrgbClr r="0" g="0" b="0"/>
          </a:effectRef>
          <a:fontRef idx="major"/>
        </p:style>
        <p:txBody>
          <a:bodyPr>
            <a:normAutofit/>
          </a:bodyPr>
          <a:lstStyle/>
          <a:p>
            <a:pPr algn="l"/>
            <a:r>
              <a:rPr lang="en-ZA" sz="3600" b="1" dirty="0" smtClean="0">
                <a:solidFill>
                  <a:schemeClr val="accent6">
                    <a:lumMod val="75000"/>
                  </a:schemeClr>
                </a:solidFill>
                <a:latin typeface="Century Gothic" panose="020B0502020202020204" pitchFamily="34" charset="0"/>
              </a:rPr>
              <a:t>CONCLUSION [2] </a:t>
            </a:r>
            <a:endParaRPr lang="en-ZA" sz="3600" b="1" dirty="0">
              <a:solidFill>
                <a:schemeClr val="accent6">
                  <a:lumMod val="75000"/>
                </a:schemeClr>
              </a:solidFill>
              <a:latin typeface="Century Gothic" panose="020B0502020202020204" pitchFamily="34" charset="0"/>
            </a:endParaRPr>
          </a:p>
        </p:txBody>
      </p:sp>
      <p:sp>
        <p:nvSpPr>
          <p:cNvPr id="4" name="Content Placeholder 3"/>
          <p:cNvSpPr>
            <a:spLocks noGrp="1"/>
          </p:cNvSpPr>
          <p:nvPr>
            <p:ph idx="1"/>
          </p:nvPr>
        </p:nvSpPr>
        <p:spPr>
          <a:xfrm>
            <a:off x="0" y="811370"/>
            <a:ext cx="9144000" cy="604663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lgn="just">
              <a:buNone/>
            </a:pPr>
            <a:r>
              <a:rPr lang="en-ZA" dirty="0"/>
              <a:t>The DoC will:</a:t>
            </a:r>
          </a:p>
          <a:p>
            <a:pPr algn="just"/>
            <a:r>
              <a:rPr lang="en-ZA" dirty="0"/>
              <a:t>c</a:t>
            </a:r>
            <a:r>
              <a:rPr lang="en-ZA" dirty="0" smtClean="0"/>
              <a:t>ontinue to monitor </a:t>
            </a:r>
            <a:r>
              <a:rPr lang="en-ZA" dirty="0"/>
              <a:t>developments in this area to increase its efforts to guarantee the security of children while accessing online/offline </a:t>
            </a:r>
            <a:r>
              <a:rPr lang="en-ZA" dirty="0" smtClean="0"/>
              <a:t>content </a:t>
            </a:r>
            <a:r>
              <a:rPr lang="en-ZA" dirty="0"/>
              <a:t>as the rules offering protection of children are still needed and requires update and review from time to time;</a:t>
            </a:r>
          </a:p>
          <a:p>
            <a:pPr algn="just"/>
            <a:r>
              <a:rPr lang="en-ZA" dirty="0" smtClean="0"/>
              <a:t>encourage </a:t>
            </a:r>
            <a:r>
              <a:rPr lang="en-ZA" dirty="0"/>
              <a:t>information campaigns for parents, teachers and guardians so as to ensure that </a:t>
            </a:r>
            <a:r>
              <a:rPr lang="en-ZA" dirty="0" smtClean="0"/>
              <a:t>children are </a:t>
            </a:r>
            <a:r>
              <a:rPr lang="en-ZA" dirty="0"/>
              <a:t>adequately educated about the risks in the use of online </a:t>
            </a:r>
            <a:r>
              <a:rPr lang="en-ZA" dirty="0" smtClean="0"/>
              <a:t>content</a:t>
            </a:r>
            <a:r>
              <a:rPr lang="en-ZA" dirty="0"/>
              <a:t>;</a:t>
            </a:r>
          </a:p>
          <a:p>
            <a:pPr algn="just"/>
            <a:r>
              <a:rPr lang="en-ZA" dirty="0"/>
              <a:t>work with the Justice Cluster, ISPs, Mobile Operators and FPB to take action against harmful online content services at variance with rules on the protection of </a:t>
            </a:r>
            <a:r>
              <a:rPr lang="en-ZA" dirty="0" smtClean="0"/>
              <a:t>minors; </a:t>
            </a:r>
            <a:endParaRPr lang="en-ZA" dirty="0"/>
          </a:p>
          <a:p>
            <a:pPr algn="just"/>
            <a:r>
              <a:rPr lang="en-ZA" dirty="0"/>
              <a:t>ensure that there is effective mechanisms to protect children from harmful online/offline </a:t>
            </a:r>
            <a:r>
              <a:rPr lang="en-ZA" dirty="0" smtClean="0"/>
              <a:t>content;</a:t>
            </a:r>
            <a:endParaRPr lang="en-ZA" dirty="0"/>
          </a:p>
          <a:p>
            <a:pPr algn="just"/>
            <a:r>
              <a:rPr lang="en-ZA" dirty="0"/>
              <a:t>ensure that there is an effective take-down of child sexual abuse material, through the improving and cooperation with law enforcement, ISPs, Mobile Operators and </a:t>
            </a:r>
            <a:r>
              <a:rPr lang="en-ZA" dirty="0" smtClean="0"/>
              <a:t>hotlines;</a:t>
            </a:r>
            <a:endParaRPr lang="en-ZA" dirty="0"/>
          </a:p>
          <a:p>
            <a:pPr algn="just"/>
            <a:r>
              <a:rPr lang="en-ZA" dirty="0"/>
              <a:t>International cooperation is essential given the global nature of the problem. </a:t>
            </a:r>
          </a:p>
        </p:txBody>
      </p:sp>
      <p:sp>
        <p:nvSpPr>
          <p:cNvPr id="3" name="Slide Number Placeholder 2"/>
          <p:cNvSpPr>
            <a:spLocks noGrp="1"/>
          </p:cNvSpPr>
          <p:nvPr>
            <p:ph type="sldNum" sz="quarter" idx="12"/>
          </p:nvPr>
        </p:nvSpPr>
        <p:spPr/>
        <p:txBody>
          <a:bodyPr/>
          <a:lstStyle/>
          <a:p>
            <a:fld id="{8843D58F-2DAB-1446-A47E-C34A82BC1FA1}" type="slidenum">
              <a:rPr lang="en-US" smtClean="0"/>
              <a:pPr/>
              <a:t>38</a:t>
            </a:fld>
            <a:endParaRPr lang="en-US" dirty="0"/>
          </a:p>
        </p:txBody>
      </p:sp>
    </p:spTree>
    <p:extLst>
      <p:ext uri="{BB962C8B-B14F-4D97-AF65-F5344CB8AC3E}">
        <p14:creationId xmlns:p14="http://schemas.microsoft.com/office/powerpoint/2010/main" xmlns="" val="785920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369"/>
          </a:xfrm>
        </p:spPr>
        <p:style>
          <a:lnRef idx="0">
            <a:scrgbClr r="0" g="0" b="0"/>
          </a:lnRef>
          <a:fillRef idx="1003">
            <a:schemeClr val="lt1"/>
          </a:fillRef>
          <a:effectRef idx="0">
            <a:scrgbClr r="0" g="0" b="0"/>
          </a:effectRef>
          <a:fontRef idx="major"/>
        </p:style>
        <p:txBody>
          <a:bodyPr>
            <a:normAutofit/>
          </a:bodyPr>
          <a:lstStyle/>
          <a:p>
            <a:pPr algn="l"/>
            <a:r>
              <a:rPr lang="en-ZA" sz="3600" b="1" dirty="0" smtClean="0">
                <a:solidFill>
                  <a:schemeClr val="accent6">
                    <a:lumMod val="75000"/>
                  </a:schemeClr>
                </a:solidFill>
                <a:latin typeface="Century Gothic" panose="020B0502020202020204" pitchFamily="34" charset="0"/>
              </a:rPr>
              <a:t>CONCLUSION [3] </a:t>
            </a:r>
            <a:endParaRPr lang="en-ZA" sz="3600" b="1" dirty="0">
              <a:solidFill>
                <a:schemeClr val="accent6">
                  <a:lumMod val="75000"/>
                </a:schemeClr>
              </a:solidFill>
              <a:latin typeface="Century Gothic" panose="020B0502020202020204" pitchFamily="34" charset="0"/>
            </a:endParaRPr>
          </a:p>
        </p:txBody>
      </p:sp>
      <p:sp>
        <p:nvSpPr>
          <p:cNvPr id="4" name="Content Placeholder 3"/>
          <p:cNvSpPr>
            <a:spLocks noGrp="1"/>
          </p:cNvSpPr>
          <p:nvPr>
            <p:ph idx="1"/>
          </p:nvPr>
        </p:nvSpPr>
        <p:spPr>
          <a:xfrm>
            <a:off x="0" y="811370"/>
            <a:ext cx="9144000" cy="6046630"/>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just"/>
            <a:r>
              <a:rPr lang="en-ZA" dirty="0"/>
              <a:t>In our opinion the protection of children against harmful online content is in the interest of society in </a:t>
            </a:r>
            <a:r>
              <a:rPr lang="en-ZA" dirty="0" smtClean="0"/>
              <a:t>general </a:t>
            </a:r>
            <a:r>
              <a:rPr lang="en-ZA" dirty="0"/>
              <a:t>and we consider it of importance that the government and its regulatory agencies remains involved in the implementation of these </a:t>
            </a:r>
            <a:r>
              <a:rPr lang="en-ZA" dirty="0" smtClean="0"/>
              <a:t>protections </a:t>
            </a:r>
            <a:r>
              <a:rPr lang="en-ZA" dirty="0"/>
              <a:t>within the limits of the Constitution and the protections of all kinds of </a:t>
            </a:r>
            <a:r>
              <a:rPr lang="en-ZA" dirty="0" smtClean="0"/>
              <a:t>freedom </a:t>
            </a:r>
            <a:r>
              <a:rPr lang="en-ZA" dirty="0"/>
              <a:t>that have to be balanced against those rights and their protections.</a:t>
            </a:r>
          </a:p>
          <a:p>
            <a:pPr algn="just"/>
            <a:r>
              <a:rPr lang="en-ZA" dirty="0" smtClean="0"/>
              <a:t>Formal </a:t>
            </a:r>
            <a:r>
              <a:rPr lang="en-ZA" dirty="0"/>
              <a:t>legislative drafting suggestions and </a:t>
            </a:r>
            <a:r>
              <a:rPr lang="en-ZA" dirty="0" smtClean="0"/>
              <a:t>submission </a:t>
            </a:r>
            <a:r>
              <a:rPr lang="en-ZA" dirty="0"/>
              <a:t>we have re-worked on together with office of chief state law advisor following the hearings of 20&amp;21 September 2016 and further deliberations and engagement with the those that had previously submitted their legal concerns.</a:t>
            </a:r>
          </a:p>
          <a:p>
            <a:pPr algn="just"/>
            <a:r>
              <a:rPr lang="en-ZA" dirty="0"/>
              <a:t>We endeavoured to cover all these concerns and we did so with the sole intention of ensuring that the intended legislation should pass the Constitutional test and is easily implementable in a collaborative manner for the benefit of the children, public, industry and international standing of South Africa.</a:t>
            </a:r>
          </a:p>
          <a:p>
            <a:pPr algn="just"/>
            <a:r>
              <a:rPr lang="en-ZA" dirty="0"/>
              <a:t>Lastly, our legislative and regulatory efforts are all intended to improve on and update classification enforcement mechanism. </a:t>
            </a:r>
          </a:p>
        </p:txBody>
      </p:sp>
      <p:sp>
        <p:nvSpPr>
          <p:cNvPr id="3" name="Slide Number Placeholder 2"/>
          <p:cNvSpPr>
            <a:spLocks noGrp="1"/>
          </p:cNvSpPr>
          <p:nvPr>
            <p:ph type="sldNum" sz="quarter" idx="12"/>
          </p:nvPr>
        </p:nvSpPr>
        <p:spPr/>
        <p:txBody>
          <a:bodyPr/>
          <a:lstStyle/>
          <a:p>
            <a:fld id="{8843D58F-2DAB-1446-A47E-C34A82BC1FA1}" type="slidenum">
              <a:rPr lang="en-US" smtClean="0"/>
              <a:pPr/>
              <a:t>39</a:t>
            </a:fld>
            <a:endParaRPr lang="en-US" dirty="0"/>
          </a:p>
        </p:txBody>
      </p:sp>
    </p:spTree>
    <p:extLst>
      <p:ext uri="{BB962C8B-B14F-4D97-AF65-F5344CB8AC3E}">
        <p14:creationId xmlns:p14="http://schemas.microsoft.com/office/powerpoint/2010/main" xmlns="" val="419322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71"/>
            <a:ext cx="8229600" cy="815781"/>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INTRODUCTION [1] </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457200" y="1010652"/>
            <a:ext cx="8229600" cy="5345698"/>
          </a:xfrm>
        </p:spPr>
        <p:style>
          <a:lnRef idx="1">
            <a:schemeClr val="dk1"/>
          </a:lnRef>
          <a:fillRef idx="2">
            <a:schemeClr val="dk1"/>
          </a:fillRef>
          <a:effectRef idx="1">
            <a:schemeClr val="dk1"/>
          </a:effectRef>
          <a:fontRef idx="minor">
            <a:schemeClr val="dk1"/>
          </a:fontRef>
        </p:style>
        <p:txBody>
          <a:bodyPr>
            <a:noAutofit/>
          </a:bodyPr>
          <a:lstStyle/>
          <a:p>
            <a:pPr algn="just"/>
            <a:r>
              <a:rPr lang="en-ZA" sz="2000" dirty="0" smtClean="0">
                <a:latin typeface="Century Gothic" panose="020B0502020202020204" pitchFamily="34" charset="0"/>
                <a:cs typeface="Arial" pitchFamily="34" charset="0"/>
              </a:rPr>
              <a:t>As per the Parliament instructions of 13 October 2016:</a:t>
            </a:r>
          </a:p>
          <a:p>
            <a:pPr lvl="1" algn="just"/>
            <a:r>
              <a:rPr lang="en-ZA" sz="2000" dirty="0" smtClean="0">
                <a:latin typeface="Century Gothic" panose="020B0502020202020204" pitchFamily="34" charset="0"/>
                <a:cs typeface="Arial" pitchFamily="34" charset="0"/>
              </a:rPr>
              <a:t>The </a:t>
            </a:r>
            <a:r>
              <a:rPr lang="en-ZA" sz="2000" dirty="0" err="1" smtClean="0">
                <a:latin typeface="Century Gothic" panose="020B0502020202020204" pitchFamily="34" charset="0"/>
                <a:cs typeface="Arial" pitchFamily="34" charset="0"/>
              </a:rPr>
              <a:t>DoC</a:t>
            </a:r>
            <a:r>
              <a:rPr lang="en-ZA" sz="2000" dirty="0" smtClean="0">
                <a:latin typeface="Century Gothic" panose="020B0502020202020204" pitchFamily="34" charset="0"/>
                <a:cs typeface="Arial" pitchFamily="34" charset="0"/>
              </a:rPr>
              <a:t> and the Department of Planning</a:t>
            </a:r>
            <a:r>
              <a:rPr lang="en-ZA" sz="2000" dirty="0">
                <a:latin typeface="Century Gothic" panose="020B0502020202020204" pitchFamily="34" charset="0"/>
                <a:cs typeface="Arial" pitchFamily="34" charset="0"/>
              </a:rPr>
              <a:t>, Monitoring and </a:t>
            </a:r>
            <a:r>
              <a:rPr lang="en-ZA" sz="2000" dirty="0" smtClean="0">
                <a:latin typeface="Century Gothic" panose="020B0502020202020204" pitchFamily="34" charset="0"/>
                <a:cs typeface="Arial" pitchFamily="34" charset="0"/>
              </a:rPr>
              <a:t>Evaluation (DPME) met (19 October 2016</a:t>
            </a:r>
            <a:r>
              <a:rPr lang="en-ZA" sz="2000" dirty="0">
                <a:latin typeface="Century Gothic" panose="020B0502020202020204" pitchFamily="34" charset="0"/>
                <a:cs typeface="Arial" pitchFamily="34" charset="0"/>
              </a:rPr>
              <a:t>) on the </a:t>
            </a:r>
            <a:r>
              <a:rPr lang="en-ZA" sz="2000" dirty="0" smtClean="0">
                <a:latin typeface="Century Gothic" panose="020B0502020202020204" pitchFamily="34" charset="0"/>
                <a:cs typeface="Arial" pitchFamily="34" charset="0"/>
              </a:rPr>
              <a:t>finalisation of the Socio-Economic </a:t>
            </a:r>
            <a:r>
              <a:rPr lang="en-ZA" sz="2000" dirty="0">
                <a:latin typeface="Century Gothic" panose="020B0502020202020204" pitchFamily="34" charset="0"/>
                <a:cs typeface="Arial" pitchFamily="34" charset="0"/>
              </a:rPr>
              <a:t>Impact Assessment System (</a:t>
            </a:r>
            <a:r>
              <a:rPr lang="en-ZA" sz="2000" dirty="0" smtClean="0">
                <a:latin typeface="Century Gothic" panose="020B0502020202020204" pitchFamily="34" charset="0"/>
                <a:cs typeface="Arial" pitchFamily="34" charset="0"/>
              </a:rPr>
              <a:t>SEIAS); </a:t>
            </a:r>
            <a:r>
              <a:rPr lang="en-ZA" sz="2000" dirty="0">
                <a:latin typeface="Century Gothic" panose="020B0502020202020204" pitchFamily="34" charset="0"/>
                <a:cs typeface="Arial" pitchFamily="34" charset="0"/>
              </a:rPr>
              <a:t>	</a:t>
            </a:r>
            <a:endParaRPr lang="en-ZA" sz="2000" dirty="0" smtClean="0">
              <a:latin typeface="Century Gothic" panose="020B0502020202020204" pitchFamily="34" charset="0"/>
              <a:cs typeface="Arial" pitchFamily="34" charset="0"/>
            </a:endParaRPr>
          </a:p>
          <a:p>
            <a:pPr lvl="1" algn="just"/>
            <a:r>
              <a:rPr lang="en-ZA" sz="2000" dirty="0" smtClean="0">
                <a:latin typeface="Century Gothic" panose="020B0502020202020204" pitchFamily="34" charset="0"/>
                <a:cs typeface="Arial" pitchFamily="34" charset="0"/>
              </a:rPr>
              <a:t>The DPME has agreed to complete the assessment on or before 09 November 2016.</a:t>
            </a:r>
          </a:p>
          <a:p>
            <a:pPr lvl="1" algn="just"/>
            <a:r>
              <a:rPr lang="en-ZA" sz="2000" dirty="0">
                <a:latin typeface="Century Gothic" panose="020B0502020202020204" pitchFamily="34" charset="0"/>
                <a:cs typeface="Arial" pitchFamily="34" charset="0"/>
              </a:rPr>
              <a:t>The Parliamentary Legal Advisor, State Law Advisor Office, FPB a</a:t>
            </a:r>
            <a:r>
              <a:rPr lang="en-ZA" sz="2000" dirty="0" smtClean="0">
                <a:latin typeface="Century Gothic" panose="020B0502020202020204" pitchFamily="34" charset="0"/>
                <a:cs typeface="Arial" pitchFamily="34" charset="0"/>
              </a:rPr>
              <a:t>nd </a:t>
            </a:r>
            <a:r>
              <a:rPr lang="en-ZA" sz="2000" dirty="0">
                <a:latin typeface="Century Gothic" panose="020B0502020202020204" pitchFamily="34" charset="0"/>
                <a:cs typeface="Arial" pitchFamily="34" charset="0"/>
              </a:rPr>
              <a:t>the </a:t>
            </a:r>
            <a:r>
              <a:rPr lang="en-ZA" sz="2000" dirty="0" err="1">
                <a:latin typeface="Century Gothic" panose="020B0502020202020204" pitchFamily="34" charset="0"/>
                <a:cs typeface="Arial" pitchFamily="34" charset="0"/>
              </a:rPr>
              <a:t>DoC</a:t>
            </a:r>
            <a:r>
              <a:rPr lang="en-ZA" sz="2000" dirty="0">
                <a:latin typeface="Century Gothic" panose="020B0502020202020204" pitchFamily="34" charset="0"/>
                <a:cs typeface="Arial" pitchFamily="34" charset="0"/>
              </a:rPr>
              <a:t> met (20 October 2016) to address the public hearings/stakeholders/deliberations legal issues </a:t>
            </a:r>
            <a:r>
              <a:rPr lang="en-ZA" sz="2000" dirty="0" smtClean="0">
                <a:latin typeface="Century Gothic" panose="020B0502020202020204" pitchFamily="34" charset="0"/>
                <a:cs typeface="Arial" pitchFamily="34" charset="0"/>
              </a:rPr>
              <a:t>raised on 13 October 2016</a:t>
            </a:r>
            <a:endParaRPr lang="en-ZA" sz="2000" dirty="0">
              <a:latin typeface="Century Gothic" panose="020B0502020202020204" pitchFamily="34" charset="0"/>
              <a:cs typeface="Arial" pitchFamily="34" charset="0"/>
            </a:endParaRPr>
          </a:p>
          <a:p>
            <a:pPr lvl="1" algn="just"/>
            <a:r>
              <a:rPr lang="en-ZA" sz="2000" dirty="0" smtClean="0">
                <a:latin typeface="Century Gothic" panose="020B0502020202020204" pitchFamily="34" charset="0"/>
                <a:cs typeface="Arial" pitchFamily="34" charset="0"/>
              </a:rPr>
              <a:t>Subsequent to the above, the Bill has since been revised and is the one that is in front of the members today.</a:t>
            </a:r>
          </a:p>
          <a:p>
            <a:pPr marL="0" indent="0" algn="just">
              <a:buNone/>
            </a:pPr>
            <a:endParaRPr lang="en-ZA" sz="22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3210888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rgbClr r="0" g="0" b="0"/>
          </a:lnRef>
          <a:fillRef idx="1003">
            <a:schemeClr val="lt1"/>
          </a:fillRef>
          <a:effectRef idx="0">
            <a:scrgbClr r="0" g="0" b="0"/>
          </a:effectRef>
          <a:fontRef idx="major"/>
        </p:style>
        <p:txBody>
          <a:bodyPr/>
          <a:lstStyle/>
          <a:p>
            <a:r>
              <a:rPr lang="en-ZA" b="1" dirty="0" smtClean="0">
                <a:solidFill>
                  <a:schemeClr val="accent6">
                    <a:lumMod val="75000"/>
                  </a:schemeClr>
                </a:solidFill>
              </a:rPr>
              <a:t>Thank you.</a:t>
            </a:r>
            <a:endParaRPr lang="en-ZA"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40</a:t>
            </a:fld>
            <a:endParaRPr lang="en-US" dirty="0"/>
          </a:p>
        </p:txBody>
      </p:sp>
    </p:spTree>
    <p:extLst>
      <p:ext uri="{BB962C8B-B14F-4D97-AF65-F5344CB8AC3E}">
        <p14:creationId xmlns:p14="http://schemas.microsoft.com/office/powerpoint/2010/main" xmlns="" val="224711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71"/>
            <a:ext cx="8229600" cy="815781"/>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MEETING BETWEEN DOC,FPB &amp; PARLIAMENTARY LEGAL ADVISOR </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457200" y="1010652"/>
            <a:ext cx="8229600" cy="5345698"/>
          </a:xfrm>
        </p:spPr>
        <p:style>
          <a:lnRef idx="1">
            <a:schemeClr val="dk1"/>
          </a:lnRef>
          <a:fillRef idx="2">
            <a:schemeClr val="dk1"/>
          </a:fillRef>
          <a:effectRef idx="1">
            <a:schemeClr val="dk1"/>
          </a:effectRef>
          <a:fontRef idx="minor">
            <a:schemeClr val="dk1"/>
          </a:fontRef>
        </p:style>
        <p:txBody>
          <a:bodyPr>
            <a:noAutofit/>
          </a:bodyPr>
          <a:lstStyle/>
          <a:p>
            <a:pPr algn="just"/>
            <a:r>
              <a:rPr lang="en-ZA" sz="1600" dirty="0" smtClean="0">
                <a:latin typeface="Century Gothic" panose="020B0502020202020204" pitchFamily="34" charset="0"/>
                <a:cs typeface="Arial" pitchFamily="34" charset="0"/>
              </a:rPr>
              <a:t>The following was resolved:</a:t>
            </a:r>
          </a:p>
          <a:p>
            <a:pPr lvl="1" algn="just"/>
            <a:r>
              <a:rPr lang="en-ZA" sz="1600" dirty="0" smtClean="0">
                <a:latin typeface="Century Gothic" panose="020B0502020202020204" pitchFamily="34" charset="0"/>
                <a:cs typeface="Arial" pitchFamily="34" charset="0"/>
              </a:rPr>
              <a:t>The relevant definitions were reconsidered and incorporated into the new Bill;</a:t>
            </a:r>
          </a:p>
          <a:p>
            <a:pPr lvl="1" algn="just"/>
            <a:r>
              <a:rPr lang="en-ZA" sz="1600" dirty="0" smtClean="0">
                <a:latin typeface="Century Gothic" panose="020B0502020202020204" pitchFamily="34" charset="0"/>
                <a:cs typeface="Arial" pitchFamily="34" charset="0"/>
              </a:rPr>
              <a:t>Section 16 of the Principal Act revised in line with the Print Media Constitutional case;</a:t>
            </a:r>
          </a:p>
          <a:p>
            <a:pPr lvl="1" algn="just"/>
            <a:r>
              <a:rPr lang="en-ZA" sz="1600" dirty="0" smtClean="0">
                <a:latin typeface="Century Gothic" panose="020B0502020202020204" pitchFamily="34" charset="0"/>
                <a:cs typeface="Arial" pitchFamily="34" charset="0"/>
              </a:rPr>
              <a:t>Distinction made between commercial distributors and non commercial distributors;</a:t>
            </a:r>
          </a:p>
          <a:p>
            <a:pPr lvl="1" algn="just"/>
            <a:r>
              <a:rPr lang="en-ZA" sz="1600" dirty="0" smtClean="0">
                <a:latin typeface="Century Gothic" panose="020B0502020202020204" pitchFamily="34" charset="0"/>
                <a:cs typeface="Arial" pitchFamily="34" charset="0"/>
              </a:rPr>
              <a:t>No duty to submit publications for classification in terms of sec 16, unless in contains prohibited content in terms of section 16(2) of the Constitutions.</a:t>
            </a:r>
          </a:p>
          <a:p>
            <a:pPr lvl="1" algn="just"/>
            <a:r>
              <a:rPr lang="en-ZA" sz="1600" dirty="0" smtClean="0">
                <a:latin typeface="Century Gothic" panose="020B0502020202020204" pitchFamily="34" charset="0"/>
                <a:cs typeface="Arial" pitchFamily="34" charset="0"/>
              </a:rPr>
              <a:t>The purpose is to protect publishers of documentaries  that are of scientific and artistic merit.</a:t>
            </a:r>
          </a:p>
          <a:p>
            <a:pPr lvl="1" algn="just"/>
            <a:r>
              <a:rPr lang="en-ZA" sz="1600" dirty="0" smtClean="0">
                <a:latin typeface="Century Gothic" panose="020B0502020202020204" pitchFamily="34" charset="0"/>
                <a:cs typeface="Arial" pitchFamily="34" charset="0"/>
              </a:rPr>
              <a:t>Self regulation is catered for in respect of news and publications in the public interest. Press Council is recognised and exemption granted.</a:t>
            </a:r>
          </a:p>
          <a:p>
            <a:pPr lvl="1" algn="just"/>
            <a:r>
              <a:rPr lang="en-ZA" sz="1600" dirty="0" smtClean="0">
                <a:latin typeface="Century Gothic" panose="020B0502020202020204" pitchFamily="34" charset="0"/>
                <a:cs typeface="Arial" pitchFamily="34" charset="0"/>
              </a:rPr>
              <a:t>FPB </a:t>
            </a:r>
            <a:r>
              <a:rPr lang="en-ZA" sz="1600" dirty="0">
                <a:latin typeface="Century Gothic" panose="020B0502020202020204" pitchFamily="34" charset="0"/>
                <a:cs typeface="Arial" pitchFamily="34" charset="0"/>
              </a:rPr>
              <a:t>will not require prior classification of any other publications, but may post classification of an offensive publication upon being requested to do so by a member of the </a:t>
            </a:r>
            <a:r>
              <a:rPr lang="en-ZA" sz="1600" dirty="0" smtClean="0">
                <a:latin typeface="Century Gothic" panose="020B0502020202020204" pitchFamily="34" charset="0"/>
                <a:cs typeface="Arial" pitchFamily="34" charset="0"/>
              </a:rPr>
              <a:t>public.</a:t>
            </a:r>
          </a:p>
          <a:p>
            <a:pPr lvl="1" algn="just"/>
            <a:r>
              <a:rPr lang="en-ZA" sz="1600" dirty="0" smtClean="0">
                <a:latin typeface="Century Gothic" panose="020B0502020202020204" pitchFamily="34" charset="0"/>
                <a:cs typeface="Arial" pitchFamily="34" charset="0"/>
              </a:rPr>
              <a:t>Section 18 of the Principal Act revised and incorporates new sections 18C, 18D, 18 E, in line with inputs received.</a:t>
            </a:r>
          </a:p>
          <a:p>
            <a:pPr marL="457200" lvl="1" indent="0" algn="just">
              <a:buNone/>
            </a:pPr>
            <a:endParaRPr lang="en-ZA" sz="1600" dirty="0" smtClean="0">
              <a:latin typeface="Century Gothic" panose="020B0502020202020204" pitchFamily="34" charset="0"/>
              <a:cs typeface="Arial" pitchFamily="34" charset="0"/>
            </a:endParaRPr>
          </a:p>
          <a:p>
            <a:pPr marL="0" indent="0" algn="just">
              <a:buNone/>
            </a:pPr>
            <a:endParaRPr lang="en-ZA" sz="22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94185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6897"/>
          </a:xfrm>
        </p:spPr>
        <p:style>
          <a:lnRef idx="0">
            <a:scrgbClr r="0" g="0" b="0"/>
          </a:lnRef>
          <a:fillRef idx="1003">
            <a:schemeClr val="lt1"/>
          </a:fillRef>
          <a:effectRef idx="0">
            <a:scrgbClr r="0" g="0" b="0"/>
          </a:effectRef>
          <a:fontRef idx="major"/>
        </p:style>
        <p:txBody>
          <a:bodyPr>
            <a:normAutofit fontScale="90000"/>
          </a:bodyPr>
          <a:lstStyle/>
          <a:p>
            <a:pPr algn="l"/>
            <a:r>
              <a:rPr lang="en-GB" sz="3600" b="1" dirty="0" smtClean="0">
                <a:solidFill>
                  <a:schemeClr val="accent6">
                    <a:lumMod val="75000"/>
                  </a:schemeClr>
                </a:solidFill>
              </a:rPr>
              <a:t>SOUTH AFRICAN COMMUNICATIONS FORUM</a:t>
            </a:r>
            <a:endParaRPr lang="en-US" sz="3600" b="1" dirty="0">
              <a:solidFill>
                <a:schemeClr val="accent6">
                  <a:lumMod val="75000"/>
                </a:schemeClr>
              </a:solidFill>
              <a:latin typeface="Helvetica"/>
              <a:cs typeface="Helvetica"/>
            </a:endParaRPr>
          </a:p>
        </p:txBody>
      </p:sp>
      <p:sp>
        <p:nvSpPr>
          <p:cNvPr id="5" name="Text Placeholder 4"/>
          <p:cNvSpPr>
            <a:spLocks noGrp="1"/>
          </p:cNvSpPr>
          <p:nvPr>
            <p:ph type="body" idx="1"/>
          </p:nvPr>
        </p:nvSpPr>
        <p:spPr>
          <a:xfrm>
            <a:off x="531812" y="1218107"/>
            <a:ext cx="4040188" cy="639762"/>
          </a:xfrm>
        </p:spPr>
        <p:txBody>
          <a:bodyPr/>
          <a:lstStyle/>
          <a:p>
            <a:r>
              <a:rPr lang="en-ZA" dirty="0" smtClean="0"/>
              <a:t>Comments/Inputs</a:t>
            </a:r>
            <a:endParaRPr lang="en-ZA" dirty="0"/>
          </a:p>
        </p:txBody>
      </p:sp>
      <p:sp>
        <p:nvSpPr>
          <p:cNvPr id="6" name="Content Placeholder 5"/>
          <p:cNvSpPr>
            <a:spLocks noGrp="1"/>
          </p:cNvSpPr>
          <p:nvPr>
            <p:ph sz="half" idx="2"/>
          </p:nvPr>
        </p:nvSpPr>
        <p:spPr>
          <a:xfrm>
            <a:off x="0" y="1857954"/>
            <a:ext cx="4497388" cy="4485181"/>
          </a:xfrm>
        </p:spPr>
        <p:style>
          <a:lnRef idx="1">
            <a:schemeClr val="dk1"/>
          </a:lnRef>
          <a:fillRef idx="2">
            <a:schemeClr val="dk1"/>
          </a:fillRef>
          <a:effectRef idx="1">
            <a:schemeClr val="dk1"/>
          </a:effectRef>
          <a:fontRef idx="minor">
            <a:schemeClr val="dk1"/>
          </a:fontRef>
        </p:style>
        <p:txBody>
          <a:bodyPr>
            <a:normAutofit/>
          </a:bodyPr>
          <a:lstStyle/>
          <a:p>
            <a:r>
              <a:rPr lang="en-GB" sz="1800" dirty="0" smtClean="0"/>
              <a:t>(a) 	Child Sex Abuse Material is the preferred terminology to Child Pornography</a:t>
            </a:r>
          </a:p>
          <a:p>
            <a:endParaRPr lang="en-GB" sz="1800" dirty="0" smtClean="0"/>
          </a:p>
          <a:p>
            <a:endParaRPr lang="en-GB" sz="1800" dirty="0" smtClean="0"/>
          </a:p>
          <a:p>
            <a:r>
              <a:rPr lang="en-GB" sz="1800" dirty="0" smtClean="0"/>
              <a:t>(b)   Powers of Compliance monitors in section 15(A) are too broad and open to abuse. No basis was provided for this proposition</a:t>
            </a:r>
            <a:endParaRPr lang="en-ZA" sz="1800" dirty="0" smtClean="0"/>
          </a:p>
          <a:p>
            <a:endParaRPr lang="en-ZA" dirty="0" smtClean="0"/>
          </a:p>
          <a:p>
            <a:endParaRPr lang="en-ZA" dirty="0"/>
          </a:p>
        </p:txBody>
      </p:sp>
      <p:sp>
        <p:nvSpPr>
          <p:cNvPr id="7" name="Text Placeholder 6"/>
          <p:cNvSpPr>
            <a:spLocks noGrp="1"/>
          </p:cNvSpPr>
          <p:nvPr>
            <p:ph type="body" sz="quarter" idx="3"/>
          </p:nvPr>
        </p:nvSpPr>
        <p:spPr>
          <a:xfrm>
            <a:off x="4645025" y="1218107"/>
            <a:ext cx="4041775" cy="639762"/>
          </a:xfrm>
        </p:spPr>
        <p:txBody>
          <a:bodyPr/>
          <a:lstStyle/>
          <a:p>
            <a:r>
              <a:rPr lang="en-ZA" dirty="0" smtClean="0"/>
              <a:t>Response by FPB &amp; DOC</a:t>
            </a:r>
            <a:endParaRPr lang="en-ZA" dirty="0"/>
          </a:p>
        </p:txBody>
      </p:sp>
      <p:sp>
        <p:nvSpPr>
          <p:cNvPr id="8" name="Content Placeholder 7"/>
          <p:cNvSpPr>
            <a:spLocks noGrp="1"/>
          </p:cNvSpPr>
          <p:nvPr>
            <p:ph sz="quarter" idx="4"/>
          </p:nvPr>
        </p:nvSpPr>
        <p:spPr>
          <a:xfrm>
            <a:off x="4645024" y="1857954"/>
            <a:ext cx="4498976" cy="4485181"/>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ZA" sz="2300" dirty="0" smtClean="0"/>
              <a:t>It is suggested that the current term be retained as it is in line with the principal act dealing with sexual offences (Criminal Law Amendment Act) and therefore cross reference be made to the definition contained therein.</a:t>
            </a:r>
            <a:endParaRPr lang="en-ZA" sz="2300" i="1" dirty="0" smtClean="0"/>
          </a:p>
          <a:p>
            <a:pPr algn="just">
              <a:buNone/>
            </a:pPr>
            <a:endParaRPr lang="en-ZA" sz="2300" i="1" dirty="0" smtClean="0"/>
          </a:p>
          <a:p>
            <a:r>
              <a:rPr lang="en-GB" sz="2300" dirty="0" smtClean="0"/>
              <a:t>A comparative analysis was done with the UK, Canada, New Zealand, Singapore, the USA and Australia. In these jurisdictions, online content is monitored by individual members of the public who are able to issue a complaint to the relevant authority, which will then be acted upon. Similar provisions are introduced in the Bill  in section 18E. </a:t>
            </a:r>
          </a:p>
          <a:p>
            <a:pPr marL="0" indent="0" algn="just">
              <a:buNone/>
            </a:pPr>
            <a:endParaRPr lang="en-GB" sz="2300" dirty="0" smtClean="0"/>
          </a:p>
          <a:p>
            <a:pPr algn="just"/>
            <a:r>
              <a:rPr lang="en-ZA" sz="2300" dirty="0" smtClean="0"/>
              <a:t>With respect to section 15A, to ensure that the right to dignity and privacy is upheld, the section makes in obligatory for the consent of the owner of the premises/online medium to be obtained prior to any inspection.</a:t>
            </a:r>
          </a:p>
          <a:p>
            <a:endParaRPr lang="en-ZA" dirty="0" smtClean="0"/>
          </a:p>
          <a:p>
            <a:pPr marL="0" indent="0">
              <a:buNone/>
            </a:pPr>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817011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[2] </a:t>
            </a:r>
            <a:endParaRPr lang="en-US" sz="3600" dirty="0">
              <a:solidFill>
                <a:schemeClr val="accent6">
                  <a:lumMod val="75000"/>
                </a:schemeClr>
              </a:solidFill>
              <a:latin typeface="Helvetica"/>
              <a:cs typeface="Helvetica"/>
            </a:endParaRPr>
          </a:p>
        </p:txBody>
      </p:sp>
      <p:sp>
        <p:nvSpPr>
          <p:cNvPr id="7" name="Text Placeholder 6"/>
          <p:cNvSpPr>
            <a:spLocks noGrp="1"/>
          </p:cNvSpPr>
          <p:nvPr>
            <p:ph type="body" idx="1"/>
          </p:nvPr>
        </p:nvSpPr>
        <p:spPr/>
        <p:txBody>
          <a:bodyPr/>
          <a:lstStyle/>
          <a:p>
            <a:r>
              <a:rPr lang="en-ZA" dirty="0" smtClean="0"/>
              <a:t>Comments/Inputs	</a:t>
            </a:r>
            <a:endParaRPr lang="en-ZA" dirty="0"/>
          </a:p>
        </p:txBody>
      </p:sp>
      <p:sp>
        <p:nvSpPr>
          <p:cNvPr id="8" name="Content Placeholder 7"/>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dirty="0" smtClean="0"/>
              <a:t>(c) definition of ' hate speech too broad, suggestion made on the definition.</a:t>
            </a:r>
            <a:endParaRPr lang="en-ZA"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ZA" dirty="0" smtClean="0"/>
          </a:p>
          <a:p>
            <a:endParaRPr lang="en-ZA" dirty="0"/>
          </a:p>
        </p:txBody>
      </p:sp>
      <p:sp>
        <p:nvSpPr>
          <p:cNvPr id="9" name="Text Placeholder 8"/>
          <p:cNvSpPr>
            <a:spLocks noGrp="1"/>
          </p:cNvSpPr>
          <p:nvPr>
            <p:ph type="body" sz="quarter" idx="3"/>
          </p:nvPr>
        </p:nvSpPr>
        <p:spPr/>
        <p:txBody>
          <a:bodyPr/>
          <a:lstStyle/>
          <a:p>
            <a:r>
              <a:rPr lang="en-ZA" dirty="0" smtClean="0"/>
              <a:t>Response by FPB &amp; DOC</a:t>
            </a:r>
            <a:endParaRPr lang="en-ZA" dirty="0"/>
          </a:p>
        </p:txBody>
      </p:sp>
      <p:sp>
        <p:nvSpPr>
          <p:cNvPr id="10" name="Content Placeholder 9"/>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ZA" dirty="0" smtClean="0">
                <a:solidFill>
                  <a:schemeClr val="tx1"/>
                </a:solidFill>
              </a:rPr>
              <a:t>It is suggested that this definition be replaced with the definition of ‘prohibited content’ which would include the provisions of  section 16(2) of the Constitution and sections 16(2), (4) and 18(3) of the Act. </a:t>
            </a:r>
            <a:endParaRPr lang="en-ZA" dirty="0">
              <a:solidFill>
                <a:schemeClr val="tx1"/>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389791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[3] </a:t>
            </a:r>
            <a:endParaRPr lang="en-ZA" sz="3600" dirty="0">
              <a:solidFill>
                <a:schemeClr val="accent6">
                  <a:lumMod val="75000"/>
                </a:schemeClr>
              </a:solidFill>
            </a:endParaRPr>
          </a:p>
        </p:txBody>
      </p:sp>
      <p:sp>
        <p:nvSpPr>
          <p:cNvPr id="3" name="Text Placeholder 2"/>
          <p:cNvSpPr>
            <a:spLocks noGrp="1"/>
          </p:cNvSpPr>
          <p:nvPr>
            <p:ph type="body" idx="1"/>
          </p:nvPr>
        </p:nvSpPr>
        <p:spPr/>
        <p:txBody>
          <a:bodyPr/>
          <a:lstStyle/>
          <a:p>
            <a:r>
              <a:rPr lang="en-ZA" dirty="0" smtClean="0"/>
              <a:t>Comments/Inputs	</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dirty="0" smtClean="0"/>
              <a:t>(d) 	insert the words 'for commercial purposes' in the definition of distribute</a:t>
            </a:r>
            <a:endParaRPr lang="en-ZA" sz="2000" dirty="0" smtClean="0"/>
          </a:p>
          <a:p>
            <a:endParaRPr lang="en-ZA" dirty="0"/>
          </a:p>
        </p:txBody>
      </p:sp>
      <p:sp>
        <p:nvSpPr>
          <p:cNvPr id="5" name="Text Placeholder 4"/>
          <p:cNvSpPr>
            <a:spLocks noGrp="1"/>
          </p:cNvSpPr>
          <p:nvPr>
            <p:ph type="body" sz="quarter" idx="3"/>
          </p:nvPr>
        </p:nvSpPr>
        <p:spPr/>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just"/>
            <a:r>
              <a:rPr lang="en-ZA" sz="2600" dirty="0" smtClean="0"/>
              <a:t>The Bill has been revised accordingly. A distinction is made between commercial online distributor and non-commercial online distributor.</a:t>
            </a:r>
          </a:p>
          <a:p>
            <a:pPr marL="0" indent="0" algn="just">
              <a:buNone/>
            </a:pPr>
            <a:endParaRPr lang="en-ZA" sz="2600" dirty="0" smtClean="0"/>
          </a:p>
          <a:p>
            <a:pPr algn="just"/>
            <a:r>
              <a:rPr lang="en-ZA" sz="2600" dirty="0" smtClean="0"/>
              <a:t>Only commercial online distributors will be required to register and classify films, games and publications.</a:t>
            </a:r>
          </a:p>
          <a:p>
            <a:pPr marL="0" indent="0" algn="just">
              <a:buNone/>
            </a:pPr>
            <a:endParaRPr lang="en-ZA" sz="2600" dirty="0" smtClean="0"/>
          </a:p>
          <a:p>
            <a:pPr algn="just"/>
            <a:r>
              <a:rPr lang="en-ZA" sz="2600" dirty="0" smtClean="0"/>
              <a:t>FPB will only have jurisdiction over non-commercial distributors (ugc) in respect of complaints and take down notices, they will not be required to pay a distribution fee or submit content for classification.</a:t>
            </a:r>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94046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[4] </a:t>
            </a:r>
            <a:endParaRPr lang="en-ZA" sz="3600" dirty="0">
              <a:solidFill>
                <a:schemeClr val="accent6">
                  <a:lumMod val="75000"/>
                </a:schemeClr>
              </a:solidFill>
            </a:endParaRPr>
          </a:p>
        </p:txBody>
      </p:sp>
      <p:sp>
        <p:nvSpPr>
          <p:cNvPr id="8" name="Text Placeholder 7"/>
          <p:cNvSpPr>
            <a:spLocks noGrp="1"/>
          </p:cNvSpPr>
          <p:nvPr>
            <p:ph type="body" idx="1"/>
          </p:nvPr>
        </p:nvSpPr>
        <p:spPr/>
        <p:txBody>
          <a:bodyPr/>
          <a:lstStyle/>
          <a:p>
            <a:r>
              <a:rPr lang="en-ZA" dirty="0" smtClean="0"/>
              <a:t>Comments/inputs</a:t>
            </a:r>
            <a:endParaRPr lang="en-ZA" dirty="0"/>
          </a:p>
        </p:txBody>
      </p:sp>
      <p:sp>
        <p:nvSpPr>
          <p:cNvPr id="9" name="Content Placeholder 8"/>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a:bodyPr>
          <a:lstStyle/>
          <a:p>
            <a:r>
              <a:rPr lang="en-GB" sz="2000" dirty="0" smtClean="0"/>
              <a:t>(e) section 18(8) seeks to impose restrictions on ICASA</a:t>
            </a:r>
          </a:p>
          <a:p>
            <a:pPr>
              <a:buNone/>
            </a:pPr>
            <a:endParaRPr lang="en-ZA" sz="2000" dirty="0" smtClean="0"/>
          </a:p>
          <a:p>
            <a:r>
              <a:rPr lang="en-GB" sz="2000" dirty="0" smtClean="0"/>
              <a:t>(f) section 18E does not accord the respondent of illegal content 	an opportunity to be heard before content is taken down.</a:t>
            </a:r>
            <a:endParaRPr lang="en-ZA" sz="2000" dirty="0"/>
          </a:p>
        </p:txBody>
      </p:sp>
      <p:sp>
        <p:nvSpPr>
          <p:cNvPr id="10" name="Text Placeholder 9"/>
          <p:cNvSpPr>
            <a:spLocks noGrp="1"/>
          </p:cNvSpPr>
          <p:nvPr>
            <p:ph type="body" sz="quarter" idx="3"/>
          </p:nvPr>
        </p:nvSpPr>
        <p:spPr/>
        <p:txBody>
          <a:bodyPr/>
          <a:lstStyle/>
          <a:p>
            <a:r>
              <a:rPr lang="en-ZA" dirty="0" smtClean="0"/>
              <a:t>Response by FPB &amp; DOC</a:t>
            </a:r>
            <a:endParaRPr lang="en-ZA" dirty="0"/>
          </a:p>
        </p:txBody>
      </p:sp>
      <p:sp>
        <p:nvSpPr>
          <p:cNvPr id="11" name="Content Placeholder 10"/>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pPr algn="justLow"/>
            <a:r>
              <a:rPr lang="en-GB" dirty="0" smtClean="0"/>
              <a:t>This section has been deleted. </a:t>
            </a:r>
          </a:p>
          <a:p>
            <a:pPr algn="justLow">
              <a:buNone/>
            </a:pPr>
            <a:endParaRPr lang="en-GB" dirty="0" smtClean="0"/>
          </a:p>
          <a:p>
            <a:r>
              <a:rPr lang="en-GB" dirty="0" smtClean="0"/>
              <a:t>Cross reference to section 77 of the Electronic Communications and Transactions Act has been made which outlines the procedure to be followed regarding take down notices and provides the other party and opportunity to respond.</a:t>
            </a:r>
          </a:p>
          <a:p>
            <a:pPr>
              <a:buNone/>
            </a:pPr>
            <a:endParaRPr lang="en-ZA"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799904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11866</TotalTime>
  <Words>4254</Words>
  <Application>Microsoft Office PowerPoint</Application>
  <PresentationFormat>On-screen Show (4:3)</PresentationFormat>
  <Paragraphs>332</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DoC response to the critical inputs from  Parliamentary Public Hearings on the Films and Publications Amendment Bill – 15 November  2016   Mr Ndivhuho Munzhelele  Acting Director-General </vt:lpstr>
      <vt:lpstr>PRESENTATION OVERVIEW </vt:lpstr>
      <vt:lpstr>INTRODUCTION [1] </vt:lpstr>
      <vt:lpstr>INTRODUCTION [1] </vt:lpstr>
      <vt:lpstr>MEETING BETWEEN DOC,FPB &amp; PARLIAMENTARY LEGAL ADVISOR </vt:lpstr>
      <vt:lpstr>SOUTH AFRICAN COMMUNICATIONS FORUM</vt:lpstr>
      <vt:lpstr>SA COMMUNICATIONS FORUM [2] </vt:lpstr>
      <vt:lpstr>SA COMMUNICATIONS FORUM [3] </vt:lpstr>
      <vt:lpstr>SA COMMUNICATIONS FORUM [4] </vt:lpstr>
      <vt:lpstr>SA COMMUNICATIONS FORUM [5] </vt:lpstr>
      <vt:lpstr> RIGHT 2 KNOW [1]  </vt:lpstr>
      <vt:lpstr>RIGHT 2 KNOW [2]</vt:lpstr>
      <vt:lpstr>RIGHT 2 KNOW [3]</vt:lpstr>
      <vt:lpstr>NAB, ICASA, SABC, E.TV. AND  ASSOCIATION OF CHRISTIAN MEDIA [1] </vt:lpstr>
      <vt:lpstr>NAB, ICASA, SABC, E.TV. AND  ASSOCIATION OF CHRISTIAN MEDIA [2] </vt:lpstr>
      <vt:lpstr>NAB, ICASA, SABC, E.TV. AND  ASSOCIATION OF CHRISTIAN MEDIA [3] </vt:lpstr>
      <vt:lpstr>INTERACTIVE ENTERTAINMENT SOUTH AFRICA [1]</vt:lpstr>
      <vt:lpstr>INTERACTIVE ENTERTAINMENT SOUTH AFRICA [2]</vt:lpstr>
      <vt:lpstr>INTERACTIVE ENTERTAINMENT SOUTH AFRICA [3]</vt:lpstr>
      <vt:lpstr>INTERACTIVE ENTERTAINMENT SOUTH AFRICA [4]</vt:lpstr>
      <vt:lpstr>INTERACTIVE ENTERTAINMENT SOUTH AFRICA [5]</vt:lpstr>
      <vt:lpstr>INTERACTIVE ENTERTAINMENT SOUTH AFRICA [6]</vt:lpstr>
      <vt:lpstr>INTERACTIVE ENTERTAINMENT SOUTH AFRICA [7]</vt:lpstr>
      <vt:lpstr>INTERACTIVE ENTERTAINMENT SOUTH AFRICA [8]</vt:lpstr>
      <vt:lpstr>INTERACTIVE ENTERTAINMENT SOUTH AFRICA [9]</vt:lpstr>
      <vt:lpstr>INTERACTIVE ENTERTAINMENT SOUTH AFRICA [10]</vt:lpstr>
      <vt:lpstr>JEWISH BOARD OF DEPUTIES, CAUSE FOR JUSTICE AND EMMA SADLIER SOCIAL MEDIAL LAW [1]</vt:lpstr>
      <vt:lpstr>JEWISH BOARD OF DEPUTIES, CAUSE FOR JUSTICE AND EMMA SADLIER SOCIAL MEDIAL LAW [2]</vt:lpstr>
      <vt:lpstr>MEDIA MONITORING AFRICA &amp; SOS COALITION [1] </vt:lpstr>
      <vt:lpstr>MEDIA MONITORING AFRICA &amp; SOS COALITION [2] </vt:lpstr>
      <vt:lpstr>MEDIA MONITORING AFRICA &amp; SOS COALITION [3] </vt:lpstr>
      <vt:lpstr> CENTRE FOR CONSTITUTIONAL RIGHTS [1] </vt:lpstr>
      <vt:lpstr> CENTRE FOR CONSTITUTIONAL RIGHTS [2] </vt:lpstr>
      <vt:lpstr>THE INTERNET SERVICE PROVIDERS' ASSOCIATION [1]</vt:lpstr>
      <vt:lpstr>THE INTERNET SERVICE PROVIDERS' ASSOCIATION [2]</vt:lpstr>
      <vt:lpstr>ADDITIONAL AMENDMENTS</vt:lpstr>
      <vt:lpstr>CONCLUSION [1]</vt:lpstr>
      <vt:lpstr>CONCLUSION [2] </vt:lpstr>
      <vt:lpstr>CONCLUSION [3] </vt:lpstr>
      <vt:lpstr>Thank you.</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1016</cp:revision>
  <cp:lastPrinted>2016-10-19T15:12:01Z</cp:lastPrinted>
  <dcterms:created xsi:type="dcterms:W3CDTF">2013-08-14T15:53:00Z</dcterms:created>
  <dcterms:modified xsi:type="dcterms:W3CDTF">2016-11-17T08:12:32Z</dcterms:modified>
</cp:coreProperties>
</file>