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B3A77-CE36-4078-962F-ABBFAAC76716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8F6609-B5BD-4CF0-A596-49177D6F9474}">
      <dgm:prSet/>
      <dgm:spPr/>
      <dgm:t>
        <a:bodyPr/>
        <a:lstStyle/>
        <a:p>
          <a:pPr rtl="0"/>
          <a:r>
            <a:rPr lang="en-US" dirty="0" smtClean="0"/>
            <a:t>INTERNATIONAL NETWORK OF CONGOLESE LAWYERS (INCL)</a:t>
          </a:r>
          <a:endParaRPr lang="en-US" dirty="0"/>
        </a:p>
      </dgm:t>
    </dgm:pt>
    <dgm:pt modelId="{DCF53094-1DC5-4EC3-BF8C-8D57061B0EA8}" type="parTrans" cxnId="{EDA3BE7A-27F3-4644-B17D-BDE2DD9B71CE}">
      <dgm:prSet/>
      <dgm:spPr/>
      <dgm:t>
        <a:bodyPr/>
        <a:lstStyle/>
        <a:p>
          <a:endParaRPr lang="en-US"/>
        </a:p>
      </dgm:t>
    </dgm:pt>
    <dgm:pt modelId="{6F160494-E4B5-41F5-8734-F798C30E4F8C}" type="sibTrans" cxnId="{EDA3BE7A-27F3-4644-B17D-BDE2DD9B71CE}">
      <dgm:prSet/>
      <dgm:spPr/>
      <dgm:t>
        <a:bodyPr/>
        <a:lstStyle/>
        <a:p>
          <a:endParaRPr lang="en-US"/>
        </a:p>
      </dgm:t>
    </dgm:pt>
    <dgm:pt modelId="{685BDAD7-57B3-4AA5-9328-81EF58511CBA}" type="pres">
      <dgm:prSet presAssocID="{2E0B3A77-CE36-4078-962F-ABBFAAC7671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DC913E1-853C-401D-9FF1-9DA821D40C8E}" type="pres">
      <dgm:prSet presAssocID="{D48F6609-B5BD-4CF0-A596-49177D6F9474}" presName="circ1TxSh" presStyleLbl="vennNode1" presStyleIdx="0" presStyleCnt="1" custScaleX="425000"/>
      <dgm:spPr/>
      <dgm:t>
        <a:bodyPr/>
        <a:lstStyle/>
        <a:p>
          <a:endParaRPr lang="en-ZA"/>
        </a:p>
      </dgm:t>
    </dgm:pt>
  </dgm:ptLst>
  <dgm:cxnLst>
    <dgm:cxn modelId="{FFBC8C55-0196-467B-AB3E-4D4A8C96DE17}" type="presOf" srcId="{2E0B3A77-CE36-4078-962F-ABBFAAC76716}" destId="{685BDAD7-57B3-4AA5-9328-81EF58511CBA}" srcOrd="0" destOrd="0" presId="urn:microsoft.com/office/officeart/2005/8/layout/venn1"/>
    <dgm:cxn modelId="{1C87D650-CA13-4739-A175-AB7B79540FC8}" type="presOf" srcId="{D48F6609-B5BD-4CF0-A596-49177D6F9474}" destId="{DDC913E1-853C-401D-9FF1-9DA821D40C8E}" srcOrd="0" destOrd="0" presId="urn:microsoft.com/office/officeart/2005/8/layout/venn1"/>
    <dgm:cxn modelId="{EDA3BE7A-27F3-4644-B17D-BDE2DD9B71CE}" srcId="{2E0B3A77-CE36-4078-962F-ABBFAAC76716}" destId="{D48F6609-B5BD-4CF0-A596-49177D6F9474}" srcOrd="0" destOrd="0" parTransId="{DCF53094-1DC5-4EC3-BF8C-8D57061B0EA8}" sibTransId="{6F160494-E4B5-41F5-8734-F798C30E4F8C}"/>
    <dgm:cxn modelId="{69AE0735-5736-4BD1-85A4-8B8324D6E82B}" type="presParOf" srcId="{685BDAD7-57B3-4AA5-9328-81EF58511CBA}" destId="{DDC913E1-853C-401D-9FF1-9DA821D40C8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C254E-78BB-41FC-A59A-D8411EFF2AEC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6BC40A-82EE-45C9-A8C6-B1C037D693D9}">
      <dgm:prSet/>
      <dgm:spPr/>
      <dgm:t>
        <a:bodyPr/>
        <a:lstStyle/>
        <a:p>
          <a:pPr rtl="0"/>
          <a:r>
            <a:rPr lang="en-US" b="1" i="1" baseline="0" dirty="0" smtClean="0">
              <a:solidFill>
                <a:srgbClr val="002060"/>
              </a:solidFill>
            </a:rPr>
            <a:t>INCL</a:t>
          </a:r>
          <a:endParaRPr lang="en-US" dirty="0">
            <a:solidFill>
              <a:srgbClr val="002060"/>
            </a:solidFill>
          </a:endParaRPr>
        </a:p>
      </dgm:t>
    </dgm:pt>
    <dgm:pt modelId="{C396C82A-936F-41C2-A70C-B02B78A04DA1}" type="parTrans" cxnId="{9B496988-AE3C-4971-A912-0C7A0D66454D}">
      <dgm:prSet/>
      <dgm:spPr/>
      <dgm:t>
        <a:bodyPr/>
        <a:lstStyle/>
        <a:p>
          <a:endParaRPr lang="en-US"/>
        </a:p>
      </dgm:t>
    </dgm:pt>
    <dgm:pt modelId="{C2060FAC-F3FE-4B43-9825-3CE3B4E5FFD5}" type="sibTrans" cxnId="{9B496988-AE3C-4971-A912-0C7A0D66454D}">
      <dgm:prSet/>
      <dgm:spPr/>
      <dgm:t>
        <a:bodyPr/>
        <a:lstStyle/>
        <a:p>
          <a:endParaRPr lang="en-US"/>
        </a:p>
      </dgm:t>
    </dgm:pt>
    <dgm:pt modelId="{11C76EA0-AAE4-4F0A-A317-940ED2D67DAB}" type="pres">
      <dgm:prSet presAssocID="{D3AC254E-78BB-41FC-A59A-D8411EFF2AE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11C5B51-D7AA-469C-B0B3-7C8F5343DF46}" type="pres">
      <dgm:prSet presAssocID="{C36BC40A-82EE-45C9-A8C6-B1C037D693D9}" presName="circ1TxSh" presStyleLbl="vennNode1" presStyleIdx="0" presStyleCnt="1" custScaleX="225000" custLinFactNeighborX="25000"/>
      <dgm:spPr/>
      <dgm:t>
        <a:bodyPr/>
        <a:lstStyle/>
        <a:p>
          <a:endParaRPr lang="en-ZA"/>
        </a:p>
      </dgm:t>
    </dgm:pt>
  </dgm:ptLst>
  <dgm:cxnLst>
    <dgm:cxn modelId="{4E567BB8-F579-4BC5-8CE5-CC7BF8D5E09A}" type="presOf" srcId="{C36BC40A-82EE-45C9-A8C6-B1C037D693D9}" destId="{C11C5B51-D7AA-469C-B0B3-7C8F5343DF46}" srcOrd="0" destOrd="0" presId="urn:microsoft.com/office/officeart/2005/8/layout/venn1"/>
    <dgm:cxn modelId="{9B496988-AE3C-4971-A912-0C7A0D66454D}" srcId="{D3AC254E-78BB-41FC-A59A-D8411EFF2AEC}" destId="{C36BC40A-82EE-45C9-A8C6-B1C037D693D9}" srcOrd="0" destOrd="0" parTransId="{C396C82A-936F-41C2-A70C-B02B78A04DA1}" sibTransId="{C2060FAC-F3FE-4B43-9825-3CE3B4E5FFD5}"/>
    <dgm:cxn modelId="{1335B2AA-0D5A-4B14-AFA3-920576FC04A0}" type="presOf" srcId="{D3AC254E-78BB-41FC-A59A-D8411EFF2AEC}" destId="{11C76EA0-AAE4-4F0A-A317-940ED2D67DAB}" srcOrd="0" destOrd="0" presId="urn:microsoft.com/office/officeart/2005/8/layout/venn1"/>
    <dgm:cxn modelId="{34BB521D-ED91-4093-9E17-B6036304309D}" type="presParOf" srcId="{11C76EA0-AAE4-4F0A-A317-940ED2D67DAB}" destId="{C11C5B51-D7AA-469C-B0B3-7C8F5343DF4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913E1-853C-401D-9FF1-9DA821D40C8E}">
      <dsp:nvSpPr>
        <dsp:cNvPr id="0" name=""/>
        <dsp:cNvSpPr/>
      </dsp:nvSpPr>
      <dsp:spPr>
        <a:xfrm>
          <a:off x="-76199" y="0"/>
          <a:ext cx="7772399" cy="1828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INTERNATIONAL NETWORK OF CONGOLESE LAWYERS (INCL)</a:t>
          </a:r>
          <a:endParaRPr lang="en-US" sz="3400" kern="1200" dirty="0"/>
        </a:p>
      </dsp:txBody>
      <dsp:txXfrm>
        <a:off x="-76199" y="0"/>
        <a:ext cx="7772399" cy="1828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1C5B51-D7AA-469C-B0B3-7C8F5343DF46}">
      <dsp:nvSpPr>
        <dsp:cNvPr id="0" name=""/>
        <dsp:cNvSpPr/>
      </dsp:nvSpPr>
      <dsp:spPr>
        <a:xfrm>
          <a:off x="152400" y="0"/>
          <a:ext cx="685800" cy="3048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baseline="0" dirty="0" smtClean="0">
              <a:solidFill>
                <a:srgbClr val="002060"/>
              </a:solidFill>
            </a:rPr>
            <a:t>INCL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152400" y="0"/>
        <a:ext cx="685800" cy="30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9329-F7CB-45B4-AE13-702AF95CF26E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7381-4B90-4C2B-AB98-27262100B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tion_(parliamentary_procedure)" TargetMode="External"/><Relationship Id="rId7" Type="http://schemas.openxmlformats.org/officeDocument/2006/relationships/hyperlink" Target="https://en.wikipedia.org/wiki/Second-degree_amendment" TargetMode="External"/><Relationship Id="rId2" Type="http://schemas.openxmlformats.org/officeDocument/2006/relationships/hyperlink" Target="https://en.wikipedia.org/wiki/Parliamentary_proced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econdary_motion" TargetMode="External"/><Relationship Id="rId5" Type="http://schemas.openxmlformats.org/officeDocument/2006/relationships/hyperlink" Target="https://en.wikipedia.org/wiki/Main_motion" TargetMode="External"/><Relationship Id="rId4" Type="http://schemas.openxmlformats.org/officeDocument/2006/relationships/hyperlink" Target="https://en.wikipedia.org/wiki/Amend_(motion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za/url?sa=i&amp;rct=j&amp;q=&amp;esrc=s&amp;source=images&amp;cd=&amp;ved=0ahUKEwiFwIKT9qnQAhXE0hoKHTe-B6cQjRwIBw&amp;url=http://www.eco-friendly-africa-travel.com/map-of-africa-countries.html&amp;psig=AFQjCNEpp8alLvqozUztRnSzXRFkj0u5VQ&amp;ust=1479270404100186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09600" y="457201"/>
          <a:ext cx="7620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ubtitle 2"/>
          <p:cNvSpPr txBox="1">
            <a:spLocks/>
          </p:cNvSpPr>
          <p:nvPr/>
        </p:nvSpPr>
        <p:spPr>
          <a:xfrm>
            <a:off x="762000" y="2743200"/>
            <a:ext cx="7467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PUBLIC HEARING ON THE REFUGEES AMENDMENT BILL B12-2016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15 NOVEMBER 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PORTOFOLIO COMMITTEE ON HOME AFFAIRS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PARLEMENT OF SOUTH AFRICA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CAPE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TOWN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smtClean="0"/>
              <a:t>JEAN CLAUDE KAZAKU AND KIZITO KABENGELE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6172200"/>
          <a:ext cx="8382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REFUGEE ACT 130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Content of the Presentation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Overview and Purpose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Proposed vision and principles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Policy areas and proposals</a:t>
            </a:r>
          </a:p>
          <a:p>
            <a:pPr marL="514350" indent="-514350">
              <a:buAutoNum type="arabicPeriod"/>
            </a:pPr>
            <a:r>
              <a:rPr lang="en-US" sz="4800" dirty="0" smtClean="0"/>
              <a:t>Way forward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2" tooltip="Parliamentary procedure"/>
              </a:rPr>
              <a:t>parliamentary procedure</a:t>
            </a:r>
            <a:r>
              <a:rPr lang="en-US" dirty="0" smtClean="0"/>
              <a:t>, a </a:t>
            </a:r>
            <a:r>
              <a:rPr lang="en-US" dirty="0" smtClean="0">
                <a:hlinkClick r:id="rId3" tooltip="Motion (parliamentary procedure)"/>
              </a:rPr>
              <a:t>motion</a:t>
            </a:r>
            <a:r>
              <a:rPr lang="en-US" dirty="0" smtClean="0"/>
              <a:t> is a proposal to do something. The wording of such a proposal could be changed using the </a:t>
            </a:r>
            <a:r>
              <a:rPr lang="en-US" dirty="0" smtClean="0">
                <a:hlinkClick r:id="rId4" tooltip="Amend (motion)"/>
              </a:rPr>
              <a:t>motion to amend</a:t>
            </a:r>
            <a:r>
              <a:rPr lang="en-US" dirty="0" smtClean="0"/>
              <a:t>. Amendments can remove words, add words, or change words in motions. All </a:t>
            </a:r>
            <a:r>
              <a:rPr lang="en-US" dirty="0" smtClean="0">
                <a:hlinkClick r:id="rId5" tooltip="Main motion"/>
              </a:rPr>
              <a:t>main motion</a:t>
            </a:r>
            <a:r>
              <a:rPr lang="en-US" dirty="0" smtClean="0"/>
              <a:t>s and some </a:t>
            </a:r>
            <a:r>
              <a:rPr lang="en-US" dirty="0" smtClean="0">
                <a:hlinkClick r:id="rId6" tooltip="Secondary motion"/>
              </a:rPr>
              <a:t>secondary motion</a:t>
            </a:r>
            <a:r>
              <a:rPr lang="en-US" dirty="0" smtClean="0"/>
              <a:t>s can be amended. An amendment can </a:t>
            </a:r>
            <a:r>
              <a:rPr lang="en-US" dirty="0" smtClean="0">
                <a:hlinkClick r:id="rId7" tooltip="Second-degree amendment"/>
              </a:rPr>
              <a:t>be amended</a:t>
            </a:r>
            <a:r>
              <a:rPr lang="en-US" dirty="0" smtClean="0"/>
              <a:t>. However, an amendment to an amendment of an amendment is not allowed.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b="1" dirty="0" smtClean="0"/>
              <a:t>PROPOSED VISION AND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3962400"/>
          </a:xfrm>
        </p:spPr>
        <p:txBody>
          <a:bodyPr>
            <a:noAutofit/>
          </a:bodyPr>
          <a:lstStyle/>
          <a:p>
            <a:r>
              <a:rPr lang="en-US" sz="3400" dirty="0" smtClean="0"/>
              <a:t>What is a refugee ?</a:t>
            </a:r>
          </a:p>
          <a:p>
            <a:r>
              <a:rPr lang="en-US" sz="3400" dirty="0" smtClean="0"/>
              <a:t>What is the RAB 2015</a:t>
            </a:r>
          </a:p>
          <a:p>
            <a:r>
              <a:rPr lang="en-US" sz="3400" dirty="0" smtClean="0"/>
              <a:t>Applying for an Asylum seeker Visa (ASV) </a:t>
            </a:r>
          </a:p>
          <a:p>
            <a:r>
              <a:rPr lang="en-US" sz="3400" dirty="0" smtClean="0"/>
              <a:t>Cessation of Refugee status</a:t>
            </a:r>
          </a:p>
          <a:p>
            <a:r>
              <a:rPr lang="en-US" sz="3400" dirty="0" smtClean="0"/>
              <a:t>Who is a dependant ?</a:t>
            </a:r>
          </a:p>
          <a:p>
            <a:r>
              <a:rPr lang="en-US" sz="3400" dirty="0" smtClean="0"/>
              <a:t>Refugee Camps and places of Detention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b="1" dirty="0" smtClean="0"/>
              <a:t>POLICY AREAS AND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Visa is a conditional authorization granted by a country (typically to a foreigner) to enter and temporarily remain within, or to leave that country. Discriminatory  and stigmatization, Human Rights ???</a:t>
            </a:r>
          </a:p>
          <a:p>
            <a:r>
              <a:rPr lang="en-US" dirty="0" smtClean="0"/>
              <a:t>Delay and removal of a right to apply for PR on the grounds of year spent by a refugee in the country. Quid of backlog ? Quid of corruption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WAY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Backlog and transitional provisions</a:t>
            </a:r>
          </a:p>
          <a:p>
            <a:r>
              <a:rPr lang="en-US" dirty="0" smtClean="0"/>
              <a:t>Issuing dignify, secure and </a:t>
            </a:r>
            <a:r>
              <a:rPr lang="en-US" dirty="0" err="1" smtClean="0"/>
              <a:t>recognissable</a:t>
            </a:r>
            <a:r>
              <a:rPr lang="en-US" dirty="0" smtClean="0"/>
              <a:t> ID/travelling Docs</a:t>
            </a:r>
          </a:p>
          <a:p>
            <a:r>
              <a:rPr lang="en-US" dirty="0" smtClean="0"/>
              <a:t>Review of existing bilateral </a:t>
            </a:r>
            <a:r>
              <a:rPr lang="en-US" dirty="0" err="1" smtClean="0"/>
              <a:t>labour</a:t>
            </a:r>
            <a:r>
              <a:rPr lang="en-US" dirty="0" smtClean="0"/>
              <a:t> agreement</a:t>
            </a:r>
          </a:p>
          <a:p>
            <a:r>
              <a:rPr lang="en-US" dirty="0" smtClean="0"/>
              <a:t>Introduction of a regional special work</a:t>
            </a:r>
          </a:p>
          <a:p>
            <a:r>
              <a:rPr lang="en-US" dirty="0" smtClean="0"/>
              <a:t>The Right to work and to study were acquired in Court of Law in South Africa</a:t>
            </a:r>
          </a:p>
          <a:p>
            <a:r>
              <a:rPr lang="en-US" dirty="0" smtClean="0"/>
              <a:t>Integration with accompanying honorable refugees to SA culture  heritage, language, Labor for development and national priorities, educate them about their civic rights constitution</a:t>
            </a:r>
          </a:p>
          <a:p>
            <a:r>
              <a:rPr lang="en-US" dirty="0" smtClean="0"/>
              <a:t>Capacitated the Department in terms of workforce and expertise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END 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>
            <a:noAutofit/>
          </a:bodyPr>
          <a:lstStyle/>
          <a:p>
            <a:r>
              <a:rPr lang="en-US" sz="1800" i="1" dirty="0" smtClean="0"/>
              <a:t>THANK YOU…</a:t>
            </a:r>
          </a:p>
          <a:p>
            <a:r>
              <a:rPr lang="en-US" sz="1800" i="1" dirty="0" smtClean="0"/>
              <a:t>DANKIE…</a:t>
            </a:r>
          </a:p>
          <a:p>
            <a:r>
              <a:rPr lang="en-US" sz="1800" i="1" dirty="0" smtClean="0"/>
              <a:t>NDIYABULELA…</a:t>
            </a:r>
          </a:p>
          <a:p>
            <a:r>
              <a:rPr lang="en-US" sz="1800" i="1" dirty="0" smtClean="0"/>
              <a:t>KE A LEBOHA…</a:t>
            </a:r>
          </a:p>
          <a:p>
            <a:r>
              <a:rPr lang="en-US" sz="1800" i="1" dirty="0" smtClean="0"/>
              <a:t>KE YA LEBOGA…</a:t>
            </a:r>
          </a:p>
          <a:p>
            <a:r>
              <a:rPr lang="en-US" sz="1800" i="1" dirty="0" smtClean="0"/>
              <a:t>INKOMU…</a:t>
            </a:r>
          </a:p>
          <a:p>
            <a:r>
              <a:rPr lang="en-US" sz="1800" i="1" dirty="0" smtClean="0"/>
              <a:t>NGIYABONGA…</a:t>
            </a:r>
          </a:p>
          <a:p>
            <a:r>
              <a:rPr lang="en-US" sz="1800" i="1" dirty="0" smtClean="0"/>
              <a:t>NDI KHOU LIVHUHA…</a:t>
            </a:r>
          </a:p>
          <a:p>
            <a:r>
              <a:rPr lang="en-US" sz="1800" i="1" dirty="0" smtClean="0"/>
              <a:t>NGIYATHOKOZA…</a:t>
            </a:r>
          </a:p>
          <a:p>
            <a:r>
              <a:rPr lang="en-US" sz="1800" i="1" dirty="0" smtClean="0"/>
              <a:t>MERCI…</a:t>
            </a:r>
          </a:p>
          <a:p>
            <a:r>
              <a:rPr lang="en-US" sz="1800" i="1" dirty="0" smtClean="0"/>
              <a:t>OBRIGADO…</a:t>
            </a:r>
          </a:p>
          <a:p>
            <a:r>
              <a:rPr lang="en-US" sz="1800" i="1" dirty="0" smtClean="0"/>
              <a:t>SHUKRAAN…</a:t>
            </a:r>
          </a:p>
          <a:p>
            <a:r>
              <a:rPr lang="en-US" sz="1800" i="1" dirty="0" smtClean="0"/>
              <a:t>XIÈXIÈ</a:t>
            </a:r>
            <a:r>
              <a:rPr lang="en-US" sz="1800" dirty="0" smtClean="0"/>
              <a:t>…</a:t>
            </a:r>
          </a:p>
          <a:p>
            <a:r>
              <a:rPr lang="en-US" sz="1800" i="1" dirty="0" smtClean="0"/>
              <a:t>GRACIAS…</a:t>
            </a:r>
          </a:p>
          <a:p>
            <a:r>
              <a:rPr lang="en-US" sz="1800" i="1" dirty="0" smtClean="0"/>
              <a:t>ASANTE…</a:t>
            </a:r>
          </a:p>
        </p:txBody>
      </p:sp>
      <p:pic>
        <p:nvPicPr>
          <p:cNvPr id="9" name="irc_mi" descr="Image result for africa map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5050" y="513614"/>
            <a:ext cx="5111750" cy="573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358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REFUGEE ACT 130 1998</vt:lpstr>
      <vt:lpstr>OVERVIEW AND PURPOSE</vt:lpstr>
      <vt:lpstr>PROPOSED VISION AND PRINCIPLES</vt:lpstr>
      <vt:lpstr>POLICY AREAS AND PROPOSALS</vt:lpstr>
      <vt:lpstr>WAY FORWARD</vt:lpstr>
      <vt:lpstr>END 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NETWORK OF CONGOLESE LAWYERS (INCL)</dc:title>
  <dc:creator>Sonke Admin</dc:creator>
  <cp:lastModifiedBy>PUMZA</cp:lastModifiedBy>
  <cp:revision>37</cp:revision>
  <dcterms:created xsi:type="dcterms:W3CDTF">2016-11-13T18:44:48Z</dcterms:created>
  <dcterms:modified xsi:type="dcterms:W3CDTF">2016-11-17T08:29:21Z</dcterms:modified>
</cp:coreProperties>
</file>