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9"/>
  </p:notesMasterIdLst>
  <p:handoutMasterIdLst>
    <p:handoutMasterId r:id="rId20"/>
  </p:handoutMasterIdLst>
  <p:sldIdLst>
    <p:sldId id="256" r:id="rId2"/>
    <p:sldId id="299" r:id="rId3"/>
    <p:sldId id="375" r:id="rId4"/>
    <p:sldId id="390" r:id="rId5"/>
    <p:sldId id="394" r:id="rId6"/>
    <p:sldId id="395" r:id="rId7"/>
    <p:sldId id="396" r:id="rId8"/>
    <p:sldId id="398" r:id="rId9"/>
    <p:sldId id="401" r:id="rId10"/>
    <p:sldId id="400" r:id="rId11"/>
    <p:sldId id="399" r:id="rId12"/>
    <p:sldId id="406" r:id="rId13"/>
    <p:sldId id="404" r:id="rId14"/>
    <p:sldId id="402" r:id="rId15"/>
    <p:sldId id="393" r:id="rId16"/>
    <p:sldId id="405" r:id="rId17"/>
    <p:sldId id="352" r:id="rId1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uerite Jacobs" initials="MJ" lastIdx="22" clrIdx="0"/>
  <p:cmAuthor id="1" name="Hattingh, Wendy : Barclays South Africa" initials="HW" lastIdx="2" clrIdx="1"/>
  <p:cmAuthor id="2" name="Yvette Singh" initials="Y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90B"/>
    <a:srgbClr val="F9350E"/>
    <a:srgbClr val="00FF00"/>
    <a:srgbClr val="FFB515"/>
    <a:srgbClr val="6362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8" autoAdjust="0"/>
    <p:restoredTop sz="95815" autoAdjust="0"/>
  </p:normalViewPr>
  <p:slideViewPr>
    <p:cSldViewPr snapToGrid="0">
      <p:cViewPr varScale="1">
        <p:scale>
          <a:sx n="111" d="100"/>
          <a:sy n="111" d="100"/>
        </p:scale>
        <p:origin x="-1818" y="-96"/>
      </p:cViewPr>
      <p:guideLst>
        <p:guide orient="horz" pos="2160"/>
        <p:guide pos="2880"/>
      </p:guideLst>
    </p:cSldViewPr>
  </p:slideViewPr>
  <p:outlineViewPr>
    <p:cViewPr>
      <p:scale>
        <a:sx n="33" d="100"/>
        <a:sy n="33" d="100"/>
      </p:scale>
      <p:origin x="0" y="390"/>
    </p:cViewPr>
  </p:outlineViewPr>
  <p:notesTextViewPr>
    <p:cViewPr>
      <p:scale>
        <a:sx n="100" d="100"/>
        <a:sy n="100" d="100"/>
      </p:scale>
      <p:origin x="0" y="0"/>
    </p:cViewPr>
  </p:notesTextViewPr>
  <p:sorterViewPr>
    <p:cViewPr>
      <p:scale>
        <a:sx n="100" d="100"/>
        <a:sy n="100" d="100"/>
      </p:scale>
      <p:origin x="0" y="8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7818F51-095D-6C4D-BDFF-B06F618DEB59}" type="datetimeFigureOut">
              <a:rPr lang="en-US" smtClean="0"/>
              <a:pPr/>
              <a:t>11/17/2016</a:t>
            </a:fld>
            <a:endParaRPr 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B6E1E48-044A-8442-A191-DE722BF7735D}" type="slidenum">
              <a:rPr lang="en-US" smtClean="0"/>
              <a:pPr/>
              <a:t>‹#›</a:t>
            </a:fld>
            <a:endParaRPr lang="en-US" dirty="0"/>
          </a:p>
        </p:txBody>
      </p:sp>
    </p:spTree>
    <p:extLst>
      <p:ext uri="{BB962C8B-B14F-4D97-AF65-F5344CB8AC3E}">
        <p14:creationId xmlns:p14="http://schemas.microsoft.com/office/powerpoint/2010/main" xmlns="" val="3571582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0672D8C-8148-4182-8115-460386A59C36}" type="datetimeFigureOut">
              <a:rPr lang="en-US"/>
              <a:pPr>
                <a:defRPr/>
              </a:pPr>
              <a:t>11/17/2016</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F7F8F89-1A13-4962-A654-4D7F144C89E5}" type="slidenum">
              <a:rPr lang="en-ZA"/>
              <a:pPr>
                <a:defRPr/>
              </a:pPr>
              <a:t>‹#›</a:t>
            </a:fld>
            <a:endParaRPr lang="en-ZA" dirty="0"/>
          </a:p>
        </p:txBody>
      </p:sp>
    </p:spTree>
    <p:extLst>
      <p:ext uri="{BB962C8B-B14F-4D97-AF65-F5344CB8AC3E}">
        <p14:creationId xmlns:p14="http://schemas.microsoft.com/office/powerpoint/2010/main" xmlns="" val="4843623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0</a:t>
            </a:fld>
            <a:endParaRPr lang="en-ZA" dirty="0"/>
          </a:p>
        </p:txBody>
      </p:sp>
    </p:spTree>
    <p:extLst>
      <p:ext uri="{BB962C8B-B14F-4D97-AF65-F5344CB8AC3E}">
        <p14:creationId xmlns:p14="http://schemas.microsoft.com/office/powerpoint/2010/main" xmlns="" val="3307326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10</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11</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12</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13</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1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14</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indent="0">
              <a:buFont typeface="Arial" panose="020B0604020202020204" pitchFamily="34" charset="0"/>
              <a:buNone/>
            </a:pPr>
            <a:endParaRPr lang="en-ZA" sz="11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15</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1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2</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3</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4</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5</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6</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7</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8</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ZA"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9</a:t>
            </a:fld>
            <a:endParaRPr lang="en-ZA" dirty="0"/>
          </a:p>
        </p:txBody>
      </p:sp>
    </p:spTree>
    <p:extLst>
      <p:ext uri="{BB962C8B-B14F-4D97-AF65-F5344CB8AC3E}">
        <p14:creationId xmlns:p14="http://schemas.microsoft.com/office/powerpoint/2010/main" xmlns="" val="3271467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8434" name="Title Placeholder 1"/>
          <p:cNvSpPr>
            <a:spLocks noGrp="1"/>
          </p:cNvSpPr>
          <p:nvPr>
            <p:ph type="ctrTitle"/>
          </p:nvPr>
        </p:nvSpPr>
        <p:spPr>
          <a:xfrm>
            <a:off x="684213" y="2979738"/>
            <a:ext cx="7772400" cy="1470025"/>
          </a:xfrm>
        </p:spPr>
        <p:txBody>
          <a:bodyPr anchor="ctr"/>
          <a:lstStyle>
            <a:lvl1pPr algn="ctr">
              <a:defRPr smtClean="0"/>
            </a:lvl1pPr>
          </a:lstStyle>
          <a:p>
            <a:r>
              <a:rPr lang="en-US" smtClean="0"/>
              <a:t>Click to edit Master title style</a:t>
            </a:r>
          </a:p>
        </p:txBody>
      </p:sp>
      <p:sp>
        <p:nvSpPr>
          <p:cNvPr id="6" name="Rectangle 5"/>
          <p:cNvSpPr/>
          <p:nvPr/>
        </p:nvSpPr>
        <p:spPr>
          <a:xfrm>
            <a:off x="142875" y="188913"/>
            <a:ext cx="8858250" cy="6454775"/>
          </a:xfrm>
          <a:prstGeom prst="rect">
            <a:avLst/>
          </a:prstGeom>
          <a:noFill/>
          <a:ln>
            <a:solidFill>
              <a:srgbClr val="FFB5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18443" name="Picture 4" descr="BAContinuationLogo_8bitColour96dpi_w150.png"/>
          <p:cNvPicPr>
            <a:picLocks noChangeAspect="1"/>
          </p:cNvPicPr>
          <p:nvPr userDrawn="1"/>
        </p:nvPicPr>
        <p:blipFill>
          <a:blip r:embed="rId2" cstate="print"/>
          <a:srcRect/>
          <a:stretch>
            <a:fillRect/>
          </a:stretch>
        </p:blipFill>
        <p:spPr bwMode="auto">
          <a:xfrm>
            <a:off x="1876425" y="1017588"/>
            <a:ext cx="5391150" cy="1619250"/>
          </a:xfrm>
          <a:prstGeom prst="rect">
            <a:avLst/>
          </a:prstGeom>
          <a:noFill/>
          <a:ln w="9525">
            <a:noFill/>
            <a:miter lim="800000"/>
            <a:headEnd/>
            <a:tailEnd/>
          </a:ln>
        </p:spPr>
      </p:pic>
      <p:sp>
        <p:nvSpPr>
          <p:cNvPr id="18444" name="Rectangle 12"/>
          <p:cNvSpPr>
            <a:spLocks noGrp="1" noChangeArrowheads="1"/>
          </p:cNvSpPr>
          <p:nvPr>
            <p:ph type="subTitle" idx="1"/>
          </p:nvPr>
        </p:nvSpPr>
        <p:spPr>
          <a:xfrm>
            <a:off x="688975" y="4657725"/>
            <a:ext cx="7753350" cy="981075"/>
          </a:xfrm>
        </p:spPr>
        <p:txBody>
          <a:bodyPr anchor="ctr"/>
          <a:lstStyle>
            <a:lvl1pPr marL="0" indent="0" algn="ctr">
              <a:buFont typeface="Arial" charset="0"/>
              <a:buNone/>
              <a:defRPr sz="2400" smtClean="0">
                <a:solidFill>
                  <a:srgbClr val="F9350E"/>
                </a:solidFill>
              </a:defRPr>
            </a:lvl1pPr>
          </a:lstStyle>
          <a:p>
            <a:r>
              <a:rPr lang="en-US"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74638"/>
            <a:ext cx="7704137" cy="6334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7" name="Rectangle 13"/>
          <p:cNvSpPr>
            <a:spLocks noChangeAspect="1" noChangeArrowheads="1"/>
          </p:cNvSpPr>
          <p:nvPr/>
        </p:nvSpPr>
        <p:spPr bwMode="auto">
          <a:xfrm>
            <a:off x="8337550" y="620713"/>
            <a:ext cx="266700" cy="269875"/>
          </a:xfrm>
          <a:prstGeom prst="rect">
            <a:avLst/>
          </a:prstGeom>
          <a:solidFill>
            <a:srgbClr val="F9350E"/>
          </a:solidFill>
          <a:ln w="12700">
            <a:solidFill>
              <a:srgbClr val="636263"/>
            </a:solidFill>
            <a:miter lim="800000"/>
            <a:headEnd/>
            <a:tailEnd/>
          </a:ln>
          <a:effectLst/>
        </p:spPr>
        <p:txBody>
          <a:bodyPr wrap="none" anchor="ctr"/>
          <a:lstStyle/>
          <a:p>
            <a:endParaRPr lang="en-US" dirty="0"/>
          </a:p>
        </p:txBody>
      </p:sp>
      <p:sp>
        <p:nvSpPr>
          <p:cNvPr id="1027" name="Text Placeholder 2"/>
          <p:cNvSpPr>
            <a:spLocks noGrp="1"/>
          </p:cNvSpPr>
          <p:nvPr>
            <p:ph type="body" idx="1"/>
          </p:nvPr>
        </p:nvSpPr>
        <p:spPr bwMode="auto">
          <a:xfrm>
            <a:off x="900113" y="1052513"/>
            <a:ext cx="7704137" cy="5408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5"/>
          <p:cNvSpPr/>
          <p:nvPr/>
        </p:nvSpPr>
        <p:spPr>
          <a:xfrm>
            <a:off x="142875" y="188913"/>
            <a:ext cx="8858250" cy="6454775"/>
          </a:xfrm>
          <a:prstGeom prst="rect">
            <a:avLst/>
          </a:prstGeom>
          <a:noFill/>
          <a:ln>
            <a:solidFill>
              <a:srgbClr val="FFB5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1032" name="Picture 3" descr="BALogog_Blocks_8bitColour96dpi.png"/>
          <p:cNvPicPr>
            <a:picLocks noChangeAspect="1"/>
          </p:cNvPicPr>
          <p:nvPr/>
        </p:nvPicPr>
        <p:blipFill>
          <a:blip r:embed="rId14" cstate="print"/>
          <a:srcRect/>
          <a:stretch>
            <a:fillRect/>
          </a:stretch>
        </p:blipFill>
        <p:spPr bwMode="auto">
          <a:xfrm>
            <a:off x="228600" y="323850"/>
            <a:ext cx="485775" cy="533400"/>
          </a:xfrm>
          <a:prstGeom prst="rect">
            <a:avLst/>
          </a:prstGeom>
          <a:noFill/>
          <a:ln w="9525">
            <a:noFill/>
            <a:miter lim="800000"/>
            <a:headEnd/>
            <a:tailEnd/>
          </a:ln>
        </p:spPr>
      </p:pic>
      <p:pic>
        <p:nvPicPr>
          <p:cNvPr id="1033" name="Picture 8" descr="BAContinuationLogo_8bitColour96dpi.png"/>
          <p:cNvPicPr>
            <a:picLocks noChangeAspect="1"/>
          </p:cNvPicPr>
          <p:nvPr/>
        </p:nvPicPr>
        <p:blipFill>
          <a:blip r:embed="rId15" cstate="print"/>
          <a:srcRect/>
          <a:stretch>
            <a:fillRect/>
          </a:stretch>
        </p:blipFill>
        <p:spPr bwMode="auto">
          <a:xfrm>
            <a:off x="8715375" y="5214938"/>
            <a:ext cx="171450" cy="1266825"/>
          </a:xfrm>
          <a:prstGeom prst="rect">
            <a:avLst/>
          </a:prstGeom>
          <a:noFill/>
          <a:ln w="9525">
            <a:noFill/>
            <a:miter lim="800000"/>
            <a:headEnd/>
            <a:tailEnd/>
          </a:ln>
        </p:spPr>
      </p:pic>
      <p:sp>
        <p:nvSpPr>
          <p:cNvPr id="1035" name="Line 11"/>
          <p:cNvSpPr>
            <a:spLocks noChangeShapeType="1"/>
          </p:cNvSpPr>
          <p:nvPr/>
        </p:nvSpPr>
        <p:spPr bwMode="auto">
          <a:xfrm>
            <a:off x="900113" y="908050"/>
            <a:ext cx="7704137" cy="0"/>
          </a:xfrm>
          <a:prstGeom prst="line">
            <a:avLst/>
          </a:prstGeom>
          <a:noFill/>
          <a:ln w="57150" cmpd="thinThick">
            <a:solidFill>
              <a:srgbClr val="636263"/>
            </a:solidFill>
            <a:round/>
            <a:headEnd/>
            <a:tailEnd/>
          </a:ln>
          <a:effectLst/>
        </p:spPr>
        <p:txBody>
          <a:bodyPr/>
          <a:lstStyle/>
          <a:p>
            <a:endParaRPr lang="en-US" dirty="0"/>
          </a:p>
        </p:txBody>
      </p:sp>
      <p:sp>
        <p:nvSpPr>
          <p:cNvPr id="1036" name="Text Box 12"/>
          <p:cNvSpPr txBox="1">
            <a:spLocks noChangeArrowheads="1"/>
          </p:cNvSpPr>
          <p:nvPr/>
        </p:nvSpPr>
        <p:spPr bwMode="auto">
          <a:xfrm>
            <a:off x="8362950" y="671513"/>
            <a:ext cx="195263" cy="215900"/>
          </a:xfrm>
          <a:prstGeom prst="rect">
            <a:avLst/>
          </a:prstGeom>
          <a:noFill/>
          <a:ln w="9525">
            <a:noFill/>
            <a:miter lim="800000"/>
            <a:headEnd/>
            <a:tailEnd/>
          </a:ln>
          <a:effectLst/>
        </p:spPr>
        <p:txBody>
          <a:bodyPr wrap="none" lIns="0" tIns="0" rIns="0" bIns="0"/>
          <a:lstStyle/>
          <a:p>
            <a:pPr algn="ctr"/>
            <a:fld id="{4825D4BA-3011-4487-A86C-00F480D4F2EC}" type="slidenum">
              <a:rPr lang="en-US" sz="1200">
                <a:solidFill>
                  <a:schemeClr val="bg1"/>
                </a:solidFill>
                <a:latin typeface="Verdana" pitchFamily="34" charset="0"/>
              </a:rPr>
              <a:pPr algn="ctr"/>
              <a:t>‹#›</a:t>
            </a:fld>
            <a:endParaRPr lang="en-US" sz="1200" dirty="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rtl="0" eaLnBrk="1" fontAlgn="base" hangingPunct="1">
        <a:spcBef>
          <a:spcPct val="0"/>
        </a:spcBef>
        <a:spcAft>
          <a:spcPct val="0"/>
        </a:spcAft>
        <a:defRPr sz="2800" kern="1200">
          <a:solidFill>
            <a:srgbClr val="FFB515"/>
          </a:solidFill>
          <a:latin typeface="Verdana" pitchFamily="34" charset="0"/>
          <a:ea typeface="+mj-ea"/>
          <a:cs typeface="+mj-cs"/>
        </a:defRPr>
      </a:lvl1pPr>
      <a:lvl2pPr algn="l" rtl="0" eaLnBrk="1" fontAlgn="base" hangingPunct="1">
        <a:spcBef>
          <a:spcPct val="0"/>
        </a:spcBef>
        <a:spcAft>
          <a:spcPct val="0"/>
        </a:spcAft>
        <a:defRPr sz="2800">
          <a:solidFill>
            <a:srgbClr val="FFB515"/>
          </a:solidFill>
          <a:latin typeface="Verdana" pitchFamily="34" charset="0"/>
        </a:defRPr>
      </a:lvl2pPr>
      <a:lvl3pPr algn="l" rtl="0" eaLnBrk="1" fontAlgn="base" hangingPunct="1">
        <a:spcBef>
          <a:spcPct val="0"/>
        </a:spcBef>
        <a:spcAft>
          <a:spcPct val="0"/>
        </a:spcAft>
        <a:defRPr sz="2800">
          <a:solidFill>
            <a:srgbClr val="FFB515"/>
          </a:solidFill>
          <a:latin typeface="Verdana" pitchFamily="34" charset="0"/>
        </a:defRPr>
      </a:lvl3pPr>
      <a:lvl4pPr algn="l" rtl="0" eaLnBrk="1" fontAlgn="base" hangingPunct="1">
        <a:spcBef>
          <a:spcPct val="0"/>
        </a:spcBef>
        <a:spcAft>
          <a:spcPct val="0"/>
        </a:spcAft>
        <a:defRPr sz="2800">
          <a:solidFill>
            <a:srgbClr val="FFB515"/>
          </a:solidFill>
          <a:latin typeface="Verdana" pitchFamily="34" charset="0"/>
        </a:defRPr>
      </a:lvl4pPr>
      <a:lvl5pPr algn="l" rtl="0" eaLnBrk="1" fontAlgn="base" hangingPunct="1">
        <a:spcBef>
          <a:spcPct val="0"/>
        </a:spcBef>
        <a:spcAft>
          <a:spcPct val="0"/>
        </a:spcAft>
        <a:defRPr sz="2800">
          <a:solidFill>
            <a:srgbClr val="FFB515"/>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FFB515"/>
        </a:buClr>
        <a:buFont typeface="Arial" charset="0"/>
        <a:buChar char="■"/>
        <a:defRPr sz="2000" kern="1200">
          <a:solidFill>
            <a:srgbClr val="636263"/>
          </a:solidFill>
          <a:latin typeface="Verdana" pitchFamily="34" charset="0"/>
          <a:ea typeface="+mn-ea"/>
          <a:cs typeface="+mn-cs"/>
        </a:defRPr>
      </a:lvl1pPr>
      <a:lvl2pPr marL="742950" indent="-285750" algn="l" rtl="0" eaLnBrk="1" fontAlgn="base" hangingPunct="1">
        <a:spcBef>
          <a:spcPct val="20000"/>
        </a:spcBef>
        <a:spcAft>
          <a:spcPct val="0"/>
        </a:spcAft>
        <a:buClr>
          <a:srgbClr val="F9350E"/>
        </a:buClr>
        <a:buFont typeface="Arial" charset="0"/>
        <a:buChar char="■"/>
        <a:defRPr kern="1200">
          <a:solidFill>
            <a:srgbClr val="636263"/>
          </a:solidFill>
          <a:latin typeface="Verdana" pitchFamily="34" charset="0"/>
          <a:ea typeface="+mn-ea"/>
          <a:cs typeface="+mn-cs"/>
        </a:defRPr>
      </a:lvl2pPr>
      <a:lvl3pPr marL="1143000" indent="-228600" algn="l" rtl="0" eaLnBrk="1" fontAlgn="base" hangingPunct="1">
        <a:spcBef>
          <a:spcPct val="20000"/>
        </a:spcBef>
        <a:spcAft>
          <a:spcPct val="0"/>
        </a:spcAft>
        <a:buClr>
          <a:srgbClr val="FF690B"/>
        </a:buClr>
        <a:buFont typeface="Arial" charset="0"/>
        <a:buChar char="■"/>
        <a:defRPr sz="1600" kern="1200">
          <a:solidFill>
            <a:srgbClr val="636263"/>
          </a:solidFill>
          <a:latin typeface="Verdana" pitchFamily="34" charset="0"/>
          <a:ea typeface="+mn-ea"/>
          <a:cs typeface="+mn-cs"/>
        </a:defRPr>
      </a:lvl3pPr>
      <a:lvl4pPr marL="1600200" indent="-228600" algn="l" rtl="0" eaLnBrk="1" fontAlgn="base" hangingPunct="1">
        <a:spcBef>
          <a:spcPct val="20000"/>
        </a:spcBef>
        <a:spcAft>
          <a:spcPct val="0"/>
        </a:spcAft>
        <a:buClr>
          <a:srgbClr val="FFB515"/>
        </a:buClr>
        <a:buFont typeface="Arial" charset="0"/>
        <a:buChar char="■"/>
        <a:defRPr sz="1600" kern="1200">
          <a:solidFill>
            <a:srgbClr val="636263"/>
          </a:solidFill>
          <a:latin typeface="Verdana" pitchFamily="34" charset="0"/>
          <a:ea typeface="+mn-ea"/>
          <a:cs typeface="+mn-cs"/>
        </a:defRPr>
      </a:lvl4pPr>
      <a:lvl5pPr marL="2057400" indent="-228600" algn="l" rtl="0" eaLnBrk="1" fontAlgn="base" hangingPunct="1">
        <a:spcBef>
          <a:spcPct val="20000"/>
        </a:spcBef>
        <a:spcAft>
          <a:spcPct val="0"/>
        </a:spcAft>
        <a:buClr>
          <a:srgbClr val="F9350E"/>
        </a:buClr>
        <a:buFont typeface="Arial" charset="0"/>
        <a:buChar char="□"/>
        <a:defRPr sz="1600" kern="1200">
          <a:solidFill>
            <a:srgbClr val="636263"/>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1257" y="5429250"/>
            <a:ext cx="8665029" cy="1254884"/>
          </a:xfrm>
        </p:spPr>
        <p:txBody>
          <a:bodyPr/>
          <a:lstStyle/>
          <a:p>
            <a:r>
              <a:rPr lang="en-US" sz="1800" dirty="0" smtClean="0"/>
              <a:t>			15 November 2016</a:t>
            </a:r>
            <a:r>
              <a:rPr lang="en-US" sz="1000" dirty="0" smtClean="0">
                <a:solidFill>
                  <a:schemeClr val="tx1"/>
                </a:solidFill>
              </a:rPr>
              <a:t>							</a:t>
            </a:r>
            <a:endParaRPr lang="en-US" sz="1000" dirty="0"/>
          </a:p>
        </p:txBody>
      </p:sp>
      <p:graphicFrame>
        <p:nvGraphicFramePr>
          <p:cNvPr id="5" name="Table 4"/>
          <p:cNvGraphicFramePr>
            <a:graphicFrameLocks noGrp="1"/>
          </p:cNvGraphicFramePr>
          <p:nvPr>
            <p:extLst>
              <p:ext uri="{D42A27DB-BD31-4B8C-83A1-F6EECF244321}">
                <p14:modId xmlns:p14="http://schemas.microsoft.com/office/powerpoint/2010/main" xmlns="" val="3078012905"/>
              </p:ext>
            </p:extLst>
          </p:nvPr>
        </p:nvGraphicFramePr>
        <p:xfrm>
          <a:off x="682579" y="3185106"/>
          <a:ext cx="8023271" cy="2286000"/>
        </p:xfrm>
        <a:graphic>
          <a:graphicData uri="http://schemas.openxmlformats.org/drawingml/2006/table">
            <a:tbl>
              <a:tblPr firstRow="1" bandRow="1">
                <a:tableStyleId>{5C22544A-7EE6-4342-B048-85BDC9FD1C3A}</a:tableStyleId>
              </a:tblPr>
              <a:tblGrid>
                <a:gridCol w="8023271"/>
              </a:tblGrid>
              <a:tr h="1493950">
                <a:tc>
                  <a:txBody>
                    <a:bodyPr/>
                    <a:lstStyle/>
                    <a:p>
                      <a:pPr algn="ctr"/>
                      <a:endPar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endParaRPr>
                    </a:p>
                    <a:p>
                      <a:pPr algn="ctr"/>
                      <a:r>
                        <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rPr>
                        <a:t>Portfolio Committee on Trade and Industry</a:t>
                      </a:r>
                    </a:p>
                    <a:p>
                      <a:pPr algn="ctr"/>
                      <a:endPar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endParaRPr>
                    </a:p>
                    <a:p>
                      <a:pPr algn="ctr"/>
                      <a:r>
                        <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rPr>
                        <a:t>Debt Relief Measures to deal with </a:t>
                      </a:r>
                    </a:p>
                    <a:p>
                      <a:pPr algn="ctr"/>
                      <a:r>
                        <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rPr>
                        <a:t>Over-indebtedness </a:t>
                      </a:r>
                    </a:p>
                    <a:p>
                      <a:pPr algn="ctr"/>
                      <a:endParaRPr lang="en-ZA" sz="2400" dirty="0">
                        <a:solidFill>
                          <a:srgbClr val="FF690B"/>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Debt Relief Criteria (Question 3) … continued</a:t>
            </a:r>
            <a:endParaRPr lang="en-ZA" sz="2400" dirty="0"/>
          </a:p>
        </p:txBody>
      </p:sp>
      <p:sp>
        <p:nvSpPr>
          <p:cNvPr id="3" name="Content Placeholder 2"/>
          <p:cNvSpPr>
            <a:spLocks noGrp="1"/>
          </p:cNvSpPr>
          <p:nvPr>
            <p:ph sz="half" idx="2"/>
          </p:nvPr>
        </p:nvSpPr>
        <p:spPr>
          <a:xfrm>
            <a:off x="335901" y="1175657"/>
            <a:ext cx="8304245" cy="5393094"/>
          </a:xfrm>
        </p:spPr>
        <p:txBody>
          <a:bodyPr/>
          <a:lstStyle/>
          <a:p>
            <a:r>
              <a:rPr lang="en-ZA" sz="1500" dirty="0" smtClean="0">
                <a:solidFill>
                  <a:schemeClr val="tx1"/>
                </a:solidFill>
              </a:rPr>
              <a:t>In response to Question 3, BASA is of the view that uniform criteria, consisting of:</a:t>
            </a:r>
          </a:p>
          <a:p>
            <a:pPr marL="577850" lvl="1" indent="-241300">
              <a:buClr>
                <a:srgbClr val="FFB515"/>
              </a:buClr>
              <a:buFont typeface="Wingdings" panose="05000000000000000000" pitchFamily="2" charset="2"/>
              <a:buChar char="Ø"/>
            </a:pPr>
            <a:r>
              <a:rPr lang="en-ZA" sz="1500" dirty="0">
                <a:solidFill>
                  <a:schemeClr val="tx1"/>
                </a:solidFill>
              </a:rPr>
              <a:t>a target group of debtors who will be eligible for debt relief;</a:t>
            </a:r>
          </a:p>
          <a:p>
            <a:pPr marL="577850" lvl="1" indent="-241300">
              <a:buClr>
                <a:srgbClr val="FFB515"/>
              </a:buClr>
              <a:buFont typeface="Wingdings" panose="05000000000000000000" pitchFamily="2" charset="2"/>
              <a:buChar char="Ø"/>
            </a:pPr>
            <a:r>
              <a:rPr lang="en-ZA" sz="1500" dirty="0">
                <a:solidFill>
                  <a:schemeClr val="tx1"/>
                </a:solidFill>
              </a:rPr>
              <a:t>a period in respect of which the debt relief </a:t>
            </a:r>
            <a:r>
              <a:rPr lang="en-ZA" sz="1500" dirty="0" smtClean="0">
                <a:solidFill>
                  <a:schemeClr val="tx1"/>
                </a:solidFill>
              </a:rPr>
              <a:t>measures </a:t>
            </a:r>
            <a:r>
              <a:rPr lang="en-ZA" sz="1500" dirty="0">
                <a:solidFill>
                  <a:schemeClr val="tx1"/>
                </a:solidFill>
              </a:rPr>
              <a:t>will apply; and</a:t>
            </a:r>
          </a:p>
          <a:p>
            <a:pPr marL="577850" lvl="1" indent="-241300">
              <a:buClr>
                <a:srgbClr val="FFB515"/>
              </a:buClr>
              <a:buFont typeface="Wingdings" panose="05000000000000000000" pitchFamily="2" charset="2"/>
              <a:buChar char="Ø"/>
            </a:pPr>
            <a:r>
              <a:rPr lang="en-ZA" sz="1500" dirty="0">
                <a:solidFill>
                  <a:schemeClr val="tx1"/>
                </a:solidFill>
              </a:rPr>
              <a:t>the manner of debt relief </a:t>
            </a:r>
            <a:r>
              <a:rPr lang="en-ZA" sz="1500" dirty="0" smtClean="0">
                <a:solidFill>
                  <a:schemeClr val="tx1"/>
                </a:solidFill>
              </a:rPr>
              <a:t>measures </a:t>
            </a:r>
            <a:r>
              <a:rPr lang="en-ZA" sz="1500" dirty="0">
                <a:solidFill>
                  <a:schemeClr val="tx1"/>
                </a:solidFill>
              </a:rPr>
              <a:t>that must be applied </a:t>
            </a:r>
          </a:p>
          <a:p>
            <a:pPr marL="336550" lvl="1" indent="0">
              <a:buClr>
                <a:srgbClr val="FFB515"/>
              </a:buClr>
              <a:buNone/>
            </a:pPr>
            <a:r>
              <a:rPr lang="en-ZA" sz="1500" dirty="0" smtClean="0">
                <a:solidFill>
                  <a:schemeClr val="tx1"/>
                </a:solidFill>
              </a:rPr>
              <a:t>for debt relief can’t be set, and will have severe consequenc</a:t>
            </a:r>
            <a:r>
              <a:rPr lang="en-ZA" sz="1500" dirty="0" smtClean="0">
                <a:solidFill>
                  <a:prstClr val="black"/>
                </a:solidFill>
              </a:rPr>
              <a:t>es (which will be discussed in greater detail on the next four slides) as:</a:t>
            </a:r>
          </a:p>
          <a:p>
            <a:pPr marL="577850" lvl="1" indent="-241300">
              <a:buClr>
                <a:srgbClr val="FFB515"/>
              </a:buClr>
              <a:buFont typeface="Wingdings" panose="05000000000000000000" pitchFamily="2" charset="2"/>
              <a:buChar char="Ø"/>
            </a:pPr>
            <a:r>
              <a:rPr lang="en-ZA" sz="1500" dirty="0" smtClean="0">
                <a:solidFill>
                  <a:prstClr val="black"/>
                </a:solidFill>
              </a:rPr>
              <a:t>no </a:t>
            </a:r>
            <a:r>
              <a:rPr lang="en-ZA" sz="1500" dirty="0">
                <a:solidFill>
                  <a:prstClr val="black"/>
                </a:solidFill>
              </a:rPr>
              <a:t>two consumers’ personal circumstances are exactly the same as was illustrated under the example of Simon and Thabo whose economic circumstances were the </a:t>
            </a:r>
            <a:r>
              <a:rPr lang="en-ZA" sz="1500" dirty="0" smtClean="0">
                <a:solidFill>
                  <a:prstClr val="black"/>
                </a:solidFill>
              </a:rPr>
              <a:t>same </a:t>
            </a:r>
            <a:r>
              <a:rPr lang="en-ZA" sz="1500" dirty="0">
                <a:solidFill>
                  <a:prstClr val="black"/>
                </a:solidFill>
              </a:rPr>
              <a:t>(worked for and retrenched by the same company</a:t>
            </a:r>
            <a:r>
              <a:rPr lang="en-ZA" sz="1500" dirty="0" smtClean="0">
                <a:solidFill>
                  <a:prstClr val="black"/>
                </a:solidFill>
              </a:rPr>
              <a:t>), </a:t>
            </a:r>
            <a:r>
              <a:rPr lang="en-ZA" sz="1500" dirty="0" smtClean="0">
                <a:solidFill>
                  <a:schemeClr val="tx1"/>
                </a:solidFill>
              </a:rPr>
              <a:t>but personal circumstances were different</a:t>
            </a:r>
            <a:r>
              <a:rPr lang="en-ZA" sz="1500" dirty="0" smtClean="0">
                <a:solidFill>
                  <a:prstClr val="black"/>
                </a:solidFill>
              </a:rPr>
              <a:t>; and</a:t>
            </a:r>
          </a:p>
          <a:p>
            <a:pPr marL="577850" lvl="1" indent="-241300">
              <a:buClr>
                <a:srgbClr val="FFB515"/>
              </a:buClr>
              <a:buFont typeface="Wingdings" panose="05000000000000000000" pitchFamily="2" charset="2"/>
              <a:buChar char="Ø"/>
            </a:pPr>
            <a:r>
              <a:rPr lang="en-ZA" sz="1500" dirty="0" smtClean="0">
                <a:solidFill>
                  <a:prstClr val="black"/>
                </a:solidFill>
              </a:rPr>
              <a:t>different Credit Providers offer different products and operate within </a:t>
            </a:r>
            <a:r>
              <a:rPr lang="en-ZA" sz="1500" dirty="0">
                <a:solidFill>
                  <a:prstClr val="black"/>
                </a:solidFill>
              </a:rPr>
              <a:t>different customer </a:t>
            </a:r>
            <a:r>
              <a:rPr lang="en-ZA" sz="1500" dirty="0" smtClean="0">
                <a:solidFill>
                  <a:prstClr val="black"/>
                </a:solidFill>
              </a:rPr>
              <a:t>segments</a:t>
            </a:r>
            <a:r>
              <a:rPr lang="en-ZA" sz="1500" dirty="0" smtClean="0">
                <a:solidFill>
                  <a:schemeClr val="accent3"/>
                </a:solidFill>
              </a:rPr>
              <a:t>,</a:t>
            </a:r>
            <a:r>
              <a:rPr lang="en-ZA" sz="1500" dirty="0" smtClean="0">
                <a:solidFill>
                  <a:prstClr val="black"/>
                </a:solidFill>
              </a:rPr>
              <a:t> which means that the </a:t>
            </a:r>
            <a:r>
              <a:rPr lang="en-ZA" sz="1500" dirty="0">
                <a:solidFill>
                  <a:prstClr val="black"/>
                </a:solidFill>
              </a:rPr>
              <a:t>markets </a:t>
            </a:r>
            <a:r>
              <a:rPr lang="en-ZA" sz="1500" dirty="0" smtClean="0">
                <a:solidFill>
                  <a:schemeClr val="tx1"/>
                </a:solidFill>
              </a:rPr>
              <a:t>in which they operate</a:t>
            </a:r>
            <a:r>
              <a:rPr lang="en-ZA" sz="1500" dirty="0" smtClean="0">
                <a:solidFill>
                  <a:schemeClr val="accent3"/>
                </a:solidFill>
              </a:rPr>
              <a:t> </a:t>
            </a:r>
            <a:r>
              <a:rPr lang="en-ZA" sz="1500" dirty="0" smtClean="0">
                <a:solidFill>
                  <a:prstClr val="black"/>
                </a:solidFill>
              </a:rPr>
              <a:t>are </a:t>
            </a:r>
            <a:r>
              <a:rPr lang="en-ZA" sz="1500" dirty="0">
                <a:solidFill>
                  <a:prstClr val="black"/>
                </a:solidFill>
              </a:rPr>
              <a:t>not </a:t>
            </a:r>
            <a:r>
              <a:rPr lang="en-ZA" sz="1500" dirty="0" smtClean="0">
                <a:solidFill>
                  <a:prstClr val="black"/>
                </a:solidFill>
              </a:rPr>
              <a:t>identical, hence customised debt relief measures will be more effective. </a:t>
            </a:r>
          </a:p>
          <a:p>
            <a:pPr marL="577850" lvl="1" indent="-241300">
              <a:buClr>
                <a:srgbClr val="FFB515"/>
              </a:buClr>
              <a:buFont typeface="Wingdings" panose="05000000000000000000" pitchFamily="2" charset="2"/>
              <a:buChar char="Ø"/>
            </a:pPr>
            <a:endParaRPr lang="en-ZA" sz="1500" dirty="0">
              <a:solidFill>
                <a:prstClr val="black"/>
              </a:solidFill>
            </a:endParaRPr>
          </a:p>
          <a:p>
            <a:pPr marL="342900" lvl="1" indent="-342900">
              <a:buClr>
                <a:srgbClr val="FFB515"/>
              </a:buClr>
            </a:pPr>
            <a:r>
              <a:rPr lang="en-ZA" sz="1500" b="1" dirty="0" smtClean="0">
                <a:solidFill>
                  <a:srgbClr val="FF0000"/>
                </a:solidFill>
              </a:rPr>
              <a:t>To summarise, flexibility and non-prescriptiveness in respect of the types and application of debt relief measures and debt relief criteria plays a significant role in ensuring that a suitable debt relief measure is offered that is appropriate to the consumer’s needs and personal circumstances.</a:t>
            </a:r>
            <a:r>
              <a:rPr lang="en-ZA" sz="1500" dirty="0" smtClean="0">
                <a:solidFill>
                  <a:schemeClr val="tx1"/>
                </a:solidFill>
              </a:rPr>
              <a:t> </a:t>
            </a:r>
          </a:p>
          <a:p>
            <a:pPr marL="0" indent="0">
              <a:buNone/>
            </a:pPr>
            <a:endParaRPr lang="en-ZA" sz="1500" dirty="0" smtClean="0">
              <a:solidFill>
                <a:schemeClr val="tx1"/>
              </a:solidFill>
            </a:endParaRPr>
          </a:p>
          <a:p>
            <a:endParaRPr lang="en-ZA" sz="1500" dirty="0">
              <a:solidFill>
                <a:schemeClr val="tx1"/>
              </a:solidFill>
            </a:endParaRPr>
          </a:p>
          <a:p>
            <a:pPr marL="0" indent="0">
              <a:buNone/>
            </a:pPr>
            <a:endParaRPr lang="en-ZA" sz="1500" dirty="0"/>
          </a:p>
        </p:txBody>
      </p:sp>
    </p:spTree>
    <p:extLst>
      <p:ext uri="{BB962C8B-B14F-4D97-AF65-F5344CB8AC3E}">
        <p14:creationId xmlns:p14="http://schemas.microsoft.com/office/powerpoint/2010/main" xmlns="" val="1564788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771" y="274638"/>
            <a:ext cx="8136293" cy="633412"/>
          </a:xfrm>
        </p:spPr>
        <p:txBody>
          <a:bodyPr/>
          <a:lstStyle/>
          <a:p>
            <a:r>
              <a:rPr lang="en-ZA" sz="1800" b="1" dirty="0"/>
              <a:t/>
            </a:r>
            <a:br>
              <a:rPr lang="en-ZA" sz="1800" b="1" dirty="0"/>
            </a:br>
            <a:r>
              <a:rPr lang="en-ZA" sz="1800" b="1" dirty="0"/>
              <a:t>Impact, Consequences and Challenges </a:t>
            </a:r>
            <a:r>
              <a:rPr lang="en-ZA" sz="1800" b="1" dirty="0" smtClean="0"/>
              <a:t>of </a:t>
            </a:r>
            <a:r>
              <a:rPr lang="en-ZA" sz="1800" b="1" dirty="0"/>
              <a:t>legislating Debt Relief Measures and </a:t>
            </a:r>
            <a:r>
              <a:rPr lang="en-ZA" sz="1800" b="1" dirty="0" smtClean="0"/>
              <a:t>Criteria </a:t>
            </a:r>
            <a:r>
              <a:rPr lang="en-ZA" sz="1800" b="1" dirty="0"/>
              <a:t>(Questions 2 and 4)</a:t>
            </a:r>
          </a:p>
        </p:txBody>
      </p:sp>
      <p:sp>
        <p:nvSpPr>
          <p:cNvPr id="3" name="Content Placeholder 2"/>
          <p:cNvSpPr>
            <a:spLocks noGrp="1"/>
          </p:cNvSpPr>
          <p:nvPr>
            <p:ph sz="half" idx="2"/>
          </p:nvPr>
        </p:nvSpPr>
        <p:spPr>
          <a:xfrm>
            <a:off x="279919" y="1082351"/>
            <a:ext cx="8640146" cy="5579706"/>
          </a:xfrm>
        </p:spPr>
        <p:txBody>
          <a:bodyPr/>
          <a:lstStyle/>
          <a:p>
            <a:pPr marL="0" indent="0">
              <a:buNone/>
            </a:pPr>
            <a:r>
              <a:rPr lang="en-ZA" sz="1500" dirty="0" smtClean="0">
                <a:solidFill>
                  <a:schemeClr val="tx1"/>
                </a:solidFill>
              </a:rPr>
              <a:t>The impact, consequences and challenges of implementing debt relief measures and debt relief criteria through legislative reforms can be broken down into the following areas:</a:t>
            </a:r>
          </a:p>
          <a:p>
            <a:pPr marL="0" indent="0">
              <a:buNone/>
            </a:pPr>
            <a:endParaRPr lang="en-ZA" sz="1500" dirty="0" smtClean="0">
              <a:solidFill>
                <a:schemeClr val="tx1"/>
              </a:solidFill>
            </a:endParaRPr>
          </a:p>
          <a:p>
            <a:pPr marL="342900" lvl="1" indent="-342900">
              <a:buClr>
                <a:srgbClr val="FFB515"/>
              </a:buClr>
            </a:pPr>
            <a:r>
              <a:rPr lang="en-ZA" sz="1500" b="1" dirty="0">
                <a:solidFill>
                  <a:schemeClr val="tx1"/>
                </a:solidFill>
              </a:rPr>
              <a:t>Economy:</a:t>
            </a:r>
          </a:p>
          <a:p>
            <a:pPr marL="577850" lvl="1" indent="-241300">
              <a:buClr>
                <a:srgbClr val="FFB515"/>
              </a:buClr>
              <a:buFont typeface="Wingdings" panose="05000000000000000000" pitchFamily="2" charset="2"/>
              <a:buChar char="Ø"/>
            </a:pPr>
            <a:r>
              <a:rPr lang="en-ZA" sz="1500" dirty="0">
                <a:solidFill>
                  <a:prstClr val="black"/>
                </a:solidFill>
              </a:rPr>
              <a:t>The banking system has, as one of its foundations, an </a:t>
            </a:r>
            <a:r>
              <a:rPr lang="en-ZA" sz="1500" b="1" dirty="0">
                <a:solidFill>
                  <a:srgbClr val="FF690B"/>
                </a:solidFill>
              </a:rPr>
              <a:t>undertaking by borrowers to repay </a:t>
            </a:r>
            <a:r>
              <a:rPr lang="en-ZA" sz="1500" dirty="0">
                <a:solidFill>
                  <a:schemeClr val="tx1"/>
                </a:solidFill>
              </a:rPr>
              <a:t>the</a:t>
            </a:r>
            <a:r>
              <a:rPr lang="en-ZA" sz="1500" b="1" dirty="0">
                <a:solidFill>
                  <a:srgbClr val="FF690B"/>
                </a:solidFill>
              </a:rPr>
              <a:t> loans </a:t>
            </a:r>
            <a:r>
              <a:rPr lang="en-ZA" sz="1500" dirty="0">
                <a:solidFill>
                  <a:prstClr val="black"/>
                </a:solidFill>
              </a:rPr>
              <a:t>that they </a:t>
            </a:r>
            <a:r>
              <a:rPr lang="en-ZA" sz="1500" dirty="0" smtClean="0">
                <a:solidFill>
                  <a:prstClr val="black"/>
                </a:solidFill>
              </a:rPr>
              <a:t>obtain from </a:t>
            </a:r>
            <a:r>
              <a:rPr lang="en-ZA" sz="1500" dirty="0">
                <a:solidFill>
                  <a:prstClr val="black"/>
                </a:solidFill>
              </a:rPr>
              <a:t>banks. Any </a:t>
            </a:r>
            <a:r>
              <a:rPr lang="en-ZA" sz="1500" b="1" dirty="0">
                <a:solidFill>
                  <a:srgbClr val="FF690B"/>
                </a:solidFill>
              </a:rPr>
              <a:t>compromise to this principle will have severe consequences </a:t>
            </a:r>
            <a:r>
              <a:rPr lang="en-ZA" sz="1500" dirty="0">
                <a:solidFill>
                  <a:prstClr val="black"/>
                </a:solidFill>
              </a:rPr>
              <a:t>for the industry </a:t>
            </a:r>
            <a:r>
              <a:rPr lang="en-ZA" sz="1500" dirty="0" smtClean="0">
                <a:solidFill>
                  <a:prstClr val="black"/>
                </a:solidFill>
              </a:rPr>
              <a:t>and</a:t>
            </a:r>
            <a:r>
              <a:rPr lang="en-ZA" sz="1500" dirty="0">
                <a:solidFill>
                  <a:prstClr val="black"/>
                </a:solidFill>
              </a:rPr>
              <a:t>, given the role of the banking sector in the economy, for the economy, e.g. job </a:t>
            </a:r>
            <a:r>
              <a:rPr lang="en-ZA" sz="1500" dirty="0" smtClean="0">
                <a:solidFill>
                  <a:prstClr val="black"/>
                </a:solidFill>
              </a:rPr>
              <a:t>losses.</a:t>
            </a:r>
          </a:p>
          <a:p>
            <a:pPr marL="577850" lvl="1" indent="-241300">
              <a:buClr>
                <a:srgbClr val="FFB515"/>
              </a:buClr>
              <a:buFont typeface="Wingdings" panose="05000000000000000000" pitchFamily="2" charset="2"/>
              <a:buChar char="Ø"/>
            </a:pPr>
            <a:r>
              <a:rPr lang="en-ZA" sz="1500" dirty="0" smtClean="0">
                <a:solidFill>
                  <a:prstClr val="black"/>
                </a:solidFill>
              </a:rPr>
              <a:t>Given </a:t>
            </a:r>
            <a:r>
              <a:rPr lang="en-ZA" sz="1500" dirty="0">
                <a:solidFill>
                  <a:prstClr val="black"/>
                </a:solidFill>
              </a:rPr>
              <a:t>the current economic environment, Moody’s have forecasted that banks will report higher non-performing loans. Coupled together with low growth projections, it has been concluded that SA banks will over the short to medium term period, experience challenges in maintaining a strong financial </a:t>
            </a:r>
            <a:r>
              <a:rPr lang="en-ZA" sz="1500" dirty="0" smtClean="0">
                <a:solidFill>
                  <a:prstClr val="black"/>
                </a:solidFill>
              </a:rPr>
              <a:t>performance. </a:t>
            </a:r>
            <a:r>
              <a:rPr lang="en-ZA" sz="1500" dirty="0">
                <a:solidFill>
                  <a:schemeClr val="tx1"/>
                </a:solidFill>
              </a:rPr>
              <a:t>during this period. Any further pressure introduced by the proposed introduction of legislated debt relief measures and criteria will add to the </a:t>
            </a:r>
            <a:r>
              <a:rPr lang="en-ZA" sz="1500" dirty="0" smtClean="0">
                <a:solidFill>
                  <a:schemeClr val="tx1"/>
                </a:solidFill>
              </a:rPr>
              <a:t>negative business environment, with consequences for inclusive growth.</a:t>
            </a:r>
            <a:endParaRPr lang="en-ZA" sz="1500" dirty="0">
              <a:solidFill>
                <a:schemeClr val="tx1"/>
              </a:solidFill>
            </a:endParaRPr>
          </a:p>
        </p:txBody>
      </p:sp>
    </p:spTree>
    <p:extLst>
      <p:ext uri="{BB962C8B-B14F-4D97-AF65-F5344CB8AC3E}">
        <p14:creationId xmlns:p14="http://schemas.microsoft.com/office/powerpoint/2010/main" xmlns="" val="26331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771" y="274638"/>
            <a:ext cx="8136293" cy="633412"/>
          </a:xfrm>
        </p:spPr>
        <p:txBody>
          <a:bodyPr/>
          <a:lstStyle/>
          <a:p>
            <a:r>
              <a:rPr lang="en-ZA" sz="1800" b="1" dirty="0"/>
              <a:t/>
            </a:r>
            <a:br>
              <a:rPr lang="en-ZA" sz="1800" b="1" dirty="0"/>
            </a:br>
            <a:r>
              <a:rPr lang="en-ZA" sz="1800" b="1" dirty="0"/>
              <a:t>Impact, Consequences and Challenges </a:t>
            </a:r>
            <a:r>
              <a:rPr lang="en-ZA" sz="1800" b="1" dirty="0" smtClean="0"/>
              <a:t>of </a:t>
            </a:r>
            <a:r>
              <a:rPr lang="en-ZA" sz="1800" b="1" dirty="0"/>
              <a:t>legislating Debt Relief Measures and </a:t>
            </a:r>
            <a:r>
              <a:rPr lang="en-ZA" sz="1800" b="1" dirty="0" smtClean="0"/>
              <a:t>Criteria </a:t>
            </a:r>
            <a:r>
              <a:rPr lang="en-ZA" sz="1800" b="1" dirty="0"/>
              <a:t>(Questions 2 and 4)</a:t>
            </a:r>
          </a:p>
        </p:txBody>
      </p:sp>
      <p:sp>
        <p:nvSpPr>
          <p:cNvPr id="3" name="Content Placeholder 2"/>
          <p:cNvSpPr>
            <a:spLocks noGrp="1"/>
          </p:cNvSpPr>
          <p:nvPr>
            <p:ph sz="half" idx="2"/>
          </p:nvPr>
        </p:nvSpPr>
        <p:spPr>
          <a:xfrm>
            <a:off x="279919" y="1082351"/>
            <a:ext cx="8546840" cy="5579706"/>
          </a:xfrm>
        </p:spPr>
        <p:txBody>
          <a:bodyPr/>
          <a:lstStyle/>
          <a:p>
            <a:pPr marL="342900" lvl="1" indent="-342900">
              <a:buClr>
                <a:srgbClr val="FFB515"/>
              </a:buClr>
            </a:pPr>
            <a:r>
              <a:rPr lang="en-ZA" sz="1500" b="1" dirty="0" smtClean="0">
                <a:solidFill>
                  <a:schemeClr val="tx1"/>
                </a:solidFill>
              </a:rPr>
              <a:t>Economy (continued):</a:t>
            </a:r>
            <a:endParaRPr lang="en-ZA" sz="1500" b="1" dirty="0">
              <a:solidFill>
                <a:schemeClr val="tx1"/>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A </a:t>
            </a:r>
            <a:r>
              <a:rPr lang="en-ZA" sz="1500" dirty="0">
                <a:solidFill>
                  <a:prstClr val="black"/>
                </a:solidFill>
              </a:rPr>
              <a:t>crucial component of an effective banking </a:t>
            </a:r>
            <a:r>
              <a:rPr lang="en-ZA" sz="1500" dirty="0" smtClean="0">
                <a:solidFill>
                  <a:prstClr val="black"/>
                </a:solidFill>
              </a:rPr>
              <a:t>system is </a:t>
            </a:r>
            <a:r>
              <a:rPr lang="en-ZA" sz="1500" dirty="0">
                <a:solidFill>
                  <a:prstClr val="black"/>
                </a:solidFill>
              </a:rPr>
              <a:t>financial stability. </a:t>
            </a:r>
            <a:endParaRPr lang="en-ZA" sz="1500" dirty="0" smtClean="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In </a:t>
            </a:r>
            <a:r>
              <a:rPr lang="en-ZA" sz="1500" dirty="0">
                <a:solidFill>
                  <a:prstClr val="black"/>
                </a:solidFill>
              </a:rPr>
              <a:t>order </a:t>
            </a:r>
            <a:r>
              <a:rPr lang="en-ZA" sz="1500" b="1" dirty="0">
                <a:solidFill>
                  <a:srgbClr val="FF690B"/>
                </a:solidFill>
              </a:rPr>
              <a:t>to maintain financial stability, banks need to demonstrate that they are able to recover monies lent to consumers, thereby ensuring depositor and investor confidence</a:t>
            </a:r>
            <a:r>
              <a:rPr lang="en-ZA" sz="1500" dirty="0">
                <a:solidFill>
                  <a:prstClr val="black"/>
                </a:solidFill>
              </a:rPr>
              <a:t>. </a:t>
            </a:r>
            <a:endParaRPr lang="en-ZA" sz="1500" dirty="0" smtClean="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Any </a:t>
            </a:r>
            <a:r>
              <a:rPr lang="en-ZA" sz="1500" b="1" dirty="0" smtClean="0">
                <a:solidFill>
                  <a:srgbClr val="FF690B"/>
                </a:solidFill>
              </a:rPr>
              <a:t>restriction </a:t>
            </a:r>
            <a:r>
              <a:rPr lang="en-ZA" sz="1500" b="1" dirty="0">
                <a:solidFill>
                  <a:srgbClr val="FF690B"/>
                </a:solidFill>
              </a:rPr>
              <a:t>on</a:t>
            </a:r>
            <a:r>
              <a:rPr lang="en-ZA" sz="1500" dirty="0">
                <a:solidFill>
                  <a:prstClr val="black"/>
                </a:solidFill>
              </a:rPr>
              <a:t> banks’ </a:t>
            </a:r>
            <a:r>
              <a:rPr lang="en-ZA" sz="1500" b="1" dirty="0">
                <a:solidFill>
                  <a:srgbClr val="FF690B"/>
                </a:solidFill>
              </a:rPr>
              <a:t>ability to recover monies lent</a:t>
            </a:r>
            <a:r>
              <a:rPr lang="en-ZA" sz="1500" dirty="0">
                <a:solidFill>
                  <a:prstClr val="black"/>
                </a:solidFill>
              </a:rPr>
              <a:t> </a:t>
            </a:r>
            <a:r>
              <a:rPr lang="en-ZA" sz="1500" dirty="0">
                <a:solidFill>
                  <a:schemeClr val="tx1"/>
                </a:solidFill>
              </a:rPr>
              <a:t>will</a:t>
            </a:r>
            <a:r>
              <a:rPr lang="en-ZA" sz="1500" dirty="0">
                <a:solidFill>
                  <a:prstClr val="black"/>
                </a:solidFill>
              </a:rPr>
              <a:t> </a:t>
            </a:r>
            <a:r>
              <a:rPr lang="en-ZA" sz="1500" b="1" dirty="0">
                <a:solidFill>
                  <a:srgbClr val="FF690B"/>
                </a:solidFill>
              </a:rPr>
              <a:t>result in a loss of revenue and an erosion of return on capital for investors</a:t>
            </a:r>
            <a:r>
              <a:rPr lang="en-ZA" sz="1500" dirty="0">
                <a:solidFill>
                  <a:prstClr val="black"/>
                </a:solidFill>
              </a:rPr>
              <a:t>. </a:t>
            </a:r>
            <a:endParaRPr lang="en-ZA" sz="1500" dirty="0" smtClean="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Investors </a:t>
            </a:r>
            <a:r>
              <a:rPr lang="en-ZA" sz="1500" dirty="0">
                <a:solidFill>
                  <a:prstClr val="black"/>
                </a:solidFill>
              </a:rPr>
              <a:t>(which includes institutional investors such as Pension Funds) will </a:t>
            </a:r>
            <a:r>
              <a:rPr lang="en-ZA" sz="1500" dirty="0" smtClean="0">
                <a:solidFill>
                  <a:prstClr val="black"/>
                </a:solidFill>
              </a:rPr>
              <a:t>seek </a:t>
            </a:r>
            <a:r>
              <a:rPr lang="en-ZA" sz="1500" dirty="0">
                <a:solidFill>
                  <a:prstClr val="black"/>
                </a:solidFill>
              </a:rPr>
              <a:t>to invest funds in industries and/or countries where the returns on investments are higher, there is protection of investor capital and where there is </a:t>
            </a:r>
            <a:r>
              <a:rPr lang="en-ZA" sz="1500" dirty="0" smtClean="0">
                <a:solidFill>
                  <a:prstClr val="black"/>
                </a:solidFill>
              </a:rPr>
              <a:t>less </a:t>
            </a:r>
            <a:r>
              <a:rPr lang="en-ZA" sz="1500" dirty="0">
                <a:solidFill>
                  <a:prstClr val="black"/>
                </a:solidFill>
              </a:rPr>
              <a:t>earnings volatility. </a:t>
            </a:r>
            <a:endParaRPr lang="en-ZA" sz="1500" dirty="0" smtClean="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There </a:t>
            </a:r>
            <a:r>
              <a:rPr lang="en-ZA" sz="1500" dirty="0">
                <a:solidFill>
                  <a:prstClr val="black"/>
                </a:solidFill>
              </a:rPr>
              <a:t>is a risk of </a:t>
            </a:r>
            <a:r>
              <a:rPr lang="en-ZA" sz="1500" b="1" dirty="0">
                <a:solidFill>
                  <a:srgbClr val="FF690B"/>
                </a:solidFill>
              </a:rPr>
              <a:t>banks incurring a ratings </a:t>
            </a:r>
            <a:r>
              <a:rPr lang="en-ZA" sz="1500" b="1" dirty="0" smtClean="0">
                <a:solidFill>
                  <a:srgbClr val="FF690B"/>
                </a:solidFill>
              </a:rPr>
              <a:t>downgrade </a:t>
            </a:r>
            <a:r>
              <a:rPr lang="en-ZA" sz="1500" b="1" dirty="0">
                <a:solidFill>
                  <a:srgbClr val="FF690B"/>
                </a:solidFill>
              </a:rPr>
              <a:t>as a consequence of any reduction/volatility to </a:t>
            </a:r>
            <a:r>
              <a:rPr lang="en-ZA" sz="1500" b="1" dirty="0" smtClean="0">
                <a:solidFill>
                  <a:srgbClr val="FF690B"/>
                </a:solidFill>
              </a:rPr>
              <a:t>earnings</a:t>
            </a:r>
            <a:r>
              <a:rPr lang="en-ZA" sz="1500" dirty="0" smtClean="0">
                <a:solidFill>
                  <a:prstClr val="black"/>
                </a:solidFill>
              </a:rPr>
              <a:t>, and foreign </a:t>
            </a:r>
            <a:r>
              <a:rPr lang="en-ZA" sz="1500" dirty="0">
                <a:solidFill>
                  <a:prstClr val="black"/>
                </a:solidFill>
              </a:rPr>
              <a:t>outflows are likely to increase even further if debt relief measures and </a:t>
            </a:r>
            <a:r>
              <a:rPr lang="en-ZA" sz="1500" dirty="0">
                <a:solidFill>
                  <a:schemeClr val="tx1"/>
                </a:solidFill>
              </a:rPr>
              <a:t>criteria </a:t>
            </a:r>
            <a:r>
              <a:rPr lang="en-ZA" sz="1500" dirty="0" smtClean="0">
                <a:solidFill>
                  <a:schemeClr val="tx1"/>
                </a:solidFill>
              </a:rPr>
              <a:t>are </a:t>
            </a:r>
            <a:r>
              <a:rPr lang="en-ZA" sz="1500" dirty="0">
                <a:solidFill>
                  <a:schemeClr val="tx1"/>
                </a:solidFill>
              </a:rPr>
              <a:t>legislated</a:t>
            </a:r>
            <a:r>
              <a:rPr lang="en-ZA" sz="1500" dirty="0">
                <a:solidFill>
                  <a:prstClr val="black"/>
                </a:solidFill>
              </a:rPr>
              <a:t>. </a:t>
            </a:r>
            <a:endParaRPr lang="en-ZA" sz="1500" dirty="0" smtClean="0">
              <a:solidFill>
                <a:prstClr val="black"/>
              </a:solidFill>
            </a:endParaRPr>
          </a:p>
          <a:p>
            <a:pPr marL="577850" lvl="1" indent="-241300">
              <a:buClr>
                <a:srgbClr val="FFB515"/>
              </a:buClr>
              <a:buFont typeface="Wingdings" panose="05000000000000000000" pitchFamily="2" charset="2"/>
              <a:buChar char="Ø"/>
            </a:pPr>
            <a:endParaRPr lang="en-ZA" sz="1500" dirty="0">
              <a:solidFill>
                <a:prstClr val="black"/>
              </a:solidFill>
            </a:endParaRPr>
          </a:p>
          <a:p>
            <a:pPr marL="342900" lvl="1" indent="-342900">
              <a:buClr>
                <a:srgbClr val="FFB515"/>
              </a:buClr>
            </a:pPr>
            <a:r>
              <a:rPr lang="en-ZA" sz="1500" b="1" dirty="0" smtClean="0">
                <a:solidFill>
                  <a:schemeClr val="tx1"/>
                </a:solidFill>
              </a:rPr>
              <a:t>Consumers </a:t>
            </a:r>
            <a:r>
              <a:rPr lang="en-ZA" sz="1500" b="1" dirty="0">
                <a:solidFill>
                  <a:schemeClr val="tx1"/>
                </a:solidFill>
              </a:rPr>
              <a:t>and Credit Providers:</a:t>
            </a:r>
          </a:p>
          <a:p>
            <a:pPr marL="577850" lvl="1" indent="-241300">
              <a:buClr>
                <a:srgbClr val="FFB515"/>
              </a:buClr>
              <a:buFont typeface="Wingdings" panose="05000000000000000000" pitchFamily="2" charset="2"/>
              <a:buChar char="Ø"/>
            </a:pPr>
            <a:r>
              <a:rPr lang="en-ZA" sz="1500" dirty="0">
                <a:solidFill>
                  <a:schemeClr val="tx1"/>
                </a:solidFill>
              </a:rPr>
              <a:t>Responsible lending and </a:t>
            </a:r>
            <a:r>
              <a:rPr lang="en-ZA" sz="1500" dirty="0" smtClean="0">
                <a:solidFill>
                  <a:schemeClr val="tx1"/>
                </a:solidFill>
              </a:rPr>
              <a:t>responsible </a:t>
            </a:r>
            <a:r>
              <a:rPr lang="en-ZA" sz="1500" dirty="0">
                <a:solidFill>
                  <a:schemeClr val="tx1"/>
                </a:solidFill>
              </a:rPr>
              <a:t>borrowing go hand in hand and form the core of a sustainable credit market. Debt forgiveness </a:t>
            </a:r>
            <a:r>
              <a:rPr lang="en-ZA" sz="1500" b="1" dirty="0">
                <a:solidFill>
                  <a:srgbClr val="FF690B"/>
                </a:solidFill>
              </a:rPr>
              <a:t>will accelerate irresponsible borrowing</a:t>
            </a:r>
            <a:r>
              <a:rPr lang="en-ZA" sz="1500" dirty="0">
                <a:solidFill>
                  <a:schemeClr val="tx1"/>
                </a:solidFill>
              </a:rPr>
              <a:t>. </a:t>
            </a:r>
            <a:endParaRPr lang="en-ZA" sz="1500" dirty="0" smtClean="0">
              <a:solidFill>
                <a:schemeClr val="tx1"/>
              </a:solidFill>
            </a:endParaRPr>
          </a:p>
          <a:p>
            <a:pPr marL="577850" lvl="1" indent="-241300">
              <a:buClr>
                <a:srgbClr val="FFB515"/>
              </a:buClr>
              <a:buFont typeface="Wingdings" panose="05000000000000000000" pitchFamily="2" charset="2"/>
              <a:buChar char="Ø"/>
            </a:pPr>
            <a:r>
              <a:rPr lang="en-ZA" sz="1500" dirty="0">
                <a:solidFill>
                  <a:schemeClr val="tx1"/>
                </a:solidFill>
              </a:rPr>
              <a:t>Applying standardised debt </a:t>
            </a:r>
            <a:r>
              <a:rPr lang="en-ZA" sz="1500" dirty="0" smtClean="0">
                <a:solidFill>
                  <a:schemeClr val="tx1"/>
                </a:solidFill>
              </a:rPr>
              <a:t>relief or forgiveness measures </a:t>
            </a:r>
            <a:r>
              <a:rPr lang="en-ZA" sz="1500" dirty="0">
                <a:solidFill>
                  <a:schemeClr val="tx1"/>
                </a:solidFill>
              </a:rPr>
              <a:t>and </a:t>
            </a:r>
            <a:r>
              <a:rPr lang="en-ZA" sz="1500" dirty="0" smtClean="0">
                <a:solidFill>
                  <a:schemeClr val="tx1"/>
                </a:solidFill>
              </a:rPr>
              <a:t>debt criteria </a:t>
            </a:r>
            <a:r>
              <a:rPr lang="en-ZA" sz="1500" dirty="0">
                <a:solidFill>
                  <a:schemeClr val="tx1"/>
                </a:solidFill>
              </a:rPr>
              <a:t>to targeted populations could be seen to be </a:t>
            </a:r>
            <a:r>
              <a:rPr lang="en-ZA" sz="1500" b="1" dirty="0">
                <a:solidFill>
                  <a:srgbClr val="FF690B"/>
                </a:solidFill>
              </a:rPr>
              <a:t>discriminatory and unconstitutional to consumers who</a:t>
            </a:r>
            <a:r>
              <a:rPr lang="en-ZA" sz="1500" dirty="0">
                <a:solidFill>
                  <a:srgbClr val="FF690B"/>
                </a:solidFill>
              </a:rPr>
              <a:t> </a:t>
            </a:r>
            <a:r>
              <a:rPr lang="en-ZA" sz="1500" dirty="0">
                <a:solidFill>
                  <a:schemeClr val="tx1"/>
                </a:solidFill>
              </a:rPr>
              <a:t>indeed </a:t>
            </a:r>
            <a:r>
              <a:rPr lang="en-ZA" sz="1500" b="1" dirty="0">
                <a:solidFill>
                  <a:srgbClr val="FF690B"/>
                </a:solidFill>
              </a:rPr>
              <a:t>repay</a:t>
            </a:r>
            <a:r>
              <a:rPr lang="en-ZA" sz="1500" dirty="0">
                <a:solidFill>
                  <a:schemeClr val="tx1"/>
                </a:solidFill>
              </a:rPr>
              <a:t> their debt willingly. </a:t>
            </a:r>
          </a:p>
          <a:p>
            <a:pPr marL="577850" lvl="1" indent="-241300">
              <a:buClr>
                <a:srgbClr val="FFB515"/>
              </a:buClr>
              <a:buFont typeface="Wingdings" panose="05000000000000000000" pitchFamily="2" charset="2"/>
              <a:buChar char="Ø"/>
            </a:pPr>
            <a:endParaRPr lang="en-ZA" sz="1500" dirty="0">
              <a:solidFill>
                <a:schemeClr val="tx1"/>
              </a:solidFill>
            </a:endParaRPr>
          </a:p>
          <a:p>
            <a:pPr marL="577850" lvl="1" indent="-241300">
              <a:buClr>
                <a:srgbClr val="FFB515"/>
              </a:buClr>
              <a:buFont typeface="Wingdings" panose="05000000000000000000" pitchFamily="2" charset="2"/>
              <a:buChar char="Ø"/>
            </a:pPr>
            <a:endParaRPr lang="en-ZA" sz="1500" dirty="0">
              <a:solidFill>
                <a:prstClr val="black"/>
              </a:solidFill>
            </a:endParaRPr>
          </a:p>
        </p:txBody>
      </p:sp>
    </p:spTree>
    <p:extLst>
      <p:ext uri="{BB962C8B-B14F-4D97-AF65-F5344CB8AC3E}">
        <p14:creationId xmlns:p14="http://schemas.microsoft.com/office/powerpoint/2010/main" xmlns="" val="3687856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771" y="274638"/>
            <a:ext cx="8136293" cy="633412"/>
          </a:xfrm>
        </p:spPr>
        <p:txBody>
          <a:bodyPr/>
          <a:lstStyle/>
          <a:p>
            <a:r>
              <a:rPr lang="en-ZA" sz="1800" b="1" dirty="0"/>
              <a:t/>
            </a:r>
            <a:br>
              <a:rPr lang="en-ZA" sz="1800" b="1" dirty="0"/>
            </a:br>
            <a:r>
              <a:rPr lang="en-ZA" sz="1800" b="1" dirty="0"/>
              <a:t>Impact, Consequences and Challenges </a:t>
            </a:r>
            <a:r>
              <a:rPr lang="en-ZA" sz="1800" b="1" dirty="0" smtClean="0"/>
              <a:t>of </a:t>
            </a:r>
            <a:r>
              <a:rPr lang="en-ZA" sz="1800" b="1" dirty="0"/>
              <a:t>legislating Debt Relief Measures and </a:t>
            </a:r>
            <a:r>
              <a:rPr lang="en-ZA" sz="1800" b="1" dirty="0" smtClean="0"/>
              <a:t>Criteria </a:t>
            </a:r>
            <a:r>
              <a:rPr lang="en-ZA" sz="1800" b="1" dirty="0"/>
              <a:t>(Questions 2 and 4)</a:t>
            </a:r>
          </a:p>
        </p:txBody>
      </p:sp>
      <p:sp>
        <p:nvSpPr>
          <p:cNvPr id="3" name="Content Placeholder 2"/>
          <p:cNvSpPr>
            <a:spLocks noGrp="1"/>
          </p:cNvSpPr>
          <p:nvPr>
            <p:ph sz="half" idx="2"/>
          </p:nvPr>
        </p:nvSpPr>
        <p:spPr>
          <a:xfrm>
            <a:off x="279919" y="1026367"/>
            <a:ext cx="8472195" cy="5635690"/>
          </a:xfrm>
        </p:spPr>
        <p:txBody>
          <a:bodyPr/>
          <a:lstStyle/>
          <a:p>
            <a:pPr marL="342900" lvl="1" indent="-342900">
              <a:buClr>
                <a:srgbClr val="FFB515"/>
              </a:buClr>
            </a:pPr>
            <a:r>
              <a:rPr lang="en-ZA" sz="1500" b="1" dirty="0">
                <a:solidFill>
                  <a:schemeClr val="tx1"/>
                </a:solidFill>
              </a:rPr>
              <a:t>Consumers and Credit Providers (continued):</a:t>
            </a:r>
          </a:p>
          <a:p>
            <a:pPr marL="577850" lvl="1" indent="-241300">
              <a:buClr>
                <a:srgbClr val="FFB515"/>
              </a:buClr>
              <a:buFont typeface="Wingdings" panose="05000000000000000000" pitchFamily="2" charset="2"/>
              <a:buChar char="Ø"/>
            </a:pPr>
            <a:r>
              <a:rPr lang="en-ZA" sz="1500" dirty="0" smtClean="0">
                <a:solidFill>
                  <a:prstClr val="black"/>
                </a:solidFill>
              </a:rPr>
              <a:t>Consumers </a:t>
            </a:r>
            <a:r>
              <a:rPr lang="en-ZA" sz="1500" dirty="0">
                <a:solidFill>
                  <a:prstClr val="black"/>
                </a:solidFill>
              </a:rPr>
              <a:t>who previously repaid their debts could become dis-incentivised to do so in the future as standardised debt relief measures and criteria reward negative repayment </a:t>
            </a:r>
            <a:r>
              <a:rPr lang="en-ZA" sz="1500" dirty="0" smtClean="0">
                <a:solidFill>
                  <a:prstClr val="black"/>
                </a:solidFill>
              </a:rPr>
              <a:t>behaviour (</a:t>
            </a:r>
            <a:r>
              <a:rPr lang="en-ZA" sz="1500" b="1" dirty="0" smtClean="0">
                <a:solidFill>
                  <a:srgbClr val="FF690B"/>
                </a:solidFill>
              </a:rPr>
              <a:t>moral hazard </a:t>
            </a:r>
            <a:r>
              <a:rPr lang="en-ZA" sz="1500" dirty="0" smtClean="0">
                <a:solidFill>
                  <a:prstClr val="black"/>
                </a:solidFill>
              </a:rPr>
              <a:t>– farmers in India are unable to borrow money).</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There </a:t>
            </a:r>
            <a:r>
              <a:rPr lang="en-ZA" sz="1500" dirty="0">
                <a:solidFill>
                  <a:prstClr val="black"/>
                </a:solidFill>
              </a:rPr>
              <a:t>exists a </a:t>
            </a:r>
            <a:r>
              <a:rPr lang="en-ZA" sz="1500" b="1" dirty="0">
                <a:solidFill>
                  <a:srgbClr val="FF690B"/>
                </a:solidFill>
              </a:rPr>
              <a:t>presumption in law against the forfeiture of rights</a:t>
            </a:r>
            <a:r>
              <a:rPr lang="en-ZA" sz="1500" dirty="0">
                <a:solidFill>
                  <a:srgbClr val="FF690B"/>
                </a:solidFill>
              </a:rPr>
              <a:t> </a:t>
            </a:r>
            <a:r>
              <a:rPr lang="en-ZA" sz="1500" dirty="0">
                <a:solidFill>
                  <a:prstClr val="black"/>
                </a:solidFill>
              </a:rPr>
              <a:t>and a statutory provision which gives rise to any such forfeiture must be restrictively interpreted. Standardised debt relief measures and criteria affects a credit providers rights to enforce its credit agreement and therefore constitutes a forfeiture of rights. Therefore a credit provider would be prevented from receiving or collecting monies that are due and owing to it that stem from a legally binding contract. (Milman NO v Twiggs </a:t>
            </a:r>
            <a:r>
              <a:rPr lang="en-ZA" sz="1500" dirty="0" smtClean="0">
                <a:solidFill>
                  <a:prstClr val="black"/>
                </a:solidFill>
              </a:rPr>
              <a:t>and Another).</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a:solidFill>
                  <a:prstClr val="black"/>
                </a:solidFill>
              </a:rPr>
              <a:t>In Sebola and Another v Standard Bank of South Africa Ltd and </a:t>
            </a:r>
            <a:r>
              <a:rPr lang="en-ZA" sz="1500" dirty="0" smtClean="0">
                <a:solidFill>
                  <a:prstClr val="black"/>
                </a:solidFill>
              </a:rPr>
              <a:t>Another, the </a:t>
            </a:r>
            <a:r>
              <a:rPr lang="en-ZA" sz="1500" dirty="0">
                <a:solidFill>
                  <a:prstClr val="black"/>
                </a:solidFill>
              </a:rPr>
              <a:t>Constitutional Court held that the NCA requires a </a:t>
            </a:r>
            <a:r>
              <a:rPr lang="en-ZA" sz="1500" b="1" dirty="0">
                <a:solidFill>
                  <a:srgbClr val="FF690B"/>
                </a:solidFill>
              </a:rPr>
              <a:t>balancing of the respective rights and responsibilities of credit providers and consumers</a:t>
            </a:r>
            <a:r>
              <a:rPr lang="en-ZA" sz="1500" dirty="0">
                <a:solidFill>
                  <a:prstClr val="black"/>
                </a:solidFill>
              </a:rPr>
              <a:t>. The Constitutional Court held that “The statute sets out the means by which these purposes must be achieved, and it must be interpreted so as to give effect to them. The main objective is to protect consumers. But in doing so, the Act aims to secure a credit market that is “competitive, sustainable, responsible [and] efficient”. And the means by which it seeks to do this embrace “balancing the respective rights and responsibilities of credit providers and consumers”. These provisions signal strongly that the legislation must be interpreted without disregarding or minimising the interests of credit providers”.</a:t>
            </a:r>
          </a:p>
          <a:p>
            <a:pPr marL="577850" lvl="1" indent="-241300">
              <a:buClr>
                <a:srgbClr val="FFB515"/>
              </a:buClr>
              <a:buFont typeface="Wingdings" panose="05000000000000000000" pitchFamily="2" charset="2"/>
              <a:buChar char="Ø"/>
            </a:pPr>
            <a:endParaRPr lang="en-ZA" sz="1500" dirty="0">
              <a:solidFill>
                <a:prstClr val="black"/>
              </a:solidFill>
            </a:endParaRPr>
          </a:p>
          <a:p>
            <a:pPr lvl="1">
              <a:buClr>
                <a:srgbClr val="FFB515"/>
              </a:buClr>
              <a:buFont typeface="Wingdings" panose="05000000000000000000" pitchFamily="2" charset="2"/>
              <a:buChar char="Ø"/>
            </a:pPr>
            <a:endParaRPr lang="en-ZA" sz="1500" dirty="0" smtClean="0">
              <a:solidFill>
                <a:schemeClr val="tx1"/>
              </a:solidFill>
            </a:endParaRPr>
          </a:p>
          <a:p>
            <a:pPr lvl="1">
              <a:buClr>
                <a:srgbClr val="FFB515"/>
              </a:buClr>
              <a:buFont typeface="Wingdings" panose="05000000000000000000" pitchFamily="2" charset="2"/>
              <a:buChar char="Ø"/>
            </a:pPr>
            <a:endParaRPr lang="en-ZA" sz="1500" dirty="0">
              <a:solidFill>
                <a:schemeClr val="tx1"/>
              </a:solidFill>
            </a:endParaRPr>
          </a:p>
          <a:p>
            <a:pPr marL="0" indent="0">
              <a:buNone/>
            </a:pPr>
            <a:endParaRPr lang="en-ZA" sz="1500" dirty="0"/>
          </a:p>
        </p:txBody>
      </p:sp>
    </p:spTree>
    <p:extLst>
      <p:ext uri="{BB962C8B-B14F-4D97-AF65-F5344CB8AC3E}">
        <p14:creationId xmlns:p14="http://schemas.microsoft.com/office/powerpoint/2010/main" xmlns="" val="3981612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771" y="274638"/>
            <a:ext cx="8136293" cy="633412"/>
          </a:xfrm>
        </p:spPr>
        <p:txBody>
          <a:bodyPr/>
          <a:lstStyle/>
          <a:p>
            <a:r>
              <a:rPr lang="en-ZA" sz="1800" b="1" dirty="0"/>
              <a:t/>
            </a:r>
            <a:br>
              <a:rPr lang="en-ZA" sz="1800" b="1" dirty="0"/>
            </a:br>
            <a:r>
              <a:rPr lang="en-ZA" sz="1800" b="1" dirty="0"/>
              <a:t>Impact, Consequences and Challenges </a:t>
            </a:r>
            <a:r>
              <a:rPr lang="en-ZA" sz="1800" b="1" dirty="0" smtClean="0"/>
              <a:t>of </a:t>
            </a:r>
            <a:r>
              <a:rPr lang="en-ZA" sz="1800" b="1" dirty="0"/>
              <a:t>legislating Debt Relief Measures and </a:t>
            </a:r>
            <a:r>
              <a:rPr lang="en-ZA" sz="1800" b="1" dirty="0" smtClean="0"/>
              <a:t>Criteria </a:t>
            </a:r>
            <a:r>
              <a:rPr lang="en-ZA" sz="1800" b="1" dirty="0"/>
              <a:t>(Questions 2 and 4)</a:t>
            </a:r>
          </a:p>
        </p:txBody>
      </p:sp>
      <p:sp>
        <p:nvSpPr>
          <p:cNvPr id="3" name="Content Placeholder 2"/>
          <p:cNvSpPr>
            <a:spLocks noGrp="1"/>
          </p:cNvSpPr>
          <p:nvPr>
            <p:ph sz="half" idx="2"/>
          </p:nvPr>
        </p:nvSpPr>
        <p:spPr>
          <a:xfrm>
            <a:off x="279919" y="1082351"/>
            <a:ext cx="8509518" cy="5579706"/>
          </a:xfrm>
        </p:spPr>
        <p:txBody>
          <a:bodyPr/>
          <a:lstStyle/>
          <a:p>
            <a:pPr marL="522288" lvl="1" indent="-185738">
              <a:buClr>
                <a:srgbClr val="FFB515"/>
              </a:buClr>
              <a:buFont typeface="Wingdings" panose="05000000000000000000" pitchFamily="2" charset="2"/>
              <a:buChar char="Ø"/>
            </a:pPr>
            <a:endParaRPr lang="en-ZA" sz="1500" dirty="0">
              <a:solidFill>
                <a:prstClr val="black"/>
              </a:solidFill>
            </a:endParaRPr>
          </a:p>
          <a:p>
            <a:pPr marL="342900" lvl="1" indent="-342900">
              <a:buClr>
                <a:srgbClr val="FFB515"/>
              </a:buClr>
            </a:pPr>
            <a:r>
              <a:rPr lang="en-ZA" sz="1500" b="1" dirty="0">
                <a:solidFill>
                  <a:schemeClr val="tx1"/>
                </a:solidFill>
              </a:rPr>
              <a:t>Cost of Credit/Access to Credit:</a:t>
            </a:r>
          </a:p>
          <a:p>
            <a:pPr marL="577850" lvl="1" indent="-241300">
              <a:buClr>
                <a:srgbClr val="FFB515"/>
              </a:buClr>
              <a:buFont typeface="Wingdings" panose="05000000000000000000" pitchFamily="2" charset="2"/>
              <a:buChar char="Ø"/>
            </a:pPr>
            <a:r>
              <a:rPr lang="en-ZA" sz="1500" dirty="0">
                <a:solidFill>
                  <a:prstClr val="black"/>
                </a:solidFill>
              </a:rPr>
              <a:t>Legislated debt relief measures and criteria will make it </a:t>
            </a:r>
            <a:r>
              <a:rPr lang="en-ZA" sz="1500" b="1" dirty="0">
                <a:solidFill>
                  <a:srgbClr val="FF690B"/>
                </a:solidFill>
              </a:rPr>
              <a:t>impossible for credit providers to adequately price for the risk of consumers</a:t>
            </a:r>
            <a:r>
              <a:rPr lang="en-ZA" sz="1500" dirty="0">
                <a:solidFill>
                  <a:prstClr val="black"/>
                </a:solidFill>
              </a:rPr>
              <a:t>. A confluence of </a:t>
            </a:r>
            <a:r>
              <a:rPr lang="en-ZA" sz="1500" dirty="0" smtClean="0">
                <a:solidFill>
                  <a:prstClr val="black"/>
                </a:solidFill>
              </a:rPr>
              <a:t>pricing</a:t>
            </a:r>
            <a:r>
              <a:rPr lang="en-ZA" sz="1500" dirty="0" smtClean="0">
                <a:solidFill>
                  <a:schemeClr val="accent3"/>
                </a:solidFill>
              </a:rPr>
              <a:t>,</a:t>
            </a:r>
            <a:r>
              <a:rPr lang="en-ZA" sz="1500" dirty="0" smtClean="0">
                <a:solidFill>
                  <a:prstClr val="black"/>
                </a:solidFill>
              </a:rPr>
              <a:t> </a:t>
            </a:r>
            <a:r>
              <a:rPr lang="en-ZA" sz="1500" dirty="0">
                <a:solidFill>
                  <a:prstClr val="black"/>
                </a:solidFill>
              </a:rPr>
              <a:t>regardless of individual consumer risk will arise at a portfolio level in order to offset the inability to price for the risk. This will mean that </a:t>
            </a:r>
            <a:r>
              <a:rPr lang="en-ZA" sz="1500" b="1" dirty="0">
                <a:solidFill>
                  <a:srgbClr val="FF690B"/>
                </a:solidFill>
              </a:rPr>
              <a:t>consumers who have a good repayment history will no longer be rewarded for such behaviour</a:t>
            </a:r>
            <a:r>
              <a:rPr lang="en-ZA" sz="1500" dirty="0">
                <a:solidFill>
                  <a:prstClr val="black"/>
                </a:solidFill>
              </a:rPr>
              <a:t> when they apply for further credit. </a:t>
            </a:r>
          </a:p>
          <a:p>
            <a:pPr marL="577850" lvl="1" indent="-241300">
              <a:buClr>
                <a:srgbClr val="FFB515"/>
              </a:buClr>
              <a:buFont typeface="Wingdings" panose="05000000000000000000" pitchFamily="2" charset="2"/>
              <a:buChar char="Ø"/>
            </a:pPr>
            <a:r>
              <a:rPr lang="en-ZA" sz="1500" b="1" dirty="0">
                <a:solidFill>
                  <a:srgbClr val="FF690B"/>
                </a:solidFill>
              </a:rPr>
              <a:t>Access to credit will decrease </a:t>
            </a:r>
            <a:r>
              <a:rPr lang="en-ZA" sz="1500" dirty="0">
                <a:solidFill>
                  <a:prstClr val="black"/>
                </a:solidFill>
              </a:rPr>
              <a:t>due to potential de-risking and the </a:t>
            </a:r>
            <a:r>
              <a:rPr lang="en-ZA" sz="1500" b="1" dirty="0">
                <a:solidFill>
                  <a:srgbClr val="FF690B"/>
                </a:solidFill>
              </a:rPr>
              <a:t>cost of credit will increase </a:t>
            </a:r>
            <a:r>
              <a:rPr lang="en-ZA" sz="1500" dirty="0">
                <a:solidFill>
                  <a:prstClr val="black"/>
                </a:solidFill>
              </a:rPr>
              <a:t>as a consequence of a culmination of factors brought about by the economy and the recent amendments to the NCA.</a:t>
            </a:r>
          </a:p>
          <a:p>
            <a:pPr marL="522288" lvl="1" indent="-185738">
              <a:buClr>
                <a:srgbClr val="FFB515"/>
              </a:buClr>
              <a:buFont typeface="Wingdings" panose="05000000000000000000" pitchFamily="2" charset="2"/>
              <a:buChar char="Ø"/>
            </a:pPr>
            <a:endParaRPr lang="en-ZA" sz="1500" dirty="0">
              <a:solidFill>
                <a:prstClr val="black"/>
              </a:solidFill>
            </a:endParaRPr>
          </a:p>
          <a:p>
            <a:pPr marL="342900" lvl="1" indent="-342900">
              <a:buClr>
                <a:srgbClr val="FFB515"/>
              </a:buClr>
            </a:pPr>
            <a:r>
              <a:rPr lang="en-ZA" sz="1500" b="1" dirty="0" smtClean="0">
                <a:solidFill>
                  <a:srgbClr val="FF0000"/>
                </a:solidFill>
              </a:rPr>
              <a:t>To summarise, it is not </a:t>
            </a:r>
            <a:r>
              <a:rPr lang="en-ZA" sz="1500" b="1" dirty="0">
                <a:solidFill>
                  <a:srgbClr val="FF0000"/>
                </a:solidFill>
              </a:rPr>
              <a:t>practical to </a:t>
            </a:r>
            <a:r>
              <a:rPr lang="en-ZA" sz="1500" b="1" dirty="0" smtClean="0">
                <a:solidFill>
                  <a:srgbClr val="FF0000"/>
                </a:solidFill>
              </a:rPr>
              <a:t>further legislate debt relief measures as </a:t>
            </a:r>
            <a:r>
              <a:rPr lang="en-ZA" sz="1500" b="1" dirty="0">
                <a:solidFill>
                  <a:srgbClr val="FF0000"/>
                </a:solidFill>
              </a:rPr>
              <a:t>consumers in distress are dealt with on a </a:t>
            </a:r>
            <a:r>
              <a:rPr lang="en-ZA" sz="1500" b="1" dirty="0" smtClean="0">
                <a:solidFill>
                  <a:srgbClr val="FF0000"/>
                </a:solidFill>
              </a:rPr>
              <a:t>case-by-case </a:t>
            </a:r>
            <a:r>
              <a:rPr lang="en-ZA" sz="1500" b="1" dirty="0">
                <a:solidFill>
                  <a:srgbClr val="FF0000"/>
                </a:solidFill>
              </a:rPr>
              <a:t>basis taking their unique circumstances into </a:t>
            </a:r>
            <a:r>
              <a:rPr lang="en-ZA" sz="1500" b="1" dirty="0" smtClean="0">
                <a:solidFill>
                  <a:srgbClr val="FF0000"/>
                </a:solidFill>
              </a:rPr>
              <a:t>account. Legislative reforms to introduce additional debt relief measures will have severe </a:t>
            </a:r>
            <a:r>
              <a:rPr lang="en-ZA" sz="1500" b="1" dirty="0">
                <a:solidFill>
                  <a:srgbClr val="FF0000"/>
                </a:solidFill>
              </a:rPr>
              <a:t>consequences for the industry, </a:t>
            </a:r>
            <a:r>
              <a:rPr lang="en-ZA" sz="1500" b="1" dirty="0" smtClean="0">
                <a:solidFill>
                  <a:srgbClr val="FF0000"/>
                </a:solidFill>
              </a:rPr>
              <a:t>economy (job losses, etc.), will </a:t>
            </a:r>
            <a:r>
              <a:rPr lang="en-ZA" sz="1500" b="1" dirty="0">
                <a:solidFill>
                  <a:srgbClr val="FF0000"/>
                </a:solidFill>
              </a:rPr>
              <a:t>increase risk to depositors/savers, will impose a cost on society, and will limit credit providers’ ability to extend credit. </a:t>
            </a:r>
          </a:p>
          <a:p>
            <a:pPr marL="342900" lvl="1" indent="-342900">
              <a:buClr>
                <a:srgbClr val="FFB515"/>
              </a:buClr>
            </a:pPr>
            <a:endParaRPr lang="en-ZA" sz="1500" b="1" dirty="0">
              <a:solidFill>
                <a:schemeClr val="tx1"/>
              </a:solidFill>
            </a:endParaRPr>
          </a:p>
          <a:p>
            <a:pPr marL="342900" lvl="1" indent="-342900">
              <a:buClr>
                <a:srgbClr val="FFB515"/>
              </a:buClr>
            </a:pPr>
            <a:endParaRPr lang="en-ZA" sz="1500" b="1" dirty="0">
              <a:solidFill>
                <a:schemeClr val="tx1"/>
              </a:solidFill>
            </a:endParaRPr>
          </a:p>
        </p:txBody>
      </p:sp>
    </p:spTree>
    <p:extLst>
      <p:ext uri="{BB962C8B-B14F-4D97-AF65-F5344CB8AC3E}">
        <p14:creationId xmlns:p14="http://schemas.microsoft.com/office/powerpoint/2010/main" xmlns="" val="4050448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Proposed Solutions</a:t>
            </a:r>
            <a:endParaRPr lang="en-ZA" sz="2400" dirty="0"/>
          </a:p>
        </p:txBody>
      </p:sp>
      <p:sp>
        <p:nvSpPr>
          <p:cNvPr id="3" name="Content Placeholder 2"/>
          <p:cNvSpPr>
            <a:spLocks noGrp="1"/>
          </p:cNvSpPr>
          <p:nvPr>
            <p:ph sz="half" idx="2"/>
          </p:nvPr>
        </p:nvSpPr>
        <p:spPr>
          <a:xfrm>
            <a:off x="335901" y="1101436"/>
            <a:ext cx="8304245" cy="5569527"/>
          </a:xfrm>
        </p:spPr>
        <p:txBody>
          <a:bodyPr/>
          <a:lstStyle/>
          <a:p>
            <a:r>
              <a:rPr lang="en-ZA" sz="1500" b="1" dirty="0">
                <a:solidFill>
                  <a:srgbClr val="FF690B"/>
                </a:solidFill>
              </a:rPr>
              <a:t>Increasing </a:t>
            </a:r>
            <a:r>
              <a:rPr lang="en-ZA" sz="1500" b="1" dirty="0" smtClean="0">
                <a:solidFill>
                  <a:srgbClr val="FF690B"/>
                </a:solidFill>
              </a:rPr>
              <a:t>the uptake and utilisation </a:t>
            </a:r>
            <a:r>
              <a:rPr lang="en-ZA" sz="1500" b="1" dirty="0">
                <a:solidFill>
                  <a:srgbClr val="FF690B"/>
                </a:solidFill>
              </a:rPr>
              <a:t>of </a:t>
            </a:r>
            <a:r>
              <a:rPr lang="en-ZA" sz="1500" b="1" dirty="0" smtClean="0">
                <a:solidFill>
                  <a:srgbClr val="FF690B"/>
                </a:solidFill>
              </a:rPr>
              <a:t>the Debt </a:t>
            </a:r>
            <a:r>
              <a:rPr lang="en-ZA" sz="1500" b="1" dirty="0">
                <a:solidFill>
                  <a:srgbClr val="FF690B"/>
                </a:solidFill>
              </a:rPr>
              <a:t>Counselling Rules System (DCRS): </a:t>
            </a:r>
          </a:p>
          <a:p>
            <a:pPr marL="577850" lvl="1" indent="-241300">
              <a:buClr>
                <a:srgbClr val="FFB515"/>
              </a:buClr>
              <a:buFont typeface="Wingdings" panose="05000000000000000000" pitchFamily="2" charset="2"/>
              <a:buChar char="Ø"/>
            </a:pPr>
            <a:r>
              <a:rPr lang="en-ZA" sz="1500" dirty="0" smtClean="0">
                <a:solidFill>
                  <a:prstClr val="black"/>
                </a:solidFill>
              </a:rPr>
              <a:t>transfer </a:t>
            </a:r>
            <a:r>
              <a:rPr lang="en-ZA" sz="1500" dirty="0">
                <a:solidFill>
                  <a:prstClr val="black"/>
                </a:solidFill>
              </a:rPr>
              <a:t>of ownership to the </a:t>
            </a:r>
            <a:r>
              <a:rPr lang="en-ZA" sz="1500" dirty="0" smtClean="0">
                <a:solidFill>
                  <a:prstClr val="black"/>
                </a:solidFill>
              </a:rPr>
              <a:t>NCR;</a:t>
            </a:r>
          </a:p>
          <a:p>
            <a:pPr marL="577850" lvl="1" indent="-241300">
              <a:buClr>
                <a:srgbClr val="FFB515"/>
              </a:buClr>
              <a:buFont typeface="Wingdings" panose="05000000000000000000" pitchFamily="2" charset="2"/>
              <a:buChar char="Ø"/>
            </a:pPr>
            <a:r>
              <a:rPr lang="en-ZA" sz="1500" dirty="0">
                <a:solidFill>
                  <a:prstClr val="black"/>
                </a:solidFill>
              </a:rPr>
              <a:t>management of DCRS </a:t>
            </a:r>
            <a:r>
              <a:rPr lang="en-ZA" sz="1500" dirty="0" smtClean="0">
                <a:solidFill>
                  <a:prstClr val="black"/>
                </a:solidFill>
              </a:rPr>
              <a:t>by </a:t>
            </a:r>
            <a:r>
              <a:rPr lang="en-ZA" sz="1500" dirty="0">
                <a:solidFill>
                  <a:prstClr val="black"/>
                </a:solidFill>
              </a:rPr>
              <a:t>an independent third party </a:t>
            </a:r>
            <a:r>
              <a:rPr lang="en-ZA" sz="1500" dirty="0" smtClean="0">
                <a:solidFill>
                  <a:prstClr val="black"/>
                </a:solidFill>
              </a:rPr>
              <a:t>supplier; </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a:solidFill>
                  <a:prstClr val="black"/>
                </a:solidFill>
              </a:rPr>
              <a:t>amendment of the conditions of registration by the NCR to enforce and increase the utilisation of DCRS by Credit Providers, Debt Counsellors and Payment Distribution </a:t>
            </a:r>
            <a:r>
              <a:rPr lang="en-ZA" sz="1500" dirty="0" smtClean="0">
                <a:solidFill>
                  <a:prstClr val="black"/>
                </a:solidFill>
              </a:rPr>
              <a:t>Agents; and</a:t>
            </a:r>
          </a:p>
          <a:p>
            <a:pPr marL="577850" lvl="1" indent="-241300">
              <a:buClr>
                <a:srgbClr val="FFB515"/>
              </a:buClr>
              <a:buFont typeface="Wingdings" panose="05000000000000000000" pitchFamily="2" charset="2"/>
              <a:buChar char="Ø"/>
            </a:pPr>
            <a:r>
              <a:rPr lang="en-ZA" sz="1500" dirty="0" smtClean="0">
                <a:solidFill>
                  <a:prstClr val="black"/>
                </a:solidFill>
              </a:rPr>
              <a:t>DCRS </a:t>
            </a:r>
            <a:r>
              <a:rPr lang="en-ZA" sz="1500" dirty="0">
                <a:solidFill>
                  <a:prstClr val="black"/>
                </a:solidFill>
              </a:rPr>
              <a:t>allows for the application of material concessions that were agreed to by the Credit Industry which go well above and beyond what is required in terms of the NCA.</a:t>
            </a:r>
          </a:p>
          <a:p>
            <a:endParaRPr lang="en-ZA" sz="1500" dirty="0">
              <a:solidFill>
                <a:schemeClr val="tx1"/>
              </a:solidFill>
            </a:endParaRPr>
          </a:p>
          <a:p>
            <a:pPr lvl="0"/>
            <a:r>
              <a:rPr lang="en-ZA" sz="1500" b="1" dirty="0">
                <a:solidFill>
                  <a:prstClr val="black"/>
                </a:solidFill>
              </a:rPr>
              <a:t>Voluntary Debt Mediation Service (VDMS):</a:t>
            </a:r>
            <a:endParaRPr lang="en-ZA" sz="1500" b="1" dirty="0">
              <a:solidFill>
                <a:srgbClr val="00B0F0"/>
              </a:solidFill>
            </a:endParaRPr>
          </a:p>
          <a:p>
            <a:pPr marL="577850" lvl="1" indent="-241300">
              <a:buClr>
                <a:srgbClr val="FFB515"/>
              </a:buClr>
              <a:buFont typeface="Wingdings" panose="05000000000000000000" pitchFamily="2" charset="2"/>
              <a:buChar char="Ø"/>
            </a:pPr>
            <a:r>
              <a:rPr lang="en-ZA" sz="1500" dirty="0">
                <a:solidFill>
                  <a:prstClr val="black"/>
                </a:solidFill>
              </a:rPr>
              <a:t>The Banks and other Credit Providers embarked upon a pilot VDMS with the view of ultimately developing a final debt rehabilitation solution that would be complementary to the statutory debt review approach. VDMS </a:t>
            </a:r>
            <a:r>
              <a:rPr lang="en-ZA" sz="1500" dirty="0" smtClean="0">
                <a:solidFill>
                  <a:prstClr val="black"/>
                </a:solidFill>
              </a:rPr>
              <a:t>was conceptualised, but</a:t>
            </a:r>
            <a:r>
              <a:rPr lang="en-ZA" sz="1500" dirty="0">
                <a:solidFill>
                  <a:schemeClr val="tx1"/>
                </a:solidFill>
              </a:rPr>
              <a:t>, for various reasons, was not launched, it is </a:t>
            </a:r>
            <a:r>
              <a:rPr lang="en-ZA" sz="1500" b="1" dirty="0">
                <a:solidFill>
                  <a:srgbClr val="FF690B"/>
                </a:solidFill>
              </a:rPr>
              <a:t>suggested that the VDMS </a:t>
            </a:r>
            <a:r>
              <a:rPr lang="en-ZA" sz="1500" b="1" dirty="0" smtClean="0">
                <a:solidFill>
                  <a:srgbClr val="FF690B"/>
                </a:solidFill>
              </a:rPr>
              <a:t>proof of concept be revived</a:t>
            </a:r>
            <a:r>
              <a:rPr lang="en-ZA" sz="1500" dirty="0">
                <a:solidFill>
                  <a:prstClr val="black"/>
                </a:solidFill>
              </a:rPr>
              <a:t>.</a:t>
            </a:r>
          </a:p>
          <a:p>
            <a:pPr marL="577850" lvl="1" indent="-241300">
              <a:buClr>
                <a:srgbClr val="FFB515"/>
              </a:buClr>
              <a:buFont typeface="Wingdings" panose="05000000000000000000" pitchFamily="2" charset="2"/>
              <a:buChar char="Ø"/>
            </a:pPr>
            <a:r>
              <a:rPr lang="en-ZA" sz="1500" dirty="0">
                <a:solidFill>
                  <a:prstClr val="black"/>
                </a:solidFill>
              </a:rPr>
              <a:t>The concept of a voluntary solution, based on consensual agreement of debt restructuring proposals </a:t>
            </a:r>
            <a:r>
              <a:rPr lang="en-ZA" sz="1500" dirty="0" smtClean="0">
                <a:solidFill>
                  <a:prstClr val="black"/>
                </a:solidFill>
              </a:rPr>
              <a:t>using the existing concession rules (under DCRS) benefits </a:t>
            </a:r>
            <a:r>
              <a:rPr lang="en-ZA" sz="1500" dirty="0">
                <a:solidFill>
                  <a:prstClr val="black"/>
                </a:solidFill>
              </a:rPr>
              <a:t>consumers in that the lengthy and expensive legal and court processes are not required, thereby saving the over-indebted consumer </a:t>
            </a:r>
            <a:r>
              <a:rPr lang="en-ZA" sz="1500" dirty="0" smtClean="0">
                <a:solidFill>
                  <a:prstClr val="black"/>
                </a:solidFill>
              </a:rPr>
              <a:t>legal and other costs</a:t>
            </a:r>
            <a:r>
              <a:rPr lang="en-ZA" sz="1500" dirty="0">
                <a:solidFill>
                  <a:prstClr val="black"/>
                </a:solidFill>
              </a:rPr>
              <a:t>. </a:t>
            </a:r>
            <a:endParaRPr lang="en-ZA" sz="1500" dirty="0"/>
          </a:p>
          <a:p>
            <a:endParaRPr lang="en-ZA" sz="1500" dirty="0" smtClean="0">
              <a:solidFill>
                <a:schemeClr val="tx1"/>
              </a:solidFill>
            </a:endParaRP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pPr marL="0" indent="0">
              <a:buNone/>
            </a:pPr>
            <a:endParaRPr lang="en-ZA" sz="1500" dirty="0"/>
          </a:p>
        </p:txBody>
      </p:sp>
    </p:spTree>
    <p:extLst>
      <p:ext uri="{BB962C8B-B14F-4D97-AF65-F5344CB8AC3E}">
        <p14:creationId xmlns:p14="http://schemas.microsoft.com/office/powerpoint/2010/main" xmlns="" val="622536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Proposed Solutions … continued</a:t>
            </a:r>
            <a:endParaRPr lang="en-ZA" sz="2400" dirty="0"/>
          </a:p>
        </p:txBody>
      </p:sp>
      <p:sp>
        <p:nvSpPr>
          <p:cNvPr id="3" name="Content Placeholder 2"/>
          <p:cNvSpPr>
            <a:spLocks noGrp="1"/>
          </p:cNvSpPr>
          <p:nvPr>
            <p:ph sz="half" idx="2"/>
          </p:nvPr>
        </p:nvSpPr>
        <p:spPr>
          <a:xfrm>
            <a:off x="261257" y="1082351"/>
            <a:ext cx="8565502" cy="5523722"/>
          </a:xfrm>
        </p:spPr>
        <p:txBody>
          <a:bodyPr/>
          <a:lstStyle/>
          <a:p>
            <a:r>
              <a:rPr lang="en-ZA" sz="1500" b="1" dirty="0">
                <a:solidFill>
                  <a:srgbClr val="FF690B"/>
                </a:solidFill>
              </a:rPr>
              <a:t>Portfolio Committee to track, monitor and receive feedback on  the implementation of legislative amendments which have recently been enacted or is in the pipeline to be </a:t>
            </a:r>
            <a:r>
              <a:rPr lang="en-ZA" sz="1500" b="1" dirty="0" smtClean="0">
                <a:solidFill>
                  <a:srgbClr val="FF690B"/>
                </a:solidFill>
              </a:rPr>
              <a:t>enacted</a:t>
            </a:r>
            <a:r>
              <a:rPr lang="en-ZA" sz="1500" dirty="0" smtClean="0">
                <a:solidFill>
                  <a:schemeClr val="tx1"/>
                </a:solidFill>
              </a:rPr>
              <a:t>, and </a:t>
            </a:r>
            <a:r>
              <a:rPr lang="en-ZA" sz="1500" dirty="0">
                <a:solidFill>
                  <a:schemeClr val="tx1"/>
                </a:solidFill>
              </a:rPr>
              <a:t>which support and/or enable debt </a:t>
            </a:r>
            <a:r>
              <a:rPr lang="en-ZA" sz="1500" dirty="0" smtClean="0">
                <a:solidFill>
                  <a:schemeClr val="tx1"/>
                </a:solidFill>
              </a:rPr>
              <a:t>relief, e.g.:</a:t>
            </a:r>
            <a:endParaRPr lang="en-ZA" sz="1500" dirty="0">
              <a:solidFill>
                <a:schemeClr val="tx1"/>
              </a:solidFill>
            </a:endParaRPr>
          </a:p>
          <a:p>
            <a:pPr marL="577850" lvl="1" indent="-241300">
              <a:buClr>
                <a:srgbClr val="FFB515"/>
              </a:buClr>
              <a:buFont typeface="Wingdings" panose="05000000000000000000" pitchFamily="2" charset="2"/>
              <a:buChar char="Ø"/>
            </a:pPr>
            <a:r>
              <a:rPr lang="en-ZA" sz="1500" dirty="0">
                <a:solidFill>
                  <a:prstClr val="black"/>
                </a:solidFill>
              </a:rPr>
              <a:t>Courts of Law Amendment Bill </a:t>
            </a:r>
            <a:r>
              <a:rPr lang="en-ZA" sz="1500" dirty="0" smtClean="0">
                <a:solidFill>
                  <a:prstClr val="black"/>
                </a:solidFill>
              </a:rPr>
              <a:t>(affordability of Emolument </a:t>
            </a:r>
            <a:r>
              <a:rPr lang="en-ZA" sz="1500" dirty="0">
                <a:solidFill>
                  <a:prstClr val="black"/>
                </a:solidFill>
              </a:rPr>
              <a:t>Attachment Orders</a:t>
            </a:r>
            <a:r>
              <a:rPr lang="en-ZA" sz="1500" dirty="0" smtClean="0">
                <a:solidFill>
                  <a:prstClr val="black"/>
                </a:solidFill>
              </a:rPr>
              <a:t>).</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a:solidFill>
                  <a:prstClr val="black"/>
                </a:solidFill>
              </a:rPr>
              <a:t>Debt Collectors Amendment Bill (review of the collection costs charged by Debt Collectors and Attorneys</a:t>
            </a:r>
            <a:r>
              <a:rPr lang="en-ZA" sz="1500" dirty="0" smtClean="0">
                <a:solidFill>
                  <a:prstClr val="black"/>
                </a:solidFill>
              </a:rPr>
              <a:t>).  </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Social </a:t>
            </a:r>
            <a:r>
              <a:rPr lang="en-ZA" sz="1500" dirty="0">
                <a:solidFill>
                  <a:prstClr val="black"/>
                </a:solidFill>
              </a:rPr>
              <a:t>Assistance </a:t>
            </a:r>
            <a:r>
              <a:rPr lang="en-ZA" sz="1500" dirty="0" smtClean="0">
                <a:solidFill>
                  <a:prstClr val="black"/>
                </a:solidFill>
              </a:rPr>
              <a:t>Act Regulations </a:t>
            </a:r>
            <a:r>
              <a:rPr lang="en-ZA" sz="1500" dirty="0">
                <a:solidFill>
                  <a:prstClr val="black"/>
                </a:solidFill>
              </a:rPr>
              <a:t>(improving the protection afforded to social grant recipients in respect of social grant deductions</a:t>
            </a:r>
            <a:r>
              <a:rPr lang="en-ZA" sz="1500" dirty="0" smtClean="0">
                <a:solidFill>
                  <a:prstClr val="black"/>
                </a:solidFill>
              </a:rPr>
              <a:t>).</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National Credit Act, Limitations of Fees and Interest Rates Regulations (decreased the cost of credit). </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smtClean="0">
                <a:solidFill>
                  <a:prstClr val="black"/>
                </a:solidFill>
              </a:rPr>
              <a:t>High Court and Magistrates’ Court Rules </a:t>
            </a:r>
            <a:r>
              <a:rPr lang="en-ZA" sz="1500" dirty="0">
                <a:solidFill>
                  <a:prstClr val="black"/>
                </a:solidFill>
              </a:rPr>
              <a:t>in respect of Sales in Execution (setting of reserve </a:t>
            </a:r>
            <a:r>
              <a:rPr lang="en-ZA" sz="1500" dirty="0" smtClean="0">
                <a:solidFill>
                  <a:prstClr val="black"/>
                </a:solidFill>
              </a:rPr>
              <a:t>price). </a:t>
            </a:r>
            <a:endParaRPr lang="en-ZA" sz="1500" dirty="0">
              <a:solidFill>
                <a:prstClr val="black"/>
              </a:solidFill>
            </a:endParaRPr>
          </a:p>
          <a:p>
            <a:pPr marL="522288" lvl="1" indent="-185738">
              <a:buClr>
                <a:srgbClr val="FFB515"/>
              </a:buClr>
              <a:buFont typeface="Wingdings" panose="05000000000000000000" pitchFamily="2" charset="2"/>
              <a:buChar char="Ø"/>
            </a:pPr>
            <a:endParaRPr lang="en-ZA" sz="1000" dirty="0">
              <a:solidFill>
                <a:prstClr val="black"/>
              </a:solidFill>
            </a:endParaRPr>
          </a:p>
          <a:p>
            <a:pPr marL="342900" lvl="1" indent="-342900">
              <a:buClr>
                <a:srgbClr val="FFB515"/>
              </a:buClr>
            </a:pPr>
            <a:r>
              <a:rPr lang="en-ZA" sz="1500" b="1" dirty="0" smtClean="0">
                <a:solidFill>
                  <a:srgbClr val="FF690B"/>
                </a:solidFill>
              </a:rPr>
              <a:t>Portfolio Committee </a:t>
            </a:r>
            <a:r>
              <a:rPr lang="en-ZA" sz="1500" b="1" dirty="0">
                <a:solidFill>
                  <a:srgbClr val="FF690B"/>
                </a:solidFill>
              </a:rPr>
              <a:t>to </a:t>
            </a:r>
            <a:r>
              <a:rPr lang="en-ZA" sz="1500" b="1" dirty="0" smtClean="0">
                <a:solidFill>
                  <a:srgbClr val="FF690B"/>
                </a:solidFill>
              </a:rPr>
              <a:t>review and enable </a:t>
            </a:r>
            <a:r>
              <a:rPr lang="en-ZA" sz="1500" b="1" dirty="0">
                <a:solidFill>
                  <a:srgbClr val="FF690B"/>
                </a:solidFill>
              </a:rPr>
              <a:t>engagements with other government departments in respect of legislative reforms which were suggested but </a:t>
            </a:r>
            <a:r>
              <a:rPr lang="en-ZA" sz="1500" b="1" dirty="0" smtClean="0">
                <a:solidFill>
                  <a:srgbClr val="FF690B"/>
                </a:solidFill>
              </a:rPr>
              <a:t>stagnated</a:t>
            </a:r>
            <a:r>
              <a:rPr lang="en-ZA" sz="1500" dirty="0" smtClean="0">
                <a:solidFill>
                  <a:schemeClr val="tx1"/>
                </a:solidFill>
              </a:rPr>
              <a:t>,</a:t>
            </a:r>
            <a:r>
              <a:rPr lang="en-ZA" sz="1500" b="1" dirty="0" smtClean="0">
                <a:solidFill>
                  <a:srgbClr val="FF690B"/>
                </a:solidFill>
              </a:rPr>
              <a:t> </a:t>
            </a:r>
            <a:r>
              <a:rPr lang="en-ZA" sz="1500" dirty="0" smtClean="0">
                <a:solidFill>
                  <a:schemeClr val="tx1"/>
                </a:solidFill>
              </a:rPr>
              <a:t>and </a:t>
            </a:r>
            <a:r>
              <a:rPr lang="en-ZA" sz="1500" dirty="0">
                <a:solidFill>
                  <a:schemeClr val="tx1"/>
                </a:solidFill>
              </a:rPr>
              <a:t>which support and/or enable debt relief, </a:t>
            </a:r>
            <a:r>
              <a:rPr lang="en-ZA" sz="1500" b="1" dirty="0" smtClean="0">
                <a:solidFill>
                  <a:srgbClr val="FF690B"/>
                </a:solidFill>
              </a:rPr>
              <a:t>to revive these initiatives</a:t>
            </a:r>
            <a:r>
              <a:rPr lang="en-ZA" sz="1500" dirty="0" smtClean="0">
                <a:solidFill>
                  <a:schemeClr val="tx1"/>
                </a:solidFill>
              </a:rPr>
              <a:t>, e.g</a:t>
            </a:r>
            <a:r>
              <a:rPr lang="en-ZA" sz="1500" dirty="0">
                <a:solidFill>
                  <a:schemeClr val="tx1"/>
                </a:solidFill>
              </a:rPr>
              <a:t>.:</a:t>
            </a:r>
          </a:p>
          <a:p>
            <a:pPr marL="577850" lvl="1" indent="-241300">
              <a:buClr>
                <a:srgbClr val="FFB515"/>
              </a:buClr>
              <a:buFont typeface="Wingdings" panose="05000000000000000000" pitchFamily="2" charset="2"/>
              <a:buChar char="Ø"/>
            </a:pPr>
            <a:r>
              <a:rPr lang="en-ZA" sz="1500" dirty="0">
                <a:solidFill>
                  <a:prstClr val="black"/>
                </a:solidFill>
              </a:rPr>
              <a:t>Insolvency Bill 2000 </a:t>
            </a:r>
            <a:r>
              <a:rPr lang="en-ZA" sz="1500" dirty="0" smtClean="0">
                <a:solidFill>
                  <a:prstClr val="black"/>
                </a:solidFill>
              </a:rPr>
              <a:t>(various </a:t>
            </a:r>
            <a:r>
              <a:rPr lang="en-ZA" sz="1500" dirty="0">
                <a:solidFill>
                  <a:prstClr val="black"/>
                </a:solidFill>
              </a:rPr>
              <a:t>proposed amendments to the insolvency law landscape in South Africa, dealing with </a:t>
            </a:r>
            <a:r>
              <a:rPr lang="en-ZA" sz="1500" dirty="0" smtClean="0">
                <a:solidFill>
                  <a:prstClr val="black"/>
                </a:solidFill>
              </a:rPr>
              <a:t>NINA [no income, no assets] </a:t>
            </a:r>
            <a:r>
              <a:rPr lang="en-ZA" sz="1500" dirty="0">
                <a:solidFill>
                  <a:prstClr val="black"/>
                </a:solidFill>
              </a:rPr>
              <a:t>and </a:t>
            </a:r>
            <a:r>
              <a:rPr lang="en-ZA" sz="1500" dirty="0" smtClean="0">
                <a:solidFill>
                  <a:prstClr val="black"/>
                </a:solidFill>
              </a:rPr>
              <a:t>NINA [no income, no job] debtors).</a:t>
            </a:r>
            <a:endParaRPr lang="en-ZA" sz="1500" dirty="0">
              <a:solidFill>
                <a:prstClr val="black"/>
              </a:solidFill>
            </a:endParaRPr>
          </a:p>
          <a:p>
            <a:pPr marL="577850" lvl="1" indent="-241300">
              <a:buClr>
                <a:srgbClr val="FFB515"/>
              </a:buClr>
              <a:buFont typeface="Wingdings" panose="05000000000000000000" pitchFamily="2" charset="2"/>
              <a:buChar char="Ø"/>
            </a:pPr>
            <a:r>
              <a:rPr lang="en-ZA" sz="1500" dirty="0">
                <a:solidFill>
                  <a:prstClr val="black"/>
                </a:solidFill>
              </a:rPr>
              <a:t>Magistrates’ Court Act </a:t>
            </a:r>
            <a:r>
              <a:rPr lang="en-ZA" sz="1500" dirty="0" smtClean="0">
                <a:solidFill>
                  <a:prstClr val="black"/>
                </a:solidFill>
              </a:rPr>
              <a:t>(suggested changes to the administration order process). </a:t>
            </a: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pPr marL="0" indent="0">
              <a:buNone/>
            </a:pPr>
            <a:endParaRPr lang="en-ZA" sz="1500" dirty="0"/>
          </a:p>
        </p:txBody>
      </p:sp>
    </p:spTree>
    <p:extLst>
      <p:ext uri="{BB962C8B-B14F-4D97-AF65-F5344CB8AC3E}">
        <p14:creationId xmlns:p14="http://schemas.microsoft.com/office/powerpoint/2010/main" xmlns="" val="2495410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Questions</a:t>
            </a:r>
            <a:endParaRPr lang="en-ZA" sz="2200" dirty="0"/>
          </a:p>
        </p:txBody>
      </p:sp>
      <p:pic>
        <p:nvPicPr>
          <p:cNvPr id="1027" name="Picture 3" descr="C:\Users\margueritej\AppData\Local\Microsoft\Windows\Temporary Internet Files\Content.IE5\C6A3L3XA\question_mark_by_norbert79[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03500" y="1860981"/>
            <a:ext cx="3217471" cy="342222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p:cNvSpPr/>
          <p:nvPr/>
        </p:nvSpPr>
        <p:spPr>
          <a:xfrm>
            <a:off x="3343822" y="5695434"/>
            <a:ext cx="1729410" cy="461665"/>
          </a:xfrm>
          <a:prstGeom prst="rect">
            <a:avLst/>
          </a:prstGeom>
        </p:spPr>
        <p:txBody>
          <a:bodyPr wrap="none">
            <a:spAutoFit/>
          </a:bodyPr>
          <a:lstStyle/>
          <a:p>
            <a:r>
              <a:rPr lang="en-ZA" sz="2400" b="1" dirty="0" smtClean="0">
                <a:solidFill>
                  <a:schemeClr val="accent6"/>
                </a:solidFill>
              </a:rPr>
              <a:t>Thank You </a:t>
            </a:r>
            <a:endParaRPr lang="en-US" sz="2400" dirty="0">
              <a:solidFill>
                <a:schemeClr val="accent6"/>
              </a:solidFill>
            </a:endParaRPr>
          </a:p>
        </p:txBody>
      </p:sp>
    </p:spTree>
    <p:extLst>
      <p:ext uri="{BB962C8B-B14F-4D97-AF65-F5344CB8AC3E}">
        <p14:creationId xmlns:p14="http://schemas.microsoft.com/office/powerpoint/2010/main" xmlns="" val="566861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400" b="1" dirty="0" smtClean="0"/>
              <a:t>Table of Content</a:t>
            </a:r>
            <a:endParaRPr lang="en-ZA" sz="2400" dirty="0"/>
          </a:p>
        </p:txBody>
      </p:sp>
      <p:sp>
        <p:nvSpPr>
          <p:cNvPr id="3" name="Content Placeholder 2"/>
          <p:cNvSpPr>
            <a:spLocks noGrp="1"/>
          </p:cNvSpPr>
          <p:nvPr>
            <p:ph sz="half" idx="2"/>
          </p:nvPr>
        </p:nvSpPr>
        <p:spPr>
          <a:xfrm>
            <a:off x="298581" y="1119673"/>
            <a:ext cx="8360227" cy="5449078"/>
          </a:xfrm>
        </p:spPr>
        <p:txBody>
          <a:bodyPr/>
          <a:lstStyle/>
          <a:p>
            <a:pPr lvl="0"/>
            <a:r>
              <a:rPr lang="en-ZA" sz="2200" b="1" dirty="0" smtClean="0">
                <a:solidFill>
                  <a:srgbClr val="FFB515"/>
                </a:solidFill>
              </a:rPr>
              <a:t>Introduction</a:t>
            </a:r>
            <a:endParaRPr lang="en-ZA" sz="2200" b="1" dirty="0">
              <a:solidFill>
                <a:srgbClr val="FFB515"/>
              </a:solidFill>
            </a:endParaRPr>
          </a:p>
          <a:p>
            <a:pPr lvl="0"/>
            <a:endParaRPr lang="en-ZA" sz="2200" b="1" dirty="0">
              <a:solidFill>
                <a:srgbClr val="FFB515"/>
              </a:solidFill>
            </a:endParaRPr>
          </a:p>
          <a:p>
            <a:pPr lvl="0"/>
            <a:r>
              <a:rPr lang="en-ZA" sz="2200" b="1" dirty="0" smtClean="0">
                <a:solidFill>
                  <a:srgbClr val="FFB515"/>
                </a:solidFill>
              </a:rPr>
              <a:t>Debt Relief Measures (not provided for in the NCA) (Question 1)  </a:t>
            </a:r>
          </a:p>
          <a:p>
            <a:pPr lvl="0"/>
            <a:endParaRPr lang="en-ZA" sz="2200" b="1" dirty="0">
              <a:solidFill>
                <a:srgbClr val="FFB515"/>
              </a:solidFill>
            </a:endParaRPr>
          </a:p>
          <a:p>
            <a:pPr lvl="0"/>
            <a:r>
              <a:rPr lang="en-ZA" sz="2200" b="1" dirty="0" smtClean="0">
                <a:solidFill>
                  <a:srgbClr val="FFB515"/>
                </a:solidFill>
              </a:rPr>
              <a:t>Debt Relief Criteria (Question 3)</a:t>
            </a:r>
          </a:p>
          <a:p>
            <a:pPr lvl="0"/>
            <a:endParaRPr lang="en-ZA" sz="2200" b="1" dirty="0">
              <a:solidFill>
                <a:srgbClr val="FFB515"/>
              </a:solidFill>
            </a:endParaRPr>
          </a:p>
          <a:p>
            <a:pPr lvl="0"/>
            <a:r>
              <a:rPr lang="en-ZA" sz="2200" b="1" dirty="0" smtClean="0">
                <a:solidFill>
                  <a:srgbClr val="FFB515"/>
                </a:solidFill>
              </a:rPr>
              <a:t>Impact, Consequences and Challenges of legislating Debt Relief Measures and Debt Relief Criteria (Questions 2 and 4)</a:t>
            </a:r>
          </a:p>
          <a:p>
            <a:pPr lvl="0"/>
            <a:endParaRPr lang="en-ZA" sz="2200" b="1" dirty="0">
              <a:solidFill>
                <a:srgbClr val="FFB515"/>
              </a:solidFill>
            </a:endParaRPr>
          </a:p>
          <a:p>
            <a:pPr lvl="0"/>
            <a:r>
              <a:rPr lang="en-ZA" sz="2200" b="1" dirty="0" smtClean="0">
                <a:solidFill>
                  <a:srgbClr val="FFB515"/>
                </a:solidFill>
              </a:rPr>
              <a:t>Proposed Solutions</a:t>
            </a:r>
          </a:p>
          <a:p>
            <a:pPr lvl="0"/>
            <a:endParaRPr lang="en-ZA" sz="2200" b="1" dirty="0">
              <a:solidFill>
                <a:srgbClr val="FFB515"/>
              </a:solidFill>
            </a:endParaRPr>
          </a:p>
          <a:p>
            <a:pPr lvl="0"/>
            <a:r>
              <a:rPr lang="en-ZA" sz="2200" b="1" dirty="0" smtClean="0">
                <a:solidFill>
                  <a:srgbClr val="FFB515"/>
                </a:solidFill>
              </a:rPr>
              <a:t>Conclusion</a:t>
            </a:r>
          </a:p>
          <a:p>
            <a:endParaRPr lang="en-ZA" sz="2200" dirty="0">
              <a:solidFill>
                <a:schemeClr val="tx1"/>
              </a:solidFill>
            </a:endParaRPr>
          </a:p>
          <a:p>
            <a:pPr marL="0" indent="0">
              <a:buNone/>
            </a:pPr>
            <a:endParaRPr lang="en-ZA" sz="1600" dirty="0" smtClean="0">
              <a:solidFill>
                <a:schemeClr val="tx1"/>
              </a:solidFill>
            </a:endParaRPr>
          </a:p>
          <a:p>
            <a:endParaRPr lang="en-ZA" sz="1600" dirty="0">
              <a:solidFill>
                <a:schemeClr val="tx1"/>
              </a:solidFill>
            </a:endParaRPr>
          </a:p>
          <a:p>
            <a:endParaRPr lang="en-ZA" sz="1600" dirty="0" smtClean="0">
              <a:solidFill>
                <a:schemeClr val="tx1"/>
              </a:solidFill>
            </a:endParaRPr>
          </a:p>
          <a:p>
            <a:endParaRPr lang="en-ZA" sz="1600" dirty="0">
              <a:solidFill>
                <a:schemeClr val="tx1"/>
              </a:solidFill>
            </a:endParaRPr>
          </a:p>
          <a:p>
            <a:endParaRPr lang="en-ZA" sz="1600" dirty="0" smtClean="0">
              <a:solidFill>
                <a:schemeClr val="tx1"/>
              </a:solidFill>
            </a:endParaRPr>
          </a:p>
          <a:p>
            <a:endParaRPr lang="en-ZA" sz="1600" dirty="0">
              <a:solidFill>
                <a:schemeClr val="tx1"/>
              </a:solidFill>
            </a:endParaRPr>
          </a:p>
          <a:p>
            <a:endParaRPr lang="en-ZA" sz="1600" dirty="0" smtClean="0">
              <a:solidFill>
                <a:schemeClr val="tx1"/>
              </a:solidFill>
            </a:endParaRPr>
          </a:p>
          <a:p>
            <a:endParaRPr lang="en-ZA" sz="1600" dirty="0">
              <a:solidFill>
                <a:schemeClr val="tx1"/>
              </a:solidFill>
            </a:endParaRPr>
          </a:p>
          <a:p>
            <a:pPr marL="0" indent="0">
              <a:buNone/>
            </a:pPr>
            <a:endParaRPr lang="en-ZA" sz="1600" dirty="0"/>
          </a:p>
        </p:txBody>
      </p:sp>
    </p:spTree>
    <p:extLst>
      <p:ext uri="{BB962C8B-B14F-4D97-AF65-F5344CB8AC3E}">
        <p14:creationId xmlns:p14="http://schemas.microsoft.com/office/powerpoint/2010/main" xmlns="" val="3810761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400" b="1" dirty="0" smtClean="0"/>
              <a:t>Introduction</a:t>
            </a:r>
            <a:endParaRPr lang="en-ZA" sz="2400" dirty="0"/>
          </a:p>
        </p:txBody>
      </p:sp>
      <p:sp>
        <p:nvSpPr>
          <p:cNvPr id="3" name="Content Placeholder 2"/>
          <p:cNvSpPr>
            <a:spLocks noGrp="1"/>
          </p:cNvSpPr>
          <p:nvPr>
            <p:ph sz="half" idx="2"/>
          </p:nvPr>
        </p:nvSpPr>
        <p:spPr>
          <a:xfrm>
            <a:off x="335902" y="1142999"/>
            <a:ext cx="8341568" cy="5369767"/>
          </a:xfrm>
        </p:spPr>
        <p:txBody>
          <a:bodyPr/>
          <a:lstStyle/>
          <a:p>
            <a:pPr lvl="0"/>
            <a:r>
              <a:rPr lang="en-ZA" sz="1500" dirty="0" smtClean="0">
                <a:solidFill>
                  <a:schemeClr val="tx1"/>
                </a:solidFill>
              </a:rPr>
              <a:t>The Banking Association South Africa (BASA) </a:t>
            </a:r>
            <a:r>
              <a:rPr lang="en-ZA" sz="1500" dirty="0">
                <a:solidFill>
                  <a:schemeClr val="tx1"/>
                </a:solidFill>
              </a:rPr>
              <a:t>understands </a:t>
            </a:r>
            <a:r>
              <a:rPr lang="en-ZA" sz="1500" dirty="0" smtClean="0">
                <a:solidFill>
                  <a:schemeClr val="tx1"/>
                </a:solidFill>
              </a:rPr>
              <a:t>and supports the Committee’s intention to assist over-indebted consumers and would like to thank the Committee for the opportunity to present and engage on this important matter</a:t>
            </a:r>
            <a:r>
              <a:rPr lang="en-ZA" sz="1500" dirty="0">
                <a:solidFill>
                  <a:schemeClr val="tx1"/>
                </a:solidFill>
              </a:rPr>
              <a:t>. We believe </a:t>
            </a:r>
            <a:r>
              <a:rPr lang="en-ZA" sz="1500" dirty="0" smtClean="0">
                <a:solidFill>
                  <a:schemeClr val="tx1"/>
                </a:solidFill>
              </a:rPr>
              <a:t>that the </a:t>
            </a:r>
            <a:r>
              <a:rPr lang="en-ZA" sz="1500" dirty="0">
                <a:solidFill>
                  <a:schemeClr val="tx1"/>
                </a:solidFill>
              </a:rPr>
              <a:t>approach </a:t>
            </a:r>
            <a:r>
              <a:rPr lang="en-ZA" sz="1500" dirty="0" smtClean="0">
                <a:solidFill>
                  <a:schemeClr val="tx1"/>
                </a:solidFill>
              </a:rPr>
              <a:t>adopted </a:t>
            </a:r>
            <a:r>
              <a:rPr lang="en-ZA" sz="1500" dirty="0">
                <a:solidFill>
                  <a:schemeClr val="tx1"/>
                </a:solidFill>
              </a:rPr>
              <a:t>by the </a:t>
            </a:r>
            <a:r>
              <a:rPr lang="en-ZA" sz="1500" dirty="0" smtClean="0">
                <a:solidFill>
                  <a:schemeClr val="tx1"/>
                </a:solidFill>
              </a:rPr>
              <a:t>Committee to consult with stakeholders will allow for a balanced discussion and produce sustainable outcomes. We would, however, want to engage the Committee on the detail of implementing debt relief measures to ensure appropriate outcomes.</a:t>
            </a:r>
          </a:p>
          <a:p>
            <a:pPr marL="0" lvl="0" indent="0">
              <a:buNone/>
            </a:pPr>
            <a:endParaRPr lang="en-ZA" sz="1500" dirty="0">
              <a:solidFill>
                <a:schemeClr val="tx1"/>
              </a:solidFill>
            </a:endParaRPr>
          </a:p>
          <a:p>
            <a:pPr lvl="0"/>
            <a:r>
              <a:rPr lang="en-ZA" sz="1500" dirty="0" smtClean="0">
                <a:solidFill>
                  <a:schemeClr val="tx1"/>
                </a:solidFill>
              </a:rPr>
              <a:t>BASA does not support the principle of debt forgiveness. </a:t>
            </a:r>
            <a:r>
              <a:rPr lang="en-ZA" sz="1500" dirty="0">
                <a:solidFill>
                  <a:schemeClr val="tx1"/>
                </a:solidFill>
              </a:rPr>
              <a:t>O</a:t>
            </a:r>
            <a:r>
              <a:rPr lang="en-ZA" sz="1500" dirty="0" smtClean="0">
                <a:solidFill>
                  <a:schemeClr val="tx1"/>
                </a:solidFill>
              </a:rPr>
              <a:t>ne of the banking system’s foundational principles is the need to efficiently and legally lend money to borrowers and to collect repayments from borrowers to settle the loans. Any failure to perform on this principle will have severe consequences for the industry and economy, will increase risk to depositors/savers, will impose a cost on society, and will limit credit providers’ ability to extend credit. </a:t>
            </a:r>
          </a:p>
          <a:p>
            <a:pPr lvl="0"/>
            <a:endParaRPr lang="en-ZA" sz="1500" dirty="0" smtClean="0">
              <a:solidFill>
                <a:schemeClr val="tx1"/>
              </a:solidFill>
            </a:endParaRPr>
          </a:p>
          <a:p>
            <a:r>
              <a:rPr lang="en-ZA" sz="1500" dirty="0" smtClean="0">
                <a:solidFill>
                  <a:schemeClr val="tx1"/>
                </a:solidFill>
              </a:rPr>
              <a:t>This presentation clarifies BASA’s </a:t>
            </a:r>
            <a:r>
              <a:rPr lang="en-ZA" sz="1500" dirty="0">
                <a:solidFill>
                  <a:schemeClr val="tx1"/>
                </a:solidFill>
              </a:rPr>
              <a:t>view on </a:t>
            </a:r>
            <a:r>
              <a:rPr lang="en-ZA" sz="1500" dirty="0" smtClean="0">
                <a:solidFill>
                  <a:schemeClr val="tx1"/>
                </a:solidFill>
              </a:rPr>
              <a:t>the </a:t>
            </a:r>
            <a:r>
              <a:rPr lang="en-ZA" sz="1500" dirty="0">
                <a:solidFill>
                  <a:schemeClr val="tx1"/>
                </a:solidFill>
              </a:rPr>
              <a:t>principle of debt </a:t>
            </a:r>
            <a:r>
              <a:rPr lang="en-ZA" sz="1500" dirty="0" smtClean="0">
                <a:solidFill>
                  <a:schemeClr val="tx1"/>
                </a:solidFill>
              </a:rPr>
              <a:t>relief, illustrates the extent of debt relief provided through existing voluntary </a:t>
            </a:r>
            <a:r>
              <a:rPr lang="en-ZA" sz="1500" dirty="0">
                <a:solidFill>
                  <a:schemeClr val="tx1"/>
                </a:solidFill>
              </a:rPr>
              <a:t>debt relief </a:t>
            </a:r>
            <a:r>
              <a:rPr lang="en-ZA" sz="1500" dirty="0" smtClean="0">
                <a:solidFill>
                  <a:schemeClr val="tx1"/>
                </a:solidFill>
              </a:rPr>
              <a:t>measures, and talks to current and pending legislative </a:t>
            </a:r>
            <a:r>
              <a:rPr lang="en-ZA" sz="1500" dirty="0">
                <a:solidFill>
                  <a:schemeClr val="tx1"/>
                </a:solidFill>
              </a:rPr>
              <a:t>reforms </a:t>
            </a:r>
            <a:r>
              <a:rPr lang="en-ZA" sz="1500" dirty="0" smtClean="0">
                <a:solidFill>
                  <a:schemeClr val="tx1"/>
                </a:solidFill>
              </a:rPr>
              <a:t>aimed at </a:t>
            </a:r>
            <a:r>
              <a:rPr lang="en-ZA" sz="1500" dirty="0">
                <a:solidFill>
                  <a:schemeClr val="tx1"/>
                </a:solidFill>
              </a:rPr>
              <a:t>assisting indebted consumers</a:t>
            </a:r>
            <a:r>
              <a:rPr lang="en-ZA" sz="1500" dirty="0" smtClean="0">
                <a:solidFill>
                  <a:schemeClr val="tx1"/>
                </a:solidFill>
              </a:rPr>
              <a:t>.</a:t>
            </a:r>
            <a:endParaRPr lang="en-ZA" sz="1500" dirty="0">
              <a:solidFill>
                <a:schemeClr val="tx1"/>
              </a:solidFill>
            </a:endParaRPr>
          </a:p>
          <a:p>
            <a:pPr marL="0" indent="0">
              <a:buNone/>
            </a:pPr>
            <a:endParaRPr lang="en-ZA" sz="1500" dirty="0" smtClean="0">
              <a:solidFill>
                <a:schemeClr val="tx1"/>
              </a:solidFill>
            </a:endParaRP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pPr marL="0" indent="0">
              <a:buNone/>
            </a:pPr>
            <a:endParaRPr lang="en-ZA" sz="1500" dirty="0"/>
          </a:p>
        </p:txBody>
      </p:sp>
    </p:spTree>
    <p:extLst>
      <p:ext uri="{BB962C8B-B14F-4D97-AF65-F5344CB8AC3E}">
        <p14:creationId xmlns:p14="http://schemas.microsoft.com/office/powerpoint/2010/main" xmlns="" val="626682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Debt Relief Measures (not provided for in the NCA) (Question 1)</a:t>
            </a:r>
            <a:endParaRPr lang="en-ZA" sz="2400" dirty="0"/>
          </a:p>
        </p:txBody>
      </p:sp>
      <p:graphicFrame>
        <p:nvGraphicFramePr>
          <p:cNvPr id="6" name="Table 5"/>
          <p:cNvGraphicFramePr>
            <a:graphicFrameLocks noGrp="1"/>
          </p:cNvGraphicFramePr>
          <p:nvPr>
            <p:extLst>
              <p:ext uri="{D42A27DB-BD31-4B8C-83A1-F6EECF244321}">
                <p14:modId xmlns:p14="http://schemas.microsoft.com/office/powerpoint/2010/main" xmlns="" val="3128856023"/>
              </p:ext>
            </p:extLst>
          </p:nvPr>
        </p:nvGraphicFramePr>
        <p:xfrm>
          <a:off x="298580" y="1045030"/>
          <a:ext cx="4068146" cy="3623757"/>
        </p:xfrm>
        <a:graphic>
          <a:graphicData uri="http://schemas.openxmlformats.org/drawingml/2006/table">
            <a:tbl>
              <a:tblPr firstRow="1" bandRow="1">
                <a:tableStyleId>{5C22544A-7EE6-4342-B048-85BDC9FD1C3A}</a:tableStyleId>
              </a:tblPr>
              <a:tblGrid>
                <a:gridCol w="4068146"/>
              </a:tblGrid>
              <a:tr h="489175">
                <a:tc>
                  <a:txBody>
                    <a:bodyPr/>
                    <a:lstStyle/>
                    <a:p>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Debt Relief Measures </a:t>
                      </a:r>
                    </a:p>
                    <a:p>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(provided for in the NCA)</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075117">
                <a:tc>
                  <a:txBody>
                    <a:bodyPr/>
                    <a:lstStyle/>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Debt Review Process (Debt Counsellors, Payment Distribution Agents).</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Prescription of Debt (Stricter application given the NCAA).</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Draft Credit Life Insurance Regulations (Introducing caps and minimum benefits).</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Limitation of Fees and Interest Rates (Reduction in the Cost of Credit).</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Affordability Assessment Regulations (Stricter lending criteria).</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039032330"/>
              </p:ext>
            </p:extLst>
          </p:nvPr>
        </p:nvGraphicFramePr>
        <p:xfrm>
          <a:off x="4646645" y="1045028"/>
          <a:ext cx="3940629" cy="3429967"/>
        </p:xfrm>
        <a:graphic>
          <a:graphicData uri="http://schemas.openxmlformats.org/drawingml/2006/table">
            <a:tbl>
              <a:tblPr firstRow="1" bandRow="1">
                <a:tableStyleId>{5C22544A-7EE6-4342-B048-85BDC9FD1C3A}</a:tableStyleId>
              </a:tblPr>
              <a:tblGrid>
                <a:gridCol w="3940629"/>
              </a:tblGrid>
              <a:tr h="542724">
                <a:tc>
                  <a:txBody>
                    <a:bodyPr/>
                    <a:lstStyle/>
                    <a:p>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Debt Relief Measures </a:t>
                      </a:r>
                    </a:p>
                    <a:p>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(not provided for in the NCA)</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515"/>
                    </a:solidFill>
                  </a:tcPr>
                </a:tc>
              </a:tr>
              <a:tr h="2881327">
                <a:tc>
                  <a:txBody>
                    <a:bodyPr/>
                    <a:lstStyle/>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Debt Counselling Rules System (DCRS) which incorporates  concession rules (above and beyond the NCA) for debt restructuring. </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Payment Holidays/Moratoriums.</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Restructuring/Rescheduling.</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Debt Consolidation.</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Bank Assisted Sales.</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Bespoke Arrangements.</a:t>
                      </a:r>
                    </a:p>
                    <a:p>
                      <a:pPr marL="342900" lvl="0" indent="-342900" algn="l" rtl="0" eaLnBrk="1" fontAlgn="base" hangingPunct="1">
                        <a:spcBef>
                          <a:spcPct val="20000"/>
                        </a:spcBef>
                        <a:spcAft>
                          <a:spcPct val="0"/>
                        </a:spcAft>
                        <a:buClr>
                          <a:srgbClr val="FFB515"/>
                        </a:buClr>
                        <a:buFont typeface="Arial" charset="0"/>
                        <a:buChar char="■"/>
                      </a:pPr>
                      <a:r>
                        <a:rPr lang="en-ZA" sz="1500" kern="1200" dirty="0" smtClean="0">
                          <a:solidFill>
                            <a:prstClr val="black"/>
                          </a:solidFill>
                          <a:latin typeface="Verdana" pitchFamily="34" charset="0"/>
                          <a:ea typeface="+mn-ea"/>
                          <a:cs typeface="+mn-cs"/>
                        </a:rPr>
                        <a:t>Settlement Campaigns.</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Up Arrow Callout 10"/>
          <p:cNvSpPr/>
          <p:nvPr/>
        </p:nvSpPr>
        <p:spPr>
          <a:xfrm>
            <a:off x="298580" y="4814596"/>
            <a:ext cx="4086808" cy="1698173"/>
          </a:xfrm>
          <a:prstGeom prst="up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en-ZA" sz="1400" b="1" dirty="0" smtClean="0">
                <a:solidFill>
                  <a:prstClr val="black"/>
                </a:solidFill>
                <a:latin typeface="Verdana" pitchFamily="34" charset="0"/>
              </a:rPr>
              <a:t>Allow for embedment, stabilisation, and supervision to establish the effect of the amendments prior to implementing further measures.</a:t>
            </a:r>
          </a:p>
        </p:txBody>
      </p:sp>
      <p:sp>
        <p:nvSpPr>
          <p:cNvPr id="12" name="Up Arrow Callout 11"/>
          <p:cNvSpPr/>
          <p:nvPr/>
        </p:nvSpPr>
        <p:spPr>
          <a:xfrm>
            <a:off x="4668417" y="4627984"/>
            <a:ext cx="3918857" cy="1866124"/>
          </a:xfrm>
          <a:prstGeom prst="upArrowCallout">
            <a:avLst/>
          </a:prstGeom>
          <a:solidFill>
            <a:srgbClr val="FFB5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en-ZA" sz="1400" b="1" dirty="0" smtClean="0">
                <a:solidFill>
                  <a:prstClr val="black"/>
                </a:solidFill>
                <a:latin typeface="Verdana" pitchFamily="34" charset="0"/>
              </a:rPr>
              <a:t>In response to Question 1, the types of voluntary debt relief measures offered by the banks will be discussed in greater detail on the next two slides.</a:t>
            </a:r>
          </a:p>
        </p:txBody>
      </p:sp>
    </p:spTree>
    <p:extLst>
      <p:ext uri="{BB962C8B-B14F-4D97-AF65-F5344CB8AC3E}">
        <p14:creationId xmlns:p14="http://schemas.microsoft.com/office/powerpoint/2010/main" xmlns="" val="4150014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Debt Relief Measures (not provided for in the NCA) (Question 1) … continued</a:t>
            </a:r>
            <a:endParaRPr lang="en-ZA" sz="2400" dirty="0"/>
          </a:p>
        </p:txBody>
      </p:sp>
      <p:graphicFrame>
        <p:nvGraphicFramePr>
          <p:cNvPr id="8" name="Table 7"/>
          <p:cNvGraphicFramePr>
            <a:graphicFrameLocks noGrp="1"/>
          </p:cNvGraphicFramePr>
          <p:nvPr>
            <p:extLst>
              <p:ext uri="{D42A27DB-BD31-4B8C-83A1-F6EECF244321}">
                <p14:modId xmlns:p14="http://schemas.microsoft.com/office/powerpoint/2010/main" xmlns="" val="3273228280"/>
              </p:ext>
            </p:extLst>
          </p:nvPr>
        </p:nvGraphicFramePr>
        <p:xfrm>
          <a:off x="317239" y="1175659"/>
          <a:ext cx="8546843" cy="5284507"/>
        </p:xfrm>
        <a:graphic>
          <a:graphicData uri="http://schemas.openxmlformats.org/drawingml/2006/table">
            <a:tbl>
              <a:tblPr firstRow="1" bandRow="1">
                <a:tableStyleId>{5C22544A-7EE6-4342-B048-85BDC9FD1C3A}</a:tableStyleId>
              </a:tblPr>
              <a:tblGrid>
                <a:gridCol w="1586206"/>
                <a:gridCol w="6960637"/>
              </a:tblGrid>
              <a:tr h="535965">
                <a:tc>
                  <a:txBody>
                    <a:bodyPr/>
                    <a:lstStyle/>
                    <a:p>
                      <a:pPr>
                        <a:spcBef>
                          <a:spcPts val="0"/>
                        </a:spcBef>
                        <a:spcAft>
                          <a:spcPts val="0"/>
                        </a:spcAft>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Debt Relief Measures</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515"/>
                    </a:solidFill>
                  </a:tcPr>
                </a:tc>
                <a:tc>
                  <a:txBody>
                    <a:bodyPr/>
                    <a:lstStyle/>
                    <a:p>
                      <a:pPr>
                        <a:spcBef>
                          <a:spcPts val="0"/>
                        </a:spcBef>
                        <a:spcAft>
                          <a:spcPts val="0"/>
                        </a:spcAft>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Description</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515"/>
                    </a:solidFill>
                  </a:tcPr>
                </a:tc>
              </a:tr>
              <a:tr h="1652558">
                <a:tc>
                  <a:txBody>
                    <a:bodyPr/>
                    <a:lstStyle/>
                    <a:p>
                      <a:pPr marL="0" lvl="0" indent="0" algn="l" rtl="0" eaLnBrk="1" fontAlgn="base" hangingPunct="1">
                        <a:spcBef>
                          <a:spcPts val="0"/>
                        </a:spcBef>
                        <a:spcAft>
                          <a:spcPts val="0"/>
                        </a:spcAft>
                        <a:buClr>
                          <a:srgbClr val="FFB515"/>
                        </a:buClr>
                        <a:buFont typeface="Arial" charset="0"/>
                        <a:buNone/>
                      </a:pPr>
                      <a:r>
                        <a:rPr lang="en-ZA" sz="1500" kern="1200" dirty="0" smtClean="0">
                          <a:solidFill>
                            <a:prstClr val="black"/>
                          </a:solidFill>
                          <a:latin typeface="Verdana" pitchFamily="34" charset="0"/>
                          <a:ea typeface="+mn-ea"/>
                          <a:cs typeface="+mn-cs"/>
                        </a:rPr>
                        <a:t>Debt Counselling Rules System (DCRS)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When a Debt Counsellor uses DCRS, the system applies material concessions, that were agreed to by the Credit Industry, to assist over-indebted consumers in repaying their debt. The concessions go well above and beyond what is required in the NCA and consist of:</a:t>
                      </a:r>
                    </a:p>
                    <a:p>
                      <a:pPr marL="223838" lvl="1" indent="-223838" algn="l" rtl="0" eaLnBrk="1" fontAlgn="base" hangingPunct="1">
                        <a:spcBef>
                          <a:spcPts val="0"/>
                        </a:spcBef>
                        <a:spcAft>
                          <a:spcPts val="0"/>
                        </a:spcAft>
                        <a:buClr>
                          <a:srgbClr val="FFB515"/>
                        </a:buClr>
                        <a:buFont typeface="Wingdings" panose="05000000000000000000" pitchFamily="2" charset="2"/>
                        <a:buChar char="Ø"/>
                      </a:pPr>
                      <a:r>
                        <a:rPr lang="en-ZA" sz="1500" kern="1200" dirty="0" smtClean="0">
                          <a:solidFill>
                            <a:prstClr val="black"/>
                          </a:solidFill>
                          <a:latin typeface="Verdana" pitchFamily="34" charset="0"/>
                          <a:ea typeface="+mn-ea"/>
                          <a:cs typeface="+mn-cs"/>
                        </a:rPr>
                        <a:t>decreased interest rates (as far as zero);</a:t>
                      </a:r>
                    </a:p>
                    <a:p>
                      <a:pPr marL="223838" lvl="1" indent="-223838" algn="l" rtl="0" eaLnBrk="1" fontAlgn="base" hangingPunct="1">
                        <a:spcBef>
                          <a:spcPts val="0"/>
                        </a:spcBef>
                        <a:spcAft>
                          <a:spcPts val="0"/>
                        </a:spcAft>
                        <a:buClr>
                          <a:srgbClr val="FFB515"/>
                        </a:buClr>
                        <a:buFont typeface="Wingdings" panose="05000000000000000000" pitchFamily="2" charset="2"/>
                        <a:buChar char="Ø"/>
                      </a:pPr>
                      <a:r>
                        <a:rPr lang="en-ZA" sz="1500" kern="1200" dirty="0" smtClean="0">
                          <a:solidFill>
                            <a:prstClr val="black"/>
                          </a:solidFill>
                          <a:latin typeface="Verdana" pitchFamily="34" charset="0"/>
                          <a:ea typeface="+mn-ea"/>
                          <a:cs typeface="+mn-cs"/>
                        </a:rPr>
                        <a:t>the waiving of fees; and </a:t>
                      </a:r>
                    </a:p>
                    <a:p>
                      <a:pPr marL="223838" lvl="1" indent="-223838" algn="l" rtl="0" eaLnBrk="1" fontAlgn="base" hangingPunct="1">
                        <a:spcBef>
                          <a:spcPts val="0"/>
                        </a:spcBef>
                        <a:spcAft>
                          <a:spcPts val="0"/>
                        </a:spcAft>
                        <a:buClr>
                          <a:srgbClr val="FFB515"/>
                        </a:buClr>
                        <a:buFont typeface="Wingdings" panose="05000000000000000000" pitchFamily="2" charset="2"/>
                        <a:buChar char="Ø"/>
                      </a:pPr>
                      <a:r>
                        <a:rPr lang="en-ZA" sz="1500" kern="1200" dirty="0" smtClean="0">
                          <a:solidFill>
                            <a:prstClr val="black"/>
                          </a:solidFill>
                          <a:latin typeface="Verdana" pitchFamily="34" charset="0"/>
                          <a:ea typeface="+mn-ea"/>
                          <a:cs typeface="+mn-cs"/>
                        </a:rPr>
                        <a:t>the extension of the term of the credit agreement.</a:t>
                      </a:r>
                      <a:endParaRPr lang="en-ZA" sz="1500" kern="1200" dirty="0">
                        <a:solidFill>
                          <a:prstClr val="black"/>
                        </a:solidFill>
                        <a:latin typeface="Verdana"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3947">
                <a:tc>
                  <a:txBody>
                    <a:bodyPr/>
                    <a:lstStyle/>
                    <a:p>
                      <a:pPr marL="0" lvl="0" indent="0" algn="l" defTabSz="914400" rtl="0" eaLnBrk="1" fontAlgn="base" latinLnBrk="0" hangingPunct="1">
                        <a:spcBef>
                          <a:spcPts val="0"/>
                        </a:spcBef>
                        <a:spcAft>
                          <a:spcPts val="0"/>
                        </a:spcAft>
                        <a:buClr>
                          <a:srgbClr val="FFB515"/>
                        </a:buClr>
                        <a:buFont typeface="Arial" charset="0"/>
                        <a:buNone/>
                      </a:pPr>
                      <a:r>
                        <a:rPr lang="en-ZA" sz="1500" kern="1200" dirty="0" smtClean="0">
                          <a:solidFill>
                            <a:prstClr val="black"/>
                          </a:solidFill>
                          <a:latin typeface="Verdana" pitchFamily="34" charset="0"/>
                          <a:ea typeface="+mn-ea"/>
                          <a:cs typeface="+mn-cs"/>
                        </a:rPr>
                        <a:t>Payment Holidays/</a:t>
                      </a:r>
                    </a:p>
                    <a:p>
                      <a:pPr marL="0" lvl="0" indent="0" algn="l" defTabSz="914400" rtl="0" eaLnBrk="1" fontAlgn="base" latinLnBrk="0" hangingPunct="1">
                        <a:spcBef>
                          <a:spcPts val="0"/>
                        </a:spcBef>
                        <a:spcAft>
                          <a:spcPts val="0"/>
                        </a:spcAft>
                        <a:buClr>
                          <a:srgbClr val="FFB515"/>
                        </a:buClr>
                        <a:buFont typeface="Arial" charset="0"/>
                        <a:buNone/>
                      </a:pPr>
                      <a:r>
                        <a:rPr lang="en-ZA" sz="1500" kern="1200" dirty="0" smtClean="0">
                          <a:solidFill>
                            <a:prstClr val="black"/>
                          </a:solidFill>
                          <a:latin typeface="Verdana" pitchFamily="34" charset="0"/>
                          <a:ea typeface="+mn-ea"/>
                          <a:cs typeface="+mn-cs"/>
                        </a:rPr>
                        <a:t>Moratoriums</a:t>
                      </a:r>
                      <a:endParaRPr lang="en-ZA" sz="1500" kern="1200" dirty="0">
                        <a:solidFill>
                          <a:prstClr val="black"/>
                        </a:solidFill>
                        <a:latin typeface="Verdana"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Providing the consumer with an opportunity to temporarily suspend payments due on an account in the event the consumer has been retrenched, is going on maternity leave, etc.   </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59283">
                <a:tc>
                  <a:txBody>
                    <a:bodyPr/>
                    <a:lstStyle/>
                    <a:p>
                      <a:pPr marL="0" lvl="0" indent="0" algn="l" defTabSz="914400" rtl="0" eaLnBrk="1" fontAlgn="base" latinLnBrk="0" hangingPunct="1">
                        <a:spcBef>
                          <a:spcPts val="0"/>
                        </a:spcBef>
                        <a:spcAft>
                          <a:spcPts val="0"/>
                        </a:spcAft>
                        <a:buClr>
                          <a:srgbClr val="FFB515"/>
                        </a:buClr>
                        <a:buFont typeface="Arial" charset="0"/>
                        <a:buNone/>
                      </a:pPr>
                      <a:r>
                        <a:rPr lang="en-ZA" sz="1500" kern="1200" dirty="0" smtClean="0">
                          <a:solidFill>
                            <a:prstClr val="black"/>
                          </a:solidFill>
                          <a:latin typeface="Verdana" pitchFamily="34" charset="0"/>
                          <a:ea typeface="+mn-ea"/>
                          <a:cs typeface="+mn-cs"/>
                        </a:rPr>
                        <a:t>Restructuring/</a:t>
                      </a:r>
                    </a:p>
                    <a:p>
                      <a:pPr marL="0" lvl="0" indent="0" algn="l" defTabSz="914400" rtl="0" eaLnBrk="1" fontAlgn="base" latinLnBrk="0" hangingPunct="1">
                        <a:spcBef>
                          <a:spcPts val="0"/>
                        </a:spcBef>
                        <a:spcAft>
                          <a:spcPts val="0"/>
                        </a:spcAft>
                        <a:buClr>
                          <a:srgbClr val="FFB515"/>
                        </a:buClr>
                        <a:buFont typeface="Arial" charset="0"/>
                        <a:buNone/>
                      </a:pPr>
                      <a:r>
                        <a:rPr lang="en-ZA" sz="1500" kern="1200" dirty="0" smtClean="0">
                          <a:solidFill>
                            <a:prstClr val="black"/>
                          </a:solidFill>
                          <a:latin typeface="Verdana" pitchFamily="34" charset="0"/>
                          <a:ea typeface="+mn-ea"/>
                          <a:cs typeface="+mn-cs"/>
                        </a:rPr>
                        <a:t>Rescheduling</a:t>
                      </a:r>
                      <a:endParaRPr lang="en-ZA" sz="1500" kern="1200" dirty="0">
                        <a:solidFill>
                          <a:prstClr val="black"/>
                        </a:solidFill>
                        <a:latin typeface="Verdana"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Providing the consumer with an opportunity to:</a:t>
                      </a:r>
                    </a:p>
                    <a:p>
                      <a:pPr marL="223838" lvl="1" indent="-223838" algn="l" defTabSz="914400" rtl="0" eaLnBrk="1" fontAlgn="base" latinLnBrk="0" hangingPunct="1">
                        <a:spcBef>
                          <a:spcPts val="0"/>
                        </a:spcBef>
                        <a:spcAft>
                          <a:spcPts val="0"/>
                        </a:spcAft>
                        <a:buClr>
                          <a:srgbClr val="FFB515"/>
                        </a:buClr>
                        <a:buFont typeface="Wingdings" panose="05000000000000000000" pitchFamily="2" charset="2"/>
                        <a:buChar char="Ø"/>
                      </a:pPr>
                      <a:r>
                        <a:rPr lang="en-ZA" sz="1500" kern="1200" dirty="0" smtClean="0">
                          <a:solidFill>
                            <a:prstClr val="black"/>
                          </a:solidFill>
                          <a:latin typeface="Verdana" pitchFamily="34" charset="0"/>
                          <a:ea typeface="+mn-ea"/>
                          <a:cs typeface="+mn-cs"/>
                        </a:rPr>
                        <a:t>restructure (e.g. extension of payment term); or</a:t>
                      </a:r>
                    </a:p>
                    <a:p>
                      <a:pPr marL="223838" lvl="1" indent="-223838" algn="l" defTabSz="914400" rtl="0" eaLnBrk="1" fontAlgn="base" latinLnBrk="0" hangingPunct="1">
                        <a:spcBef>
                          <a:spcPts val="0"/>
                        </a:spcBef>
                        <a:spcAft>
                          <a:spcPts val="0"/>
                        </a:spcAft>
                        <a:buClr>
                          <a:srgbClr val="FFB515"/>
                        </a:buClr>
                        <a:buFont typeface="Wingdings" panose="05000000000000000000" pitchFamily="2" charset="2"/>
                        <a:buChar char="Ø"/>
                      </a:pPr>
                      <a:r>
                        <a:rPr lang="en-ZA" sz="1500" kern="1200" dirty="0" smtClean="0">
                          <a:solidFill>
                            <a:prstClr val="black"/>
                          </a:solidFill>
                          <a:latin typeface="Verdana" pitchFamily="34" charset="0"/>
                          <a:ea typeface="+mn-ea"/>
                          <a:cs typeface="+mn-cs"/>
                        </a:rPr>
                        <a:t>reschedule (e.g. payment of arrears in instalments) </a:t>
                      </a:r>
                    </a:p>
                    <a:p>
                      <a:pPr marL="0" lvl="1" indent="0" algn="l" defTabSz="914400" rtl="0" eaLnBrk="1" fontAlgn="base" latinLnBrk="0" hangingPunct="1">
                        <a:spcBef>
                          <a:spcPts val="0"/>
                        </a:spcBef>
                        <a:spcAft>
                          <a:spcPts val="0"/>
                        </a:spcAft>
                        <a:buClr>
                          <a:srgbClr val="FFB515"/>
                        </a:buClr>
                        <a:buFont typeface="Wingdings" panose="05000000000000000000" pitchFamily="2" charset="2"/>
                        <a:buNone/>
                      </a:pPr>
                      <a:r>
                        <a:rPr lang="en-ZA" sz="1500" kern="1200" dirty="0" smtClean="0">
                          <a:solidFill>
                            <a:prstClr val="black"/>
                          </a:solidFill>
                          <a:latin typeface="Verdana" pitchFamily="34" charset="0"/>
                          <a:ea typeface="+mn-ea"/>
                          <a:cs typeface="+mn-cs"/>
                        </a:rPr>
                        <a:t>an account if the consumer missed one or more payments. </a:t>
                      </a:r>
                      <a:endParaRPr lang="en-ZA" sz="1500" kern="1200" dirty="0">
                        <a:solidFill>
                          <a:prstClr val="black"/>
                        </a:solidFill>
                        <a:latin typeface="Verdana"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82602">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Debt Consolidation.</a:t>
                      </a:r>
                    </a:p>
                    <a:p>
                      <a:pPr marL="0" lvl="0" indent="0" algn="l" rtl="0" eaLnBrk="1" fontAlgn="base" hangingPunct="1">
                        <a:spcBef>
                          <a:spcPts val="0"/>
                        </a:spcBef>
                        <a:spcAft>
                          <a:spcPts val="0"/>
                        </a:spcAft>
                        <a:buClr>
                          <a:srgbClr val="FFB515"/>
                        </a:buClr>
                        <a:buFont typeface="Arial" charset="0"/>
                        <a:buNone/>
                      </a:pP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Providing the consumer with an opportunity to consolidate his/her credit products that are in arrears into a new consolidated credit product such as a loan. The consolidation is at a lower interest cost to the consumer, thereby reducing the net monthly debt servicing instalment.      </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678486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Debt Relief Measures (not provided for in the NCA) (Question 1) … continued</a:t>
            </a:r>
            <a:endParaRPr lang="en-ZA" sz="2400" dirty="0"/>
          </a:p>
        </p:txBody>
      </p:sp>
      <p:graphicFrame>
        <p:nvGraphicFramePr>
          <p:cNvPr id="8" name="Table 7"/>
          <p:cNvGraphicFramePr>
            <a:graphicFrameLocks noGrp="1"/>
          </p:cNvGraphicFramePr>
          <p:nvPr>
            <p:extLst>
              <p:ext uri="{D42A27DB-BD31-4B8C-83A1-F6EECF244321}">
                <p14:modId xmlns:p14="http://schemas.microsoft.com/office/powerpoint/2010/main" xmlns="" val="1699098574"/>
              </p:ext>
            </p:extLst>
          </p:nvPr>
        </p:nvGraphicFramePr>
        <p:xfrm>
          <a:off x="270588" y="1101012"/>
          <a:ext cx="8565504" cy="3620276"/>
        </p:xfrm>
        <a:graphic>
          <a:graphicData uri="http://schemas.openxmlformats.org/drawingml/2006/table">
            <a:tbl>
              <a:tblPr firstRow="1" bandRow="1">
                <a:tableStyleId>{5C22544A-7EE6-4342-B048-85BDC9FD1C3A}</a:tableStyleId>
              </a:tblPr>
              <a:tblGrid>
                <a:gridCol w="1967752"/>
                <a:gridCol w="6597752"/>
              </a:tblGrid>
              <a:tr h="556965">
                <a:tc>
                  <a:txBody>
                    <a:bodyPr/>
                    <a:lstStyle/>
                    <a:p>
                      <a:pPr>
                        <a:spcBef>
                          <a:spcPts val="0"/>
                        </a:spcBef>
                        <a:spcAft>
                          <a:spcPts val="0"/>
                        </a:spcAft>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Debt Relief Measures</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515"/>
                    </a:solidFill>
                  </a:tcPr>
                </a:tc>
                <a:tc>
                  <a:txBody>
                    <a:bodyPr/>
                    <a:lstStyle/>
                    <a:p>
                      <a:pPr>
                        <a:spcBef>
                          <a:spcPts val="0"/>
                        </a:spcBef>
                        <a:spcAft>
                          <a:spcPts val="0"/>
                        </a:spcAft>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Description</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515"/>
                    </a:solidFill>
                  </a:tcPr>
                </a:tc>
              </a:tr>
              <a:tr h="1253173">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Bank Assisted Sales. </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Providing the consumer with an opportunity to sell his/her assets (movable and immovable property) privately, prior to the execution of the asset. The sale is based on a willing buyer - willing seller model, thereby maximising returns and minimising losses.   </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1104">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Bespoke Arrangements.</a:t>
                      </a:r>
                    </a:p>
                    <a:p>
                      <a:pPr marL="0" lvl="0" indent="0" algn="l" rtl="0" eaLnBrk="1" fontAlgn="base" hangingPunct="1">
                        <a:spcBef>
                          <a:spcPts val="0"/>
                        </a:spcBef>
                        <a:spcAft>
                          <a:spcPts val="0"/>
                        </a:spcAft>
                        <a:buClr>
                          <a:srgbClr val="FFB515"/>
                        </a:buClr>
                        <a:buFont typeface="Arial" charset="0"/>
                        <a:buNone/>
                      </a:pP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
                          <a:srgbClr val="FFB515"/>
                        </a:buClr>
                        <a:buSzTx/>
                        <a:buFont typeface="Arial" charset="0"/>
                        <a:buNone/>
                        <a:tabLst/>
                        <a:defRPr/>
                      </a:pPr>
                      <a:r>
                        <a:rPr lang="en-ZA" sz="15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Providing the consumer with an opportunity to enter into a voluntary payment arrangement (as negotiated between the bank and the consumer), based on the consumer’s individual circumstances.</a:t>
                      </a:r>
                      <a:endParaRPr lang="en-ZA" sz="15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9034">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Settlement Campaigns.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lgn="l" rtl="0" eaLnBrk="1" fontAlgn="base" hangingPunct="1">
                        <a:spcBef>
                          <a:spcPts val="0"/>
                        </a:spcBef>
                        <a:spcAft>
                          <a:spcPts val="0"/>
                        </a:spcAft>
                        <a:buClr>
                          <a:srgbClr val="FFB515"/>
                        </a:buClr>
                        <a:buFont typeface="Arial" charset="0"/>
                        <a:buNone/>
                      </a:pPr>
                      <a:r>
                        <a:rPr lang="en-ZA"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Providing the consumer with an opportunity to settle his/her account/s at a discount (as offered by the bank), based on the consumer’s individual circumstances. </a:t>
                      </a:r>
                      <a:endParaRPr lang="en-ZA"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Rectangle 1"/>
          <p:cNvSpPr/>
          <p:nvPr/>
        </p:nvSpPr>
        <p:spPr>
          <a:xfrm>
            <a:off x="270587" y="4872841"/>
            <a:ext cx="8518849" cy="1985159"/>
          </a:xfrm>
          <a:prstGeom prst="rect">
            <a:avLst/>
          </a:prstGeom>
        </p:spPr>
        <p:txBody>
          <a:bodyPr wrap="square">
            <a:spAutoFit/>
          </a:bodyPr>
          <a:lstStyle/>
          <a:p>
            <a:pPr marL="342900" lvl="0" indent="-342900">
              <a:spcBef>
                <a:spcPct val="20000"/>
              </a:spcBef>
              <a:buClr>
                <a:srgbClr val="FFB515"/>
              </a:buClr>
              <a:buFont typeface="Arial" charset="0"/>
              <a:buChar char="■"/>
            </a:pPr>
            <a:r>
              <a:rPr lang="en-ZA" sz="1500" b="1" dirty="0" smtClean="0">
                <a:solidFill>
                  <a:srgbClr val="FF0000"/>
                </a:solidFill>
                <a:latin typeface="Verdana" pitchFamily="34" charset="0"/>
              </a:rPr>
              <a:t>The underlying principle of the voluntary debt relief measures offered by the banks is that the consumer is able to repay the debt or will be able to repay the debt in the near future, when his/her circumstances change.</a:t>
            </a:r>
          </a:p>
          <a:p>
            <a:pPr marL="342900" lvl="0" indent="-342900">
              <a:spcBef>
                <a:spcPct val="20000"/>
              </a:spcBef>
              <a:buClr>
                <a:srgbClr val="FFB515"/>
              </a:buClr>
              <a:buFont typeface="Arial" charset="0"/>
              <a:buChar char="■"/>
            </a:pPr>
            <a:endParaRPr lang="en-ZA" sz="1000" b="1" dirty="0" smtClean="0">
              <a:solidFill>
                <a:srgbClr val="FF0000"/>
              </a:solidFill>
              <a:latin typeface="Verdana" pitchFamily="34" charset="0"/>
            </a:endParaRPr>
          </a:p>
          <a:p>
            <a:pPr marL="342900" lvl="0" indent="-342900">
              <a:spcBef>
                <a:spcPct val="20000"/>
              </a:spcBef>
              <a:buClr>
                <a:srgbClr val="FFB515"/>
              </a:buClr>
              <a:buFont typeface="Arial" charset="0"/>
              <a:buChar char="■"/>
            </a:pPr>
            <a:r>
              <a:rPr lang="en-ZA" sz="1500" dirty="0" smtClean="0">
                <a:latin typeface="Verdana" pitchFamily="34" charset="0"/>
              </a:rPr>
              <a:t>The debt relief measures enable consumers to be fully rehabilitated without incurring expensive legal costs, ultimately allowing them to re-enter the credit market. </a:t>
            </a:r>
          </a:p>
          <a:p>
            <a:pPr marL="342900" lvl="0" indent="-342900">
              <a:spcBef>
                <a:spcPct val="20000"/>
              </a:spcBef>
              <a:buClr>
                <a:srgbClr val="FFB515"/>
              </a:buClr>
              <a:buFont typeface="Arial" charset="0"/>
              <a:buChar char="■"/>
            </a:pPr>
            <a:endParaRPr lang="en-ZA" sz="1500" dirty="0">
              <a:solidFill>
                <a:prstClr val="black"/>
              </a:solidFill>
              <a:latin typeface="Verdana" pitchFamily="34" charset="0"/>
            </a:endParaRPr>
          </a:p>
        </p:txBody>
      </p:sp>
    </p:spTree>
    <p:extLst>
      <p:ext uri="{BB962C8B-B14F-4D97-AF65-F5344CB8AC3E}">
        <p14:creationId xmlns:p14="http://schemas.microsoft.com/office/powerpoint/2010/main" xmlns="" val="2975132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771" y="274638"/>
            <a:ext cx="7820479" cy="633412"/>
          </a:xfrm>
        </p:spPr>
        <p:txBody>
          <a:bodyPr/>
          <a:lstStyle/>
          <a:p>
            <a:r>
              <a:rPr lang="en-ZA" sz="2200" b="1" dirty="0"/>
              <a:t/>
            </a:r>
            <a:br>
              <a:rPr lang="en-ZA" sz="2200" b="1" dirty="0"/>
            </a:br>
            <a:r>
              <a:rPr lang="en-ZA" sz="2200" b="1" dirty="0" smtClean="0"/>
              <a:t>Debt Relief Measures (Question 1) … continued</a:t>
            </a:r>
            <a:endParaRPr lang="en-ZA" sz="2400" dirty="0"/>
          </a:p>
        </p:txBody>
      </p:sp>
      <p:sp>
        <p:nvSpPr>
          <p:cNvPr id="2" name="Rectangle 1"/>
          <p:cNvSpPr/>
          <p:nvPr/>
        </p:nvSpPr>
        <p:spPr>
          <a:xfrm>
            <a:off x="270586" y="1024622"/>
            <a:ext cx="8612155" cy="553998"/>
          </a:xfrm>
          <a:prstGeom prst="rect">
            <a:avLst/>
          </a:prstGeom>
        </p:spPr>
        <p:txBody>
          <a:bodyPr wrap="square">
            <a:spAutoFit/>
          </a:bodyPr>
          <a:lstStyle/>
          <a:p>
            <a:pPr marL="342900" indent="-342900">
              <a:spcBef>
                <a:spcPct val="20000"/>
              </a:spcBef>
              <a:buClr>
                <a:srgbClr val="FFB515"/>
              </a:buClr>
              <a:buFont typeface="Arial" charset="0"/>
              <a:buChar char="■"/>
            </a:pPr>
            <a:r>
              <a:rPr lang="en-ZA" sz="1500" dirty="0" smtClean="0">
                <a:solidFill>
                  <a:prstClr val="black"/>
                </a:solidFill>
                <a:latin typeface="Verdana" pitchFamily="34" charset="0"/>
              </a:rPr>
              <a:t>The effectiveness of the debt relief provided by debt review, as it relates to the number of accounts in default, is best illustrated as  follows: </a:t>
            </a:r>
            <a:endParaRPr lang="en-ZA" sz="1500" dirty="0">
              <a:solidFill>
                <a:prstClr val="black"/>
              </a:solidFill>
              <a:latin typeface="Verdana"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0586" y="1578620"/>
            <a:ext cx="8277419" cy="49154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1850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095" y="274638"/>
            <a:ext cx="7783156" cy="633412"/>
          </a:xfrm>
        </p:spPr>
        <p:txBody>
          <a:bodyPr/>
          <a:lstStyle/>
          <a:p>
            <a:r>
              <a:rPr lang="en-ZA" sz="2200" b="1" dirty="0"/>
              <a:t/>
            </a:r>
            <a:br>
              <a:rPr lang="en-ZA" sz="2200" b="1" dirty="0"/>
            </a:br>
            <a:r>
              <a:rPr lang="en-ZA" sz="2200" b="1" dirty="0" smtClean="0"/>
              <a:t>Debt Relief Measures (Question 1) … continued</a:t>
            </a:r>
            <a:endParaRPr lang="en-ZA" sz="2400" dirty="0"/>
          </a:p>
        </p:txBody>
      </p:sp>
      <p:sp>
        <p:nvSpPr>
          <p:cNvPr id="2" name="Rectangle 1"/>
          <p:cNvSpPr/>
          <p:nvPr/>
        </p:nvSpPr>
        <p:spPr>
          <a:xfrm>
            <a:off x="270586" y="1024622"/>
            <a:ext cx="8612155" cy="553998"/>
          </a:xfrm>
          <a:prstGeom prst="rect">
            <a:avLst/>
          </a:prstGeom>
        </p:spPr>
        <p:txBody>
          <a:bodyPr wrap="square">
            <a:spAutoFit/>
          </a:bodyPr>
          <a:lstStyle/>
          <a:p>
            <a:pPr marL="342900" indent="-342900">
              <a:spcBef>
                <a:spcPct val="20000"/>
              </a:spcBef>
              <a:buClr>
                <a:srgbClr val="FFB515"/>
              </a:buClr>
              <a:buFont typeface="Arial" charset="0"/>
              <a:buChar char="■"/>
            </a:pPr>
            <a:r>
              <a:rPr lang="en-ZA" sz="1500" dirty="0">
                <a:solidFill>
                  <a:prstClr val="black"/>
                </a:solidFill>
                <a:latin typeface="Verdana" pitchFamily="34" charset="0"/>
              </a:rPr>
              <a:t>The effectiveness of </a:t>
            </a:r>
            <a:r>
              <a:rPr lang="en-ZA" sz="1500" dirty="0" smtClean="0">
                <a:solidFill>
                  <a:prstClr val="black"/>
                </a:solidFill>
                <a:latin typeface="Verdana" pitchFamily="34" charset="0"/>
              </a:rPr>
              <a:t>the debt </a:t>
            </a:r>
            <a:r>
              <a:rPr lang="en-ZA" sz="1500" dirty="0">
                <a:solidFill>
                  <a:prstClr val="black"/>
                </a:solidFill>
                <a:latin typeface="Verdana" pitchFamily="34" charset="0"/>
              </a:rPr>
              <a:t>relief </a:t>
            </a:r>
            <a:r>
              <a:rPr lang="en-ZA" sz="1500" dirty="0" smtClean="0">
                <a:solidFill>
                  <a:prstClr val="black"/>
                </a:solidFill>
                <a:latin typeface="Verdana" pitchFamily="34" charset="0"/>
              </a:rPr>
              <a:t>provided by debt review, as it relates to the number of clearance certificates accepted</a:t>
            </a:r>
            <a:r>
              <a:rPr lang="en-ZA" sz="1500" dirty="0" smtClean="0">
                <a:latin typeface="Verdana" pitchFamily="34" charset="0"/>
              </a:rPr>
              <a:t>, is </a:t>
            </a:r>
            <a:r>
              <a:rPr lang="en-ZA" sz="1500" dirty="0">
                <a:latin typeface="Verdana" pitchFamily="34" charset="0"/>
              </a:rPr>
              <a:t>best </a:t>
            </a:r>
            <a:r>
              <a:rPr lang="en-ZA" sz="1500" dirty="0">
                <a:solidFill>
                  <a:prstClr val="black"/>
                </a:solidFill>
                <a:latin typeface="Verdana" pitchFamily="34" charset="0"/>
              </a:rPr>
              <a:t>illustrated as  follows: </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0585" y="1809451"/>
            <a:ext cx="8369561" cy="4684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04417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smtClean="0"/>
              <a:t>Debt Relief Criteria (Question 3) </a:t>
            </a:r>
            <a:endParaRPr lang="en-ZA" sz="2400" dirty="0"/>
          </a:p>
        </p:txBody>
      </p:sp>
      <p:sp>
        <p:nvSpPr>
          <p:cNvPr id="3" name="Content Placeholder 2"/>
          <p:cNvSpPr>
            <a:spLocks noGrp="1"/>
          </p:cNvSpPr>
          <p:nvPr>
            <p:ph sz="half" idx="2"/>
          </p:nvPr>
        </p:nvSpPr>
        <p:spPr>
          <a:xfrm>
            <a:off x="335901" y="1101011"/>
            <a:ext cx="8304245" cy="5505061"/>
          </a:xfrm>
        </p:spPr>
        <p:txBody>
          <a:bodyPr/>
          <a:lstStyle/>
          <a:p>
            <a:r>
              <a:rPr lang="en-ZA" sz="1500" dirty="0" smtClean="0">
                <a:solidFill>
                  <a:schemeClr val="tx1"/>
                </a:solidFill>
              </a:rPr>
              <a:t>A consumer’s personal </a:t>
            </a:r>
            <a:r>
              <a:rPr lang="en-ZA" sz="1500" dirty="0">
                <a:solidFill>
                  <a:schemeClr val="tx1"/>
                </a:solidFill>
              </a:rPr>
              <a:t>circumstances </a:t>
            </a:r>
            <a:r>
              <a:rPr lang="en-ZA" sz="1500" dirty="0" smtClean="0">
                <a:solidFill>
                  <a:schemeClr val="tx1"/>
                </a:solidFill>
              </a:rPr>
              <a:t>will determine </a:t>
            </a:r>
            <a:r>
              <a:rPr lang="en-ZA" sz="1500" dirty="0">
                <a:solidFill>
                  <a:schemeClr val="tx1"/>
                </a:solidFill>
              </a:rPr>
              <a:t>which </a:t>
            </a:r>
            <a:r>
              <a:rPr lang="en-ZA" sz="1500" dirty="0" smtClean="0">
                <a:solidFill>
                  <a:schemeClr val="tx1"/>
                </a:solidFill>
              </a:rPr>
              <a:t>of the available debt </a:t>
            </a:r>
            <a:r>
              <a:rPr lang="en-ZA" sz="1500" dirty="0">
                <a:solidFill>
                  <a:schemeClr val="tx1"/>
                </a:solidFill>
              </a:rPr>
              <a:t>relief </a:t>
            </a:r>
            <a:r>
              <a:rPr lang="en-ZA" sz="1500" dirty="0" smtClean="0">
                <a:solidFill>
                  <a:schemeClr val="tx1"/>
                </a:solidFill>
              </a:rPr>
              <a:t>measures is best </a:t>
            </a:r>
            <a:r>
              <a:rPr lang="en-ZA" sz="1500" dirty="0">
                <a:solidFill>
                  <a:schemeClr val="tx1"/>
                </a:solidFill>
              </a:rPr>
              <a:t>suited to assist and address the needs of the consumer.</a:t>
            </a:r>
          </a:p>
          <a:p>
            <a:endParaRPr lang="en-ZA" sz="1000" dirty="0" smtClean="0">
              <a:solidFill>
                <a:schemeClr val="tx1"/>
              </a:solidFill>
            </a:endParaRPr>
          </a:p>
          <a:p>
            <a:r>
              <a:rPr lang="en-ZA" sz="1500" dirty="0" smtClean="0">
                <a:solidFill>
                  <a:schemeClr val="tx1"/>
                </a:solidFill>
              </a:rPr>
              <a:t>By way example: </a:t>
            </a:r>
          </a:p>
          <a:p>
            <a:pPr lvl="1">
              <a:buClr>
                <a:srgbClr val="FFB515"/>
              </a:buClr>
              <a:buFont typeface="Wingdings" panose="05000000000000000000" pitchFamily="2" charset="2"/>
              <a:buChar char="Ø"/>
            </a:pPr>
            <a:r>
              <a:rPr lang="en-ZA" sz="1500" dirty="0" smtClean="0">
                <a:solidFill>
                  <a:prstClr val="black"/>
                </a:solidFill>
              </a:rPr>
              <a:t>Simon and Thabo both worked for Platina mine</a:t>
            </a:r>
            <a:r>
              <a:rPr lang="en-ZA" sz="1500" dirty="0" smtClean="0">
                <a:solidFill>
                  <a:schemeClr val="accent3"/>
                </a:solidFill>
              </a:rPr>
              <a:t>,</a:t>
            </a:r>
            <a:r>
              <a:rPr lang="en-ZA" sz="1500" dirty="0" smtClean="0">
                <a:solidFill>
                  <a:prstClr val="black"/>
                </a:solidFill>
              </a:rPr>
              <a:t> which faced a situation where the workers went on a prolonged strike </a:t>
            </a:r>
            <a:r>
              <a:rPr lang="en-ZA" sz="1500" dirty="0" smtClean="0">
                <a:solidFill>
                  <a:schemeClr val="tx1"/>
                </a:solidFill>
              </a:rPr>
              <a:t>that resulted </a:t>
            </a:r>
            <a:r>
              <a:rPr lang="en-ZA" sz="1500" dirty="0" smtClean="0">
                <a:solidFill>
                  <a:prstClr val="black"/>
                </a:solidFill>
              </a:rPr>
              <a:t>in a loss of income for the mine and subsequently the retrenchment of several workers.   </a:t>
            </a:r>
          </a:p>
          <a:p>
            <a:pPr lvl="1">
              <a:buClr>
                <a:srgbClr val="FFB515"/>
              </a:buClr>
              <a:buFont typeface="Wingdings" panose="05000000000000000000" pitchFamily="2" charset="2"/>
              <a:buChar char="Ø"/>
            </a:pPr>
            <a:r>
              <a:rPr lang="en-ZA" sz="1500" dirty="0" smtClean="0">
                <a:solidFill>
                  <a:prstClr val="black"/>
                </a:solidFill>
              </a:rPr>
              <a:t>Simon, a single father with two children, was one of the workers retrenched. Simon was concerned that he would not be able to repay his personal loan and contacted his bank.  </a:t>
            </a:r>
          </a:p>
          <a:p>
            <a:pPr marL="746125" lvl="1" indent="0">
              <a:buClr>
                <a:srgbClr val="FFB515"/>
              </a:buClr>
              <a:buNone/>
            </a:pPr>
            <a:r>
              <a:rPr lang="en-ZA" sz="1500" dirty="0" smtClean="0">
                <a:solidFill>
                  <a:prstClr val="black"/>
                </a:solidFill>
              </a:rPr>
              <a:t>The bank suggested to Simon that a claim be submitted against his </a:t>
            </a:r>
            <a:r>
              <a:rPr lang="en-ZA" sz="1500" b="1" dirty="0" smtClean="0">
                <a:solidFill>
                  <a:srgbClr val="FF0000"/>
                </a:solidFill>
              </a:rPr>
              <a:t>credit insurance policy (provided for in the NCA) </a:t>
            </a:r>
            <a:r>
              <a:rPr lang="en-ZA" sz="1500" dirty="0" smtClean="0">
                <a:solidFill>
                  <a:prstClr val="black"/>
                </a:solidFill>
              </a:rPr>
              <a:t>as a measure of debt relief. The policy provided for full settlement of the outstanding amount in the event of a retrenchment.  </a:t>
            </a:r>
          </a:p>
          <a:p>
            <a:pPr lvl="1">
              <a:buClr>
                <a:srgbClr val="FFB515"/>
              </a:buClr>
              <a:buFont typeface="Wingdings" panose="05000000000000000000" pitchFamily="2" charset="2"/>
              <a:buChar char="Ø"/>
            </a:pPr>
            <a:r>
              <a:rPr lang="en-ZA" sz="1500" dirty="0" smtClean="0">
                <a:solidFill>
                  <a:prstClr val="black"/>
                </a:solidFill>
              </a:rPr>
              <a:t>Thabo, a married father with two children, and Simon’s colleague</a:t>
            </a:r>
            <a:r>
              <a:rPr lang="en-ZA" sz="1500" dirty="0" smtClean="0">
                <a:solidFill>
                  <a:schemeClr val="accent3"/>
                </a:solidFill>
              </a:rPr>
              <a:t>,</a:t>
            </a:r>
            <a:r>
              <a:rPr lang="en-ZA" sz="1500" dirty="0" smtClean="0">
                <a:solidFill>
                  <a:prstClr val="black"/>
                </a:solidFill>
              </a:rPr>
              <a:t> was also retrenched. Thabo and his wife, who works and earns an income, were concerned that they would not be able to repay their personal loan after having deducted their monthly household expenses from his wife’s salary</a:t>
            </a:r>
            <a:r>
              <a:rPr lang="en-ZA" sz="1500" dirty="0" smtClean="0">
                <a:solidFill>
                  <a:schemeClr val="accent3"/>
                </a:solidFill>
              </a:rPr>
              <a:t>,</a:t>
            </a:r>
            <a:r>
              <a:rPr lang="en-ZA" sz="1500" dirty="0" smtClean="0">
                <a:solidFill>
                  <a:prstClr val="black"/>
                </a:solidFill>
              </a:rPr>
              <a:t> and contacted their bank.</a:t>
            </a:r>
          </a:p>
          <a:p>
            <a:pPr marL="746125" lvl="1" indent="0">
              <a:buClr>
                <a:srgbClr val="FFB515"/>
              </a:buClr>
              <a:buNone/>
            </a:pPr>
            <a:r>
              <a:rPr lang="en-ZA" sz="1500" dirty="0" smtClean="0">
                <a:solidFill>
                  <a:prstClr val="black"/>
                </a:solidFill>
              </a:rPr>
              <a:t>The bank suggested to Thabo and his wife that their personal loan be </a:t>
            </a:r>
            <a:r>
              <a:rPr lang="en-ZA" sz="1500" b="1" dirty="0" smtClean="0">
                <a:solidFill>
                  <a:srgbClr val="FF0000"/>
                </a:solidFill>
              </a:rPr>
              <a:t>restructured (not provided for in the NCA)</a:t>
            </a:r>
            <a:r>
              <a:rPr lang="en-ZA" sz="1500" dirty="0" smtClean="0">
                <a:solidFill>
                  <a:prstClr val="black"/>
                </a:solidFill>
              </a:rPr>
              <a:t>, thereby extending the term of repayment </a:t>
            </a:r>
            <a:r>
              <a:rPr lang="en-ZA" sz="1500" dirty="0">
                <a:solidFill>
                  <a:prstClr val="black"/>
                </a:solidFill>
              </a:rPr>
              <a:t>and reducing the net monthly debt servicing instalment. </a:t>
            </a:r>
            <a:endParaRPr lang="en-ZA" sz="1500" dirty="0" smtClean="0">
              <a:solidFill>
                <a:prstClr val="black"/>
              </a:solidFill>
            </a:endParaRPr>
          </a:p>
          <a:p>
            <a:endParaRPr lang="en-ZA" sz="1500" dirty="0">
              <a:solidFill>
                <a:schemeClr val="tx1"/>
              </a:solidFill>
            </a:endParaRPr>
          </a:p>
          <a:p>
            <a:endParaRPr lang="en-ZA" sz="1500" dirty="0" smtClean="0">
              <a:solidFill>
                <a:schemeClr val="tx1"/>
              </a:solidFill>
            </a:endParaRPr>
          </a:p>
          <a:p>
            <a:endParaRPr lang="en-ZA" sz="1500" dirty="0">
              <a:solidFill>
                <a:schemeClr val="tx1"/>
              </a:solidFill>
            </a:endParaRPr>
          </a:p>
          <a:p>
            <a:pPr marL="0" indent="0">
              <a:buNone/>
            </a:pPr>
            <a:endParaRPr lang="en-ZA" sz="1500" dirty="0"/>
          </a:p>
        </p:txBody>
      </p:sp>
    </p:spTree>
    <p:extLst>
      <p:ext uri="{BB962C8B-B14F-4D97-AF65-F5344CB8AC3E}">
        <p14:creationId xmlns:p14="http://schemas.microsoft.com/office/powerpoint/2010/main" xmlns="" val="4123353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nking 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Banking Presentation2</Template>
  <TotalTime>8597</TotalTime>
  <Words>2627</Words>
  <Application>Microsoft Office PowerPoint</Application>
  <PresentationFormat>On-screen Show (4:3)</PresentationFormat>
  <Paragraphs>193</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Banking Presentation2</vt:lpstr>
      <vt:lpstr>Slide 0</vt:lpstr>
      <vt:lpstr> Table of Content</vt:lpstr>
      <vt:lpstr> Introduction</vt:lpstr>
      <vt:lpstr> Debt Relief Measures (not provided for in the NCA) (Question 1)</vt:lpstr>
      <vt:lpstr> Debt Relief Measures (not provided for in the NCA) (Question 1) … continued</vt:lpstr>
      <vt:lpstr> Debt Relief Measures (not provided for in the NCA) (Question 1) … continued</vt:lpstr>
      <vt:lpstr> Debt Relief Measures (Question 1) … continued</vt:lpstr>
      <vt:lpstr> Debt Relief Measures (Question 1) … continued</vt:lpstr>
      <vt:lpstr> Debt Relief Criteria (Question 3) </vt:lpstr>
      <vt:lpstr> Debt Relief Criteria (Question 3) … continued</vt:lpstr>
      <vt:lpstr> Impact, Consequences and Challenges of legislating Debt Relief Measures and Criteria (Questions 2 and 4)</vt:lpstr>
      <vt:lpstr> Impact, Consequences and Challenges of legislating Debt Relief Measures and Criteria (Questions 2 and 4)</vt:lpstr>
      <vt:lpstr> Impact, Consequences and Challenges of legislating Debt Relief Measures and Criteria (Questions 2 and 4)</vt:lpstr>
      <vt:lpstr> Impact, Consequences and Challenges of legislating Debt Relief Measures and Criteria (Questions 2 and 4)</vt:lpstr>
      <vt:lpstr> Proposed Solutions</vt:lpstr>
      <vt:lpstr> Proposed Solutions … continued</vt:lpstr>
      <vt:lpstr> Questions</vt:lpstr>
    </vt:vector>
  </TitlesOfParts>
  <Company>The Banking Association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Melinda Coetzer</dc:creator>
  <cp:lastModifiedBy>PUMZA</cp:lastModifiedBy>
  <cp:revision>653</cp:revision>
  <cp:lastPrinted>2016-11-11T10:50:37Z</cp:lastPrinted>
  <dcterms:created xsi:type="dcterms:W3CDTF">2015-07-20T11:03:27Z</dcterms:created>
  <dcterms:modified xsi:type="dcterms:W3CDTF">2016-11-17T09:00:44Z</dcterms:modified>
</cp:coreProperties>
</file>