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4" r:id="rId6"/>
    <p:sldId id="257" r:id="rId7"/>
    <p:sldId id="283" r:id="rId8"/>
    <p:sldId id="269" r:id="rId9"/>
    <p:sldId id="286" r:id="rId10"/>
    <p:sldId id="271" r:id="rId11"/>
    <p:sldId id="285" r:id="rId12"/>
    <p:sldId id="276" r:id="rId13"/>
    <p:sldId id="279" r:id="rId14"/>
    <p:sldId id="278" r:id="rId15"/>
    <p:sldId id="282" r:id="rId16"/>
    <p:sldId id="266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92D"/>
    <a:srgbClr val="9878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1A82DC-8164-41C7-A870-4D868F20900A}" type="datetimeFigureOut">
              <a:rPr lang="en-US"/>
              <a:pPr/>
              <a:t>11/17/2016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65BA82-251A-4C76-B09E-9720A8800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10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235BE6-A6B9-48CA-8419-8AB6E896B261}" type="datetimeFigureOut">
              <a:rPr lang="en-US"/>
              <a:pPr>
                <a:defRPr/>
              </a:pPr>
              <a:t>11/17/2016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4EF3E0-EFAA-4774-AAD6-81B5348C07A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69510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35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44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72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409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49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B4CF-113B-491C-AB31-6DFA935EE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A632-27AC-458D-851E-03C6C2C9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A909-4F3A-46EC-A131-C86F8C88C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7E7BF-7A61-4DDF-AD10-CC6DEE494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3F6D-FEDA-4D39-A42A-494ECFBC1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A73C-F8F5-4D14-85E8-8F2B578AE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D058-E03F-41C4-BE8F-62506AA31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1D2BA-A266-475F-B39F-AC79362C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1B41-D370-4109-89EE-AFF46047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8CE2B-260E-4E15-BE5E-9CBC0BFFE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4226F-A9F2-43A3-BEDF-93BCAE8E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52FB7A6-2465-49BF-A8D8-A05800FB3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BD392D"/>
                </a:solidFill>
              </a:rPr>
              <a:t>INDEPENDENT REGULATORY BOARD FOR AUDITORS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675310"/>
            <a:ext cx="6400800" cy="1099393"/>
          </a:xfrm>
        </p:spPr>
        <p:txBody>
          <a:bodyPr/>
          <a:lstStyle/>
          <a:p>
            <a:pPr eaLnBrk="1" hangingPunct="1"/>
            <a:endParaRPr lang="en-US" sz="2400" b="1" dirty="0">
              <a:solidFill>
                <a:srgbClr val="987847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987847"/>
                </a:solidFill>
              </a:rPr>
              <a:t>IRBA Annual Report</a:t>
            </a:r>
            <a:endParaRPr lang="en-US" b="1" dirty="0">
              <a:solidFill>
                <a:srgbClr val="987847"/>
              </a:solidFill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91252D-95C8-4E7E-822F-6F06B8EE27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6848" y="296932"/>
            <a:ext cx="8229600" cy="792088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767474"/>
              </p:ext>
            </p:extLst>
          </p:nvPr>
        </p:nvGraphicFramePr>
        <p:xfrm>
          <a:off x="1403648" y="17008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828108"/>
              </p:ext>
            </p:extLst>
          </p:nvPr>
        </p:nvGraphicFramePr>
        <p:xfrm>
          <a:off x="479555" y="1196752"/>
          <a:ext cx="8235820" cy="46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2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5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7263">
                <a:tc row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dirty="0">
                          <a:effectLst/>
                        </a:rPr>
                        <a:t>Strategic Measurable objective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>
                          <a:effectLst/>
                        </a:rPr>
                        <a:t>Performance Targets</a:t>
                      </a:r>
                      <a:endParaRPr lang="en-ZA" sz="18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6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b="1" dirty="0">
                          <a:effectLst/>
                        </a:rPr>
                        <a:t>2015/16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 b="1" dirty="0">
                          <a:effectLst/>
                        </a:rPr>
                        <a:t>Achievement 31 March 2016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525"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EDUCATION AND TRANSFORMATION</a:t>
                      </a:r>
                      <a:endParaRPr lang="en-ZA" sz="1050" b="1" u="sng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an appropriate framework for the education and training of properly qualified auditors</a:t>
                      </a:r>
                      <a:endParaRPr lang="en-ZA" sz="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1593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Processes to manage the development and assessment of professional competence of candidate auditors. (ADP)</a:t>
                      </a:r>
                      <a:endParaRPr lang="en-ZA" sz="1100" b="1" kern="900" baseline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90% adherence to the Workflow process.</a:t>
                      </a:r>
                      <a:endParaRPr lang="en-ZA" sz="1100" b="1" kern="900" baseline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1" kern="900" baseline="0" dirty="0">
                          <a:effectLst/>
                          <a:latin typeface="Arial"/>
                          <a:ea typeface="Times New Roman"/>
                        </a:rPr>
                        <a:t>ADP process was changed and objective not achievable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6836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reports of the recognised</a:t>
                      </a:r>
                    </a:p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Programmes of accredited professional bodies.</a:t>
                      </a:r>
                      <a:endParaRPr lang="en-ZA" sz="1100" b="0" kern="900" baseline="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0" kern="9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100% adherence to assessment programme</a:t>
                      </a:r>
                      <a:endParaRPr lang="en-ZA" sz="1400" b="0" kern="900" baseline="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1" kern="9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Achieved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88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6848" y="359633"/>
            <a:ext cx="8229600" cy="792088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8095947"/>
              </p:ext>
            </p:extLst>
          </p:nvPr>
        </p:nvGraphicFramePr>
        <p:xfrm>
          <a:off x="1403648" y="17008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5060864"/>
              </p:ext>
            </p:extLst>
          </p:nvPr>
        </p:nvGraphicFramePr>
        <p:xfrm>
          <a:off x="487805" y="1412776"/>
          <a:ext cx="8229599" cy="4153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8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54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5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175">
                <a:tc row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 dirty="0">
                          <a:effectLst/>
                        </a:rPr>
                        <a:t>Strategic Measurable objective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>
                          <a:effectLst/>
                        </a:rPr>
                        <a:t>Performance Targets</a:t>
                      </a:r>
                      <a:endParaRPr lang="en-ZA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2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dirty="0">
                          <a:effectLst/>
                        </a:rPr>
                        <a:t>2010/11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 dirty="0">
                          <a:effectLst/>
                        </a:rPr>
                        <a:t>Achievement 31 March 2011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519"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800" b="1" u="sng" dirty="0">
                          <a:effectLst/>
                        </a:rPr>
                        <a:t>INSPECTIONS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600" b="1" dirty="0">
                          <a:effectLst/>
                        </a:rPr>
                        <a:t>Monitor registered auditors' compliance with professional standards</a:t>
                      </a:r>
                      <a:endParaRPr lang="en-ZA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9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To inspect and review the work of registered auditors on a regular basis</a:t>
                      </a:r>
                    </a:p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100% adherence to review plan</a:t>
                      </a:r>
                    </a:p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Achieved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</a:rPr>
                        <a:t>93% was</a:t>
                      </a:r>
                      <a:r>
                        <a:rPr lang="en-ZA" sz="1400" b="0" baseline="0" dirty="0">
                          <a:effectLst/>
                        </a:rPr>
                        <a:t> achieved</a:t>
                      </a:r>
                      <a:endParaRPr lang="en-ZA" sz="1400" b="0" dirty="0">
                        <a:effectLst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800" b="1" u="sng" dirty="0">
                          <a:effectLst/>
                        </a:rPr>
                        <a:t>INVESTIGATIONS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investigate and take appropriate action against registered auditors in respect of improper conduct</a:t>
                      </a: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01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To finalise all complaints received timeously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onsolas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80% of</a:t>
                      </a:r>
                      <a:r>
                        <a:rPr lang="en-ZA" sz="1400" baseline="0" dirty="0">
                          <a:effectLst/>
                        </a:rPr>
                        <a:t> complaints received closed within 18 months</a:t>
                      </a:r>
                      <a:endParaRPr lang="en-ZA" sz="1400" dirty="0">
                        <a:effectLst/>
                      </a:endParaRPr>
                    </a:p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600075" algn="l"/>
                          <a:tab pos="2971800" algn="ctr"/>
                        </a:tabLs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Achieved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92% was achieved. .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311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96230"/>
            <a:ext cx="8229600" cy="792088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6158248"/>
              </p:ext>
            </p:extLst>
          </p:nvPr>
        </p:nvGraphicFramePr>
        <p:xfrm>
          <a:off x="1403648" y="17008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1282251"/>
              </p:ext>
            </p:extLst>
          </p:nvPr>
        </p:nvGraphicFramePr>
        <p:xfrm>
          <a:off x="323528" y="1484784"/>
          <a:ext cx="8496944" cy="3752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3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1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17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7921">
                <a:tc row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dirty="0">
                          <a:effectLst/>
                        </a:rPr>
                        <a:t>Strategic Measurable objective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>
                          <a:effectLst/>
                        </a:rPr>
                        <a:t>Performance Targets</a:t>
                      </a:r>
                      <a:endParaRPr lang="en-ZA" sz="18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89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dirty="0">
                          <a:effectLst/>
                        </a:rPr>
                        <a:t>2010/11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 dirty="0">
                          <a:effectLst/>
                        </a:rPr>
                        <a:t>Achievement 31 March 2011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006"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EFFECTIVENESS</a:t>
                      </a:r>
                      <a:endParaRPr lang="en-ZA" sz="1200" b="1" u="sng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Strengthening the IRBA's organisational capability, capacity and performance to deliver on its mandate in an economically, efficient and effective manner, in accordance with the relevant regulatory frameworks</a:t>
                      </a:r>
                      <a:endParaRPr lang="en-ZA" sz="10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7705"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Systems, policies and processes that ensure compliance, accountability</a:t>
                      </a:r>
                    </a:p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sound management</a:t>
                      </a:r>
                    </a:p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revenue, expenditure, assets and liabilities.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 clean</a:t>
                      </a:r>
                    </a:p>
                    <a:p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report.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Achieved</a:t>
                      </a:r>
                      <a:endParaRPr lang="en-ZA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050" b="1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119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EE96F6-9B2C-40E3-BF2A-980237F4B01E}" type="slidenum">
              <a:rPr lang="en-US" sz="1400">
                <a:solidFill>
                  <a:schemeClr val="bg1"/>
                </a:solidFill>
              </a:rPr>
              <a:pPr algn="r"/>
              <a:t>13</a:t>
            </a:fld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4032448"/>
          </a:xfrm>
        </p:spPr>
        <p:txBody>
          <a:bodyPr/>
          <a:lstStyle/>
          <a:p>
            <a:pPr algn="l"/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Focus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Highlights for the year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 on Financial Statements 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 of the Auditor-General 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Information </a:t>
            </a:r>
            <a:b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ZA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7E7BF-7A61-4DDF-AD10-CC6DEE494B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76672"/>
            <a:ext cx="6400800" cy="72008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xmlns="" val="1373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 txBox="1">
            <a:spLocks noGrp="1"/>
          </p:cNvSpPr>
          <p:nvPr/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DE4534-EB82-4153-AA84-39B352BC83CE}" type="slidenum">
              <a:rPr lang="en-US" sz="1400">
                <a:solidFill>
                  <a:schemeClr val="bg1"/>
                </a:solidFill>
              </a:rPr>
              <a:pPr algn="r"/>
              <a:t>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42492" y="238125"/>
            <a:ext cx="571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Strategic focus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560" y="1772816"/>
            <a:ext cx="777686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dirty="0" smtClean="0">
                <a:latin typeface="+mj-lt"/>
              </a:rPr>
              <a:t>To </a:t>
            </a:r>
            <a:r>
              <a:rPr lang="en-US" sz="3200" u="sng" dirty="0" smtClean="0">
                <a:latin typeface="+mj-lt"/>
              </a:rPr>
              <a:t>protect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the </a:t>
            </a:r>
            <a:r>
              <a:rPr lang="en-US" sz="3200" u="sng" dirty="0">
                <a:latin typeface="+mj-lt"/>
              </a:rPr>
              <a:t>financial interest </a:t>
            </a:r>
            <a:r>
              <a:rPr lang="en-US" sz="3200" dirty="0">
                <a:latin typeface="+mj-lt"/>
              </a:rPr>
              <a:t>of the </a:t>
            </a:r>
            <a:r>
              <a:rPr lang="en-US" sz="3200" b="1" u="sng" dirty="0">
                <a:latin typeface="+mj-lt"/>
              </a:rPr>
              <a:t>public</a:t>
            </a:r>
            <a:r>
              <a:rPr lang="en-US" sz="3200" dirty="0">
                <a:latin typeface="+mj-lt"/>
              </a:rPr>
              <a:t> by ensuring that only suitably qualified individuals are admitted to the auditing profession and that registered auditors deliver </a:t>
            </a:r>
            <a:r>
              <a:rPr lang="en-US" sz="3200" u="sng" dirty="0">
                <a:latin typeface="+mj-lt"/>
              </a:rPr>
              <a:t>services of the highest quality</a:t>
            </a:r>
            <a:r>
              <a:rPr lang="en-US" sz="3200" dirty="0">
                <a:latin typeface="+mj-lt"/>
              </a:rPr>
              <a:t> and adhere to the </a:t>
            </a:r>
            <a:r>
              <a:rPr lang="en-US" sz="3200" u="sng" dirty="0">
                <a:latin typeface="+mj-lt"/>
              </a:rPr>
              <a:t>highest ethical standards</a:t>
            </a:r>
            <a:r>
              <a:rPr lang="en-US" sz="2800" dirty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srgbClr val="987847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118" y="276869"/>
            <a:ext cx="8229600" cy="850106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7118" y="112474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Developing and maintaining auditing and </a:t>
            </a:r>
            <a:r>
              <a:rPr lang="en-ZA" sz="2400" dirty="0" smtClean="0"/>
              <a:t>ethics </a:t>
            </a:r>
            <a:r>
              <a:rPr lang="en-ZA" sz="2400" dirty="0"/>
              <a:t>standards which are internationally comparable;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Providing an appropriate framework for the education and training of properly qualified auditors as well as their on-going competence;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Registration of auditors who meet the registration requirements;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Monitor compliance with reportable irregularities and anti-money laundering;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Monitor registered auditors compliance with professional standards;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400" dirty="0"/>
              <a:t>Investigating and taking appropriate action against registered auditors in respect of improper conduct;</a:t>
            </a:r>
          </a:p>
        </p:txBody>
      </p:sp>
    </p:spTree>
    <p:extLst>
      <p:ext uri="{BB962C8B-B14F-4D97-AF65-F5344CB8AC3E}">
        <p14:creationId xmlns:p14="http://schemas.microsoft.com/office/powerpoint/2010/main" xmlns="" val="339832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 txBox="1">
            <a:spLocks noGrp="1"/>
          </p:cNvSpPr>
          <p:nvPr/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DE4534-EB82-4153-AA84-39B352BC83CE}" type="slidenum">
              <a:rPr lang="en-US" sz="1400">
                <a:solidFill>
                  <a:schemeClr val="bg1"/>
                </a:solidFill>
              </a:rPr>
              <a:pPr algn="r"/>
              <a:t>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07604" y="237922"/>
            <a:ext cx="655272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Highlights for the year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95536" y="1340768"/>
            <a:ext cx="7776864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The IRBA celebrates 10 years of independent audit regulation. 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+mj-lt"/>
              </a:rPr>
              <a:t>South Africa achieves 1st position for its auditing standards in the World Economic Forum’s </a:t>
            </a:r>
            <a:r>
              <a:rPr lang="en-US" sz="2000" dirty="0" smtClean="0">
                <a:latin typeface="+mj-lt"/>
              </a:rPr>
              <a:t>2016 </a:t>
            </a:r>
            <a:r>
              <a:rPr lang="en-US" sz="2000" dirty="0">
                <a:latin typeface="+mj-lt"/>
              </a:rPr>
              <a:t>Global competitiveness rankings for the seventh consecutive year.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The IRBA </a:t>
            </a:r>
            <a:r>
              <a:rPr lang="en-ZA" sz="2000" dirty="0" smtClean="0">
                <a:latin typeface="+mj-lt"/>
              </a:rPr>
              <a:t>issues </a:t>
            </a:r>
            <a:r>
              <a:rPr lang="en-ZA" sz="2000" dirty="0">
                <a:latin typeface="+mj-lt"/>
              </a:rPr>
              <a:t>its Public Inspections Report: Striving for Consistent, Sustainable High Audit Quality.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In May 2015 the Audit Development Programme (ADP) was launched.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The IRBA </a:t>
            </a:r>
            <a:r>
              <a:rPr lang="en-ZA" sz="2000" dirty="0" smtClean="0">
                <a:latin typeface="+mj-lt"/>
              </a:rPr>
              <a:t>publishes </a:t>
            </a:r>
            <a:r>
              <a:rPr lang="en-ZA" sz="2000" dirty="0">
                <a:latin typeface="+mj-lt"/>
              </a:rPr>
              <a:t>its third </a:t>
            </a:r>
            <a:r>
              <a:rPr lang="en-ZA" sz="2000" dirty="0" smtClean="0">
                <a:latin typeface="+mj-lt"/>
              </a:rPr>
              <a:t>Integrated Report</a:t>
            </a:r>
            <a:r>
              <a:rPr lang="en-ZA" sz="2000" dirty="0">
                <a:latin typeface="+mj-lt"/>
              </a:rPr>
              <a:t>. </a:t>
            </a:r>
            <a:endParaRPr lang="en-US" sz="2000" dirty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The IRBA </a:t>
            </a:r>
            <a:r>
              <a:rPr lang="en-ZA" sz="2000" dirty="0" smtClean="0">
                <a:latin typeface="+mj-lt"/>
              </a:rPr>
              <a:t>researches </a:t>
            </a:r>
            <a:r>
              <a:rPr lang="en-ZA" sz="2000" dirty="0">
                <a:latin typeface="+mj-lt"/>
              </a:rPr>
              <a:t>measures </a:t>
            </a:r>
            <a:r>
              <a:rPr lang="en-ZA" sz="2000" dirty="0" smtClean="0">
                <a:latin typeface="+mj-lt"/>
              </a:rPr>
              <a:t>to </a:t>
            </a:r>
            <a:r>
              <a:rPr lang="en-ZA" sz="2000" dirty="0">
                <a:latin typeface="+mj-lt"/>
              </a:rPr>
              <a:t>strengthen auditor independence.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latin typeface="+mj-lt"/>
              </a:rPr>
              <a:t>The IRBA </a:t>
            </a:r>
            <a:r>
              <a:rPr lang="en-ZA" sz="2000" dirty="0" smtClean="0">
                <a:latin typeface="+mj-lt"/>
              </a:rPr>
              <a:t>conducts </a:t>
            </a:r>
            <a:r>
              <a:rPr lang="en-ZA" sz="2000" dirty="0">
                <a:latin typeface="+mj-lt"/>
              </a:rPr>
              <a:t>an independent survey to explore and quantify factors driving and limiting professional advancement in auditing.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 txBox="1">
            <a:spLocks noGrp="1"/>
          </p:cNvSpPr>
          <p:nvPr/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DE4534-EB82-4153-AA84-39B352BC83CE}" type="slidenum">
              <a:rPr lang="en-US" sz="1400">
                <a:solidFill>
                  <a:schemeClr val="bg1"/>
                </a:solidFill>
              </a:rPr>
              <a:pPr algn="r"/>
              <a:t>6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23825" y="332656"/>
            <a:ext cx="6192291" cy="6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Financial statements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0817516"/>
              </p:ext>
            </p:extLst>
          </p:nvPr>
        </p:nvGraphicFramePr>
        <p:xfrm>
          <a:off x="827584" y="1268762"/>
          <a:ext cx="6984775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xmlns="" val="59400195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818556692"/>
                    </a:ext>
                  </a:extLst>
                </a:gridCol>
                <a:gridCol w="1674742">
                  <a:extLst>
                    <a:ext uri="{9D8B030D-6E8A-4147-A177-3AD203B41FA5}">
                      <a16:colId xmlns:a16="http://schemas.microsoft.com/office/drawing/2014/main" xmlns="" val="476852532"/>
                    </a:ext>
                  </a:extLst>
                </a:gridCol>
                <a:gridCol w="197465">
                  <a:extLst>
                    <a:ext uri="{9D8B030D-6E8A-4147-A177-3AD203B41FA5}">
                      <a16:colId xmlns:a16="http://schemas.microsoft.com/office/drawing/2014/main" xmlns="" val="1971398504"/>
                    </a:ext>
                  </a:extLst>
                </a:gridCol>
              </a:tblGrid>
              <a:tr h="60672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</a:rPr>
                        <a:t>STATEMENT OF FINANCIAL PERFORMANCE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0543985"/>
                  </a:ext>
                </a:extLst>
              </a:tr>
              <a:tr h="520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9590745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Government Grant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29 999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34 577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43133732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Total other income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62 326 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64 163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38918995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Expenses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95 494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91 258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59794786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Surplus/(Deficit)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(3 169)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7 482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33384600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Transferred from/(to) reserves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9703228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solidFill>
                            <a:schemeClr val="tx1"/>
                          </a:solidFill>
                          <a:effectLst/>
                        </a:rPr>
                        <a:t>Acc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 Res Surrender to NT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(2 745)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24309007"/>
                  </a:ext>
                </a:extLst>
              </a:tr>
              <a:tr h="4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</a:rPr>
                        <a:t>Surplus/ (Deficit)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(3 307)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4 765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71762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858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 txBox="1">
            <a:spLocks noGrp="1"/>
          </p:cNvSpPr>
          <p:nvPr/>
        </p:nvSpPr>
        <p:spPr bwMode="auto">
          <a:xfrm>
            <a:off x="8286750" y="0"/>
            <a:ext cx="857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197EDEC-C1F3-48C5-924C-E6224FB2A96E}" type="slidenum">
              <a:rPr lang="en-US" sz="1400">
                <a:solidFill>
                  <a:schemeClr val="bg1"/>
                </a:solidFill>
              </a:rPr>
              <a:pPr algn="r"/>
              <a:t>7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53307" y="238130"/>
            <a:ext cx="6335712" cy="74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Financial statements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707986"/>
              </p:ext>
            </p:extLst>
          </p:nvPr>
        </p:nvGraphicFramePr>
        <p:xfrm>
          <a:off x="755576" y="980733"/>
          <a:ext cx="7531174" cy="480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846">
                  <a:extLst>
                    <a:ext uri="{9D8B030D-6E8A-4147-A177-3AD203B41FA5}">
                      <a16:colId xmlns:a16="http://schemas.microsoft.com/office/drawing/2014/main" xmlns="" val="3028805092"/>
                    </a:ext>
                  </a:extLst>
                </a:gridCol>
                <a:gridCol w="1280300">
                  <a:extLst>
                    <a:ext uri="{9D8B030D-6E8A-4147-A177-3AD203B41FA5}">
                      <a16:colId xmlns:a16="http://schemas.microsoft.com/office/drawing/2014/main" xmlns="" val="1018632701"/>
                    </a:ext>
                  </a:extLst>
                </a:gridCol>
                <a:gridCol w="1656858">
                  <a:extLst>
                    <a:ext uri="{9D8B030D-6E8A-4147-A177-3AD203B41FA5}">
                      <a16:colId xmlns:a16="http://schemas.microsoft.com/office/drawing/2014/main" xmlns="" val="2332045878"/>
                    </a:ext>
                  </a:extLst>
                </a:gridCol>
                <a:gridCol w="1732170">
                  <a:extLst>
                    <a:ext uri="{9D8B030D-6E8A-4147-A177-3AD203B41FA5}">
                      <a16:colId xmlns:a16="http://schemas.microsoft.com/office/drawing/2014/main" xmlns="" val="1949995692"/>
                    </a:ext>
                  </a:extLst>
                </a:gridCol>
              </a:tblGrid>
              <a:tr h="26556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2000" b="1" u="none" strike="noStrike" dirty="0">
                          <a:effectLst/>
                        </a:rPr>
                        <a:t>INCOME SOURCES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192795"/>
                  </a:ext>
                </a:extLst>
              </a:tr>
              <a:tr h="165977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2578778136"/>
                  </a:ext>
                </a:extLst>
              </a:tr>
              <a:tr h="221565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2016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2015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% Variance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677450024"/>
                  </a:ext>
                </a:extLst>
              </a:tr>
              <a:tr h="221565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2701545638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u="none" strike="noStrike" dirty="0">
                          <a:effectLst/>
                        </a:rPr>
                        <a:t>Government grants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29 999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       34 577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-13.2%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3508885370"/>
                  </a:ext>
                </a:extLst>
              </a:tr>
              <a:tr h="19108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651455513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</a:rPr>
                        <a:t>IRBA  - Uncontrollable fees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              5 617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                      8 242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-31.8%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3837293337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Disciplinary fines and expenses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5 117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          1 702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200.6%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2108756827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Examination fees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       -  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        4 740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-100.0%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1027918860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DTI for B-BBEE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     500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        1 800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-72.2%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1913938778"/>
                  </a:ext>
                </a:extLst>
              </a:tr>
              <a:tr h="19108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1392314800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</a:rPr>
                        <a:t>IRBA  - Controllable fees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53 015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       52 354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1.3%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3879611494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Inspection fees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25 747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     23 397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1084787043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Fees from Registered Auditors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20 182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     19 057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5.9%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1812200422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Monitoring Fees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     461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             419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2261776628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Training contracts and levies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    6 625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                    9 481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-30.1%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3892182303"/>
                  </a:ext>
                </a:extLst>
              </a:tr>
              <a:tr h="191089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4131702364"/>
                  </a:ext>
                </a:extLst>
              </a:tr>
              <a:tr h="300417"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88 631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       95 173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-5.5%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6" marR="8226" marT="8226" marB="0" anchor="b"/>
                </a:tc>
                <a:extLst>
                  <a:ext uri="{0D108BD9-81ED-4DB2-BD59-A6C34878D82A}">
                    <a16:rowId xmlns:a16="http://schemas.microsoft.com/office/drawing/2014/main" xmlns="" val="38646102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66" y="286808"/>
            <a:ext cx="8229600" cy="850106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of the Auditor General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7118" y="1124744"/>
            <a:ext cx="82378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2400" b="1" dirty="0">
                <a:solidFill>
                  <a:srgbClr val="987847"/>
                </a:solidFill>
              </a:rPr>
              <a:t>FOR 2016 AND 2015 YEAR ENDS</a:t>
            </a:r>
          </a:p>
          <a:p>
            <a:pPr lvl="0"/>
            <a:endParaRPr lang="en-ZA" sz="2400" b="1" dirty="0">
              <a:solidFill>
                <a:srgbClr val="987847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ZA" sz="2800" b="1" dirty="0">
                <a:solidFill>
                  <a:srgbClr val="BD392D"/>
                </a:solidFill>
              </a:rPr>
              <a:t>Clean Audit report for 7 consecutive years</a:t>
            </a:r>
          </a:p>
          <a:p>
            <a:pPr lvl="0" algn="ctr"/>
            <a:r>
              <a:rPr lang="en-ZA" sz="2400" b="1" i="1" dirty="0">
                <a:solidFill>
                  <a:srgbClr val="987847"/>
                </a:solidFill>
              </a:rPr>
              <a:t>regarding</a:t>
            </a:r>
          </a:p>
          <a:p>
            <a:pPr marL="285750" lvl="0" indent="-285750" algn="ctr">
              <a:buFont typeface="Arial" pitchFamily="34" charset="0"/>
              <a:buChar char="•"/>
            </a:pPr>
            <a:endParaRPr lang="en-ZA" sz="2400" b="1" dirty="0">
              <a:solidFill>
                <a:srgbClr val="987847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2400" b="1" dirty="0"/>
              <a:t>REPORT ON THE FINANCIAL STATEMENTS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ZA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2400" b="1" dirty="0"/>
              <a:t>REPORT ON OTHER LEGAL  REGULATORY REQUIREMENTS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ZA" sz="2400" b="1" dirty="0"/>
              <a:t>Predetermined objectives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ZA" sz="2400" b="1" dirty="0"/>
              <a:t>Compliance with laws and regulations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ZA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ZA" sz="2400" b="1" dirty="0"/>
              <a:t>INTERNAL CONTROL</a:t>
            </a:r>
          </a:p>
        </p:txBody>
      </p:sp>
    </p:spTree>
    <p:extLst>
      <p:ext uri="{BB962C8B-B14F-4D97-AF65-F5344CB8AC3E}">
        <p14:creationId xmlns:p14="http://schemas.microsoft.com/office/powerpoint/2010/main" xmlns="" val="233036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6848" y="306871"/>
            <a:ext cx="8229600" cy="792088"/>
          </a:xfrm>
        </p:spPr>
        <p:txBody>
          <a:bodyPr/>
          <a:lstStyle/>
          <a:p>
            <a:r>
              <a:rPr lang="en-Z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1B41-D370-4109-89EE-AFF460477E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4508909"/>
              </p:ext>
            </p:extLst>
          </p:nvPr>
        </p:nvGraphicFramePr>
        <p:xfrm>
          <a:off x="1403648" y="17008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3139166"/>
              </p:ext>
            </p:extLst>
          </p:nvPr>
        </p:nvGraphicFramePr>
        <p:xfrm>
          <a:off x="743236" y="1405830"/>
          <a:ext cx="7416824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12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42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1334">
                  <a:extLst>
                    <a:ext uri="{9D8B030D-6E8A-4147-A177-3AD203B41FA5}">
                      <a16:colId xmlns:a16="http://schemas.microsoft.com/office/drawing/2014/main" xmlns="" val="1478955909"/>
                    </a:ext>
                  </a:extLst>
                </a:gridCol>
              </a:tblGrid>
              <a:tr h="291371">
                <a:tc row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dirty="0">
                          <a:effectLst/>
                        </a:rPr>
                        <a:t>Strategic Measurable objective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>
                          <a:effectLst/>
                        </a:rPr>
                        <a:t>Performance Targets</a:t>
                      </a:r>
                      <a:endParaRPr lang="en-ZA" sz="18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7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b="1" dirty="0">
                          <a:effectLst/>
                        </a:rPr>
                        <a:t>2015/16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200" b="1" dirty="0">
                          <a:effectLst/>
                        </a:rPr>
                        <a:t>Achievement 31 March 2016</a:t>
                      </a:r>
                      <a:endParaRPr lang="en-ZA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7198">
                <a:tc>
                  <a:txBody>
                    <a:bodyPr/>
                    <a:lstStyle/>
                    <a:p>
                      <a:pPr algn="ctr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AUDITING AND ETHICAL STANDARDS</a:t>
                      </a:r>
                      <a:endParaRPr lang="en-ZA" sz="1200" b="1" u="sng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and maintaining auditing and ethical standards which are internationally comparable </a:t>
                      </a:r>
                      <a:endParaRPr lang="en-ZA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872" marR="668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9609">
                <a:tc>
                  <a:txBody>
                    <a:bodyPr/>
                    <a:lstStyle/>
                    <a:p>
                      <a:r>
                        <a:rPr lang="en-ZA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Issued auditing pronouncements,</a:t>
                      </a:r>
                    </a:p>
                    <a:p>
                      <a:r>
                        <a:rPr lang="en-ZA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auditor reports and comment letters.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  <a:endParaRPr lang="en-ZA" sz="11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Achieved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100%</a:t>
                      </a:r>
                      <a:endParaRPr lang="en-ZA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835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Issued additional guidance on ethical</a:t>
                      </a:r>
                    </a:p>
                    <a:p>
                      <a:pPr marL="0" algn="l" defTabSz="914400" rtl="0" eaLnBrk="1" latinLnBrk="0" hangingPunct="1"/>
                      <a:r>
                        <a:rPr lang="en-ZA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issues, comment letters and Code amendments</a:t>
                      </a:r>
                      <a:r>
                        <a:rPr lang="en-ZA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ZA" sz="105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85%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ZA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Achieve</a:t>
                      </a: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29000"/>
                        </a:lnSpc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63831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2E1BEF80DC54C8B2AA017AE703819" ma:contentTypeVersion="0" ma:contentTypeDescription="Create a new document." ma:contentTypeScope="" ma:versionID="0973bb197e48b589475c5fadac3098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4e219f0934df1a5884792d154f44c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AF28BA-7C18-40FE-97FB-AE28EF3E3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009705-00FB-4C43-BB7E-F5600331C5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F52632-3330-41CB-99A2-5D7BD26A9B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765</Words>
  <Application>Microsoft Office PowerPoint</Application>
  <PresentationFormat>On-screen Show (4:3)</PresentationFormat>
  <Paragraphs>197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INDEPENDENT REGULATORY BOARD FOR AUDITORS</vt:lpstr>
      <vt:lpstr>Strategic Focus Objectives Highlights for the year Report on Financial Statements  Report of the Auditor-General  Performance Information  Questions</vt:lpstr>
      <vt:lpstr>Slide 3</vt:lpstr>
      <vt:lpstr>Objectives</vt:lpstr>
      <vt:lpstr>Slide 5</vt:lpstr>
      <vt:lpstr>Slide 6</vt:lpstr>
      <vt:lpstr>Slide 7</vt:lpstr>
      <vt:lpstr>Report of the Auditor General</vt:lpstr>
      <vt:lpstr>Performance information</vt:lpstr>
      <vt:lpstr>Performance information</vt:lpstr>
      <vt:lpstr>Performance information</vt:lpstr>
      <vt:lpstr>Performance information</vt:lpstr>
      <vt:lpstr>Thank You    Questions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PUMZA</cp:lastModifiedBy>
  <cp:revision>58</cp:revision>
  <cp:lastPrinted>2016-11-14T08:46:48Z</cp:lastPrinted>
  <dcterms:created xsi:type="dcterms:W3CDTF">2006-04-28T10:38:20Z</dcterms:created>
  <dcterms:modified xsi:type="dcterms:W3CDTF">2016-11-17T09:44:17Z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0x010100EA12E1BEF80DC54C8B2AA017AE703819</vt:lpwstr>
  </property>
</Properties>
</file>