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57" r:id="rId2"/>
    <p:sldId id="397" r:id="rId3"/>
    <p:sldId id="423" r:id="rId4"/>
    <p:sldId id="386" r:id="rId5"/>
    <p:sldId id="422" r:id="rId6"/>
    <p:sldId id="442" r:id="rId7"/>
    <p:sldId id="421" r:id="rId8"/>
    <p:sldId id="443" r:id="rId9"/>
    <p:sldId id="441" r:id="rId10"/>
    <p:sldId id="360"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84725" autoAdjust="0"/>
  </p:normalViewPr>
  <p:slideViewPr>
    <p:cSldViewPr>
      <p:cViewPr>
        <p:scale>
          <a:sx n="68" d="100"/>
          <a:sy n="68" d="100"/>
        </p:scale>
        <p:origin x="-2874" y="-7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view3D>
      <c:rotX val="30"/>
      <c:perspective val="30"/>
    </c:view3D>
    <c:plotArea>
      <c:layout/>
      <c:pie3DChart>
        <c:varyColors val="1"/>
        <c:dLbls/>
      </c:pie3DChart>
      <c:spPr>
        <a:noFill/>
        <a:ln w="25400">
          <a:noFill/>
        </a:ln>
      </c:spPr>
    </c:plotArea>
    <c:legend>
      <c:legendPos val="r"/>
      <c:layout/>
      <c:txPr>
        <a:bodyPr/>
        <a:lstStyle/>
        <a:p>
          <a:pPr>
            <a:defRPr sz="1400"/>
          </a:pPr>
          <a:endParaRPr lang="en-US"/>
        </a:p>
      </c:txPr>
    </c:legend>
    <c:plotVisOnly val="1"/>
    <c:dispBlanksAs val="zero"/>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view3D>
      <c:rotX val="30"/>
      <c:perspective val="30"/>
    </c:view3D>
    <c:plotArea>
      <c:layout/>
      <c:pie3DChart>
        <c:varyColors val="1"/>
        <c:ser>
          <c:idx val="0"/>
          <c:order val="0"/>
          <c:dPt>
            <c:idx val="0"/>
            <c:spPr>
              <a:solidFill>
                <a:srgbClr val="00B050"/>
              </a:solidFill>
            </c:spPr>
          </c:dPt>
          <c:dPt>
            <c:idx val="2"/>
            <c:spPr>
              <a:solidFill>
                <a:srgbClr val="FF0000"/>
              </a:solidFill>
              <a:ln>
                <a:solidFill>
                  <a:srgbClr val="FF0000"/>
                </a:solidFill>
              </a:ln>
            </c:spPr>
          </c:dPt>
          <c:dLbls>
            <c:dLbl>
              <c:idx val="0"/>
              <c:layout/>
              <c:tx>
                <c:rich>
                  <a:bodyPr/>
                  <a:lstStyle/>
                  <a:p>
                    <a:r>
                      <a:rPr lang="en-US" dirty="0"/>
                      <a:t>Achieved
</a:t>
                    </a:r>
                    <a:r>
                      <a:rPr lang="en-US" dirty="0" smtClean="0"/>
                      <a:t>88%</a:t>
                    </a:r>
                    <a:endParaRPr lang="en-US" dirty="0"/>
                  </a:p>
                </c:rich>
              </c:tx>
              <c:showCatName val="1"/>
              <c:showPercent val="1"/>
            </c:dLbl>
            <c:dLbl>
              <c:idx val="2"/>
              <c:layout/>
              <c:tx>
                <c:rich>
                  <a:bodyPr/>
                  <a:lstStyle/>
                  <a:p>
                    <a:r>
                      <a:rPr lang="en-US" dirty="0"/>
                      <a:t>Not Achieved
</a:t>
                    </a:r>
                    <a:r>
                      <a:rPr lang="en-US" dirty="0" smtClean="0"/>
                      <a:t>12%</a:t>
                    </a:r>
                    <a:endParaRPr lang="en-US" dirty="0"/>
                  </a:p>
                </c:rich>
              </c:tx>
              <c:showCatName val="1"/>
              <c:showPercent val="1"/>
            </c:dLbl>
            <c:showCatName val="1"/>
            <c:showPercent val="1"/>
            <c:showLeaderLines val="1"/>
          </c:dLbls>
          <c:cat>
            <c:strRef>
              <c:f>'2015 GRAPHS '!$B$4:$B$6</c:f>
              <c:strCache>
                <c:ptCount val="3"/>
                <c:pt idx="0">
                  <c:v>Achieved</c:v>
                </c:pt>
                <c:pt idx="2">
                  <c:v>Not Achieved</c:v>
                </c:pt>
              </c:strCache>
            </c:strRef>
          </c:cat>
          <c:val>
            <c:numRef>
              <c:f>'2015 GRAPHS '!$C$4:$C$6</c:f>
              <c:numCache>
                <c:formatCode>General</c:formatCode>
                <c:ptCount val="3"/>
                <c:pt idx="0">
                  <c:v>41</c:v>
                </c:pt>
                <c:pt idx="2">
                  <c:v>7</c:v>
                </c:pt>
              </c:numCache>
            </c:numRef>
          </c:val>
        </c:ser>
        <c:dLbls>
          <c:showCatName val="1"/>
          <c:showPercent val="1"/>
        </c:dLbls>
      </c:pie3DChart>
    </c:plotArea>
    <c:plotVisOnly val="1"/>
    <c:dispBlanksAs val="zero"/>
  </c:chart>
  <c:txPr>
    <a:bodyPr/>
    <a:lstStyle/>
    <a:p>
      <a:pPr>
        <a:defRPr sz="1800" b="1"/>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067551-1F5D-0341-B9EA-7928B0DA13A7}" type="datetime1">
              <a:rPr lang="en-US" sz="900" smtClean="0">
                <a:latin typeface="Gill Sans"/>
                <a:cs typeface="Gill Sans"/>
              </a:rPr>
              <a:pPr/>
              <a:t>11/17/2016</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mtClean="0"/>
              <a:t>DEPARTMENT OF ARTS AND CULTURE</a:t>
            </a: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6F60FE2-17F6-6946-AE1B-DAB315879F09}" type="datetime1">
              <a:rPr lang="en-US" smtClean="0"/>
              <a:pPr/>
              <a:t>11/17/2016</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11/17/2016</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xmlns="" val="1801988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11/17/2016</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10</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043608" y="4639300"/>
            <a:ext cx="7654818" cy="523220"/>
          </a:xfrm>
          <a:prstGeom prst="rect">
            <a:avLst/>
          </a:prstGeom>
        </p:spPr>
        <p:txBody>
          <a:bodyPr wrap="square">
            <a:noAutofit/>
          </a:bodyPr>
          <a:lstStyle/>
          <a:p>
            <a:pPr algn="r">
              <a:spcAft>
                <a:spcPts val="600"/>
              </a:spcAft>
            </a:pPr>
            <a:r>
              <a:rPr lang="en-US" sz="2800" b="1" dirty="0" smtClean="0">
                <a:solidFill>
                  <a:schemeClr val="accent2">
                    <a:lumMod val="50000"/>
                  </a:schemeClr>
                </a:solidFill>
                <a:latin typeface="+mj-lt"/>
                <a:cs typeface="Arial"/>
              </a:rPr>
              <a:t>ACTING DIRECTOR-GENERAL: ARTS AND CULTURE </a:t>
            </a:r>
          </a:p>
          <a:p>
            <a:pPr algn="r">
              <a:spcAft>
                <a:spcPts val="600"/>
              </a:spcAft>
            </a:pPr>
            <a:r>
              <a:rPr lang="en-ZA" sz="2800" b="1" dirty="0" smtClean="0">
                <a:solidFill>
                  <a:schemeClr val="accent2">
                    <a:lumMod val="50000"/>
                  </a:schemeClr>
                </a:solidFill>
                <a:latin typeface="+mj-lt"/>
                <a:cs typeface="Arial"/>
              </a:rPr>
              <a:t>DATE: 15/11/2016</a:t>
            </a:r>
            <a:endParaRPr lang="en-ZA" sz="2800" b="1" dirty="0">
              <a:solidFill>
                <a:schemeClr val="accent2">
                  <a:lumMod val="50000"/>
                </a:schemeClr>
              </a:solidFill>
              <a:latin typeface="+mj-lt"/>
              <a:cs typeface="Arial"/>
            </a:endParaRPr>
          </a:p>
        </p:txBody>
      </p:sp>
      <p:sp>
        <p:nvSpPr>
          <p:cNvPr id="5" name="Title 1"/>
          <p:cNvSpPr>
            <a:spLocks noGrp="1"/>
          </p:cNvSpPr>
          <p:nvPr>
            <p:ph type="ctrTitle"/>
          </p:nvPr>
        </p:nvSpPr>
        <p:spPr>
          <a:xfrm>
            <a:off x="0" y="3068960"/>
            <a:ext cx="8820472" cy="1296144"/>
          </a:xfrm>
        </p:spPr>
        <p:txBody>
          <a:bodyPr>
            <a:noAutofit/>
          </a:bodyPr>
          <a:lstStyle/>
          <a:p>
            <a:pPr algn="ctr"/>
            <a:r>
              <a:rPr lang="en-ZA" sz="4800" dirty="0" smtClean="0">
                <a:latin typeface="+mj-lt"/>
              </a:rPr>
              <a:t>NATIONAL HERITAGE COUNCIL</a:t>
            </a:r>
            <a:endParaRPr lang="en-ZA" sz="4800" dirty="0">
              <a:latin typeface="+mj-lt"/>
            </a:endParaRPr>
          </a:p>
        </p:txBody>
      </p:sp>
    </p:spTree>
    <p:extLst>
      <p:ext uri="{BB962C8B-B14F-4D97-AF65-F5344CB8AC3E}">
        <p14:creationId xmlns:p14="http://schemas.microsoft.com/office/powerpoint/2010/main" xmlns="" val="309688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547664" y="2492896"/>
            <a:ext cx="5997352" cy="1224136"/>
          </a:xfrm>
        </p:spPr>
        <p:txBody>
          <a:bodyPr>
            <a:normAutofit/>
          </a:bodyPr>
          <a:lstStyle/>
          <a:p>
            <a:pPr algn="ctr"/>
            <a:r>
              <a:rPr lang="en-US" dirty="0" smtClean="0">
                <a:solidFill>
                  <a:schemeClr val="accent2">
                    <a:lumMod val="50000"/>
                  </a:schemeClr>
                </a:solidFill>
                <a:latin typeface="+mj-lt"/>
              </a:rPr>
              <a:t>THANK YOU</a:t>
            </a:r>
            <a:endParaRPr lang="en-US" dirty="0">
              <a:solidFill>
                <a:schemeClr val="accent2">
                  <a:lumMod val="50000"/>
                </a:schemeClr>
              </a:solidFill>
              <a:latin typeface="+mj-lt"/>
            </a:endParaRPr>
          </a:p>
        </p:txBody>
      </p:sp>
    </p:spTree>
    <p:extLst>
      <p:ext uri="{BB962C8B-B14F-4D97-AF65-F5344CB8AC3E}">
        <p14:creationId xmlns:p14="http://schemas.microsoft.com/office/powerpoint/2010/main" xmlns="" val="1109093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71" y="404664"/>
            <a:ext cx="8229600" cy="710952"/>
          </a:xfrm>
        </p:spPr>
        <p:txBody>
          <a:bodyPr>
            <a:normAutofit fontScale="90000"/>
          </a:bodyPr>
          <a:lstStyle/>
          <a:p>
            <a:pPr algn="ctr"/>
            <a:r>
              <a:rPr lang="en-ZA" sz="4000" dirty="0" smtClean="0">
                <a:solidFill>
                  <a:schemeClr val="accent6">
                    <a:lumMod val="50000"/>
                  </a:schemeClr>
                </a:solidFill>
                <a:latin typeface="+mj-lt"/>
              </a:rPr>
              <a:t> </a:t>
            </a:r>
            <a:r>
              <a:rPr lang="en-ZA" dirty="0" smtClean="0">
                <a:latin typeface="Calibri"/>
              </a:rPr>
              <a:t>PERFORMANCE OVERVIEW</a:t>
            </a:r>
            <a:r>
              <a:rPr lang="en-ZA" sz="4000" dirty="0" smtClean="0">
                <a:solidFill>
                  <a:schemeClr val="accent6">
                    <a:lumMod val="50000"/>
                  </a:schemeClr>
                </a:solidFill>
                <a:latin typeface="+mj-lt"/>
              </a:rPr>
              <a:t/>
            </a:r>
            <a:br>
              <a:rPr lang="en-ZA" sz="4000" dirty="0" smtClean="0">
                <a:solidFill>
                  <a:schemeClr val="accent6">
                    <a:lumMod val="50000"/>
                  </a:schemeClr>
                </a:solidFill>
                <a:latin typeface="+mj-lt"/>
              </a:rPr>
            </a:br>
            <a:endParaRPr lang="en-ZA" sz="4000" dirty="0">
              <a:solidFill>
                <a:schemeClr val="accent6">
                  <a:lumMod val="50000"/>
                </a:schemeClr>
              </a:solidFill>
              <a:latin typeface="+mj-lt"/>
            </a:endParaRPr>
          </a:p>
        </p:txBody>
      </p:sp>
      <p:graphicFrame>
        <p:nvGraphicFramePr>
          <p:cNvPr id="5" name="Chart 4"/>
          <p:cNvGraphicFramePr>
            <a:graphicFrameLocks/>
          </p:cNvGraphicFramePr>
          <p:nvPr>
            <p:extLst>
              <p:ext uri="{D42A27DB-BD31-4B8C-83A1-F6EECF244321}">
                <p14:modId xmlns:p14="http://schemas.microsoft.com/office/powerpoint/2010/main" xmlns="" val="1995522872"/>
              </p:ext>
            </p:extLst>
          </p:nvPr>
        </p:nvGraphicFramePr>
        <p:xfrm>
          <a:off x="827584" y="1196752"/>
          <a:ext cx="6912768" cy="41764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a:graphicFrameLocks/>
          </p:cNvGraphicFramePr>
          <p:nvPr>
            <p:extLst>
              <p:ext uri="{D42A27DB-BD31-4B8C-83A1-F6EECF244321}">
                <p14:modId xmlns:p14="http://schemas.microsoft.com/office/powerpoint/2010/main" xmlns="" val="276216675"/>
              </p:ext>
            </p:extLst>
          </p:nvPr>
        </p:nvGraphicFramePr>
        <p:xfrm>
          <a:off x="395536" y="1412776"/>
          <a:ext cx="8280920" cy="4251920"/>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txBox="1">
            <a:spLocks/>
          </p:cNvSpPr>
          <p:nvPr/>
        </p:nvSpPr>
        <p:spPr>
          <a:xfrm>
            <a:off x="150883" y="4941168"/>
            <a:ext cx="8784976" cy="1512168"/>
          </a:xfrm>
          <a:prstGeom prst="rect">
            <a:avLst/>
          </a:prstGeom>
        </p:spPr>
        <p:txBody>
          <a:bodyPr vert="horz" lIns="91440" tIns="45720" rIns="91440" bIns="45720" rtlCol="0" anchor="t"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1600" b="1" dirty="0" smtClean="0">
              <a:solidFill>
                <a:srgbClr val="FF0000"/>
              </a:solidFill>
              <a:latin typeface="+mj-lt"/>
            </a:endParaRPr>
          </a:p>
          <a:p>
            <a:pPr marL="285750" indent="-285750">
              <a:buFont typeface="Arial" pitchFamily="34" charset="0"/>
              <a:buChar char="•"/>
            </a:pPr>
            <a:endParaRPr lang="en-ZA" sz="1600" b="1" dirty="0" smtClean="0">
              <a:solidFill>
                <a:srgbClr val="FF0000"/>
              </a:solidFill>
              <a:latin typeface="+mj-lt"/>
            </a:endParaRPr>
          </a:p>
          <a:p>
            <a:endParaRPr lang="en-ZA" sz="1600" b="1" dirty="0" smtClean="0">
              <a:solidFill>
                <a:srgbClr val="FF0000"/>
              </a:solidFill>
              <a:latin typeface="+mj-lt"/>
            </a:endParaRPr>
          </a:p>
          <a:p>
            <a:pPr algn="ctr"/>
            <a:endParaRPr lang="en-ZA" sz="1600" b="1" dirty="0">
              <a:solidFill>
                <a:srgbClr val="FF0000"/>
              </a:solidFill>
              <a:latin typeface="+mj-lt"/>
            </a:endParaRPr>
          </a:p>
        </p:txBody>
      </p:sp>
    </p:spTree>
    <p:extLst>
      <p:ext uri="{BB962C8B-B14F-4D97-AF65-F5344CB8AC3E}">
        <p14:creationId xmlns:p14="http://schemas.microsoft.com/office/powerpoint/2010/main" xmlns="" val="1822726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016" y="620688"/>
            <a:ext cx="8856984" cy="710952"/>
          </a:xfrm>
        </p:spPr>
        <p:txBody>
          <a:bodyPr>
            <a:noAutofit/>
          </a:bodyPr>
          <a:lstStyle/>
          <a:p>
            <a:pPr algn="ctr"/>
            <a:r>
              <a:rPr lang="en-ZA" sz="3200" dirty="0" smtClean="0">
                <a:latin typeface="+mj-lt"/>
              </a:rPr>
              <a:t>THREE YEAR PERFORMANCE OVERVIEW</a:t>
            </a:r>
            <a:endParaRPr lang="en-ZA" sz="3200" dirty="0">
              <a:latin typeface="+mj-lt"/>
            </a:endParaRPr>
          </a:p>
        </p:txBody>
      </p:sp>
      <p:graphicFrame>
        <p:nvGraphicFramePr>
          <p:cNvPr id="8" name="Content Placeholder 3"/>
          <p:cNvGraphicFramePr>
            <a:graphicFrameLocks/>
          </p:cNvGraphicFramePr>
          <p:nvPr>
            <p:extLst>
              <p:ext uri="{D42A27DB-BD31-4B8C-83A1-F6EECF244321}">
                <p14:modId xmlns:p14="http://schemas.microsoft.com/office/powerpoint/2010/main" xmlns="" val="4184742294"/>
              </p:ext>
            </p:extLst>
          </p:nvPr>
        </p:nvGraphicFramePr>
        <p:xfrm>
          <a:off x="179512" y="1556792"/>
          <a:ext cx="8691183" cy="1920240"/>
        </p:xfrm>
        <a:graphic>
          <a:graphicData uri="http://schemas.openxmlformats.org/drawingml/2006/table">
            <a:tbl>
              <a:tblPr firstRow="1" bandRow="1">
                <a:tableStyleId>{5C22544A-7EE6-4342-B048-85BDC9FD1C3A}</a:tableStyleId>
              </a:tblPr>
              <a:tblGrid>
                <a:gridCol w="1738237"/>
                <a:gridCol w="1626091"/>
                <a:gridCol w="1450690"/>
                <a:gridCol w="1892435"/>
                <a:gridCol w="1983730"/>
              </a:tblGrid>
              <a:tr h="339215">
                <a:tc>
                  <a:txBody>
                    <a:bodyPr/>
                    <a:lstStyle/>
                    <a:p>
                      <a:endParaRPr lang="en-ZA" sz="1800" b="1" dirty="0">
                        <a:latin typeface="+mn-lt"/>
                        <a:cs typeface="Arial" pitchFamily="34" charset="0"/>
                      </a:endParaRPr>
                    </a:p>
                  </a:txBody>
                  <a:tcPr>
                    <a:solidFill>
                      <a:schemeClr val="accent6">
                        <a:lumMod val="50000"/>
                      </a:schemeClr>
                    </a:solidFill>
                  </a:tcPr>
                </a:tc>
                <a:tc>
                  <a:txBody>
                    <a:bodyPr/>
                    <a:lstStyle/>
                    <a:p>
                      <a:r>
                        <a:rPr lang="en-ZA" sz="1800" b="1" dirty="0" smtClean="0">
                          <a:latin typeface="+mn-lt"/>
                          <a:cs typeface="Arial" pitchFamily="34" charset="0"/>
                        </a:rPr>
                        <a:t>2012/13</a:t>
                      </a:r>
                    </a:p>
                    <a:p>
                      <a:endParaRPr lang="en-ZA" sz="1800" b="1" dirty="0">
                        <a:latin typeface="+mn-lt"/>
                        <a:cs typeface="Arial" pitchFamily="34" charset="0"/>
                      </a:endParaRPr>
                    </a:p>
                  </a:txBody>
                  <a:tcPr>
                    <a:solidFill>
                      <a:schemeClr val="accent6">
                        <a:lumMod val="50000"/>
                      </a:schemeClr>
                    </a:solidFill>
                  </a:tcPr>
                </a:tc>
                <a:tc>
                  <a:txBody>
                    <a:bodyPr/>
                    <a:lstStyle/>
                    <a:p>
                      <a:r>
                        <a:rPr lang="en-ZA" sz="1800" b="1" dirty="0" smtClean="0">
                          <a:latin typeface="+mn-lt"/>
                          <a:cs typeface="Arial" pitchFamily="34" charset="0"/>
                        </a:rPr>
                        <a:t>2013/14</a:t>
                      </a:r>
                      <a:endParaRPr lang="en-ZA" sz="1800" b="1" dirty="0">
                        <a:latin typeface="+mn-lt"/>
                        <a:cs typeface="Arial" pitchFamily="34" charset="0"/>
                      </a:endParaRPr>
                    </a:p>
                  </a:txBody>
                  <a:tcPr>
                    <a:solidFill>
                      <a:schemeClr val="accent6">
                        <a:lumMod val="50000"/>
                      </a:schemeClr>
                    </a:solidFill>
                  </a:tcPr>
                </a:tc>
                <a:tc>
                  <a:txBody>
                    <a:bodyPr/>
                    <a:lstStyle/>
                    <a:p>
                      <a:r>
                        <a:rPr lang="en-ZA" sz="1800" b="1" dirty="0" smtClean="0">
                          <a:latin typeface="+mn-lt"/>
                          <a:cs typeface="Arial" pitchFamily="34" charset="0"/>
                        </a:rPr>
                        <a:t>2014/15</a:t>
                      </a:r>
                      <a:endParaRPr lang="en-ZA" sz="1800" b="1" dirty="0">
                        <a:latin typeface="+mn-lt"/>
                        <a:cs typeface="Arial" pitchFamily="34" charset="0"/>
                      </a:endParaRPr>
                    </a:p>
                  </a:txBody>
                  <a:tcPr>
                    <a:solidFill>
                      <a:schemeClr val="accent6">
                        <a:lumMod val="50000"/>
                      </a:schemeClr>
                    </a:solidFill>
                  </a:tcPr>
                </a:tc>
                <a:tc>
                  <a:txBody>
                    <a:bodyPr/>
                    <a:lstStyle/>
                    <a:p>
                      <a:r>
                        <a:rPr lang="en-ZA" sz="1800" b="1" dirty="0" smtClean="0">
                          <a:latin typeface="+mn-lt"/>
                          <a:cs typeface="Arial" pitchFamily="34" charset="0"/>
                        </a:rPr>
                        <a:t>2015/16 </a:t>
                      </a:r>
                      <a:endParaRPr lang="en-ZA" sz="1800" b="1" dirty="0">
                        <a:latin typeface="+mn-lt"/>
                        <a:cs typeface="Arial" pitchFamily="34" charset="0"/>
                      </a:endParaRPr>
                    </a:p>
                  </a:txBody>
                  <a:tcPr>
                    <a:solidFill>
                      <a:schemeClr val="accent6">
                        <a:lumMod val="50000"/>
                      </a:schemeClr>
                    </a:solidFill>
                  </a:tcPr>
                </a:tc>
              </a:tr>
              <a:tr h="555239">
                <a:tc>
                  <a:txBody>
                    <a:bodyPr/>
                    <a:lstStyle/>
                    <a:p>
                      <a:r>
                        <a:rPr lang="en-ZA" sz="1800" b="1" dirty="0" smtClean="0">
                          <a:latin typeface="+mn-lt"/>
                          <a:cs typeface="Arial" pitchFamily="34" charset="0"/>
                        </a:rPr>
                        <a:t>Achieved</a:t>
                      </a:r>
                      <a:endParaRPr lang="en-ZA" sz="1800" b="1" dirty="0">
                        <a:latin typeface="+mn-lt"/>
                        <a:cs typeface="Arial" pitchFamily="34" charset="0"/>
                      </a:endParaRPr>
                    </a:p>
                  </a:txBody>
                  <a:tcPr>
                    <a:solidFill>
                      <a:schemeClr val="bg2">
                        <a:lumMod val="90000"/>
                      </a:schemeClr>
                    </a:solidFill>
                  </a:tcPr>
                </a:tc>
                <a:tc>
                  <a:txBody>
                    <a:bodyPr/>
                    <a:lstStyle/>
                    <a:p>
                      <a:r>
                        <a:rPr lang="en-ZA" sz="1800" b="1" dirty="0" smtClean="0">
                          <a:latin typeface="+mn-lt"/>
                          <a:cs typeface="Arial" pitchFamily="34" charset="0"/>
                        </a:rPr>
                        <a:t>77%</a:t>
                      </a:r>
                      <a:endParaRPr lang="en-ZA" sz="1800" b="1" dirty="0">
                        <a:latin typeface="+mn-lt"/>
                        <a:cs typeface="Arial" pitchFamily="34" charset="0"/>
                      </a:endParaRPr>
                    </a:p>
                  </a:txBody>
                  <a:tcPr>
                    <a:solidFill>
                      <a:schemeClr val="bg2">
                        <a:lumMod val="90000"/>
                      </a:schemeClr>
                    </a:solidFill>
                  </a:tcPr>
                </a:tc>
                <a:tc>
                  <a:txBody>
                    <a:bodyPr/>
                    <a:lstStyle/>
                    <a:p>
                      <a:r>
                        <a:rPr lang="en-ZA" sz="1800" b="1" dirty="0" smtClean="0">
                          <a:latin typeface="+mn-lt"/>
                          <a:cs typeface="Arial" pitchFamily="34" charset="0"/>
                        </a:rPr>
                        <a:t>96%</a:t>
                      </a:r>
                      <a:endParaRPr lang="en-ZA" sz="1800" b="1" dirty="0">
                        <a:latin typeface="+mn-lt"/>
                        <a:cs typeface="Arial" pitchFamily="34" charset="0"/>
                      </a:endParaRPr>
                    </a:p>
                  </a:txBody>
                  <a:tcPr>
                    <a:solidFill>
                      <a:schemeClr val="bg2">
                        <a:lumMod val="90000"/>
                      </a:schemeClr>
                    </a:solidFill>
                  </a:tcPr>
                </a:tc>
                <a:tc>
                  <a:txBody>
                    <a:bodyPr/>
                    <a:lstStyle/>
                    <a:p>
                      <a:r>
                        <a:rPr lang="en-ZA" sz="1800" b="1" dirty="0" smtClean="0">
                          <a:latin typeface="+mn-lt"/>
                          <a:cs typeface="Arial" pitchFamily="34" charset="0"/>
                        </a:rPr>
                        <a:t>89%</a:t>
                      </a:r>
                      <a:endParaRPr lang="en-ZA" sz="1800" b="1" dirty="0">
                        <a:latin typeface="+mn-lt"/>
                        <a:cs typeface="Arial" pitchFamily="34" charset="0"/>
                      </a:endParaRPr>
                    </a:p>
                  </a:txBody>
                  <a:tcPr>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smtClean="0">
                          <a:solidFill>
                            <a:schemeClr val="tx1"/>
                          </a:solidFill>
                          <a:latin typeface="+mn-lt"/>
                          <a:cs typeface="Arial" pitchFamily="34" charset="0"/>
                        </a:rPr>
                        <a:t>88%</a:t>
                      </a:r>
                    </a:p>
                    <a:p>
                      <a:endParaRPr lang="en-ZA" sz="1800" b="1" dirty="0">
                        <a:solidFill>
                          <a:schemeClr val="tx1"/>
                        </a:solidFill>
                        <a:latin typeface="+mn-lt"/>
                        <a:cs typeface="Arial" pitchFamily="34" charset="0"/>
                      </a:endParaRPr>
                    </a:p>
                  </a:txBody>
                  <a:tcPr>
                    <a:solidFill>
                      <a:schemeClr val="bg2">
                        <a:lumMod val="90000"/>
                      </a:schemeClr>
                    </a:solidFill>
                  </a:tcPr>
                </a:tc>
              </a:tr>
              <a:tr h="555239">
                <a:tc>
                  <a:txBody>
                    <a:bodyPr/>
                    <a:lstStyle/>
                    <a:p>
                      <a:r>
                        <a:rPr lang="en-ZA" sz="1800" b="1" dirty="0" smtClean="0">
                          <a:latin typeface="+mn-lt"/>
                          <a:cs typeface="Arial" pitchFamily="34" charset="0"/>
                        </a:rPr>
                        <a:t>Not achieved</a:t>
                      </a:r>
                      <a:endParaRPr lang="en-ZA" sz="1800" b="1" dirty="0">
                        <a:latin typeface="+mn-lt"/>
                        <a:cs typeface="Arial" pitchFamily="34" charset="0"/>
                      </a:endParaRPr>
                    </a:p>
                  </a:txBody>
                  <a:tcPr>
                    <a:solidFill>
                      <a:schemeClr val="bg2">
                        <a:lumMod val="75000"/>
                      </a:schemeClr>
                    </a:solidFill>
                  </a:tcPr>
                </a:tc>
                <a:tc>
                  <a:txBody>
                    <a:bodyPr/>
                    <a:lstStyle/>
                    <a:p>
                      <a:r>
                        <a:rPr lang="en-ZA" sz="1800" b="1" dirty="0" smtClean="0">
                          <a:latin typeface="+mn-lt"/>
                          <a:cs typeface="Arial" pitchFamily="34" charset="0"/>
                        </a:rPr>
                        <a:t>23%</a:t>
                      </a:r>
                      <a:endParaRPr lang="en-ZA" sz="1800" b="1" dirty="0">
                        <a:latin typeface="+mn-lt"/>
                        <a:cs typeface="Arial" pitchFamily="34" charset="0"/>
                      </a:endParaRPr>
                    </a:p>
                  </a:txBody>
                  <a:tcPr>
                    <a:solidFill>
                      <a:schemeClr val="bg2">
                        <a:lumMod val="75000"/>
                      </a:schemeClr>
                    </a:solidFill>
                  </a:tcPr>
                </a:tc>
                <a:tc>
                  <a:txBody>
                    <a:bodyPr/>
                    <a:lstStyle/>
                    <a:p>
                      <a:r>
                        <a:rPr lang="en-ZA" sz="1800" b="1" dirty="0" smtClean="0">
                          <a:latin typeface="+mn-lt"/>
                          <a:cs typeface="Arial" pitchFamily="34" charset="0"/>
                        </a:rPr>
                        <a:t>4%</a:t>
                      </a:r>
                      <a:endParaRPr lang="en-ZA" sz="1800" b="1" dirty="0">
                        <a:latin typeface="+mn-lt"/>
                        <a:cs typeface="Arial" pitchFamily="34" charset="0"/>
                      </a:endParaRPr>
                    </a:p>
                  </a:txBody>
                  <a:tcPr>
                    <a:solidFill>
                      <a:schemeClr val="bg2">
                        <a:lumMod val="75000"/>
                      </a:schemeClr>
                    </a:solidFill>
                  </a:tcPr>
                </a:tc>
                <a:tc>
                  <a:txBody>
                    <a:bodyPr/>
                    <a:lstStyle/>
                    <a:p>
                      <a:r>
                        <a:rPr lang="en-ZA" sz="1800" b="1" dirty="0" smtClean="0">
                          <a:latin typeface="+mn-lt"/>
                          <a:cs typeface="Arial" pitchFamily="34" charset="0"/>
                        </a:rPr>
                        <a:t>11%</a:t>
                      </a:r>
                      <a:endParaRPr lang="en-ZA" sz="1800" b="1" dirty="0">
                        <a:latin typeface="+mn-lt"/>
                        <a:cs typeface="Arial" pitchFamily="34" charset="0"/>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1" dirty="0" smtClean="0">
                          <a:solidFill>
                            <a:schemeClr val="tx1"/>
                          </a:solidFill>
                          <a:latin typeface="+mn-lt"/>
                          <a:cs typeface="Arial" pitchFamily="34" charset="0"/>
                        </a:rPr>
                        <a:t>12%</a:t>
                      </a:r>
                    </a:p>
                    <a:p>
                      <a:endParaRPr lang="en-ZA" sz="1800" b="1" dirty="0">
                        <a:solidFill>
                          <a:schemeClr val="tx1"/>
                        </a:solidFill>
                        <a:latin typeface="+mn-lt"/>
                        <a:cs typeface="Arial"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1499817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92088"/>
          </a:xfrm>
        </p:spPr>
        <p:txBody>
          <a:bodyPr>
            <a:normAutofit/>
          </a:bodyPr>
          <a:lstStyle/>
          <a:p>
            <a:pPr algn="ctr"/>
            <a:r>
              <a:rPr lang="en-ZA" sz="3200" dirty="0" smtClean="0">
                <a:latin typeface="+mj-lt"/>
              </a:rPr>
              <a:t>INCOME AND EXPENDITURE TRENDS</a:t>
            </a:r>
            <a:endParaRPr lang="en-ZA" sz="3200" dirty="0">
              <a:latin typeface="+mj-lt"/>
            </a:endParaRPr>
          </a:p>
        </p:txBody>
      </p:sp>
      <p:sp>
        <p:nvSpPr>
          <p:cNvPr id="5" name="Title 1"/>
          <p:cNvSpPr txBox="1">
            <a:spLocks/>
          </p:cNvSpPr>
          <p:nvPr/>
        </p:nvSpPr>
        <p:spPr>
          <a:xfrm>
            <a:off x="141476" y="4437112"/>
            <a:ext cx="8784976" cy="151216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endParaRPr lang="en-ZA" sz="1600" dirty="0" smtClean="0">
              <a:solidFill>
                <a:srgbClr val="FF0000"/>
              </a:solidFill>
              <a:latin typeface="+mj-lt"/>
            </a:endParaRPr>
          </a:p>
          <a:p>
            <a:endParaRPr lang="en-ZA" sz="1600" dirty="0" smtClean="0">
              <a:solidFill>
                <a:srgbClr val="FF0000"/>
              </a:solidFill>
              <a:latin typeface="+mj-lt"/>
            </a:endParaRPr>
          </a:p>
          <a:p>
            <a:endParaRPr lang="en-ZA" sz="1600" dirty="0" smtClean="0">
              <a:solidFill>
                <a:srgbClr val="FF0000"/>
              </a:solidFill>
              <a:latin typeface="+mj-lt"/>
            </a:endParaRPr>
          </a:p>
          <a:p>
            <a:pPr algn="ctr"/>
            <a:endParaRPr lang="en-ZA" sz="1600" dirty="0">
              <a:solidFill>
                <a:srgbClr val="FF0000"/>
              </a:solidFill>
              <a:latin typeface="+mj-lt"/>
            </a:endParaRPr>
          </a:p>
        </p:txBody>
      </p:sp>
      <p:graphicFrame>
        <p:nvGraphicFramePr>
          <p:cNvPr id="7" name="Content Placeholder 5"/>
          <p:cNvGraphicFramePr>
            <a:graphicFrameLocks noGrp="1"/>
          </p:cNvGraphicFramePr>
          <p:nvPr>
            <p:ph idx="1"/>
            <p:extLst>
              <p:ext uri="{D42A27DB-BD31-4B8C-83A1-F6EECF244321}">
                <p14:modId xmlns:p14="http://schemas.microsoft.com/office/powerpoint/2010/main" xmlns="" val="4033923357"/>
              </p:ext>
            </p:extLst>
          </p:nvPr>
        </p:nvGraphicFramePr>
        <p:xfrm>
          <a:off x="537519" y="1124744"/>
          <a:ext cx="7992889" cy="4211320"/>
        </p:xfrm>
        <a:graphic>
          <a:graphicData uri="http://schemas.openxmlformats.org/drawingml/2006/table">
            <a:tbl>
              <a:tblPr firstRow="1" bandRow="1">
                <a:tableStyleId>{5C22544A-7EE6-4342-B048-85BDC9FD1C3A}</a:tableStyleId>
              </a:tblPr>
              <a:tblGrid>
                <a:gridCol w="2294988"/>
                <a:gridCol w="1778311"/>
                <a:gridCol w="1921367"/>
                <a:gridCol w="1998223"/>
              </a:tblGrid>
              <a:tr h="370840">
                <a:tc>
                  <a:txBody>
                    <a:bodyPr/>
                    <a:lstStyle/>
                    <a:p>
                      <a:pPr algn="r"/>
                      <a:endParaRPr lang="en-ZA" sz="1800" b="1" dirty="0" smtClean="0">
                        <a:latin typeface="Arial" pitchFamily="34" charset="0"/>
                        <a:cs typeface="Arial" pitchFamily="34" charset="0"/>
                      </a:endParaRPr>
                    </a:p>
                    <a:p>
                      <a:pPr algn="r"/>
                      <a:endParaRPr lang="en-ZA" sz="1800" b="1" dirty="0">
                        <a:latin typeface="Arial" pitchFamily="34" charset="0"/>
                        <a:cs typeface="Arial" pitchFamily="34" charset="0"/>
                      </a:endParaRPr>
                    </a:p>
                  </a:txBody>
                  <a:tcPr>
                    <a:solidFill>
                      <a:schemeClr val="accent6">
                        <a:lumMod val="50000"/>
                      </a:schemeClr>
                    </a:solidFill>
                  </a:tcPr>
                </a:tc>
                <a:tc>
                  <a:txBody>
                    <a:bodyPr/>
                    <a:lstStyle/>
                    <a:p>
                      <a:pPr algn="ctr"/>
                      <a:r>
                        <a:rPr lang="en-ZA" sz="1800" b="1" dirty="0" smtClean="0">
                          <a:latin typeface="+mn-lt"/>
                          <a:cs typeface="Arial" pitchFamily="34" charset="0"/>
                        </a:rPr>
                        <a:t>2013/14</a:t>
                      </a:r>
                      <a:endParaRPr lang="en-ZA" sz="1800" b="1" dirty="0">
                        <a:latin typeface="+mn-lt"/>
                        <a:cs typeface="Arial" pitchFamily="34" charset="0"/>
                      </a:endParaRPr>
                    </a:p>
                  </a:txBody>
                  <a:tcPr>
                    <a:solidFill>
                      <a:schemeClr val="accent6">
                        <a:lumMod val="50000"/>
                      </a:schemeClr>
                    </a:solidFill>
                  </a:tcPr>
                </a:tc>
                <a:tc>
                  <a:txBody>
                    <a:bodyPr/>
                    <a:lstStyle/>
                    <a:p>
                      <a:pPr algn="ctr"/>
                      <a:r>
                        <a:rPr lang="en-ZA" sz="1800" b="1" dirty="0" smtClean="0">
                          <a:latin typeface="+mn-lt"/>
                          <a:cs typeface="Arial" pitchFamily="34" charset="0"/>
                        </a:rPr>
                        <a:t>2014/15</a:t>
                      </a:r>
                      <a:endParaRPr lang="en-ZA" sz="1800" b="1" dirty="0">
                        <a:latin typeface="+mn-lt"/>
                        <a:cs typeface="Arial" pitchFamily="34" charset="0"/>
                      </a:endParaRPr>
                    </a:p>
                  </a:txBody>
                  <a:tcPr>
                    <a:solidFill>
                      <a:schemeClr val="accent6">
                        <a:lumMod val="50000"/>
                      </a:schemeClr>
                    </a:solidFill>
                  </a:tcPr>
                </a:tc>
                <a:tc>
                  <a:txBody>
                    <a:bodyPr/>
                    <a:lstStyle/>
                    <a:p>
                      <a:pPr algn="ctr"/>
                      <a:r>
                        <a:rPr lang="en-ZA" sz="1800" dirty="0" smtClean="0">
                          <a:latin typeface="+mn-lt"/>
                        </a:rPr>
                        <a:t>     2015/16 </a:t>
                      </a:r>
                      <a:endParaRPr lang="en-ZA" sz="1800" dirty="0">
                        <a:latin typeface="+mn-lt"/>
                      </a:endParaRPr>
                    </a:p>
                  </a:txBody>
                  <a:tcPr>
                    <a:solidFill>
                      <a:schemeClr val="accent6">
                        <a:lumMod val="50000"/>
                      </a:schemeClr>
                    </a:solidFill>
                  </a:tcPr>
                </a:tc>
              </a:tr>
              <a:tr h="370840">
                <a:tc>
                  <a:txBody>
                    <a:bodyPr/>
                    <a:lstStyle/>
                    <a:p>
                      <a:pPr algn="r"/>
                      <a:endParaRPr lang="en-ZA" sz="1800" b="1" dirty="0">
                        <a:latin typeface="+mn-lt"/>
                        <a:cs typeface="Arial" pitchFamily="34" charset="0"/>
                      </a:endParaRPr>
                    </a:p>
                  </a:txBody>
                  <a:tcPr>
                    <a:solidFill>
                      <a:schemeClr val="bg2">
                        <a:lumMod val="90000"/>
                      </a:schemeClr>
                    </a:solidFill>
                  </a:tcPr>
                </a:tc>
                <a:tc>
                  <a:txBody>
                    <a:bodyPr/>
                    <a:lstStyle/>
                    <a:p>
                      <a:pPr algn="r"/>
                      <a:r>
                        <a:rPr lang="en-ZA" sz="1800" b="1" dirty="0" smtClean="0">
                          <a:latin typeface="+mn-lt"/>
                          <a:cs typeface="Arial" pitchFamily="34" charset="0"/>
                        </a:rPr>
                        <a:t>R’000</a:t>
                      </a:r>
                      <a:endParaRPr lang="en-ZA" sz="1800" b="1" dirty="0">
                        <a:latin typeface="+mn-lt"/>
                        <a:cs typeface="Arial"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latin typeface="+mn-lt"/>
                          <a:cs typeface="Arial" pitchFamily="34" charset="0"/>
                        </a:rPr>
                        <a:t>R’000</a:t>
                      </a: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latin typeface="+mn-lt"/>
                          <a:cs typeface="Arial" panose="020B0604020202020204" pitchFamily="34" charset="0"/>
                        </a:rPr>
                        <a:t>R’000</a:t>
                      </a:r>
                      <a:endParaRPr lang="en-ZA" sz="1800" dirty="0">
                        <a:latin typeface="+mn-lt"/>
                        <a:cs typeface="Arial" panose="020B0604020202020204" pitchFamily="34" charset="0"/>
                      </a:endParaRPr>
                    </a:p>
                  </a:txBody>
                  <a:tcPr>
                    <a:solidFill>
                      <a:schemeClr val="bg2">
                        <a:lumMod val="90000"/>
                      </a:schemeClr>
                    </a:solidFill>
                  </a:tcPr>
                </a:tc>
              </a:tr>
              <a:tr h="429240">
                <a:tc>
                  <a:txBody>
                    <a:bodyPr/>
                    <a:lstStyle/>
                    <a:p>
                      <a:r>
                        <a:rPr lang="en-ZA" sz="1800" b="1" dirty="0" smtClean="0">
                          <a:latin typeface="+mn-lt"/>
                          <a:cs typeface="Arial" pitchFamily="34" charset="0"/>
                        </a:rPr>
                        <a:t>Income </a:t>
                      </a:r>
                      <a:endParaRPr lang="en-ZA" sz="1800" b="1" dirty="0">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latin typeface="+mn-lt"/>
                          <a:cs typeface="Arial" pitchFamily="34" charset="0"/>
                        </a:rPr>
                        <a:t>55,738</a:t>
                      </a:r>
                      <a:endParaRPr lang="en-ZA" sz="1800" b="1" dirty="0">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latin typeface="+mn-lt"/>
                          <a:cs typeface="Arial" pitchFamily="34" charset="0"/>
                        </a:rPr>
                        <a:t>65,838</a:t>
                      </a:r>
                      <a:endParaRPr lang="en-ZA" sz="1800" b="1" dirty="0">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dirty="0" smtClean="0">
                          <a:latin typeface="+mn-lt"/>
                          <a:cs typeface="Arial" panose="020B0604020202020204" pitchFamily="34" charset="0"/>
                        </a:rPr>
                        <a:t>63,853</a:t>
                      </a:r>
                    </a:p>
                    <a:p>
                      <a:pPr algn="r"/>
                      <a:endParaRPr lang="en-ZA" sz="1800" dirty="0">
                        <a:latin typeface="+mn-lt"/>
                        <a:cs typeface="Arial" panose="020B0604020202020204" pitchFamily="34" charset="0"/>
                      </a:endParaRPr>
                    </a:p>
                  </a:txBody>
                  <a:tcPr>
                    <a:solidFill>
                      <a:schemeClr val="bg2">
                        <a:lumMod val="75000"/>
                      </a:schemeClr>
                    </a:solidFill>
                  </a:tcPr>
                </a:tc>
              </a:tr>
              <a:tr h="418440">
                <a:tc>
                  <a:txBody>
                    <a:bodyPr/>
                    <a:lstStyle/>
                    <a:p>
                      <a:r>
                        <a:rPr lang="en-ZA" sz="1800" b="0" dirty="0" smtClean="0">
                          <a:latin typeface="+mn-lt"/>
                          <a:cs typeface="Arial" pitchFamily="34" charset="0"/>
                        </a:rPr>
                        <a:t>Government</a:t>
                      </a:r>
                      <a:r>
                        <a:rPr lang="en-ZA" sz="1800" b="0" baseline="0" dirty="0" smtClean="0">
                          <a:latin typeface="+mn-lt"/>
                          <a:cs typeface="Arial" pitchFamily="34" charset="0"/>
                        </a:rPr>
                        <a:t> Grant</a:t>
                      </a:r>
                    </a:p>
                    <a:p>
                      <a:endParaRPr lang="en-ZA" sz="1800" b="0" dirty="0">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0" dirty="0" smtClean="0">
                          <a:latin typeface="+mn-lt"/>
                          <a:cs typeface="Arial" pitchFamily="34" charset="0"/>
                        </a:rPr>
                        <a:t>52,</a:t>
                      </a:r>
                      <a:r>
                        <a:rPr lang="en-ZA" sz="1800" b="0" baseline="0" dirty="0" smtClean="0">
                          <a:latin typeface="+mn-lt"/>
                          <a:cs typeface="Arial" pitchFamily="34" charset="0"/>
                        </a:rPr>
                        <a:t>714</a:t>
                      </a:r>
                      <a:endParaRPr lang="en-ZA" sz="1800" b="0" dirty="0">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0" dirty="0" smtClean="0">
                          <a:latin typeface="+mn-lt"/>
                          <a:cs typeface="Arial" pitchFamily="34" charset="0"/>
                        </a:rPr>
                        <a:t>55,917</a:t>
                      </a:r>
                      <a:endParaRPr lang="en-ZA" sz="1800" b="0" dirty="0">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dirty="0" smtClean="0">
                          <a:latin typeface="+mn-lt"/>
                          <a:cs typeface="Arial" panose="020B0604020202020204" pitchFamily="34" charset="0"/>
                        </a:rPr>
                        <a:t>58,475</a:t>
                      </a:r>
                      <a:endParaRPr lang="en-ZA" sz="1800" dirty="0">
                        <a:latin typeface="+mn-lt"/>
                        <a:cs typeface="Arial" panose="020B0604020202020204" pitchFamily="34" charset="0"/>
                      </a:endParaRPr>
                    </a:p>
                  </a:txBody>
                  <a:tcPr>
                    <a:solidFill>
                      <a:schemeClr val="bg2">
                        <a:lumMod val="75000"/>
                      </a:schemeClr>
                    </a:solidFill>
                  </a:tcPr>
                </a:tc>
              </a:tr>
              <a:tr h="370840">
                <a:tc>
                  <a:txBody>
                    <a:bodyPr/>
                    <a:lstStyle/>
                    <a:p>
                      <a:r>
                        <a:rPr lang="en-ZA" sz="1800" b="0" dirty="0" smtClean="0">
                          <a:latin typeface="+mn-lt"/>
                          <a:cs typeface="Arial" pitchFamily="34" charset="0"/>
                        </a:rPr>
                        <a:t>Own Income</a:t>
                      </a:r>
                    </a:p>
                    <a:p>
                      <a:endParaRPr lang="en-ZA" sz="1800" b="0" dirty="0">
                        <a:latin typeface="+mn-lt"/>
                        <a:cs typeface="Arial" pitchFamily="34" charset="0"/>
                      </a:endParaRPr>
                    </a:p>
                  </a:txBody>
                  <a:tcPr>
                    <a:solidFill>
                      <a:schemeClr val="bg2">
                        <a:lumMod val="75000"/>
                      </a:schemeClr>
                    </a:solidFill>
                  </a:tcPr>
                </a:tc>
                <a:tc>
                  <a:txBody>
                    <a:bodyPr/>
                    <a:lstStyle/>
                    <a:p>
                      <a:pPr algn="r"/>
                      <a:r>
                        <a:rPr lang="en-ZA" sz="1800" b="0" dirty="0" smtClean="0">
                          <a:latin typeface="+mn-lt"/>
                          <a:cs typeface="Arial" pitchFamily="34" charset="0"/>
                        </a:rPr>
                        <a:t>3,024</a:t>
                      </a:r>
                      <a:endParaRPr lang="en-ZA" sz="1800" b="0" dirty="0">
                        <a:latin typeface="+mn-lt"/>
                        <a:cs typeface="Arial" pitchFamily="34" charset="0"/>
                      </a:endParaRPr>
                    </a:p>
                  </a:txBody>
                  <a:tcPr>
                    <a:solidFill>
                      <a:schemeClr val="bg2">
                        <a:lumMod val="75000"/>
                      </a:schemeClr>
                    </a:solidFill>
                  </a:tcPr>
                </a:tc>
                <a:tc>
                  <a:txBody>
                    <a:bodyPr/>
                    <a:lstStyle/>
                    <a:p>
                      <a:pPr algn="r"/>
                      <a:r>
                        <a:rPr lang="en-ZA" sz="1800" b="0" dirty="0" smtClean="0">
                          <a:latin typeface="+mn-lt"/>
                          <a:cs typeface="Arial" pitchFamily="34" charset="0"/>
                        </a:rPr>
                        <a:t>9,921</a:t>
                      </a:r>
                      <a:endParaRPr lang="en-ZA" sz="1800" b="0" dirty="0">
                        <a:latin typeface="+mn-lt"/>
                        <a:cs typeface="Arial" pitchFamily="34" charset="0"/>
                      </a:endParaRPr>
                    </a:p>
                  </a:txBody>
                  <a:tcPr>
                    <a:solidFill>
                      <a:schemeClr val="bg2">
                        <a:lumMod val="75000"/>
                      </a:schemeClr>
                    </a:solidFill>
                  </a:tcPr>
                </a:tc>
                <a:tc>
                  <a:txBody>
                    <a:bodyPr/>
                    <a:lstStyle/>
                    <a:p>
                      <a:pPr algn="r"/>
                      <a:r>
                        <a:rPr lang="en-ZA" sz="1800" dirty="0" smtClean="0">
                          <a:latin typeface="+mn-lt"/>
                          <a:cs typeface="Arial" panose="020B0604020202020204" pitchFamily="34" charset="0"/>
                        </a:rPr>
                        <a:t>5,378          </a:t>
                      </a:r>
                      <a:endParaRPr lang="en-ZA" sz="1800" dirty="0">
                        <a:latin typeface="+mn-lt"/>
                        <a:cs typeface="Arial" panose="020B0604020202020204" pitchFamily="34" charset="0"/>
                      </a:endParaRPr>
                    </a:p>
                  </a:txBody>
                  <a:tcPr>
                    <a:solidFill>
                      <a:schemeClr val="bg2">
                        <a:lumMod val="75000"/>
                      </a:schemeClr>
                    </a:solidFill>
                  </a:tcPr>
                </a:tc>
              </a:tr>
              <a:tr h="370840">
                <a:tc>
                  <a:txBody>
                    <a:bodyPr/>
                    <a:lstStyle/>
                    <a:p>
                      <a:r>
                        <a:rPr lang="en-ZA" sz="1800" b="1" dirty="0" smtClean="0">
                          <a:latin typeface="+mn-lt"/>
                          <a:cs typeface="Arial" pitchFamily="34" charset="0"/>
                        </a:rPr>
                        <a:t>Expenditure</a:t>
                      </a:r>
                    </a:p>
                    <a:p>
                      <a:endParaRPr lang="en-ZA" sz="1800" b="1" dirty="0">
                        <a:latin typeface="+mn-lt"/>
                        <a:cs typeface="Arial" pitchFamily="34" charset="0"/>
                      </a:endParaRPr>
                    </a:p>
                  </a:txBody>
                  <a:tcPr>
                    <a:solidFill>
                      <a:schemeClr val="bg2">
                        <a:lumMod val="90000"/>
                      </a:schemeClr>
                    </a:solidFill>
                  </a:tcPr>
                </a:tc>
                <a:tc>
                  <a:txBody>
                    <a:bodyPr/>
                    <a:lstStyle/>
                    <a:p>
                      <a:pPr algn="r"/>
                      <a:r>
                        <a:rPr lang="en-ZA" sz="1800" b="1" dirty="0" smtClean="0">
                          <a:latin typeface="+mn-lt"/>
                          <a:cs typeface="Arial" pitchFamily="34" charset="0"/>
                        </a:rPr>
                        <a:t>74,984</a:t>
                      </a:r>
                      <a:endParaRPr lang="en-ZA" sz="1800" b="1" dirty="0">
                        <a:latin typeface="+mn-lt"/>
                        <a:cs typeface="Arial" pitchFamily="34" charset="0"/>
                      </a:endParaRPr>
                    </a:p>
                  </a:txBody>
                  <a:tcPr>
                    <a:solidFill>
                      <a:schemeClr val="bg2">
                        <a:lumMod val="90000"/>
                      </a:schemeClr>
                    </a:solidFill>
                  </a:tcPr>
                </a:tc>
                <a:tc>
                  <a:txBody>
                    <a:bodyPr/>
                    <a:lstStyle/>
                    <a:p>
                      <a:pPr algn="r"/>
                      <a:r>
                        <a:rPr lang="en-ZA" sz="1800" b="1" dirty="0" smtClean="0">
                          <a:latin typeface="+mn-lt"/>
                          <a:cs typeface="Arial" pitchFamily="34" charset="0"/>
                        </a:rPr>
                        <a:t>57,934</a:t>
                      </a:r>
                      <a:endParaRPr lang="en-ZA" sz="1800" b="1" dirty="0">
                        <a:latin typeface="+mn-lt"/>
                        <a:cs typeface="Arial" pitchFamily="34" charset="0"/>
                      </a:endParaRPr>
                    </a:p>
                  </a:txBody>
                  <a:tcPr>
                    <a:solidFill>
                      <a:schemeClr val="bg2">
                        <a:lumMod val="90000"/>
                      </a:schemeClr>
                    </a:solidFill>
                  </a:tcPr>
                </a:tc>
                <a:tc>
                  <a:txBody>
                    <a:bodyPr/>
                    <a:lstStyle/>
                    <a:p>
                      <a:pPr algn="r"/>
                      <a:r>
                        <a:rPr lang="en-ZA" sz="1800" b="1" dirty="0" smtClean="0">
                          <a:latin typeface="+mn-lt"/>
                          <a:cs typeface="Arial" panose="020B0604020202020204" pitchFamily="34" charset="0"/>
                        </a:rPr>
                        <a:t>60,033</a:t>
                      </a:r>
                      <a:endParaRPr lang="en-ZA" sz="1800" b="1" dirty="0">
                        <a:latin typeface="+mn-lt"/>
                        <a:cs typeface="Arial" panose="020B0604020202020204" pitchFamily="34" charset="0"/>
                      </a:endParaRPr>
                    </a:p>
                  </a:txBody>
                  <a:tcPr>
                    <a:solidFill>
                      <a:schemeClr val="bg2">
                        <a:lumMod val="90000"/>
                      </a:schemeClr>
                    </a:solidFill>
                  </a:tcPr>
                </a:tc>
              </a:tr>
              <a:tr h="370840">
                <a:tc>
                  <a:txBody>
                    <a:bodyPr/>
                    <a:lstStyle/>
                    <a:p>
                      <a:r>
                        <a:rPr lang="en-ZA" sz="1800" b="1" dirty="0" smtClean="0">
                          <a:latin typeface="+mn-lt"/>
                          <a:cs typeface="Arial" pitchFamily="34" charset="0"/>
                        </a:rPr>
                        <a:t>Surplus/Deficit</a:t>
                      </a:r>
                    </a:p>
                    <a:p>
                      <a:endParaRPr lang="en-ZA" sz="1800" b="1" dirty="0">
                        <a:latin typeface="+mn-lt"/>
                        <a:cs typeface="Arial" pitchFamily="34" charset="0"/>
                      </a:endParaRPr>
                    </a:p>
                  </a:txBody>
                  <a:tcPr>
                    <a:solidFill>
                      <a:schemeClr val="bg2">
                        <a:lumMod val="75000"/>
                      </a:schemeClr>
                    </a:solidFill>
                  </a:tcPr>
                </a:tc>
                <a:tc>
                  <a:txBody>
                    <a:bodyPr/>
                    <a:lstStyle/>
                    <a:p>
                      <a:pPr algn="r"/>
                      <a:r>
                        <a:rPr lang="en-ZA" sz="1800" b="1" dirty="0" smtClean="0">
                          <a:solidFill>
                            <a:srgbClr val="FF0000"/>
                          </a:solidFill>
                          <a:latin typeface="+mn-lt"/>
                          <a:cs typeface="Arial" pitchFamily="34" charset="0"/>
                        </a:rPr>
                        <a:t>(19,246)</a:t>
                      </a:r>
                      <a:r>
                        <a:rPr lang="en-ZA" sz="1800" b="1" dirty="0" smtClean="0">
                          <a:solidFill>
                            <a:schemeClr val="tx1"/>
                          </a:solidFill>
                          <a:latin typeface="+mn-lt"/>
                          <a:cs typeface="Arial" pitchFamily="34" charset="0"/>
                        </a:rPr>
                        <a:t> </a:t>
                      </a:r>
                      <a:endParaRPr lang="en-ZA" sz="1800" b="1" dirty="0">
                        <a:solidFill>
                          <a:schemeClr val="tx1"/>
                        </a:solidFill>
                        <a:latin typeface="+mn-lt"/>
                        <a:cs typeface="Arial" pitchFamily="34" charset="0"/>
                      </a:endParaRPr>
                    </a:p>
                  </a:txBody>
                  <a:tcPr>
                    <a:solidFill>
                      <a:schemeClr val="bg2">
                        <a:lumMod val="75000"/>
                      </a:schemeClr>
                    </a:solidFill>
                  </a:tcPr>
                </a:tc>
                <a:tc>
                  <a:txBody>
                    <a:bodyPr/>
                    <a:lstStyle/>
                    <a:p>
                      <a:pPr algn="r"/>
                      <a:r>
                        <a:rPr lang="en-ZA" sz="1800" b="1" baseline="0" dirty="0" smtClean="0">
                          <a:solidFill>
                            <a:schemeClr val="tx1"/>
                          </a:solidFill>
                          <a:latin typeface="+mn-lt"/>
                          <a:cs typeface="Arial" pitchFamily="34" charset="0"/>
                        </a:rPr>
                        <a:t>8,004</a:t>
                      </a:r>
                      <a:endParaRPr lang="en-ZA" sz="1800" b="1" dirty="0">
                        <a:solidFill>
                          <a:schemeClr val="tx1"/>
                        </a:solidFill>
                        <a:latin typeface="+mn-lt"/>
                        <a:cs typeface="Arial" pitchFamily="34" charset="0"/>
                      </a:endParaRPr>
                    </a:p>
                  </a:txBody>
                  <a:tcPr>
                    <a:solidFill>
                      <a:schemeClr val="bg2">
                        <a:lumMod val="75000"/>
                      </a:schemeClr>
                    </a:solidFill>
                  </a:tcPr>
                </a:tc>
                <a:tc>
                  <a:txBody>
                    <a:bodyPr/>
                    <a:lstStyle/>
                    <a:p>
                      <a:pPr algn="r"/>
                      <a:r>
                        <a:rPr lang="en-ZA" sz="1800" b="1" dirty="0" smtClean="0">
                          <a:latin typeface="+mn-lt"/>
                          <a:cs typeface="Arial" panose="020B0604020202020204" pitchFamily="34" charset="0"/>
                        </a:rPr>
                        <a:t>1,820</a:t>
                      </a:r>
                      <a:endParaRPr lang="en-ZA" sz="1800" b="1" dirty="0">
                        <a:latin typeface="+mn-lt"/>
                        <a:cs typeface="Arial" panose="020B0604020202020204"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50769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710952"/>
          </a:xfrm>
        </p:spPr>
        <p:txBody>
          <a:bodyPr>
            <a:normAutofit/>
          </a:bodyPr>
          <a:lstStyle/>
          <a:p>
            <a:pPr algn="ctr"/>
            <a:r>
              <a:rPr lang="en-US" sz="3200" dirty="0" smtClean="0">
                <a:latin typeface="+mj-lt"/>
              </a:rPr>
              <a:t>AUDIT OUTCOME</a:t>
            </a:r>
            <a:endParaRPr lang="en-ZA" sz="3200" dirty="0">
              <a:latin typeface="+mj-lt"/>
            </a:endParaRPr>
          </a:p>
        </p:txBody>
      </p:sp>
      <p:graphicFrame>
        <p:nvGraphicFramePr>
          <p:cNvPr id="6" name="Content Placeholder 3"/>
          <p:cNvGraphicFramePr>
            <a:graphicFrameLocks noGrp="1"/>
          </p:cNvGraphicFramePr>
          <p:nvPr>
            <p:ph idx="1"/>
            <p:extLst>
              <p:ext uri="{D42A27DB-BD31-4B8C-83A1-F6EECF244321}">
                <p14:modId xmlns:p14="http://schemas.microsoft.com/office/powerpoint/2010/main" xmlns="" val="1084756742"/>
              </p:ext>
            </p:extLst>
          </p:nvPr>
        </p:nvGraphicFramePr>
        <p:xfrm>
          <a:off x="395536" y="1556792"/>
          <a:ext cx="8208914" cy="1469639"/>
        </p:xfrm>
        <a:graphic>
          <a:graphicData uri="http://schemas.openxmlformats.org/drawingml/2006/table">
            <a:tbl>
              <a:tblPr firstRow="1" bandRow="1">
                <a:tableStyleId>{5C22544A-7EE6-4342-B048-85BDC9FD1C3A}</a:tableStyleId>
              </a:tblPr>
              <a:tblGrid>
                <a:gridCol w="1655023"/>
                <a:gridCol w="2317032"/>
                <a:gridCol w="1853626"/>
                <a:gridCol w="2383233"/>
              </a:tblGrid>
              <a:tr h="555239">
                <a:tc>
                  <a:txBody>
                    <a:bodyPr/>
                    <a:lstStyle/>
                    <a:p>
                      <a:pPr algn="ctr"/>
                      <a:r>
                        <a:rPr lang="en-ZA" sz="1800" b="1" dirty="0" smtClean="0">
                          <a:latin typeface="+mn-lt"/>
                          <a:cs typeface="Arial" pitchFamily="34" charset="0"/>
                        </a:rPr>
                        <a:t>NHC </a:t>
                      </a:r>
                      <a:endParaRPr lang="en-ZA" sz="1800" b="1" dirty="0">
                        <a:latin typeface="+mn-lt"/>
                        <a:cs typeface="Arial" pitchFamily="34" charset="0"/>
                      </a:endParaRPr>
                    </a:p>
                  </a:txBody>
                  <a:tcPr>
                    <a:solidFill>
                      <a:schemeClr val="accent6">
                        <a:lumMod val="50000"/>
                      </a:schemeClr>
                    </a:solidFill>
                  </a:tcPr>
                </a:tc>
                <a:tc>
                  <a:txBody>
                    <a:bodyPr/>
                    <a:lstStyle/>
                    <a:p>
                      <a:pPr algn="ctr"/>
                      <a:r>
                        <a:rPr lang="en-ZA" sz="1800" b="1" dirty="0" smtClean="0">
                          <a:latin typeface="+mn-lt"/>
                          <a:cs typeface="Arial" pitchFamily="34" charset="0"/>
                        </a:rPr>
                        <a:t>2012/13</a:t>
                      </a:r>
                      <a:endParaRPr lang="en-ZA" sz="1800" b="1" dirty="0">
                        <a:latin typeface="+mn-lt"/>
                        <a:cs typeface="Arial" pitchFamily="34" charset="0"/>
                      </a:endParaRPr>
                    </a:p>
                  </a:txBody>
                  <a:tcPr>
                    <a:solidFill>
                      <a:schemeClr val="accent6">
                        <a:lumMod val="50000"/>
                      </a:schemeClr>
                    </a:solidFill>
                  </a:tcPr>
                </a:tc>
                <a:tc>
                  <a:txBody>
                    <a:bodyPr/>
                    <a:lstStyle/>
                    <a:p>
                      <a:pPr algn="ctr"/>
                      <a:r>
                        <a:rPr lang="en-ZA" sz="1800" b="1" dirty="0" smtClean="0">
                          <a:latin typeface="+mn-lt"/>
                          <a:cs typeface="Arial" pitchFamily="34" charset="0"/>
                        </a:rPr>
                        <a:t>2013/14</a:t>
                      </a:r>
                      <a:endParaRPr lang="en-ZA" sz="1800" b="1" dirty="0">
                        <a:latin typeface="+mn-lt"/>
                        <a:cs typeface="Arial" pitchFamily="34" charset="0"/>
                      </a:endParaRPr>
                    </a:p>
                  </a:txBody>
                  <a:tcPr>
                    <a:solidFill>
                      <a:schemeClr val="accent6">
                        <a:lumMod val="50000"/>
                      </a:schemeClr>
                    </a:solidFill>
                  </a:tcPr>
                </a:tc>
                <a:tc>
                  <a:txBody>
                    <a:bodyPr/>
                    <a:lstStyle/>
                    <a:p>
                      <a:pPr algn="ctr"/>
                      <a:r>
                        <a:rPr lang="en-ZA" sz="1800" b="1" dirty="0" smtClean="0">
                          <a:latin typeface="+mn-lt"/>
                          <a:cs typeface="Arial" pitchFamily="34" charset="0"/>
                        </a:rPr>
                        <a:t>2014/15</a:t>
                      </a:r>
                      <a:endParaRPr lang="en-ZA" sz="1800" b="1" dirty="0">
                        <a:latin typeface="+mn-lt"/>
                        <a:cs typeface="Arial" pitchFamily="34" charset="0"/>
                      </a:endParaRPr>
                    </a:p>
                  </a:txBody>
                  <a:tcPr>
                    <a:solidFill>
                      <a:schemeClr val="accent6">
                        <a:lumMod val="50000"/>
                      </a:schemeClr>
                    </a:solidFill>
                  </a:tcPr>
                </a:tc>
              </a:tr>
              <a:tr h="555239">
                <a:tc>
                  <a:txBody>
                    <a:bodyPr/>
                    <a:lstStyle/>
                    <a:p>
                      <a:pPr algn="r"/>
                      <a:r>
                        <a:rPr lang="en-ZA" sz="1800" b="1" dirty="0" smtClean="0">
                          <a:latin typeface="+mn-lt"/>
                          <a:cs typeface="Arial" pitchFamily="34" charset="0"/>
                        </a:rPr>
                        <a:t>Audit</a:t>
                      </a:r>
                      <a:r>
                        <a:rPr lang="en-ZA" sz="1800" b="1" baseline="0" dirty="0" smtClean="0">
                          <a:latin typeface="+mn-lt"/>
                          <a:cs typeface="Arial" pitchFamily="34" charset="0"/>
                        </a:rPr>
                        <a:t> Outcome</a:t>
                      </a:r>
                      <a:endParaRPr lang="en-ZA" sz="1800" b="1" dirty="0">
                        <a:latin typeface="+mn-lt"/>
                        <a:cs typeface="Arial" pitchFamily="34" charset="0"/>
                      </a:endParaRPr>
                    </a:p>
                  </a:txBody>
                  <a:tcPr>
                    <a:solidFill>
                      <a:schemeClr val="bg2">
                        <a:lumMod val="75000"/>
                      </a:schemeClr>
                    </a:solidFill>
                  </a:tcPr>
                </a:tc>
                <a:tc>
                  <a:txBody>
                    <a:bodyPr/>
                    <a:lstStyle/>
                    <a:p>
                      <a:pPr algn="r"/>
                      <a:r>
                        <a:rPr lang="en-ZA" sz="1800" b="1" dirty="0" smtClean="0">
                          <a:latin typeface="+mn-lt"/>
                          <a:cs typeface="Arial" pitchFamily="34" charset="0"/>
                        </a:rPr>
                        <a:t>Unqualified with findings </a:t>
                      </a:r>
                      <a:endParaRPr lang="en-ZA" sz="1800" b="1" dirty="0">
                        <a:latin typeface="+mn-lt"/>
                        <a:cs typeface="Arial" pitchFamily="34" charset="0"/>
                      </a:endParaRPr>
                    </a:p>
                  </a:txBody>
                  <a:tcPr>
                    <a:solidFill>
                      <a:schemeClr val="bg2">
                        <a:lumMod val="7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smtClean="0">
                          <a:ln>
                            <a:noFill/>
                          </a:ln>
                          <a:solidFill>
                            <a:prstClr val="black"/>
                          </a:solidFill>
                          <a:effectLst/>
                          <a:uLnTx/>
                          <a:uFillTx/>
                          <a:latin typeface="+mn-lt"/>
                          <a:ea typeface="+mn-ea"/>
                          <a:cs typeface="Arial" pitchFamily="34" charset="0"/>
                        </a:rPr>
                        <a:t>Unqualified with findings</a:t>
                      </a:r>
                    </a:p>
                    <a:p>
                      <a:pPr algn="r"/>
                      <a:endParaRPr lang="en-ZA" sz="1800" b="1" dirty="0">
                        <a:latin typeface="+mn-lt"/>
                        <a:cs typeface="Arial" pitchFamily="34" charset="0"/>
                      </a:endParaRPr>
                    </a:p>
                  </a:txBody>
                  <a:tcPr>
                    <a:solidFill>
                      <a:schemeClr val="bg2">
                        <a:lumMod val="75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smtClean="0">
                          <a:ln>
                            <a:noFill/>
                          </a:ln>
                          <a:solidFill>
                            <a:prstClr val="black"/>
                          </a:solidFill>
                          <a:effectLst/>
                          <a:uLnTx/>
                          <a:uFillTx/>
                          <a:latin typeface="+mn-lt"/>
                          <a:ea typeface="+mn-ea"/>
                          <a:cs typeface="Arial" pitchFamily="34" charset="0"/>
                        </a:rPr>
                        <a:t>Unqualified with findings</a:t>
                      </a:r>
                    </a:p>
                    <a:p>
                      <a:pPr algn="r"/>
                      <a:endParaRPr lang="en-ZA" sz="1800" b="1" dirty="0">
                        <a:latin typeface="+mn-lt"/>
                        <a:cs typeface="Arial"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490213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10952"/>
          </a:xfrm>
        </p:spPr>
        <p:txBody>
          <a:bodyPr>
            <a:normAutofit/>
          </a:bodyPr>
          <a:lstStyle/>
          <a:p>
            <a:pPr algn="ctr"/>
            <a:r>
              <a:rPr lang="en-US" sz="3200" dirty="0" smtClean="0">
                <a:latin typeface="+mj-lt"/>
              </a:rPr>
              <a:t>SELECTED AUDIT FINDINGS</a:t>
            </a:r>
            <a:endParaRPr lang="en-ZA" sz="3200" dirty="0">
              <a:latin typeface="+mj-lt"/>
            </a:endParaRPr>
          </a:p>
        </p:txBody>
      </p:sp>
      <p:sp>
        <p:nvSpPr>
          <p:cNvPr id="3" name="Content Placeholder 2"/>
          <p:cNvSpPr>
            <a:spLocks noGrp="1"/>
          </p:cNvSpPr>
          <p:nvPr>
            <p:ph idx="1"/>
          </p:nvPr>
        </p:nvSpPr>
        <p:spPr>
          <a:xfrm>
            <a:off x="251520" y="1412776"/>
            <a:ext cx="8640960" cy="4343400"/>
          </a:xfrm>
        </p:spPr>
        <p:txBody>
          <a:bodyPr>
            <a:normAutofit fontScale="92500" lnSpcReduction="20000"/>
          </a:bodyPr>
          <a:lstStyle/>
          <a:p>
            <a:pPr algn="just"/>
            <a:r>
              <a:rPr lang="en-ZA" sz="1900" b="0" dirty="0" smtClean="0">
                <a:solidFill>
                  <a:schemeClr val="tx1"/>
                </a:solidFill>
                <a:latin typeface="+mn-lt"/>
              </a:rPr>
              <a:t>Thirty one percent of the NHC’s performance indicators were not well defined. </a:t>
            </a:r>
          </a:p>
          <a:p>
            <a:pPr algn="just"/>
            <a:endParaRPr lang="en-ZA" sz="1900" b="0" dirty="0" smtClean="0">
              <a:solidFill>
                <a:schemeClr val="tx1"/>
              </a:solidFill>
              <a:latin typeface="+mn-lt"/>
            </a:endParaRPr>
          </a:p>
          <a:p>
            <a:pPr algn="just"/>
            <a:r>
              <a:rPr lang="en-ZA" sz="1900" b="0" dirty="0" smtClean="0">
                <a:solidFill>
                  <a:schemeClr val="tx1"/>
                </a:solidFill>
                <a:latin typeface="+mn-lt"/>
              </a:rPr>
              <a:t>Three tenders amounting to R326 060 were awarded to service providers without obtaining the necessary price quotations.</a:t>
            </a:r>
          </a:p>
          <a:p>
            <a:pPr algn="just"/>
            <a:endParaRPr lang="en-ZA" sz="1900" b="0" dirty="0" smtClean="0">
              <a:solidFill>
                <a:schemeClr val="tx1"/>
              </a:solidFill>
              <a:latin typeface="+mn-lt"/>
            </a:endParaRPr>
          </a:p>
          <a:p>
            <a:pPr algn="just"/>
            <a:r>
              <a:rPr lang="en-ZA" sz="1900" b="0" dirty="0" smtClean="0">
                <a:solidFill>
                  <a:schemeClr val="tx1"/>
                </a:solidFill>
                <a:latin typeface="+mn-lt"/>
              </a:rPr>
              <a:t>The National Heritage Council did not follow the Supply Chain Management prescripts resulting in the entity incurring Irregular Expenditure  amounting to R4 148 000.</a:t>
            </a:r>
          </a:p>
          <a:p>
            <a:pPr algn="just"/>
            <a:endParaRPr lang="en-ZA" sz="1900" b="0" dirty="0" smtClean="0">
              <a:solidFill>
                <a:schemeClr val="tx1"/>
              </a:solidFill>
              <a:latin typeface="+mn-lt"/>
            </a:endParaRPr>
          </a:p>
          <a:p>
            <a:pPr algn="just"/>
            <a:r>
              <a:rPr lang="en-ZA" sz="1900" b="0" dirty="0" smtClean="0">
                <a:solidFill>
                  <a:schemeClr val="tx1"/>
                </a:solidFill>
                <a:latin typeface="+mn-lt"/>
              </a:rPr>
              <a:t>Financial Viability: current liabilities of the NHC are in excess of the current assets by R102 000. This may negatively  affect the entity’s ability to settle its  short term claims when they become due.</a:t>
            </a:r>
          </a:p>
          <a:p>
            <a:pPr algn="just"/>
            <a:endParaRPr lang="en-ZA" sz="1900" b="0" dirty="0" smtClean="0">
              <a:solidFill>
                <a:schemeClr val="tx1"/>
              </a:solidFill>
              <a:latin typeface="+mn-lt"/>
            </a:endParaRPr>
          </a:p>
          <a:p>
            <a:pPr algn="just"/>
            <a:r>
              <a:rPr lang="en-ZA" sz="1900" b="0" dirty="0" smtClean="0">
                <a:solidFill>
                  <a:schemeClr val="tx1"/>
                </a:solidFill>
                <a:latin typeface="+mn-lt"/>
              </a:rPr>
              <a:t>National Heritage Council did not make provision for Contingent Liability relating to the dismissed employee. The entity is currently challenging the decision of the Commission for Conciliation and Arbitration pertaining to reinstate the employee involved at the Labour Court.</a:t>
            </a:r>
          </a:p>
          <a:p>
            <a:endParaRPr lang="en-ZA" dirty="0"/>
          </a:p>
        </p:txBody>
      </p:sp>
    </p:spTree>
    <p:extLst>
      <p:ext uri="{BB962C8B-B14F-4D97-AF65-F5344CB8AC3E}">
        <p14:creationId xmlns:p14="http://schemas.microsoft.com/office/powerpoint/2010/main" xmlns="" val="1968372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710952"/>
          </a:xfrm>
        </p:spPr>
        <p:txBody>
          <a:bodyPr>
            <a:noAutofit/>
          </a:bodyPr>
          <a:lstStyle/>
          <a:p>
            <a:pPr algn="ctr"/>
            <a:r>
              <a:rPr lang="en-ZA" sz="3200" dirty="0" smtClean="0">
                <a:latin typeface="+mj-lt"/>
              </a:rPr>
              <a:t>GOVERNANCE</a:t>
            </a:r>
            <a:endParaRPr lang="en-ZA" sz="3200" dirty="0">
              <a:latin typeface="+mj-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51146551"/>
              </p:ext>
            </p:extLst>
          </p:nvPr>
        </p:nvGraphicFramePr>
        <p:xfrm>
          <a:off x="467544" y="1628800"/>
          <a:ext cx="7848872" cy="3394822"/>
        </p:xfrm>
        <a:graphic>
          <a:graphicData uri="http://schemas.openxmlformats.org/drawingml/2006/table">
            <a:tbl>
              <a:tblPr firstRow="1" bandRow="1">
                <a:tableStyleId>{5C22544A-7EE6-4342-B048-85BDC9FD1C3A}</a:tableStyleId>
              </a:tblPr>
              <a:tblGrid>
                <a:gridCol w="3086636"/>
                <a:gridCol w="4762236"/>
              </a:tblGrid>
              <a:tr h="743062">
                <a:tc>
                  <a:txBody>
                    <a:bodyPr/>
                    <a:lstStyle/>
                    <a:p>
                      <a:pPr algn="ctr"/>
                      <a:endParaRPr lang="en-ZA" dirty="0" smtClean="0"/>
                    </a:p>
                    <a:p>
                      <a:pPr algn="ctr"/>
                      <a:r>
                        <a:rPr lang="en-ZA" dirty="0" smtClean="0"/>
                        <a:t>STRUCTURE</a:t>
                      </a:r>
                      <a:endParaRPr lang="en-ZA" dirty="0"/>
                    </a:p>
                  </a:txBody>
                  <a:tcPr/>
                </a:tc>
                <a:tc>
                  <a:txBody>
                    <a:bodyPr/>
                    <a:lstStyle/>
                    <a:p>
                      <a:pPr algn="ctr"/>
                      <a:endParaRPr lang="en-ZA" dirty="0" smtClean="0"/>
                    </a:p>
                    <a:p>
                      <a:pPr algn="ctr"/>
                      <a:r>
                        <a:rPr lang="en-ZA" dirty="0" smtClean="0"/>
                        <a:t>STATUS</a:t>
                      </a:r>
                      <a:endParaRPr lang="en-ZA" dirty="0"/>
                    </a:p>
                  </a:txBody>
                  <a:tcPr/>
                </a:tc>
              </a:tr>
              <a:tr h="743062">
                <a:tc>
                  <a:txBody>
                    <a:bodyPr/>
                    <a:lstStyle/>
                    <a:p>
                      <a:pPr algn="ctr"/>
                      <a:r>
                        <a:rPr lang="en-ZA" b="1" dirty="0" smtClean="0"/>
                        <a:t>Council</a:t>
                      </a:r>
                      <a:endParaRPr lang="en-ZA" b="1" dirty="0"/>
                    </a:p>
                  </a:txBody>
                  <a:tcPr/>
                </a:tc>
                <a:tc>
                  <a:txBody>
                    <a:bodyPr/>
                    <a:lstStyle/>
                    <a:p>
                      <a:r>
                        <a:rPr lang="en-ZA" dirty="0" smtClean="0"/>
                        <a:t>The Council</a:t>
                      </a:r>
                      <a:r>
                        <a:rPr lang="en-ZA" baseline="0" dirty="0" smtClean="0"/>
                        <a:t> of the National Heritage Council is f</a:t>
                      </a:r>
                      <a:r>
                        <a:rPr lang="en-ZA" dirty="0" smtClean="0"/>
                        <a:t>ully constituted as at 6 September</a:t>
                      </a:r>
                      <a:r>
                        <a:rPr lang="en-ZA" baseline="0" dirty="0" smtClean="0"/>
                        <a:t> 2016.</a:t>
                      </a:r>
                      <a:endParaRPr lang="en-ZA" dirty="0" smtClean="0"/>
                    </a:p>
                    <a:p>
                      <a:endParaRPr lang="en-ZA" dirty="0"/>
                    </a:p>
                  </a:txBody>
                  <a:tcPr/>
                </a:tc>
              </a:tr>
              <a:tr h="743062">
                <a:tc>
                  <a:txBody>
                    <a:bodyPr/>
                    <a:lstStyle/>
                    <a:p>
                      <a:pPr algn="ctr"/>
                      <a:r>
                        <a:rPr lang="en-ZA" b="1" dirty="0" smtClean="0"/>
                        <a:t>Management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800" b="0" i="0" u="none" strike="noStrike" kern="1200" cap="none" spc="0" normalizeH="0" baseline="0" noProof="0" dirty="0" smtClean="0">
                          <a:ln>
                            <a:noFill/>
                          </a:ln>
                          <a:solidFill>
                            <a:prstClr val="black"/>
                          </a:solidFill>
                          <a:effectLst/>
                          <a:uLnTx/>
                          <a:uFillTx/>
                          <a:latin typeface="+mn-lt"/>
                          <a:ea typeface="+mn-ea"/>
                          <a:cs typeface="+mn-cs"/>
                        </a:rPr>
                        <a:t>Chief Executive Officer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ZA" sz="1800" b="0" i="0" u="none" strike="noStrike" kern="1200" cap="none" spc="0" normalizeH="0" baseline="0" noProof="0" dirty="0" smtClean="0">
                        <a:ln>
                          <a:noFill/>
                        </a:ln>
                        <a:solidFill>
                          <a:prstClr val="black"/>
                        </a:solidFill>
                        <a:effectLst/>
                        <a:uLnTx/>
                        <a:uFillTx/>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800" b="0" i="0" u="none" strike="noStrike" kern="1200" cap="none" spc="0" normalizeH="0" baseline="0" noProof="0" dirty="0" smtClean="0">
                          <a:ln>
                            <a:noFill/>
                          </a:ln>
                          <a:solidFill>
                            <a:prstClr val="black"/>
                          </a:solidFill>
                          <a:effectLst/>
                          <a:uLnTx/>
                          <a:uFillTx/>
                          <a:latin typeface="+mn-lt"/>
                          <a:ea typeface="+mn-ea"/>
                          <a:cs typeface="+mn-cs"/>
                        </a:rPr>
                        <a:t>Chief Financial Officer</a:t>
                      </a:r>
                    </a:p>
                    <a:p>
                      <a:endParaRPr lang="en-ZA" dirty="0" smtClean="0"/>
                    </a:p>
                  </a:txBody>
                  <a:tcPr/>
                </a:tc>
                <a:tc>
                  <a:txBody>
                    <a:bodyPr/>
                    <a:lstStyle/>
                    <a:p>
                      <a:endParaRPr lang="en-ZA" b="0" dirty="0" smtClean="0">
                        <a:solidFill>
                          <a:schemeClr val="tx1"/>
                        </a:solidFill>
                      </a:endParaRPr>
                    </a:p>
                    <a:p>
                      <a:endParaRPr lang="en-ZA" b="0" dirty="0" smtClean="0">
                        <a:solidFill>
                          <a:schemeClr val="tx1"/>
                        </a:solidFill>
                      </a:endParaRPr>
                    </a:p>
                    <a:p>
                      <a:r>
                        <a:rPr lang="en-ZA" b="0" dirty="0" smtClean="0">
                          <a:solidFill>
                            <a:schemeClr val="tx1"/>
                          </a:solidFill>
                        </a:rPr>
                        <a:t>Appointed.</a:t>
                      </a:r>
                    </a:p>
                    <a:p>
                      <a:endParaRPr lang="en-ZA" b="0" dirty="0" smtClean="0">
                        <a:solidFill>
                          <a:schemeClr val="tx1"/>
                        </a:solidFill>
                      </a:endParaRPr>
                    </a:p>
                    <a:p>
                      <a:r>
                        <a:rPr lang="en-ZA" b="0" dirty="0" smtClean="0">
                          <a:solidFill>
                            <a:schemeClr val="tx1"/>
                          </a:solidFill>
                        </a:rPr>
                        <a:t>Appointed.</a:t>
                      </a:r>
                      <a:endParaRPr lang="en-ZA" b="0" dirty="0">
                        <a:solidFill>
                          <a:schemeClr val="tx1"/>
                        </a:solidFill>
                      </a:endParaRPr>
                    </a:p>
                  </a:txBody>
                  <a:tcPr/>
                </a:tc>
              </a:tr>
            </a:tbl>
          </a:graphicData>
        </a:graphic>
      </p:graphicFrame>
    </p:spTree>
    <p:extLst>
      <p:ext uri="{BB962C8B-B14F-4D97-AF65-F5344CB8AC3E}">
        <p14:creationId xmlns:p14="http://schemas.microsoft.com/office/powerpoint/2010/main" xmlns="" val="704296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710952"/>
          </a:xfrm>
        </p:spPr>
        <p:txBody>
          <a:bodyPr>
            <a:noAutofit/>
          </a:bodyPr>
          <a:lstStyle/>
          <a:p>
            <a:pPr algn="ctr"/>
            <a:r>
              <a:rPr lang="en-ZA" sz="3200" dirty="0" smtClean="0">
                <a:latin typeface="+mj-lt"/>
              </a:rPr>
              <a:t>GOVERNANCE…</a:t>
            </a:r>
            <a:endParaRPr lang="en-ZA" sz="3200" dirty="0">
              <a:latin typeface="+mj-lt"/>
            </a:endParaRPr>
          </a:p>
        </p:txBody>
      </p:sp>
      <p:graphicFrame>
        <p:nvGraphicFramePr>
          <p:cNvPr id="6" name="Content Placeholder 3"/>
          <p:cNvGraphicFramePr>
            <a:graphicFrameLocks noGrp="1"/>
          </p:cNvGraphicFramePr>
          <p:nvPr>
            <p:ph idx="1"/>
            <p:extLst>
              <p:ext uri="{D42A27DB-BD31-4B8C-83A1-F6EECF244321}">
                <p14:modId xmlns:p14="http://schemas.microsoft.com/office/powerpoint/2010/main" xmlns="" val="4177798248"/>
              </p:ext>
            </p:extLst>
          </p:nvPr>
        </p:nvGraphicFramePr>
        <p:xfrm>
          <a:off x="467544" y="1268760"/>
          <a:ext cx="8280920" cy="4956362"/>
        </p:xfrm>
        <a:graphic>
          <a:graphicData uri="http://schemas.openxmlformats.org/drawingml/2006/table">
            <a:tbl>
              <a:tblPr firstRow="1" bandRow="1">
                <a:tableStyleId>{5C22544A-7EE6-4342-B048-85BDC9FD1C3A}</a:tableStyleId>
              </a:tblPr>
              <a:tblGrid>
                <a:gridCol w="2671262"/>
                <a:gridCol w="1305104"/>
                <a:gridCol w="1205884"/>
                <a:gridCol w="1549335"/>
                <a:gridCol w="1549335"/>
              </a:tblGrid>
              <a:tr h="557941">
                <a:tc>
                  <a:txBody>
                    <a:bodyPr/>
                    <a:lstStyle/>
                    <a:p>
                      <a:r>
                        <a:rPr lang="en-ZA" sz="1800" dirty="0" smtClean="0">
                          <a:latin typeface="+mn-lt"/>
                          <a:cs typeface="Arial" pitchFamily="34" charset="0"/>
                        </a:rPr>
                        <a:t>NHC</a:t>
                      </a:r>
                      <a:endParaRPr lang="en-ZA" sz="1800" dirty="0">
                        <a:latin typeface="+mn-lt"/>
                        <a:cs typeface="Arial" pitchFamily="34" charset="0"/>
                      </a:endParaRPr>
                    </a:p>
                  </a:txBody>
                  <a:tcPr>
                    <a:solidFill>
                      <a:schemeClr val="accent6">
                        <a:lumMod val="50000"/>
                      </a:schemeClr>
                    </a:solidFill>
                  </a:tcPr>
                </a:tc>
                <a:tc>
                  <a:txBody>
                    <a:bodyPr/>
                    <a:lstStyle/>
                    <a:p>
                      <a:r>
                        <a:rPr lang="en-ZA" sz="1800" dirty="0" smtClean="0">
                          <a:latin typeface="+mn-lt"/>
                          <a:cs typeface="Arial" pitchFamily="34" charset="0"/>
                        </a:rPr>
                        <a:t>2013/14</a:t>
                      </a:r>
                      <a:endParaRPr lang="en-ZA" sz="1800" dirty="0">
                        <a:latin typeface="+mn-lt"/>
                        <a:cs typeface="Arial" pitchFamily="34" charset="0"/>
                      </a:endParaRPr>
                    </a:p>
                  </a:txBody>
                  <a:tcPr>
                    <a:solidFill>
                      <a:schemeClr val="accent6">
                        <a:lumMod val="50000"/>
                      </a:schemeClr>
                    </a:solidFill>
                  </a:tcPr>
                </a:tc>
                <a:tc>
                  <a:txBody>
                    <a:bodyPr/>
                    <a:lstStyle/>
                    <a:p>
                      <a:r>
                        <a:rPr lang="en-ZA" sz="1800" dirty="0" smtClean="0">
                          <a:latin typeface="+mn-lt"/>
                          <a:cs typeface="Arial" pitchFamily="34" charset="0"/>
                        </a:rPr>
                        <a:t>2014/15</a:t>
                      </a:r>
                      <a:endParaRPr lang="en-ZA" sz="1800" dirty="0">
                        <a:latin typeface="+mn-lt"/>
                        <a:cs typeface="Arial" pitchFamily="34" charset="0"/>
                      </a:endParaRPr>
                    </a:p>
                  </a:txBody>
                  <a:tcPr>
                    <a:solidFill>
                      <a:schemeClr val="accent6">
                        <a:lumMod val="50000"/>
                      </a:schemeClr>
                    </a:solidFill>
                  </a:tcPr>
                </a:tc>
                <a:tc>
                  <a:txBody>
                    <a:bodyPr/>
                    <a:lstStyle/>
                    <a:p>
                      <a:r>
                        <a:rPr lang="en-ZA" sz="1800" dirty="0" smtClean="0">
                          <a:latin typeface="+mn-lt"/>
                          <a:cs typeface="Arial" pitchFamily="34" charset="0"/>
                        </a:rPr>
                        <a:t>2015/16</a:t>
                      </a:r>
                      <a:endParaRPr lang="en-ZA" sz="1800" dirty="0">
                        <a:latin typeface="+mn-lt"/>
                        <a:cs typeface="Arial" pitchFamily="34" charset="0"/>
                      </a:endParaRPr>
                    </a:p>
                  </a:txBody>
                  <a:tcPr>
                    <a:solidFill>
                      <a:schemeClr val="accent6">
                        <a:lumMod val="50000"/>
                      </a:schemeClr>
                    </a:solidFill>
                  </a:tcPr>
                </a:tc>
                <a:tc>
                  <a:txBody>
                    <a:bodyPr/>
                    <a:lstStyle/>
                    <a:p>
                      <a:r>
                        <a:rPr lang="en-ZA" sz="1800" smtClean="0">
                          <a:latin typeface="+mn-lt"/>
                          <a:cs typeface="Arial" pitchFamily="34" charset="0"/>
                        </a:rPr>
                        <a:t>2016/17</a:t>
                      </a:r>
                      <a:endParaRPr lang="en-ZA" sz="1800" dirty="0">
                        <a:latin typeface="+mn-lt"/>
                        <a:cs typeface="Arial" pitchFamily="34" charset="0"/>
                      </a:endParaRPr>
                    </a:p>
                  </a:txBody>
                  <a:tcPr>
                    <a:solidFill>
                      <a:schemeClr val="accent6">
                        <a:lumMod val="50000"/>
                      </a:schemeClr>
                    </a:solidFill>
                  </a:tcPr>
                </a:tc>
              </a:tr>
              <a:tr h="557941">
                <a:tc>
                  <a:txBody>
                    <a:bodyPr/>
                    <a:lstStyle/>
                    <a:p>
                      <a:r>
                        <a:rPr lang="en-ZA" sz="1800" dirty="0" smtClean="0">
                          <a:latin typeface="+mn-lt"/>
                          <a:cs typeface="Arial" pitchFamily="34" charset="0"/>
                        </a:rPr>
                        <a:t>Number of Council</a:t>
                      </a:r>
                      <a:r>
                        <a:rPr lang="en-ZA" sz="1800" baseline="0" dirty="0" smtClean="0">
                          <a:latin typeface="+mn-lt"/>
                          <a:cs typeface="Arial" pitchFamily="34" charset="0"/>
                        </a:rPr>
                        <a:t> members</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cs typeface="Arial" pitchFamily="34" charset="0"/>
                        </a:rPr>
                        <a:t>13</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rPr>
                        <a:t>10</a:t>
                      </a:r>
                      <a:endParaRPr lang="en-ZA" sz="1800" dirty="0">
                        <a:latin typeface="+mn-lt"/>
                      </a:endParaRPr>
                    </a:p>
                  </a:txBody>
                  <a:tcPr>
                    <a:solidFill>
                      <a:schemeClr val="bg2">
                        <a:lumMod val="90000"/>
                      </a:schemeClr>
                    </a:solidFill>
                  </a:tcPr>
                </a:tc>
                <a:tc>
                  <a:txBody>
                    <a:bodyPr/>
                    <a:lstStyle/>
                    <a:p>
                      <a:r>
                        <a:rPr lang="en-ZA" sz="1800" dirty="0" smtClean="0">
                          <a:latin typeface="+mn-lt"/>
                          <a:cs typeface="Arial" pitchFamily="34" charset="0"/>
                        </a:rPr>
                        <a:t>15</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cs typeface="Arial" pitchFamily="34" charset="0"/>
                        </a:rPr>
                        <a:t>15</a:t>
                      </a:r>
                      <a:endParaRPr lang="en-ZA" sz="1800" dirty="0">
                        <a:latin typeface="+mn-lt"/>
                        <a:cs typeface="Arial" pitchFamily="34" charset="0"/>
                      </a:endParaRPr>
                    </a:p>
                  </a:txBody>
                  <a:tcPr>
                    <a:solidFill>
                      <a:schemeClr val="bg2">
                        <a:lumMod val="90000"/>
                      </a:schemeClr>
                    </a:solidFill>
                  </a:tcPr>
                </a:tc>
              </a:tr>
              <a:tr h="557941">
                <a:tc>
                  <a:txBody>
                    <a:bodyPr/>
                    <a:lstStyle/>
                    <a:p>
                      <a:r>
                        <a:rPr lang="en-ZA" sz="1800" dirty="0" smtClean="0">
                          <a:latin typeface="+mn-lt"/>
                          <a:cs typeface="Arial" pitchFamily="34" charset="0"/>
                        </a:rPr>
                        <a:t>Number of Council meetings</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cs typeface="Arial" pitchFamily="34" charset="0"/>
                        </a:rPr>
                        <a:t>5</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rPr>
                        <a:t>6</a:t>
                      </a:r>
                      <a:endParaRPr lang="en-ZA" sz="1800" dirty="0">
                        <a:latin typeface="+mn-lt"/>
                      </a:endParaRPr>
                    </a:p>
                  </a:txBody>
                  <a:tcPr>
                    <a:solidFill>
                      <a:schemeClr val="bg2">
                        <a:lumMod val="90000"/>
                      </a:schemeClr>
                    </a:solidFill>
                  </a:tcPr>
                </a:tc>
                <a:tc>
                  <a:txBody>
                    <a:bodyPr/>
                    <a:lstStyle/>
                    <a:p>
                      <a:r>
                        <a:rPr lang="en-ZA" sz="1800" dirty="0" smtClean="0">
                          <a:latin typeface="+mn-lt"/>
                          <a:cs typeface="Arial" pitchFamily="34" charset="0"/>
                        </a:rPr>
                        <a:t>4</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cs typeface="Arial" pitchFamily="34" charset="0"/>
                        </a:rPr>
                        <a:t>2</a:t>
                      </a:r>
                      <a:endParaRPr lang="en-ZA" sz="1800" dirty="0">
                        <a:latin typeface="+mn-lt"/>
                        <a:cs typeface="Arial" pitchFamily="34" charset="0"/>
                      </a:endParaRPr>
                    </a:p>
                  </a:txBody>
                  <a:tcPr>
                    <a:solidFill>
                      <a:schemeClr val="bg2">
                        <a:lumMod val="90000"/>
                      </a:schemeClr>
                    </a:solidFill>
                  </a:tcPr>
                </a:tc>
              </a:tr>
              <a:tr h="611029">
                <a:tc>
                  <a:txBody>
                    <a:bodyPr/>
                    <a:lstStyle/>
                    <a:p>
                      <a:r>
                        <a:rPr lang="en-ZA" sz="1800" dirty="0" smtClean="0">
                          <a:latin typeface="+mn-lt"/>
                          <a:cs typeface="Arial" pitchFamily="34" charset="0"/>
                        </a:rPr>
                        <a:t>Number of Council committee meetings</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cs typeface="Arial" pitchFamily="34" charset="0"/>
                        </a:rPr>
                        <a:t>11</a:t>
                      </a:r>
                      <a:endParaRPr lang="en-ZA" sz="1800" dirty="0">
                        <a:latin typeface="+mn-lt"/>
                        <a:cs typeface="Arial" pitchFamily="34" charset="0"/>
                      </a:endParaRPr>
                    </a:p>
                  </a:txBody>
                  <a:tcPr>
                    <a:solidFill>
                      <a:schemeClr val="bg2">
                        <a:lumMod val="90000"/>
                      </a:schemeClr>
                    </a:solidFill>
                  </a:tcPr>
                </a:tc>
                <a:tc>
                  <a:txBody>
                    <a:bodyPr/>
                    <a:lstStyle/>
                    <a:p>
                      <a:endParaRPr lang="en-ZA" sz="1800" dirty="0">
                        <a:latin typeface="+mn-lt"/>
                      </a:endParaRPr>
                    </a:p>
                  </a:txBody>
                  <a:tcPr>
                    <a:solidFill>
                      <a:schemeClr val="bg2">
                        <a:lumMod val="90000"/>
                      </a:schemeClr>
                    </a:solidFill>
                  </a:tcPr>
                </a:tc>
                <a:tc>
                  <a:txBody>
                    <a:bodyPr/>
                    <a:lstStyle/>
                    <a:p>
                      <a:r>
                        <a:rPr lang="en-ZA" sz="1800" dirty="0" smtClean="0">
                          <a:latin typeface="+mn-lt"/>
                          <a:cs typeface="Arial" pitchFamily="34" charset="0"/>
                        </a:rPr>
                        <a:t>4</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cs typeface="Arial" pitchFamily="34" charset="0"/>
                        </a:rPr>
                        <a:t>1</a:t>
                      </a:r>
                      <a:endParaRPr lang="en-ZA" sz="1800" dirty="0">
                        <a:latin typeface="+mn-lt"/>
                        <a:cs typeface="Arial" pitchFamily="34" charset="0"/>
                      </a:endParaRPr>
                    </a:p>
                  </a:txBody>
                  <a:tcPr>
                    <a:solidFill>
                      <a:schemeClr val="bg2">
                        <a:lumMod val="90000"/>
                      </a:schemeClr>
                    </a:solidFill>
                  </a:tcPr>
                </a:tc>
              </a:tr>
              <a:tr h="611029">
                <a:tc>
                  <a:txBody>
                    <a:bodyPr/>
                    <a:lstStyle/>
                    <a:p>
                      <a:r>
                        <a:rPr lang="en-ZA" sz="1800" dirty="0" smtClean="0">
                          <a:latin typeface="+mn-lt"/>
                          <a:cs typeface="Arial" pitchFamily="34" charset="0"/>
                        </a:rPr>
                        <a:t>Attendance rate of Council meetings</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cs typeface="Arial" pitchFamily="34" charset="0"/>
                        </a:rPr>
                        <a:t>62%</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rPr>
                        <a:t>62%</a:t>
                      </a:r>
                      <a:endParaRPr lang="en-ZA" sz="1800" dirty="0">
                        <a:latin typeface="+mn-lt"/>
                      </a:endParaRPr>
                    </a:p>
                  </a:txBody>
                  <a:tcPr>
                    <a:solidFill>
                      <a:schemeClr val="bg2">
                        <a:lumMod val="90000"/>
                      </a:schemeClr>
                    </a:solidFill>
                  </a:tcPr>
                </a:tc>
                <a:tc>
                  <a:txBody>
                    <a:bodyPr/>
                    <a:lstStyle/>
                    <a:p>
                      <a:r>
                        <a:rPr lang="en-ZA" sz="1800" dirty="0" smtClean="0">
                          <a:latin typeface="+mn-lt"/>
                          <a:cs typeface="Arial" pitchFamily="34" charset="0"/>
                        </a:rPr>
                        <a:t>67%</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cs typeface="Arial" pitchFamily="34" charset="0"/>
                        </a:rPr>
                        <a:t>75%</a:t>
                      </a:r>
                      <a:endParaRPr lang="en-ZA" sz="1800" dirty="0">
                        <a:latin typeface="+mn-lt"/>
                        <a:cs typeface="Arial" pitchFamily="34" charset="0"/>
                      </a:endParaRPr>
                    </a:p>
                  </a:txBody>
                  <a:tcPr>
                    <a:solidFill>
                      <a:schemeClr val="bg2">
                        <a:lumMod val="90000"/>
                      </a:schemeClr>
                    </a:solidFill>
                  </a:tcPr>
                </a:tc>
              </a:tr>
              <a:tr h="611029">
                <a:tc>
                  <a:txBody>
                    <a:bodyPr/>
                    <a:lstStyle/>
                    <a:p>
                      <a:r>
                        <a:rPr lang="en-ZA" sz="1800" dirty="0" smtClean="0">
                          <a:latin typeface="+mn-lt"/>
                          <a:cs typeface="Arial" pitchFamily="34" charset="0"/>
                        </a:rPr>
                        <a:t>Number of Audit</a:t>
                      </a:r>
                      <a:r>
                        <a:rPr lang="en-ZA" sz="1800" baseline="0" dirty="0" smtClean="0">
                          <a:latin typeface="+mn-lt"/>
                          <a:cs typeface="Arial" pitchFamily="34" charset="0"/>
                        </a:rPr>
                        <a:t> Committee meetings</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cs typeface="Arial" pitchFamily="34" charset="0"/>
                        </a:rPr>
                        <a:t>7</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rPr>
                        <a:t>13</a:t>
                      </a:r>
                      <a:endParaRPr lang="en-ZA" sz="1800" dirty="0">
                        <a:latin typeface="+mn-lt"/>
                      </a:endParaRPr>
                    </a:p>
                  </a:txBody>
                  <a:tcPr>
                    <a:solidFill>
                      <a:schemeClr val="bg2">
                        <a:lumMod val="90000"/>
                      </a:schemeClr>
                    </a:solidFill>
                  </a:tcPr>
                </a:tc>
                <a:tc>
                  <a:txBody>
                    <a:bodyPr/>
                    <a:lstStyle/>
                    <a:p>
                      <a:r>
                        <a:rPr lang="en-ZA" sz="1800" dirty="0" smtClean="0">
                          <a:latin typeface="+mn-lt"/>
                          <a:cs typeface="Arial" pitchFamily="34" charset="0"/>
                        </a:rPr>
                        <a:t>7</a:t>
                      </a:r>
                      <a:endParaRPr lang="en-ZA" sz="1800" dirty="0">
                        <a:latin typeface="+mn-lt"/>
                        <a:cs typeface="Arial" pitchFamily="34" charset="0"/>
                      </a:endParaRPr>
                    </a:p>
                  </a:txBody>
                  <a:tcPr>
                    <a:solidFill>
                      <a:schemeClr val="bg2">
                        <a:lumMod val="90000"/>
                      </a:schemeClr>
                    </a:solidFill>
                  </a:tcPr>
                </a:tc>
                <a:tc>
                  <a:txBody>
                    <a:bodyPr/>
                    <a:lstStyle/>
                    <a:p>
                      <a:r>
                        <a:rPr lang="en-ZA" sz="1800" smtClean="0">
                          <a:latin typeface="+mn-lt"/>
                          <a:cs typeface="Arial" pitchFamily="34" charset="0"/>
                        </a:rPr>
                        <a:t>2</a:t>
                      </a:r>
                      <a:endParaRPr lang="en-ZA" sz="1800" dirty="0">
                        <a:latin typeface="+mn-lt"/>
                        <a:cs typeface="Arial" pitchFamily="34" charset="0"/>
                      </a:endParaRPr>
                    </a:p>
                  </a:txBody>
                  <a:tcPr>
                    <a:solidFill>
                      <a:schemeClr val="bg2">
                        <a:lumMod val="90000"/>
                      </a:schemeClr>
                    </a:solidFill>
                  </a:tcPr>
                </a:tc>
              </a:tr>
              <a:tr h="581939">
                <a:tc>
                  <a:txBody>
                    <a:bodyPr/>
                    <a:lstStyle/>
                    <a:p>
                      <a:r>
                        <a:rPr lang="en-ZA" sz="1800" dirty="0" smtClean="0">
                          <a:latin typeface="+mn-lt"/>
                          <a:cs typeface="Arial" pitchFamily="34" charset="0"/>
                        </a:rPr>
                        <a:t>Number</a:t>
                      </a:r>
                      <a:r>
                        <a:rPr lang="en-ZA" sz="1800" baseline="0" dirty="0" smtClean="0">
                          <a:latin typeface="+mn-lt"/>
                          <a:cs typeface="Arial" pitchFamily="34" charset="0"/>
                        </a:rPr>
                        <a:t> of Management meetings</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cs typeface="Arial" pitchFamily="34" charset="0"/>
                        </a:rPr>
                        <a:t>6</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rPr>
                        <a:t>11</a:t>
                      </a:r>
                      <a:endParaRPr lang="en-ZA" sz="1800" dirty="0">
                        <a:latin typeface="+mn-lt"/>
                      </a:endParaRPr>
                    </a:p>
                  </a:txBody>
                  <a:tcPr>
                    <a:solidFill>
                      <a:schemeClr val="bg2">
                        <a:lumMod val="90000"/>
                      </a:schemeClr>
                    </a:solidFill>
                  </a:tcPr>
                </a:tc>
                <a:tc>
                  <a:txBody>
                    <a:bodyPr/>
                    <a:lstStyle/>
                    <a:p>
                      <a:r>
                        <a:rPr lang="en-ZA" sz="1800" dirty="0" smtClean="0">
                          <a:latin typeface="+mn-lt"/>
                          <a:cs typeface="Arial" pitchFamily="34" charset="0"/>
                        </a:rPr>
                        <a:t>14</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cs typeface="Arial" pitchFamily="34" charset="0"/>
                        </a:rPr>
                        <a:t>5</a:t>
                      </a:r>
                      <a:endParaRPr lang="en-ZA" sz="1800" dirty="0">
                        <a:latin typeface="+mn-lt"/>
                        <a:cs typeface="Arial" pitchFamily="34" charset="0"/>
                      </a:endParaRPr>
                    </a:p>
                  </a:txBody>
                  <a:tcPr>
                    <a:solidFill>
                      <a:schemeClr val="bg2">
                        <a:lumMod val="90000"/>
                      </a:schemeClr>
                    </a:solidFill>
                  </a:tcPr>
                </a:tc>
              </a:tr>
              <a:tr h="557941">
                <a:tc>
                  <a:txBody>
                    <a:bodyPr/>
                    <a:lstStyle/>
                    <a:p>
                      <a:r>
                        <a:rPr lang="en-ZA" sz="1800" dirty="0" smtClean="0">
                          <a:latin typeface="+mn-lt"/>
                          <a:cs typeface="Arial" pitchFamily="34" charset="0"/>
                        </a:rPr>
                        <a:t>Number</a:t>
                      </a:r>
                      <a:r>
                        <a:rPr lang="en-ZA" sz="1800" baseline="0" dirty="0" smtClean="0">
                          <a:latin typeface="+mn-lt"/>
                          <a:cs typeface="Arial" pitchFamily="34" charset="0"/>
                        </a:rPr>
                        <a:t> of Staff meetings</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cs typeface="Arial" pitchFamily="34" charset="0"/>
                        </a:rPr>
                        <a:t>2</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rPr>
                        <a:t>2</a:t>
                      </a:r>
                      <a:endParaRPr lang="en-ZA" sz="1800" dirty="0">
                        <a:latin typeface="+mn-lt"/>
                      </a:endParaRPr>
                    </a:p>
                  </a:txBody>
                  <a:tcPr>
                    <a:solidFill>
                      <a:schemeClr val="bg2">
                        <a:lumMod val="90000"/>
                      </a:schemeClr>
                    </a:solidFill>
                  </a:tcPr>
                </a:tc>
                <a:tc>
                  <a:txBody>
                    <a:bodyPr/>
                    <a:lstStyle/>
                    <a:p>
                      <a:r>
                        <a:rPr lang="en-ZA" sz="1800" dirty="0" smtClean="0">
                          <a:latin typeface="+mn-lt"/>
                          <a:cs typeface="Arial" pitchFamily="34" charset="0"/>
                        </a:rPr>
                        <a:t>4</a:t>
                      </a:r>
                      <a:endParaRPr lang="en-ZA" sz="1800" dirty="0">
                        <a:latin typeface="+mn-lt"/>
                        <a:cs typeface="Arial" pitchFamily="34" charset="0"/>
                      </a:endParaRPr>
                    </a:p>
                  </a:txBody>
                  <a:tcPr>
                    <a:solidFill>
                      <a:schemeClr val="bg2">
                        <a:lumMod val="90000"/>
                      </a:schemeClr>
                    </a:solidFill>
                  </a:tcPr>
                </a:tc>
                <a:tc>
                  <a:txBody>
                    <a:bodyPr/>
                    <a:lstStyle/>
                    <a:p>
                      <a:r>
                        <a:rPr lang="en-ZA" sz="1800" dirty="0" smtClean="0">
                          <a:latin typeface="+mn-lt"/>
                          <a:cs typeface="Arial" pitchFamily="34" charset="0"/>
                        </a:rPr>
                        <a:t>3</a:t>
                      </a:r>
                      <a:endParaRPr lang="en-ZA" sz="1800" dirty="0">
                        <a:latin typeface="+mn-lt"/>
                        <a:cs typeface="Arial" pitchFamily="34" charset="0"/>
                      </a:endParaRPr>
                    </a:p>
                  </a:txBody>
                  <a:tcPr>
                    <a:solidFill>
                      <a:schemeClr val="bg2">
                        <a:lumMod val="90000"/>
                      </a:schemeClr>
                    </a:solidFill>
                  </a:tcPr>
                </a:tc>
              </a:tr>
            </a:tbl>
          </a:graphicData>
        </a:graphic>
      </p:graphicFrame>
    </p:spTree>
    <p:extLst>
      <p:ext uri="{BB962C8B-B14F-4D97-AF65-F5344CB8AC3E}">
        <p14:creationId xmlns:p14="http://schemas.microsoft.com/office/powerpoint/2010/main" xmlns="" val="1076310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579296" cy="576064"/>
          </a:xfrm>
        </p:spPr>
        <p:txBody>
          <a:bodyPr>
            <a:noAutofit/>
          </a:bodyPr>
          <a:lstStyle/>
          <a:p>
            <a:pPr algn="ctr"/>
            <a:r>
              <a:rPr lang="en-ZA" sz="3200" dirty="0" smtClean="0"/>
              <a:t>CHALLENGES AND INTERVETIONS </a:t>
            </a:r>
            <a:endParaRPr lang="en-ZA" sz="3200" dirty="0"/>
          </a:p>
        </p:txBody>
      </p:sp>
      <p:graphicFrame>
        <p:nvGraphicFramePr>
          <p:cNvPr id="4" name="Content Placeholder 4"/>
          <p:cNvGraphicFramePr>
            <a:graphicFrameLocks noGrp="1"/>
          </p:cNvGraphicFramePr>
          <p:nvPr>
            <p:ph idx="1"/>
            <p:extLst>
              <p:ext uri="{D42A27DB-BD31-4B8C-83A1-F6EECF244321}">
                <p14:modId xmlns:p14="http://schemas.microsoft.com/office/powerpoint/2010/main" xmlns="" val="2145411129"/>
              </p:ext>
            </p:extLst>
          </p:nvPr>
        </p:nvGraphicFramePr>
        <p:xfrm>
          <a:off x="107504" y="980728"/>
          <a:ext cx="8821488" cy="5181600"/>
        </p:xfrm>
        <a:graphic>
          <a:graphicData uri="http://schemas.openxmlformats.org/drawingml/2006/table">
            <a:tbl>
              <a:tblPr firstRow="1" bandRow="1">
                <a:tableStyleId>{5C22544A-7EE6-4342-B048-85BDC9FD1C3A}</a:tableStyleId>
              </a:tblPr>
              <a:tblGrid>
                <a:gridCol w="4157251"/>
                <a:gridCol w="4664237"/>
              </a:tblGrid>
              <a:tr h="496855">
                <a:tc>
                  <a:txBody>
                    <a:bodyPr/>
                    <a:lstStyle/>
                    <a:p>
                      <a:r>
                        <a:rPr lang="en-ZA" sz="2800" dirty="0" smtClean="0"/>
                        <a:t>CHALLENGES </a:t>
                      </a:r>
                      <a:endParaRPr lang="en-ZA" sz="2800" dirty="0"/>
                    </a:p>
                  </a:txBody>
                  <a:tcPr/>
                </a:tc>
                <a:tc>
                  <a:txBody>
                    <a:bodyPr/>
                    <a:lstStyle/>
                    <a:p>
                      <a:r>
                        <a:rPr lang="en-ZA" sz="2800" dirty="0" smtClean="0"/>
                        <a:t>INTERVENTIONS BY DAC </a:t>
                      </a:r>
                      <a:endParaRPr lang="en-ZA" sz="2800" dirty="0"/>
                    </a:p>
                  </a:txBody>
                  <a:tcPr/>
                </a:tc>
              </a:tr>
              <a:tr h="1402885">
                <a:tc>
                  <a:txBody>
                    <a:bodyPr/>
                    <a:lstStyle/>
                    <a:p>
                      <a:pPr marL="0" indent="0">
                        <a:buFont typeface="Arial" panose="020B0604020202020204" pitchFamily="34" charset="0"/>
                        <a:buNone/>
                      </a:pPr>
                      <a:r>
                        <a:rPr lang="en-ZA" sz="1800" b="0" dirty="0" smtClean="0"/>
                        <a:t>Uncertainty regarding the</a:t>
                      </a:r>
                      <a:r>
                        <a:rPr lang="en-ZA" sz="1800" b="0" baseline="0" dirty="0" smtClean="0"/>
                        <a:t> implementation of the recommendations  of the Forensic Investigation conducted by the Special Investigating Unit (SIU) on Irregular   Expenditure incurred by the NHC.</a:t>
                      </a:r>
                      <a:endParaRPr lang="en-ZA" sz="1800" b="0" dirty="0" smtClean="0"/>
                    </a:p>
                  </a:txBody>
                  <a:tcPr/>
                </a:tc>
                <a:tc>
                  <a:txBody>
                    <a:bodyPr/>
                    <a:lstStyle/>
                    <a:p>
                      <a:r>
                        <a:rPr lang="en-ZA" sz="1800" dirty="0" smtClean="0"/>
                        <a:t>The</a:t>
                      </a:r>
                      <a:r>
                        <a:rPr lang="en-ZA" sz="1800" baseline="0" dirty="0" smtClean="0"/>
                        <a:t> Department is receiving an independent legal opinion on the matter.</a:t>
                      </a:r>
                      <a:endParaRPr lang="en-ZA" sz="1800" dirty="0" smtClean="0"/>
                    </a:p>
                  </a:txBody>
                  <a:tcPr/>
                </a:tc>
              </a:tr>
              <a:tr h="1665926">
                <a:tc>
                  <a:txBody>
                    <a:bodyPr/>
                    <a:lstStyle/>
                    <a:p>
                      <a:pPr marL="0" indent="0">
                        <a:buFont typeface="Arial" panose="020B0604020202020204" pitchFamily="34" charset="0"/>
                        <a:buNone/>
                      </a:pPr>
                      <a:r>
                        <a:rPr lang="en-ZA" sz="1800" b="0" dirty="0" smtClean="0"/>
                        <a:t>Weak</a:t>
                      </a:r>
                      <a:r>
                        <a:rPr lang="en-ZA" sz="1800" b="0" baseline="0" dirty="0" smtClean="0"/>
                        <a:t> Financial Position (Balance Sheet) of the NHC.</a:t>
                      </a:r>
                      <a:endParaRPr lang="en-ZA" sz="1800" b="0" dirty="0" smtClean="0"/>
                    </a:p>
                  </a:txBody>
                  <a:tcPr/>
                </a:tc>
                <a:tc>
                  <a:txBody>
                    <a:bodyPr/>
                    <a:lstStyle/>
                    <a:p>
                      <a:r>
                        <a:rPr lang="en-ZA" sz="1800" dirty="0" smtClean="0"/>
                        <a:t>The Department brought the matter to the attention of the NHC through quarterly feedbacks. The</a:t>
                      </a:r>
                      <a:r>
                        <a:rPr lang="en-ZA" sz="1800" baseline="0" dirty="0" smtClean="0"/>
                        <a:t> progress on the implementation of financial controls to reduce the short term liabilities to manageable levels will be monitored in the 2016/17 financial year.</a:t>
                      </a:r>
                      <a:endParaRPr lang="en-ZA" sz="1800" dirty="0" smtClean="0"/>
                    </a:p>
                  </a:txBody>
                  <a:tcPr/>
                </a:tc>
              </a:tr>
              <a:tr h="14028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prstClr val="black"/>
                          </a:solidFill>
                          <a:effectLst/>
                          <a:uLnTx/>
                          <a:uFillTx/>
                          <a:latin typeface="+mn-lt"/>
                          <a:ea typeface="+mn-ea"/>
                          <a:cs typeface="+mn-cs"/>
                        </a:rPr>
                        <a:t>Inadequate number of Provincial Representatives on the Council of the NHC.  Currently,  the Northern Cape and Free State Provinces are not represented.</a:t>
                      </a:r>
                    </a:p>
                    <a:p>
                      <a:pPr marL="0" indent="0">
                        <a:buFont typeface="Arial" panose="020B0604020202020204" pitchFamily="34" charset="0"/>
                        <a:buNone/>
                      </a:pPr>
                      <a:endParaRPr lang="en-ZA" sz="1800" b="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smtClean="0">
                          <a:ln>
                            <a:noFill/>
                          </a:ln>
                          <a:solidFill>
                            <a:prstClr val="black"/>
                          </a:solidFill>
                          <a:effectLst/>
                          <a:uLnTx/>
                          <a:uFillTx/>
                          <a:latin typeface="+mn-lt"/>
                          <a:ea typeface="+mn-ea"/>
                          <a:cs typeface="+mn-cs"/>
                        </a:rPr>
                        <a:t>DAC to include the matter on the agenda of the </a:t>
                      </a:r>
                      <a:r>
                        <a:rPr kumimoji="0" lang="en-ZA" sz="1800" b="0" i="0" u="none" strike="noStrike" kern="1200" cap="none" spc="0" normalizeH="0" baseline="0" noProof="0" dirty="0" err="1" smtClean="0">
                          <a:ln>
                            <a:noFill/>
                          </a:ln>
                          <a:solidFill>
                            <a:prstClr val="black"/>
                          </a:solidFill>
                          <a:effectLst/>
                          <a:uLnTx/>
                          <a:uFillTx/>
                          <a:latin typeface="+mn-lt"/>
                          <a:ea typeface="+mn-ea"/>
                          <a:cs typeface="+mn-cs"/>
                        </a:rPr>
                        <a:t>MinMEC</a:t>
                      </a:r>
                      <a:r>
                        <a:rPr kumimoji="0" lang="en-ZA" sz="1800" b="0" i="0" u="none" strike="noStrike" kern="1200" cap="none" spc="0" normalizeH="0" baseline="0" noProof="0" dirty="0" smtClean="0">
                          <a:ln>
                            <a:noFill/>
                          </a:ln>
                          <a:solidFill>
                            <a:prstClr val="black"/>
                          </a:solidFill>
                          <a:effectLst/>
                          <a:uLnTx/>
                          <a:uFillTx/>
                          <a:latin typeface="+mn-lt"/>
                          <a:ea typeface="+mn-ea"/>
                          <a:cs typeface="+mn-cs"/>
                        </a:rPr>
                        <a:t> for discussion with a view to have all provinces represented in the Council.</a:t>
                      </a:r>
                    </a:p>
                    <a:p>
                      <a:endParaRPr lang="en-ZA" sz="1800" dirty="0" smtClean="0"/>
                    </a:p>
                  </a:txBody>
                  <a:tcPr/>
                </a:tc>
              </a:tr>
            </a:tbl>
          </a:graphicData>
        </a:graphic>
      </p:graphicFrame>
    </p:spTree>
    <p:extLst>
      <p:ext uri="{BB962C8B-B14F-4D97-AF65-F5344CB8AC3E}">
        <p14:creationId xmlns:p14="http://schemas.microsoft.com/office/powerpoint/2010/main" xmlns="" val="3430780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6892</TotalTime>
  <Words>499</Words>
  <Application>Microsoft Office PowerPoint</Application>
  <PresentationFormat>On-screen Show (4:3)</PresentationFormat>
  <Paragraphs>144</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NATIONAL HERITAGE COUNCIL</vt:lpstr>
      <vt:lpstr> PERFORMANCE OVERVIEW </vt:lpstr>
      <vt:lpstr>THREE YEAR PERFORMANCE OVERVIEW</vt:lpstr>
      <vt:lpstr>INCOME AND EXPENDITURE TRENDS</vt:lpstr>
      <vt:lpstr>AUDIT OUTCOME</vt:lpstr>
      <vt:lpstr>SELECTED AUDIT FINDINGS</vt:lpstr>
      <vt:lpstr>GOVERNANCE</vt:lpstr>
      <vt:lpstr>GOVERNANCE…</vt:lpstr>
      <vt:lpstr>CHALLENGES AND INTERVETIONS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527</cp:revision>
  <cp:lastPrinted>2015-10-07T15:21:56Z</cp:lastPrinted>
  <dcterms:created xsi:type="dcterms:W3CDTF">2013-11-12T11:39:42Z</dcterms:created>
  <dcterms:modified xsi:type="dcterms:W3CDTF">2016-11-17T08:23:44Z</dcterms:modified>
</cp:coreProperties>
</file>